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ags/tag38.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30.xml" ContentType="application/vnd.openxmlformats-officedocument.presentationml.tag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Default Extension="emf" ContentType="image/x-emf"/>
  <Override PartName="/ppt/slides/slide33.xml" ContentType="application/vnd.openxmlformats-officedocument.presentationml.slide+xml"/>
  <Override PartName="/ppt/slides/slide44.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tags/tag35.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13.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Default Extension="wmf" ContentType="image/x-wmf"/>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ags/tag36.xml" ContentType="application/vnd.openxmlformats-officedocument.presentationml.tags+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Default Extension="bin" ContentType="application/vnd.openxmlformats-officedocument.oleObject"/>
  <Override PartName="/ppt/slides/slide48.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9.xml" ContentType="application/vnd.openxmlformats-officedocument.presentationml.tags+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31.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52"/>
  </p:notesMasterIdLst>
  <p:handoutMasterIdLst>
    <p:handoutMasterId r:id="rId53"/>
  </p:handoutMasterIdLst>
  <p:sldIdLst>
    <p:sldId id="323" r:id="rId2"/>
    <p:sldId id="424" r:id="rId3"/>
    <p:sldId id="423" r:id="rId4"/>
    <p:sldId id="354" r:id="rId5"/>
    <p:sldId id="355" r:id="rId6"/>
    <p:sldId id="356" r:id="rId7"/>
    <p:sldId id="357" r:id="rId8"/>
    <p:sldId id="358" r:id="rId9"/>
    <p:sldId id="426" r:id="rId10"/>
    <p:sldId id="435" r:id="rId11"/>
    <p:sldId id="427" r:id="rId12"/>
    <p:sldId id="362" r:id="rId13"/>
    <p:sldId id="363" r:id="rId14"/>
    <p:sldId id="364" r:id="rId15"/>
    <p:sldId id="365" r:id="rId16"/>
    <p:sldId id="366" r:id="rId17"/>
    <p:sldId id="367" r:id="rId18"/>
    <p:sldId id="368" r:id="rId19"/>
    <p:sldId id="369" r:id="rId20"/>
    <p:sldId id="428" r:id="rId21"/>
    <p:sldId id="410" r:id="rId22"/>
    <p:sldId id="372" r:id="rId23"/>
    <p:sldId id="373" r:id="rId24"/>
    <p:sldId id="374" r:id="rId25"/>
    <p:sldId id="375" r:id="rId26"/>
    <p:sldId id="376" r:id="rId27"/>
    <p:sldId id="378" r:id="rId28"/>
    <p:sldId id="379" r:id="rId29"/>
    <p:sldId id="434" r:id="rId30"/>
    <p:sldId id="429" r:id="rId31"/>
    <p:sldId id="383" r:id="rId32"/>
    <p:sldId id="384" r:id="rId33"/>
    <p:sldId id="414" r:id="rId34"/>
    <p:sldId id="386" r:id="rId35"/>
    <p:sldId id="415" r:id="rId36"/>
    <p:sldId id="388" r:id="rId37"/>
    <p:sldId id="389" r:id="rId38"/>
    <p:sldId id="416" r:id="rId39"/>
    <p:sldId id="417" r:id="rId40"/>
    <p:sldId id="430" r:id="rId41"/>
    <p:sldId id="397" r:id="rId42"/>
    <p:sldId id="398" r:id="rId43"/>
    <p:sldId id="399" r:id="rId44"/>
    <p:sldId id="431" r:id="rId45"/>
    <p:sldId id="401" r:id="rId46"/>
    <p:sldId id="402" r:id="rId47"/>
    <p:sldId id="403" r:id="rId48"/>
    <p:sldId id="432" r:id="rId49"/>
    <p:sldId id="405" r:id="rId50"/>
    <p:sldId id="406"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Corbin" initials="SC" lastIdx="4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DF3"/>
    <a:srgbClr val="CBD9E6"/>
    <a:srgbClr val="47B0D5"/>
    <a:srgbClr val="FFFFFF"/>
    <a:srgbClr val="FDC69D"/>
    <a:srgbClr val="8E8E95"/>
    <a:srgbClr val="00FF00"/>
    <a:srgbClr val="A828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54" autoAdjust="0"/>
    <p:restoredTop sz="97637" autoAdjust="0"/>
  </p:normalViewPr>
  <p:slideViewPr>
    <p:cSldViewPr>
      <p:cViewPr>
        <p:scale>
          <a:sx n="90" d="100"/>
          <a:sy n="90" d="100"/>
        </p:scale>
        <p:origin x="-708" y="168"/>
      </p:cViewPr>
      <p:guideLst>
        <p:guide orient="horz" pos="2160"/>
        <p:guide orient="horz" pos="768"/>
        <p:guide pos="912"/>
        <p:guide pos="3255"/>
      </p:guideLst>
    </p:cSldViewPr>
  </p:slideViewPr>
  <p:notesTextViewPr>
    <p:cViewPr>
      <p:scale>
        <a:sx n="100" d="100"/>
        <a:sy n="100" d="100"/>
      </p:scale>
      <p:origin x="0" y="0"/>
    </p:cViewPr>
  </p:notesTextViewPr>
  <p:sorterViewPr>
    <p:cViewPr>
      <p:scale>
        <a:sx n="34" d="100"/>
        <a:sy n="34" d="100"/>
      </p:scale>
      <p:origin x="0" y="0"/>
    </p:cViewPr>
  </p:sorterViewPr>
  <p:notesViewPr>
    <p:cSldViewPr>
      <p:cViewPr>
        <p:scale>
          <a:sx n="66" d="100"/>
          <a:sy n="66" d="100"/>
        </p:scale>
        <p:origin x="-3187" y="-226"/>
      </p:cViewPr>
      <p:guideLst>
        <p:guide orient="horz" pos="2880"/>
        <p:guide pos="723"/>
        <p:guide pos="36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03188" y="8794750"/>
            <a:ext cx="2971800" cy="338138"/>
          </a:xfrm>
          <a:prstGeom prst="rect">
            <a:avLst/>
          </a:prstGeom>
        </p:spPr>
        <p:txBody>
          <a:bodyPr vert="horz" wrap="square" lIns="91440" tIns="45720" rIns="91440" bIns="45720" rtlCol="0" anchor="ctr" anchorCtr="0">
            <a:spAutoFit/>
          </a:bodyPr>
          <a:lstStyle>
            <a:lvl1pPr algn="l" fontAlgn="auto">
              <a:spcBef>
                <a:spcPts val="0"/>
              </a:spcBef>
              <a:spcAft>
                <a:spcPts val="0"/>
              </a:spcAft>
              <a:defRPr sz="800">
                <a:solidFill>
                  <a:srgbClr val="8E8E95"/>
                </a:solidFill>
                <a:latin typeface="Arial" pitchFamily="34" charset="0"/>
                <a:cs typeface="Arial" pitchFamily="34" charset="0"/>
              </a:defRPr>
            </a:lvl1pPr>
          </a:lstStyle>
          <a:p>
            <a:pPr>
              <a:defRPr/>
            </a:pPr>
            <a:r>
              <a:rPr lang="en-US" dirty="0"/>
              <a:t>© </a:t>
            </a:r>
            <a:r>
              <a:rPr lang="en-US" dirty="0" smtClean="0"/>
              <a:t>2013, </a:t>
            </a:r>
            <a:r>
              <a:rPr lang="en-US" dirty="0"/>
              <a:t>Cisco Systems, Inc. All rights reserved.</a:t>
            </a:r>
          </a:p>
          <a:p>
            <a:pPr>
              <a:defRPr/>
            </a:pPr>
            <a:r>
              <a:rPr lang="en-US" dirty="0" smtClean="0"/>
              <a:t>EDCS-1225848</a:t>
            </a:r>
            <a:endParaRPr lang="en-US" dirty="0"/>
          </a:p>
        </p:txBody>
      </p:sp>
      <p:sp>
        <p:nvSpPr>
          <p:cNvPr id="5" name="Slide Number Placeholder 4"/>
          <p:cNvSpPr>
            <a:spLocks noGrp="1"/>
          </p:cNvSpPr>
          <p:nvPr>
            <p:ph type="sldNum" sz="quarter" idx="3"/>
          </p:nvPr>
        </p:nvSpPr>
        <p:spPr>
          <a:xfrm>
            <a:off x="6338888" y="8786813"/>
            <a:ext cx="417512" cy="217487"/>
          </a:xfrm>
          <a:prstGeom prst="rect">
            <a:avLst/>
          </a:prstGeom>
        </p:spPr>
        <p:txBody>
          <a:bodyPr vert="horz" wrap="square" lIns="91440" tIns="45720" rIns="91440" bIns="45720" rtlCol="0" anchor="ctr" anchorCtr="0">
            <a:spAutoFit/>
          </a:bodyPr>
          <a:lstStyle>
            <a:lvl1pPr algn="r" fontAlgn="auto">
              <a:spcBef>
                <a:spcPts val="0"/>
              </a:spcBef>
              <a:spcAft>
                <a:spcPts val="0"/>
              </a:spcAft>
              <a:defRPr sz="800">
                <a:solidFill>
                  <a:srgbClr val="8E8E95"/>
                </a:solidFill>
                <a:latin typeface="+mn-lt"/>
              </a:defRPr>
            </a:lvl1pPr>
          </a:lstStyle>
          <a:p>
            <a:pPr>
              <a:defRPr/>
            </a:pPr>
            <a:fld id="{1C579299-19E5-4DD3-9AC3-95A73FFEB65F}" type="slidenum">
              <a:rPr lang="en-US"/>
              <a:pPr>
                <a:defRPr/>
              </a:pPr>
              <a:t>‹#›</a:t>
            </a:fld>
            <a:endParaRPr lang="en-US" dirty="0"/>
          </a:p>
        </p:txBody>
      </p:sp>
      <p:sp>
        <p:nvSpPr>
          <p:cNvPr id="8" name="Line 10"/>
          <p:cNvSpPr>
            <a:spLocks noChangeShapeType="1"/>
          </p:cNvSpPr>
          <p:nvPr/>
        </p:nvSpPr>
        <p:spPr bwMode="auto">
          <a:xfrm>
            <a:off x="103188" y="8799513"/>
            <a:ext cx="6653212" cy="0"/>
          </a:xfrm>
          <a:prstGeom prst="line">
            <a:avLst/>
          </a:prstGeom>
          <a:noFill/>
          <a:ln w="12700">
            <a:solidFill>
              <a:srgbClr val="8E8E95"/>
            </a:solidFill>
            <a:round/>
            <a:headEnd type="none" w="sm" len="sm"/>
            <a:tailEnd type="none" w="sm" len="sm"/>
          </a:ln>
          <a:effectLst/>
        </p:spPr>
        <p:txBody>
          <a:bodyPr wrap="none" anchor="ctr"/>
          <a:lstStyle/>
          <a:p>
            <a:pPr fontAlgn="auto">
              <a:spcBef>
                <a:spcPts val="0"/>
              </a:spcBef>
              <a:spcAft>
                <a:spcPts val="0"/>
              </a:spcAft>
              <a:defRPr/>
            </a:pPr>
            <a:endParaRPr lang="en-US" dirty="0">
              <a:solidFill>
                <a:srgbClr val="8E8E95"/>
              </a:solidFill>
              <a:latin typeface="+mn-lt"/>
            </a:endParaRPr>
          </a:p>
        </p:txBody>
      </p:sp>
    </p:spTree>
    <p:extLst>
      <p:ext uri="{BB962C8B-B14F-4D97-AF65-F5344CB8AC3E}">
        <p14:creationId xmlns:p14="http://schemas.microsoft.com/office/powerpoint/2010/main" val="34987742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9525">
            <a:solidFill>
              <a:srgbClr val="8E8E95"/>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1143000" y="4343400"/>
            <a:ext cx="4576763"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103188" y="8794750"/>
            <a:ext cx="2982912" cy="349250"/>
          </a:xfrm>
          <a:prstGeom prst="rect">
            <a:avLst/>
          </a:prstGeom>
        </p:spPr>
        <p:txBody>
          <a:bodyPr vert="horz" wrap="square" lIns="91440" tIns="45720" rIns="91440" bIns="45720" rtlCol="0" anchor="ctr" anchorCtr="0">
            <a:spAutoFit/>
          </a:bodyPr>
          <a:lstStyle>
            <a:lvl1pPr marL="0" marR="0" indent="0" algn="l" defTabSz="914400" rtl="0" eaLnBrk="1" fontAlgn="auto" latinLnBrk="0" hangingPunct="1">
              <a:lnSpc>
                <a:spcPct val="100000"/>
              </a:lnSpc>
              <a:spcBef>
                <a:spcPts val="0"/>
              </a:spcBef>
              <a:spcAft>
                <a:spcPts val="0"/>
              </a:spcAft>
              <a:buClrTx/>
              <a:buSzTx/>
              <a:buFontTx/>
              <a:buNone/>
              <a:tabLst/>
              <a:defRPr sz="800">
                <a:solidFill>
                  <a:srgbClr val="8E8E95"/>
                </a:solidFill>
                <a:latin typeface="Arial" pitchFamily="34" charset="0"/>
                <a:cs typeface="Arial" pitchFamily="34" charset="0"/>
              </a:defRPr>
            </a:lvl1pPr>
          </a:lstStyle>
          <a:p>
            <a:pPr>
              <a:defRPr/>
            </a:pPr>
            <a:r>
              <a:rPr lang="en-US" dirty="0" smtClean="0"/>
              <a:t>© 2013, Cisco Systems, Inc. All rights reserved.</a:t>
            </a:r>
          </a:p>
          <a:p>
            <a:pPr>
              <a:defRPr/>
            </a:pPr>
            <a:r>
              <a:rPr lang="en-US" dirty="0" smtClean="0"/>
              <a:t>EDCS-1225848</a:t>
            </a:r>
            <a:endParaRPr lang="en-US" dirty="0"/>
          </a:p>
        </p:txBody>
      </p:sp>
      <p:sp>
        <p:nvSpPr>
          <p:cNvPr id="7" name="Slide Number Placeholder 6"/>
          <p:cNvSpPr>
            <a:spLocks noGrp="1"/>
          </p:cNvSpPr>
          <p:nvPr>
            <p:ph type="sldNum" sz="quarter" idx="5"/>
          </p:nvPr>
        </p:nvSpPr>
        <p:spPr>
          <a:xfrm>
            <a:off x="6367463" y="8786813"/>
            <a:ext cx="388937" cy="214312"/>
          </a:xfrm>
          <a:prstGeom prst="rect">
            <a:avLst/>
          </a:prstGeom>
        </p:spPr>
        <p:txBody>
          <a:bodyPr vert="horz" wrap="square" lIns="91440" tIns="45720" rIns="91440" bIns="45720" rtlCol="0" anchor="ctr" anchorCtr="0">
            <a:spAutoFit/>
          </a:bodyPr>
          <a:lstStyle>
            <a:lvl1pPr algn="r" fontAlgn="auto">
              <a:spcBef>
                <a:spcPts val="0"/>
              </a:spcBef>
              <a:spcAft>
                <a:spcPts val="0"/>
              </a:spcAft>
              <a:defRPr sz="800">
                <a:solidFill>
                  <a:srgbClr val="8E8E95"/>
                </a:solidFill>
                <a:latin typeface="+mn-lt"/>
              </a:defRPr>
            </a:lvl1pPr>
          </a:lstStyle>
          <a:p>
            <a:pPr>
              <a:defRPr/>
            </a:pPr>
            <a:fld id="{8FB91B61-F63A-4D9E-849D-1EC49AD4699A}" type="slidenum">
              <a:rPr lang="en-US"/>
              <a:pPr>
                <a:defRPr/>
              </a:pPr>
              <a:t>‹#›</a:t>
            </a:fld>
            <a:endParaRPr lang="en-US" dirty="0"/>
          </a:p>
        </p:txBody>
      </p:sp>
      <p:sp>
        <p:nvSpPr>
          <p:cNvPr id="11" name="Line 10"/>
          <p:cNvSpPr>
            <a:spLocks noChangeShapeType="1"/>
          </p:cNvSpPr>
          <p:nvPr/>
        </p:nvSpPr>
        <p:spPr bwMode="auto">
          <a:xfrm>
            <a:off x="103188" y="8799513"/>
            <a:ext cx="6653212" cy="0"/>
          </a:xfrm>
          <a:prstGeom prst="line">
            <a:avLst/>
          </a:prstGeom>
          <a:noFill/>
          <a:ln w="12700">
            <a:solidFill>
              <a:srgbClr val="8E8E95"/>
            </a:solidFill>
            <a:round/>
            <a:headEnd type="none" w="sm" len="sm"/>
            <a:tailEnd type="none" w="sm" len="sm"/>
          </a:ln>
          <a:effectLst/>
        </p:spPr>
        <p:txBody>
          <a:bodyPr wrap="none" anchor="ctr"/>
          <a:lstStyle/>
          <a:p>
            <a:pPr fontAlgn="auto">
              <a:spcBef>
                <a:spcPts val="0"/>
              </a:spcBef>
              <a:spcAft>
                <a:spcPts val="0"/>
              </a:spcAft>
              <a:defRPr/>
            </a:pPr>
            <a:endParaRPr lang="en-US" dirty="0">
              <a:solidFill>
                <a:srgbClr val="8E8E95"/>
              </a:solidFill>
              <a:latin typeface="+mn-lt"/>
            </a:endParaRPr>
          </a:p>
        </p:txBody>
      </p:sp>
    </p:spTree>
    <p:extLst>
      <p:ext uri="{BB962C8B-B14F-4D97-AF65-F5344CB8AC3E}">
        <p14:creationId xmlns:p14="http://schemas.microsoft.com/office/powerpoint/2010/main" val="703995000"/>
      </p:ext>
    </p:extLst>
  </p:cSld>
  <p:clrMap bg1="lt1" tx1="dk1" bg2="lt2" tx2="dk2" accent1="accent1" accent2="accent2" accent3="accent3" accent4="accent4" accent5="accent5" accent6="accent6" hlink="hlink" folHlink="folHlink"/>
  <p:hf hdr="0" dt="0"/>
  <p:notesStyle>
    <a:lvl1pPr marL="236538" indent="-236538" algn="l" rtl="0" eaLnBrk="0" fontAlgn="base" hangingPunct="0">
      <a:lnSpc>
        <a:spcPct val="95000"/>
      </a:lnSpc>
      <a:spcBef>
        <a:spcPts val="1438"/>
      </a:spcBef>
      <a:spcAft>
        <a:spcPct val="0"/>
      </a:spcAft>
      <a:buFont typeface="Wingdings" pitchFamily="2" charset="2"/>
      <a:buChar char="§"/>
      <a:defRPr lang="en-US" sz="1400" kern="1200" dirty="0">
        <a:solidFill>
          <a:schemeClr val="tx1"/>
        </a:solidFill>
        <a:latin typeface="+mn-lt"/>
        <a:ea typeface="+mn-ea"/>
        <a:cs typeface="+mn-cs"/>
      </a:defRPr>
    </a:lvl1pPr>
    <a:lvl2pPr marL="574675" algn="l" rtl="0" eaLnBrk="0" fontAlgn="base" hangingPunct="0">
      <a:lnSpc>
        <a:spcPct val="95000"/>
      </a:lnSpc>
      <a:spcBef>
        <a:spcPts val="838"/>
      </a:spcBef>
      <a:spcAft>
        <a:spcPct val="0"/>
      </a:spcAft>
      <a:defRPr lang="en-US" sz="1200" kern="1200" dirty="0">
        <a:solidFill>
          <a:schemeClr val="tx1"/>
        </a:solidFill>
        <a:latin typeface="+mn-lt"/>
        <a:ea typeface="+mn-ea"/>
        <a:cs typeface="+mn-cs"/>
      </a:defRPr>
    </a:lvl2pPr>
    <a:lvl3pPr marL="914400" algn="l" rtl="0" eaLnBrk="0" fontAlgn="base" hangingPunct="0">
      <a:lnSpc>
        <a:spcPct val="95000"/>
      </a:lnSpc>
      <a:spcBef>
        <a:spcPts val="838"/>
      </a:spcBef>
      <a:spcAft>
        <a:spcPct val="0"/>
      </a:spcAft>
      <a:defRPr lang="en-US" sz="1000" kern="1200" dirty="0">
        <a:solidFill>
          <a:schemeClr val="tx1"/>
        </a:solidFill>
        <a:latin typeface="+mn-lt"/>
        <a:ea typeface="+mn-ea"/>
        <a:cs typeface="+mn-cs"/>
      </a:defRPr>
    </a:lvl3pPr>
    <a:lvl4pPr marL="1371600" algn="l" rtl="0" eaLnBrk="0" fontAlgn="base" hangingPunct="0">
      <a:lnSpc>
        <a:spcPct val="95000"/>
      </a:lnSpc>
      <a:spcBef>
        <a:spcPts val="838"/>
      </a:spcBef>
      <a:spcAft>
        <a:spcPct val="0"/>
      </a:spcAft>
      <a:defRPr lang="en-US" sz="1000" kern="1200" dirty="0">
        <a:solidFill>
          <a:schemeClr val="tx1"/>
        </a:solidFill>
        <a:latin typeface="+mn-lt"/>
        <a:ea typeface="+mn-ea"/>
        <a:cs typeface="+mn-cs"/>
      </a:defRPr>
    </a:lvl4pPr>
    <a:lvl5pPr marL="1828800" algn="l" rtl="0" eaLnBrk="0" fontAlgn="base" hangingPunct="0">
      <a:lnSpc>
        <a:spcPct val="95000"/>
      </a:lnSpc>
      <a:spcBef>
        <a:spcPts val="838"/>
      </a:spcBef>
      <a:spcAft>
        <a:spcPct val="0"/>
      </a:spcAft>
      <a:defRPr lang="en-US" sz="1000" kern="1200" dirty="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txBox="1">
            <a:spLocks noGrp="1" noChangeArrowheads="1"/>
          </p:cNvSpPr>
          <p:nvPr/>
        </p:nvSpPr>
        <p:spPr bwMode="auto">
          <a:xfrm>
            <a:off x="5800725" y="8537575"/>
            <a:ext cx="795338" cy="282575"/>
          </a:xfrm>
          <a:prstGeom prst="rect">
            <a:avLst/>
          </a:prstGeom>
          <a:noFill/>
          <a:ln w="9525">
            <a:noFill/>
            <a:miter lim="800000"/>
            <a:headEnd/>
            <a:tailEnd/>
          </a:ln>
        </p:spPr>
        <p:txBody>
          <a:bodyPr lIns="18467" tIns="0" rIns="18467" bIns="0" anchor="b"/>
          <a:lstStyle/>
          <a:p>
            <a:pPr algn="r" defTabSz="885825"/>
            <a:fld id="{F233E0DE-92AC-465A-9DC0-11C1FC933121}" type="slidenum">
              <a:rPr lang="en-US" sz="800"/>
              <a:pPr algn="r" defTabSz="885825"/>
              <a:t>2</a:t>
            </a:fld>
            <a:endParaRPr lang="en-US" sz="800" dirty="0"/>
          </a:p>
        </p:txBody>
      </p:sp>
      <p:sp>
        <p:nvSpPr>
          <p:cNvPr id="80899" name="Rectangle 2"/>
          <p:cNvSpPr>
            <a:spLocks noGrp="1" noRot="1" noChangeAspect="1" noChangeArrowheads="1" noTextEdit="1"/>
          </p:cNvSpPr>
          <p:nvPr>
            <p:ph type="sldImg"/>
          </p:nvPr>
        </p:nvSpPr>
        <p:spPr bwMode="auto">
          <a:noFill/>
          <a:ln>
            <a:miter lim="800000"/>
            <a:headEnd/>
            <a:tailEnd/>
          </a:ln>
        </p:spPr>
      </p:sp>
      <p:sp>
        <p:nvSpPr>
          <p:cNvPr id="80900"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pg num"/>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96EF8772-8819-4938-9244-949086CFC638}" type="slidenum">
              <a:rPr lang="en-US" smtClean="0">
                <a:cs typeface="Arial" charset="0"/>
              </a:rPr>
              <a:pPr fontAlgn="base">
                <a:spcBef>
                  <a:spcPct val="0"/>
                </a:spcBef>
                <a:spcAft>
                  <a:spcPct val="0"/>
                </a:spcAft>
                <a:defRPr/>
              </a:pPr>
              <a:t>12</a:t>
            </a:fld>
            <a:endParaRPr lang="en-US" dirty="0" smtClean="0">
              <a:cs typeface="Arial" charset="0"/>
            </a:endParaRPr>
          </a:p>
        </p:txBody>
      </p:sp>
      <p:sp>
        <p:nvSpPr>
          <p:cNvPr id="90115" name="Rectangle 2"/>
          <p:cNvSpPr>
            <a:spLocks noGrp="1" noRot="1" noChangeAspect="1" noChangeArrowheads="1" noTextEdit="1"/>
          </p:cNvSpPr>
          <p:nvPr>
            <p:ph type="sldImg"/>
          </p:nvPr>
        </p:nvSpPr>
        <p:spPr bwMode="auto">
          <a:noFill/>
          <a:ln>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dirty="0" smtClean="0"/>
              <a:t>Public/private split = ~25% of all hospitals are government-owned (state, county, local)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pg num"/>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0342D130-AC71-430D-A874-3B1CC8D18AA3}" type="slidenum">
              <a:rPr lang="en-US" smtClean="0">
                <a:cs typeface="Arial" charset="0"/>
              </a:rPr>
              <a:pPr fontAlgn="base">
                <a:spcBef>
                  <a:spcPct val="0"/>
                </a:spcBef>
                <a:spcAft>
                  <a:spcPct val="0"/>
                </a:spcAft>
                <a:defRPr/>
              </a:pPr>
              <a:t>13</a:t>
            </a:fld>
            <a:endParaRPr lang="en-US" dirty="0" smtClean="0">
              <a:cs typeface="Arial" charset="0"/>
            </a:endParaRPr>
          </a:p>
        </p:txBody>
      </p:sp>
      <p:sp>
        <p:nvSpPr>
          <p:cNvPr id="91139" name="Rectangle 2"/>
          <p:cNvSpPr>
            <a:spLocks noGrp="1" noRot="1" noChangeAspect="1" noChangeArrowheads="1" noTextEdit="1"/>
          </p:cNvSpPr>
          <p:nvPr>
            <p:ph type="sldImg"/>
          </p:nvPr>
        </p:nvSpPr>
        <p:spPr bwMode="auto">
          <a:noFill/>
          <a:ln>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pg num"/>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24AD252F-0941-4514-98C2-9D3AE13C1B23}" type="slidenum">
              <a:rPr lang="en-US" smtClean="0">
                <a:cs typeface="Arial" charset="0"/>
              </a:rPr>
              <a:pPr fontAlgn="base">
                <a:spcBef>
                  <a:spcPct val="0"/>
                </a:spcBef>
                <a:spcAft>
                  <a:spcPct val="0"/>
                </a:spcAft>
                <a:defRPr/>
              </a:pPr>
              <a:t>14</a:t>
            </a:fld>
            <a:endParaRPr lang="en-US" dirty="0" smtClean="0">
              <a:cs typeface="Arial" charset="0"/>
            </a:endParaRPr>
          </a:p>
        </p:txBody>
      </p:sp>
      <p:sp>
        <p:nvSpPr>
          <p:cNvPr id="92163" name="Rectangle 2"/>
          <p:cNvSpPr>
            <a:spLocks noGrp="1" noRot="1" noChangeAspect="1" noChangeArrowheads="1" noTextEdit="1"/>
          </p:cNvSpPr>
          <p:nvPr>
            <p:ph type="sldImg"/>
          </p:nvPr>
        </p:nvSpPr>
        <p:spPr bwMode="auto">
          <a:noFill/>
          <a:ln>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pg num"/>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5ED967A1-5378-45C4-B66E-1FA4BB3EAEE1}" type="slidenum">
              <a:rPr lang="en-US" smtClean="0">
                <a:cs typeface="Arial" charset="0"/>
              </a:rPr>
              <a:pPr fontAlgn="base">
                <a:spcBef>
                  <a:spcPct val="0"/>
                </a:spcBef>
                <a:spcAft>
                  <a:spcPct val="0"/>
                </a:spcAft>
                <a:defRPr/>
              </a:pPr>
              <a:t>15</a:t>
            </a:fld>
            <a:endParaRPr lang="en-US" dirty="0" smtClean="0">
              <a:cs typeface="Arial" charset="0"/>
            </a:endParaRPr>
          </a:p>
        </p:txBody>
      </p:sp>
      <p:sp>
        <p:nvSpPr>
          <p:cNvPr id="93187" name="Rectangle 2"/>
          <p:cNvSpPr>
            <a:spLocks noGrp="1" noRot="1" noChangeAspect="1" noChangeArrowheads="1" noTextEdit="1"/>
          </p:cNvSpPr>
          <p:nvPr>
            <p:ph type="sldImg"/>
          </p:nvPr>
        </p:nvSpPr>
        <p:spPr bwMode="auto">
          <a:noFill/>
          <a:ln>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pg num"/>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F6A1DED8-C3E2-4DBE-A061-727DB6429D14}" type="slidenum">
              <a:rPr lang="en-US" smtClean="0">
                <a:cs typeface="Arial" charset="0"/>
              </a:rPr>
              <a:pPr fontAlgn="base">
                <a:spcBef>
                  <a:spcPct val="0"/>
                </a:spcBef>
                <a:spcAft>
                  <a:spcPct val="0"/>
                </a:spcAft>
                <a:defRPr/>
              </a:pPr>
              <a:t>16</a:t>
            </a:fld>
            <a:endParaRPr lang="en-US" dirty="0" smtClean="0">
              <a:cs typeface="Arial" charset="0"/>
            </a:endParaRPr>
          </a:p>
        </p:txBody>
      </p:sp>
      <p:sp>
        <p:nvSpPr>
          <p:cNvPr id="94211" name="Rectangle 2"/>
          <p:cNvSpPr>
            <a:spLocks noGrp="1" noRot="1" noChangeAspect="1" noChangeArrowheads="1" noTextEdit="1"/>
          </p:cNvSpPr>
          <p:nvPr>
            <p:ph type="sldImg"/>
          </p:nvPr>
        </p:nvSpPr>
        <p:spPr bwMode="auto">
          <a:noFill/>
          <a:ln>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pg num"/>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0D3EC882-B8BD-45F0-8B1C-805ED3AAB947}" type="slidenum">
              <a:rPr lang="en-US" smtClean="0">
                <a:cs typeface="Arial" charset="0"/>
              </a:rPr>
              <a:pPr fontAlgn="base">
                <a:spcBef>
                  <a:spcPct val="0"/>
                </a:spcBef>
                <a:spcAft>
                  <a:spcPct val="0"/>
                </a:spcAft>
                <a:defRPr/>
              </a:pPr>
              <a:t>18</a:t>
            </a:fld>
            <a:endParaRPr lang="en-US" dirty="0" smtClean="0">
              <a:cs typeface="Arial" charset="0"/>
            </a:endParaRPr>
          </a:p>
        </p:txBody>
      </p:sp>
      <p:sp>
        <p:nvSpPr>
          <p:cNvPr id="95235" name="Rectangle 2"/>
          <p:cNvSpPr>
            <a:spLocks noGrp="1" noRot="1" noChangeAspect="1" noChangeArrowheads="1" noTextEdit="1"/>
          </p:cNvSpPr>
          <p:nvPr>
            <p:ph type="sldImg"/>
          </p:nvPr>
        </p:nvSpPr>
        <p:spPr bwMode="auto">
          <a:noFill/>
          <a:ln>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pg num"/>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0FE61312-44DD-4ABD-BE2F-B153AD47AA07}" type="slidenum">
              <a:rPr lang="en-US" smtClean="0">
                <a:cs typeface="Arial" charset="0"/>
              </a:rPr>
              <a:pPr fontAlgn="base">
                <a:spcBef>
                  <a:spcPct val="0"/>
                </a:spcBef>
                <a:spcAft>
                  <a:spcPct val="0"/>
                </a:spcAft>
                <a:defRPr/>
              </a:pPr>
              <a:t>19</a:t>
            </a:fld>
            <a:endParaRPr lang="en-US" dirty="0" smtClean="0">
              <a:cs typeface="Arial" charset="0"/>
            </a:endParaRPr>
          </a:p>
        </p:txBody>
      </p:sp>
      <p:sp>
        <p:nvSpPr>
          <p:cNvPr id="96259" name="Rectangle 2"/>
          <p:cNvSpPr>
            <a:spLocks noGrp="1" noRot="1" noChangeAspect="1" noChangeArrowheads="1" noTextEdit="1"/>
          </p:cNvSpPr>
          <p:nvPr>
            <p:ph type="sldImg"/>
          </p:nvPr>
        </p:nvSpPr>
        <p:spPr bwMode="auto">
          <a:noFill/>
          <a:ln>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txBox="1">
            <a:spLocks noGrp="1" noChangeArrowheads="1"/>
          </p:cNvSpPr>
          <p:nvPr/>
        </p:nvSpPr>
        <p:spPr bwMode="auto">
          <a:xfrm>
            <a:off x="5800725" y="8537575"/>
            <a:ext cx="795338" cy="282575"/>
          </a:xfrm>
          <a:prstGeom prst="rect">
            <a:avLst/>
          </a:prstGeom>
          <a:noFill/>
          <a:ln w="9525">
            <a:noFill/>
            <a:miter lim="800000"/>
            <a:headEnd/>
            <a:tailEnd/>
          </a:ln>
        </p:spPr>
        <p:txBody>
          <a:bodyPr lIns="18467" tIns="0" rIns="18467" bIns="0" anchor="b"/>
          <a:lstStyle/>
          <a:p>
            <a:pPr algn="r" defTabSz="885825"/>
            <a:fld id="{F233E0DE-92AC-465A-9DC0-11C1FC933121}" type="slidenum">
              <a:rPr lang="en-US" sz="800"/>
              <a:pPr algn="r" defTabSz="885825"/>
              <a:t>20</a:t>
            </a:fld>
            <a:endParaRPr lang="en-US" sz="800" dirty="0"/>
          </a:p>
        </p:txBody>
      </p:sp>
      <p:sp>
        <p:nvSpPr>
          <p:cNvPr id="80899" name="Rectangle 2"/>
          <p:cNvSpPr>
            <a:spLocks noGrp="1" noRot="1" noChangeAspect="1" noChangeArrowheads="1" noTextEdit="1"/>
          </p:cNvSpPr>
          <p:nvPr>
            <p:ph type="sldImg"/>
          </p:nvPr>
        </p:nvSpPr>
        <p:spPr bwMode="auto">
          <a:noFill/>
          <a:ln>
            <a:miter lim="800000"/>
            <a:headEnd/>
            <a:tailEnd/>
          </a:ln>
        </p:spPr>
      </p:sp>
      <p:sp>
        <p:nvSpPr>
          <p:cNvPr id="80900"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1"/>
          <p:cNvSpPr txBox="1">
            <a:spLocks noGrp="1" noChangeArrowheads="1"/>
          </p:cNvSpPr>
          <p:nvPr/>
        </p:nvSpPr>
        <p:spPr bwMode="auto">
          <a:xfrm>
            <a:off x="5800725" y="8537575"/>
            <a:ext cx="795338" cy="282575"/>
          </a:xfrm>
          <a:prstGeom prst="rect">
            <a:avLst/>
          </a:prstGeom>
          <a:noFill/>
          <a:ln w="9525">
            <a:noFill/>
            <a:miter lim="800000"/>
            <a:headEnd/>
            <a:tailEnd/>
          </a:ln>
        </p:spPr>
        <p:txBody>
          <a:bodyPr lIns="18467" tIns="0" rIns="18467" bIns="0" anchor="b"/>
          <a:lstStyle/>
          <a:p>
            <a:pPr algn="r" defTabSz="885825"/>
            <a:fld id="{28FFD575-7E17-46C7-9030-0E29F18DB4B5}" type="slidenum">
              <a:rPr lang="en-US" sz="800">
                <a:ea typeface="ＭＳ Ｐゴシック" charset="-128"/>
              </a:rPr>
              <a:pPr algn="r" defTabSz="885825"/>
              <a:t>21</a:t>
            </a:fld>
            <a:endParaRPr lang="en-US" sz="800" dirty="0">
              <a:ea typeface="ＭＳ Ｐゴシック" charset="-128"/>
            </a:endParaRPr>
          </a:p>
        </p:txBody>
      </p:sp>
      <p:sp>
        <p:nvSpPr>
          <p:cNvPr id="98307" name="Rectangle 2"/>
          <p:cNvSpPr>
            <a:spLocks noGrp="1" noRot="1" noChangeAspect="1" noChangeArrowheads="1" noTextEdit="1"/>
          </p:cNvSpPr>
          <p:nvPr>
            <p:ph type="sldImg"/>
          </p:nvPr>
        </p:nvSpPr>
        <p:spPr bwMode="auto">
          <a:xfrm>
            <a:off x="1144588" y="687388"/>
            <a:ext cx="4572000" cy="3429000"/>
          </a:xfrm>
          <a:noFill/>
          <a:ln>
            <a:miter lim="800000"/>
            <a:headEnd/>
            <a:tailEnd/>
          </a:ln>
        </p:spPr>
      </p:sp>
      <p:sp>
        <p:nvSpPr>
          <p:cNvPr id="98308" name="Rectangle 3"/>
          <p:cNvSpPr>
            <a:spLocks noGrp="1" noChangeArrowheads="1"/>
          </p:cNvSpPr>
          <p:nvPr>
            <p:ph type="body" idx="1"/>
          </p:nvPr>
        </p:nvSpPr>
        <p:spPr bwMode="auto">
          <a:xfrm>
            <a:off x="685800" y="4343400"/>
            <a:ext cx="5486400" cy="4113213"/>
          </a:xfrm>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92D85F1E-71AE-4EEC-B6D9-067ECE31528B}" type="slidenum">
              <a:rPr lang="en-US" smtClean="0"/>
              <a:pPr fontAlgn="base">
                <a:spcBef>
                  <a:spcPct val="0"/>
                </a:spcBef>
                <a:spcAft>
                  <a:spcPct val="0"/>
                </a:spcAft>
                <a:defRPr/>
              </a:pPr>
              <a:t>22</a:t>
            </a:fld>
            <a:endParaRPr lang="en-US" dirty="0" smtClean="0"/>
          </a:p>
        </p:txBody>
      </p:sp>
      <p:sp>
        <p:nvSpPr>
          <p:cNvPr id="99331" name="Rectangle 2"/>
          <p:cNvSpPr>
            <a:spLocks noGrp="1" noRot="1" noChangeAspect="1" noChangeArrowheads="1" noTextEdit="1"/>
          </p:cNvSpPr>
          <p:nvPr>
            <p:ph type="sldImg"/>
          </p:nvPr>
        </p:nvSpPr>
        <p:spPr bwMode="auto">
          <a:noFill/>
          <a:ln>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dirty="0" smtClean="0"/>
              <a:t>In essence, PCI is different than legal regulatory compliance because it was created by the card brands, not legislature.  This makes the standard much easier to read and understand (it’s 12 pages in total), and is more detailed than the government standards.</a:t>
            </a:r>
          </a:p>
          <a:p>
            <a:pPr eaLnBrk="1" hangingPunct="1"/>
            <a:endParaRPr dirty="0" smtClean="0"/>
          </a:p>
          <a:p>
            <a:pPr eaLnBrk="1" hangingPunct="1"/>
            <a:r>
              <a:rPr dirty="0" smtClean="0"/>
              <a:t>Important is that it applies to more than just processing credit cards (like at Walmart).  It also applies to 3</a:t>
            </a:r>
            <a:r>
              <a:rPr baseline="30000" dirty="0" smtClean="0"/>
              <a:t>rd</a:t>
            </a:r>
            <a:r>
              <a:rPr dirty="0" smtClean="0"/>
              <a:t> party hosting companies, information storage companies, etc.  </a:t>
            </a:r>
          </a:p>
          <a:p>
            <a:pPr eaLnBrk="1" hangingPunct="1"/>
            <a:endParaRPr dirty="0" smtClean="0"/>
          </a:p>
          <a:p>
            <a:pPr eaLnBrk="1" hangingPunct="1"/>
            <a:r>
              <a:rPr dirty="0" smtClean="0"/>
              <a:t>PCI is NOT specific to retail only – it’s applicable to ANY industry that touches credit cards – i.e.. Most of them!</a:t>
            </a:r>
          </a:p>
          <a:p>
            <a:pPr eaLnBrk="1" hangingPunct="1"/>
            <a:r>
              <a:rPr dirty="0" smtClean="0"/>
              <a:t>This is not US specific, it is global.  However, the fines and enforcement have not reached outside the US – yet.  </a:t>
            </a:r>
          </a:p>
          <a:p>
            <a:pPr eaLnBrk="1" hangingPunct="1"/>
            <a:endParaRPr dirty="0" smtClean="0"/>
          </a:p>
          <a:p>
            <a:pPr eaLnBrk="1" hangingPunct="1"/>
            <a:r>
              <a:rPr dirty="0" smtClean="0"/>
              <a:t>Each card brand – VISA, MC, Discover, etc. have their own security programs.  This includes the PCI standard, but has the process of reporting security breach, assessment questions, programmatic information, etc.  They all are built upon the PCI standard though.</a:t>
            </a:r>
          </a:p>
          <a:p>
            <a:pPr eaLnBrk="1" hangingPunct="1"/>
            <a:endParaRPr dirty="0" smtClean="0"/>
          </a:p>
          <a:p>
            <a:pPr eaLnBrk="1" hangingPunct="1"/>
            <a:r>
              <a:rPr dirty="0" smtClean="0"/>
              <a:t>To date: less than 25% Level 1 merchants are compliant.  The other 75% have submitted their initial Report on Compliance.</a:t>
            </a:r>
          </a:p>
          <a:p>
            <a:pPr eaLnBrk="1" hangingPunct="1"/>
            <a:endParaRPr dirty="0" smtClean="0"/>
          </a:p>
          <a:p>
            <a:pPr eaLnBrk="1" hangingPunct="1"/>
            <a:endParaRP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dirty="0" smtClean="0"/>
              <a:t>Summary of FY09 highlights, insights, trends, etc.  Our focus this year is on addressing the pain points we reviewed earlier.  Today, our focus is on the provider and treating the sick.  Our goal is to help focus more on the patient and the continuum of care with better enablement for well care.  To do this, we are focusing on four business imperatives with our solution development.  We will deliver solutions that allow you to:</a:t>
            </a:r>
          </a:p>
          <a:p>
            <a:pPr eaLnBrk="1" hangingPunct="1"/>
            <a:r>
              <a:rPr dirty="0" smtClean="0"/>
              <a:t>Capture economic stimulus funding</a:t>
            </a:r>
          </a:p>
          <a:p>
            <a:pPr eaLnBrk="1" hangingPunct="1"/>
            <a:r>
              <a:rPr dirty="0" smtClean="0"/>
              <a:t>Transform the patient experience so they will want to come back to your services</a:t>
            </a:r>
          </a:p>
          <a:p>
            <a:pPr eaLnBrk="1" hangingPunct="1"/>
            <a:r>
              <a:rPr dirty="0" smtClean="0"/>
              <a:t>Support clinical process efficiency and improvement, and</a:t>
            </a:r>
          </a:p>
          <a:p>
            <a:pPr eaLnBrk="1" hangingPunct="1"/>
            <a:r>
              <a:rPr dirty="0" smtClean="0"/>
              <a:t>Create new models of patient care.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EC307974-65C5-4BAE-BDF0-F96A304D6600}" type="slidenum">
              <a:rPr lang="en-US" smtClean="0"/>
              <a:pPr fontAlgn="base">
                <a:spcBef>
                  <a:spcPct val="0"/>
                </a:spcBef>
                <a:spcAft>
                  <a:spcPct val="0"/>
                </a:spcAft>
                <a:defRPr/>
              </a:pPr>
              <a:t>23</a:t>
            </a:fld>
            <a:endParaRPr lang="en-US" dirty="0" smtClean="0"/>
          </a:p>
        </p:txBody>
      </p:sp>
      <p:sp>
        <p:nvSpPr>
          <p:cNvPr id="100355" name="Rectangle 2"/>
          <p:cNvSpPr>
            <a:spLocks noGrp="1" noRot="1" noChangeAspect="1" noChangeArrowheads="1" noTextEdit="1"/>
          </p:cNvSpPr>
          <p:nvPr>
            <p:ph type="sldImg"/>
          </p:nvPr>
        </p:nvSpPr>
        <p:spPr bwMode="auto">
          <a:xfrm>
            <a:off x="841375" y="239713"/>
            <a:ext cx="5230813" cy="3924300"/>
          </a:xfrm>
          <a:noFill/>
          <a:ln>
            <a:miter lim="800000"/>
            <a:headEnd/>
            <a:tailEnd/>
          </a:ln>
        </p:spPr>
      </p:sp>
      <p:sp>
        <p:nvSpPr>
          <p:cNvPr id="100356" name="Rectangle 3"/>
          <p:cNvSpPr>
            <a:spLocks noGrp="1" noChangeArrowheads="1"/>
          </p:cNvSpPr>
          <p:nvPr>
            <p:ph type="body" idx="1"/>
          </p:nvPr>
        </p:nvSpPr>
        <p:spPr bwMode="auto">
          <a:xfrm>
            <a:off x="750888" y="4306888"/>
            <a:ext cx="5351462" cy="4183062"/>
          </a:xfrm>
          <a:noFill/>
        </p:spPr>
        <p:txBody>
          <a:bodyPr wrap="square" numCol="1" anchor="t" anchorCtr="0" compatLnSpc="1">
            <a:prstTxWarp prst="textNoShape">
              <a:avLst/>
            </a:prstTxWarp>
          </a:bodyPr>
          <a:lstStyle/>
          <a:p>
            <a:pPr eaLnBrk="1" hangingPunct="1"/>
            <a:r>
              <a:rPr dirty="0" smtClean="0"/>
              <a:t>The network plays a critical role to achieving PCI Compliance</a:t>
            </a:r>
          </a:p>
          <a:p>
            <a:pPr eaLnBrk="1" hangingPunct="1"/>
            <a:endParaRP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1"/>
          <p:cNvSpPr txBox="1">
            <a:spLocks noGrp="1" noChangeArrowheads="1"/>
          </p:cNvSpPr>
          <p:nvPr/>
        </p:nvSpPr>
        <p:spPr bwMode="auto">
          <a:xfrm>
            <a:off x="5800725" y="8537575"/>
            <a:ext cx="795338" cy="282575"/>
          </a:xfrm>
          <a:prstGeom prst="rect">
            <a:avLst/>
          </a:prstGeom>
          <a:noFill/>
          <a:ln w="9525">
            <a:noFill/>
            <a:miter lim="800000"/>
            <a:headEnd/>
            <a:tailEnd/>
          </a:ln>
        </p:spPr>
        <p:txBody>
          <a:bodyPr lIns="18467" tIns="0" rIns="18467" bIns="0" anchor="b"/>
          <a:lstStyle/>
          <a:p>
            <a:pPr algn="r" defTabSz="885825"/>
            <a:fld id="{6148EA0C-BE08-4C9A-82E0-CF3E44964A58}" type="slidenum">
              <a:rPr lang="en-US" sz="800">
                <a:ea typeface="ＭＳ Ｐゴシック" charset="-128"/>
              </a:rPr>
              <a:pPr algn="r" defTabSz="885825"/>
              <a:t>24</a:t>
            </a:fld>
            <a:endParaRPr lang="en-US" sz="800" dirty="0">
              <a:ea typeface="ＭＳ Ｐゴシック" charset="-128"/>
            </a:endParaRPr>
          </a:p>
        </p:txBody>
      </p:sp>
      <p:sp>
        <p:nvSpPr>
          <p:cNvPr id="101379" name="Rectangle 2"/>
          <p:cNvSpPr>
            <a:spLocks noGrp="1" noRot="1" noChangeAspect="1" noChangeArrowheads="1" noTextEdit="1"/>
          </p:cNvSpPr>
          <p:nvPr>
            <p:ph type="sldImg"/>
          </p:nvPr>
        </p:nvSpPr>
        <p:spPr bwMode="auto">
          <a:noFill/>
          <a:ln>
            <a:miter lim="800000"/>
            <a:headEnd/>
            <a:tailEnd/>
          </a:ln>
        </p:spPr>
      </p:sp>
      <p:sp>
        <p:nvSpPr>
          <p:cNvPr id="101380" name="Rectangle 3"/>
          <p:cNvSpPr>
            <a:spLocks noGrp="1" noChangeArrowheads="1"/>
          </p:cNvSpPr>
          <p:nvPr>
            <p:ph type="body" idx="1"/>
          </p:nvPr>
        </p:nvSpPr>
        <p:spPr bwMode="auto">
          <a:xfrm>
            <a:off x="914400" y="4341813"/>
            <a:ext cx="5029200" cy="4116387"/>
          </a:xfrm>
          <a:noFill/>
        </p:spPr>
        <p:txBody>
          <a:bodyPr wrap="square" numCol="1" anchor="t" anchorCtr="0" compatLnSpc="1">
            <a:prstTxWarp prst="textNoShape">
              <a:avLst/>
            </a:prstTxWarp>
          </a:bodyPr>
          <a:lstStyle/>
          <a:p>
            <a:pPr marL="111125" indent="-111125" defTabSz="896938" eaLnBrk="1" hangingPunct="1"/>
            <a:endParaRPr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noFill/>
          <a:ln>
            <a:miter lim="800000"/>
            <a:headEnd/>
            <a:tailEnd/>
          </a:ln>
        </p:spPr>
      </p:sp>
      <p:sp>
        <p:nvSpPr>
          <p:cNvPr id="102403" name="Rectangle 3"/>
          <p:cNvSpPr>
            <a:spLocks noGrp="1" noChangeArrowheads="1"/>
          </p:cNvSpPr>
          <p:nvPr>
            <p:ph type="body" idx="1"/>
          </p:nvPr>
        </p:nvSpPr>
        <p:spPr bwMode="auto">
          <a:xfrm>
            <a:off x="409575" y="4305300"/>
            <a:ext cx="5973763" cy="4184650"/>
          </a:xfrm>
          <a:noFill/>
        </p:spPr>
        <p:txBody>
          <a:bodyPr wrap="square" numCol="1" anchor="t" anchorCtr="0" compatLnSpc="1">
            <a:prstTxWarp prst="textNoShape">
              <a:avLst/>
            </a:prstTxWarp>
          </a:bodyPr>
          <a:lstStyle/>
          <a:p>
            <a:pPr eaLnBrk="1" hangingPunct="1"/>
            <a:r>
              <a:rPr dirty="0" smtClean="0"/>
              <a:t>Run down the bullets—emphasize the final one and relevance for today’s audience and the panel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Cisco Systems, Inc. All rights reserved.</a:t>
            </a:r>
          </a:p>
          <a:p>
            <a:pPr>
              <a:defRPr/>
            </a:pPr>
            <a:r>
              <a:rPr lang="en-US" dirty="0" smtClean="0"/>
              <a:t>EDCS-1225848</a:t>
            </a:r>
            <a:endParaRPr lang="en-US" dirty="0"/>
          </a:p>
        </p:txBody>
      </p:sp>
      <p:sp>
        <p:nvSpPr>
          <p:cNvPr id="5" name="Slide Number Placeholder 4"/>
          <p:cNvSpPr>
            <a:spLocks noGrp="1"/>
          </p:cNvSpPr>
          <p:nvPr>
            <p:ph type="sldNum" sz="quarter" idx="11"/>
          </p:nvPr>
        </p:nvSpPr>
        <p:spPr/>
        <p:txBody>
          <a:bodyPr/>
          <a:lstStyle/>
          <a:p>
            <a:pPr>
              <a:defRPr/>
            </a:pPr>
            <a:fld id="{8FB91B61-F63A-4D9E-849D-1EC49AD4699A}" type="slidenum">
              <a:rPr lang="en-US" smtClean="0"/>
              <a:pPr>
                <a:defRPr/>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1422" tIns="45711" rIns="91422" bIns="45711" anchor="b"/>
          <a:lstStyle/>
          <a:p>
            <a:pPr algn="r"/>
            <a:fld id="{27DFD686-2B12-441A-A147-7B9A966BE1AF}" type="slidenum">
              <a:rPr lang="en-US"/>
              <a:pPr algn="r"/>
              <a:t>27</a:t>
            </a:fld>
            <a:endParaRPr lang="en-US" dirty="0"/>
          </a:p>
        </p:txBody>
      </p:sp>
      <p:sp>
        <p:nvSpPr>
          <p:cNvPr id="103427" name="Rectangle 2"/>
          <p:cNvSpPr>
            <a:spLocks noGrp="1" noRot="1" noChangeAspect="1" noChangeArrowheads="1" noTextEdit="1"/>
          </p:cNvSpPr>
          <p:nvPr>
            <p:ph type="sldImg"/>
          </p:nvPr>
        </p:nvSpPr>
        <p:spPr bwMode="auto">
          <a:noFill/>
          <a:ln>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dirty="0" smtClean="0"/>
              <a:t>There are common security technology requirements in both HIPAA and PCI.  Working to be compliant to one also makes progress to become compliant with others.</a:t>
            </a:r>
          </a:p>
          <a:p>
            <a:pPr eaLnBrk="1" hangingPunct="1"/>
            <a:endParaRPr dirty="0" smtClean="0"/>
          </a:p>
          <a:p>
            <a:pPr eaLnBrk="1" hangingPunct="1"/>
            <a:r>
              <a:rPr dirty="0" smtClean="0"/>
              <a:t>HIPAA and PCI both focus on the above list for security requirements.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1"/>
          <p:cNvSpPr txBox="1">
            <a:spLocks noGrp="1" noChangeArrowheads="1"/>
          </p:cNvSpPr>
          <p:nvPr/>
        </p:nvSpPr>
        <p:spPr bwMode="auto">
          <a:xfrm>
            <a:off x="5800725" y="8537575"/>
            <a:ext cx="795338" cy="282575"/>
          </a:xfrm>
          <a:prstGeom prst="rect">
            <a:avLst/>
          </a:prstGeom>
          <a:noFill/>
          <a:ln w="9525">
            <a:noFill/>
            <a:miter lim="800000"/>
            <a:headEnd/>
            <a:tailEnd/>
          </a:ln>
        </p:spPr>
        <p:txBody>
          <a:bodyPr lIns="18467" tIns="0" rIns="18467" bIns="0" anchor="b"/>
          <a:lstStyle/>
          <a:p>
            <a:pPr algn="r" defTabSz="885825"/>
            <a:fld id="{BEB879DC-9A6D-49FF-96F7-2786550EB687}" type="slidenum">
              <a:rPr lang="en-US" sz="800">
                <a:ea typeface="ＭＳ Ｐゴシック" charset="-128"/>
              </a:rPr>
              <a:pPr algn="r" defTabSz="885825"/>
              <a:t>28</a:t>
            </a:fld>
            <a:endParaRPr lang="en-US" sz="800" dirty="0">
              <a:ea typeface="ＭＳ Ｐゴシック" charset="-128"/>
            </a:endParaRPr>
          </a:p>
        </p:txBody>
      </p:sp>
      <p:sp>
        <p:nvSpPr>
          <p:cNvPr id="104451" name="Rectangle 2"/>
          <p:cNvSpPr>
            <a:spLocks noGrp="1" noRot="1" noChangeAspect="1" noChangeArrowheads="1" noTextEdit="1"/>
          </p:cNvSpPr>
          <p:nvPr>
            <p:ph type="sldImg"/>
          </p:nvPr>
        </p:nvSpPr>
        <p:spPr bwMode="auto">
          <a:noFill/>
          <a:ln>
            <a:miter lim="800000"/>
            <a:headEnd/>
            <a:tailEnd/>
          </a:ln>
        </p:spPr>
      </p:sp>
      <p:sp>
        <p:nvSpPr>
          <p:cNvPr id="104452" name="Rectangle 3"/>
          <p:cNvSpPr>
            <a:spLocks noGrp="1" noChangeArrowheads="1"/>
          </p:cNvSpPr>
          <p:nvPr>
            <p:ph type="body" idx="1"/>
          </p:nvPr>
        </p:nvSpPr>
        <p:spPr bwMode="auto">
          <a:xfrm>
            <a:off x="914400" y="4341813"/>
            <a:ext cx="5029200" cy="4116387"/>
          </a:xfrm>
          <a:noFill/>
        </p:spPr>
        <p:txBody>
          <a:bodyPr wrap="square" numCol="1" anchor="t" anchorCtr="0" compatLnSpc="1">
            <a:prstTxWarp prst="textNoShape">
              <a:avLst/>
            </a:prstTxWarp>
          </a:bodyPr>
          <a:lstStyle/>
          <a:p>
            <a:pPr marL="111125" indent="-111125" defTabSz="896938" eaLnBrk="1" hangingPunct="1"/>
            <a:r>
              <a:rPr lang="en-US" dirty="0" smtClean="0"/>
              <a:t> </a:t>
            </a:r>
            <a:endParaRPr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txBox="1">
            <a:spLocks noGrp="1" noChangeArrowheads="1"/>
          </p:cNvSpPr>
          <p:nvPr/>
        </p:nvSpPr>
        <p:spPr bwMode="auto">
          <a:xfrm>
            <a:off x="5800725" y="8537575"/>
            <a:ext cx="795338" cy="282575"/>
          </a:xfrm>
          <a:prstGeom prst="rect">
            <a:avLst/>
          </a:prstGeom>
          <a:noFill/>
          <a:ln w="9525">
            <a:noFill/>
            <a:miter lim="800000"/>
            <a:headEnd/>
            <a:tailEnd/>
          </a:ln>
        </p:spPr>
        <p:txBody>
          <a:bodyPr lIns="18467" tIns="0" rIns="18467" bIns="0" anchor="b"/>
          <a:lstStyle/>
          <a:p>
            <a:pPr algn="r" defTabSz="885825"/>
            <a:fld id="{F233E0DE-92AC-465A-9DC0-11C1FC933121}" type="slidenum">
              <a:rPr lang="en-US" sz="800"/>
              <a:pPr algn="r" defTabSz="885825"/>
              <a:t>30</a:t>
            </a:fld>
            <a:endParaRPr lang="en-US" sz="800" dirty="0"/>
          </a:p>
        </p:txBody>
      </p:sp>
      <p:sp>
        <p:nvSpPr>
          <p:cNvPr id="80899" name="Rectangle 2"/>
          <p:cNvSpPr>
            <a:spLocks noGrp="1" noRot="1" noChangeAspect="1" noChangeArrowheads="1" noTextEdit="1"/>
          </p:cNvSpPr>
          <p:nvPr>
            <p:ph type="sldImg"/>
          </p:nvPr>
        </p:nvSpPr>
        <p:spPr bwMode="auto">
          <a:noFill/>
          <a:ln>
            <a:miter lim="800000"/>
            <a:headEnd/>
            <a:tailEnd/>
          </a:ln>
        </p:spPr>
      </p:sp>
      <p:sp>
        <p:nvSpPr>
          <p:cNvPr id="80900"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pg num"/>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F5F833CA-8EF2-4514-9924-B99A0F46759D}" type="slidenum">
              <a:rPr lang="en-US" smtClean="0">
                <a:cs typeface="Arial" charset="0"/>
              </a:rPr>
              <a:pPr fontAlgn="base">
                <a:spcBef>
                  <a:spcPct val="0"/>
                </a:spcBef>
                <a:spcAft>
                  <a:spcPct val="0"/>
                </a:spcAft>
                <a:defRPr/>
              </a:pPr>
              <a:t>31</a:t>
            </a:fld>
            <a:endParaRPr lang="en-US" dirty="0" smtClean="0">
              <a:cs typeface="Arial" charset="0"/>
            </a:endParaRPr>
          </a:p>
        </p:txBody>
      </p:sp>
      <p:sp>
        <p:nvSpPr>
          <p:cNvPr id="108547" name="Rectangle 2"/>
          <p:cNvSpPr>
            <a:spLocks noGrp="1" noRot="1" noChangeAspect="1" noChangeArrowheads="1" noTextEdit="1"/>
          </p:cNvSpPr>
          <p:nvPr>
            <p:ph type="sldImg"/>
          </p:nvPr>
        </p:nvSpPr>
        <p:spPr bwMode="auto">
          <a:noFill/>
          <a:ln>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pg num"/>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48F7DD36-EFE2-4816-AE7E-06F434F7C6B0}" type="slidenum">
              <a:rPr lang="en-US" smtClean="0">
                <a:cs typeface="Arial" charset="0"/>
              </a:rPr>
              <a:pPr fontAlgn="base">
                <a:spcBef>
                  <a:spcPct val="0"/>
                </a:spcBef>
                <a:spcAft>
                  <a:spcPct val="0"/>
                </a:spcAft>
                <a:defRPr/>
              </a:pPr>
              <a:t>32</a:t>
            </a:fld>
            <a:endParaRPr lang="en-US" dirty="0" smtClean="0">
              <a:cs typeface="Arial" charset="0"/>
            </a:endParaRPr>
          </a:p>
        </p:txBody>
      </p:sp>
      <p:sp>
        <p:nvSpPr>
          <p:cNvPr id="109571" name="Rectangle 2"/>
          <p:cNvSpPr>
            <a:spLocks noGrp="1" noRot="1" noChangeAspect="1" noChangeArrowheads="1" noTextEdit="1"/>
          </p:cNvSpPr>
          <p:nvPr>
            <p:ph type="sldImg"/>
          </p:nvPr>
        </p:nvSpPr>
        <p:spPr bwMode="auto">
          <a:noFill/>
          <a:ln>
            <a:miter lim="800000"/>
            <a:headEnd/>
            <a:tailEnd/>
          </a:ln>
        </p:spPr>
      </p:sp>
      <p:sp>
        <p:nvSpPr>
          <p:cNvPr id="1095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pg num"/>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8C476B3B-1B3A-43AB-9F73-6466959B4C2A}" type="slidenum">
              <a:rPr lang="en-US" smtClean="0">
                <a:cs typeface="Arial" charset="0"/>
              </a:rPr>
              <a:pPr fontAlgn="base">
                <a:spcBef>
                  <a:spcPct val="0"/>
                </a:spcBef>
                <a:spcAft>
                  <a:spcPct val="0"/>
                </a:spcAft>
                <a:defRPr/>
              </a:pPr>
              <a:t>33</a:t>
            </a:fld>
            <a:endParaRPr lang="en-US" dirty="0" smtClean="0">
              <a:cs typeface="Arial" charset="0"/>
            </a:endParaRPr>
          </a:p>
        </p:txBody>
      </p:sp>
      <p:sp>
        <p:nvSpPr>
          <p:cNvPr id="110595" name="Rectangle 2"/>
          <p:cNvSpPr>
            <a:spLocks noGrp="1" noRot="1" noChangeAspect="1" noChangeArrowheads="1" noTextEdit="1"/>
          </p:cNvSpPr>
          <p:nvPr>
            <p:ph type="sldImg"/>
          </p:nvPr>
        </p:nvSpPr>
        <p:spPr bwMode="auto">
          <a:noFill/>
          <a:ln>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5800725" y="8537575"/>
            <a:ext cx="795338" cy="282575"/>
          </a:xfrm>
          <a:prstGeom prst="rect">
            <a:avLst/>
          </a:prstGeom>
          <a:noFill/>
          <a:ln w="9525">
            <a:noFill/>
            <a:miter lim="800000"/>
            <a:headEnd/>
            <a:tailEnd/>
          </a:ln>
        </p:spPr>
        <p:txBody>
          <a:bodyPr lIns="18467" tIns="0" rIns="18467" bIns="0" anchor="b"/>
          <a:lstStyle/>
          <a:p>
            <a:pPr algn="r" defTabSz="885825"/>
            <a:fld id="{5DC82D41-777C-4829-8DEB-010F556AB76D}" type="slidenum">
              <a:rPr lang="en-US" sz="800">
                <a:ea typeface="ＭＳ Ｐゴシック" charset="-128"/>
              </a:rPr>
              <a:pPr algn="r" defTabSz="885825"/>
              <a:t>5</a:t>
            </a:fld>
            <a:endParaRPr lang="en-US" sz="800" dirty="0">
              <a:ea typeface="ＭＳ Ｐゴシック" charset="-128"/>
            </a:endParaRPr>
          </a:p>
        </p:txBody>
      </p:sp>
      <p:sp>
        <p:nvSpPr>
          <p:cNvPr id="83971" name="Rectangle 2"/>
          <p:cNvSpPr>
            <a:spLocks noGrp="1" noRot="1" noChangeAspect="1" noChangeArrowheads="1" noTextEdit="1"/>
          </p:cNvSpPr>
          <p:nvPr>
            <p:ph type="sldImg"/>
          </p:nvPr>
        </p:nvSpPr>
        <p:spPr bwMode="auto">
          <a:noFill/>
          <a:ln>
            <a:miter lim="800000"/>
            <a:headEnd/>
            <a:tailEnd/>
          </a:ln>
        </p:spPr>
      </p:sp>
      <p:sp>
        <p:nvSpPr>
          <p:cNvPr id="83972"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pg num"/>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735C0ABF-1EB2-4DC6-A61F-07591381278B}" type="slidenum">
              <a:rPr lang="en-US" smtClean="0">
                <a:cs typeface="Arial" charset="0"/>
              </a:rPr>
              <a:pPr fontAlgn="base">
                <a:spcBef>
                  <a:spcPct val="0"/>
                </a:spcBef>
                <a:spcAft>
                  <a:spcPct val="0"/>
                </a:spcAft>
                <a:defRPr/>
              </a:pPr>
              <a:t>34</a:t>
            </a:fld>
            <a:endParaRPr lang="en-US" dirty="0" smtClean="0">
              <a:cs typeface="Arial" charset="0"/>
            </a:endParaRPr>
          </a:p>
        </p:txBody>
      </p:sp>
      <p:sp>
        <p:nvSpPr>
          <p:cNvPr id="111619" name="Rectangle 2"/>
          <p:cNvSpPr>
            <a:spLocks noGrp="1" noRot="1" noChangeAspect="1" noChangeArrowheads="1" noTextEdit="1"/>
          </p:cNvSpPr>
          <p:nvPr>
            <p:ph type="sldImg"/>
          </p:nvPr>
        </p:nvSpPr>
        <p:spPr bwMode="auto">
          <a:noFill/>
          <a:ln>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pg num"/>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349B4C95-FEE7-455E-964E-1A165F79930F}" type="slidenum">
              <a:rPr lang="en-US" smtClean="0">
                <a:cs typeface="Arial" charset="0"/>
              </a:rPr>
              <a:pPr fontAlgn="base">
                <a:spcBef>
                  <a:spcPct val="0"/>
                </a:spcBef>
                <a:spcAft>
                  <a:spcPct val="0"/>
                </a:spcAft>
                <a:defRPr/>
              </a:pPr>
              <a:t>35</a:t>
            </a:fld>
            <a:endParaRPr lang="en-US" dirty="0" smtClean="0">
              <a:cs typeface="Arial" charset="0"/>
            </a:endParaRPr>
          </a:p>
        </p:txBody>
      </p:sp>
      <p:sp>
        <p:nvSpPr>
          <p:cNvPr id="112643" name="Rectangle 2"/>
          <p:cNvSpPr>
            <a:spLocks noGrp="1" noRot="1" noChangeAspect="1" noChangeArrowheads="1" noTextEdit="1"/>
          </p:cNvSpPr>
          <p:nvPr>
            <p:ph type="sldImg"/>
          </p:nvPr>
        </p:nvSpPr>
        <p:spPr bwMode="auto">
          <a:noFill/>
          <a:ln>
            <a:miter lim="800000"/>
            <a:headEnd/>
            <a:tailEnd/>
          </a:ln>
        </p:spPr>
      </p:sp>
      <p:sp>
        <p:nvSpPr>
          <p:cNvPr id="1126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pg num"/>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9308900C-B8D3-4736-807B-0E6A92965518}" type="slidenum">
              <a:rPr lang="en-US" smtClean="0">
                <a:cs typeface="Arial" charset="0"/>
              </a:rPr>
              <a:pPr fontAlgn="base">
                <a:spcBef>
                  <a:spcPct val="0"/>
                </a:spcBef>
                <a:spcAft>
                  <a:spcPct val="0"/>
                </a:spcAft>
                <a:defRPr/>
              </a:pPr>
              <a:t>36</a:t>
            </a:fld>
            <a:endParaRPr lang="en-US" dirty="0" smtClean="0">
              <a:cs typeface="Arial" charset="0"/>
            </a:endParaRPr>
          </a:p>
        </p:txBody>
      </p:sp>
      <p:sp>
        <p:nvSpPr>
          <p:cNvPr id="113667" name="Rectangle 2"/>
          <p:cNvSpPr>
            <a:spLocks noGrp="1" noRot="1" noChangeAspect="1" noChangeArrowheads="1" noTextEdit="1"/>
          </p:cNvSpPr>
          <p:nvPr>
            <p:ph type="sldImg"/>
          </p:nvPr>
        </p:nvSpPr>
        <p:spPr bwMode="auto">
          <a:noFill/>
          <a:ln>
            <a:miter lim="800000"/>
            <a:headEnd/>
            <a:tailEnd/>
          </a:ln>
        </p:spPr>
      </p:sp>
      <p:sp>
        <p:nvSpPr>
          <p:cNvPr id="1136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dirty="0" smtClean="0"/>
              <a:t>1 – Man in the Middle attack, DLP is achieved with other the air encryption.</a:t>
            </a:r>
          </a:p>
          <a:p>
            <a:pPr eaLnBrk="1" hangingPunct="1"/>
            <a:r>
              <a:rPr dirty="0" smtClean="0"/>
              <a:t>2 – outsourced infrastructure, or those unauthorized to view ePHI are prevented via SSL encryption services provided by ACE</a:t>
            </a:r>
          </a:p>
          <a:p>
            <a:pPr eaLnBrk="1" hangingPunct="1"/>
            <a:r>
              <a:rPr dirty="0" smtClean="0"/>
              <a:t>3 – DLP from Service Providers providing private leased WAN connectivity is assured via SSL encryption.</a:t>
            </a:r>
          </a:p>
          <a:p>
            <a:pPr eaLnBrk="1" hangingPunct="1"/>
            <a:r>
              <a:rPr dirty="0" smtClean="0"/>
              <a:t>4 – Overhead from SSL encryption is not placed on hosting presentation layer servers, performed on ACE module.</a:t>
            </a:r>
          </a:p>
        </p:txBody>
      </p:sp>
      <p:sp>
        <p:nvSpPr>
          <p:cNvPr id="132099" name="Slide Number Placeholder 3"/>
          <p:cNvSpPr>
            <a:spLocks noGrp="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148FA6E1-1024-49FC-AE61-17ABF5A5445F}" type="slidenum">
              <a:rPr lang="en-US" smtClean="0"/>
              <a:pPr fontAlgn="base">
                <a:spcBef>
                  <a:spcPct val="0"/>
                </a:spcBef>
                <a:spcAft>
                  <a:spcPct val="0"/>
                </a:spcAft>
                <a:defRPr/>
              </a:pPr>
              <a:t>37</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pg num"/>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F42D8DCB-E7BE-41FB-80FA-B25C4062E7B4}" type="slidenum">
              <a:rPr lang="en-US" smtClean="0">
                <a:cs typeface="Arial" charset="0"/>
              </a:rPr>
              <a:pPr fontAlgn="base">
                <a:spcBef>
                  <a:spcPct val="0"/>
                </a:spcBef>
                <a:spcAft>
                  <a:spcPct val="0"/>
                </a:spcAft>
                <a:defRPr/>
              </a:pPr>
              <a:t>38</a:t>
            </a:fld>
            <a:endParaRPr lang="en-US" dirty="0" smtClean="0">
              <a:cs typeface="Arial" charset="0"/>
            </a:endParaRPr>
          </a:p>
        </p:txBody>
      </p:sp>
      <p:sp>
        <p:nvSpPr>
          <p:cNvPr id="115715" name="Rectangle 2"/>
          <p:cNvSpPr>
            <a:spLocks noGrp="1" noRot="1" noChangeAspect="1" noChangeArrowheads="1" noTextEdit="1"/>
          </p:cNvSpPr>
          <p:nvPr>
            <p:ph type="sldImg"/>
          </p:nvPr>
        </p:nvSpPr>
        <p:spPr bwMode="auto">
          <a:noFill/>
          <a:ln>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pg num"/>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151844D0-8624-4443-A7AA-AA67EA2A82AF}" type="slidenum">
              <a:rPr lang="en-US" smtClean="0">
                <a:cs typeface="Arial" charset="0"/>
              </a:rPr>
              <a:pPr fontAlgn="base">
                <a:spcBef>
                  <a:spcPct val="0"/>
                </a:spcBef>
                <a:spcAft>
                  <a:spcPct val="0"/>
                </a:spcAft>
                <a:defRPr/>
              </a:pPr>
              <a:t>39</a:t>
            </a:fld>
            <a:endParaRPr lang="en-US" dirty="0" smtClean="0">
              <a:cs typeface="Arial" charset="0"/>
            </a:endParaRPr>
          </a:p>
        </p:txBody>
      </p:sp>
      <p:sp>
        <p:nvSpPr>
          <p:cNvPr id="116739" name="Rectangle 2"/>
          <p:cNvSpPr>
            <a:spLocks noGrp="1" noRot="1" noChangeAspect="1" noChangeArrowheads="1" noTextEdit="1"/>
          </p:cNvSpPr>
          <p:nvPr>
            <p:ph type="sldImg"/>
          </p:nvPr>
        </p:nvSpPr>
        <p:spPr bwMode="auto">
          <a:noFill/>
          <a:ln>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txBox="1">
            <a:spLocks noGrp="1" noChangeArrowheads="1"/>
          </p:cNvSpPr>
          <p:nvPr/>
        </p:nvSpPr>
        <p:spPr bwMode="auto">
          <a:xfrm>
            <a:off x="5800725" y="8537575"/>
            <a:ext cx="795338" cy="282575"/>
          </a:xfrm>
          <a:prstGeom prst="rect">
            <a:avLst/>
          </a:prstGeom>
          <a:noFill/>
          <a:ln w="9525">
            <a:noFill/>
            <a:miter lim="800000"/>
            <a:headEnd/>
            <a:tailEnd/>
          </a:ln>
        </p:spPr>
        <p:txBody>
          <a:bodyPr lIns="18467" tIns="0" rIns="18467" bIns="0" anchor="b"/>
          <a:lstStyle/>
          <a:p>
            <a:pPr algn="r" defTabSz="885825"/>
            <a:fld id="{F233E0DE-92AC-465A-9DC0-11C1FC933121}" type="slidenum">
              <a:rPr lang="en-US" sz="800"/>
              <a:pPr algn="r" defTabSz="885825"/>
              <a:t>40</a:t>
            </a:fld>
            <a:endParaRPr lang="en-US" sz="800" dirty="0"/>
          </a:p>
        </p:txBody>
      </p:sp>
      <p:sp>
        <p:nvSpPr>
          <p:cNvPr id="80899" name="Rectangle 2"/>
          <p:cNvSpPr>
            <a:spLocks noGrp="1" noRot="1" noChangeAspect="1" noChangeArrowheads="1" noTextEdit="1"/>
          </p:cNvSpPr>
          <p:nvPr>
            <p:ph type="sldImg"/>
          </p:nvPr>
        </p:nvSpPr>
        <p:spPr bwMode="auto">
          <a:noFill/>
          <a:ln>
            <a:miter lim="800000"/>
            <a:headEnd/>
            <a:tailEnd/>
          </a:ln>
        </p:spPr>
      </p:sp>
      <p:sp>
        <p:nvSpPr>
          <p:cNvPr id="80900"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368F11EF-C478-4800-A084-F5D5ABF7A019}" type="slidenum">
              <a:rPr lang="en-US" smtClean="0"/>
              <a:pPr fontAlgn="base">
                <a:spcBef>
                  <a:spcPct val="0"/>
                </a:spcBef>
                <a:spcAft>
                  <a:spcPct val="0"/>
                </a:spcAft>
                <a:defRPr/>
              </a:pPr>
              <a:t>41</a:t>
            </a:fld>
            <a:endParaRPr lang="en-US" dirty="0" smtClean="0"/>
          </a:p>
        </p:txBody>
      </p:sp>
      <p:sp>
        <p:nvSpPr>
          <p:cNvPr id="122883" name="Rectangle 2"/>
          <p:cNvSpPr>
            <a:spLocks noGrp="1" noRot="1" noChangeAspect="1" noChangeArrowheads="1" noTextEdit="1"/>
          </p:cNvSpPr>
          <p:nvPr>
            <p:ph type="sldImg"/>
          </p:nvPr>
        </p:nvSpPr>
        <p:spPr bwMode="auto">
          <a:xfrm>
            <a:off x="846138" y="252413"/>
            <a:ext cx="5238750" cy="3929062"/>
          </a:xfrm>
          <a:noFill/>
          <a:ln>
            <a:miter lim="800000"/>
            <a:headEnd/>
            <a:tailEnd/>
          </a:ln>
        </p:spPr>
      </p:sp>
      <p:sp>
        <p:nvSpPr>
          <p:cNvPr id="122884" name="Rectangle 3"/>
          <p:cNvSpPr>
            <a:spLocks noGrp="1" noChangeArrowheads="1"/>
          </p:cNvSpPr>
          <p:nvPr>
            <p:ph type="body" idx="1"/>
          </p:nvPr>
        </p:nvSpPr>
        <p:spPr bwMode="auto">
          <a:xfrm>
            <a:off x="398463" y="4303713"/>
            <a:ext cx="6161087" cy="4130675"/>
          </a:xfrm>
          <a:noFill/>
        </p:spPr>
        <p:txBody>
          <a:bodyPr wrap="square" numCol="1" anchor="t" anchorCtr="0" compatLnSpc="1">
            <a:prstTxWarp prst="textNoShape">
              <a:avLst/>
            </a:prstTxWarp>
          </a:bodyPr>
          <a:lstStyle/>
          <a:p>
            <a:pPr eaLnBrk="1" hangingPunct="1"/>
            <a:endParaRPr sz="100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B8411C39-30F6-496B-A38E-07A995AF5100}" type="slidenum">
              <a:rPr lang="en-US" smtClean="0"/>
              <a:pPr fontAlgn="base">
                <a:spcBef>
                  <a:spcPct val="0"/>
                </a:spcBef>
                <a:spcAft>
                  <a:spcPct val="0"/>
                </a:spcAft>
                <a:defRPr/>
              </a:pPr>
              <a:t>43</a:t>
            </a:fld>
            <a:endParaRPr lang="en-US" dirty="0" smtClean="0"/>
          </a:p>
        </p:txBody>
      </p:sp>
      <p:sp>
        <p:nvSpPr>
          <p:cNvPr id="123907" name="Rectangle 2"/>
          <p:cNvSpPr>
            <a:spLocks noGrp="1" noRot="1" noChangeAspect="1" noChangeArrowheads="1" noTextEdit="1"/>
          </p:cNvSpPr>
          <p:nvPr>
            <p:ph type="sldImg"/>
          </p:nvPr>
        </p:nvSpPr>
        <p:spPr bwMode="auto">
          <a:xfrm>
            <a:off x="846138" y="252413"/>
            <a:ext cx="5238750" cy="3929062"/>
          </a:xfrm>
          <a:noFill/>
          <a:ln>
            <a:miter lim="800000"/>
            <a:headEnd/>
            <a:tailEnd/>
          </a:ln>
        </p:spPr>
      </p:sp>
      <p:sp>
        <p:nvSpPr>
          <p:cNvPr id="123908" name="Rectangle 3"/>
          <p:cNvSpPr>
            <a:spLocks noGrp="1" noChangeArrowheads="1"/>
          </p:cNvSpPr>
          <p:nvPr>
            <p:ph type="body" idx="1"/>
          </p:nvPr>
        </p:nvSpPr>
        <p:spPr bwMode="auto">
          <a:xfrm>
            <a:off x="398463" y="4303713"/>
            <a:ext cx="6161087" cy="4130675"/>
          </a:xfrm>
          <a:noFill/>
        </p:spPr>
        <p:txBody>
          <a:bodyPr wrap="square" numCol="1" anchor="t" anchorCtr="0" compatLnSpc="1">
            <a:prstTxWarp prst="textNoShape">
              <a:avLst/>
            </a:prstTxWarp>
          </a:bodyPr>
          <a:lstStyle/>
          <a:p>
            <a:pPr eaLnBrk="1" hangingPunct="1"/>
            <a:endParaRPr sz="100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txBox="1">
            <a:spLocks noGrp="1" noChangeArrowheads="1"/>
          </p:cNvSpPr>
          <p:nvPr/>
        </p:nvSpPr>
        <p:spPr bwMode="auto">
          <a:xfrm>
            <a:off x="5800725" y="8537575"/>
            <a:ext cx="795338" cy="282575"/>
          </a:xfrm>
          <a:prstGeom prst="rect">
            <a:avLst/>
          </a:prstGeom>
          <a:noFill/>
          <a:ln w="9525">
            <a:noFill/>
            <a:miter lim="800000"/>
            <a:headEnd/>
            <a:tailEnd/>
          </a:ln>
        </p:spPr>
        <p:txBody>
          <a:bodyPr lIns="18467" tIns="0" rIns="18467" bIns="0" anchor="b"/>
          <a:lstStyle/>
          <a:p>
            <a:pPr algn="r" defTabSz="885825"/>
            <a:fld id="{F233E0DE-92AC-465A-9DC0-11C1FC933121}" type="slidenum">
              <a:rPr lang="en-US" sz="800"/>
              <a:pPr algn="r" defTabSz="885825"/>
              <a:t>44</a:t>
            </a:fld>
            <a:endParaRPr lang="en-US" sz="800" dirty="0"/>
          </a:p>
        </p:txBody>
      </p:sp>
      <p:sp>
        <p:nvSpPr>
          <p:cNvPr id="80899" name="Rectangle 2"/>
          <p:cNvSpPr>
            <a:spLocks noGrp="1" noRot="1" noChangeAspect="1" noChangeArrowheads="1" noTextEdit="1"/>
          </p:cNvSpPr>
          <p:nvPr>
            <p:ph type="sldImg"/>
          </p:nvPr>
        </p:nvSpPr>
        <p:spPr bwMode="auto">
          <a:noFill/>
          <a:ln>
            <a:miter lim="800000"/>
            <a:headEnd/>
            <a:tailEnd/>
          </a:ln>
        </p:spPr>
      </p:sp>
      <p:sp>
        <p:nvSpPr>
          <p:cNvPr id="80900"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1"/>
          <p:cNvSpPr txBox="1">
            <a:spLocks noGrp="1" noChangeArrowheads="1"/>
          </p:cNvSpPr>
          <p:nvPr/>
        </p:nvSpPr>
        <p:spPr bwMode="auto">
          <a:xfrm>
            <a:off x="5800725" y="8537575"/>
            <a:ext cx="795338" cy="282575"/>
          </a:xfrm>
          <a:prstGeom prst="rect">
            <a:avLst/>
          </a:prstGeom>
          <a:noFill/>
          <a:ln w="9525">
            <a:noFill/>
            <a:miter lim="800000"/>
            <a:headEnd/>
            <a:tailEnd/>
          </a:ln>
        </p:spPr>
        <p:txBody>
          <a:bodyPr lIns="18465" tIns="0" rIns="18465" bIns="0" anchor="b"/>
          <a:lstStyle/>
          <a:p>
            <a:pPr algn="r" defTabSz="884238"/>
            <a:fld id="{52261DCF-873F-40D9-8223-7EBD478BFEFB}" type="slidenum">
              <a:rPr lang="en-US" sz="800">
                <a:ea typeface="ＭＳ Ｐゴシック" charset="-128"/>
              </a:rPr>
              <a:pPr algn="r" defTabSz="884238"/>
              <a:t>6</a:t>
            </a:fld>
            <a:endParaRPr lang="en-US" sz="800" dirty="0">
              <a:ea typeface="ＭＳ Ｐゴシック" charset="-128"/>
            </a:endParaRPr>
          </a:p>
        </p:txBody>
      </p:sp>
      <p:sp>
        <p:nvSpPr>
          <p:cNvPr id="84995" name="Rectangle 2"/>
          <p:cNvSpPr>
            <a:spLocks noGrp="1" noRot="1" noChangeAspect="1" noChangeArrowheads="1" noTextEdit="1"/>
          </p:cNvSpPr>
          <p:nvPr>
            <p:ph type="sldImg"/>
          </p:nvPr>
        </p:nvSpPr>
        <p:spPr bwMode="auto">
          <a:xfrm>
            <a:off x="839788" y="239713"/>
            <a:ext cx="5233987" cy="3927475"/>
          </a:xfrm>
          <a:noFill/>
          <a:ln>
            <a:miter lim="800000"/>
            <a:headEnd/>
            <a:tailEnd/>
          </a:ln>
        </p:spPr>
      </p:sp>
      <p:sp>
        <p:nvSpPr>
          <p:cNvPr id="84996" name="Rectangle 3"/>
          <p:cNvSpPr>
            <a:spLocks noGrp="1" noChangeArrowheads="1"/>
          </p:cNvSpPr>
          <p:nvPr>
            <p:ph type="body" idx="1"/>
          </p:nvPr>
        </p:nvSpPr>
        <p:spPr bwMode="auto">
          <a:xfrm>
            <a:off x="750888" y="4306888"/>
            <a:ext cx="5351462" cy="4181475"/>
          </a:xfrm>
          <a:noFill/>
        </p:spPr>
        <p:txBody>
          <a:bodyPr wrap="square" numCol="1" anchor="t" anchorCtr="0" compatLnSpc="1">
            <a:prstTxWarp prst="textNoShape">
              <a:avLst/>
            </a:prstTxWarp>
          </a:bodyPr>
          <a:lstStyle/>
          <a:p>
            <a:pPr eaLnBrk="1" hangingPunct="1">
              <a:buFontTx/>
              <a:buNone/>
            </a:pPr>
            <a:endParaRPr sz="110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1"/>
          <p:cNvSpPr txBox="1">
            <a:spLocks noGrp="1" noChangeArrowheads="1"/>
          </p:cNvSpPr>
          <p:nvPr/>
        </p:nvSpPr>
        <p:spPr bwMode="auto">
          <a:xfrm>
            <a:off x="5800725" y="8537575"/>
            <a:ext cx="795338" cy="282575"/>
          </a:xfrm>
          <a:prstGeom prst="rect">
            <a:avLst/>
          </a:prstGeom>
          <a:noFill/>
          <a:ln w="9525">
            <a:noFill/>
            <a:miter lim="800000"/>
            <a:headEnd/>
            <a:tailEnd/>
          </a:ln>
        </p:spPr>
        <p:txBody>
          <a:bodyPr lIns="18467" tIns="0" rIns="18467" bIns="0" anchor="b"/>
          <a:lstStyle/>
          <a:p>
            <a:pPr algn="r" defTabSz="885825"/>
            <a:fld id="{BC9FCD05-4161-4D82-84C7-DD75A28FDB6B}" type="slidenum">
              <a:rPr lang="en-US" sz="800">
                <a:ea typeface="ＭＳ Ｐゴシック" charset="-128"/>
              </a:rPr>
              <a:pPr algn="r" defTabSz="885825"/>
              <a:t>45</a:t>
            </a:fld>
            <a:endParaRPr lang="en-US" sz="800" dirty="0">
              <a:ea typeface="ＭＳ Ｐゴシック" charset="-128"/>
            </a:endParaRPr>
          </a:p>
        </p:txBody>
      </p:sp>
      <p:sp>
        <p:nvSpPr>
          <p:cNvPr id="125955" name="Rectangle 2"/>
          <p:cNvSpPr>
            <a:spLocks noGrp="1" noRot="1" noChangeAspect="1" noChangeArrowheads="1" noTextEdit="1"/>
          </p:cNvSpPr>
          <p:nvPr>
            <p:ph type="sldImg"/>
          </p:nvPr>
        </p:nvSpPr>
        <p:spPr bwMode="auto">
          <a:noFill/>
          <a:ln>
            <a:miter lim="800000"/>
            <a:headEnd/>
            <a:tailEnd/>
          </a:ln>
        </p:spPr>
      </p:sp>
      <p:sp>
        <p:nvSpPr>
          <p:cNvPr id="125956" name="Rectangle 3"/>
          <p:cNvSpPr>
            <a:spLocks noGrp="1" noChangeArrowheads="1"/>
          </p:cNvSpPr>
          <p:nvPr>
            <p:ph type="body" idx="1"/>
          </p:nvPr>
        </p:nvSpPr>
        <p:spPr bwMode="auto">
          <a:xfrm>
            <a:off x="914400" y="4341813"/>
            <a:ext cx="5029200" cy="4116387"/>
          </a:xfrm>
          <a:noFill/>
        </p:spPr>
        <p:txBody>
          <a:bodyPr wrap="square" numCol="1" anchor="t" anchorCtr="0" compatLnSpc="1">
            <a:prstTxWarp prst="textNoShape">
              <a:avLst/>
            </a:prstTxWarp>
          </a:bodyPr>
          <a:lstStyle/>
          <a:p>
            <a:pPr marL="111125" indent="-111125" defTabSz="896938" eaLnBrk="1" hangingPunct="1"/>
            <a:endParaRPr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1"/>
          <p:cNvSpPr txBox="1">
            <a:spLocks noGrp="1" noChangeArrowheads="1"/>
          </p:cNvSpPr>
          <p:nvPr/>
        </p:nvSpPr>
        <p:spPr bwMode="auto">
          <a:xfrm>
            <a:off x="5800725" y="8537575"/>
            <a:ext cx="795338" cy="282575"/>
          </a:xfrm>
          <a:prstGeom prst="rect">
            <a:avLst/>
          </a:prstGeom>
          <a:noFill/>
          <a:ln w="9525">
            <a:noFill/>
            <a:miter lim="800000"/>
            <a:headEnd/>
            <a:tailEnd/>
          </a:ln>
        </p:spPr>
        <p:txBody>
          <a:bodyPr lIns="18467" tIns="0" rIns="18467" bIns="0" anchor="b"/>
          <a:lstStyle/>
          <a:p>
            <a:pPr algn="r" defTabSz="885825"/>
            <a:fld id="{CA1F9988-CC0E-459B-8CB1-77C7265A8108}" type="slidenum">
              <a:rPr lang="en-US" sz="800">
                <a:ea typeface="ＭＳ Ｐゴシック" charset="-128"/>
              </a:rPr>
              <a:pPr algn="r" defTabSz="885825"/>
              <a:t>46</a:t>
            </a:fld>
            <a:endParaRPr lang="en-US" sz="800" dirty="0">
              <a:ea typeface="ＭＳ Ｐゴシック" charset="-128"/>
            </a:endParaRPr>
          </a:p>
        </p:txBody>
      </p:sp>
      <p:sp>
        <p:nvSpPr>
          <p:cNvPr id="126979" name="Rectangle 2"/>
          <p:cNvSpPr>
            <a:spLocks noGrp="1" noRot="1" noChangeAspect="1" noChangeArrowheads="1" noTextEdit="1"/>
          </p:cNvSpPr>
          <p:nvPr>
            <p:ph type="sldImg"/>
          </p:nvPr>
        </p:nvSpPr>
        <p:spPr bwMode="auto">
          <a:noFill/>
          <a:ln>
            <a:miter lim="800000"/>
            <a:headEnd/>
            <a:tailEnd/>
          </a:ln>
        </p:spPr>
      </p:sp>
      <p:sp>
        <p:nvSpPr>
          <p:cNvPr id="126980" name="Rectangle 3"/>
          <p:cNvSpPr>
            <a:spLocks noGrp="1" noChangeArrowheads="1"/>
          </p:cNvSpPr>
          <p:nvPr>
            <p:ph type="body" idx="1"/>
          </p:nvPr>
        </p:nvSpPr>
        <p:spPr bwMode="auto">
          <a:xfrm>
            <a:off x="914400" y="4341813"/>
            <a:ext cx="5029200" cy="4116387"/>
          </a:xfrm>
          <a:noFill/>
        </p:spPr>
        <p:txBody>
          <a:bodyPr wrap="square" numCol="1" anchor="t" anchorCtr="0" compatLnSpc="1">
            <a:prstTxWarp prst="textNoShape">
              <a:avLst/>
            </a:prstTxWarp>
          </a:bodyPr>
          <a:lstStyle/>
          <a:p>
            <a:pPr marL="111125" indent="-111125" defTabSz="896938" eaLnBrk="1" hangingPunct="1"/>
            <a:endParaRPr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1"/>
          <p:cNvSpPr txBox="1">
            <a:spLocks noGrp="1" noChangeArrowheads="1"/>
          </p:cNvSpPr>
          <p:nvPr/>
        </p:nvSpPr>
        <p:spPr bwMode="auto">
          <a:xfrm>
            <a:off x="5800725" y="8537575"/>
            <a:ext cx="795338" cy="282575"/>
          </a:xfrm>
          <a:prstGeom prst="rect">
            <a:avLst/>
          </a:prstGeom>
          <a:noFill/>
          <a:ln w="9525">
            <a:noFill/>
            <a:miter lim="800000"/>
            <a:headEnd/>
            <a:tailEnd/>
          </a:ln>
        </p:spPr>
        <p:txBody>
          <a:bodyPr lIns="18467" tIns="0" rIns="18467" bIns="0" anchor="b"/>
          <a:lstStyle/>
          <a:p>
            <a:pPr algn="r" defTabSz="885825"/>
            <a:fld id="{63839B2F-08C6-4A71-92C9-4B87B49A0BAE}" type="slidenum">
              <a:rPr lang="en-US" sz="800">
                <a:ea typeface="ＭＳ Ｐゴシック" charset="-128"/>
              </a:rPr>
              <a:pPr algn="r" defTabSz="885825"/>
              <a:t>47</a:t>
            </a:fld>
            <a:endParaRPr lang="en-US" sz="800" dirty="0">
              <a:ea typeface="ＭＳ Ｐゴシック" charset="-128"/>
            </a:endParaRPr>
          </a:p>
        </p:txBody>
      </p:sp>
      <p:sp>
        <p:nvSpPr>
          <p:cNvPr id="128003" name="Rectangle 2"/>
          <p:cNvSpPr>
            <a:spLocks noGrp="1" noRot="1" noChangeAspect="1" noChangeArrowheads="1" noTextEdit="1"/>
          </p:cNvSpPr>
          <p:nvPr>
            <p:ph type="sldImg"/>
          </p:nvPr>
        </p:nvSpPr>
        <p:spPr bwMode="auto">
          <a:noFill/>
          <a:ln>
            <a:miter lim="800000"/>
            <a:headEnd/>
            <a:tailEnd/>
          </a:ln>
        </p:spPr>
      </p:sp>
      <p:sp>
        <p:nvSpPr>
          <p:cNvPr id="128004" name="Rectangle 3"/>
          <p:cNvSpPr>
            <a:spLocks noGrp="1" noChangeArrowheads="1"/>
          </p:cNvSpPr>
          <p:nvPr>
            <p:ph type="body" idx="1"/>
          </p:nvPr>
        </p:nvSpPr>
        <p:spPr bwMode="auto">
          <a:xfrm>
            <a:off x="914400" y="4341813"/>
            <a:ext cx="5029200" cy="4116387"/>
          </a:xfrm>
          <a:noFill/>
        </p:spPr>
        <p:txBody>
          <a:bodyPr wrap="square" numCol="1" anchor="t" anchorCtr="0" compatLnSpc="1">
            <a:prstTxWarp prst="textNoShape">
              <a:avLst/>
            </a:prstTxWarp>
          </a:bodyPr>
          <a:lstStyle/>
          <a:p>
            <a:pPr marL="111125" indent="-111125" defTabSz="896938" eaLnBrk="1" hangingPunct="1"/>
            <a:endParaRPr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txBox="1">
            <a:spLocks noGrp="1" noChangeArrowheads="1"/>
          </p:cNvSpPr>
          <p:nvPr/>
        </p:nvSpPr>
        <p:spPr bwMode="auto">
          <a:xfrm>
            <a:off x="5800725" y="8537575"/>
            <a:ext cx="795338" cy="282575"/>
          </a:xfrm>
          <a:prstGeom prst="rect">
            <a:avLst/>
          </a:prstGeom>
          <a:noFill/>
          <a:ln w="9525">
            <a:noFill/>
            <a:miter lim="800000"/>
            <a:headEnd/>
            <a:tailEnd/>
          </a:ln>
        </p:spPr>
        <p:txBody>
          <a:bodyPr lIns="18467" tIns="0" rIns="18467" bIns="0" anchor="b"/>
          <a:lstStyle/>
          <a:p>
            <a:pPr algn="r" defTabSz="885825"/>
            <a:fld id="{F233E0DE-92AC-465A-9DC0-11C1FC933121}" type="slidenum">
              <a:rPr lang="en-US" sz="800"/>
              <a:pPr algn="r" defTabSz="885825"/>
              <a:t>48</a:t>
            </a:fld>
            <a:endParaRPr lang="en-US" sz="800" dirty="0"/>
          </a:p>
        </p:txBody>
      </p:sp>
      <p:sp>
        <p:nvSpPr>
          <p:cNvPr id="80899" name="Rectangle 2"/>
          <p:cNvSpPr>
            <a:spLocks noGrp="1" noRot="1" noChangeAspect="1" noChangeArrowheads="1" noTextEdit="1"/>
          </p:cNvSpPr>
          <p:nvPr>
            <p:ph type="sldImg"/>
          </p:nvPr>
        </p:nvSpPr>
        <p:spPr bwMode="auto">
          <a:noFill/>
          <a:ln>
            <a:miter lim="800000"/>
            <a:headEnd/>
            <a:tailEnd/>
          </a:ln>
        </p:spPr>
      </p:sp>
      <p:sp>
        <p:nvSpPr>
          <p:cNvPr id="80900"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11"/>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defTabSz="882650" fontAlgn="base">
              <a:spcBef>
                <a:spcPct val="0"/>
              </a:spcBef>
              <a:spcAft>
                <a:spcPct val="0"/>
              </a:spcAft>
              <a:defRPr/>
            </a:pPr>
            <a:fld id="{6853BC2F-9CB3-4FEA-A2FE-A57CA6B61015}" type="slidenum">
              <a:rPr lang="en-US" smtClean="0"/>
              <a:pPr defTabSz="882650" fontAlgn="base">
                <a:spcBef>
                  <a:spcPct val="0"/>
                </a:spcBef>
                <a:spcAft>
                  <a:spcPct val="0"/>
                </a:spcAft>
                <a:defRPr/>
              </a:pPr>
              <a:t>50</a:t>
            </a:fld>
            <a:endParaRPr lang="en-US" dirty="0" smtClean="0"/>
          </a:p>
        </p:txBody>
      </p:sp>
      <p:sp>
        <p:nvSpPr>
          <p:cNvPr id="130051" name="Rectangle 2"/>
          <p:cNvSpPr>
            <a:spLocks noGrp="1" noRot="1" noChangeAspect="1" noChangeArrowheads="1" noTextEdit="1"/>
          </p:cNvSpPr>
          <p:nvPr>
            <p:ph type="sldImg"/>
          </p:nvPr>
        </p:nvSpPr>
        <p:spPr bwMode="auto">
          <a:noFill/>
          <a:ln>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F9CFA6CA-7C20-4F69-B3DA-15F789085927}" type="slidenum">
              <a:rPr lang="en-US" smtClean="0"/>
              <a:pPr fontAlgn="base">
                <a:spcBef>
                  <a:spcPct val="0"/>
                </a:spcBef>
                <a:spcAft>
                  <a:spcPct val="0"/>
                </a:spcAft>
                <a:defRPr/>
              </a:pPr>
              <a:t>7</a:t>
            </a:fld>
            <a:endParaRPr lang="en-US" dirty="0" smtClean="0"/>
          </a:p>
        </p:txBody>
      </p:sp>
      <p:sp>
        <p:nvSpPr>
          <p:cNvPr id="86019" name="Rectangle 2"/>
          <p:cNvSpPr>
            <a:spLocks noGrp="1" noRot="1" noChangeAspect="1" noChangeArrowheads="1" noTextEdit="1"/>
          </p:cNvSpPr>
          <p:nvPr>
            <p:ph type="sldImg"/>
          </p:nvPr>
        </p:nvSpPr>
        <p:spPr bwMode="auto">
          <a:xfrm>
            <a:off x="841375" y="239713"/>
            <a:ext cx="5232400" cy="3925887"/>
          </a:xfrm>
          <a:noFill/>
          <a:ln>
            <a:miter lim="800000"/>
            <a:headEnd/>
            <a:tailEnd/>
          </a:ln>
        </p:spPr>
      </p:sp>
      <p:sp>
        <p:nvSpPr>
          <p:cNvPr id="86020" name="Rectangle 3"/>
          <p:cNvSpPr>
            <a:spLocks noGrp="1" noChangeArrowheads="1"/>
          </p:cNvSpPr>
          <p:nvPr>
            <p:ph type="body" idx="1"/>
          </p:nvPr>
        </p:nvSpPr>
        <p:spPr bwMode="auto">
          <a:xfrm>
            <a:off x="750888" y="4305300"/>
            <a:ext cx="5351462" cy="4184650"/>
          </a:xfrm>
          <a:noFill/>
        </p:spPr>
        <p:txBody>
          <a:bodyPr wrap="square" numCol="1" anchor="t" anchorCtr="0" compatLnSpc="1">
            <a:prstTxWarp prst="textNoShape">
              <a:avLst/>
            </a:prstTxWarp>
          </a:bodyPr>
          <a:lstStyle/>
          <a:p>
            <a:pPr eaLnBrk="1" hangingPunct="1"/>
            <a:r>
              <a:rPr dirty="0" smtClean="0"/>
              <a:t>This environment has driven the need for true security solutions.  For some time, “products” have been called solutions, often misrepresenting the term as products alone are not solutions.  If a worm was the threat you were concerned about, you might deploy an intrusion prevention system to stop the propagation of the worm, the single product (or solution as it may have been called) may successfully address this problem.  </a:t>
            </a:r>
          </a:p>
          <a:p>
            <a:pPr eaLnBrk="1" hangingPunct="1"/>
            <a:r>
              <a:rPr dirty="0" smtClean="0"/>
              <a:t>The security challenges faced today require a solution not just a product.  For instance to meet compliance requirements, or in this case PCI, there are 12 specific requirements that must be addressed, requiring a system or solution and not a single product.  For the increasing problem of data loss, information may leave the enterprise through many different points (user PC storage media, email, backup media, malware). </a:t>
            </a:r>
          </a:p>
          <a:p>
            <a:pPr eaLnBrk="1" hangingPunct="1"/>
            <a:r>
              <a:rPr dirty="0" smtClean="0"/>
              <a:t>A system or solution is needed to address data leakage and the many aspects of how and where leakage may occur.  The same holds true for managing threats. For instance, malware is often shared or propagated through a multi-step process, email used to deliver an initial attempt to begin malware installation, followed by links it efforts to drive traffic to a malware hosting site, and subsequent activities across the network or on an endpoint that may carry out the attack, such as connecting systems to a botnet, loading trojans on endpoints for key logging or data capture, or sending intellectual property or critical information outside the organization.  </a:t>
            </a:r>
          </a:p>
          <a:p>
            <a:pPr eaLnBrk="1" hangingPunct="1"/>
            <a:r>
              <a:rPr dirty="0" smtClean="0"/>
              <a:t>This all highlights the need for a systems approach that can streamline IT Risk Management for security and compliance.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smtClean="0">
              <a:solidFill>
                <a:srgbClr val="FF0000"/>
              </a:solidFill>
            </a:endParaRPr>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 2009, Cisco Systems, Inc. All rights reserved.</a:t>
            </a:r>
          </a:p>
          <a:p>
            <a:pPr>
              <a:defRPr/>
            </a:pPr>
            <a:r>
              <a:rPr lang="en-US" dirty="0" smtClean="0"/>
              <a:t>EDCS-1225848</a:t>
            </a:r>
            <a:endParaRPr lang="en-US" dirty="0"/>
          </a:p>
        </p:txBody>
      </p:sp>
      <p:sp>
        <p:nvSpPr>
          <p:cNvPr id="5" name="Slide Number Placeholder 4"/>
          <p:cNvSpPr>
            <a:spLocks noGrp="1"/>
          </p:cNvSpPr>
          <p:nvPr>
            <p:ph type="sldNum" sz="quarter" idx="11"/>
          </p:nvPr>
        </p:nvSpPr>
        <p:spPr/>
        <p:txBody>
          <a:bodyPr/>
          <a:lstStyle/>
          <a:p>
            <a:pPr>
              <a:defRPr/>
            </a:pPr>
            <a:fld id="{8FB91B61-F63A-4D9E-849D-1EC49AD4699A}"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txBox="1">
            <a:spLocks noGrp="1" noChangeArrowheads="1"/>
          </p:cNvSpPr>
          <p:nvPr/>
        </p:nvSpPr>
        <p:spPr bwMode="auto">
          <a:xfrm>
            <a:off x="5800725" y="8537575"/>
            <a:ext cx="795338" cy="282575"/>
          </a:xfrm>
          <a:prstGeom prst="rect">
            <a:avLst/>
          </a:prstGeom>
          <a:noFill/>
          <a:ln w="9525">
            <a:noFill/>
            <a:miter lim="800000"/>
            <a:headEnd/>
            <a:tailEnd/>
          </a:ln>
        </p:spPr>
        <p:txBody>
          <a:bodyPr lIns="18467" tIns="0" rIns="18467" bIns="0" anchor="b"/>
          <a:lstStyle/>
          <a:p>
            <a:pPr algn="r" defTabSz="885825"/>
            <a:fld id="{F233E0DE-92AC-465A-9DC0-11C1FC933121}" type="slidenum">
              <a:rPr lang="en-US" sz="800"/>
              <a:pPr algn="r" defTabSz="885825"/>
              <a:t>9</a:t>
            </a:fld>
            <a:endParaRPr lang="en-US" sz="800" dirty="0"/>
          </a:p>
        </p:txBody>
      </p:sp>
      <p:sp>
        <p:nvSpPr>
          <p:cNvPr id="80899" name="Rectangle 2"/>
          <p:cNvSpPr>
            <a:spLocks noGrp="1" noRot="1" noChangeAspect="1" noChangeArrowheads="1" noTextEdit="1"/>
          </p:cNvSpPr>
          <p:nvPr>
            <p:ph type="sldImg"/>
          </p:nvPr>
        </p:nvSpPr>
        <p:spPr bwMode="auto">
          <a:noFill/>
          <a:ln>
            <a:miter lim="800000"/>
            <a:headEnd/>
            <a:tailEnd/>
          </a:ln>
        </p:spPr>
      </p:sp>
      <p:sp>
        <p:nvSpPr>
          <p:cNvPr id="80900"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1423" tIns="45712" rIns="91423" bIns="45712" anchor="b"/>
          <a:lstStyle/>
          <a:p>
            <a:pPr algn="r"/>
            <a:fld id="{9742B40B-93DE-4F7E-B344-32B67D4C0882}" type="slidenum">
              <a:rPr lang="en-US"/>
              <a:pPr algn="r"/>
              <a:t>10</a:t>
            </a:fld>
            <a:endParaRPr lang="en-US" dirty="0"/>
          </a:p>
        </p:txBody>
      </p:sp>
      <p:sp>
        <p:nvSpPr>
          <p:cNvPr id="105475" name="Rectangle 2"/>
          <p:cNvSpPr>
            <a:spLocks noGrp="1" noRot="1" noChangeAspect="1" noChangeArrowheads="1" noTextEdit="1"/>
          </p:cNvSpPr>
          <p:nvPr>
            <p:ph type="sldImg"/>
          </p:nvPr>
        </p:nvSpPr>
        <p:spPr bwMode="auto">
          <a:xfrm>
            <a:off x="841375" y="239713"/>
            <a:ext cx="5232400" cy="3925887"/>
          </a:xfrm>
          <a:noFill/>
          <a:ln>
            <a:miter lim="800000"/>
            <a:headEnd/>
            <a:tailEnd/>
          </a:ln>
        </p:spPr>
      </p:sp>
      <p:sp>
        <p:nvSpPr>
          <p:cNvPr id="105476" name="Rectangle 3"/>
          <p:cNvSpPr>
            <a:spLocks noGrp="1" noChangeArrowheads="1"/>
          </p:cNvSpPr>
          <p:nvPr>
            <p:ph type="body" idx="1"/>
          </p:nvPr>
        </p:nvSpPr>
        <p:spPr bwMode="auto">
          <a:xfrm>
            <a:off x="395288" y="4305300"/>
            <a:ext cx="5989637" cy="4184650"/>
          </a:xfrm>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txBox="1">
            <a:spLocks noGrp="1" noChangeArrowheads="1"/>
          </p:cNvSpPr>
          <p:nvPr/>
        </p:nvSpPr>
        <p:spPr bwMode="auto">
          <a:xfrm>
            <a:off x="5800725" y="8537575"/>
            <a:ext cx="795338" cy="282575"/>
          </a:xfrm>
          <a:prstGeom prst="rect">
            <a:avLst/>
          </a:prstGeom>
          <a:noFill/>
          <a:ln w="9525">
            <a:noFill/>
            <a:miter lim="800000"/>
            <a:headEnd/>
            <a:tailEnd/>
          </a:ln>
        </p:spPr>
        <p:txBody>
          <a:bodyPr lIns="18467" tIns="0" rIns="18467" bIns="0" anchor="b"/>
          <a:lstStyle/>
          <a:p>
            <a:pPr algn="r" defTabSz="885825"/>
            <a:fld id="{F233E0DE-92AC-465A-9DC0-11C1FC933121}" type="slidenum">
              <a:rPr lang="en-US" sz="800"/>
              <a:pPr algn="r" defTabSz="885825"/>
              <a:t>11</a:t>
            </a:fld>
            <a:endParaRPr lang="en-US" sz="800" dirty="0"/>
          </a:p>
        </p:txBody>
      </p:sp>
      <p:sp>
        <p:nvSpPr>
          <p:cNvPr id="80899" name="Rectangle 2"/>
          <p:cNvSpPr>
            <a:spLocks noGrp="1" noRot="1" noChangeAspect="1" noChangeArrowheads="1" noTextEdit="1"/>
          </p:cNvSpPr>
          <p:nvPr>
            <p:ph type="sldImg"/>
          </p:nvPr>
        </p:nvSpPr>
        <p:spPr bwMode="auto">
          <a:noFill/>
          <a:ln>
            <a:miter lim="800000"/>
            <a:headEnd/>
            <a:tailEnd/>
          </a:ln>
        </p:spPr>
      </p:sp>
      <p:sp>
        <p:nvSpPr>
          <p:cNvPr id="80900"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Horizontal 1">
    <p:spTree>
      <p:nvGrpSpPr>
        <p:cNvPr id="1" name=""/>
        <p:cNvGrpSpPr/>
        <p:nvPr/>
      </p:nvGrpSpPr>
      <p:grpSpPr>
        <a:xfrm>
          <a:off x="0" y="0"/>
          <a:ext cx="0" cy="0"/>
          <a:chOff x="0" y="0"/>
          <a:chExt cx="0" cy="0"/>
        </a:xfrm>
      </p:grpSpPr>
      <p:sp>
        <p:nvSpPr>
          <p:cNvPr id="5" name="Rectangle 28"/>
          <p:cNvSpPr/>
          <p:nvPr/>
        </p:nvSpPr>
        <p:spPr>
          <a:xfrm>
            <a:off x="1588" y="1619250"/>
            <a:ext cx="9182100" cy="236696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7"/>
          <p:cNvGrpSpPr>
            <a:grpSpLocks/>
          </p:cNvGrpSpPr>
          <p:nvPr/>
        </p:nvGrpSpPr>
        <p:grpSpPr bwMode="auto">
          <a:xfrm>
            <a:off x="609600" y="525463"/>
            <a:ext cx="1447800" cy="769937"/>
            <a:chOff x="3272" y="1316"/>
            <a:chExt cx="1889" cy="1002"/>
          </a:xfrm>
        </p:grpSpPr>
        <p:sp>
          <p:nvSpPr>
            <p:cNvPr id="7"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pPr fontAlgn="auto">
                <a:spcBef>
                  <a:spcPts val="0"/>
                </a:spcBef>
                <a:spcAft>
                  <a:spcPts val="0"/>
                </a:spcAft>
                <a:defRPr/>
              </a:pPr>
              <a:endParaRPr lang="en-US" dirty="0">
                <a:latin typeface="+mn-lt"/>
              </a:endParaRPr>
            </a:p>
          </p:txBody>
        </p:sp>
        <p:sp>
          <p:nvSpPr>
            <p:cNvPr id="8" name="Rectangle 9"/>
            <p:cNvSpPr>
              <a:spLocks noChangeArrowheads="1"/>
            </p:cNvSpPr>
            <p:nvPr/>
          </p:nvSpPr>
          <p:spPr bwMode="black">
            <a:xfrm>
              <a:off x="3802" y="1979"/>
              <a:ext cx="87" cy="326"/>
            </a:xfrm>
            <a:prstGeom prst="rect">
              <a:avLst/>
            </a:prstGeom>
            <a:solidFill>
              <a:srgbClr val="B21A1A"/>
            </a:solidFill>
            <a:ln w="9525">
              <a:noFill/>
              <a:miter lim="800000"/>
              <a:headEnd/>
              <a:tailEnd/>
            </a:ln>
          </p:spPr>
          <p:txBody>
            <a:bodyPr/>
            <a:lstStyle/>
            <a:p>
              <a:pPr fontAlgn="auto">
                <a:spcBef>
                  <a:spcPts val="0"/>
                </a:spcBef>
                <a:spcAft>
                  <a:spcPts val="0"/>
                </a:spcAft>
                <a:defRPr/>
              </a:pPr>
              <a:endParaRPr lang="en-US" dirty="0">
                <a:latin typeface="+mn-lt"/>
              </a:endParaRPr>
            </a:p>
          </p:txBody>
        </p:sp>
        <p:sp>
          <p:nvSpPr>
            <p:cNvPr id="9" name="Freeform 10"/>
            <p:cNvSpPr>
              <a:spLocks/>
            </p:cNvSpPr>
            <p:nvPr/>
          </p:nvSpPr>
          <p:spPr bwMode="black">
            <a:xfrm>
              <a:off x="4303"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0" name="Freeform 11"/>
            <p:cNvSpPr>
              <a:spLocks/>
            </p:cNvSpPr>
            <p:nvPr/>
          </p:nvSpPr>
          <p:spPr bwMode="black">
            <a:xfrm>
              <a:off x="3444"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1" name="Freeform 12"/>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2" name="Freeform 13"/>
            <p:cNvSpPr>
              <a:spLocks/>
            </p:cNvSpPr>
            <p:nvPr/>
          </p:nvSpPr>
          <p:spPr bwMode="black">
            <a:xfrm>
              <a:off x="3999" y="1971"/>
              <a:ext cx="224"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3" name="Freeform 14"/>
            <p:cNvSpPr>
              <a:spLocks/>
            </p:cNvSpPr>
            <p:nvPr/>
          </p:nvSpPr>
          <p:spPr bwMode="black">
            <a:xfrm>
              <a:off x="3272" y="1587"/>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4" name="Freeform 15"/>
            <p:cNvSpPr>
              <a:spLocks/>
            </p:cNvSpPr>
            <p:nvPr/>
          </p:nvSpPr>
          <p:spPr bwMode="black">
            <a:xfrm>
              <a:off x="3500"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5" name="Freeform 16"/>
            <p:cNvSpPr>
              <a:spLocks/>
            </p:cNvSpPr>
            <p:nvPr/>
          </p:nvSpPr>
          <p:spPr bwMode="black">
            <a:xfrm>
              <a:off x="3721"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6" name="Freeform 17"/>
            <p:cNvSpPr>
              <a:spLocks/>
            </p:cNvSpPr>
            <p:nvPr/>
          </p:nvSpPr>
          <p:spPr bwMode="black">
            <a:xfrm>
              <a:off x="3949"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7" name="Freeform 18"/>
            <p:cNvSpPr>
              <a:spLocks/>
            </p:cNvSpPr>
            <p:nvPr/>
          </p:nvSpPr>
          <p:spPr bwMode="black">
            <a:xfrm>
              <a:off x="4171" y="1587"/>
              <a:ext cx="87"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8" name="Freeform 19"/>
            <p:cNvSpPr>
              <a:spLocks/>
            </p:cNvSpPr>
            <p:nvPr/>
          </p:nvSpPr>
          <p:spPr bwMode="black">
            <a:xfrm>
              <a:off x="4399"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9" name="Freeform 20"/>
            <p:cNvSpPr>
              <a:spLocks/>
            </p:cNvSpPr>
            <p:nvPr/>
          </p:nvSpPr>
          <p:spPr bwMode="black">
            <a:xfrm>
              <a:off x="4625" y="1320"/>
              <a:ext cx="83"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0" name="Freeform 21"/>
            <p:cNvSpPr>
              <a:spLocks/>
            </p:cNvSpPr>
            <p:nvPr/>
          </p:nvSpPr>
          <p:spPr bwMode="black">
            <a:xfrm>
              <a:off x="4848"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1" name="Freeform 22"/>
            <p:cNvSpPr>
              <a:spLocks/>
            </p:cNvSpPr>
            <p:nvPr/>
          </p:nvSpPr>
          <p:spPr bwMode="black">
            <a:xfrm>
              <a:off x="5074" y="1587"/>
              <a:ext cx="83"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grpSp>
      <p:sp>
        <p:nvSpPr>
          <p:cNvPr id="22"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23"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25" name="Picture Placeholder 43"/>
          <p:cNvSpPr>
            <a:spLocks noGrp="1"/>
          </p:cNvSpPr>
          <p:nvPr>
            <p:ph type="pic" sz="quarter" idx="12"/>
          </p:nvPr>
        </p:nvSpPr>
        <p:spPr bwMode="grayWhite">
          <a:xfrm>
            <a:off x="-37171" y="1618488"/>
            <a:ext cx="9235440" cy="2359152"/>
          </a:xfrm>
          <a:solidFill>
            <a:schemeClr val="accent1"/>
          </a:solidFill>
          <a:ln w="19050">
            <a:solidFill>
              <a:srgbClr val="C0C0C4"/>
            </a:solidFill>
          </a:ln>
        </p:spPr>
        <p:txBody>
          <a:bodyPr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bg1"/>
                </a:solidFill>
                <a:latin typeface="+mn-lt"/>
                <a:ea typeface="+mn-ea"/>
                <a:cs typeface="+mn-cs"/>
              </a:defRPr>
            </a:lvl1pPr>
          </a:lstStyle>
          <a:p>
            <a:pPr lvl="0"/>
            <a:r>
              <a:rPr lang="en-US" noProof="0" dirty="0" smtClean="0"/>
              <a:t>Click icon to add picture</a:t>
            </a:r>
            <a:endParaRPr lang="en-US" noProof="0" dirty="0"/>
          </a:p>
        </p:txBody>
      </p:sp>
      <p:sp>
        <p:nvSpPr>
          <p:cNvPr id="3" name="Subtitle 2"/>
          <p:cNvSpPr>
            <a:spLocks noGrp="1"/>
          </p:cNvSpPr>
          <p:nvPr>
            <p:ph type="subTitle" idx="1"/>
          </p:nvPr>
        </p:nvSpPr>
        <p:spPr>
          <a:xfrm>
            <a:off x="650874" y="5483225"/>
            <a:ext cx="8112126" cy="38417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650874" y="4114800"/>
            <a:ext cx="8112125" cy="1022350"/>
          </a:xfrm>
        </p:spPr>
        <p:txBody>
          <a:bodyPr/>
          <a:lstStyle>
            <a:lvl1pPr>
              <a:defRPr b="0">
                <a:solidFill>
                  <a:schemeClr val="tx1"/>
                </a:solidFill>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rge Photo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58763" y="1142999"/>
            <a:ext cx="8631237" cy="5455921"/>
          </a:xfrm>
        </p:spPr>
        <p:txBody>
          <a:bodyPr rtlCol="0" anchor="ctr">
            <a:normAutofit/>
          </a:bodyPr>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39" name="Title 1"/>
          <p:cNvSpPr>
            <a:spLocks noGrp="1"/>
          </p:cNvSpPr>
          <p:nvPr>
            <p:ph type="title"/>
          </p:nvPr>
        </p:nvSpPr>
        <p:spPr>
          <a:xfrm>
            <a:off x="793751" y="304800"/>
            <a:ext cx="7435849" cy="838200"/>
          </a:xfrm>
        </p:spPr>
        <p:txBody>
          <a:bodyPr/>
          <a:lstStyle>
            <a:lvl1pPr>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eft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454400" y="1600200"/>
            <a:ext cx="47752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Picture Placeholder 43"/>
          <p:cNvSpPr>
            <a:spLocks noGrp="1"/>
          </p:cNvSpPr>
          <p:nvPr>
            <p:ph type="pic" sz="quarter" idx="11"/>
          </p:nvPr>
        </p:nvSpPr>
        <p:spPr>
          <a:xfrm>
            <a:off x="0" y="1143000"/>
            <a:ext cx="3048000" cy="5715000"/>
          </a:xfrm>
        </p:spPr>
        <p:txBody>
          <a:bodyPr rtlCol="0" anchor="ctr" anchorCtr="1">
            <a:normAutofit/>
          </a:bodyPr>
          <a:lstStyle>
            <a:lvl1pPr>
              <a:buNone/>
              <a:defRPr baseline="0"/>
            </a:lvl1pPr>
          </a:lstStyle>
          <a:p>
            <a:pPr lvl="0"/>
            <a:r>
              <a:rPr lang="en-US" noProof="0" dirty="0" smtClean="0"/>
              <a:t>Click icon to add picture</a:t>
            </a:r>
            <a:endParaRPr lang="en-US" noProof="0" dirty="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iddle Third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0" y="1143000"/>
            <a:ext cx="3048000" cy="5718174"/>
          </a:xfrm>
        </p:spPr>
        <p:txBody>
          <a:bodyPr rtlCol="0" anchor="ctr">
            <a:normAutofit/>
          </a:bodyPr>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39" name="Title 1"/>
          <p:cNvSpPr>
            <a:spLocks noGrp="1"/>
          </p:cNvSpPr>
          <p:nvPr>
            <p:ph type="title"/>
          </p:nvPr>
        </p:nvSpPr>
        <p:spPr>
          <a:xfrm>
            <a:off x="793751" y="304800"/>
            <a:ext cx="7435849" cy="838200"/>
          </a:xfrm>
        </p:spPr>
        <p:txBody>
          <a:bodyPr/>
          <a:lstStyle>
            <a:lvl1pPr>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ight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93751" y="1600200"/>
            <a:ext cx="4540249"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793751" y="1186542"/>
            <a:ext cx="45402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smtClean="0"/>
              <a:t>Click to edit Master text styles</a:t>
            </a:r>
          </a:p>
        </p:txBody>
      </p:sp>
      <p:sp>
        <p:nvSpPr>
          <p:cNvPr id="44" name="Picture Placeholder 43"/>
          <p:cNvSpPr>
            <a:spLocks noGrp="1"/>
          </p:cNvSpPr>
          <p:nvPr>
            <p:ph type="pic" sz="quarter" idx="11"/>
          </p:nvPr>
        </p:nvSpPr>
        <p:spPr>
          <a:xfrm>
            <a:off x="6096000" y="1143000"/>
            <a:ext cx="3048000" cy="5715000"/>
          </a:xfrm>
        </p:spPr>
        <p:txBody>
          <a:bodyPr rtlCol="0" anchor="ctr" anchorCtr="1">
            <a:normAutofit/>
          </a:bodyPr>
          <a:lstStyle>
            <a:lvl1pPr>
              <a:buNone/>
              <a:defRPr/>
            </a:lvl1pPr>
          </a:lstStyle>
          <a:p>
            <a:pPr lvl="0"/>
            <a:r>
              <a:rPr lang="en-US" noProof="0" dirty="0" smtClean="0"/>
              <a:t>Click icon to add picture</a:t>
            </a:r>
            <a:endParaRPr lang="en-US" noProof="0" dirty="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p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93751" y="3512457"/>
            <a:ext cx="7464878" cy="273594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Picture Placeholder 43"/>
          <p:cNvSpPr>
            <a:spLocks noGrp="1"/>
          </p:cNvSpPr>
          <p:nvPr>
            <p:ph type="pic" sz="quarter" idx="11"/>
          </p:nvPr>
        </p:nvSpPr>
        <p:spPr>
          <a:xfrm>
            <a:off x="0" y="1143000"/>
            <a:ext cx="9144000" cy="1905000"/>
          </a:xfrm>
        </p:spPr>
        <p:txBody>
          <a:bodyPr rtlCol="0" anchor="ctr" anchorCtr="1">
            <a:normAutofit/>
          </a:bodyPr>
          <a:lstStyle>
            <a:lvl1pPr>
              <a:buNone/>
              <a:defRPr baseline="0"/>
            </a:lvl1pPr>
          </a:lstStyle>
          <a:p>
            <a:pPr lvl="0"/>
            <a:r>
              <a:rPr lang="en-US" noProof="0" dirty="0" smtClean="0"/>
              <a:t>Click icon to add picture</a:t>
            </a:r>
            <a:endParaRPr lang="en-US" noProof="0"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orizontal Middle Third Photo">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dirty="0" smtClean="0"/>
              <a:t>Click to edit Master title style</a:t>
            </a:r>
            <a:endParaRPr lang="en-US" dirty="0"/>
          </a:p>
        </p:txBody>
      </p:sp>
      <p:sp>
        <p:nvSpPr>
          <p:cNvPr id="44" name="Picture Placeholder 43"/>
          <p:cNvSpPr>
            <a:spLocks noGrp="1"/>
          </p:cNvSpPr>
          <p:nvPr>
            <p:ph type="pic" sz="quarter" idx="11"/>
          </p:nvPr>
        </p:nvSpPr>
        <p:spPr>
          <a:xfrm>
            <a:off x="0" y="3044371"/>
            <a:ext cx="9144000" cy="1905000"/>
          </a:xfrm>
        </p:spPr>
        <p:txBody>
          <a:bodyPr rtlCol="0" anchor="ctr" anchorCtr="1">
            <a:normAutofit/>
          </a:bodyPr>
          <a:lstStyle>
            <a:lvl1pPr>
              <a:buNone/>
              <a:defRPr baseline="0"/>
            </a:lvl1pPr>
          </a:lstStyle>
          <a:p>
            <a:pPr lvl="0"/>
            <a:r>
              <a:rPr lang="en-US" noProof="0" dirty="0" smtClean="0"/>
              <a:t>Click icon to add picture</a:t>
            </a:r>
            <a:endParaRPr lang="en-US" noProof="0" dirty="0"/>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ttom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dirty="0" smtClean="0"/>
              <a:t>Click to edit Master title style</a:t>
            </a:r>
            <a:endParaRPr lang="en-US" dirty="0"/>
          </a:p>
        </p:txBody>
      </p:sp>
      <p:sp>
        <p:nvSpPr>
          <p:cNvPr id="44" name="Picture Placeholder 43"/>
          <p:cNvSpPr>
            <a:spLocks noGrp="1"/>
          </p:cNvSpPr>
          <p:nvPr>
            <p:ph type="pic" sz="quarter" idx="11"/>
          </p:nvPr>
        </p:nvSpPr>
        <p:spPr>
          <a:xfrm>
            <a:off x="0" y="4953000"/>
            <a:ext cx="9144000" cy="1905000"/>
          </a:xfrm>
        </p:spPr>
        <p:txBody>
          <a:bodyPr rtlCol="0" anchor="ctr" anchorCtr="1">
            <a:normAutofit/>
          </a:bodyPr>
          <a:lstStyle>
            <a:lvl1pPr>
              <a:buNone/>
              <a:defRPr baseline="0"/>
            </a:lvl1pPr>
          </a:lstStyle>
          <a:p>
            <a:pPr lvl="0"/>
            <a:r>
              <a:rPr lang="en-US" noProof="0" dirty="0" smtClean="0"/>
              <a:t>Click icon to add picture</a:t>
            </a:r>
            <a:endParaRPr lang="en-US" noProof="0" dirty="0"/>
          </a:p>
        </p:txBody>
      </p:sp>
      <p:sp>
        <p:nvSpPr>
          <p:cNvPr id="43" name="Content Placeholder 2"/>
          <p:cNvSpPr>
            <a:spLocks noGrp="1"/>
          </p:cNvSpPr>
          <p:nvPr>
            <p:ph idx="12"/>
          </p:nvPr>
        </p:nvSpPr>
        <p:spPr>
          <a:xfrm>
            <a:off x="793751" y="1600201"/>
            <a:ext cx="7461249" cy="28828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op Half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93751" y="4495799"/>
            <a:ext cx="7464878" cy="1752599"/>
          </a:xfrm>
        </p:spPr>
        <p:txBody>
          <a:bodyPr/>
          <a:lstStyle/>
          <a:p>
            <a:pPr lvl="0"/>
            <a:r>
              <a:rPr lang="en-US" dirty="0" smtClean="0"/>
              <a:t>Click to edit Master text styles</a:t>
            </a:r>
          </a:p>
        </p:txBody>
      </p:sp>
      <p:sp>
        <p:nvSpPr>
          <p:cNvPr id="44" name="Picture Placeholder 43"/>
          <p:cNvSpPr>
            <a:spLocks noGrp="1"/>
          </p:cNvSpPr>
          <p:nvPr>
            <p:ph type="pic" sz="quarter" idx="11"/>
          </p:nvPr>
        </p:nvSpPr>
        <p:spPr>
          <a:xfrm>
            <a:off x="0" y="1143000"/>
            <a:ext cx="9144000" cy="2857500"/>
          </a:xfrm>
        </p:spPr>
        <p:txBody>
          <a:bodyPr rtlCol="0" anchor="ctr" anchorCtr="1">
            <a:normAutofit/>
          </a:bodyPr>
          <a:lstStyle>
            <a:lvl1pPr>
              <a:buNone/>
              <a:defRPr baseline="0"/>
            </a:lvl1pPr>
          </a:lstStyle>
          <a:p>
            <a:pPr lvl="0"/>
            <a:r>
              <a:rPr lang="en-US" noProof="0" dirty="0" smtClean="0"/>
              <a:t>Click icon to add picture</a:t>
            </a:r>
            <a:endParaRPr lang="en-US" noProof="0"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lte Slide Horizontal 2">
    <p:spTree>
      <p:nvGrpSpPr>
        <p:cNvPr id="1" name=""/>
        <p:cNvGrpSpPr/>
        <p:nvPr/>
      </p:nvGrpSpPr>
      <p:grpSpPr>
        <a:xfrm>
          <a:off x="0" y="0"/>
          <a:ext cx="0" cy="0"/>
          <a:chOff x="0" y="0"/>
          <a:chExt cx="0" cy="0"/>
        </a:xfrm>
      </p:grpSpPr>
      <p:sp>
        <p:nvSpPr>
          <p:cNvPr id="5" name="Rectangle 3"/>
          <p:cNvSpPr>
            <a:spLocks noChangeArrowheads="1"/>
          </p:cNvSpPr>
          <p:nvPr userDrawn="1"/>
        </p:nvSpPr>
        <p:spPr bwMode="hidden">
          <a:xfrm>
            <a:off x="0" y="3962400"/>
            <a:ext cx="9144000" cy="1200150"/>
          </a:xfrm>
          <a:prstGeom prst="rect">
            <a:avLst/>
          </a:prstGeom>
          <a:gradFill rotWithShape="1">
            <a:gsLst>
              <a:gs pos="0">
                <a:srgbClr val="8E8E95">
                  <a:alpha val="50000"/>
                </a:srgbClr>
              </a:gs>
              <a:gs pos="100000">
                <a:srgbClr val="8E8E95">
                  <a:gamma/>
                  <a:shade val="46275"/>
                  <a:invGamma/>
                  <a:alpha val="0"/>
                </a:srgbClr>
              </a:gs>
            </a:gsLst>
            <a:lin ang="5400000" scaled="1"/>
          </a:gradFill>
          <a:ln w="9525" algn="ctr">
            <a:noFill/>
            <a:miter lim="800000"/>
            <a:headEnd/>
            <a:tailEnd/>
          </a:ln>
          <a:effectLst/>
        </p:spPr>
        <p:txBody>
          <a:bodyPr lIns="82124" tIns="41061" rIns="82124" bIns="41061" anchor="ctr"/>
          <a:lstStyle/>
          <a:p>
            <a:pPr fontAlgn="auto">
              <a:spcBef>
                <a:spcPts val="0"/>
              </a:spcBef>
              <a:spcAft>
                <a:spcPts val="0"/>
              </a:spcAft>
              <a:defRPr/>
            </a:pPr>
            <a:endParaRPr lang="en-US" dirty="0">
              <a:solidFill>
                <a:srgbClr val="FFFFFF"/>
              </a:solidFill>
              <a:latin typeface="+mn-lt"/>
            </a:endParaRPr>
          </a:p>
        </p:txBody>
      </p:sp>
      <p:sp>
        <p:nvSpPr>
          <p:cNvPr id="6" name="Rectangle 30"/>
          <p:cNvSpPr/>
          <p:nvPr/>
        </p:nvSpPr>
        <p:spPr>
          <a:xfrm>
            <a:off x="1588" y="1619250"/>
            <a:ext cx="9182100" cy="236696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7" name="Group 7"/>
          <p:cNvGrpSpPr>
            <a:grpSpLocks/>
          </p:cNvGrpSpPr>
          <p:nvPr/>
        </p:nvGrpSpPr>
        <p:grpSpPr bwMode="auto">
          <a:xfrm>
            <a:off x="609600" y="525463"/>
            <a:ext cx="1447800" cy="769937"/>
            <a:chOff x="3272" y="1316"/>
            <a:chExt cx="1889" cy="1002"/>
          </a:xfrm>
        </p:grpSpPr>
        <p:sp>
          <p:nvSpPr>
            <p:cNvPr id="8"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pPr fontAlgn="auto">
                <a:spcBef>
                  <a:spcPts val="0"/>
                </a:spcBef>
                <a:spcAft>
                  <a:spcPts val="0"/>
                </a:spcAft>
                <a:defRPr/>
              </a:pPr>
              <a:endParaRPr lang="en-US" dirty="0">
                <a:latin typeface="+mn-lt"/>
              </a:endParaRPr>
            </a:p>
          </p:txBody>
        </p:sp>
        <p:sp>
          <p:nvSpPr>
            <p:cNvPr id="9" name="Rectangle 9"/>
            <p:cNvSpPr>
              <a:spLocks noChangeArrowheads="1"/>
            </p:cNvSpPr>
            <p:nvPr/>
          </p:nvSpPr>
          <p:spPr bwMode="black">
            <a:xfrm>
              <a:off x="3802" y="1979"/>
              <a:ext cx="87" cy="326"/>
            </a:xfrm>
            <a:prstGeom prst="rect">
              <a:avLst/>
            </a:prstGeom>
            <a:solidFill>
              <a:srgbClr val="B21A1A"/>
            </a:solidFill>
            <a:ln w="9525">
              <a:noFill/>
              <a:miter lim="800000"/>
              <a:headEnd/>
              <a:tailEnd/>
            </a:ln>
          </p:spPr>
          <p:txBody>
            <a:bodyPr/>
            <a:lstStyle/>
            <a:p>
              <a:pPr fontAlgn="auto">
                <a:spcBef>
                  <a:spcPts val="0"/>
                </a:spcBef>
                <a:spcAft>
                  <a:spcPts val="0"/>
                </a:spcAft>
                <a:defRPr/>
              </a:pPr>
              <a:endParaRPr lang="en-US" dirty="0">
                <a:latin typeface="+mn-lt"/>
              </a:endParaRPr>
            </a:p>
          </p:txBody>
        </p:sp>
        <p:sp>
          <p:nvSpPr>
            <p:cNvPr id="10" name="Freeform 10"/>
            <p:cNvSpPr>
              <a:spLocks/>
            </p:cNvSpPr>
            <p:nvPr/>
          </p:nvSpPr>
          <p:spPr bwMode="black">
            <a:xfrm>
              <a:off x="4303"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1" name="Freeform 11"/>
            <p:cNvSpPr>
              <a:spLocks/>
            </p:cNvSpPr>
            <p:nvPr/>
          </p:nvSpPr>
          <p:spPr bwMode="black">
            <a:xfrm>
              <a:off x="3444"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2" name="Freeform 12"/>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3" name="Freeform 13"/>
            <p:cNvSpPr>
              <a:spLocks/>
            </p:cNvSpPr>
            <p:nvPr/>
          </p:nvSpPr>
          <p:spPr bwMode="black">
            <a:xfrm>
              <a:off x="3999" y="1971"/>
              <a:ext cx="224"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4" name="Freeform 14"/>
            <p:cNvSpPr>
              <a:spLocks/>
            </p:cNvSpPr>
            <p:nvPr/>
          </p:nvSpPr>
          <p:spPr bwMode="black">
            <a:xfrm>
              <a:off x="3272" y="1587"/>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5" name="Freeform 15"/>
            <p:cNvSpPr>
              <a:spLocks/>
            </p:cNvSpPr>
            <p:nvPr/>
          </p:nvSpPr>
          <p:spPr bwMode="black">
            <a:xfrm>
              <a:off x="3500"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6" name="Freeform 16"/>
            <p:cNvSpPr>
              <a:spLocks/>
            </p:cNvSpPr>
            <p:nvPr/>
          </p:nvSpPr>
          <p:spPr bwMode="black">
            <a:xfrm>
              <a:off x="3721"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7" name="Freeform 17"/>
            <p:cNvSpPr>
              <a:spLocks/>
            </p:cNvSpPr>
            <p:nvPr/>
          </p:nvSpPr>
          <p:spPr bwMode="black">
            <a:xfrm>
              <a:off x="3949"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8" name="Freeform 18"/>
            <p:cNvSpPr>
              <a:spLocks/>
            </p:cNvSpPr>
            <p:nvPr/>
          </p:nvSpPr>
          <p:spPr bwMode="black">
            <a:xfrm>
              <a:off x="4171" y="1587"/>
              <a:ext cx="87"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9" name="Freeform 19"/>
            <p:cNvSpPr>
              <a:spLocks/>
            </p:cNvSpPr>
            <p:nvPr/>
          </p:nvSpPr>
          <p:spPr bwMode="black">
            <a:xfrm>
              <a:off x="4399"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0" name="Freeform 20"/>
            <p:cNvSpPr>
              <a:spLocks/>
            </p:cNvSpPr>
            <p:nvPr/>
          </p:nvSpPr>
          <p:spPr bwMode="black">
            <a:xfrm>
              <a:off x="4625" y="1320"/>
              <a:ext cx="83"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1" name="Freeform 21"/>
            <p:cNvSpPr>
              <a:spLocks/>
            </p:cNvSpPr>
            <p:nvPr/>
          </p:nvSpPr>
          <p:spPr bwMode="black">
            <a:xfrm>
              <a:off x="4848"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2" name="Freeform 22"/>
            <p:cNvSpPr>
              <a:spLocks/>
            </p:cNvSpPr>
            <p:nvPr/>
          </p:nvSpPr>
          <p:spPr bwMode="black">
            <a:xfrm>
              <a:off x="5074" y="1587"/>
              <a:ext cx="83"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grpSp>
      <p:sp>
        <p:nvSpPr>
          <p:cNvPr id="23"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24"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3" name="Subtitle 2"/>
          <p:cNvSpPr>
            <a:spLocks noGrp="1"/>
          </p:cNvSpPr>
          <p:nvPr>
            <p:ph type="subTitle" idx="1"/>
          </p:nvPr>
        </p:nvSpPr>
        <p:spPr>
          <a:xfrm>
            <a:off x="650874" y="5483225"/>
            <a:ext cx="8112126" cy="38417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650874" y="4114800"/>
            <a:ext cx="8112125" cy="1022350"/>
          </a:xfrm>
        </p:spPr>
        <p:txBody>
          <a:bodyPr/>
          <a:lstStyle>
            <a:lvl1pPr>
              <a:defRPr b="0">
                <a:solidFill>
                  <a:schemeClr val="tx1"/>
                </a:solidFill>
              </a:defRPr>
            </a:lvl1pPr>
          </a:lstStyle>
          <a:p>
            <a:r>
              <a:rPr lang="en-US" dirty="0" smtClean="0"/>
              <a:t>Click to edit Master title style</a:t>
            </a:r>
            <a:endParaRPr lang="en-US" dirty="0"/>
          </a:p>
        </p:txBody>
      </p:sp>
      <p:sp>
        <p:nvSpPr>
          <p:cNvPr id="28" name="Picture Placeholder 43"/>
          <p:cNvSpPr>
            <a:spLocks noGrp="1"/>
          </p:cNvSpPr>
          <p:nvPr>
            <p:ph type="pic" sz="quarter" idx="12"/>
          </p:nvPr>
        </p:nvSpPr>
        <p:spPr bwMode="grayWhite">
          <a:xfrm>
            <a:off x="-45720" y="1618488"/>
            <a:ext cx="9235440" cy="2359152"/>
          </a:xfrm>
          <a:solidFill>
            <a:schemeClr val="accent1"/>
          </a:solidFill>
          <a:ln w="19050">
            <a:solidFill>
              <a:srgbClr val="C0C0C4"/>
            </a:solidFill>
          </a:ln>
        </p:spPr>
        <p:txBody>
          <a:bodyPr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bg1"/>
                </a:solidFill>
                <a:latin typeface="+mn-lt"/>
                <a:ea typeface="+mn-ea"/>
                <a:cs typeface="+mn-cs"/>
              </a:defRPr>
            </a:lvl1pPr>
          </a:lstStyle>
          <a:p>
            <a:pPr lvl="0"/>
            <a:r>
              <a:rPr lang="en-US" noProof="0" dirty="0" smtClean="0"/>
              <a:t>Click icon to add picture</a:t>
            </a:r>
            <a:endParaRPr lang="en-US" noProof="0" dirty="0"/>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ight Half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93751" y="1600200"/>
            <a:ext cx="3016249"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793751" y="1186542"/>
            <a:ext cx="30289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smtClean="0"/>
              <a:t>Click to edit Master text styles</a:t>
            </a:r>
          </a:p>
        </p:txBody>
      </p:sp>
      <p:sp>
        <p:nvSpPr>
          <p:cNvPr id="44" name="Picture Placeholder 43"/>
          <p:cNvSpPr>
            <a:spLocks noGrp="1"/>
          </p:cNvSpPr>
          <p:nvPr>
            <p:ph type="pic" sz="quarter" idx="11"/>
          </p:nvPr>
        </p:nvSpPr>
        <p:spPr>
          <a:xfrm>
            <a:off x="4572000" y="1143000"/>
            <a:ext cx="4572000" cy="5715000"/>
          </a:xfrm>
        </p:spPr>
        <p:txBody>
          <a:bodyPr rtlCol="0" anchor="ctr" anchorCtr="1">
            <a:normAutofit/>
          </a:bodyPr>
          <a:lstStyle>
            <a:lvl1pPr>
              <a:buNone/>
              <a:defRPr/>
            </a:lvl1pPr>
          </a:lstStyle>
          <a:p>
            <a:pPr lvl="0"/>
            <a:r>
              <a:rPr lang="en-US" noProof="0" dirty="0" smtClean="0"/>
              <a:t>Click icon to add picture</a:t>
            </a:r>
            <a:endParaRPr lang="en-US" noProof="0" dirty="0"/>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Quote Option 1">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9525" y="1144588"/>
            <a:ext cx="9156700" cy="4773612"/>
          </a:xfrm>
          <a:prstGeom prst="rect">
            <a:avLst/>
          </a:prstGeom>
          <a:noFill/>
          <a:ln w="9525">
            <a:noFill/>
            <a:miter lim="800000"/>
            <a:headEnd/>
            <a:tailEnd/>
          </a:ln>
        </p:spPr>
      </p:pic>
      <p:sp>
        <p:nvSpPr>
          <p:cNvPr id="6" name="Rectangle 5"/>
          <p:cNvSpPr/>
          <p:nvPr/>
        </p:nvSpPr>
        <p:spPr>
          <a:xfrm>
            <a:off x="5354638" y="1146175"/>
            <a:ext cx="3781425" cy="4773613"/>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0"/>
          <p:cNvSpPr>
            <a:spLocks noChangeArrowheads="1"/>
          </p:cNvSpPr>
          <p:nvPr/>
        </p:nvSpPr>
        <p:spPr bwMode="white">
          <a:xfrm>
            <a:off x="0" y="0"/>
            <a:ext cx="9144000" cy="1619250"/>
          </a:xfrm>
          <a:prstGeom prst="rect">
            <a:avLst/>
          </a:prstGeom>
          <a:solidFill>
            <a:schemeClr val="bg2">
              <a:alpha val="30000"/>
            </a:schemeClr>
          </a:solidFill>
          <a:ln w="9525" algn="ctr">
            <a:noFill/>
            <a:miter lim="800000"/>
            <a:headEnd/>
            <a:tailEnd/>
          </a:ln>
        </p:spPr>
        <p:txBody>
          <a:bodyPr wrap="none" lIns="73025" tIns="36512" rIns="73025" bIns="36512" anchor="ctr"/>
          <a:lstStyle/>
          <a:p>
            <a:pPr fontAlgn="auto">
              <a:spcBef>
                <a:spcPts val="0"/>
              </a:spcBef>
              <a:spcAft>
                <a:spcPts val="0"/>
              </a:spcAft>
              <a:defRPr/>
            </a:pPr>
            <a:endParaRPr lang="en-US" dirty="0">
              <a:solidFill>
                <a:srgbClr val="FFFFFF"/>
              </a:solidFill>
              <a:latin typeface="+mn-lt"/>
            </a:endParaRPr>
          </a:p>
        </p:txBody>
      </p:sp>
      <p:sp>
        <p:nvSpPr>
          <p:cNvPr id="8" name="Rectangle 4"/>
          <p:cNvSpPr>
            <a:spLocks noChangeArrowheads="1"/>
          </p:cNvSpPr>
          <p:nvPr userDrawn="1"/>
        </p:nvSpPr>
        <p:spPr bwMode="ltGray">
          <a:xfrm>
            <a:off x="2206625" y="66341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dirty="0">
                <a:solidFill>
                  <a:srgbClr val="8E8E95"/>
                </a:solidFill>
                <a:latin typeface="+mn-lt"/>
              </a:rPr>
              <a:t>© </a:t>
            </a:r>
            <a:r>
              <a:rPr lang="en-US" sz="700" dirty="0" smtClean="0">
                <a:solidFill>
                  <a:srgbClr val="8E8E95"/>
                </a:solidFill>
                <a:latin typeface="+mn-lt"/>
              </a:rPr>
              <a:t>2013 </a:t>
            </a:r>
            <a:r>
              <a:rPr lang="en-US" sz="700" dirty="0">
                <a:solidFill>
                  <a:srgbClr val="8E8E95"/>
                </a:solidFill>
                <a:latin typeface="+mn-lt"/>
              </a:rPr>
              <a:t>Cisco Systems, Inc. All rights reserved.</a:t>
            </a:r>
          </a:p>
        </p:txBody>
      </p:sp>
      <p:sp>
        <p:nvSpPr>
          <p:cNvPr id="9" name="Rectangle 5"/>
          <p:cNvSpPr>
            <a:spLocks noChangeArrowheads="1"/>
          </p:cNvSpPr>
          <p:nvPr userDrawn="1"/>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10" name="Rectangle 6"/>
          <p:cNvSpPr>
            <a:spLocks noChangeArrowheads="1"/>
          </p:cNvSpPr>
          <p:nvPr userDrawn="1"/>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smtClean="0">
                <a:solidFill>
                  <a:srgbClr val="8E8E95"/>
                </a:solidFill>
                <a:latin typeface="+mn-lt"/>
              </a:rPr>
              <a:t>EDCS-1225848</a:t>
            </a:r>
            <a:endParaRPr lang="en-US" sz="700" dirty="0">
              <a:solidFill>
                <a:srgbClr val="8E8E95"/>
              </a:solidFill>
              <a:latin typeface="+mn-lt"/>
            </a:endParaRPr>
          </a:p>
        </p:txBody>
      </p:sp>
      <p:sp>
        <p:nvSpPr>
          <p:cNvPr id="11"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65C5B3C4-C562-4399-A3F1-7033515688C3}"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12" name="Rectangle 10"/>
          <p:cNvSpPr>
            <a:spLocks noChangeArrowheads="1"/>
          </p:cNvSpPr>
          <p:nvPr userDrawn="1"/>
        </p:nvSpPr>
        <p:spPr bwMode="white">
          <a:xfrm>
            <a:off x="0" y="4953000"/>
            <a:ext cx="9144000" cy="1619250"/>
          </a:xfrm>
          <a:prstGeom prst="rect">
            <a:avLst/>
          </a:prstGeom>
          <a:solidFill>
            <a:schemeClr val="bg2">
              <a:alpha val="30000"/>
            </a:schemeClr>
          </a:solidFill>
          <a:ln w="9525" algn="ctr">
            <a:noFill/>
            <a:miter lim="800000"/>
            <a:headEnd/>
            <a:tailEnd/>
          </a:ln>
        </p:spPr>
        <p:txBody>
          <a:bodyPr wrap="none" lIns="73025" tIns="36512" rIns="73025" bIns="36512" anchor="ctr"/>
          <a:lstStyle/>
          <a:p>
            <a:pPr fontAlgn="auto">
              <a:spcBef>
                <a:spcPts val="0"/>
              </a:spcBef>
              <a:spcAft>
                <a:spcPts val="0"/>
              </a:spcAft>
              <a:defRPr/>
            </a:pPr>
            <a:endParaRPr lang="en-US" dirty="0">
              <a:solidFill>
                <a:srgbClr val="FFFFFF"/>
              </a:solidFill>
              <a:latin typeface="+mn-lt"/>
            </a:endParaRPr>
          </a:p>
        </p:txBody>
      </p:sp>
      <p:sp>
        <p:nvSpPr>
          <p:cNvPr id="13" name="Picture Placeholder 43"/>
          <p:cNvSpPr>
            <a:spLocks noGrp="1"/>
          </p:cNvSpPr>
          <p:nvPr>
            <p:ph type="pic" sz="quarter" idx="12"/>
          </p:nvPr>
        </p:nvSpPr>
        <p:spPr bwMode="grayWhite">
          <a:xfrm>
            <a:off x="5352415" y="1138238"/>
            <a:ext cx="3794760" cy="4781551"/>
          </a:xfrm>
          <a:solidFill>
            <a:schemeClr val="bg2">
              <a:lumMod val="65000"/>
            </a:schemeClr>
          </a:solidFill>
          <a:ln w="19050">
            <a:solidFill>
              <a:schemeClr val="bg1"/>
            </a:solidFill>
          </a:ln>
        </p:spPr>
        <p:txBody>
          <a:bodyPr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pPr lvl="0"/>
            <a:r>
              <a:rPr lang="en-US" noProof="0" dirty="0" smtClean="0"/>
              <a:t>Click icon to add picture</a:t>
            </a:r>
            <a:endParaRPr lang="en-US" noProof="0" dirty="0"/>
          </a:p>
        </p:txBody>
      </p:sp>
      <p:sp>
        <p:nvSpPr>
          <p:cNvPr id="42" name="Text Placeholder 41"/>
          <p:cNvSpPr>
            <a:spLocks noGrp="1"/>
          </p:cNvSpPr>
          <p:nvPr>
            <p:ph type="body" sz="quarter" idx="10"/>
          </p:nvPr>
        </p:nvSpPr>
        <p:spPr bwMode="white">
          <a:xfrm>
            <a:off x="685799" y="2000249"/>
            <a:ext cx="4003431" cy="2486025"/>
          </a:xfrm>
        </p:spPr>
        <p:txBody>
          <a:bodyPr>
            <a:noAutofit/>
          </a:bodyPr>
          <a:lstStyle>
            <a:lvl1pPr marL="114300" indent="-118872" algn="l" defTabSz="814388" eaLnBrk="1" hangingPunct="1">
              <a:lnSpc>
                <a:spcPct val="95000"/>
              </a:lnSpc>
              <a:buNone/>
              <a:defRPr sz="2200">
                <a:solidFill>
                  <a:schemeClr val="bg1"/>
                </a:solidFill>
              </a:defRPr>
            </a:lvl1pPr>
          </a:lstStyle>
          <a:p>
            <a:pPr lvl="0"/>
            <a:r>
              <a:rPr lang="en-US" dirty="0" smtClean="0"/>
              <a:t>Click to edit Master text styles</a:t>
            </a:r>
          </a:p>
        </p:txBody>
      </p:sp>
      <p:sp>
        <p:nvSpPr>
          <p:cNvPr id="44" name="Text Placeholder 43"/>
          <p:cNvSpPr>
            <a:spLocks noGrp="1"/>
          </p:cNvSpPr>
          <p:nvPr>
            <p:ph type="body" sz="quarter" idx="11"/>
          </p:nvPr>
        </p:nvSpPr>
        <p:spPr bwMode="white">
          <a:xfrm>
            <a:off x="801080" y="5149174"/>
            <a:ext cx="3770920" cy="560153"/>
          </a:xfrm>
        </p:spPr>
        <p:txBody>
          <a:bodyPr anchor="ctr">
            <a:spAutoFit/>
          </a:bodyPr>
          <a:lstStyle>
            <a:lvl1pPr marL="0" indent="0" algn="l" defTabSz="814388">
              <a:spcBef>
                <a:spcPct val="30000"/>
              </a:spcBef>
              <a:buClr>
                <a:schemeClr val="tx2"/>
              </a:buClr>
              <a:buSzPct val="100000"/>
              <a:buFont typeface="Wingdings" pitchFamily="2" charset="2"/>
              <a:buNone/>
              <a:defRPr sz="1600" b="1">
                <a:solidFill>
                  <a:schemeClr val="bg1"/>
                </a:solidFill>
              </a:defRPr>
            </a:lvl1pPr>
          </a:lstStyle>
          <a:p>
            <a:pPr lvl="0"/>
            <a:r>
              <a:rPr lang="en-US" dirty="0"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e Option 2">
    <p:spTree>
      <p:nvGrpSpPr>
        <p:cNvPr id="1" name=""/>
        <p:cNvGrpSpPr/>
        <p:nvPr/>
      </p:nvGrpSpPr>
      <p:grpSpPr>
        <a:xfrm>
          <a:off x="0" y="0"/>
          <a:ext cx="0" cy="0"/>
          <a:chOff x="0" y="0"/>
          <a:chExt cx="0" cy="0"/>
        </a:xfrm>
      </p:grpSpPr>
      <p:sp>
        <p:nvSpPr>
          <p:cNvPr id="6" name="Rectangle 48"/>
          <p:cNvSpPr>
            <a:spLocks noChangeArrowheads="1"/>
          </p:cNvSpPr>
          <p:nvPr userDrawn="1"/>
        </p:nvSpPr>
        <p:spPr bwMode="hidden">
          <a:xfrm flipV="1">
            <a:off x="0" y="5910263"/>
            <a:ext cx="9144000" cy="581025"/>
          </a:xfrm>
          <a:prstGeom prst="rect">
            <a:avLst/>
          </a:prstGeom>
          <a:gradFill rotWithShape="1">
            <a:gsLst>
              <a:gs pos="0">
                <a:srgbClr val="0183B7">
                  <a:gamma/>
                  <a:tint val="0"/>
                  <a:invGamma/>
                  <a:alpha val="0"/>
                </a:srgbClr>
              </a:gs>
              <a:gs pos="100000">
                <a:srgbClr val="0183B7">
                  <a:alpha val="50000"/>
                </a:srgbClr>
              </a:gs>
            </a:gsLst>
            <a:lin ang="5400000" scaled="1"/>
          </a:gradFill>
          <a:ln w="9525" algn="ctr">
            <a:noFill/>
            <a:miter lim="800000"/>
            <a:headEnd/>
            <a:tailEnd/>
          </a:ln>
          <a:effectLst/>
        </p:spPr>
        <p:txBody>
          <a:bodyPr lIns="82124" tIns="41061" rIns="82124" bIns="41061" anchor="ctr"/>
          <a:lstStyle/>
          <a:p>
            <a:pPr fontAlgn="auto">
              <a:spcBef>
                <a:spcPts val="0"/>
              </a:spcBef>
              <a:spcAft>
                <a:spcPts val="0"/>
              </a:spcAft>
              <a:defRPr/>
            </a:pPr>
            <a:endParaRPr lang="en-US" dirty="0">
              <a:latin typeface="+mn-lt"/>
            </a:endParaRPr>
          </a:p>
        </p:txBody>
      </p:sp>
      <p:sp>
        <p:nvSpPr>
          <p:cNvPr id="7" name="Rectangle 46"/>
          <p:cNvSpPr>
            <a:spLocks noChangeArrowheads="1"/>
          </p:cNvSpPr>
          <p:nvPr userDrawn="1"/>
        </p:nvSpPr>
        <p:spPr bwMode="hidden">
          <a:xfrm>
            <a:off x="0" y="3424238"/>
            <a:ext cx="9144000" cy="581025"/>
          </a:xfrm>
          <a:prstGeom prst="rect">
            <a:avLst/>
          </a:prstGeom>
          <a:gradFill rotWithShape="1">
            <a:gsLst>
              <a:gs pos="0">
                <a:srgbClr val="0183B7">
                  <a:gamma/>
                  <a:tint val="0"/>
                  <a:invGamma/>
                  <a:alpha val="0"/>
                </a:srgbClr>
              </a:gs>
              <a:gs pos="100000">
                <a:srgbClr val="0183B7">
                  <a:alpha val="50000"/>
                </a:srgbClr>
              </a:gs>
            </a:gsLst>
            <a:lin ang="5400000" scaled="1"/>
          </a:gradFill>
          <a:ln w="9525" algn="ctr">
            <a:noFill/>
            <a:miter lim="800000"/>
            <a:headEnd/>
            <a:tailEnd/>
          </a:ln>
          <a:effectLst/>
        </p:spPr>
        <p:txBody>
          <a:bodyPr lIns="82124" tIns="41061" rIns="82124" bIns="41061" anchor="ctr"/>
          <a:lstStyle/>
          <a:p>
            <a:pPr fontAlgn="auto">
              <a:spcBef>
                <a:spcPts val="0"/>
              </a:spcBef>
              <a:spcAft>
                <a:spcPts val="0"/>
              </a:spcAft>
              <a:defRPr/>
            </a:pPr>
            <a:endParaRPr lang="en-US" dirty="0">
              <a:latin typeface="+mn-lt"/>
            </a:endParaRPr>
          </a:p>
        </p:txBody>
      </p:sp>
      <p:sp>
        <p:nvSpPr>
          <p:cNvPr id="8" name="Rectangle 11"/>
          <p:cNvSpPr/>
          <p:nvPr/>
        </p:nvSpPr>
        <p:spPr>
          <a:xfrm>
            <a:off x="0" y="4006850"/>
            <a:ext cx="9144000" cy="19208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4"/>
          <p:cNvSpPr>
            <a:spLocks noChangeArrowheads="1"/>
          </p:cNvSpPr>
          <p:nvPr userDrawn="1"/>
        </p:nvSpPr>
        <p:spPr bwMode="ltGray">
          <a:xfrm>
            <a:off x="2206625" y="66341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dirty="0">
                <a:solidFill>
                  <a:srgbClr val="8E8E95"/>
                </a:solidFill>
                <a:latin typeface="+mn-lt"/>
              </a:rPr>
              <a:t>© </a:t>
            </a:r>
            <a:r>
              <a:rPr lang="en-US" sz="700" dirty="0" smtClean="0">
                <a:solidFill>
                  <a:srgbClr val="8E8E95"/>
                </a:solidFill>
                <a:latin typeface="+mn-lt"/>
              </a:rPr>
              <a:t>2013 </a:t>
            </a:r>
            <a:r>
              <a:rPr lang="en-US" sz="700" dirty="0">
                <a:solidFill>
                  <a:srgbClr val="8E8E95"/>
                </a:solidFill>
                <a:latin typeface="+mn-lt"/>
              </a:rPr>
              <a:t>Cisco Systems, Inc. All rights reserved.</a:t>
            </a:r>
          </a:p>
        </p:txBody>
      </p:sp>
      <p:sp>
        <p:nvSpPr>
          <p:cNvPr id="10" name="Rectangle 5"/>
          <p:cNvSpPr>
            <a:spLocks noChangeArrowheads="1"/>
          </p:cNvSpPr>
          <p:nvPr userDrawn="1"/>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11" name="Rectangle 6"/>
          <p:cNvSpPr>
            <a:spLocks noChangeArrowheads="1"/>
          </p:cNvSpPr>
          <p:nvPr userDrawn="1"/>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smtClean="0">
                <a:solidFill>
                  <a:srgbClr val="8E8E95"/>
                </a:solidFill>
                <a:latin typeface="+mn-lt"/>
              </a:rPr>
              <a:t>EDCS-1225848</a:t>
            </a:r>
            <a:endParaRPr lang="en-US" sz="700" dirty="0">
              <a:solidFill>
                <a:srgbClr val="8E8E95"/>
              </a:solidFill>
              <a:latin typeface="+mn-lt"/>
            </a:endParaRPr>
          </a:p>
        </p:txBody>
      </p:sp>
      <p:sp>
        <p:nvSpPr>
          <p:cNvPr id="12"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867AD211-3E97-440A-A8BF-D87D9F822AB9}"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42" name="Text Placeholder 41"/>
          <p:cNvSpPr>
            <a:spLocks noGrp="1"/>
          </p:cNvSpPr>
          <p:nvPr>
            <p:ph type="body" sz="quarter" idx="10"/>
          </p:nvPr>
        </p:nvSpPr>
        <p:spPr>
          <a:xfrm>
            <a:off x="687388" y="1038225"/>
            <a:ext cx="7366000" cy="1441451"/>
          </a:xfrm>
        </p:spPr>
        <p:txBody>
          <a:bodyPr>
            <a:noAutofit/>
          </a:bodyPr>
          <a:lstStyle>
            <a:lvl1pPr marL="114300" indent="-118872" algn="l" defTabSz="814388" eaLnBrk="1" hangingPunct="1">
              <a:lnSpc>
                <a:spcPct val="95000"/>
              </a:lnSpc>
              <a:buNone/>
              <a:defRPr sz="2200">
                <a:solidFill>
                  <a:srgbClr val="0183B7"/>
                </a:solidFill>
              </a:defRPr>
            </a:lvl1pPr>
          </a:lstStyle>
          <a:p>
            <a:pPr lvl="0"/>
            <a:r>
              <a:rPr lang="en-US" dirty="0" smtClean="0"/>
              <a:t>Click to edit Master text styles</a:t>
            </a:r>
          </a:p>
        </p:txBody>
      </p:sp>
      <p:sp>
        <p:nvSpPr>
          <p:cNvPr id="44" name="Text Placeholder 43"/>
          <p:cNvSpPr>
            <a:spLocks noGrp="1"/>
          </p:cNvSpPr>
          <p:nvPr>
            <p:ph type="body" sz="quarter" idx="11"/>
          </p:nvPr>
        </p:nvSpPr>
        <p:spPr>
          <a:xfrm>
            <a:off x="801688" y="2773965"/>
            <a:ext cx="7275512" cy="647700"/>
          </a:xfrm>
        </p:spPr>
        <p:txBody>
          <a:bodyPr anchor="ctr">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dirty="0" smtClean="0"/>
              <a:t>Click to edit Master text styles</a:t>
            </a:r>
          </a:p>
        </p:txBody>
      </p:sp>
      <p:sp>
        <p:nvSpPr>
          <p:cNvPr id="15" name="Picture Placeholder 43"/>
          <p:cNvSpPr>
            <a:spLocks noGrp="1"/>
          </p:cNvSpPr>
          <p:nvPr>
            <p:ph type="pic" sz="quarter" idx="14"/>
          </p:nvPr>
        </p:nvSpPr>
        <p:spPr bwMode="grayWhite">
          <a:xfrm>
            <a:off x="-57150" y="4007104"/>
            <a:ext cx="3108960" cy="1911096"/>
          </a:xfrm>
          <a:solidFill>
            <a:schemeClr val="bg2">
              <a:lumMod val="50000"/>
            </a:schemeClr>
          </a:solidFill>
          <a:ln w="19050">
            <a:solidFill>
              <a:srgbClr val="FFFFFF"/>
            </a:solidFill>
          </a:ln>
        </p:spPr>
        <p:txBody>
          <a:bodyPr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pPr lvl="0"/>
            <a:r>
              <a:rPr lang="en-US" noProof="0" dirty="0" smtClean="0"/>
              <a:t>Click icon to add picture</a:t>
            </a:r>
            <a:endParaRPr lang="en-US" noProof="0" dirty="0"/>
          </a:p>
        </p:txBody>
      </p:sp>
      <p:sp>
        <p:nvSpPr>
          <p:cNvPr id="16" name="Picture Placeholder 43"/>
          <p:cNvSpPr>
            <a:spLocks noGrp="1"/>
          </p:cNvSpPr>
          <p:nvPr>
            <p:ph type="pic" sz="quarter" idx="12"/>
          </p:nvPr>
        </p:nvSpPr>
        <p:spPr bwMode="grayWhite">
          <a:xfrm>
            <a:off x="3054096" y="4007104"/>
            <a:ext cx="6126480" cy="1911096"/>
          </a:xfrm>
          <a:solidFill>
            <a:schemeClr val="bg2">
              <a:lumMod val="65000"/>
            </a:schemeClr>
          </a:solidFill>
          <a:ln w="19050">
            <a:solidFill>
              <a:srgbClr val="FFFFFF"/>
            </a:solidFill>
          </a:ln>
        </p:spPr>
        <p:txBody>
          <a:bodyPr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pPr lvl="0"/>
            <a:r>
              <a:rPr lang="en-US" noProof="0" dirty="0" smtClean="0"/>
              <a:t>Click icon to add picture</a:t>
            </a:r>
            <a:endParaRPr lang="en-US" noProof="0" dirty="0"/>
          </a:p>
        </p:txBody>
      </p:sp>
    </p:spTree>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Option 3">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14288" y="2092325"/>
            <a:ext cx="5548313" cy="2395538"/>
          </a:xfrm>
          <a:prstGeom prst="rect">
            <a:avLst/>
          </a:prstGeom>
          <a:noFill/>
          <a:ln w="9525">
            <a:noFill/>
            <a:miter lim="800000"/>
            <a:headEnd/>
            <a:tailEnd/>
          </a:ln>
        </p:spPr>
      </p:pic>
      <p:sp>
        <p:nvSpPr>
          <p:cNvPr id="8" name="Rectangle 7"/>
          <p:cNvSpPr/>
          <p:nvPr/>
        </p:nvSpPr>
        <p:spPr>
          <a:xfrm>
            <a:off x="5343525" y="4483100"/>
            <a:ext cx="3800475" cy="2374900"/>
          </a:xfrm>
          <a:prstGeom prst="rect">
            <a:avLst/>
          </a:prstGeom>
          <a:solidFill>
            <a:schemeClr val="bg2">
              <a:lumMod val="50000"/>
            </a:schemeClr>
          </a:solidFill>
          <a:ln w="19050">
            <a:noFill/>
          </a:ln>
        </p:spPr>
        <p:txBody>
          <a:bodyPr anchor="ctr" anchorCtr="1">
            <a:normAutofit/>
          </a:bodyPr>
          <a:lstStyle/>
          <a:p>
            <a:pPr marL="237744" indent="-237744" fontAlgn="auto">
              <a:lnSpc>
                <a:spcPct val="95000"/>
              </a:lnSpc>
              <a:spcBef>
                <a:spcPts val="1440"/>
              </a:spcBef>
              <a:spcAft>
                <a:spcPts val="0"/>
              </a:spcAft>
              <a:buClr>
                <a:schemeClr val="accent1"/>
              </a:buClr>
              <a:buFont typeface="Wingdings" pitchFamily="2" charset="2"/>
              <a:buNone/>
              <a:defRPr/>
            </a:pPr>
            <a:endParaRPr lang="en-US" sz="2400" dirty="0">
              <a:latin typeface="+mn-lt"/>
            </a:endParaRPr>
          </a:p>
        </p:txBody>
      </p:sp>
      <p:sp>
        <p:nvSpPr>
          <p:cNvPr id="9" name="Rectangle 15"/>
          <p:cNvSpPr/>
          <p:nvPr/>
        </p:nvSpPr>
        <p:spPr>
          <a:xfrm>
            <a:off x="5343525" y="0"/>
            <a:ext cx="3800475" cy="2087563"/>
          </a:xfrm>
          <a:prstGeom prst="rect">
            <a:avLst/>
          </a:prstGeom>
          <a:solidFill>
            <a:schemeClr val="bg2">
              <a:lumMod val="50000"/>
            </a:schemeClr>
          </a:solidFill>
          <a:ln w="19050">
            <a:noFill/>
          </a:ln>
        </p:spPr>
        <p:txBody>
          <a:bodyPr anchor="ctr" anchorCtr="1">
            <a:normAutofit/>
          </a:bodyPr>
          <a:lstStyle/>
          <a:p>
            <a:pPr marL="237744" indent="-237744" fontAlgn="auto">
              <a:lnSpc>
                <a:spcPct val="95000"/>
              </a:lnSpc>
              <a:spcBef>
                <a:spcPts val="1440"/>
              </a:spcBef>
              <a:spcAft>
                <a:spcPts val="0"/>
              </a:spcAft>
              <a:buClr>
                <a:schemeClr val="accent1"/>
              </a:buClr>
              <a:buFont typeface="Wingdings" pitchFamily="2" charset="2"/>
              <a:buNone/>
              <a:defRPr/>
            </a:pPr>
            <a:endParaRPr lang="en-US" sz="2400" dirty="0">
              <a:latin typeface="+mn-lt"/>
            </a:endParaRPr>
          </a:p>
        </p:txBody>
      </p:sp>
      <p:sp>
        <p:nvSpPr>
          <p:cNvPr id="10" name="Rectangle 16"/>
          <p:cNvSpPr/>
          <p:nvPr/>
        </p:nvSpPr>
        <p:spPr>
          <a:xfrm>
            <a:off x="5343525" y="2095500"/>
            <a:ext cx="3800475" cy="2387600"/>
          </a:xfrm>
          <a:prstGeom prst="rect">
            <a:avLst/>
          </a:prstGeom>
          <a:solidFill>
            <a:schemeClr val="bg2">
              <a:lumMod val="65000"/>
            </a:schemeClr>
          </a:solidFill>
          <a:ln w="19050">
            <a:noFill/>
          </a:ln>
        </p:spPr>
        <p:txBody>
          <a:bodyPr anchor="ctr" anchorCtr="1">
            <a:normAutofit/>
          </a:bodyPr>
          <a:lstStyle/>
          <a:p>
            <a:pPr marL="237744" indent="-237744" fontAlgn="auto">
              <a:lnSpc>
                <a:spcPct val="95000"/>
              </a:lnSpc>
              <a:spcBef>
                <a:spcPts val="1440"/>
              </a:spcBef>
              <a:spcAft>
                <a:spcPts val="0"/>
              </a:spcAft>
              <a:buClr>
                <a:schemeClr val="accent1"/>
              </a:buClr>
              <a:buFont typeface="Wingdings" pitchFamily="2" charset="2"/>
              <a:buNone/>
              <a:defRPr/>
            </a:pPr>
            <a:endParaRPr lang="en-US" sz="2400" dirty="0">
              <a:latin typeface="+mn-lt"/>
            </a:endParaRPr>
          </a:p>
        </p:txBody>
      </p:sp>
      <p:sp>
        <p:nvSpPr>
          <p:cNvPr id="11" name="Rectangle 4"/>
          <p:cNvSpPr>
            <a:spLocks noChangeArrowheads="1"/>
          </p:cNvSpPr>
          <p:nvPr userDrawn="1"/>
        </p:nvSpPr>
        <p:spPr bwMode="ltGray">
          <a:xfrm>
            <a:off x="2206625" y="66341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dirty="0">
                <a:solidFill>
                  <a:srgbClr val="8E8E95"/>
                </a:solidFill>
                <a:latin typeface="+mn-lt"/>
              </a:rPr>
              <a:t>© </a:t>
            </a:r>
            <a:r>
              <a:rPr lang="en-US" sz="700" dirty="0" smtClean="0">
                <a:solidFill>
                  <a:srgbClr val="8E8E95"/>
                </a:solidFill>
                <a:latin typeface="+mn-lt"/>
              </a:rPr>
              <a:t>2013 </a:t>
            </a:r>
            <a:r>
              <a:rPr lang="en-US" sz="700" dirty="0">
                <a:solidFill>
                  <a:srgbClr val="8E8E95"/>
                </a:solidFill>
                <a:latin typeface="+mn-lt"/>
              </a:rPr>
              <a:t>Cisco Systems, Inc. All rights reserved.</a:t>
            </a:r>
          </a:p>
        </p:txBody>
      </p:sp>
      <p:sp>
        <p:nvSpPr>
          <p:cNvPr id="12" name="Rectangle 5"/>
          <p:cNvSpPr>
            <a:spLocks noChangeArrowheads="1"/>
          </p:cNvSpPr>
          <p:nvPr userDrawn="1"/>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13" name="Rectangle 6"/>
          <p:cNvSpPr>
            <a:spLocks noChangeArrowheads="1"/>
          </p:cNvSpPr>
          <p:nvPr userDrawn="1"/>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smtClean="0">
                <a:solidFill>
                  <a:srgbClr val="8E8E95"/>
                </a:solidFill>
                <a:latin typeface="+mn-lt"/>
              </a:rPr>
              <a:t>EDCS-1225848</a:t>
            </a:r>
            <a:endParaRPr lang="en-US" sz="700" dirty="0">
              <a:solidFill>
                <a:srgbClr val="8E8E95"/>
              </a:solidFill>
              <a:latin typeface="+mn-lt"/>
            </a:endParaRPr>
          </a:p>
        </p:txBody>
      </p:sp>
      <p:sp>
        <p:nvSpPr>
          <p:cNvPr id="14"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BDDD15A5-10E9-4727-A05F-B77321C3A737}"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42" name="Text Placeholder 41"/>
          <p:cNvSpPr>
            <a:spLocks noGrp="1"/>
          </p:cNvSpPr>
          <p:nvPr>
            <p:ph type="body" sz="quarter" idx="10"/>
          </p:nvPr>
        </p:nvSpPr>
        <p:spPr bwMode="white">
          <a:xfrm>
            <a:off x="719138" y="2487613"/>
            <a:ext cx="3865562" cy="1512887"/>
          </a:xfrm>
        </p:spPr>
        <p:txBody>
          <a:bodyPr>
            <a:noAutofit/>
          </a:bodyPr>
          <a:lstStyle>
            <a:lvl1pPr marL="114300" indent="-118872" algn="l" defTabSz="814388" eaLnBrk="1" hangingPunct="1">
              <a:lnSpc>
                <a:spcPct val="95000"/>
              </a:lnSpc>
              <a:buNone/>
              <a:defRPr sz="1800">
                <a:solidFill>
                  <a:schemeClr val="bg1"/>
                </a:solidFill>
              </a:defRPr>
            </a:lvl1pPr>
          </a:lstStyle>
          <a:p>
            <a:pPr lvl="0"/>
            <a:r>
              <a:rPr lang="en-US" dirty="0" smtClean="0"/>
              <a:t>Click to edit Master text styles</a:t>
            </a:r>
          </a:p>
        </p:txBody>
      </p:sp>
      <p:sp>
        <p:nvSpPr>
          <p:cNvPr id="44" name="Text Placeholder 43"/>
          <p:cNvSpPr>
            <a:spLocks noGrp="1"/>
          </p:cNvSpPr>
          <p:nvPr>
            <p:ph type="body" sz="quarter" idx="11"/>
          </p:nvPr>
        </p:nvSpPr>
        <p:spPr>
          <a:xfrm>
            <a:off x="801688" y="4881563"/>
            <a:ext cx="3789362" cy="554266"/>
          </a:xfrm>
        </p:spPr>
        <p:txBody>
          <a:bodyPr anchor="ctr">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dirty="0" smtClean="0"/>
              <a:t>Click to edit Master text styles</a:t>
            </a:r>
          </a:p>
        </p:txBody>
      </p:sp>
      <p:sp>
        <p:nvSpPr>
          <p:cNvPr id="15" name="Picture Placeholder 43"/>
          <p:cNvSpPr>
            <a:spLocks noGrp="1"/>
          </p:cNvSpPr>
          <p:nvPr>
            <p:ph type="pic" sz="quarter" idx="14"/>
          </p:nvPr>
        </p:nvSpPr>
        <p:spPr bwMode="grayWhite">
          <a:xfrm>
            <a:off x="5343525" y="4368800"/>
            <a:ext cx="3800475" cy="2489200"/>
          </a:xfrm>
          <a:solidFill>
            <a:schemeClr val="bg2">
              <a:lumMod val="50000"/>
            </a:schemeClr>
          </a:solidFill>
          <a:ln w="19050">
            <a:solidFill>
              <a:schemeClr val="bg1"/>
            </a:solidFill>
          </a:ln>
        </p:spPr>
        <p:txBody>
          <a:bodyPr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pPr lvl="0"/>
            <a:r>
              <a:rPr lang="en-US" noProof="0" dirty="0" smtClean="0"/>
              <a:t>Click icon to add picture</a:t>
            </a:r>
            <a:endParaRPr lang="en-US" noProof="0" dirty="0"/>
          </a:p>
        </p:txBody>
      </p:sp>
      <p:sp>
        <p:nvSpPr>
          <p:cNvPr id="19" name="Picture Placeholder 43"/>
          <p:cNvSpPr>
            <a:spLocks noGrp="1"/>
          </p:cNvSpPr>
          <p:nvPr>
            <p:ph type="pic" sz="quarter" idx="13"/>
          </p:nvPr>
        </p:nvSpPr>
        <p:spPr bwMode="grayWhite">
          <a:xfrm>
            <a:off x="5343525" y="-1"/>
            <a:ext cx="3800475" cy="2095501"/>
          </a:xfrm>
          <a:solidFill>
            <a:schemeClr val="bg2">
              <a:lumMod val="50000"/>
            </a:schemeClr>
          </a:solidFill>
          <a:ln w="19050">
            <a:solidFill>
              <a:schemeClr val="bg1"/>
            </a:solidFill>
          </a:ln>
        </p:spPr>
        <p:txBody>
          <a:bodyPr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pPr lvl="0"/>
            <a:r>
              <a:rPr lang="en-US" noProof="0" dirty="0" smtClean="0"/>
              <a:t>Click icon to add picture</a:t>
            </a:r>
            <a:endParaRPr lang="en-US" noProof="0" dirty="0"/>
          </a:p>
        </p:txBody>
      </p:sp>
      <p:sp>
        <p:nvSpPr>
          <p:cNvPr id="20" name="Picture Placeholder 43"/>
          <p:cNvSpPr>
            <a:spLocks noGrp="1"/>
          </p:cNvSpPr>
          <p:nvPr>
            <p:ph type="pic" sz="quarter" idx="12"/>
          </p:nvPr>
        </p:nvSpPr>
        <p:spPr bwMode="grayWhite">
          <a:xfrm>
            <a:off x="5343525" y="2095500"/>
            <a:ext cx="3800475" cy="2374900"/>
          </a:xfrm>
          <a:solidFill>
            <a:schemeClr val="bg2">
              <a:lumMod val="65000"/>
            </a:schemeClr>
          </a:solidFill>
          <a:ln w="19050">
            <a:solidFill>
              <a:schemeClr val="bg1"/>
            </a:solidFill>
          </a:ln>
        </p:spPr>
        <p:txBody>
          <a:bodyPr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pPr lvl="0"/>
            <a:r>
              <a:rPr lang="en-US" noProof="0" dirty="0" smtClean="0"/>
              <a:t>Click icon to add picture</a:t>
            </a:r>
            <a:endParaRPr lang="en-US" noProof="0" dirty="0"/>
          </a:p>
        </p:txBody>
      </p:sp>
    </p:spTree>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Option 4">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6350" y="2081213"/>
            <a:ext cx="9156700" cy="2389187"/>
          </a:xfrm>
          <a:prstGeom prst="rect">
            <a:avLst/>
          </a:prstGeom>
          <a:noFill/>
          <a:ln w="9525">
            <a:noFill/>
            <a:miter lim="800000"/>
            <a:headEnd/>
            <a:tailEnd/>
          </a:ln>
        </p:spPr>
      </p:pic>
      <p:sp>
        <p:nvSpPr>
          <p:cNvPr id="5" name="Rectangle 4"/>
          <p:cNvSpPr>
            <a:spLocks noChangeArrowheads="1"/>
          </p:cNvSpPr>
          <p:nvPr userDrawn="1"/>
        </p:nvSpPr>
        <p:spPr bwMode="ltGray">
          <a:xfrm>
            <a:off x="2206625" y="66341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dirty="0">
                <a:solidFill>
                  <a:srgbClr val="8E8E95"/>
                </a:solidFill>
                <a:latin typeface="+mn-lt"/>
              </a:rPr>
              <a:t>© </a:t>
            </a:r>
            <a:r>
              <a:rPr lang="en-US" sz="700" dirty="0" smtClean="0">
                <a:solidFill>
                  <a:srgbClr val="8E8E95"/>
                </a:solidFill>
                <a:latin typeface="+mn-lt"/>
              </a:rPr>
              <a:t>2013 </a:t>
            </a:r>
            <a:r>
              <a:rPr lang="en-US" sz="700" dirty="0">
                <a:solidFill>
                  <a:srgbClr val="8E8E95"/>
                </a:solidFill>
                <a:latin typeface="+mn-lt"/>
              </a:rPr>
              <a:t>Cisco Systems, Inc. All rights reserved.</a:t>
            </a:r>
          </a:p>
        </p:txBody>
      </p:sp>
      <p:sp>
        <p:nvSpPr>
          <p:cNvPr id="6" name="Rectangle 5"/>
          <p:cNvSpPr>
            <a:spLocks noChangeArrowheads="1"/>
          </p:cNvSpPr>
          <p:nvPr userDrawn="1"/>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7" name="Rectangle 6"/>
          <p:cNvSpPr>
            <a:spLocks noChangeArrowheads="1"/>
          </p:cNvSpPr>
          <p:nvPr userDrawn="1"/>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smtClean="0">
                <a:solidFill>
                  <a:srgbClr val="8E8E95"/>
                </a:solidFill>
                <a:latin typeface="+mn-lt"/>
              </a:rPr>
              <a:t>EDCS-1225848</a:t>
            </a:r>
            <a:endParaRPr lang="en-US" sz="700" dirty="0">
              <a:solidFill>
                <a:srgbClr val="8E8E95"/>
              </a:solidFill>
              <a:latin typeface="+mn-lt"/>
            </a:endParaRPr>
          </a:p>
        </p:txBody>
      </p:sp>
      <p:sp>
        <p:nvSpPr>
          <p:cNvPr id="8"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A2E80A05-2036-4571-8E97-F74CCDA0CCBA}"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42" name="Text Placeholder 41"/>
          <p:cNvSpPr>
            <a:spLocks noGrp="1"/>
          </p:cNvSpPr>
          <p:nvPr>
            <p:ph type="body" sz="quarter" idx="10"/>
          </p:nvPr>
        </p:nvSpPr>
        <p:spPr bwMode="white">
          <a:xfrm>
            <a:off x="677192" y="2487613"/>
            <a:ext cx="7585963" cy="1512887"/>
          </a:xfrm>
        </p:spPr>
        <p:txBody>
          <a:bodyPr>
            <a:noAutofit/>
          </a:bodyPr>
          <a:lstStyle>
            <a:lvl1pPr marL="114300" indent="-118872" algn="l" defTabSz="814388" eaLnBrk="1" hangingPunct="1">
              <a:lnSpc>
                <a:spcPct val="95000"/>
              </a:lnSpc>
              <a:buNone/>
              <a:defRPr sz="2400" baseline="0">
                <a:solidFill>
                  <a:schemeClr val="bg1"/>
                </a:solidFill>
              </a:defRPr>
            </a:lvl1pPr>
          </a:lstStyle>
          <a:p>
            <a:pPr lvl="0"/>
            <a:r>
              <a:rPr lang="en-US" dirty="0" smtClean="0"/>
              <a:t>Click to edit Master text styles</a:t>
            </a:r>
          </a:p>
        </p:txBody>
      </p:sp>
      <p:sp>
        <p:nvSpPr>
          <p:cNvPr id="44" name="Text Placeholder 43"/>
          <p:cNvSpPr>
            <a:spLocks noGrp="1"/>
          </p:cNvSpPr>
          <p:nvPr>
            <p:ph type="body" sz="quarter" idx="11"/>
          </p:nvPr>
        </p:nvSpPr>
        <p:spPr>
          <a:xfrm>
            <a:off x="801687" y="4881563"/>
            <a:ext cx="7461467" cy="554266"/>
          </a:xfrm>
        </p:spPr>
        <p:txBody>
          <a:bodyPr anchor="ctr">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dirty="0"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793751" y="304800"/>
            <a:ext cx="7435849" cy="838200"/>
          </a:xfrm>
        </p:spPr>
        <p:txBody>
          <a:bodyPr/>
          <a:lstStyle>
            <a:lvl1pPr>
              <a:defRPr/>
            </a:lvl1pPr>
          </a:lstStyle>
          <a:p>
            <a:r>
              <a:rPr lang="en-US" dirty="0" smtClean="0"/>
              <a:t>Click to edit Master title style</a:t>
            </a:r>
            <a:endParaRPr lang="en-US" dirty="0"/>
          </a:p>
        </p:txBody>
      </p:sp>
      <p:sp>
        <p:nvSpPr>
          <p:cNvPr id="36" name="Chart Placeholder 35"/>
          <p:cNvSpPr>
            <a:spLocks noGrp="1"/>
          </p:cNvSpPr>
          <p:nvPr>
            <p:ph type="chart" sz="quarter" idx="10"/>
          </p:nvPr>
        </p:nvSpPr>
        <p:spPr>
          <a:xfrm>
            <a:off x="636591" y="1625147"/>
            <a:ext cx="7807322" cy="3803196"/>
          </a:xfrm>
        </p:spPr>
        <p:txBody>
          <a:bodyPr rtlCol="0" anchor="ctr" anchorCtr="1">
            <a:normAutofit/>
          </a:bodyPr>
          <a:lstStyle>
            <a:lvl1pPr>
              <a:buNone/>
              <a:defRPr/>
            </a:lvl1pPr>
          </a:lstStyle>
          <a:p>
            <a:pPr lvl="0"/>
            <a:r>
              <a:rPr lang="en-US" noProof="0" dirty="0" smtClean="0"/>
              <a:t>Click icon to add chart</a:t>
            </a:r>
            <a:endParaRPr lang="en-US" noProof="0" dirty="0"/>
          </a:p>
        </p:txBody>
      </p:sp>
      <p:sp>
        <p:nvSpPr>
          <p:cNvPr id="5"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Click to edit Master text styles</a:t>
            </a: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798286" y="1625373"/>
            <a:ext cx="7474857" cy="4281941"/>
          </a:xfrm>
        </p:spPr>
        <p:txBody>
          <a:bodyPr rtlCol="0" anchor="ctr" anchorCtr="1">
            <a:normAutofit/>
          </a:bodyPr>
          <a:lstStyle>
            <a:lvl1pPr>
              <a:buNone/>
              <a:defRPr/>
            </a:lvl1pPr>
          </a:lstStyle>
          <a:p>
            <a:pPr lvl="0"/>
            <a:r>
              <a:rPr lang="en-US" noProof="0" dirty="0" smtClean="0"/>
              <a:t>Click icon to add table</a:t>
            </a:r>
            <a:endParaRPr lang="en-US" noProof="0" dirty="0"/>
          </a:p>
        </p:txBody>
      </p:sp>
      <p:sp>
        <p:nvSpPr>
          <p:cNvPr id="39" name="Title 1"/>
          <p:cNvSpPr>
            <a:spLocks noGrp="1"/>
          </p:cNvSpPr>
          <p:nvPr>
            <p:ph type="title"/>
          </p:nvPr>
        </p:nvSpPr>
        <p:spPr>
          <a:xfrm>
            <a:off x="793751" y="304800"/>
            <a:ext cx="7435849" cy="838200"/>
          </a:xfrm>
        </p:spPr>
        <p:txBody>
          <a:bodyPr/>
          <a:lstStyle>
            <a:lvl1pPr>
              <a:defRPr/>
            </a:lvl1pPr>
          </a:lstStyle>
          <a:p>
            <a:r>
              <a:rPr lang="en-US" dirty="0" smtClean="0"/>
              <a:t>Click to edit Master title style</a:t>
            </a:r>
            <a:endParaRPr lang="en-US" dirty="0"/>
          </a:p>
        </p:txBody>
      </p:sp>
      <p:sp>
        <p:nvSpPr>
          <p:cNvPr id="5" name="Text Placeholder 9"/>
          <p:cNvSpPr>
            <a:spLocks noGrp="1"/>
          </p:cNvSpPr>
          <p:nvPr>
            <p:ph type="body" sz="quarter" idx="12"/>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Click to edit Master text styles</a:t>
            </a:r>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gue Option 1">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2085975"/>
            <a:ext cx="5486400" cy="2389188"/>
          </a:xfrm>
          <a:prstGeom prst="rect">
            <a:avLst/>
          </a:prstGeom>
          <a:noFill/>
          <a:ln w="9525">
            <a:noFill/>
            <a:miter lim="800000"/>
            <a:headEnd/>
            <a:tailEnd/>
          </a:ln>
        </p:spPr>
      </p:pic>
      <p:sp>
        <p:nvSpPr>
          <p:cNvPr id="5" name="Rectangle 9"/>
          <p:cNvSpPr/>
          <p:nvPr/>
        </p:nvSpPr>
        <p:spPr>
          <a:xfrm>
            <a:off x="5362575" y="0"/>
            <a:ext cx="3781425" cy="6858000"/>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4"/>
          <p:cNvSpPr>
            <a:spLocks noChangeArrowheads="1"/>
          </p:cNvSpPr>
          <p:nvPr userDrawn="1"/>
        </p:nvSpPr>
        <p:spPr bwMode="ltGray">
          <a:xfrm>
            <a:off x="2206625" y="66341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dirty="0">
                <a:solidFill>
                  <a:srgbClr val="8E8E95"/>
                </a:solidFill>
                <a:latin typeface="+mn-lt"/>
              </a:rPr>
              <a:t>© </a:t>
            </a:r>
            <a:r>
              <a:rPr lang="en-US" sz="700" dirty="0" smtClean="0">
                <a:solidFill>
                  <a:srgbClr val="8E8E95"/>
                </a:solidFill>
                <a:latin typeface="+mn-lt"/>
              </a:rPr>
              <a:t>2013 </a:t>
            </a:r>
            <a:r>
              <a:rPr lang="en-US" sz="700" dirty="0">
                <a:solidFill>
                  <a:srgbClr val="8E8E95"/>
                </a:solidFill>
                <a:latin typeface="+mn-lt"/>
              </a:rPr>
              <a:t>Cisco Systems, Inc. All rights reserved.</a:t>
            </a:r>
          </a:p>
        </p:txBody>
      </p:sp>
      <p:sp>
        <p:nvSpPr>
          <p:cNvPr id="7" name="Rectangle 5"/>
          <p:cNvSpPr>
            <a:spLocks noChangeArrowheads="1"/>
          </p:cNvSpPr>
          <p:nvPr userDrawn="1"/>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9" name="Rectangle 6"/>
          <p:cNvSpPr>
            <a:spLocks noChangeArrowheads="1"/>
          </p:cNvSpPr>
          <p:nvPr userDrawn="1"/>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smtClean="0">
                <a:solidFill>
                  <a:srgbClr val="8E8E95"/>
                </a:solidFill>
                <a:latin typeface="+mn-lt"/>
              </a:rPr>
              <a:t>EDCS-1225848</a:t>
            </a:r>
            <a:endParaRPr lang="en-US" sz="700" dirty="0">
              <a:solidFill>
                <a:srgbClr val="8E8E95"/>
              </a:solidFill>
              <a:latin typeface="+mn-lt"/>
            </a:endParaRPr>
          </a:p>
        </p:txBody>
      </p:sp>
      <p:sp>
        <p:nvSpPr>
          <p:cNvPr id="29" name="Title 1"/>
          <p:cNvSpPr>
            <a:spLocks noGrp="1"/>
          </p:cNvSpPr>
          <p:nvPr>
            <p:ph type="ctrTitle"/>
          </p:nvPr>
        </p:nvSpPr>
        <p:spPr bwMode="white">
          <a:xfrm>
            <a:off x="786765" y="2774950"/>
            <a:ext cx="3792855" cy="1022350"/>
          </a:xfrm>
        </p:spPr>
        <p:txBody>
          <a:bodyPr anchor="ctr"/>
          <a:lstStyle>
            <a:lvl1pPr>
              <a:defRPr b="0">
                <a:solidFill>
                  <a:schemeClr val="bg2"/>
                </a:solidFill>
              </a:defRPr>
            </a:lvl1pPr>
          </a:lstStyle>
          <a:p>
            <a:r>
              <a:rPr lang="en-US" dirty="0" smtClean="0"/>
              <a:t>Click to edit Master title style</a:t>
            </a:r>
            <a:endParaRPr lang="en-US" dirty="0"/>
          </a:p>
        </p:txBody>
      </p:sp>
      <p:sp>
        <p:nvSpPr>
          <p:cNvPr id="8" name="Picture Placeholder 43"/>
          <p:cNvSpPr>
            <a:spLocks noGrp="1"/>
          </p:cNvSpPr>
          <p:nvPr>
            <p:ph type="pic" sz="quarter" idx="12"/>
          </p:nvPr>
        </p:nvSpPr>
        <p:spPr>
          <a:xfrm>
            <a:off x="5349240" y="0"/>
            <a:ext cx="3794760" cy="6858000"/>
          </a:xfrm>
          <a:solidFill>
            <a:srgbClr val="8E8E95"/>
          </a:solidFill>
        </p:spPr>
        <p:txBody>
          <a:bodyPr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pPr lvl="0"/>
            <a:r>
              <a:rPr lang="en-US" noProof="0" dirty="0" smtClean="0"/>
              <a:t>Click icon to add picture</a:t>
            </a:r>
            <a:endParaRPr lang="en-US" noProof="0" dirty="0"/>
          </a:p>
        </p:txBody>
      </p:sp>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egue Option 2">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2085975"/>
            <a:ext cx="5486400" cy="2389188"/>
          </a:xfrm>
          <a:prstGeom prst="rect">
            <a:avLst/>
          </a:prstGeom>
          <a:noFill/>
          <a:ln w="9525">
            <a:noFill/>
            <a:miter lim="800000"/>
            <a:headEnd/>
            <a:tailEnd/>
          </a:ln>
        </p:spPr>
      </p:pic>
      <p:sp>
        <p:nvSpPr>
          <p:cNvPr id="5" name="Rectangle 6"/>
          <p:cNvSpPr/>
          <p:nvPr/>
        </p:nvSpPr>
        <p:spPr>
          <a:xfrm>
            <a:off x="5362575" y="0"/>
            <a:ext cx="3781425" cy="6858000"/>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0"/>
          <p:cNvSpPr>
            <a:spLocks noChangeArrowheads="1"/>
          </p:cNvSpPr>
          <p:nvPr userDrawn="1"/>
        </p:nvSpPr>
        <p:spPr bwMode="white">
          <a:xfrm>
            <a:off x="5343525" y="0"/>
            <a:ext cx="3800475" cy="2087563"/>
          </a:xfrm>
          <a:prstGeom prst="rect">
            <a:avLst/>
          </a:prstGeom>
          <a:solidFill>
            <a:srgbClr val="FFFFFF">
              <a:alpha val="30000"/>
            </a:srgbClr>
          </a:solidFill>
          <a:ln w="9525" algn="ctr">
            <a:noFill/>
            <a:miter lim="800000"/>
            <a:headEnd/>
            <a:tailEnd/>
          </a:ln>
        </p:spPr>
        <p:txBody>
          <a:bodyPr wrap="none" lIns="73025" tIns="36512" rIns="73025" bIns="36512" anchor="ctr"/>
          <a:lstStyle/>
          <a:p>
            <a:pPr fontAlgn="auto">
              <a:spcBef>
                <a:spcPts val="0"/>
              </a:spcBef>
              <a:spcAft>
                <a:spcPts val="0"/>
              </a:spcAft>
              <a:defRPr/>
            </a:pPr>
            <a:endParaRPr lang="en-US" dirty="0">
              <a:solidFill>
                <a:srgbClr val="FFFFFF"/>
              </a:solidFill>
              <a:latin typeface="+mn-lt"/>
            </a:endParaRPr>
          </a:p>
        </p:txBody>
      </p:sp>
      <p:sp>
        <p:nvSpPr>
          <p:cNvPr id="7" name="Rectangle 10"/>
          <p:cNvSpPr>
            <a:spLocks noChangeArrowheads="1"/>
          </p:cNvSpPr>
          <p:nvPr userDrawn="1"/>
        </p:nvSpPr>
        <p:spPr bwMode="white">
          <a:xfrm>
            <a:off x="5343525" y="4464050"/>
            <a:ext cx="3800475" cy="2393950"/>
          </a:xfrm>
          <a:prstGeom prst="rect">
            <a:avLst/>
          </a:prstGeom>
          <a:solidFill>
            <a:srgbClr val="FFFFFF">
              <a:alpha val="30000"/>
            </a:srgbClr>
          </a:solidFill>
          <a:ln w="9525" algn="ctr">
            <a:noFill/>
            <a:miter lim="800000"/>
            <a:headEnd/>
            <a:tailEnd/>
          </a:ln>
        </p:spPr>
        <p:txBody>
          <a:bodyPr wrap="none" lIns="73025" tIns="36512" rIns="73025" bIns="36512" anchor="ctr"/>
          <a:lstStyle/>
          <a:p>
            <a:pPr fontAlgn="auto">
              <a:spcBef>
                <a:spcPts val="0"/>
              </a:spcBef>
              <a:spcAft>
                <a:spcPts val="0"/>
              </a:spcAft>
              <a:defRPr/>
            </a:pPr>
            <a:endParaRPr lang="en-US" dirty="0">
              <a:solidFill>
                <a:srgbClr val="FFFFFF"/>
              </a:solidFill>
              <a:latin typeface="+mn-lt"/>
            </a:endParaRPr>
          </a:p>
        </p:txBody>
      </p:sp>
      <p:sp>
        <p:nvSpPr>
          <p:cNvPr id="8" name="Rectangle 4"/>
          <p:cNvSpPr>
            <a:spLocks noChangeArrowheads="1"/>
          </p:cNvSpPr>
          <p:nvPr userDrawn="1"/>
        </p:nvSpPr>
        <p:spPr bwMode="ltGray">
          <a:xfrm>
            <a:off x="2206625" y="66341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dirty="0">
                <a:solidFill>
                  <a:srgbClr val="8E8E95"/>
                </a:solidFill>
                <a:latin typeface="+mn-lt"/>
              </a:rPr>
              <a:t>© </a:t>
            </a:r>
            <a:r>
              <a:rPr lang="en-US" sz="700" dirty="0" smtClean="0">
                <a:solidFill>
                  <a:srgbClr val="8E8E95"/>
                </a:solidFill>
                <a:latin typeface="+mn-lt"/>
              </a:rPr>
              <a:t>2013 </a:t>
            </a:r>
            <a:r>
              <a:rPr lang="en-US" sz="700" dirty="0">
                <a:solidFill>
                  <a:srgbClr val="8E8E95"/>
                </a:solidFill>
                <a:latin typeface="+mn-lt"/>
              </a:rPr>
              <a:t>Cisco Systems, Inc. All rights reserved.</a:t>
            </a:r>
          </a:p>
        </p:txBody>
      </p:sp>
      <p:sp>
        <p:nvSpPr>
          <p:cNvPr id="9" name="Rectangle 5"/>
          <p:cNvSpPr>
            <a:spLocks noChangeArrowheads="1"/>
          </p:cNvSpPr>
          <p:nvPr userDrawn="1"/>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10" name="Rectangle 6"/>
          <p:cNvSpPr>
            <a:spLocks noChangeArrowheads="1"/>
          </p:cNvSpPr>
          <p:nvPr userDrawn="1"/>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smtClean="0">
                <a:solidFill>
                  <a:srgbClr val="8E8E95"/>
                </a:solidFill>
                <a:latin typeface="+mn-lt"/>
              </a:rPr>
              <a:t>EDCS-1225848</a:t>
            </a:r>
            <a:endParaRPr lang="en-US" sz="700" dirty="0">
              <a:solidFill>
                <a:srgbClr val="8E8E95"/>
              </a:solidFill>
              <a:latin typeface="+mn-lt"/>
            </a:endParaRPr>
          </a:p>
        </p:txBody>
      </p:sp>
      <p:sp>
        <p:nvSpPr>
          <p:cNvPr id="33" name="Title 1"/>
          <p:cNvSpPr>
            <a:spLocks noGrp="1"/>
          </p:cNvSpPr>
          <p:nvPr>
            <p:ph type="ctrTitle"/>
          </p:nvPr>
        </p:nvSpPr>
        <p:spPr bwMode="white">
          <a:xfrm>
            <a:off x="786765" y="2774950"/>
            <a:ext cx="3792855" cy="1022350"/>
          </a:xfrm>
        </p:spPr>
        <p:txBody>
          <a:bodyPr anchor="ctr"/>
          <a:lstStyle>
            <a:lvl1pPr>
              <a:defRPr b="0">
                <a:solidFill>
                  <a:schemeClr val="bg2"/>
                </a:solidFill>
              </a:defRPr>
            </a:lvl1pPr>
          </a:lstStyle>
          <a:p>
            <a:r>
              <a:rPr lang="en-US" dirty="0" smtClean="0"/>
              <a:t>Click to edit Master title style</a:t>
            </a:r>
            <a:endParaRPr lang="en-US" dirty="0"/>
          </a:p>
        </p:txBody>
      </p:sp>
      <p:sp>
        <p:nvSpPr>
          <p:cNvPr id="11" name="Picture Placeholder 43"/>
          <p:cNvSpPr>
            <a:spLocks noGrp="1"/>
          </p:cNvSpPr>
          <p:nvPr>
            <p:ph type="pic" sz="quarter" idx="12"/>
          </p:nvPr>
        </p:nvSpPr>
        <p:spPr>
          <a:xfrm>
            <a:off x="5349240" y="0"/>
            <a:ext cx="3794760" cy="6858000"/>
          </a:xfrm>
          <a:solidFill>
            <a:srgbClr val="8E8E95"/>
          </a:solidFill>
        </p:spPr>
        <p:txBody>
          <a:bodyPr rtlCol="0" anchor="ctr" anchorCtr="1">
            <a:normAutofit/>
          </a:bodyPr>
          <a:lstStyle>
            <a:lvl1pPr>
              <a:buNone/>
              <a:defRPr/>
            </a:lvl1pPr>
          </a:lstStyle>
          <a:p>
            <a:pPr lvl="0"/>
            <a:r>
              <a:rPr lang="en-US" noProof="0" dirty="0" smtClean="0"/>
              <a:t>Click icon to add picture</a:t>
            </a:r>
            <a:endParaRPr lang="en-US" noProof="0" dirty="0"/>
          </a:p>
        </p:txBody>
      </p:sp>
    </p:spTree>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egue Option 3">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srcRect/>
          <a:stretch>
            <a:fillRect/>
          </a:stretch>
        </p:blipFill>
        <p:spPr bwMode="auto">
          <a:xfrm>
            <a:off x="0" y="2085975"/>
            <a:ext cx="5486400" cy="2389188"/>
          </a:xfrm>
          <a:prstGeom prst="rect">
            <a:avLst/>
          </a:prstGeom>
          <a:noFill/>
          <a:ln w="9525">
            <a:noFill/>
            <a:miter lim="800000"/>
            <a:headEnd/>
            <a:tailEnd/>
          </a:ln>
        </p:spPr>
      </p:pic>
      <p:sp>
        <p:nvSpPr>
          <p:cNvPr id="7" name="Rectangle 9"/>
          <p:cNvSpPr/>
          <p:nvPr/>
        </p:nvSpPr>
        <p:spPr>
          <a:xfrm>
            <a:off x="5343525" y="0"/>
            <a:ext cx="3800475" cy="2276475"/>
          </a:xfrm>
          <a:prstGeom prst="rect">
            <a:avLst/>
          </a:prstGeom>
          <a:solidFill>
            <a:schemeClr val="bg2">
              <a:lumMod val="50000"/>
            </a:schemeClr>
          </a:solidFill>
          <a:ln w="19050">
            <a:noFill/>
          </a:ln>
        </p:spPr>
        <p:txBody>
          <a:bodyPr anchor="ctr" anchorCtr="1">
            <a:normAutofit/>
          </a:bodyPr>
          <a:lstStyle/>
          <a:p>
            <a:pPr marL="237744" indent="-237744" fontAlgn="auto">
              <a:lnSpc>
                <a:spcPct val="95000"/>
              </a:lnSpc>
              <a:spcBef>
                <a:spcPts val="1440"/>
              </a:spcBef>
              <a:spcAft>
                <a:spcPts val="0"/>
              </a:spcAft>
              <a:buClr>
                <a:schemeClr val="accent1"/>
              </a:buClr>
              <a:buFont typeface="Wingdings" pitchFamily="2" charset="2"/>
              <a:buNone/>
              <a:defRPr/>
            </a:pPr>
            <a:endParaRPr lang="en-US" sz="2400" dirty="0">
              <a:latin typeface="+mn-lt"/>
            </a:endParaRPr>
          </a:p>
        </p:txBody>
      </p:sp>
      <p:sp>
        <p:nvSpPr>
          <p:cNvPr id="8" name="Rectangle 8"/>
          <p:cNvSpPr/>
          <p:nvPr/>
        </p:nvSpPr>
        <p:spPr>
          <a:xfrm>
            <a:off x="5343525" y="4483100"/>
            <a:ext cx="3800475" cy="2374900"/>
          </a:xfrm>
          <a:prstGeom prst="rect">
            <a:avLst/>
          </a:prstGeom>
          <a:solidFill>
            <a:schemeClr val="bg2">
              <a:lumMod val="50000"/>
            </a:schemeClr>
          </a:solidFill>
          <a:ln w="19050">
            <a:noFill/>
          </a:ln>
        </p:spPr>
        <p:txBody>
          <a:bodyPr anchor="ctr" anchorCtr="1">
            <a:normAutofit/>
          </a:bodyPr>
          <a:lstStyle/>
          <a:p>
            <a:pPr marL="237744" indent="-237744" fontAlgn="auto">
              <a:lnSpc>
                <a:spcPct val="95000"/>
              </a:lnSpc>
              <a:spcBef>
                <a:spcPts val="1440"/>
              </a:spcBef>
              <a:spcAft>
                <a:spcPts val="0"/>
              </a:spcAft>
              <a:buClr>
                <a:schemeClr val="accent1"/>
              </a:buClr>
              <a:buFont typeface="Wingdings" pitchFamily="2" charset="2"/>
              <a:buNone/>
              <a:defRPr/>
            </a:pPr>
            <a:endParaRPr lang="en-US" sz="2400" dirty="0">
              <a:latin typeface="+mn-lt"/>
            </a:endParaRPr>
          </a:p>
        </p:txBody>
      </p:sp>
      <p:sp>
        <p:nvSpPr>
          <p:cNvPr id="9" name="Rectangle 10"/>
          <p:cNvSpPr/>
          <p:nvPr/>
        </p:nvSpPr>
        <p:spPr>
          <a:xfrm>
            <a:off x="5343525" y="2095500"/>
            <a:ext cx="3800475" cy="2387600"/>
          </a:xfrm>
          <a:prstGeom prst="rect">
            <a:avLst/>
          </a:prstGeom>
          <a:solidFill>
            <a:schemeClr val="bg2">
              <a:lumMod val="65000"/>
            </a:schemeClr>
          </a:solidFill>
          <a:ln w="19050">
            <a:noFill/>
          </a:ln>
        </p:spPr>
        <p:txBody>
          <a:bodyPr anchor="ctr" anchorCtr="1">
            <a:normAutofit/>
          </a:bodyPr>
          <a:lstStyle/>
          <a:p>
            <a:pPr marL="237744" indent="-237744" fontAlgn="auto">
              <a:lnSpc>
                <a:spcPct val="95000"/>
              </a:lnSpc>
              <a:spcBef>
                <a:spcPts val="1440"/>
              </a:spcBef>
              <a:spcAft>
                <a:spcPts val="0"/>
              </a:spcAft>
              <a:buClr>
                <a:schemeClr val="accent1"/>
              </a:buClr>
              <a:buFont typeface="Wingdings" pitchFamily="2" charset="2"/>
              <a:buNone/>
              <a:defRPr/>
            </a:pPr>
            <a:endParaRPr lang="en-US" sz="2400" dirty="0">
              <a:latin typeface="+mn-lt"/>
            </a:endParaRPr>
          </a:p>
        </p:txBody>
      </p:sp>
      <p:sp>
        <p:nvSpPr>
          <p:cNvPr id="10" name="Rectangle 4"/>
          <p:cNvSpPr>
            <a:spLocks noChangeArrowheads="1"/>
          </p:cNvSpPr>
          <p:nvPr userDrawn="1"/>
        </p:nvSpPr>
        <p:spPr bwMode="ltGray">
          <a:xfrm>
            <a:off x="2206625" y="66341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dirty="0">
                <a:solidFill>
                  <a:srgbClr val="8E8E95"/>
                </a:solidFill>
                <a:latin typeface="+mn-lt"/>
              </a:rPr>
              <a:t>© </a:t>
            </a:r>
            <a:r>
              <a:rPr lang="en-US" sz="700" dirty="0" smtClean="0">
                <a:solidFill>
                  <a:srgbClr val="8E8E95"/>
                </a:solidFill>
                <a:latin typeface="+mn-lt"/>
              </a:rPr>
              <a:t>2013 </a:t>
            </a:r>
            <a:r>
              <a:rPr lang="en-US" sz="700" dirty="0">
                <a:solidFill>
                  <a:srgbClr val="8E8E95"/>
                </a:solidFill>
                <a:latin typeface="+mn-lt"/>
              </a:rPr>
              <a:t>Cisco Systems, Inc. All rights reserved.</a:t>
            </a:r>
          </a:p>
        </p:txBody>
      </p:sp>
      <p:sp>
        <p:nvSpPr>
          <p:cNvPr id="11" name="Rectangle 5"/>
          <p:cNvSpPr>
            <a:spLocks noChangeArrowheads="1"/>
          </p:cNvSpPr>
          <p:nvPr userDrawn="1"/>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12" name="Rectangle 6"/>
          <p:cNvSpPr>
            <a:spLocks noChangeArrowheads="1"/>
          </p:cNvSpPr>
          <p:nvPr userDrawn="1"/>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smtClean="0">
                <a:solidFill>
                  <a:srgbClr val="8E8E95"/>
                </a:solidFill>
                <a:latin typeface="+mn-lt"/>
              </a:rPr>
              <a:t>EDCS-1225848</a:t>
            </a:r>
            <a:endParaRPr lang="en-US" sz="700" dirty="0">
              <a:solidFill>
                <a:srgbClr val="8E8E95"/>
              </a:solidFill>
              <a:latin typeface="+mn-lt"/>
            </a:endParaRPr>
          </a:p>
        </p:txBody>
      </p:sp>
      <p:sp>
        <p:nvSpPr>
          <p:cNvPr id="19" name="Picture Placeholder 43"/>
          <p:cNvSpPr>
            <a:spLocks noGrp="1"/>
          </p:cNvSpPr>
          <p:nvPr>
            <p:ph type="pic" sz="quarter" idx="13"/>
          </p:nvPr>
        </p:nvSpPr>
        <p:spPr bwMode="grayWhite">
          <a:xfrm>
            <a:off x="5343525" y="-1"/>
            <a:ext cx="3800475" cy="2095501"/>
          </a:xfrm>
          <a:solidFill>
            <a:schemeClr val="bg2">
              <a:lumMod val="50000"/>
            </a:schemeClr>
          </a:solidFill>
          <a:ln w="19050">
            <a:solidFill>
              <a:schemeClr val="bg1"/>
            </a:solidFill>
          </a:ln>
        </p:spPr>
        <p:txBody>
          <a:bodyPr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pPr lvl="0"/>
            <a:r>
              <a:rPr lang="en-US" noProof="0" dirty="0" smtClean="0"/>
              <a:t>Click icon to add picture</a:t>
            </a:r>
            <a:endParaRPr lang="en-US" noProof="0" dirty="0"/>
          </a:p>
        </p:txBody>
      </p:sp>
      <p:sp>
        <p:nvSpPr>
          <p:cNvPr id="2" name="Title 1"/>
          <p:cNvSpPr>
            <a:spLocks noGrp="1"/>
          </p:cNvSpPr>
          <p:nvPr>
            <p:ph type="ctrTitle"/>
          </p:nvPr>
        </p:nvSpPr>
        <p:spPr bwMode="white">
          <a:xfrm>
            <a:off x="786765" y="2774950"/>
            <a:ext cx="3792855" cy="1022350"/>
          </a:xfrm>
        </p:spPr>
        <p:txBody>
          <a:bodyPr anchor="ctr"/>
          <a:lstStyle>
            <a:lvl1pPr>
              <a:defRPr b="0">
                <a:solidFill>
                  <a:schemeClr val="bg2"/>
                </a:solidFill>
              </a:defRPr>
            </a:lvl1pPr>
          </a:lstStyle>
          <a:p>
            <a:r>
              <a:rPr lang="en-US" dirty="0" smtClean="0"/>
              <a:t>Click to edit Master title style</a:t>
            </a:r>
            <a:endParaRPr lang="en-US" dirty="0"/>
          </a:p>
        </p:txBody>
      </p:sp>
      <p:sp>
        <p:nvSpPr>
          <p:cNvPr id="18" name="Picture Placeholder 43"/>
          <p:cNvSpPr>
            <a:spLocks noGrp="1"/>
          </p:cNvSpPr>
          <p:nvPr>
            <p:ph type="pic" sz="quarter" idx="14"/>
          </p:nvPr>
        </p:nvSpPr>
        <p:spPr bwMode="grayWhite">
          <a:xfrm>
            <a:off x="5343525" y="4368800"/>
            <a:ext cx="3800475" cy="2489200"/>
          </a:xfrm>
          <a:solidFill>
            <a:schemeClr val="bg2">
              <a:lumMod val="50000"/>
            </a:schemeClr>
          </a:solidFill>
          <a:ln w="19050">
            <a:solidFill>
              <a:schemeClr val="bg1"/>
            </a:solidFill>
          </a:ln>
        </p:spPr>
        <p:txBody>
          <a:bodyPr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pPr lvl="0"/>
            <a:r>
              <a:rPr lang="en-US" noProof="0" dirty="0" smtClean="0"/>
              <a:t>Click icon to add picture</a:t>
            </a:r>
            <a:endParaRPr lang="en-US" noProof="0" dirty="0"/>
          </a:p>
        </p:txBody>
      </p:sp>
      <p:sp>
        <p:nvSpPr>
          <p:cNvPr id="20" name="Picture Placeholder 43"/>
          <p:cNvSpPr>
            <a:spLocks noGrp="1"/>
          </p:cNvSpPr>
          <p:nvPr>
            <p:ph type="pic" sz="quarter" idx="12"/>
          </p:nvPr>
        </p:nvSpPr>
        <p:spPr bwMode="grayWhite">
          <a:xfrm>
            <a:off x="5343525" y="2095500"/>
            <a:ext cx="3800475" cy="2374900"/>
          </a:xfrm>
          <a:solidFill>
            <a:schemeClr val="bg2">
              <a:lumMod val="65000"/>
            </a:schemeClr>
          </a:solidFill>
          <a:ln w="19050">
            <a:solidFill>
              <a:schemeClr val="bg1"/>
            </a:solidFill>
          </a:ln>
        </p:spPr>
        <p:txBody>
          <a:bodyPr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pPr lvl="0"/>
            <a:r>
              <a:rPr lang="en-US" noProof="0" dirty="0" smtClean="0"/>
              <a:t>Click icon to add picture</a:t>
            </a:r>
            <a:endParaRPr lang="en-US" noProof="0" dirty="0"/>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Vertical 1">
    <p:spTree>
      <p:nvGrpSpPr>
        <p:cNvPr id="1" name=""/>
        <p:cNvGrpSpPr/>
        <p:nvPr/>
      </p:nvGrpSpPr>
      <p:grpSpPr>
        <a:xfrm>
          <a:off x="0" y="0"/>
          <a:ext cx="0" cy="0"/>
          <a:chOff x="0" y="0"/>
          <a:chExt cx="0" cy="0"/>
        </a:xfrm>
      </p:grpSpPr>
      <p:sp>
        <p:nvSpPr>
          <p:cNvPr id="5"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pPr fontAlgn="auto">
              <a:spcBef>
                <a:spcPts val="0"/>
              </a:spcBef>
              <a:spcAft>
                <a:spcPts val="0"/>
              </a:spcAft>
              <a:defRPr/>
            </a:pPr>
            <a:endParaRPr lang="en-US" dirty="0">
              <a:latin typeface="+mn-lt"/>
            </a:endParaRPr>
          </a:p>
        </p:txBody>
      </p:sp>
      <p:pic>
        <p:nvPicPr>
          <p:cNvPr id="6" name="Picture 2"/>
          <p:cNvPicPr>
            <a:picLocks noChangeAspect="1" noChangeArrowheads="1"/>
          </p:cNvPicPr>
          <p:nvPr/>
        </p:nvPicPr>
        <p:blipFill>
          <a:blip r:embed="rId2" cstate="print"/>
          <a:srcRect/>
          <a:stretch>
            <a:fillRect/>
          </a:stretch>
        </p:blipFill>
        <p:spPr bwMode="auto">
          <a:xfrm>
            <a:off x="-9525" y="2081213"/>
            <a:ext cx="5372100" cy="2389187"/>
          </a:xfrm>
          <a:prstGeom prst="rect">
            <a:avLst/>
          </a:prstGeom>
          <a:noFill/>
          <a:ln w="9525">
            <a:noFill/>
            <a:miter lim="800000"/>
            <a:headEnd/>
            <a:tailEnd/>
          </a:ln>
        </p:spPr>
      </p:pic>
      <p:grpSp>
        <p:nvGrpSpPr>
          <p:cNvPr id="7" name="Group 7"/>
          <p:cNvGrpSpPr>
            <a:grpSpLocks/>
          </p:cNvGrpSpPr>
          <p:nvPr/>
        </p:nvGrpSpPr>
        <p:grpSpPr bwMode="auto">
          <a:xfrm>
            <a:off x="609600" y="525463"/>
            <a:ext cx="1447800" cy="769937"/>
            <a:chOff x="3272" y="1316"/>
            <a:chExt cx="1889" cy="1002"/>
          </a:xfrm>
        </p:grpSpPr>
        <p:sp>
          <p:nvSpPr>
            <p:cNvPr id="8"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pPr fontAlgn="auto">
                <a:spcBef>
                  <a:spcPts val="0"/>
                </a:spcBef>
                <a:spcAft>
                  <a:spcPts val="0"/>
                </a:spcAft>
                <a:defRPr/>
              </a:pPr>
              <a:endParaRPr lang="en-US" dirty="0">
                <a:latin typeface="+mn-lt"/>
              </a:endParaRPr>
            </a:p>
          </p:txBody>
        </p:sp>
        <p:sp>
          <p:nvSpPr>
            <p:cNvPr id="9" name="Rectangle 9"/>
            <p:cNvSpPr>
              <a:spLocks noChangeArrowheads="1"/>
            </p:cNvSpPr>
            <p:nvPr/>
          </p:nvSpPr>
          <p:spPr bwMode="black">
            <a:xfrm>
              <a:off x="3802" y="1979"/>
              <a:ext cx="87" cy="326"/>
            </a:xfrm>
            <a:prstGeom prst="rect">
              <a:avLst/>
            </a:prstGeom>
            <a:solidFill>
              <a:srgbClr val="B21A1A"/>
            </a:solidFill>
            <a:ln w="9525">
              <a:noFill/>
              <a:miter lim="800000"/>
              <a:headEnd/>
              <a:tailEnd/>
            </a:ln>
          </p:spPr>
          <p:txBody>
            <a:bodyPr/>
            <a:lstStyle/>
            <a:p>
              <a:pPr fontAlgn="auto">
                <a:spcBef>
                  <a:spcPts val="0"/>
                </a:spcBef>
                <a:spcAft>
                  <a:spcPts val="0"/>
                </a:spcAft>
                <a:defRPr/>
              </a:pPr>
              <a:endParaRPr lang="en-US" dirty="0">
                <a:latin typeface="+mn-lt"/>
              </a:endParaRPr>
            </a:p>
          </p:txBody>
        </p:sp>
        <p:sp>
          <p:nvSpPr>
            <p:cNvPr id="10" name="Freeform 10"/>
            <p:cNvSpPr>
              <a:spLocks/>
            </p:cNvSpPr>
            <p:nvPr/>
          </p:nvSpPr>
          <p:spPr bwMode="black">
            <a:xfrm>
              <a:off x="4303"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1" name="Freeform 11"/>
            <p:cNvSpPr>
              <a:spLocks/>
            </p:cNvSpPr>
            <p:nvPr/>
          </p:nvSpPr>
          <p:spPr bwMode="black">
            <a:xfrm>
              <a:off x="3444"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2" name="Freeform 12"/>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3" name="Freeform 13"/>
            <p:cNvSpPr>
              <a:spLocks/>
            </p:cNvSpPr>
            <p:nvPr/>
          </p:nvSpPr>
          <p:spPr bwMode="black">
            <a:xfrm>
              <a:off x="3999" y="1971"/>
              <a:ext cx="224"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4" name="Freeform 14"/>
            <p:cNvSpPr>
              <a:spLocks/>
            </p:cNvSpPr>
            <p:nvPr/>
          </p:nvSpPr>
          <p:spPr bwMode="black">
            <a:xfrm>
              <a:off x="3272" y="1587"/>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5" name="Freeform 15"/>
            <p:cNvSpPr>
              <a:spLocks/>
            </p:cNvSpPr>
            <p:nvPr/>
          </p:nvSpPr>
          <p:spPr bwMode="black">
            <a:xfrm>
              <a:off x="3500"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6" name="Freeform 16"/>
            <p:cNvSpPr>
              <a:spLocks/>
            </p:cNvSpPr>
            <p:nvPr/>
          </p:nvSpPr>
          <p:spPr bwMode="black">
            <a:xfrm>
              <a:off x="3721"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7" name="Freeform 17"/>
            <p:cNvSpPr>
              <a:spLocks/>
            </p:cNvSpPr>
            <p:nvPr/>
          </p:nvSpPr>
          <p:spPr bwMode="black">
            <a:xfrm>
              <a:off x="3949"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8" name="Freeform 18"/>
            <p:cNvSpPr>
              <a:spLocks/>
            </p:cNvSpPr>
            <p:nvPr/>
          </p:nvSpPr>
          <p:spPr bwMode="black">
            <a:xfrm>
              <a:off x="4171" y="1587"/>
              <a:ext cx="87"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9" name="Freeform 19"/>
            <p:cNvSpPr>
              <a:spLocks/>
            </p:cNvSpPr>
            <p:nvPr/>
          </p:nvSpPr>
          <p:spPr bwMode="black">
            <a:xfrm>
              <a:off x="4399"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0" name="Freeform 20"/>
            <p:cNvSpPr>
              <a:spLocks/>
            </p:cNvSpPr>
            <p:nvPr/>
          </p:nvSpPr>
          <p:spPr bwMode="black">
            <a:xfrm>
              <a:off x="4625" y="1320"/>
              <a:ext cx="83"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1" name="Freeform 21"/>
            <p:cNvSpPr>
              <a:spLocks/>
            </p:cNvSpPr>
            <p:nvPr/>
          </p:nvSpPr>
          <p:spPr bwMode="black">
            <a:xfrm>
              <a:off x="4848"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2" name="Freeform 22"/>
            <p:cNvSpPr>
              <a:spLocks/>
            </p:cNvSpPr>
            <p:nvPr/>
          </p:nvSpPr>
          <p:spPr bwMode="black">
            <a:xfrm>
              <a:off x="5074" y="1587"/>
              <a:ext cx="83"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grpSp>
      <p:sp>
        <p:nvSpPr>
          <p:cNvPr id="23"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25" name="Rectangle 28"/>
          <p:cNvSpPr/>
          <p:nvPr/>
        </p:nvSpPr>
        <p:spPr>
          <a:xfrm>
            <a:off x="5362575" y="0"/>
            <a:ext cx="3781425" cy="6858000"/>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650874" y="4733925"/>
            <a:ext cx="4454526" cy="37147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bwMode="white">
          <a:xfrm>
            <a:off x="650875" y="2774950"/>
            <a:ext cx="4454526" cy="1022350"/>
          </a:xfrm>
        </p:spPr>
        <p:txBody>
          <a:bodyPr anchor="ctr"/>
          <a:lstStyle>
            <a:lvl1pPr>
              <a:defRPr b="0">
                <a:solidFill>
                  <a:schemeClr val="bg2"/>
                </a:solidFill>
              </a:defRPr>
            </a:lvl1pPr>
          </a:lstStyle>
          <a:p>
            <a:r>
              <a:rPr lang="en-US" dirty="0" smtClean="0"/>
              <a:t>Click to edit Master title style</a:t>
            </a:r>
            <a:endParaRPr lang="en-US" dirty="0"/>
          </a:p>
        </p:txBody>
      </p:sp>
      <p:sp>
        <p:nvSpPr>
          <p:cNvPr id="24" name="Picture Placeholder 43"/>
          <p:cNvSpPr>
            <a:spLocks noGrp="1"/>
          </p:cNvSpPr>
          <p:nvPr>
            <p:ph type="pic" sz="quarter" idx="12"/>
          </p:nvPr>
        </p:nvSpPr>
        <p:spPr>
          <a:xfrm>
            <a:off x="5349240" y="0"/>
            <a:ext cx="3794760" cy="6858000"/>
          </a:xfrm>
          <a:solidFill>
            <a:srgbClr val="8E8E95"/>
          </a:solidFill>
        </p:spPr>
        <p:txBody>
          <a:bodyPr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pPr lvl="0"/>
            <a:r>
              <a:rPr lang="en-US" noProof="0" dirty="0" smtClean="0"/>
              <a:t>Click icon to add picture</a:t>
            </a:r>
            <a:endParaRPr lang="en-US" noProof="0" dirty="0"/>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egue Option 4">
    <p:spTree>
      <p:nvGrpSpPr>
        <p:cNvPr id="1" name=""/>
        <p:cNvGrpSpPr/>
        <p:nvPr/>
      </p:nvGrpSpPr>
      <p:grpSpPr>
        <a:xfrm>
          <a:off x="0" y="0"/>
          <a:ext cx="0" cy="0"/>
          <a:chOff x="0" y="0"/>
          <a:chExt cx="0" cy="0"/>
        </a:xfrm>
      </p:grpSpPr>
      <p:sp>
        <p:nvSpPr>
          <p:cNvPr id="4" name="Rectangle 6"/>
          <p:cNvSpPr/>
          <p:nvPr/>
        </p:nvSpPr>
        <p:spPr>
          <a:xfrm>
            <a:off x="-19050" y="1647825"/>
            <a:ext cx="9182100" cy="2368550"/>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a:spLocks noChangeArrowheads="1"/>
          </p:cNvSpPr>
          <p:nvPr userDrawn="1"/>
        </p:nvSpPr>
        <p:spPr bwMode="ltGray">
          <a:xfrm>
            <a:off x="2206625" y="66341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dirty="0">
                <a:solidFill>
                  <a:srgbClr val="8E8E95"/>
                </a:solidFill>
                <a:latin typeface="+mn-lt"/>
              </a:rPr>
              <a:t>© </a:t>
            </a:r>
            <a:r>
              <a:rPr lang="en-US" sz="700" dirty="0" smtClean="0">
                <a:solidFill>
                  <a:srgbClr val="8E8E95"/>
                </a:solidFill>
                <a:latin typeface="+mn-lt"/>
              </a:rPr>
              <a:t>2013 </a:t>
            </a:r>
            <a:r>
              <a:rPr lang="en-US" sz="700" dirty="0">
                <a:solidFill>
                  <a:srgbClr val="8E8E95"/>
                </a:solidFill>
                <a:latin typeface="+mn-lt"/>
              </a:rPr>
              <a:t>Cisco Systems, Inc. All rights reserved.</a:t>
            </a:r>
          </a:p>
        </p:txBody>
      </p:sp>
      <p:sp>
        <p:nvSpPr>
          <p:cNvPr id="6" name="Rectangle 5"/>
          <p:cNvSpPr>
            <a:spLocks noChangeArrowheads="1"/>
          </p:cNvSpPr>
          <p:nvPr userDrawn="1"/>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7" name="Rectangle 6"/>
          <p:cNvSpPr>
            <a:spLocks noChangeArrowheads="1"/>
          </p:cNvSpPr>
          <p:nvPr userDrawn="1"/>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smtClean="0">
                <a:solidFill>
                  <a:srgbClr val="8E8E95"/>
                </a:solidFill>
                <a:latin typeface="+mn-lt"/>
              </a:rPr>
              <a:t>EDCS-1225848</a:t>
            </a:r>
            <a:endParaRPr lang="en-US" sz="700" dirty="0">
              <a:solidFill>
                <a:srgbClr val="8E8E95"/>
              </a:solidFill>
              <a:latin typeface="+mn-lt"/>
            </a:endParaRPr>
          </a:p>
        </p:txBody>
      </p:sp>
      <p:sp>
        <p:nvSpPr>
          <p:cNvPr id="8"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CA43861F-9B82-4EEE-BA6F-9F163A5B2565}"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12" name="Picture Placeholder 43"/>
          <p:cNvSpPr>
            <a:spLocks noGrp="1"/>
          </p:cNvSpPr>
          <p:nvPr>
            <p:ph type="pic" sz="quarter" idx="12"/>
          </p:nvPr>
        </p:nvSpPr>
        <p:spPr bwMode="grayWhite">
          <a:xfrm>
            <a:off x="-45720" y="1647063"/>
            <a:ext cx="9235440" cy="2359152"/>
          </a:xfrm>
          <a:solidFill>
            <a:srgbClr val="8E8E95"/>
          </a:solidFill>
          <a:ln w="19050">
            <a:solidFill>
              <a:srgbClr val="C0C0C4"/>
            </a:solidFill>
          </a:ln>
        </p:spPr>
        <p:txBody>
          <a:bodyPr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pPr lvl="0"/>
            <a:r>
              <a:rPr lang="en-US" noProof="0" dirty="0" smtClean="0"/>
              <a:t>Click icon to add picture</a:t>
            </a:r>
            <a:endParaRPr lang="en-US" noProof="0" dirty="0"/>
          </a:p>
        </p:txBody>
      </p:sp>
      <p:sp>
        <p:nvSpPr>
          <p:cNvPr id="31" name="Title 1"/>
          <p:cNvSpPr>
            <a:spLocks noGrp="1"/>
          </p:cNvSpPr>
          <p:nvPr>
            <p:ph type="ctrTitle"/>
          </p:nvPr>
        </p:nvSpPr>
        <p:spPr>
          <a:xfrm>
            <a:off x="774699" y="4298950"/>
            <a:ext cx="5330825" cy="1022350"/>
          </a:xfrm>
        </p:spPr>
        <p:txBody>
          <a:bodyPr anchor="ctr"/>
          <a:lstStyle>
            <a:lvl1pPr>
              <a:defRPr b="0">
                <a:solidFill>
                  <a:schemeClr val="tx1"/>
                </a:solidFill>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Segue Option 5">
    <p:spTree>
      <p:nvGrpSpPr>
        <p:cNvPr id="1" name=""/>
        <p:cNvGrpSpPr/>
        <p:nvPr/>
      </p:nvGrpSpPr>
      <p:grpSpPr>
        <a:xfrm>
          <a:off x="0" y="0"/>
          <a:ext cx="0" cy="0"/>
          <a:chOff x="0" y="0"/>
          <a:chExt cx="0" cy="0"/>
        </a:xfrm>
      </p:grpSpPr>
      <p:sp>
        <p:nvSpPr>
          <p:cNvPr id="4" name="Rectangle 3"/>
          <p:cNvSpPr>
            <a:spLocks noChangeArrowheads="1"/>
          </p:cNvSpPr>
          <p:nvPr userDrawn="1"/>
        </p:nvSpPr>
        <p:spPr bwMode="hidden">
          <a:xfrm>
            <a:off x="0" y="3992563"/>
            <a:ext cx="9144000" cy="1185862"/>
          </a:xfrm>
          <a:prstGeom prst="rect">
            <a:avLst/>
          </a:prstGeom>
          <a:gradFill rotWithShape="1">
            <a:gsLst>
              <a:gs pos="0">
                <a:srgbClr val="8E8E95">
                  <a:alpha val="49804"/>
                </a:srgbClr>
              </a:gs>
              <a:gs pos="100000">
                <a:srgbClr val="8E8E95">
                  <a:gamma/>
                  <a:shade val="46275"/>
                  <a:invGamma/>
                  <a:alpha val="0"/>
                </a:srgbClr>
              </a:gs>
            </a:gsLst>
            <a:lin ang="5400000" scaled="1"/>
          </a:gradFill>
          <a:ln w="9525" algn="ctr">
            <a:noFill/>
            <a:miter lim="800000"/>
            <a:headEnd/>
            <a:tailEnd/>
          </a:ln>
          <a:effectLst/>
        </p:spPr>
        <p:txBody>
          <a:bodyPr lIns="82124" tIns="41061" rIns="82124" bIns="41061" anchor="ctr"/>
          <a:lstStyle/>
          <a:p>
            <a:pPr fontAlgn="auto">
              <a:spcBef>
                <a:spcPts val="0"/>
              </a:spcBef>
              <a:spcAft>
                <a:spcPts val="0"/>
              </a:spcAft>
              <a:defRPr/>
            </a:pPr>
            <a:endParaRPr lang="en-US" dirty="0">
              <a:solidFill>
                <a:srgbClr val="FFFFFF"/>
              </a:solidFill>
              <a:latin typeface="+mn-lt"/>
            </a:endParaRPr>
          </a:p>
        </p:txBody>
      </p:sp>
      <p:sp>
        <p:nvSpPr>
          <p:cNvPr id="5" name="Rectangle 10"/>
          <p:cNvSpPr/>
          <p:nvPr/>
        </p:nvSpPr>
        <p:spPr>
          <a:xfrm>
            <a:off x="-19050" y="1646238"/>
            <a:ext cx="9182100" cy="2366962"/>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4"/>
          <p:cNvSpPr>
            <a:spLocks noChangeArrowheads="1"/>
          </p:cNvSpPr>
          <p:nvPr userDrawn="1"/>
        </p:nvSpPr>
        <p:spPr bwMode="ltGray">
          <a:xfrm>
            <a:off x="2206625" y="66341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dirty="0">
                <a:solidFill>
                  <a:srgbClr val="8E8E95"/>
                </a:solidFill>
                <a:latin typeface="+mn-lt"/>
              </a:rPr>
              <a:t>© </a:t>
            </a:r>
            <a:r>
              <a:rPr lang="en-US" sz="700" dirty="0" smtClean="0">
                <a:solidFill>
                  <a:srgbClr val="8E8E95"/>
                </a:solidFill>
                <a:latin typeface="+mn-lt"/>
              </a:rPr>
              <a:t>2013 </a:t>
            </a:r>
            <a:r>
              <a:rPr lang="en-US" sz="700" dirty="0">
                <a:solidFill>
                  <a:srgbClr val="8E8E95"/>
                </a:solidFill>
                <a:latin typeface="+mn-lt"/>
              </a:rPr>
              <a:t>Cisco Systems, Inc. All rights reserved.</a:t>
            </a:r>
          </a:p>
        </p:txBody>
      </p:sp>
      <p:sp>
        <p:nvSpPr>
          <p:cNvPr id="7" name="Rectangle 5"/>
          <p:cNvSpPr>
            <a:spLocks noChangeArrowheads="1"/>
          </p:cNvSpPr>
          <p:nvPr userDrawn="1"/>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8" name="Rectangle 6"/>
          <p:cNvSpPr>
            <a:spLocks noChangeArrowheads="1"/>
          </p:cNvSpPr>
          <p:nvPr userDrawn="1"/>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smtClean="0">
                <a:solidFill>
                  <a:srgbClr val="8E8E95"/>
                </a:solidFill>
                <a:latin typeface="+mn-lt"/>
              </a:rPr>
              <a:t>EDCS-1225848</a:t>
            </a:r>
            <a:endParaRPr lang="en-US" sz="700" dirty="0">
              <a:solidFill>
                <a:srgbClr val="8E8E95"/>
              </a:solidFill>
              <a:latin typeface="+mn-lt"/>
            </a:endParaRPr>
          </a:p>
        </p:txBody>
      </p:sp>
      <p:sp>
        <p:nvSpPr>
          <p:cNvPr id="9"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0BEC6A00-26DD-42C3-BE5E-4F74DFC784DC}"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10" name="Picture Placeholder 43"/>
          <p:cNvSpPr>
            <a:spLocks noGrp="1"/>
          </p:cNvSpPr>
          <p:nvPr>
            <p:ph type="pic" sz="quarter" idx="12"/>
          </p:nvPr>
        </p:nvSpPr>
        <p:spPr bwMode="grayWhite">
          <a:xfrm>
            <a:off x="-45720" y="1647063"/>
            <a:ext cx="9235440" cy="2359152"/>
          </a:xfrm>
          <a:solidFill>
            <a:srgbClr val="8E8E95"/>
          </a:solidFill>
          <a:ln w="19050">
            <a:solidFill>
              <a:srgbClr val="C0C0C4"/>
            </a:solidFill>
          </a:ln>
        </p:spPr>
        <p:txBody>
          <a:bodyPr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pPr lvl="0"/>
            <a:r>
              <a:rPr lang="en-US" noProof="0" dirty="0" smtClean="0"/>
              <a:t>Click icon to add picture</a:t>
            </a:r>
            <a:endParaRPr lang="en-US" noProof="0" dirty="0"/>
          </a:p>
        </p:txBody>
      </p:sp>
      <p:sp>
        <p:nvSpPr>
          <p:cNvPr id="25" name="Title 1"/>
          <p:cNvSpPr>
            <a:spLocks noGrp="1"/>
          </p:cNvSpPr>
          <p:nvPr>
            <p:ph type="ctrTitle"/>
          </p:nvPr>
        </p:nvSpPr>
        <p:spPr>
          <a:xfrm>
            <a:off x="774700" y="4298950"/>
            <a:ext cx="5321300" cy="1022350"/>
          </a:xfrm>
        </p:spPr>
        <p:txBody>
          <a:bodyPr anchor="ctr"/>
          <a:lstStyle>
            <a:lvl1pPr>
              <a:defRPr b="0">
                <a:solidFill>
                  <a:schemeClr val="tx1"/>
                </a:solidFill>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2" name="Picture 12" descr="Cisco_Logo_rgb_large2"/>
          <p:cNvPicPr>
            <a:picLocks noChangeAspect="1" noChangeArrowheads="1"/>
          </p:cNvPicPr>
          <p:nvPr userDrawn="1"/>
        </p:nvPicPr>
        <p:blipFill>
          <a:blip r:embed="rId2" cstate="print"/>
          <a:srcRect/>
          <a:stretch>
            <a:fillRect/>
          </a:stretch>
        </p:blipFill>
        <p:spPr bwMode="black">
          <a:xfrm>
            <a:off x="2803525" y="2420938"/>
            <a:ext cx="3529013" cy="1857375"/>
          </a:xfrm>
          <a:prstGeom prst="rect">
            <a:avLst/>
          </a:prstGeom>
          <a:noFill/>
          <a:ln w="9525">
            <a:noFill/>
            <a:miter lim="800000"/>
            <a:headEnd/>
            <a:tailEnd/>
          </a:ln>
        </p:spPr>
      </p:pic>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304800"/>
            <a:ext cx="8145462"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5638" y="1520825"/>
            <a:ext cx="3894137"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520825"/>
            <a:ext cx="3894138"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304800"/>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1520825"/>
            <a:ext cx="7940675" cy="3571875"/>
          </a:xfrm>
        </p:spPr>
        <p:txBody>
          <a:bodyPr rtlCol="0">
            <a:normAutofit/>
          </a:bodyPr>
          <a:lstStyle/>
          <a:p>
            <a:pPr lvl="0"/>
            <a:endParaRPr lang="en-US" noProof="0" dirty="0" smtClean="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Vertical 2">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a:stretch>
            <a:fillRect/>
          </a:stretch>
        </p:blipFill>
        <p:spPr bwMode="auto">
          <a:xfrm>
            <a:off x="-9525" y="2081213"/>
            <a:ext cx="5372100" cy="2389187"/>
          </a:xfrm>
          <a:prstGeom prst="rect">
            <a:avLst/>
          </a:prstGeom>
          <a:noFill/>
          <a:ln w="9525">
            <a:noFill/>
            <a:miter lim="800000"/>
            <a:headEnd/>
            <a:tailEnd/>
          </a:ln>
        </p:spPr>
      </p:pic>
      <p:sp>
        <p:nvSpPr>
          <p:cNvPr id="6" name="Rectangle 33"/>
          <p:cNvSpPr/>
          <p:nvPr userDrawn="1"/>
        </p:nvSpPr>
        <p:spPr>
          <a:xfrm>
            <a:off x="5362575" y="0"/>
            <a:ext cx="3781425" cy="6858000"/>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7" name="Group 7"/>
          <p:cNvGrpSpPr>
            <a:grpSpLocks/>
          </p:cNvGrpSpPr>
          <p:nvPr/>
        </p:nvGrpSpPr>
        <p:grpSpPr bwMode="auto">
          <a:xfrm>
            <a:off x="609600" y="525463"/>
            <a:ext cx="1447800" cy="769937"/>
            <a:chOff x="3272" y="1316"/>
            <a:chExt cx="1889" cy="1002"/>
          </a:xfrm>
        </p:grpSpPr>
        <p:sp>
          <p:nvSpPr>
            <p:cNvPr id="8"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pPr fontAlgn="auto">
                <a:spcBef>
                  <a:spcPts val="0"/>
                </a:spcBef>
                <a:spcAft>
                  <a:spcPts val="0"/>
                </a:spcAft>
                <a:defRPr/>
              </a:pPr>
              <a:endParaRPr lang="en-US" dirty="0">
                <a:latin typeface="+mn-lt"/>
              </a:endParaRPr>
            </a:p>
          </p:txBody>
        </p:sp>
        <p:sp>
          <p:nvSpPr>
            <p:cNvPr id="9" name="Rectangle 9"/>
            <p:cNvSpPr>
              <a:spLocks noChangeArrowheads="1"/>
            </p:cNvSpPr>
            <p:nvPr/>
          </p:nvSpPr>
          <p:spPr bwMode="black">
            <a:xfrm>
              <a:off x="3802" y="1979"/>
              <a:ext cx="87" cy="326"/>
            </a:xfrm>
            <a:prstGeom prst="rect">
              <a:avLst/>
            </a:prstGeom>
            <a:solidFill>
              <a:srgbClr val="B21A1A"/>
            </a:solidFill>
            <a:ln w="9525">
              <a:noFill/>
              <a:miter lim="800000"/>
              <a:headEnd/>
              <a:tailEnd/>
            </a:ln>
          </p:spPr>
          <p:txBody>
            <a:bodyPr/>
            <a:lstStyle/>
            <a:p>
              <a:pPr fontAlgn="auto">
                <a:spcBef>
                  <a:spcPts val="0"/>
                </a:spcBef>
                <a:spcAft>
                  <a:spcPts val="0"/>
                </a:spcAft>
                <a:defRPr/>
              </a:pPr>
              <a:endParaRPr lang="en-US" dirty="0">
                <a:latin typeface="+mn-lt"/>
              </a:endParaRPr>
            </a:p>
          </p:txBody>
        </p:sp>
        <p:sp>
          <p:nvSpPr>
            <p:cNvPr id="10" name="Freeform 10"/>
            <p:cNvSpPr>
              <a:spLocks/>
            </p:cNvSpPr>
            <p:nvPr/>
          </p:nvSpPr>
          <p:spPr bwMode="black">
            <a:xfrm>
              <a:off x="4303"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1" name="Freeform 11"/>
            <p:cNvSpPr>
              <a:spLocks/>
            </p:cNvSpPr>
            <p:nvPr/>
          </p:nvSpPr>
          <p:spPr bwMode="black">
            <a:xfrm>
              <a:off x="3444"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2" name="Freeform 12"/>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3" name="Freeform 13"/>
            <p:cNvSpPr>
              <a:spLocks/>
            </p:cNvSpPr>
            <p:nvPr/>
          </p:nvSpPr>
          <p:spPr bwMode="black">
            <a:xfrm>
              <a:off x="3999" y="1971"/>
              <a:ext cx="224"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4" name="Freeform 14"/>
            <p:cNvSpPr>
              <a:spLocks/>
            </p:cNvSpPr>
            <p:nvPr/>
          </p:nvSpPr>
          <p:spPr bwMode="black">
            <a:xfrm>
              <a:off x="3272" y="1587"/>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5" name="Freeform 15"/>
            <p:cNvSpPr>
              <a:spLocks/>
            </p:cNvSpPr>
            <p:nvPr/>
          </p:nvSpPr>
          <p:spPr bwMode="black">
            <a:xfrm>
              <a:off x="3500"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6" name="Freeform 16"/>
            <p:cNvSpPr>
              <a:spLocks/>
            </p:cNvSpPr>
            <p:nvPr/>
          </p:nvSpPr>
          <p:spPr bwMode="black">
            <a:xfrm>
              <a:off x="3721"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7" name="Freeform 17"/>
            <p:cNvSpPr>
              <a:spLocks/>
            </p:cNvSpPr>
            <p:nvPr/>
          </p:nvSpPr>
          <p:spPr bwMode="black">
            <a:xfrm>
              <a:off x="3949"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8" name="Freeform 18"/>
            <p:cNvSpPr>
              <a:spLocks/>
            </p:cNvSpPr>
            <p:nvPr/>
          </p:nvSpPr>
          <p:spPr bwMode="black">
            <a:xfrm>
              <a:off x="4171" y="1587"/>
              <a:ext cx="87"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9" name="Freeform 19"/>
            <p:cNvSpPr>
              <a:spLocks/>
            </p:cNvSpPr>
            <p:nvPr/>
          </p:nvSpPr>
          <p:spPr bwMode="black">
            <a:xfrm>
              <a:off x="4399"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0" name="Freeform 20"/>
            <p:cNvSpPr>
              <a:spLocks/>
            </p:cNvSpPr>
            <p:nvPr/>
          </p:nvSpPr>
          <p:spPr bwMode="black">
            <a:xfrm>
              <a:off x="4625" y="1320"/>
              <a:ext cx="83"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1" name="Freeform 21"/>
            <p:cNvSpPr>
              <a:spLocks/>
            </p:cNvSpPr>
            <p:nvPr/>
          </p:nvSpPr>
          <p:spPr bwMode="black">
            <a:xfrm>
              <a:off x="4848"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2" name="Freeform 22"/>
            <p:cNvSpPr>
              <a:spLocks/>
            </p:cNvSpPr>
            <p:nvPr/>
          </p:nvSpPr>
          <p:spPr bwMode="black">
            <a:xfrm>
              <a:off x="5074" y="1587"/>
              <a:ext cx="83"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grpSp>
      <p:sp>
        <p:nvSpPr>
          <p:cNvPr id="23" name="Rectangle 10"/>
          <p:cNvSpPr>
            <a:spLocks noChangeArrowheads="1"/>
          </p:cNvSpPr>
          <p:nvPr/>
        </p:nvSpPr>
        <p:spPr bwMode="white">
          <a:xfrm>
            <a:off x="5349875" y="0"/>
            <a:ext cx="3840163" cy="2081213"/>
          </a:xfrm>
          <a:prstGeom prst="rect">
            <a:avLst/>
          </a:prstGeom>
          <a:solidFill>
            <a:schemeClr val="bg1">
              <a:alpha val="30000"/>
            </a:schemeClr>
          </a:solidFill>
          <a:ln w="9525" algn="ctr">
            <a:noFill/>
            <a:miter lim="800000"/>
            <a:headEnd/>
            <a:tailEnd/>
          </a:ln>
        </p:spPr>
        <p:txBody>
          <a:bodyPr wrap="none" lIns="73025" tIns="36512" rIns="73025" bIns="36512" anchor="ctr"/>
          <a:lstStyle/>
          <a:p>
            <a:pPr fontAlgn="auto">
              <a:spcBef>
                <a:spcPts val="0"/>
              </a:spcBef>
              <a:spcAft>
                <a:spcPts val="0"/>
              </a:spcAft>
              <a:defRPr/>
            </a:pPr>
            <a:endParaRPr lang="en-US" dirty="0">
              <a:solidFill>
                <a:srgbClr val="FFFFFF"/>
              </a:solidFill>
              <a:latin typeface="+mn-lt"/>
            </a:endParaRPr>
          </a:p>
        </p:txBody>
      </p:sp>
      <p:sp>
        <p:nvSpPr>
          <p:cNvPr id="24" name="Rectangle 10"/>
          <p:cNvSpPr>
            <a:spLocks noChangeArrowheads="1"/>
          </p:cNvSpPr>
          <p:nvPr/>
        </p:nvSpPr>
        <p:spPr bwMode="white">
          <a:xfrm>
            <a:off x="5349875" y="4476750"/>
            <a:ext cx="3833813" cy="2381250"/>
          </a:xfrm>
          <a:prstGeom prst="rect">
            <a:avLst/>
          </a:prstGeom>
          <a:solidFill>
            <a:schemeClr val="bg1">
              <a:alpha val="30000"/>
            </a:schemeClr>
          </a:solidFill>
          <a:ln w="9525" algn="ctr">
            <a:noFill/>
            <a:miter lim="800000"/>
            <a:headEnd/>
            <a:tailEnd/>
          </a:ln>
        </p:spPr>
        <p:txBody>
          <a:bodyPr wrap="none" lIns="73025" tIns="36512" rIns="73025" bIns="36512" anchor="ctr"/>
          <a:lstStyle/>
          <a:p>
            <a:pPr fontAlgn="auto">
              <a:spcBef>
                <a:spcPts val="0"/>
              </a:spcBef>
              <a:spcAft>
                <a:spcPts val="0"/>
              </a:spcAft>
              <a:defRPr/>
            </a:pPr>
            <a:endParaRPr lang="en-US" dirty="0">
              <a:solidFill>
                <a:srgbClr val="FFFFFF"/>
              </a:solidFill>
              <a:latin typeface="+mn-lt"/>
            </a:endParaRPr>
          </a:p>
        </p:txBody>
      </p:sp>
      <p:sp>
        <p:nvSpPr>
          <p:cNvPr id="35" name="Picture Placeholder 43"/>
          <p:cNvSpPr>
            <a:spLocks noGrp="1"/>
          </p:cNvSpPr>
          <p:nvPr>
            <p:ph type="pic" sz="quarter" idx="12"/>
          </p:nvPr>
        </p:nvSpPr>
        <p:spPr>
          <a:xfrm>
            <a:off x="5349240" y="0"/>
            <a:ext cx="3794760" cy="6858000"/>
          </a:xfrm>
          <a:solidFill>
            <a:srgbClr val="8E8E95"/>
          </a:solidFill>
        </p:spPr>
        <p:txBody>
          <a:bodyPr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pPr lvl="0"/>
            <a:r>
              <a:rPr lang="en-US" noProof="0" dirty="0" smtClean="0"/>
              <a:t>Click icon to add picture</a:t>
            </a:r>
            <a:endParaRPr lang="en-US" noProof="0" dirty="0"/>
          </a:p>
        </p:txBody>
      </p:sp>
      <p:sp>
        <p:nvSpPr>
          <p:cNvPr id="3" name="Subtitle 2"/>
          <p:cNvSpPr>
            <a:spLocks noGrp="1"/>
          </p:cNvSpPr>
          <p:nvPr>
            <p:ph type="subTitle" idx="1"/>
          </p:nvPr>
        </p:nvSpPr>
        <p:spPr>
          <a:xfrm>
            <a:off x="650874" y="4733925"/>
            <a:ext cx="4454526" cy="37147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bwMode="white">
          <a:xfrm>
            <a:off x="650875" y="2774950"/>
            <a:ext cx="4454526" cy="1022350"/>
          </a:xfrm>
        </p:spPr>
        <p:txBody>
          <a:bodyPr anchor="ctr"/>
          <a:lstStyle>
            <a:lvl1pPr>
              <a:defRPr b="0">
                <a:solidFill>
                  <a:schemeClr val="bg2"/>
                </a:solidFill>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Vertical 3">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9525" y="2081213"/>
            <a:ext cx="5372100" cy="2389187"/>
          </a:xfrm>
          <a:prstGeom prst="rect">
            <a:avLst/>
          </a:prstGeom>
          <a:noFill/>
          <a:ln w="9525">
            <a:noFill/>
            <a:miter lim="800000"/>
            <a:headEnd/>
            <a:tailEnd/>
          </a:ln>
        </p:spPr>
      </p:pic>
      <p:sp>
        <p:nvSpPr>
          <p:cNvPr id="8" name="Rectangle 29"/>
          <p:cNvSpPr/>
          <p:nvPr/>
        </p:nvSpPr>
        <p:spPr>
          <a:xfrm>
            <a:off x="5340350" y="4370388"/>
            <a:ext cx="3803650" cy="2487612"/>
          </a:xfrm>
          <a:prstGeom prst="rect">
            <a:avLst/>
          </a:prstGeom>
          <a:solidFill>
            <a:schemeClr val="bg2">
              <a:lumMod val="50000"/>
            </a:schemeClr>
          </a:solidFill>
          <a:ln w="19050">
            <a:noFill/>
          </a:ln>
        </p:spPr>
        <p:txBody>
          <a:bodyPr anchor="ctr" anchorCtr="1">
            <a:normAutofit/>
          </a:bodyPr>
          <a:lstStyle/>
          <a:p>
            <a:pPr marL="237744" indent="-237744" fontAlgn="auto">
              <a:lnSpc>
                <a:spcPct val="95000"/>
              </a:lnSpc>
              <a:spcBef>
                <a:spcPts val="1440"/>
              </a:spcBef>
              <a:spcAft>
                <a:spcPts val="0"/>
              </a:spcAft>
              <a:buClr>
                <a:schemeClr val="accent1"/>
              </a:buClr>
              <a:buFont typeface="Wingdings" pitchFamily="2" charset="2"/>
              <a:buNone/>
              <a:defRPr/>
            </a:pPr>
            <a:endParaRPr lang="en-US" sz="2400" dirty="0">
              <a:latin typeface="+mn-lt"/>
            </a:endParaRPr>
          </a:p>
        </p:txBody>
      </p:sp>
      <p:sp>
        <p:nvSpPr>
          <p:cNvPr id="9" name="Rectangle 28"/>
          <p:cNvSpPr/>
          <p:nvPr/>
        </p:nvSpPr>
        <p:spPr>
          <a:xfrm>
            <a:off x="5340350" y="2092325"/>
            <a:ext cx="3803650" cy="2378075"/>
          </a:xfrm>
          <a:prstGeom prst="rect">
            <a:avLst/>
          </a:prstGeom>
          <a:solidFill>
            <a:schemeClr val="bg2">
              <a:lumMod val="65000"/>
            </a:schemeClr>
          </a:solidFill>
          <a:ln w="19050">
            <a:noFill/>
          </a:ln>
        </p:spPr>
        <p:txBody>
          <a:bodyPr anchor="ctr" anchorCtr="1">
            <a:normAutofit/>
          </a:bodyPr>
          <a:lstStyle/>
          <a:p>
            <a:pPr marL="237744" indent="-237744" fontAlgn="auto">
              <a:lnSpc>
                <a:spcPct val="95000"/>
              </a:lnSpc>
              <a:spcBef>
                <a:spcPts val="1440"/>
              </a:spcBef>
              <a:spcAft>
                <a:spcPts val="0"/>
              </a:spcAft>
              <a:buClr>
                <a:schemeClr val="accent1"/>
              </a:buClr>
              <a:buFont typeface="Wingdings" pitchFamily="2" charset="2"/>
              <a:buNone/>
              <a:defRPr/>
            </a:pPr>
            <a:endParaRPr lang="en-US" sz="2400" dirty="0">
              <a:latin typeface="+mn-lt"/>
            </a:endParaRPr>
          </a:p>
        </p:txBody>
      </p:sp>
      <p:sp>
        <p:nvSpPr>
          <p:cNvPr id="10" name="Rectangle 27"/>
          <p:cNvSpPr/>
          <p:nvPr/>
        </p:nvSpPr>
        <p:spPr>
          <a:xfrm>
            <a:off x="5340350" y="0"/>
            <a:ext cx="3803650" cy="2093913"/>
          </a:xfrm>
          <a:prstGeom prst="rect">
            <a:avLst/>
          </a:prstGeom>
          <a:solidFill>
            <a:schemeClr val="bg2">
              <a:lumMod val="50000"/>
            </a:schemeClr>
          </a:solidFill>
          <a:ln w="19050">
            <a:noFill/>
          </a:ln>
        </p:spPr>
        <p:txBody>
          <a:bodyPr anchor="ctr" anchorCtr="1">
            <a:normAutofit/>
          </a:bodyPr>
          <a:lstStyle/>
          <a:p>
            <a:pPr marL="237744" indent="-237744" fontAlgn="auto">
              <a:lnSpc>
                <a:spcPct val="95000"/>
              </a:lnSpc>
              <a:spcBef>
                <a:spcPts val="1440"/>
              </a:spcBef>
              <a:spcAft>
                <a:spcPts val="0"/>
              </a:spcAft>
              <a:buClr>
                <a:schemeClr val="accent1"/>
              </a:buClr>
              <a:buFont typeface="Wingdings" pitchFamily="2" charset="2"/>
              <a:buNone/>
              <a:defRPr/>
            </a:pPr>
            <a:endParaRPr lang="en-US" sz="2400" dirty="0">
              <a:latin typeface="+mn-lt"/>
            </a:endParaRPr>
          </a:p>
        </p:txBody>
      </p:sp>
      <p:sp>
        <p:nvSpPr>
          <p:cNvPr id="11"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pPr fontAlgn="auto">
              <a:spcBef>
                <a:spcPts val="0"/>
              </a:spcBef>
              <a:spcAft>
                <a:spcPts val="0"/>
              </a:spcAft>
              <a:defRPr/>
            </a:pPr>
            <a:endParaRPr lang="en-US" dirty="0">
              <a:latin typeface="+mn-lt"/>
            </a:endParaRPr>
          </a:p>
        </p:txBody>
      </p:sp>
      <p:grpSp>
        <p:nvGrpSpPr>
          <p:cNvPr id="12" name="Group 7"/>
          <p:cNvGrpSpPr>
            <a:grpSpLocks/>
          </p:cNvGrpSpPr>
          <p:nvPr/>
        </p:nvGrpSpPr>
        <p:grpSpPr bwMode="auto">
          <a:xfrm>
            <a:off x="609600" y="525463"/>
            <a:ext cx="1447800" cy="769937"/>
            <a:chOff x="3272" y="1316"/>
            <a:chExt cx="1889" cy="1002"/>
          </a:xfrm>
        </p:grpSpPr>
        <p:sp>
          <p:nvSpPr>
            <p:cNvPr id="13"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pPr fontAlgn="auto">
                <a:spcBef>
                  <a:spcPts val="0"/>
                </a:spcBef>
                <a:spcAft>
                  <a:spcPts val="0"/>
                </a:spcAft>
                <a:defRPr/>
              </a:pPr>
              <a:endParaRPr lang="en-US" dirty="0">
                <a:latin typeface="+mn-lt"/>
              </a:endParaRPr>
            </a:p>
          </p:txBody>
        </p:sp>
        <p:sp>
          <p:nvSpPr>
            <p:cNvPr id="14" name="Rectangle 9"/>
            <p:cNvSpPr>
              <a:spLocks noChangeArrowheads="1"/>
            </p:cNvSpPr>
            <p:nvPr/>
          </p:nvSpPr>
          <p:spPr bwMode="black">
            <a:xfrm>
              <a:off x="3802" y="1979"/>
              <a:ext cx="87" cy="326"/>
            </a:xfrm>
            <a:prstGeom prst="rect">
              <a:avLst/>
            </a:prstGeom>
            <a:solidFill>
              <a:srgbClr val="B21A1A"/>
            </a:solidFill>
            <a:ln w="9525">
              <a:noFill/>
              <a:miter lim="800000"/>
              <a:headEnd/>
              <a:tailEnd/>
            </a:ln>
          </p:spPr>
          <p:txBody>
            <a:bodyPr/>
            <a:lstStyle/>
            <a:p>
              <a:pPr fontAlgn="auto">
                <a:spcBef>
                  <a:spcPts val="0"/>
                </a:spcBef>
                <a:spcAft>
                  <a:spcPts val="0"/>
                </a:spcAft>
                <a:defRPr/>
              </a:pPr>
              <a:endParaRPr lang="en-US" dirty="0">
                <a:latin typeface="+mn-lt"/>
              </a:endParaRPr>
            </a:p>
          </p:txBody>
        </p:sp>
        <p:sp>
          <p:nvSpPr>
            <p:cNvPr id="15" name="Freeform 10"/>
            <p:cNvSpPr>
              <a:spLocks/>
            </p:cNvSpPr>
            <p:nvPr/>
          </p:nvSpPr>
          <p:spPr bwMode="black">
            <a:xfrm>
              <a:off x="4303"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6" name="Freeform 11"/>
            <p:cNvSpPr>
              <a:spLocks/>
            </p:cNvSpPr>
            <p:nvPr/>
          </p:nvSpPr>
          <p:spPr bwMode="black">
            <a:xfrm>
              <a:off x="3444"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7" name="Freeform 12"/>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8" name="Freeform 13"/>
            <p:cNvSpPr>
              <a:spLocks/>
            </p:cNvSpPr>
            <p:nvPr/>
          </p:nvSpPr>
          <p:spPr bwMode="black">
            <a:xfrm>
              <a:off x="3999" y="1971"/>
              <a:ext cx="224"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9" name="Freeform 14"/>
            <p:cNvSpPr>
              <a:spLocks/>
            </p:cNvSpPr>
            <p:nvPr/>
          </p:nvSpPr>
          <p:spPr bwMode="black">
            <a:xfrm>
              <a:off x="3272" y="1587"/>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0" name="Freeform 15"/>
            <p:cNvSpPr>
              <a:spLocks/>
            </p:cNvSpPr>
            <p:nvPr/>
          </p:nvSpPr>
          <p:spPr bwMode="black">
            <a:xfrm>
              <a:off x="3500"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1" name="Freeform 16"/>
            <p:cNvSpPr>
              <a:spLocks/>
            </p:cNvSpPr>
            <p:nvPr/>
          </p:nvSpPr>
          <p:spPr bwMode="black">
            <a:xfrm>
              <a:off x="3721"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2" name="Freeform 17"/>
            <p:cNvSpPr>
              <a:spLocks/>
            </p:cNvSpPr>
            <p:nvPr/>
          </p:nvSpPr>
          <p:spPr bwMode="black">
            <a:xfrm>
              <a:off x="3949"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3" name="Freeform 18"/>
            <p:cNvSpPr>
              <a:spLocks/>
            </p:cNvSpPr>
            <p:nvPr/>
          </p:nvSpPr>
          <p:spPr bwMode="black">
            <a:xfrm>
              <a:off x="4171" y="1587"/>
              <a:ext cx="87"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4" name="Freeform 19"/>
            <p:cNvSpPr>
              <a:spLocks/>
            </p:cNvSpPr>
            <p:nvPr/>
          </p:nvSpPr>
          <p:spPr bwMode="black">
            <a:xfrm>
              <a:off x="4399"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5" name="Freeform 20"/>
            <p:cNvSpPr>
              <a:spLocks/>
            </p:cNvSpPr>
            <p:nvPr/>
          </p:nvSpPr>
          <p:spPr bwMode="black">
            <a:xfrm>
              <a:off x="4625" y="1320"/>
              <a:ext cx="83"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6" name="Freeform 21"/>
            <p:cNvSpPr>
              <a:spLocks/>
            </p:cNvSpPr>
            <p:nvPr/>
          </p:nvSpPr>
          <p:spPr bwMode="black">
            <a:xfrm>
              <a:off x="4848"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7" name="Freeform 22"/>
            <p:cNvSpPr>
              <a:spLocks/>
            </p:cNvSpPr>
            <p:nvPr/>
          </p:nvSpPr>
          <p:spPr bwMode="black">
            <a:xfrm>
              <a:off x="5074" y="1587"/>
              <a:ext cx="83"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pPr fontAlgn="auto">
                <a:spcBef>
                  <a:spcPts val="0"/>
                </a:spcBef>
                <a:spcAft>
                  <a:spcPts val="0"/>
                </a:spcAft>
                <a:defRPr/>
              </a:pPr>
              <a:endParaRPr lang="en-US" dirty="0">
                <a:latin typeface="+mn-lt"/>
              </a:endParaRPr>
            </a:p>
          </p:txBody>
        </p:sp>
      </p:grpSp>
      <p:sp>
        <p:nvSpPr>
          <p:cNvPr id="28"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37" name="Picture Placeholder 43"/>
          <p:cNvSpPr>
            <a:spLocks noGrp="1"/>
          </p:cNvSpPr>
          <p:nvPr>
            <p:ph type="pic" sz="quarter" idx="14"/>
          </p:nvPr>
        </p:nvSpPr>
        <p:spPr bwMode="grayWhite">
          <a:xfrm>
            <a:off x="5343525" y="4368800"/>
            <a:ext cx="3800475" cy="2489200"/>
          </a:xfrm>
          <a:solidFill>
            <a:schemeClr val="bg2">
              <a:lumMod val="50000"/>
            </a:schemeClr>
          </a:solidFill>
          <a:ln w="19050">
            <a:solidFill>
              <a:srgbClr val="FFFFFF"/>
            </a:solidFill>
          </a:ln>
        </p:spPr>
        <p:txBody>
          <a:bodyPr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pPr lvl="0"/>
            <a:r>
              <a:rPr lang="en-US" noProof="0" dirty="0" smtClean="0"/>
              <a:t>Click icon to add picture</a:t>
            </a:r>
            <a:endParaRPr lang="en-US" noProof="0" dirty="0"/>
          </a:p>
        </p:txBody>
      </p:sp>
      <p:sp>
        <p:nvSpPr>
          <p:cNvPr id="3" name="Subtitle 2"/>
          <p:cNvSpPr>
            <a:spLocks noGrp="1"/>
          </p:cNvSpPr>
          <p:nvPr>
            <p:ph type="subTitle" idx="1"/>
          </p:nvPr>
        </p:nvSpPr>
        <p:spPr>
          <a:xfrm>
            <a:off x="650874" y="4733925"/>
            <a:ext cx="4454526" cy="37147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bwMode="white">
          <a:xfrm>
            <a:off x="650875" y="2774950"/>
            <a:ext cx="4454526" cy="1022350"/>
          </a:xfrm>
        </p:spPr>
        <p:txBody>
          <a:bodyPr anchor="ctr"/>
          <a:lstStyle>
            <a:lvl1pPr>
              <a:defRPr b="0">
                <a:solidFill>
                  <a:schemeClr val="bg2"/>
                </a:solidFill>
              </a:defRPr>
            </a:lvl1pPr>
          </a:lstStyle>
          <a:p>
            <a:r>
              <a:rPr lang="en-US" dirty="0" smtClean="0"/>
              <a:t>Click to edit Master title style</a:t>
            </a:r>
            <a:endParaRPr lang="en-US" dirty="0"/>
          </a:p>
        </p:txBody>
      </p:sp>
      <p:sp>
        <p:nvSpPr>
          <p:cNvPr id="36" name="Picture Placeholder 43"/>
          <p:cNvSpPr>
            <a:spLocks noGrp="1"/>
          </p:cNvSpPr>
          <p:nvPr>
            <p:ph type="pic" sz="quarter" idx="13"/>
          </p:nvPr>
        </p:nvSpPr>
        <p:spPr bwMode="grayWhite">
          <a:xfrm>
            <a:off x="5343525" y="-1"/>
            <a:ext cx="3800475" cy="2095501"/>
          </a:xfrm>
          <a:solidFill>
            <a:schemeClr val="bg2">
              <a:lumMod val="50000"/>
            </a:schemeClr>
          </a:solidFill>
          <a:ln w="19050">
            <a:solidFill>
              <a:srgbClr val="FFFFFF"/>
            </a:solidFill>
          </a:ln>
        </p:spPr>
        <p:txBody>
          <a:bodyPr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pPr lvl="0"/>
            <a:r>
              <a:rPr lang="en-US" noProof="0" dirty="0" smtClean="0"/>
              <a:t>Click icon to add picture</a:t>
            </a:r>
            <a:endParaRPr lang="en-US" noProof="0" dirty="0"/>
          </a:p>
        </p:txBody>
      </p:sp>
      <p:sp>
        <p:nvSpPr>
          <p:cNvPr id="35" name="Picture Placeholder 43"/>
          <p:cNvSpPr>
            <a:spLocks noGrp="1"/>
          </p:cNvSpPr>
          <p:nvPr>
            <p:ph type="pic" sz="quarter" idx="12"/>
          </p:nvPr>
        </p:nvSpPr>
        <p:spPr bwMode="grayWhite">
          <a:xfrm>
            <a:off x="5343525" y="2095500"/>
            <a:ext cx="3800475" cy="2374900"/>
          </a:xfrm>
          <a:solidFill>
            <a:schemeClr val="bg2">
              <a:lumMod val="65000"/>
            </a:schemeClr>
          </a:solidFill>
          <a:ln w="19050">
            <a:solidFill>
              <a:srgbClr val="FFFFFF"/>
            </a:solidFill>
          </a:ln>
        </p:spPr>
        <p:txBody>
          <a:bodyPr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pPr lvl="0"/>
            <a:r>
              <a:rPr lang="en-US" noProof="0" dirty="0" smtClean="0"/>
              <a:t>Click icon to add picture</a:t>
            </a:r>
            <a:endParaRPr lang="en-US" noProof="0"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Click to edit Master text styles</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Grey Gradient">
    <p:spTree>
      <p:nvGrpSpPr>
        <p:cNvPr id="1" name=""/>
        <p:cNvGrpSpPr/>
        <p:nvPr/>
      </p:nvGrpSpPr>
      <p:grpSpPr>
        <a:xfrm>
          <a:off x="0" y="0"/>
          <a:ext cx="0" cy="0"/>
          <a:chOff x="0" y="0"/>
          <a:chExt cx="0" cy="0"/>
        </a:xfrm>
      </p:grpSpPr>
      <p:sp>
        <p:nvSpPr>
          <p:cNvPr id="6" name="Rectangle 10"/>
          <p:cNvSpPr>
            <a:spLocks noChangeArrowheads="1"/>
          </p:cNvSpPr>
          <p:nvPr userDrawn="1"/>
        </p:nvSpPr>
        <p:spPr bwMode="hidden">
          <a:xfrm>
            <a:off x="0" y="3360738"/>
            <a:ext cx="9144000" cy="3497262"/>
          </a:xfrm>
          <a:prstGeom prst="rect">
            <a:avLst/>
          </a:prstGeom>
          <a:gradFill rotWithShape="1">
            <a:gsLst>
              <a:gs pos="0">
                <a:srgbClr val="FFFFFF">
                  <a:alpha val="0"/>
                </a:srgbClr>
              </a:gs>
              <a:gs pos="100000">
                <a:srgbClr val="8E8E95">
                  <a:alpha val="50000"/>
                </a:srgbClr>
              </a:gs>
            </a:gsLst>
            <a:lin ang="5400000" scaled="1"/>
          </a:gradFill>
          <a:ln w="9525" algn="ctr">
            <a:noFill/>
            <a:miter lim="800000"/>
            <a:headEnd/>
            <a:tailEnd/>
          </a:ln>
          <a:effectLst/>
        </p:spPr>
        <p:txBody>
          <a:bodyPr lIns="82124" tIns="41061" rIns="82124" bIns="41061" anchor="ct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793751" y="304800"/>
            <a:ext cx="7435849"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smtClean="0"/>
              <a:t>Click to edit Master text styles</a:t>
            </a:r>
          </a:p>
        </p:txBody>
      </p:sp>
      <p:sp>
        <p:nvSpPr>
          <p:cNvPr id="24"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Click to edit Master text styles</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Blue Gradient">
    <p:spTree>
      <p:nvGrpSpPr>
        <p:cNvPr id="1" name=""/>
        <p:cNvGrpSpPr/>
        <p:nvPr/>
      </p:nvGrpSpPr>
      <p:grpSpPr>
        <a:xfrm>
          <a:off x="0" y="0"/>
          <a:ext cx="0" cy="0"/>
          <a:chOff x="0" y="0"/>
          <a:chExt cx="0" cy="0"/>
        </a:xfrm>
      </p:grpSpPr>
      <p:sp>
        <p:nvSpPr>
          <p:cNvPr id="6" name="Rectangle 10"/>
          <p:cNvSpPr>
            <a:spLocks noChangeArrowheads="1"/>
          </p:cNvSpPr>
          <p:nvPr userDrawn="1"/>
        </p:nvSpPr>
        <p:spPr bwMode="hidden">
          <a:xfrm>
            <a:off x="0" y="3360738"/>
            <a:ext cx="9144000" cy="3497262"/>
          </a:xfrm>
          <a:prstGeom prst="rect">
            <a:avLst/>
          </a:prstGeom>
          <a:gradFill rotWithShape="1">
            <a:gsLst>
              <a:gs pos="0">
                <a:srgbClr val="FFFFFF">
                  <a:alpha val="0"/>
                </a:srgbClr>
              </a:gs>
              <a:gs pos="100000">
                <a:srgbClr val="0183B7">
                  <a:alpha val="50000"/>
                </a:srgbClr>
              </a:gs>
            </a:gsLst>
            <a:lin ang="5400000" scaled="1"/>
          </a:gradFill>
          <a:ln w="9525" algn="ctr">
            <a:noFill/>
            <a:miter lim="800000"/>
            <a:headEnd/>
            <a:tailEnd/>
          </a:ln>
          <a:effectLst/>
        </p:spPr>
        <p:txBody>
          <a:bodyPr lIns="82124" tIns="41061" rIns="82124" bIns="41061" anchor="ct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793751" y="304800"/>
            <a:ext cx="7435849" cy="838200"/>
          </a:xfrm>
        </p:spPr>
        <p:txBody>
          <a:bodyPr>
            <a:noAutofit/>
          </a:bodyPr>
          <a:lstStyle>
            <a:lvl1pPr>
              <a:defRPr>
                <a:solidFill>
                  <a:schemeClr val="accent1"/>
                </a:solidFill>
              </a:defRPr>
            </a:lvl1p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smtClean="0"/>
              <a:t>Click to edit Master text styles</a:t>
            </a:r>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93750"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79951"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smtClean="0"/>
              <a:t>Click to edit Master text styles</a:t>
            </a:r>
          </a:p>
        </p:txBody>
      </p:sp>
      <p:sp>
        <p:nvSpPr>
          <p:cNvPr id="9"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793750" y="304800"/>
            <a:ext cx="7435850" cy="838200"/>
          </a:xfrm>
          <a:prstGeom prst="rect">
            <a:avLst/>
          </a:prstGeom>
          <a:noFill/>
          <a:ln w="9525">
            <a:noFill/>
            <a:miter lim="800000"/>
            <a:headEnd/>
            <a:tailEnd/>
          </a:ln>
        </p:spPr>
        <p:txBody>
          <a:bodyPr vert="horz" wrap="square" lIns="82296" tIns="45720" rIns="82296" bIns="45720" numCol="1" anchor="b" anchorCtr="0" compatLnSpc="1">
            <a:prstTxWarp prst="textNoShape">
              <a:avLst/>
            </a:prstTxWarp>
          </a:bodyPr>
          <a:lstStyle/>
          <a:p>
            <a:pPr lvl="0"/>
            <a:r>
              <a:rPr lang="en-US" smtClean="0"/>
              <a:t>Slide Title Goes Here</a:t>
            </a:r>
          </a:p>
        </p:txBody>
      </p:sp>
      <p:sp>
        <p:nvSpPr>
          <p:cNvPr id="16387" name="Text Placeholder 2"/>
          <p:cNvSpPr>
            <a:spLocks noGrp="1"/>
          </p:cNvSpPr>
          <p:nvPr>
            <p:ph type="body" idx="1"/>
          </p:nvPr>
        </p:nvSpPr>
        <p:spPr bwMode="auto">
          <a:xfrm>
            <a:off x="793750" y="1600200"/>
            <a:ext cx="7435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3"/>
          <p:cNvSpPr>
            <a:spLocks noChangeArrowheads="1"/>
          </p:cNvSpPr>
          <p:nvPr/>
        </p:nvSpPr>
        <p:spPr bwMode="auto">
          <a:xfrm>
            <a:off x="0" y="0"/>
            <a:ext cx="9144000" cy="177800"/>
          </a:xfrm>
          <a:prstGeom prst="rect">
            <a:avLst/>
          </a:prstGeom>
          <a:solidFill>
            <a:srgbClr val="015F85"/>
          </a:solidFill>
          <a:ln w="25400" algn="ctr">
            <a:no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10" name="Rectangle 4"/>
          <p:cNvSpPr>
            <a:spLocks noChangeArrowheads="1"/>
          </p:cNvSpPr>
          <p:nvPr/>
        </p:nvSpPr>
        <p:spPr bwMode="ltGray">
          <a:xfrm>
            <a:off x="2206625" y="6632575"/>
            <a:ext cx="2041525" cy="190500"/>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dirty="0">
                <a:solidFill>
                  <a:srgbClr val="8E8E95"/>
                </a:solidFill>
                <a:latin typeface="+mn-lt"/>
              </a:rPr>
              <a:t>© </a:t>
            </a:r>
            <a:r>
              <a:rPr lang="en-US" sz="700" dirty="0" smtClean="0">
                <a:solidFill>
                  <a:srgbClr val="8E8E95"/>
                </a:solidFill>
                <a:latin typeface="+mn-lt"/>
              </a:rPr>
              <a:t>2013 </a:t>
            </a:r>
            <a:r>
              <a:rPr lang="en-US" sz="700" dirty="0">
                <a:solidFill>
                  <a:srgbClr val="8E8E95"/>
                </a:solidFill>
                <a:latin typeface="+mn-lt"/>
              </a:rPr>
              <a:t>Cisco Systems, Inc. All rights reserved.</a:t>
            </a:r>
          </a:p>
        </p:txBody>
      </p:sp>
      <p:sp>
        <p:nvSpPr>
          <p:cNvPr id="11" name="Rectangle 5"/>
          <p:cNvSpPr>
            <a:spLocks noChangeArrowheads="1"/>
          </p:cNvSpPr>
          <p:nvPr/>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12"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smtClean="0">
                <a:solidFill>
                  <a:srgbClr val="8E8E95"/>
                </a:solidFill>
                <a:latin typeface="+mn-lt"/>
              </a:rPr>
              <a:t>EDCS-1225848</a:t>
            </a:r>
            <a:endParaRPr lang="en-US" sz="700" dirty="0">
              <a:solidFill>
                <a:srgbClr val="8E8E95"/>
              </a:solidFill>
              <a:latin typeface="+mn-lt"/>
            </a:endParaRPr>
          </a:p>
        </p:txBody>
      </p:sp>
      <p:sp>
        <p:nvSpPr>
          <p:cNvPr id="8" name="Rectangle 3"/>
          <p:cNvSpPr>
            <a:spLocks noChangeArrowheads="1"/>
          </p:cNvSpPr>
          <p:nvPr/>
        </p:nvSpPr>
        <p:spPr bwMode="black">
          <a:xfrm>
            <a:off x="0" y="0"/>
            <a:ext cx="9144000" cy="177800"/>
          </a:xfrm>
          <a:prstGeom prst="rect">
            <a:avLst/>
          </a:prstGeom>
          <a:solidFill>
            <a:srgbClr val="0183B7"/>
          </a:solidFill>
          <a:ln w="25400" algn="ctr">
            <a:no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9"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5026DC32-9C91-438C-9E79-49589C911A74}"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64" r:id="rId6"/>
    <p:sldLayoutId id="2147483787" r:id="rId7"/>
    <p:sldLayoutId id="2147483788"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89" r:id="rId21"/>
    <p:sldLayoutId id="2147483790" r:id="rId22"/>
    <p:sldLayoutId id="2147483791" r:id="rId23"/>
    <p:sldLayoutId id="2147483792" r:id="rId24"/>
    <p:sldLayoutId id="2147483777" r:id="rId25"/>
    <p:sldLayoutId id="2147483778" r:id="rId26"/>
    <p:sldLayoutId id="2147483793" r:id="rId27"/>
    <p:sldLayoutId id="2147483794" r:id="rId28"/>
    <p:sldLayoutId id="2147483795" r:id="rId29"/>
    <p:sldLayoutId id="2147483796" r:id="rId30"/>
    <p:sldLayoutId id="2147483797" r:id="rId31"/>
    <p:sldLayoutId id="2147483798" r:id="rId32"/>
    <p:sldLayoutId id="2147483779" r:id="rId33"/>
    <p:sldLayoutId id="2147483780" r:id="rId34"/>
    <p:sldLayoutId id="2147483781" r:id="rId35"/>
  </p:sldLayoutIdLst>
  <p:transition>
    <p:wipe dir="r"/>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0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000" b="1">
          <a:solidFill>
            <a:schemeClr val="accent1"/>
          </a:solidFill>
          <a:latin typeface="Arial" charset="0"/>
        </a:defRPr>
      </a:lvl2pPr>
      <a:lvl3pPr algn="l" rtl="0" eaLnBrk="0" fontAlgn="base" hangingPunct="0">
        <a:lnSpc>
          <a:spcPct val="90000"/>
        </a:lnSpc>
        <a:spcBef>
          <a:spcPct val="0"/>
        </a:spcBef>
        <a:spcAft>
          <a:spcPct val="0"/>
        </a:spcAft>
        <a:defRPr sz="3000" b="1">
          <a:solidFill>
            <a:schemeClr val="accent1"/>
          </a:solidFill>
          <a:latin typeface="Arial" charset="0"/>
        </a:defRPr>
      </a:lvl3pPr>
      <a:lvl4pPr algn="l" rtl="0" eaLnBrk="0" fontAlgn="base" hangingPunct="0">
        <a:lnSpc>
          <a:spcPct val="90000"/>
        </a:lnSpc>
        <a:spcBef>
          <a:spcPct val="0"/>
        </a:spcBef>
        <a:spcAft>
          <a:spcPct val="0"/>
        </a:spcAft>
        <a:defRPr sz="3000" b="1">
          <a:solidFill>
            <a:schemeClr val="accent1"/>
          </a:solidFill>
          <a:latin typeface="Arial" charset="0"/>
        </a:defRPr>
      </a:lvl4pPr>
      <a:lvl5pPr algn="l" rtl="0" eaLnBrk="0" fontAlgn="base" hangingPunct="0">
        <a:lnSpc>
          <a:spcPct val="90000"/>
        </a:lnSpc>
        <a:spcBef>
          <a:spcPct val="0"/>
        </a:spcBef>
        <a:spcAft>
          <a:spcPct val="0"/>
        </a:spcAft>
        <a:defRPr sz="3000" b="1">
          <a:solidFill>
            <a:schemeClr val="accent1"/>
          </a:solidFill>
          <a:latin typeface="Arial" charset="0"/>
        </a:defRPr>
      </a:lvl5pPr>
      <a:lvl6pPr marL="457200" algn="l" rtl="0" fontAlgn="base">
        <a:lnSpc>
          <a:spcPct val="90000"/>
        </a:lnSpc>
        <a:spcBef>
          <a:spcPct val="0"/>
        </a:spcBef>
        <a:spcAft>
          <a:spcPct val="0"/>
        </a:spcAft>
        <a:defRPr sz="3000" b="1">
          <a:solidFill>
            <a:schemeClr val="accent1"/>
          </a:solidFill>
          <a:latin typeface="Arial" charset="0"/>
        </a:defRPr>
      </a:lvl6pPr>
      <a:lvl7pPr marL="914400" algn="l" rtl="0" fontAlgn="base">
        <a:lnSpc>
          <a:spcPct val="90000"/>
        </a:lnSpc>
        <a:spcBef>
          <a:spcPct val="0"/>
        </a:spcBef>
        <a:spcAft>
          <a:spcPct val="0"/>
        </a:spcAft>
        <a:defRPr sz="3000" b="1">
          <a:solidFill>
            <a:schemeClr val="accent1"/>
          </a:solidFill>
          <a:latin typeface="Arial" charset="0"/>
        </a:defRPr>
      </a:lvl7pPr>
      <a:lvl8pPr marL="1371600" algn="l" rtl="0" fontAlgn="base">
        <a:lnSpc>
          <a:spcPct val="90000"/>
        </a:lnSpc>
        <a:spcBef>
          <a:spcPct val="0"/>
        </a:spcBef>
        <a:spcAft>
          <a:spcPct val="0"/>
        </a:spcAft>
        <a:defRPr sz="3000" b="1">
          <a:solidFill>
            <a:schemeClr val="accent1"/>
          </a:solidFill>
          <a:latin typeface="Arial" charset="0"/>
        </a:defRPr>
      </a:lvl8pPr>
      <a:lvl9pPr marL="1828800" algn="l" rtl="0" fontAlgn="base">
        <a:lnSpc>
          <a:spcPct val="90000"/>
        </a:lnSpc>
        <a:spcBef>
          <a:spcPct val="0"/>
        </a:spcBef>
        <a:spcAft>
          <a:spcPct val="0"/>
        </a:spcAft>
        <a:defRPr sz="3000" b="1">
          <a:solidFill>
            <a:schemeClr val="accent1"/>
          </a:solidFill>
          <a:latin typeface="Arial" charset="0"/>
        </a:defRPr>
      </a:lvl9pPr>
    </p:titleStyle>
    <p:bodyStyle>
      <a:lvl1pPr marL="236538" indent="-236538" algn="l" rtl="0" eaLnBrk="0" fontAlgn="base" hangingPunct="0">
        <a:lnSpc>
          <a:spcPct val="95000"/>
        </a:lnSpc>
        <a:spcBef>
          <a:spcPts val="1438"/>
        </a:spcBef>
        <a:spcAft>
          <a:spcPct val="0"/>
        </a:spcAft>
        <a:buClr>
          <a:schemeClr val="accent1"/>
        </a:buClr>
        <a:buFont typeface="Wingdings" pitchFamily="2" charset="2"/>
        <a:buChar char="§"/>
        <a:defRPr sz="2400" kern="1200">
          <a:solidFill>
            <a:schemeClr val="tx1"/>
          </a:solidFill>
          <a:latin typeface="+mn-lt"/>
          <a:ea typeface="+mn-ea"/>
          <a:cs typeface="+mn-cs"/>
        </a:defRPr>
      </a:lvl1pPr>
      <a:lvl2pPr marL="574675" indent="-117475" algn="l" rtl="0" eaLnBrk="0" fontAlgn="base" hangingPunct="0">
        <a:lnSpc>
          <a:spcPct val="95000"/>
        </a:lnSpc>
        <a:spcBef>
          <a:spcPts val="838"/>
        </a:spcBef>
        <a:spcAft>
          <a:spcPct val="0"/>
        </a:spcAft>
        <a:buFont typeface="Arial" charset="0"/>
        <a:defRPr sz="2000" kern="1200">
          <a:solidFill>
            <a:schemeClr val="tx1"/>
          </a:solidFill>
          <a:latin typeface="+mn-lt"/>
          <a:ea typeface="+mn-ea"/>
          <a:cs typeface="+mn-cs"/>
        </a:defRPr>
      </a:lvl2pPr>
      <a:lvl3pPr marL="914400" algn="l" rtl="0" eaLnBrk="0" fontAlgn="base" hangingPunct="0">
        <a:lnSpc>
          <a:spcPct val="95000"/>
        </a:lnSpc>
        <a:spcBef>
          <a:spcPts val="838"/>
        </a:spcBef>
        <a:spcAft>
          <a:spcPct val="0"/>
        </a:spcAft>
        <a:buFont typeface="Arial" charset="0"/>
        <a:defRPr sz="1600" kern="1200">
          <a:solidFill>
            <a:schemeClr val="tx1"/>
          </a:solidFill>
          <a:latin typeface="+mn-lt"/>
          <a:ea typeface="+mn-ea"/>
          <a:cs typeface="+mn-cs"/>
        </a:defRPr>
      </a:lvl3pPr>
      <a:lvl4pPr marL="1252538" indent="119063" algn="l" rtl="0" eaLnBrk="0" fontAlgn="base" hangingPunct="0">
        <a:lnSpc>
          <a:spcPct val="95000"/>
        </a:lnSpc>
        <a:spcBef>
          <a:spcPts val="838"/>
        </a:spcBef>
        <a:spcAft>
          <a:spcPct val="0"/>
        </a:spcAft>
        <a:buFont typeface="Arial" charset="0"/>
        <a:defRPr sz="1200" kern="1200">
          <a:solidFill>
            <a:schemeClr val="tx1"/>
          </a:solidFill>
          <a:latin typeface="+mn-lt"/>
          <a:ea typeface="+mn-ea"/>
          <a:cs typeface="+mn-cs"/>
        </a:defRPr>
      </a:lvl4pPr>
      <a:lvl5pPr marL="1608138" indent="220663" algn="l" rtl="0" eaLnBrk="0" fontAlgn="base" hangingPunct="0">
        <a:lnSpc>
          <a:spcPct val="95000"/>
        </a:lnSpc>
        <a:spcBef>
          <a:spcPts val="838"/>
        </a:spcBef>
        <a:spcAft>
          <a:spcPct val="0"/>
        </a:spcAft>
        <a:buFont typeface="Arial" charset="0"/>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27.png"/><Relationship Id="rId18" Type="http://schemas.openxmlformats.org/officeDocument/2006/relationships/image" Target="../media/image32.wmf"/><Relationship Id="rId26" Type="http://schemas.openxmlformats.org/officeDocument/2006/relationships/image" Target="../media/image40.emf"/><Relationship Id="rId3" Type="http://schemas.openxmlformats.org/officeDocument/2006/relationships/image" Target="../media/image17.wmf"/><Relationship Id="rId21" Type="http://schemas.openxmlformats.org/officeDocument/2006/relationships/image" Target="../media/image35.wmf"/><Relationship Id="rId34" Type="http://schemas.openxmlformats.org/officeDocument/2006/relationships/image" Target="../media/image48.wmf"/><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wmf"/><Relationship Id="rId25" Type="http://schemas.openxmlformats.org/officeDocument/2006/relationships/image" Target="../media/image39.emf"/><Relationship Id="rId33" Type="http://schemas.openxmlformats.org/officeDocument/2006/relationships/image" Target="../media/image47.wmf"/><Relationship Id="rId2" Type="http://schemas.openxmlformats.org/officeDocument/2006/relationships/notesSlide" Target="../notesSlides/notesSlide8.xml"/><Relationship Id="rId16" Type="http://schemas.openxmlformats.org/officeDocument/2006/relationships/image" Target="../media/image30.jpeg"/><Relationship Id="rId20" Type="http://schemas.openxmlformats.org/officeDocument/2006/relationships/image" Target="../media/image34.png"/><Relationship Id="rId29" Type="http://schemas.openxmlformats.org/officeDocument/2006/relationships/image" Target="../media/image43.emf"/><Relationship Id="rId1" Type="http://schemas.openxmlformats.org/officeDocument/2006/relationships/slideLayout" Target="../slideLayouts/slideLayout10.xml"/><Relationship Id="rId6" Type="http://schemas.openxmlformats.org/officeDocument/2006/relationships/image" Target="../media/image20.jpeg"/><Relationship Id="rId11" Type="http://schemas.openxmlformats.org/officeDocument/2006/relationships/image" Target="../media/image25.jpeg"/><Relationship Id="rId24" Type="http://schemas.openxmlformats.org/officeDocument/2006/relationships/image" Target="../media/image38.wmf"/><Relationship Id="rId32" Type="http://schemas.openxmlformats.org/officeDocument/2006/relationships/image" Target="../media/image46.emf"/><Relationship Id="rId5" Type="http://schemas.openxmlformats.org/officeDocument/2006/relationships/image" Target="../media/image19.emf"/><Relationship Id="rId15" Type="http://schemas.openxmlformats.org/officeDocument/2006/relationships/image" Target="../media/image29.emf"/><Relationship Id="rId23" Type="http://schemas.openxmlformats.org/officeDocument/2006/relationships/image" Target="../media/image37.emf"/><Relationship Id="rId28" Type="http://schemas.openxmlformats.org/officeDocument/2006/relationships/image" Target="../media/image42.wmf"/><Relationship Id="rId10" Type="http://schemas.openxmlformats.org/officeDocument/2006/relationships/image" Target="../media/image24.emf"/><Relationship Id="rId19" Type="http://schemas.openxmlformats.org/officeDocument/2006/relationships/image" Target="../media/image33.wmf"/><Relationship Id="rId31" Type="http://schemas.openxmlformats.org/officeDocument/2006/relationships/image" Target="../media/image45.wmf"/><Relationship Id="rId4" Type="http://schemas.openxmlformats.org/officeDocument/2006/relationships/image" Target="../media/image18.wmf"/><Relationship Id="rId9" Type="http://schemas.openxmlformats.org/officeDocument/2006/relationships/image" Target="../media/image23.wmf"/><Relationship Id="rId14" Type="http://schemas.openxmlformats.org/officeDocument/2006/relationships/image" Target="../media/image28.wmf"/><Relationship Id="rId22" Type="http://schemas.openxmlformats.org/officeDocument/2006/relationships/image" Target="../media/image36.emf"/><Relationship Id="rId27" Type="http://schemas.openxmlformats.org/officeDocument/2006/relationships/image" Target="../media/image41.wmf"/><Relationship Id="rId30" Type="http://schemas.openxmlformats.org/officeDocument/2006/relationships/image" Target="../media/image44.emf"/><Relationship Id="rId35"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slideLayout" Target="../slideLayouts/slideLayout10.xml"/><Relationship Id="rId18" Type="http://schemas.openxmlformats.org/officeDocument/2006/relationships/image" Target="../media/image52.jpeg"/><Relationship Id="rId26" Type="http://schemas.openxmlformats.org/officeDocument/2006/relationships/image" Target="../media/image59.jpeg"/><Relationship Id="rId3" Type="http://schemas.openxmlformats.org/officeDocument/2006/relationships/tags" Target="../tags/tag2.xml"/><Relationship Id="rId21" Type="http://schemas.openxmlformats.org/officeDocument/2006/relationships/oleObject" Target="../embeddings/oleObject1.bin"/><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hyperlink" Target="http://images.google.com/imgres?imgurl=http://www.marcinetworkhardware.com/catalog/images/cisco_switch_4500.jpg&amp;imgrefurl=http://www.marcinetworkhardware.com/catalog/index.php?cPath=2&amp;usg=__WelIpZS1BbE_0D-9A8n5lri9ecw=&amp;h=193&amp;w=200&amp;sz=10&amp;hl=en&amp;start=3&amp;um=1&amp;itbs=1&amp;tbnid=yYqORzxbfiYEsM:&amp;tbnh=100&amp;tbnw=104&amp;prev=/images?q=Cisco+4500+Switch&amp;um=1&amp;hl=en&amp;safe=off&amp;tbs=isch:1" TargetMode="External"/><Relationship Id="rId25" Type="http://schemas.openxmlformats.org/officeDocument/2006/relationships/image" Target="../media/image58.png"/><Relationship Id="rId2" Type="http://schemas.openxmlformats.org/officeDocument/2006/relationships/tags" Target="../tags/tag1.xml"/><Relationship Id="rId16" Type="http://schemas.openxmlformats.org/officeDocument/2006/relationships/image" Target="../media/image51.jpeg"/><Relationship Id="rId20" Type="http://schemas.openxmlformats.org/officeDocument/2006/relationships/image" Target="../media/image54.png"/><Relationship Id="rId29" Type="http://schemas.openxmlformats.org/officeDocument/2006/relationships/image" Target="../media/image62.png"/><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image" Target="../media/image57.png"/><Relationship Id="rId32" Type="http://schemas.openxmlformats.org/officeDocument/2006/relationships/image" Target="../media/image65.png"/><Relationship Id="rId5" Type="http://schemas.openxmlformats.org/officeDocument/2006/relationships/tags" Target="../tags/tag4.xml"/><Relationship Id="rId15" Type="http://schemas.openxmlformats.org/officeDocument/2006/relationships/image" Target="../media/image50.png"/><Relationship Id="rId23" Type="http://schemas.openxmlformats.org/officeDocument/2006/relationships/image" Target="../media/image56.png"/><Relationship Id="rId28" Type="http://schemas.openxmlformats.org/officeDocument/2006/relationships/image" Target="../media/image61.wmf"/><Relationship Id="rId10" Type="http://schemas.openxmlformats.org/officeDocument/2006/relationships/tags" Target="../tags/tag9.xml"/><Relationship Id="rId19" Type="http://schemas.openxmlformats.org/officeDocument/2006/relationships/image" Target="../media/image53.png"/><Relationship Id="rId31" Type="http://schemas.openxmlformats.org/officeDocument/2006/relationships/image" Target="../media/image64.png"/><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notesSlide" Target="../notesSlides/notesSlide10.xml"/><Relationship Id="rId22" Type="http://schemas.openxmlformats.org/officeDocument/2006/relationships/image" Target="../media/image55.png"/><Relationship Id="rId27" Type="http://schemas.openxmlformats.org/officeDocument/2006/relationships/image" Target="../media/image60.png"/><Relationship Id="rId30" Type="http://schemas.openxmlformats.org/officeDocument/2006/relationships/image" Target="../media/image63.png"/></Relationships>
</file>

<file path=ppt/slides/_rels/slide1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tags" Target="../tags/tag13.xml"/><Relationship Id="rId7" Type="http://schemas.openxmlformats.org/officeDocument/2006/relationships/image" Target="../media/image66.png"/><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69.wmf"/><Relationship Id="rId5" Type="http://schemas.openxmlformats.org/officeDocument/2006/relationships/notesSlide" Target="../notesSlides/notesSlide11.xml"/><Relationship Id="rId10" Type="http://schemas.openxmlformats.org/officeDocument/2006/relationships/image" Target="../media/image68.png"/><Relationship Id="rId4" Type="http://schemas.openxmlformats.org/officeDocument/2006/relationships/slideLayout" Target="../slideLayouts/slideLayout10.xml"/><Relationship Id="rId9"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70.png"/><Relationship Id="rId2" Type="http://schemas.openxmlformats.org/officeDocument/2006/relationships/tags" Target="../tags/tag1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12.xml"/><Relationship Id="rId4"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73.jpeg"/><Relationship Id="rId13" Type="http://schemas.openxmlformats.org/officeDocument/2006/relationships/image" Target="../media/image75.jpeg"/><Relationship Id="rId18" Type="http://schemas.openxmlformats.org/officeDocument/2006/relationships/image" Target="../media/image17.wmf"/><Relationship Id="rId26" Type="http://schemas.openxmlformats.org/officeDocument/2006/relationships/image" Target="../media/image35.wmf"/><Relationship Id="rId3" Type="http://schemas.openxmlformats.org/officeDocument/2006/relationships/tags" Target="../tags/tag17.xml"/><Relationship Id="rId21" Type="http://schemas.openxmlformats.org/officeDocument/2006/relationships/image" Target="../media/image32.wmf"/><Relationship Id="rId7" Type="http://schemas.openxmlformats.org/officeDocument/2006/relationships/image" Target="../media/image72.jpeg"/><Relationship Id="rId12" Type="http://schemas.openxmlformats.org/officeDocument/2006/relationships/hyperlink" Target="http://images.google.com/imgres?imgurl=http://anatomy.med.umich.edu/radiology/xray/images/wrist_hand_x_ray.gif&amp;imgrefurl=http://anatomy.med.umich.edu/radiology/xray/wrist_hand_x_ray.html&amp;usg=__yvZp3Y5ofhlfF285V_WTNcHQzX0=&amp;h=420&amp;w=351&amp;sz=90&amp;hl=en&amp;start=2&amp;um=1&amp;itbs=1&amp;tbnid=m7OeowAHmgqeHM:&amp;tbnh=125&amp;tbnw=104&amp;prev=/images?q=Xray&amp;um=1&amp;hl=en&amp;safe=off&amp;tbs=isch:1" TargetMode="External"/><Relationship Id="rId17" Type="http://schemas.openxmlformats.org/officeDocument/2006/relationships/image" Target="../media/image78.jpeg"/><Relationship Id="rId25" Type="http://schemas.openxmlformats.org/officeDocument/2006/relationships/image" Target="../media/image41.wmf"/><Relationship Id="rId2" Type="http://schemas.openxmlformats.org/officeDocument/2006/relationships/tags" Target="../tags/tag16.xml"/><Relationship Id="rId16" Type="http://schemas.openxmlformats.org/officeDocument/2006/relationships/image" Target="../media/image77.jpeg"/><Relationship Id="rId20" Type="http://schemas.openxmlformats.org/officeDocument/2006/relationships/image" Target="../media/image48.wmf"/><Relationship Id="rId1" Type="http://schemas.openxmlformats.org/officeDocument/2006/relationships/vmlDrawing" Target="../drawings/vmlDrawing4.vml"/><Relationship Id="rId6" Type="http://schemas.openxmlformats.org/officeDocument/2006/relationships/image" Target="../media/image71.wmf"/><Relationship Id="rId11" Type="http://schemas.openxmlformats.org/officeDocument/2006/relationships/image" Target="../media/image74.wmf"/><Relationship Id="rId24" Type="http://schemas.openxmlformats.org/officeDocument/2006/relationships/image" Target="../media/image61.wmf"/><Relationship Id="rId5" Type="http://schemas.openxmlformats.org/officeDocument/2006/relationships/notesSlide" Target="../notesSlides/notesSlide13.xml"/><Relationship Id="rId15" Type="http://schemas.openxmlformats.org/officeDocument/2006/relationships/hyperlink" Target="http://images.google.com/imgres?imgurl=http://www.cisco.mn/en/US/prod/collateral/ps6712/ps9692/ps10304/images/data_sheet_c78-527843-1.jpg&amp;imgrefurl=http://www.cisco.mn/en/US/prod/collateral/ps6712/ps9692/ps10304/data_sheet_c78-527843.html&amp;usg=__cBsBVQR9x6WikuHoQjsWCqJvemc=&amp;h=264&amp;w=331&amp;sz=42&amp;hl=en&amp;start=2&amp;um=1&amp;itbs=1&amp;tbnid=TB-qz47IX_w25M:&amp;tbnh=95&amp;tbnw=119&amp;prev=/images?q=Cisco+IP+Dome+Camera&amp;um=1&amp;hl=en&amp;safe=off&amp;tbs=isch:1" TargetMode="External"/><Relationship Id="rId23" Type="http://schemas.openxmlformats.org/officeDocument/2006/relationships/image" Target="../media/image81.emf"/><Relationship Id="rId28" Type="http://schemas.openxmlformats.org/officeDocument/2006/relationships/image" Target="../media/image83.png"/><Relationship Id="rId10" Type="http://schemas.openxmlformats.org/officeDocument/2006/relationships/image" Target="../media/image22.wmf"/><Relationship Id="rId19" Type="http://schemas.openxmlformats.org/officeDocument/2006/relationships/image" Target="../media/image79.wmf"/><Relationship Id="rId4" Type="http://schemas.openxmlformats.org/officeDocument/2006/relationships/slideLayout" Target="../slideLayouts/slideLayout10.xml"/><Relationship Id="rId9" Type="http://schemas.openxmlformats.org/officeDocument/2006/relationships/oleObject" Target="../embeddings/oleObject4.bin"/><Relationship Id="rId14" Type="http://schemas.openxmlformats.org/officeDocument/2006/relationships/image" Target="../media/image76.wmf"/><Relationship Id="rId22" Type="http://schemas.openxmlformats.org/officeDocument/2006/relationships/image" Target="../media/image80.wmf"/><Relationship Id="rId27" Type="http://schemas.openxmlformats.org/officeDocument/2006/relationships/image" Target="../media/image82.emf"/></Relationships>
</file>

<file path=ppt/slides/_rels/slide16.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image" Target="../media/image78.jpeg"/><Relationship Id="rId18" Type="http://schemas.openxmlformats.org/officeDocument/2006/relationships/image" Target="../media/image86.jpeg"/><Relationship Id="rId3" Type="http://schemas.openxmlformats.org/officeDocument/2006/relationships/tags" Target="../tags/tag19.xml"/><Relationship Id="rId21" Type="http://schemas.openxmlformats.org/officeDocument/2006/relationships/image" Target="../media/image82.emf"/><Relationship Id="rId7" Type="http://schemas.openxmlformats.org/officeDocument/2006/relationships/image" Target="../media/image32.wmf"/><Relationship Id="rId12" Type="http://schemas.openxmlformats.org/officeDocument/2006/relationships/image" Target="../media/image85.emf"/><Relationship Id="rId17" Type="http://schemas.openxmlformats.org/officeDocument/2006/relationships/hyperlink" Target="http://images.google.com/imgres?imgurl=http://www.cisco.com/en/US/prod/voicesw/ps6788/phones/ps379/ps9900/large_photo_7925G.jpg&amp;imgrefurl=http://www.cisco.com/en/US/products/ps9900/prod_view_selector.html&amp;usg=__jUGjrZfhL_IQLpfhdZ1SZadW4dg=&amp;h=625&amp;w=500&amp;sz=46&amp;hl=en&amp;start=4&amp;um=1&amp;itbs=1&amp;tbnid=e7Ti2lWWg4ROfM:&amp;tbnh=136&amp;tbnw=109&amp;prev=/images?q=Cisco+7925G&amp;um=1&amp;hl=en&amp;safe=off&amp;sa=N&amp;tbs=isch:1" TargetMode="External"/><Relationship Id="rId25" Type="http://schemas.openxmlformats.org/officeDocument/2006/relationships/image" Target="../media/image35.wmf"/><Relationship Id="rId2" Type="http://schemas.openxmlformats.org/officeDocument/2006/relationships/tags" Target="../tags/tag18.xml"/><Relationship Id="rId16" Type="http://schemas.openxmlformats.org/officeDocument/2006/relationships/image" Target="../media/image17.wmf"/><Relationship Id="rId20" Type="http://schemas.openxmlformats.org/officeDocument/2006/relationships/image" Target="../media/image87.png"/><Relationship Id="rId1" Type="http://schemas.openxmlformats.org/officeDocument/2006/relationships/vmlDrawing" Target="../drawings/vmlDrawing5.vml"/><Relationship Id="rId6" Type="http://schemas.openxmlformats.org/officeDocument/2006/relationships/image" Target="../media/image22.wmf"/><Relationship Id="rId11" Type="http://schemas.openxmlformats.org/officeDocument/2006/relationships/image" Target="../media/image23.wmf"/><Relationship Id="rId24" Type="http://schemas.openxmlformats.org/officeDocument/2006/relationships/image" Target="../media/image81.emf"/><Relationship Id="rId5" Type="http://schemas.openxmlformats.org/officeDocument/2006/relationships/notesSlide" Target="../notesSlides/notesSlide14.xml"/><Relationship Id="rId15" Type="http://schemas.openxmlformats.org/officeDocument/2006/relationships/image" Target="../media/image76.wmf"/><Relationship Id="rId23" Type="http://schemas.openxmlformats.org/officeDocument/2006/relationships/image" Target="../media/image41.wmf"/><Relationship Id="rId10" Type="http://schemas.openxmlformats.org/officeDocument/2006/relationships/image" Target="../media/image84.wmf"/><Relationship Id="rId19" Type="http://schemas.openxmlformats.org/officeDocument/2006/relationships/image" Target="../media/image83.png"/><Relationship Id="rId4" Type="http://schemas.openxmlformats.org/officeDocument/2006/relationships/slideLayout" Target="../slideLayouts/slideLayout10.xml"/><Relationship Id="rId9" Type="http://schemas.openxmlformats.org/officeDocument/2006/relationships/oleObject" Target="../embeddings/oleObject5.bin"/><Relationship Id="rId14" Type="http://schemas.openxmlformats.org/officeDocument/2006/relationships/image" Target="../media/image72.jpeg"/><Relationship Id="rId22" Type="http://schemas.openxmlformats.org/officeDocument/2006/relationships/image" Target="../media/image80.wmf"/></Relationships>
</file>

<file path=ppt/slides/_rels/slide17.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92.jpeg"/><Relationship Id="rId3" Type="http://schemas.openxmlformats.org/officeDocument/2006/relationships/image" Target="../media/image88.wmf"/><Relationship Id="rId7" Type="http://schemas.openxmlformats.org/officeDocument/2006/relationships/image" Target="../media/image89.wmf"/><Relationship Id="rId12" Type="http://schemas.openxmlformats.org/officeDocument/2006/relationships/image" Target="../media/image42.wmf"/><Relationship Id="rId2" Type="http://schemas.openxmlformats.org/officeDocument/2006/relationships/image" Target="../media/image73.jpeg"/><Relationship Id="rId1" Type="http://schemas.openxmlformats.org/officeDocument/2006/relationships/slideLayout" Target="../slideLayouts/slideLayout10.xml"/><Relationship Id="rId6" Type="http://schemas.openxmlformats.org/officeDocument/2006/relationships/image" Target="../media/image35.wmf"/><Relationship Id="rId11" Type="http://schemas.openxmlformats.org/officeDocument/2006/relationships/image" Target="../media/image76.wmf"/><Relationship Id="rId5" Type="http://schemas.openxmlformats.org/officeDocument/2006/relationships/image" Target="../media/image17.wmf"/><Relationship Id="rId15" Type="http://schemas.openxmlformats.org/officeDocument/2006/relationships/image" Target="../media/image49.png"/><Relationship Id="rId10" Type="http://schemas.openxmlformats.org/officeDocument/2006/relationships/image" Target="../media/image91.emf"/><Relationship Id="rId4" Type="http://schemas.openxmlformats.org/officeDocument/2006/relationships/image" Target="../media/image48.wmf"/><Relationship Id="rId9" Type="http://schemas.openxmlformats.org/officeDocument/2006/relationships/image" Target="../media/image90.wmf"/><Relationship Id="rId14" Type="http://schemas.openxmlformats.org/officeDocument/2006/relationships/image" Target="../media/image93.jpeg"/></Relationships>
</file>

<file path=ppt/slides/_rels/slide18.xml.rels><?xml version="1.0" encoding="UTF-8" standalone="yes"?>
<Relationships xmlns="http://schemas.openxmlformats.org/package/2006/relationships"><Relationship Id="rId8" Type="http://schemas.openxmlformats.org/officeDocument/2006/relationships/image" Target="../media/image94.jpeg"/><Relationship Id="rId13" Type="http://schemas.openxmlformats.org/officeDocument/2006/relationships/image" Target="../media/image23.wmf"/><Relationship Id="rId18" Type="http://schemas.openxmlformats.org/officeDocument/2006/relationships/image" Target="../media/image101.wmf"/><Relationship Id="rId26" Type="http://schemas.openxmlformats.org/officeDocument/2006/relationships/image" Target="../media/image49.png"/><Relationship Id="rId3" Type="http://schemas.openxmlformats.org/officeDocument/2006/relationships/tags" Target="../tags/tag21.xml"/><Relationship Id="rId21" Type="http://schemas.openxmlformats.org/officeDocument/2006/relationships/image" Target="../media/image104.emf"/><Relationship Id="rId7" Type="http://schemas.openxmlformats.org/officeDocument/2006/relationships/oleObject" Target="../embeddings/oleObject6.bin"/><Relationship Id="rId12" Type="http://schemas.openxmlformats.org/officeDocument/2006/relationships/image" Target="../media/image42.wmf"/><Relationship Id="rId17" Type="http://schemas.openxmlformats.org/officeDocument/2006/relationships/image" Target="../media/image100.wmf"/><Relationship Id="rId25" Type="http://schemas.openxmlformats.org/officeDocument/2006/relationships/image" Target="../media/image105.emf"/><Relationship Id="rId2" Type="http://schemas.openxmlformats.org/officeDocument/2006/relationships/tags" Target="../tags/tag20.xml"/><Relationship Id="rId16" Type="http://schemas.openxmlformats.org/officeDocument/2006/relationships/image" Target="../media/image99.wmf"/><Relationship Id="rId20" Type="http://schemas.openxmlformats.org/officeDocument/2006/relationships/image" Target="../media/image103.jpeg"/><Relationship Id="rId1" Type="http://schemas.openxmlformats.org/officeDocument/2006/relationships/vmlDrawing" Target="../drawings/vmlDrawing6.vml"/><Relationship Id="rId6" Type="http://schemas.openxmlformats.org/officeDocument/2006/relationships/image" Target="../media/image17.wmf"/><Relationship Id="rId11" Type="http://schemas.openxmlformats.org/officeDocument/2006/relationships/image" Target="../media/image61.wmf"/><Relationship Id="rId24" Type="http://schemas.openxmlformats.org/officeDocument/2006/relationships/image" Target="../media/image81.emf"/><Relationship Id="rId5" Type="http://schemas.openxmlformats.org/officeDocument/2006/relationships/notesSlide" Target="../notesSlides/notesSlide15.xml"/><Relationship Id="rId15" Type="http://schemas.openxmlformats.org/officeDocument/2006/relationships/image" Target="../media/image98.emf"/><Relationship Id="rId23" Type="http://schemas.openxmlformats.org/officeDocument/2006/relationships/image" Target="../media/image41.wmf"/><Relationship Id="rId10" Type="http://schemas.openxmlformats.org/officeDocument/2006/relationships/image" Target="../media/image96.png"/><Relationship Id="rId19" Type="http://schemas.openxmlformats.org/officeDocument/2006/relationships/image" Target="../media/image102.png"/><Relationship Id="rId4" Type="http://schemas.openxmlformats.org/officeDocument/2006/relationships/slideLayout" Target="../slideLayouts/slideLayout10.xml"/><Relationship Id="rId9" Type="http://schemas.openxmlformats.org/officeDocument/2006/relationships/image" Target="../media/image95.png"/><Relationship Id="rId14" Type="http://schemas.openxmlformats.org/officeDocument/2006/relationships/image" Target="../media/image97.wmf"/><Relationship Id="rId22" Type="http://schemas.openxmlformats.org/officeDocument/2006/relationships/image" Target="../media/image48.wmf"/></Relationships>
</file>

<file path=ppt/slides/_rels/slide19.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74.wmf"/><Relationship Id="rId18" Type="http://schemas.openxmlformats.org/officeDocument/2006/relationships/image" Target="../media/image48.wmf"/><Relationship Id="rId3" Type="http://schemas.openxmlformats.org/officeDocument/2006/relationships/tags" Target="../tags/tag23.xml"/><Relationship Id="rId7" Type="http://schemas.openxmlformats.org/officeDocument/2006/relationships/image" Target="../media/image76.wmf"/><Relationship Id="rId12" Type="http://schemas.openxmlformats.org/officeDocument/2006/relationships/image" Target="../media/image22.wmf"/><Relationship Id="rId17" Type="http://schemas.openxmlformats.org/officeDocument/2006/relationships/image" Target="../media/image99.wmf"/><Relationship Id="rId2" Type="http://schemas.openxmlformats.org/officeDocument/2006/relationships/tags" Target="../tags/tag22.xml"/><Relationship Id="rId16" Type="http://schemas.openxmlformats.org/officeDocument/2006/relationships/image" Target="../media/image106.wmf"/><Relationship Id="rId20" Type="http://schemas.openxmlformats.org/officeDocument/2006/relationships/image" Target="../media/image17.wmf"/><Relationship Id="rId1" Type="http://schemas.openxmlformats.org/officeDocument/2006/relationships/vmlDrawing" Target="../drawings/vmlDrawing7.vml"/><Relationship Id="rId6" Type="http://schemas.openxmlformats.org/officeDocument/2006/relationships/image" Target="../media/image72.jpeg"/><Relationship Id="rId11" Type="http://schemas.openxmlformats.org/officeDocument/2006/relationships/image" Target="../media/image82.emf"/><Relationship Id="rId5" Type="http://schemas.openxmlformats.org/officeDocument/2006/relationships/notesSlide" Target="../notesSlides/notesSlide16.xml"/><Relationship Id="rId15" Type="http://schemas.openxmlformats.org/officeDocument/2006/relationships/image" Target="../media/image75.jpeg"/><Relationship Id="rId10" Type="http://schemas.openxmlformats.org/officeDocument/2006/relationships/image" Target="../media/image32.wmf"/><Relationship Id="rId19" Type="http://schemas.openxmlformats.org/officeDocument/2006/relationships/image" Target="../media/image73.jpeg"/><Relationship Id="rId4" Type="http://schemas.openxmlformats.org/officeDocument/2006/relationships/slideLayout" Target="../slideLayouts/slideLayout10.xml"/><Relationship Id="rId9" Type="http://schemas.openxmlformats.org/officeDocument/2006/relationships/oleObject" Target="../embeddings/oleObject7.bin"/><Relationship Id="rId14" Type="http://schemas.openxmlformats.org/officeDocument/2006/relationships/hyperlink" Target="http://images.google.com/imgres?imgurl=http://anatomy.med.umich.edu/radiology/xray/images/wrist_hand_x_ray.gif&amp;imgrefurl=http://anatomy.med.umich.edu/radiology/xray/wrist_hand_x_ray.html&amp;usg=__yvZp3Y5ofhlfF285V_WTNcHQzX0=&amp;h=420&amp;w=351&amp;sz=90&amp;hl=en&amp;start=2&amp;um=1&amp;itbs=1&amp;tbnid=m7OeowAHmgqeHM:&amp;tbnh=125&amp;tbnw=104&amp;prev=/images?q=Xray&amp;um=1&amp;hl=en&amp;safe=off&amp;tbs=isch: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www.pcisecuritystandards.org/" TargetMode="External"/><Relationship Id="rId7" Type="http://schemas.openxmlformats.org/officeDocument/2006/relationships/image" Target="../media/image110.emf"/><Relationship Id="rId2" Type="http://schemas.openxmlformats.org/officeDocument/2006/relationships/notesSlide" Target="../notesSlides/notesSlide19.xml"/><Relationship Id="rId1" Type="http://schemas.openxmlformats.org/officeDocument/2006/relationships/slideLayout" Target="../slideLayouts/slideLayout33.xml"/><Relationship Id="rId6" Type="http://schemas.openxmlformats.org/officeDocument/2006/relationships/image" Target="../media/image109.png"/><Relationship Id="rId5" Type="http://schemas.openxmlformats.org/officeDocument/2006/relationships/image" Target="../media/image108.emf"/><Relationship Id="rId4" Type="http://schemas.openxmlformats.org/officeDocument/2006/relationships/image" Target="../media/image107.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15.emf"/><Relationship Id="rId3" Type="http://schemas.openxmlformats.org/officeDocument/2006/relationships/tags" Target="../tags/tag25.xml"/><Relationship Id="rId7" Type="http://schemas.openxmlformats.org/officeDocument/2006/relationships/image" Target="../media/image113.png"/><Relationship Id="rId12" Type="http://schemas.openxmlformats.org/officeDocument/2006/relationships/image" Target="../media/image42.wmf"/><Relationship Id="rId2" Type="http://schemas.openxmlformats.org/officeDocument/2006/relationships/tags" Target="../tags/tag24.xml"/><Relationship Id="rId1" Type="http://schemas.openxmlformats.org/officeDocument/2006/relationships/vmlDrawing" Target="../drawings/vmlDrawing8.vml"/><Relationship Id="rId6" Type="http://schemas.openxmlformats.org/officeDocument/2006/relationships/image" Target="../media/image17.wmf"/><Relationship Id="rId11" Type="http://schemas.openxmlformats.org/officeDocument/2006/relationships/image" Target="../media/image114.wmf"/><Relationship Id="rId5" Type="http://schemas.openxmlformats.org/officeDocument/2006/relationships/notesSlide" Target="../notesSlides/notesSlide27.xml"/><Relationship Id="rId10" Type="http://schemas.openxmlformats.org/officeDocument/2006/relationships/image" Target="../media/image76.wmf"/><Relationship Id="rId4" Type="http://schemas.openxmlformats.org/officeDocument/2006/relationships/slideLayout" Target="../slideLayouts/slideLayout10.xml"/><Relationship Id="rId9" Type="http://schemas.openxmlformats.org/officeDocument/2006/relationships/image" Target="../media/image46.emf"/><Relationship Id="rId14" Type="http://schemas.openxmlformats.org/officeDocument/2006/relationships/image" Target="../media/image99.wmf"/></Relationships>
</file>

<file path=ppt/slides/_rels/slide32.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7.wmf"/><Relationship Id="rId3" Type="http://schemas.openxmlformats.org/officeDocument/2006/relationships/tags" Target="../tags/tag27.xml"/><Relationship Id="rId7" Type="http://schemas.openxmlformats.org/officeDocument/2006/relationships/image" Target="../media/image46.emf"/><Relationship Id="rId12" Type="http://schemas.openxmlformats.org/officeDocument/2006/relationships/image" Target="../media/image115.emf"/><Relationship Id="rId2" Type="http://schemas.openxmlformats.org/officeDocument/2006/relationships/tags" Target="../tags/tag26.xml"/><Relationship Id="rId1" Type="http://schemas.openxmlformats.org/officeDocument/2006/relationships/vmlDrawing" Target="../drawings/vmlDrawing9.vml"/><Relationship Id="rId6" Type="http://schemas.openxmlformats.org/officeDocument/2006/relationships/oleObject" Target="../embeddings/oleObject9.bin"/><Relationship Id="rId11" Type="http://schemas.openxmlformats.org/officeDocument/2006/relationships/image" Target="../media/image114.wmf"/><Relationship Id="rId5" Type="http://schemas.openxmlformats.org/officeDocument/2006/relationships/notesSlide" Target="../notesSlides/notesSlide28.xml"/><Relationship Id="rId10" Type="http://schemas.openxmlformats.org/officeDocument/2006/relationships/image" Target="../media/image42.wmf"/><Relationship Id="rId4" Type="http://schemas.openxmlformats.org/officeDocument/2006/relationships/slideLayout" Target="../slideLayouts/slideLayout10.xml"/><Relationship Id="rId9" Type="http://schemas.openxmlformats.org/officeDocument/2006/relationships/image" Target="../media/image76.wmf"/><Relationship Id="rId14" Type="http://schemas.openxmlformats.org/officeDocument/2006/relationships/image" Target="../media/image99.wmf"/></Relationships>
</file>

<file path=ppt/slides/_rels/slide33.xml.rels><?xml version="1.0" encoding="UTF-8" standalone="yes"?>
<Relationships xmlns="http://schemas.openxmlformats.org/package/2006/relationships"><Relationship Id="rId8" Type="http://schemas.openxmlformats.org/officeDocument/2006/relationships/image" Target="../media/image46.emf"/><Relationship Id="rId13" Type="http://schemas.openxmlformats.org/officeDocument/2006/relationships/image" Target="../media/image17.wmf"/><Relationship Id="rId3" Type="http://schemas.openxmlformats.org/officeDocument/2006/relationships/tags" Target="../tags/tag29.xml"/><Relationship Id="rId7" Type="http://schemas.openxmlformats.org/officeDocument/2006/relationships/oleObject" Target="../embeddings/oleObject10.bin"/><Relationship Id="rId12" Type="http://schemas.openxmlformats.org/officeDocument/2006/relationships/image" Target="../media/image115.emf"/><Relationship Id="rId2" Type="http://schemas.openxmlformats.org/officeDocument/2006/relationships/tags" Target="../tags/tag28.xml"/><Relationship Id="rId1" Type="http://schemas.openxmlformats.org/officeDocument/2006/relationships/vmlDrawing" Target="../drawings/vmlDrawing10.vml"/><Relationship Id="rId6" Type="http://schemas.openxmlformats.org/officeDocument/2006/relationships/image" Target="../media/image113.png"/><Relationship Id="rId11" Type="http://schemas.openxmlformats.org/officeDocument/2006/relationships/image" Target="../media/image42.wmf"/><Relationship Id="rId5" Type="http://schemas.openxmlformats.org/officeDocument/2006/relationships/notesSlide" Target="../notesSlides/notesSlide29.xml"/><Relationship Id="rId10" Type="http://schemas.openxmlformats.org/officeDocument/2006/relationships/image" Target="../media/image114.wmf"/><Relationship Id="rId4" Type="http://schemas.openxmlformats.org/officeDocument/2006/relationships/slideLayout" Target="../slideLayouts/slideLayout10.xml"/><Relationship Id="rId9" Type="http://schemas.openxmlformats.org/officeDocument/2006/relationships/image" Target="../media/image76.wmf"/><Relationship Id="rId14" Type="http://schemas.openxmlformats.org/officeDocument/2006/relationships/image" Target="../media/image99.wmf"/></Relationships>
</file>

<file path=ppt/slides/_rels/slide34.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18.wmf"/><Relationship Id="rId3" Type="http://schemas.openxmlformats.org/officeDocument/2006/relationships/tags" Target="../tags/tag31.xml"/><Relationship Id="rId7" Type="http://schemas.openxmlformats.org/officeDocument/2006/relationships/oleObject" Target="../embeddings/oleObject11.bin"/><Relationship Id="rId12" Type="http://schemas.openxmlformats.org/officeDocument/2006/relationships/image" Target="../media/image104.emf"/><Relationship Id="rId2" Type="http://schemas.openxmlformats.org/officeDocument/2006/relationships/tags" Target="../tags/tag30.xml"/><Relationship Id="rId16" Type="http://schemas.openxmlformats.org/officeDocument/2006/relationships/image" Target="../media/image119.wmf"/><Relationship Id="rId1" Type="http://schemas.openxmlformats.org/officeDocument/2006/relationships/vmlDrawing" Target="../drawings/vmlDrawing11.vml"/><Relationship Id="rId6" Type="http://schemas.openxmlformats.org/officeDocument/2006/relationships/image" Target="../media/image17.wmf"/><Relationship Id="rId11" Type="http://schemas.openxmlformats.org/officeDocument/2006/relationships/image" Target="../media/image117.wmf"/><Relationship Id="rId5" Type="http://schemas.openxmlformats.org/officeDocument/2006/relationships/notesSlide" Target="../notesSlides/notesSlide30.xml"/><Relationship Id="rId15" Type="http://schemas.openxmlformats.org/officeDocument/2006/relationships/image" Target="../media/image105.emf"/><Relationship Id="rId10" Type="http://schemas.openxmlformats.org/officeDocument/2006/relationships/image" Target="../media/image76.wmf"/><Relationship Id="rId4" Type="http://schemas.openxmlformats.org/officeDocument/2006/relationships/slideLayout" Target="../slideLayouts/slideLayout10.xml"/><Relationship Id="rId9" Type="http://schemas.openxmlformats.org/officeDocument/2006/relationships/image" Target="../media/image22.wmf"/><Relationship Id="rId14" Type="http://schemas.openxmlformats.org/officeDocument/2006/relationships/image" Target="../media/image18.wmf"/></Relationships>
</file>

<file path=ppt/slides/_rels/slide35.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98.emf"/><Relationship Id="rId18" Type="http://schemas.openxmlformats.org/officeDocument/2006/relationships/image" Target="../media/image102.png"/><Relationship Id="rId3" Type="http://schemas.openxmlformats.org/officeDocument/2006/relationships/tags" Target="../tags/tag33.xml"/><Relationship Id="rId21" Type="http://schemas.openxmlformats.org/officeDocument/2006/relationships/image" Target="../media/image81.emf"/><Relationship Id="rId7" Type="http://schemas.openxmlformats.org/officeDocument/2006/relationships/oleObject" Target="../embeddings/oleObject12.bin"/><Relationship Id="rId12" Type="http://schemas.openxmlformats.org/officeDocument/2006/relationships/image" Target="../media/image97.wmf"/><Relationship Id="rId17" Type="http://schemas.openxmlformats.org/officeDocument/2006/relationships/image" Target="../media/image101.wmf"/><Relationship Id="rId2" Type="http://schemas.openxmlformats.org/officeDocument/2006/relationships/tags" Target="../tags/tag32.xml"/><Relationship Id="rId16" Type="http://schemas.openxmlformats.org/officeDocument/2006/relationships/image" Target="../media/image100.wmf"/><Relationship Id="rId20" Type="http://schemas.openxmlformats.org/officeDocument/2006/relationships/image" Target="../media/image41.wmf"/><Relationship Id="rId1" Type="http://schemas.openxmlformats.org/officeDocument/2006/relationships/vmlDrawing" Target="../drawings/vmlDrawing12.vml"/><Relationship Id="rId6" Type="http://schemas.openxmlformats.org/officeDocument/2006/relationships/image" Target="../media/image17.wmf"/><Relationship Id="rId11" Type="http://schemas.openxmlformats.org/officeDocument/2006/relationships/image" Target="../media/image23.wmf"/><Relationship Id="rId24" Type="http://schemas.openxmlformats.org/officeDocument/2006/relationships/image" Target="../media/image49.png"/><Relationship Id="rId5" Type="http://schemas.openxmlformats.org/officeDocument/2006/relationships/notesSlide" Target="../notesSlides/notesSlide31.xml"/><Relationship Id="rId15" Type="http://schemas.openxmlformats.org/officeDocument/2006/relationships/image" Target="../media/image99.wmf"/><Relationship Id="rId23" Type="http://schemas.openxmlformats.org/officeDocument/2006/relationships/image" Target="../media/image76.wmf"/><Relationship Id="rId10" Type="http://schemas.openxmlformats.org/officeDocument/2006/relationships/image" Target="../media/image42.wmf"/><Relationship Id="rId19" Type="http://schemas.openxmlformats.org/officeDocument/2006/relationships/image" Target="../media/image48.wmf"/><Relationship Id="rId4" Type="http://schemas.openxmlformats.org/officeDocument/2006/relationships/slideLayout" Target="../slideLayouts/slideLayout10.xml"/><Relationship Id="rId9" Type="http://schemas.openxmlformats.org/officeDocument/2006/relationships/image" Target="../media/image61.wmf"/><Relationship Id="rId14" Type="http://schemas.openxmlformats.org/officeDocument/2006/relationships/image" Target="../media/image104.emf"/><Relationship Id="rId22" Type="http://schemas.openxmlformats.org/officeDocument/2006/relationships/image" Target="../media/image105.e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115.emf"/><Relationship Id="rId18" Type="http://schemas.openxmlformats.org/officeDocument/2006/relationships/image" Target="../media/image104.emf"/><Relationship Id="rId3" Type="http://schemas.openxmlformats.org/officeDocument/2006/relationships/tags" Target="../tags/tag35.xml"/><Relationship Id="rId21" Type="http://schemas.openxmlformats.org/officeDocument/2006/relationships/image" Target="../media/image49.png"/><Relationship Id="rId7" Type="http://schemas.openxmlformats.org/officeDocument/2006/relationships/image" Target="../media/image102.png"/><Relationship Id="rId12" Type="http://schemas.openxmlformats.org/officeDocument/2006/relationships/image" Target="../media/image42.wmf"/><Relationship Id="rId17" Type="http://schemas.openxmlformats.org/officeDocument/2006/relationships/image" Target="../media/image23.wmf"/><Relationship Id="rId2" Type="http://schemas.openxmlformats.org/officeDocument/2006/relationships/tags" Target="../tags/tag34.xml"/><Relationship Id="rId16" Type="http://schemas.openxmlformats.org/officeDocument/2006/relationships/image" Target="../media/image95.png"/><Relationship Id="rId20" Type="http://schemas.openxmlformats.org/officeDocument/2006/relationships/image" Target="../media/image99.wmf"/><Relationship Id="rId1" Type="http://schemas.openxmlformats.org/officeDocument/2006/relationships/vmlDrawing" Target="../drawings/vmlDrawing13.vml"/><Relationship Id="rId6" Type="http://schemas.openxmlformats.org/officeDocument/2006/relationships/image" Target="../media/image71.wmf"/><Relationship Id="rId11" Type="http://schemas.openxmlformats.org/officeDocument/2006/relationships/image" Target="../media/image114.wmf"/><Relationship Id="rId5" Type="http://schemas.openxmlformats.org/officeDocument/2006/relationships/notesSlide" Target="../notesSlides/notesSlide32.xml"/><Relationship Id="rId15" Type="http://schemas.openxmlformats.org/officeDocument/2006/relationships/image" Target="../media/image17.wmf"/><Relationship Id="rId10" Type="http://schemas.openxmlformats.org/officeDocument/2006/relationships/image" Target="../media/image76.wmf"/><Relationship Id="rId19" Type="http://schemas.openxmlformats.org/officeDocument/2006/relationships/image" Target="../media/image48.wmf"/><Relationship Id="rId4" Type="http://schemas.openxmlformats.org/officeDocument/2006/relationships/slideLayout" Target="../slideLayouts/slideLayout10.xml"/><Relationship Id="rId9" Type="http://schemas.openxmlformats.org/officeDocument/2006/relationships/image" Target="../media/image46.emf"/><Relationship Id="rId14" Type="http://schemas.openxmlformats.org/officeDocument/2006/relationships/image" Target="../media/image120.png"/></Relationships>
</file>

<file path=ppt/slides/_rels/slide37.x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image" Target="../media/image73.jpeg"/><Relationship Id="rId3" Type="http://schemas.openxmlformats.org/officeDocument/2006/relationships/image" Target="../media/image46.emf"/><Relationship Id="rId7" Type="http://schemas.openxmlformats.org/officeDocument/2006/relationships/image" Target="../media/image121.png"/><Relationship Id="rId12" Type="http://schemas.openxmlformats.org/officeDocument/2006/relationships/image" Target="../media/image85.emf"/><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115.emf"/><Relationship Id="rId11" Type="http://schemas.openxmlformats.org/officeDocument/2006/relationships/image" Target="../media/image32.wmf"/><Relationship Id="rId5" Type="http://schemas.openxmlformats.org/officeDocument/2006/relationships/image" Target="../media/image42.wmf"/><Relationship Id="rId10" Type="http://schemas.openxmlformats.org/officeDocument/2006/relationships/image" Target="../media/image22.wmf"/><Relationship Id="rId4" Type="http://schemas.openxmlformats.org/officeDocument/2006/relationships/image" Target="../media/image114.wmf"/><Relationship Id="rId9" Type="http://schemas.openxmlformats.org/officeDocument/2006/relationships/image" Target="../media/image76.wmf"/><Relationship Id="rId14" Type="http://schemas.openxmlformats.org/officeDocument/2006/relationships/image" Target="../media/image17.wmf"/></Relationships>
</file>

<file path=ppt/slides/_rels/slide38.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image" Target="../media/image100.wmf"/><Relationship Id="rId18" Type="http://schemas.openxmlformats.org/officeDocument/2006/relationships/image" Target="../media/image81.emf"/><Relationship Id="rId3" Type="http://schemas.openxmlformats.org/officeDocument/2006/relationships/tags" Target="../tags/tag37.xml"/><Relationship Id="rId21" Type="http://schemas.openxmlformats.org/officeDocument/2006/relationships/image" Target="../media/image96.png"/><Relationship Id="rId7" Type="http://schemas.openxmlformats.org/officeDocument/2006/relationships/oleObject" Target="../embeddings/oleObject14.bin"/><Relationship Id="rId12" Type="http://schemas.openxmlformats.org/officeDocument/2006/relationships/image" Target="../media/image98.emf"/><Relationship Id="rId17" Type="http://schemas.openxmlformats.org/officeDocument/2006/relationships/image" Target="../media/image41.wmf"/><Relationship Id="rId2" Type="http://schemas.openxmlformats.org/officeDocument/2006/relationships/tags" Target="../tags/tag36.xml"/><Relationship Id="rId16" Type="http://schemas.openxmlformats.org/officeDocument/2006/relationships/image" Target="../media/image48.wmf"/><Relationship Id="rId20" Type="http://schemas.openxmlformats.org/officeDocument/2006/relationships/image" Target="../media/image94.jpeg"/><Relationship Id="rId1" Type="http://schemas.openxmlformats.org/officeDocument/2006/relationships/vmlDrawing" Target="../drawings/vmlDrawing14.vml"/><Relationship Id="rId6" Type="http://schemas.openxmlformats.org/officeDocument/2006/relationships/image" Target="../media/image17.wmf"/><Relationship Id="rId11" Type="http://schemas.openxmlformats.org/officeDocument/2006/relationships/image" Target="../media/image97.wmf"/><Relationship Id="rId5" Type="http://schemas.openxmlformats.org/officeDocument/2006/relationships/notesSlide" Target="../notesSlides/notesSlide34.xml"/><Relationship Id="rId15" Type="http://schemas.openxmlformats.org/officeDocument/2006/relationships/image" Target="../media/image104.emf"/><Relationship Id="rId23" Type="http://schemas.openxmlformats.org/officeDocument/2006/relationships/image" Target="../media/image49.png"/><Relationship Id="rId10" Type="http://schemas.openxmlformats.org/officeDocument/2006/relationships/image" Target="../media/image23.wmf"/><Relationship Id="rId19" Type="http://schemas.openxmlformats.org/officeDocument/2006/relationships/image" Target="../media/image105.emf"/><Relationship Id="rId4" Type="http://schemas.openxmlformats.org/officeDocument/2006/relationships/slideLayout" Target="../slideLayouts/slideLayout10.xml"/><Relationship Id="rId9" Type="http://schemas.openxmlformats.org/officeDocument/2006/relationships/image" Target="../media/image42.wmf"/><Relationship Id="rId14" Type="http://schemas.openxmlformats.org/officeDocument/2006/relationships/image" Target="../media/image102.png"/><Relationship Id="rId22" Type="http://schemas.openxmlformats.org/officeDocument/2006/relationships/image" Target="../media/image99.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98.emf"/><Relationship Id="rId18" Type="http://schemas.openxmlformats.org/officeDocument/2006/relationships/image" Target="../media/image41.wmf"/><Relationship Id="rId3" Type="http://schemas.openxmlformats.org/officeDocument/2006/relationships/tags" Target="../tags/tag39.xml"/><Relationship Id="rId21" Type="http://schemas.openxmlformats.org/officeDocument/2006/relationships/image" Target="../media/image94.jpeg"/><Relationship Id="rId7" Type="http://schemas.openxmlformats.org/officeDocument/2006/relationships/image" Target="../media/image17.wmf"/><Relationship Id="rId12" Type="http://schemas.openxmlformats.org/officeDocument/2006/relationships/image" Target="../media/image97.wmf"/><Relationship Id="rId17" Type="http://schemas.openxmlformats.org/officeDocument/2006/relationships/image" Target="../media/image48.wmf"/><Relationship Id="rId2" Type="http://schemas.openxmlformats.org/officeDocument/2006/relationships/tags" Target="../tags/tag38.xml"/><Relationship Id="rId16" Type="http://schemas.openxmlformats.org/officeDocument/2006/relationships/image" Target="../media/image104.emf"/><Relationship Id="rId20" Type="http://schemas.openxmlformats.org/officeDocument/2006/relationships/image" Target="../media/image105.emf"/><Relationship Id="rId1" Type="http://schemas.openxmlformats.org/officeDocument/2006/relationships/vmlDrawing" Target="../drawings/vmlDrawing15.vml"/><Relationship Id="rId6" Type="http://schemas.openxmlformats.org/officeDocument/2006/relationships/image" Target="../media/image101.wmf"/><Relationship Id="rId11" Type="http://schemas.openxmlformats.org/officeDocument/2006/relationships/image" Target="../media/image23.wmf"/><Relationship Id="rId24" Type="http://schemas.openxmlformats.org/officeDocument/2006/relationships/image" Target="../media/image49.png"/><Relationship Id="rId5" Type="http://schemas.openxmlformats.org/officeDocument/2006/relationships/notesSlide" Target="../notesSlides/notesSlide35.xml"/><Relationship Id="rId15" Type="http://schemas.openxmlformats.org/officeDocument/2006/relationships/image" Target="../media/image102.png"/><Relationship Id="rId23" Type="http://schemas.openxmlformats.org/officeDocument/2006/relationships/image" Target="../media/image99.wmf"/><Relationship Id="rId10" Type="http://schemas.openxmlformats.org/officeDocument/2006/relationships/image" Target="../media/image42.wmf"/><Relationship Id="rId19" Type="http://schemas.openxmlformats.org/officeDocument/2006/relationships/image" Target="../media/image81.emf"/><Relationship Id="rId4" Type="http://schemas.openxmlformats.org/officeDocument/2006/relationships/slideLayout" Target="../slideLayouts/slideLayout10.xml"/><Relationship Id="rId9" Type="http://schemas.openxmlformats.org/officeDocument/2006/relationships/image" Target="../media/image61.wmf"/><Relationship Id="rId14" Type="http://schemas.openxmlformats.org/officeDocument/2006/relationships/image" Target="../media/image100.wmf"/><Relationship Id="rId22" Type="http://schemas.openxmlformats.org/officeDocument/2006/relationships/image" Target="../media/image96.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37.xml"/><Relationship Id="rId1" Type="http://schemas.openxmlformats.org/officeDocument/2006/relationships/slideLayout" Target="../slideLayouts/slideLayout33.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jpeg"/></Relationships>
</file>

<file path=ppt/slides/_rels/slide42.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127.emf"/><Relationship Id="rId7" Type="http://schemas.openxmlformats.org/officeDocument/2006/relationships/image" Target="../media/image131.wmf"/><Relationship Id="rId12" Type="http://schemas.openxmlformats.org/officeDocument/2006/relationships/image" Target="../media/image17.wmf"/><Relationship Id="rId2" Type="http://schemas.openxmlformats.org/officeDocument/2006/relationships/image" Target="../media/image126.png"/><Relationship Id="rId1" Type="http://schemas.openxmlformats.org/officeDocument/2006/relationships/slideLayout" Target="../slideLayouts/slideLayout10.xml"/><Relationship Id="rId6" Type="http://schemas.openxmlformats.org/officeDocument/2006/relationships/image" Target="../media/image130.wmf"/><Relationship Id="rId11" Type="http://schemas.openxmlformats.org/officeDocument/2006/relationships/image" Target="../media/image133.png"/><Relationship Id="rId5" Type="http://schemas.openxmlformats.org/officeDocument/2006/relationships/image" Target="../media/image129.wmf"/><Relationship Id="rId10" Type="http://schemas.openxmlformats.org/officeDocument/2006/relationships/image" Target="../media/image132.png"/><Relationship Id="rId4" Type="http://schemas.openxmlformats.org/officeDocument/2006/relationships/image" Target="../media/image128.wmf"/><Relationship Id="rId9" Type="http://schemas.openxmlformats.org/officeDocument/2006/relationships/image" Target="../media/image41.wmf"/></Relationships>
</file>

<file path=ppt/slides/_rels/slide43.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38.xml"/><Relationship Id="rId1" Type="http://schemas.openxmlformats.org/officeDocument/2006/relationships/slideLayout" Target="../slideLayouts/slideLayout33.xml"/><Relationship Id="rId5" Type="http://schemas.openxmlformats.org/officeDocument/2006/relationships/image" Target="../media/image136.jpeg"/><Relationship Id="rId4" Type="http://schemas.openxmlformats.org/officeDocument/2006/relationships/image" Target="../media/image135.jpeg"/></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40.xml"/><Relationship Id="rId1" Type="http://schemas.openxmlformats.org/officeDocument/2006/relationships/slideLayout" Target="../slideLayouts/slideLayout33.xml"/><Relationship Id="rId4" Type="http://schemas.openxmlformats.org/officeDocument/2006/relationships/image" Target="../media/image138.jpeg"/></Relationships>
</file>

<file path=ppt/slides/_rels/slide4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41.xml"/><Relationship Id="rId1" Type="http://schemas.openxmlformats.org/officeDocument/2006/relationships/slideLayout" Target="../slideLayouts/slideLayout10.xml"/><Relationship Id="rId5" Type="http://schemas.openxmlformats.org/officeDocument/2006/relationships/image" Target="../media/image141.png"/><Relationship Id="rId4" Type="http://schemas.openxmlformats.org/officeDocument/2006/relationships/image" Target="../media/image140.png"/></Relationships>
</file>

<file path=ppt/slides/_rels/slide47.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image" Target="../media/image143.png"/></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ubtitle 2"/>
          <p:cNvSpPr>
            <a:spLocks noGrp="1"/>
          </p:cNvSpPr>
          <p:nvPr>
            <p:ph type="subTitle" idx="1"/>
          </p:nvPr>
        </p:nvSpPr>
        <p:spPr>
          <a:xfrm>
            <a:off x="650875" y="5483225"/>
            <a:ext cx="8112125" cy="1069975"/>
          </a:xfrm>
        </p:spPr>
        <p:txBody>
          <a:bodyPr>
            <a:normAutofit fontScale="85000" lnSpcReduction="20000"/>
          </a:bodyPr>
          <a:lstStyle/>
          <a:p>
            <a:pPr eaLnBrk="1" hangingPunct="1"/>
            <a:r>
              <a:rPr lang="en-US" dirty="0" smtClean="0"/>
              <a:t>TDM Presentation</a:t>
            </a:r>
          </a:p>
          <a:p>
            <a:pPr eaLnBrk="1" hangingPunct="1"/>
            <a:r>
              <a:rPr lang="en-US" dirty="0" smtClean="0"/>
              <a:t>Healthcare Industry Solutions Engineering  (ISE)</a:t>
            </a:r>
          </a:p>
          <a:p>
            <a:pPr eaLnBrk="1" hangingPunct="1"/>
            <a:r>
              <a:rPr lang="en-US" dirty="0" smtClean="0"/>
              <a:t>EDCS-</a:t>
            </a:r>
            <a:r>
              <a:rPr lang="en-US" dirty="0"/>
              <a:t>1225848</a:t>
            </a:r>
            <a:endParaRPr lang="en-US" dirty="0" smtClean="0"/>
          </a:p>
        </p:txBody>
      </p:sp>
      <p:sp>
        <p:nvSpPr>
          <p:cNvPr id="34819" name="Title 1"/>
          <p:cNvSpPr>
            <a:spLocks noGrp="1"/>
          </p:cNvSpPr>
          <p:nvPr>
            <p:ph type="ctrTitle"/>
          </p:nvPr>
        </p:nvSpPr>
        <p:spPr>
          <a:xfrm>
            <a:off x="650875" y="4114800"/>
            <a:ext cx="8112125" cy="1022350"/>
          </a:xfrm>
        </p:spPr>
        <p:txBody>
          <a:bodyPr/>
          <a:lstStyle/>
          <a:p>
            <a:pPr eaLnBrk="1" hangingPunct="1"/>
            <a:r>
              <a:rPr lang="en-US" dirty="0" smtClean="0"/>
              <a:t>Cisco Medical-Grade Network 2.0</a:t>
            </a:r>
            <a:br>
              <a:rPr lang="en-US" dirty="0" smtClean="0"/>
            </a:br>
            <a:r>
              <a:rPr lang="en-US" dirty="0" smtClean="0"/>
              <a:t>Security Architecture and Solutions</a:t>
            </a:r>
          </a:p>
        </p:txBody>
      </p:sp>
      <p:pic>
        <p:nvPicPr>
          <p:cNvPr id="34820" name="Picture Placeholder 6" descr="MGN_Security_cover image.jpg"/>
          <p:cNvPicPr>
            <a:picLocks noGrp="1" noChangeAspect="1"/>
          </p:cNvPicPr>
          <p:nvPr>
            <p:ph type="pic" sz="quarter" idx="12"/>
          </p:nvPr>
        </p:nvPicPr>
        <p:blipFill>
          <a:blip r:embed="rId2" cstate="print"/>
          <a:srcRect t="536" b="536"/>
          <a:stretch>
            <a:fillRect/>
          </a:stretch>
        </p:blipFill>
        <p:spPr>
          <a:xfrm>
            <a:off x="0" y="1619250"/>
            <a:ext cx="9144000" cy="2359025"/>
          </a:xfrm>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517"/>
          <p:cNvGrpSpPr>
            <a:grpSpLocks/>
          </p:cNvGrpSpPr>
          <p:nvPr/>
        </p:nvGrpSpPr>
        <p:grpSpPr bwMode="auto">
          <a:xfrm>
            <a:off x="152400" y="4343400"/>
            <a:ext cx="5486400" cy="2514600"/>
            <a:chOff x="230" y="1000"/>
            <a:chExt cx="3456" cy="1631"/>
          </a:xfrm>
        </p:grpSpPr>
        <p:sp>
          <p:nvSpPr>
            <p:cNvPr id="59017" name="Rectangle 1595"/>
            <p:cNvSpPr>
              <a:spLocks noChangeArrowheads="1"/>
            </p:cNvSpPr>
            <p:nvPr/>
          </p:nvSpPr>
          <p:spPr bwMode="auto">
            <a:xfrm>
              <a:off x="230" y="1000"/>
              <a:ext cx="3456" cy="1631"/>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dirty="0"/>
            </a:p>
          </p:txBody>
        </p:sp>
        <p:sp>
          <p:nvSpPr>
            <p:cNvPr id="1147" name="Rectangle 1146"/>
            <p:cNvSpPr/>
            <p:nvPr/>
          </p:nvSpPr>
          <p:spPr>
            <a:xfrm>
              <a:off x="244" y="1013"/>
              <a:ext cx="659" cy="178"/>
            </a:xfrm>
            <a:prstGeom prst="rect">
              <a:avLst/>
            </a:prstGeom>
          </p:spPr>
          <p:txBody>
            <a:bodyPr wrap="none">
              <a:spAutoFit/>
            </a:bodyPr>
            <a:lstStyle/>
            <a:p>
              <a:pPr fontAlgn="auto">
                <a:spcBef>
                  <a:spcPts val="0"/>
                </a:spcBef>
                <a:spcAft>
                  <a:spcPts val="0"/>
                </a:spcAft>
                <a:defRPr/>
              </a:pPr>
              <a:r>
                <a:rPr lang="en-US" sz="1200" b="1" kern="0" dirty="0">
                  <a:solidFill>
                    <a:schemeClr val="tx2"/>
                  </a:solidFill>
                  <a:latin typeface="+mn-lt"/>
                </a:rPr>
                <a:t>Data Center</a:t>
              </a:r>
              <a:endParaRPr lang="en-US" sz="1200" b="1" dirty="0">
                <a:latin typeface="+mn-lt"/>
              </a:endParaRPr>
            </a:p>
          </p:txBody>
        </p:sp>
      </p:grpSp>
      <p:sp>
        <p:nvSpPr>
          <p:cNvPr id="58371" name="Oval 29"/>
          <p:cNvSpPr>
            <a:spLocks noChangeArrowheads="1"/>
          </p:cNvSpPr>
          <p:nvPr/>
        </p:nvSpPr>
        <p:spPr bwMode="auto">
          <a:xfrm rot="9654445">
            <a:off x="3352800" y="5989638"/>
            <a:ext cx="565150" cy="563562"/>
          </a:xfrm>
          <a:prstGeom prst="ellipse">
            <a:avLst/>
          </a:prstGeom>
          <a:gradFill rotWithShape="1">
            <a:gsLst>
              <a:gs pos="0">
                <a:srgbClr val="000000">
                  <a:alpha val="0"/>
                </a:srgbClr>
              </a:gs>
              <a:gs pos="100000">
                <a:srgbClr val="47B0D5"/>
              </a:gs>
            </a:gsLst>
            <a:lin ang="5400000" scaled="1"/>
          </a:gradFill>
          <a:ln w="9525">
            <a:noFill/>
            <a:round/>
            <a:headEnd/>
            <a:tailEnd/>
          </a:ln>
        </p:spPr>
        <p:txBody>
          <a:bodyPr anchor="ctr"/>
          <a:lstStyle/>
          <a:p>
            <a:endParaRPr lang="en-US" dirty="0">
              <a:cs typeface="Arial" charset="0"/>
            </a:endParaRPr>
          </a:p>
        </p:txBody>
      </p:sp>
      <p:grpSp>
        <p:nvGrpSpPr>
          <p:cNvPr id="58373" name="Group 517"/>
          <p:cNvGrpSpPr>
            <a:grpSpLocks/>
          </p:cNvGrpSpPr>
          <p:nvPr/>
        </p:nvGrpSpPr>
        <p:grpSpPr bwMode="auto">
          <a:xfrm>
            <a:off x="5740400" y="4343400"/>
            <a:ext cx="1247775" cy="2514600"/>
            <a:chOff x="222" y="1000"/>
            <a:chExt cx="786" cy="1631"/>
          </a:xfrm>
        </p:grpSpPr>
        <p:sp>
          <p:nvSpPr>
            <p:cNvPr id="59015" name="Rectangle 1595"/>
            <p:cNvSpPr>
              <a:spLocks noChangeArrowheads="1"/>
            </p:cNvSpPr>
            <p:nvPr/>
          </p:nvSpPr>
          <p:spPr bwMode="auto">
            <a:xfrm>
              <a:off x="230" y="1000"/>
              <a:ext cx="778" cy="1631"/>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dirty="0"/>
            </a:p>
          </p:txBody>
        </p:sp>
        <p:sp>
          <p:nvSpPr>
            <p:cNvPr id="1150" name="Rectangle 1149"/>
            <p:cNvSpPr/>
            <p:nvPr/>
          </p:nvSpPr>
          <p:spPr>
            <a:xfrm>
              <a:off x="222" y="1013"/>
              <a:ext cx="455" cy="178"/>
            </a:xfrm>
            <a:prstGeom prst="rect">
              <a:avLst/>
            </a:prstGeom>
          </p:spPr>
          <p:txBody>
            <a:bodyPr wrap="none">
              <a:spAutoFit/>
            </a:bodyPr>
            <a:lstStyle/>
            <a:p>
              <a:pPr fontAlgn="auto">
                <a:spcBef>
                  <a:spcPts val="0"/>
                </a:spcBef>
                <a:spcAft>
                  <a:spcPts val="0"/>
                </a:spcAft>
                <a:defRPr/>
              </a:pPr>
              <a:r>
                <a:rPr lang="en-US" sz="1200" b="1" kern="0" dirty="0">
                  <a:solidFill>
                    <a:schemeClr val="tx2"/>
                  </a:solidFill>
                  <a:latin typeface="+mn-lt"/>
                </a:rPr>
                <a:t>Partner</a:t>
              </a:r>
              <a:endParaRPr lang="en-US" sz="1200" b="1" dirty="0">
                <a:latin typeface="+mn-lt"/>
              </a:endParaRPr>
            </a:p>
          </p:txBody>
        </p:sp>
      </p:grpSp>
      <p:cxnSp>
        <p:nvCxnSpPr>
          <p:cNvPr id="58374" name="Straight Connector 237"/>
          <p:cNvCxnSpPr>
            <a:cxnSpLocks noChangeShapeType="1"/>
          </p:cNvCxnSpPr>
          <p:nvPr/>
        </p:nvCxnSpPr>
        <p:spPr bwMode="auto">
          <a:xfrm rot="16200000" flipV="1">
            <a:off x="5347494" y="4279106"/>
            <a:ext cx="2108200" cy="1588"/>
          </a:xfrm>
          <a:prstGeom prst="line">
            <a:avLst/>
          </a:prstGeom>
          <a:noFill/>
          <a:ln w="12700" cap="rnd" algn="ctr">
            <a:solidFill>
              <a:schemeClr val="tx1"/>
            </a:solidFill>
            <a:round/>
            <a:headEnd/>
            <a:tailEnd/>
          </a:ln>
        </p:spPr>
      </p:cxnSp>
      <p:grpSp>
        <p:nvGrpSpPr>
          <p:cNvPr id="58375" name="Group 517"/>
          <p:cNvGrpSpPr>
            <a:grpSpLocks/>
          </p:cNvGrpSpPr>
          <p:nvPr/>
        </p:nvGrpSpPr>
        <p:grpSpPr bwMode="auto">
          <a:xfrm>
            <a:off x="176213" y="1295400"/>
            <a:ext cx="3862387" cy="3016250"/>
            <a:chOff x="230" y="1000"/>
            <a:chExt cx="2433" cy="1957"/>
          </a:xfrm>
        </p:grpSpPr>
        <p:sp>
          <p:nvSpPr>
            <p:cNvPr id="59013" name="Rectangle 1595"/>
            <p:cNvSpPr>
              <a:spLocks noChangeArrowheads="1"/>
            </p:cNvSpPr>
            <p:nvPr/>
          </p:nvSpPr>
          <p:spPr bwMode="auto">
            <a:xfrm>
              <a:off x="230" y="1000"/>
              <a:ext cx="2433" cy="1957"/>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dirty="0"/>
            </a:p>
          </p:txBody>
        </p:sp>
        <p:sp>
          <p:nvSpPr>
            <p:cNvPr id="673" name="Rectangle 672"/>
            <p:cNvSpPr/>
            <p:nvPr/>
          </p:nvSpPr>
          <p:spPr>
            <a:xfrm>
              <a:off x="244" y="1013"/>
              <a:ext cx="499" cy="178"/>
            </a:xfrm>
            <a:prstGeom prst="rect">
              <a:avLst/>
            </a:prstGeom>
          </p:spPr>
          <p:txBody>
            <a:bodyPr wrap="none">
              <a:spAutoFit/>
            </a:bodyPr>
            <a:lstStyle/>
            <a:p>
              <a:pPr fontAlgn="auto">
                <a:spcBef>
                  <a:spcPts val="0"/>
                </a:spcBef>
                <a:spcAft>
                  <a:spcPts val="0"/>
                </a:spcAft>
                <a:defRPr/>
              </a:pPr>
              <a:r>
                <a:rPr lang="en-US" sz="1200" b="1" kern="0" dirty="0">
                  <a:solidFill>
                    <a:schemeClr val="tx2"/>
                  </a:solidFill>
                  <a:latin typeface="+mn-lt"/>
                </a:rPr>
                <a:t>Hospital</a:t>
              </a:r>
              <a:endParaRPr lang="en-US" sz="1200" b="1" dirty="0">
                <a:latin typeface="+mn-lt"/>
              </a:endParaRPr>
            </a:p>
          </p:txBody>
        </p:sp>
      </p:grpSp>
      <p:cxnSp>
        <p:nvCxnSpPr>
          <p:cNvPr id="58376" name="Straight Connector 237"/>
          <p:cNvCxnSpPr>
            <a:cxnSpLocks noChangeShapeType="1"/>
          </p:cNvCxnSpPr>
          <p:nvPr/>
        </p:nvCxnSpPr>
        <p:spPr bwMode="auto">
          <a:xfrm rot="16200000" flipV="1">
            <a:off x="2266157" y="3948906"/>
            <a:ext cx="2108200" cy="1587"/>
          </a:xfrm>
          <a:prstGeom prst="line">
            <a:avLst/>
          </a:prstGeom>
          <a:noFill/>
          <a:ln w="12700" cap="rnd" algn="ctr">
            <a:solidFill>
              <a:schemeClr val="tx1"/>
            </a:solidFill>
            <a:round/>
            <a:headEnd/>
            <a:tailEnd/>
          </a:ln>
        </p:spPr>
      </p:cxnSp>
      <p:pic>
        <p:nvPicPr>
          <p:cNvPr id="58377" name="Picture 14"/>
          <p:cNvPicPr>
            <a:picLocks noChangeArrowheads="1"/>
          </p:cNvPicPr>
          <p:nvPr/>
        </p:nvPicPr>
        <p:blipFill>
          <a:blip r:embed="rId3" cstate="print"/>
          <a:srcRect/>
          <a:stretch>
            <a:fillRect/>
          </a:stretch>
        </p:blipFill>
        <p:spPr bwMode="auto">
          <a:xfrm>
            <a:off x="2605088" y="4876800"/>
            <a:ext cx="1433512" cy="865188"/>
          </a:xfrm>
          <a:prstGeom prst="rect">
            <a:avLst/>
          </a:prstGeom>
          <a:noFill/>
          <a:ln w="9525">
            <a:noFill/>
            <a:miter lim="800000"/>
            <a:headEnd/>
            <a:tailEnd/>
          </a:ln>
        </p:spPr>
      </p:pic>
      <p:grpSp>
        <p:nvGrpSpPr>
          <p:cNvPr id="58378" name="Group 517"/>
          <p:cNvGrpSpPr>
            <a:grpSpLocks/>
          </p:cNvGrpSpPr>
          <p:nvPr/>
        </p:nvGrpSpPr>
        <p:grpSpPr bwMode="auto">
          <a:xfrm>
            <a:off x="7086600" y="2895600"/>
            <a:ext cx="1905000" cy="2438400"/>
            <a:chOff x="230" y="1000"/>
            <a:chExt cx="1200" cy="1582"/>
          </a:xfrm>
        </p:grpSpPr>
        <p:sp>
          <p:nvSpPr>
            <p:cNvPr id="59011" name="Rectangle 1595"/>
            <p:cNvSpPr>
              <a:spLocks noChangeArrowheads="1"/>
            </p:cNvSpPr>
            <p:nvPr/>
          </p:nvSpPr>
          <p:spPr bwMode="auto">
            <a:xfrm>
              <a:off x="230" y="1000"/>
              <a:ext cx="1200" cy="1582"/>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dirty="0"/>
            </a:p>
          </p:txBody>
        </p:sp>
        <p:sp>
          <p:nvSpPr>
            <p:cNvPr id="741" name="Rectangle 740"/>
            <p:cNvSpPr/>
            <p:nvPr/>
          </p:nvSpPr>
          <p:spPr>
            <a:xfrm>
              <a:off x="244" y="1013"/>
              <a:ext cx="790" cy="178"/>
            </a:xfrm>
            <a:prstGeom prst="rect">
              <a:avLst/>
            </a:prstGeom>
          </p:spPr>
          <p:txBody>
            <a:bodyPr wrap="none">
              <a:spAutoFit/>
            </a:bodyPr>
            <a:lstStyle/>
            <a:p>
              <a:pPr fontAlgn="auto">
                <a:spcBef>
                  <a:spcPts val="0"/>
                </a:spcBef>
                <a:spcAft>
                  <a:spcPts val="0"/>
                </a:spcAft>
                <a:defRPr/>
              </a:pPr>
              <a:r>
                <a:rPr lang="en-US" sz="1200" b="1" kern="0" dirty="0">
                  <a:solidFill>
                    <a:schemeClr val="tx2"/>
                  </a:solidFill>
                  <a:latin typeface="+mn-lt"/>
                </a:rPr>
                <a:t>Remote Clinic</a:t>
              </a:r>
              <a:endParaRPr lang="en-US" sz="1200" b="1" dirty="0">
                <a:latin typeface="+mn-lt"/>
              </a:endParaRPr>
            </a:p>
          </p:txBody>
        </p:sp>
      </p:grpSp>
      <p:cxnSp>
        <p:nvCxnSpPr>
          <p:cNvPr id="1142" name="Straight Connector 1141"/>
          <p:cNvCxnSpPr/>
          <p:nvPr/>
        </p:nvCxnSpPr>
        <p:spPr>
          <a:xfrm rot="10800000">
            <a:off x="7527925" y="4073525"/>
            <a:ext cx="100647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380" name="Shape 735"/>
          <p:cNvCxnSpPr>
            <a:cxnSpLocks noChangeShapeType="1"/>
          </p:cNvCxnSpPr>
          <p:nvPr/>
        </p:nvCxnSpPr>
        <p:spPr bwMode="auto">
          <a:xfrm rot="5400000">
            <a:off x="7037388" y="2205038"/>
            <a:ext cx="65087" cy="731837"/>
          </a:xfrm>
          <a:prstGeom prst="bentConnector2">
            <a:avLst/>
          </a:prstGeom>
          <a:noFill/>
          <a:ln w="12700">
            <a:solidFill>
              <a:schemeClr val="tx1"/>
            </a:solidFill>
            <a:round/>
            <a:headEnd type="none" w="sm" len="sm"/>
            <a:tailEnd type="none" w="sm" len="sm"/>
          </a:ln>
        </p:spPr>
      </p:cxnSp>
      <p:grpSp>
        <p:nvGrpSpPr>
          <p:cNvPr id="58381" name="Group 517"/>
          <p:cNvGrpSpPr>
            <a:grpSpLocks/>
          </p:cNvGrpSpPr>
          <p:nvPr/>
        </p:nvGrpSpPr>
        <p:grpSpPr bwMode="auto">
          <a:xfrm>
            <a:off x="7086600" y="1295400"/>
            <a:ext cx="1905000" cy="1524000"/>
            <a:chOff x="230" y="1000"/>
            <a:chExt cx="1200" cy="989"/>
          </a:xfrm>
        </p:grpSpPr>
        <p:sp>
          <p:nvSpPr>
            <p:cNvPr id="59009" name="Rectangle 1595"/>
            <p:cNvSpPr>
              <a:spLocks noChangeArrowheads="1"/>
            </p:cNvSpPr>
            <p:nvPr/>
          </p:nvSpPr>
          <p:spPr bwMode="auto">
            <a:xfrm>
              <a:off x="230" y="1000"/>
              <a:ext cx="1200" cy="989"/>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dirty="0"/>
            </a:p>
          </p:txBody>
        </p:sp>
        <p:sp>
          <p:nvSpPr>
            <p:cNvPr id="735" name="Rectangle 734"/>
            <p:cNvSpPr/>
            <p:nvPr/>
          </p:nvSpPr>
          <p:spPr>
            <a:xfrm>
              <a:off x="244" y="1013"/>
              <a:ext cx="903" cy="178"/>
            </a:xfrm>
            <a:prstGeom prst="rect">
              <a:avLst/>
            </a:prstGeom>
          </p:spPr>
          <p:txBody>
            <a:bodyPr wrap="none">
              <a:spAutoFit/>
            </a:bodyPr>
            <a:lstStyle/>
            <a:p>
              <a:pPr fontAlgn="auto">
                <a:spcBef>
                  <a:spcPts val="0"/>
                </a:spcBef>
                <a:spcAft>
                  <a:spcPts val="0"/>
                </a:spcAft>
                <a:defRPr/>
              </a:pPr>
              <a:r>
                <a:rPr lang="en-US" sz="1200" b="1" kern="0" dirty="0">
                  <a:solidFill>
                    <a:schemeClr val="tx2"/>
                  </a:solidFill>
                  <a:latin typeface="+mn-lt"/>
                </a:rPr>
                <a:t>Remote Clinician</a:t>
              </a:r>
              <a:endParaRPr lang="en-US" sz="1200" b="1" dirty="0">
                <a:latin typeface="+mn-lt"/>
              </a:endParaRPr>
            </a:p>
          </p:txBody>
        </p:sp>
      </p:grpSp>
      <p:grpSp>
        <p:nvGrpSpPr>
          <p:cNvPr id="58382" name="Group 517"/>
          <p:cNvGrpSpPr>
            <a:grpSpLocks/>
          </p:cNvGrpSpPr>
          <p:nvPr/>
        </p:nvGrpSpPr>
        <p:grpSpPr bwMode="auto">
          <a:xfrm>
            <a:off x="4157663" y="1295400"/>
            <a:ext cx="1557337" cy="3016250"/>
            <a:chOff x="230" y="1000"/>
            <a:chExt cx="981" cy="1957"/>
          </a:xfrm>
        </p:grpSpPr>
        <p:sp>
          <p:nvSpPr>
            <p:cNvPr id="59007" name="Rectangle 1595"/>
            <p:cNvSpPr>
              <a:spLocks noChangeArrowheads="1"/>
            </p:cNvSpPr>
            <p:nvPr/>
          </p:nvSpPr>
          <p:spPr bwMode="auto">
            <a:xfrm>
              <a:off x="230" y="1000"/>
              <a:ext cx="981" cy="1957"/>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dirty="0"/>
            </a:p>
          </p:txBody>
        </p:sp>
        <p:sp>
          <p:nvSpPr>
            <p:cNvPr id="708" name="Rectangle 707"/>
            <p:cNvSpPr/>
            <p:nvPr/>
          </p:nvSpPr>
          <p:spPr>
            <a:xfrm>
              <a:off x="244" y="1013"/>
              <a:ext cx="612" cy="178"/>
            </a:xfrm>
            <a:prstGeom prst="rect">
              <a:avLst/>
            </a:prstGeom>
          </p:spPr>
          <p:txBody>
            <a:bodyPr wrap="none">
              <a:spAutoFit/>
            </a:bodyPr>
            <a:lstStyle/>
            <a:p>
              <a:pPr fontAlgn="auto">
                <a:spcBef>
                  <a:spcPts val="0"/>
                </a:spcBef>
                <a:spcAft>
                  <a:spcPts val="0"/>
                </a:spcAft>
                <a:defRPr/>
              </a:pPr>
              <a:r>
                <a:rPr lang="en-US" sz="1200" b="1" kern="0" dirty="0">
                  <a:solidFill>
                    <a:schemeClr val="tx2"/>
                  </a:solidFill>
                  <a:latin typeface="+mn-lt"/>
                </a:rPr>
                <a:t>WAN Edge</a:t>
              </a:r>
              <a:endParaRPr lang="en-US" sz="1200" b="1" dirty="0">
                <a:latin typeface="+mn-lt"/>
              </a:endParaRPr>
            </a:p>
          </p:txBody>
        </p:sp>
      </p:grpSp>
      <p:sp>
        <p:nvSpPr>
          <p:cNvPr id="58383" name="Rectangle 652"/>
          <p:cNvSpPr>
            <a:spLocks noGrp="1"/>
          </p:cNvSpPr>
          <p:nvPr>
            <p:ph type="title" idx="4294967295"/>
          </p:nvPr>
        </p:nvSpPr>
        <p:spPr/>
        <p:txBody>
          <a:bodyPr/>
          <a:lstStyle/>
          <a:p>
            <a:pPr eaLnBrk="1" hangingPunct="1"/>
            <a:r>
              <a:rPr lang="en-US" dirty="0" smtClean="0"/>
              <a:t>MGN 2.0 Security Architecture   </a:t>
            </a:r>
          </a:p>
        </p:txBody>
      </p:sp>
      <p:pic>
        <p:nvPicPr>
          <p:cNvPr id="58384" name="Picture 38" descr="CiscoSecurity"/>
          <p:cNvPicPr>
            <a:picLocks noChangeAspect="1" noChangeArrowheads="1"/>
          </p:cNvPicPr>
          <p:nvPr/>
        </p:nvPicPr>
        <p:blipFill>
          <a:blip r:embed="rId4" cstate="print"/>
          <a:srcRect/>
          <a:stretch>
            <a:fillRect/>
          </a:stretch>
        </p:blipFill>
        <p:spPr bwMode="auto">
          <a:xfrm>
            <a:off x="781050" y="1957388"/>
            <a:ext cx="354013" cy="344487"/>
          </a:xfrm>
          <a:prstGeom prst="rect">
            <a:avLst/>
          </a:prstGeom>
          <a:noFill/>
          <a:ln w="9525">
            <a:noFill/>
            <a:miter lim="800000"/>
            <a:headEnd/>
            <a:tailEnd/>
          </a:ln>
        </p:spPr>
      </p:pic>
      <p:pic>
        <p:nvPicPr>
          <p:cNvPr id="58385" name="Picture 14"/>
          <p:cNvPicPr>
            <a:picLocks noChangeArrowheads="1"/>
          </p:cNvPicPr>
          <p:nvPr/>
        </p:nvPicPr>
        <p:blipFill>
          <a:blip r:embed="rId3" cstate="print"/>
          <a:srcRect/>
          <a:stretch>
            <a:fillRect/>
          </a:stretch>
        </p:blipFill>
        <p:spPr bwMode="auto">
          <a:xfrm>
            <a:off x="228600" y="1752600"/>
            <a:ext cx="1524000" cy="914400"/>
          </a:xfrm>
          <a:prstGeom prst="rect">
            <a:avLst/>
          </a:prstGeom>
          <a:noFill/>
          <a:ln w="9525">
            <a:noFill/>
            <a:miter lim="800000"/>
            <a:headEnd/>
            <a:tailEnd/>
          </a:ln>
        </p:spPr>
      </p:pic>
      <p:pic>
        <p:nvPicPr>
          <p:cNvPr id="58386" name="Picture 6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320602">
            <a:off x="931863" y="1617663"/>
            <a:ext cx="390525" cy="379412"/>
          </a:xfrm>
          <a:prstGeom prst="rect">
            <a:avLst/>
          </a:prstGeom>
          <a:noFill/>
          <a:ln w="9525">
            <a:noFill/>
            <a:miter lim="800000"/>
            <a:headEnd/>
            <a:tailEnd/>
          </a:ln>
        </p:spPr>
      </p:pic>
      <p:pic>
        <p:nvPicPr>
          <p:cNvPr id="58387" name="Picture 15" descr="35001abb406-hospira"/>
          <p:cNvPicPr preferRelativeResize="0">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320602">
            <a:off x="477838" y="1619250"/>
            <a:ext cx="419100" cy="460375"/>
          </a:xfrm>
          <a:prstGeom prst="rect">
            <a:avLst/>
          </a:prstGeom>
          <a:noFill/>
          <a:ln w="9525">
            <a:noFill/>
            <a:miter lim="800000"/>
            <a:headEnd/>
            <a:tailEnd/>
          </a:ln>
        </p:spPr>
      </p:pic>
      <p:pic>
        <p:nvPicPr>
          <p:cNvPr id="58388"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320602">
            <a:off x="779463" y="2406650"/>
            <a:ext cx="317500" cy="398463"/>
          </a:xfrm>
          <a:prstGeom prst="rect">
            <a:avLst/>
          </a:prstGeom>
          <a:noFill/>
          <a:ln w="9525">
            <a:noFill/>
            <a:miter lim="800000"/>
            <a:headEnd/>
            <a:tailEnd/>
          </a:ln>
        </p:spPr>
      </p:pic>
      <p:grpSp>
        <p:nvGrpSpPr>
          <p:cNvPr id="58389" name="Group 38"/>
          <p:cNvGrpSpPr>
            <a:grpSpLocks noChangeAspect="1"/>
          </p:cNvGrpSpPr>
          <p:nvPr/>
        </p:nvGrpSpPr>
        <p:grpSpPr bwMode="auto">
          <a:xfrm rot="-444126">
            <a:off x="1214438" y="2287588"/>
            <a:ext cx="504825" cy="47625"/>
            <a:chOff x="3120" y="3600"/>
            <a:chExt cx="2112" cy="200"/>
          </a:xfrm>
        </p:grpSpPr>
        <p:sp>
          <p:nvSpPr>
            <p:cNvPr id="59004" name="AutoShape 37"/>
            <p:cNvSpPr>
              <a:spLocks noChangeAspect="1" noChangeArrowheads="1" noTextEdit="1"/>
            </p:cNvSpPr>
            <p:nvPr/>
          </p:nvSpPr>
          <p:spPr bwMode="auto">
            <a:xfrm>
              <a:off x="3120" y="3600"/>
              <a:ext cx="2112" cy="200"/>
            </a:xfrm>
            <a:prstGeom prst="rect">
              <a:avLst/>
            </a:prstGeom>
            <a:noFill/>
            <a:ln w="9525">
              <a:noFill/>
              <a:miter lim="800000"/>
              <a:headEnd/>
              <a:tailEnd/>
            </a:ln>
          </p:spPr>
          <p:txBody>
            <a:bodyPr/>
            <a:lstStyle/>
            <a:p>
              <a:endParaRPr lang="en-US" dirty="0"/>
            </a:p>
          </p:txBody>
        </p:sp>
        <p:sp>
          <p:nvSpPr>
            <p:cNvPr id="59005" name="Freeform 39"/>
            <p:cNvSpPr>
              <a:spLocks/>
            </p:cNvSpPr>
            <p:nvPr/>
          </p:nvSpPr>
          <p:spPr bwMode="auto">
            <a:xfrm>
              <a:off x="3134" y="3612"/>
              <a:ext cx="2084" cy="174"/>
            </a:xfrm>
            <a:custGeom>
              <a:avLst/>
              <a:gdLst>
                <a:gd name="T0" fmla="*/ 2058 w 2084"/>
                <a:gd name="T1" fmla="*/ 138 h 174"/>
                <a:gd name="T2" fmla="*/ 2018 w 2084"/>
                <a:gd name="T3" fmla="*/ 172 h 174"/>
                <a:gd name="T4" fmla="*/ 1972 w 2084"/>
                <a:gd name="T5" fmla="*/ 160 h 174"/>
                <a:gd name="T6" fmla="*/ 1934 w 2084"/>
                <a:gd name="T7" fmla="*/ 106 h 174"/>
                <a:gd name="T8" fmla="*/ 1894 w 2084"/>
                <a:gd name="T9" fmla="*/ 30 h 174"/>
                <a:gd name="T10" fmla="*/ 1844 w 2084"/>
                <a:gd name="T11" fmla="*/ 2 h 174"/>
                <a:gd name="T12" fmla="*/ 1800 w 2084"/>
                <a:gd name="T13" fmla="*/ 22 h 174"/>
                <a:gd name="T14" fmla="*/ 1774 w 2084"/>
                <a:gd name="T15" fmla="*/ 66 h 174"/>
                <a:gd name="T16" fmla="*/ 1732 w 2084"/>
                <a:gd name="T17" fmla="*/ 134 h 174"/>
                <a:gd name="T18" fmla="*/ 1676 w 2084"/>
                <a:gd name="T19" fmla="*/ 170 h 174"/>
                <a:gd name="T20" fmla="*/ 1646 w 2084"/>
                <a:gd name="T21" fmla="*/ 150 h 174"/>
                <a:gd name="T22" fmla="*/ 1608 w 2084"/>
                <a:gd name="T23" fmla="*/ 92 h 174"/>
                <a:gd name="T24" fmla="*/ 1574 w 2084"/>
                <a:gd name="T25" fmla="*/ 30 h 174"/>
                <a:gd name="T26" fmla="*/ 1530 w 2084"/>
                <a:gd name="T27" fmla="*/ 2 h 174"/>
                <a:gd name="T28" fmla="*/ 1486 w 2084"/>
                <a:gd name="T29" fmla="*/ 18 h 174"/>
                <a:gd name="T30" fmla="*/ 1448 w 2084"/>
                <a:gd name="T31" fmla="*/ 88 h 174"/>
                <a:gd name="T32" fmla="*/ 1418 w 2084"/>
                <a:gd name="T33" fmla="*/ 138 h 174"/>
                <a:gd name="T34" fmla="*/ 1388 w 2084"/>
                <a:gd name="T35" fmla="*/ 162 h 174"/>
                <a:gd name="T36" fmla="*/ 1350 w 2084"/>
                <a:gd name="T37" fmla="*/ 170 h 174"/>
                <a:gd name="T38" fmla="*/ 1302 w 2084"/>
                <a:gd name="T39" fmla="*/ 124 h 174"/>
                <a:gd name="T40" fmla="*/ 1254 w 2084"/>
                <a:gd name="T41" fmla="*/ 38 h 174"/>
                <a:gd name="T42" fmla="*/ 1216 w 2084"/>
                <a:gd name="T43" fmla="*/ 4 h 174"/>
                <a:gd name="T44" fmla="*/ 1174 w 2084"/>
                <a:gd name="T45" fmla="*/ 12 h 174"/>
                <a:gd name="T46" fmla="*/ 1142 w 2084"/>
                <a:gd name="T47" fmla="*/ 56 h 174"/>
                <a:gd name="T48" fmla="*/ 1108 w 2084"/>
                <a:gd name="T49" fmla="*/ 122 h 174"/>
                <a:gd name="T50" fmla="*/ 1062 w 2084"/>
                <a:gd name="T51" fmla="*/ 166 h 174"/>
                <a:gd name="T52" fmla="*/ 1032 w 2084"/>
                <a:gd name="T53" fmla="*/ 174 h 174"/>
                <a:gd name="T54" fmla="*/ 996 w 2084"/>
                <a:gd name="T55" fmla="*/ 150 h 174"/>
                <a:gd name="T56" fmla="*/ 958 w 2084"/>
                <a:gd name="T57" fmla="*/ 76 h 174"/>
                <a:gd name="T58" fmla="*/ 926 w 2084"/>
                <a:gd name="T59" fmla="*/ 24 h 174"/>
                <a:gd name="T60" fmla="*/ 902 w 2084"/>
                <a:gd name="T61" fmla="*/ 8 h 174"/>
                <a:gd name="T62" fmla="*/ 878 w 2084"/>
                <a:gd name="T63" fmla="*/ 4 h 174"/>
                <a:gd name="T64" fmla="*/ 852 w 2084"/>
                <a:gd name="T65" fmla="*/ 14 h 174"/>
                <a:gd name="T66" fmla="*/ 826 w 2084"/>
                <a:gd name="T67" fmla="*/ 40 h 174"/>
                <a:gd name="T68" fmla="*/ 788 w 2084"/>
                <a:gd name="T69" fmla="*/ 118 h 174"/>
                <a:gd name="T70" fmla="*/ 754 w 2084"/>
                <a:gd name="T71" fmla="*/ 160 h 174"/>
                <a:gd name="T72" fmla="*/ 738 w 2084"/>
                <a:gd name="T73" fmla="*/ 170 h 174"/>
                <a:gd name="T74" fmla="*/ 724 w 2084"/>
                <a:gd name="T75" fmla="*/ 174 h 174"/>
                <a:gd name="T76" fmla="*/ 692 w 2084"/>
                <a:gd name="T77" fmla="*/ 162 h 174"/>
                <a:gd name="T78" fmla="*/ 656 w 2084"/>
                <a:gd name="T79" fmla="*/ 116 h 174"/>
                <a:gd name="T80" fmla="*/ 608 w 2084"/>
                <a:gd name="T81" fmla="*/ 34 h 174"/>
                <a:gd name="T82" fmla="*/ 564 w 2084"/>
                <a:gd name="T83" fmla="*/ 4 h 174"/>
                <a:gd name="T84" fmla="*/ 526 w 2084"/>
                <a:gd name="T85" fmla="*/ 22 h 174"/>
                <a:gd name="T86" fmla="*/ 484 w 2084"/>
                <a:gd name="T87" fmla="*/ 80 h 174"/>
                <a:gd name="T88" fmla="*/ 450 w 2084"/>
                <a:gd name="T89" fmla="*/ 146 h 174"/>
                <a:gd name="T90" fmla="*/ 414 w 2084"/>
                <a:gd name="T91" fmla="*/ 170 h 174"/>
                <a:gd name="T92" fmla="*/ 378 w 2084"/>
                <a:gd name="T93" fmla="*/ 166 h 174"/>
                <a:gd name="T94" fmla="*/ 350 w 2084"/>
                <a:gd name="T95" fmla="*/ 144 h 174"/>
                <a:gd name="T96" fmla="*/ 318 w 2084"/>
                <a:gd name="T97" fmla="*/ 86 h 174"/>
                <a:gd name="T98" fmla="*/ 276 w 2084"/>
                <a:gd name="T99" fmla="*/ 22 h 174"/>
                <a:gd name="T100" fmla="*/ 240 w 2084"/>
                <a:gd name="T101" fmla="*/ 0 h 174"/>
                <a:gd name="T102" fmla="*/ 200 w 2084"/>
                <a:gd name="T103" fmla="*/ 18 h 174"/>
                <a:gd name="T104" fmla="*/ 166 w 2084"/>
                <a:gd name="T105" fmla="*/ 80 h 174"/>
                <a:gd name="T106" fmla="*/ 142 w 2084"/>
                <a:gd name="T107" fmla="*/ 132 h 174"/>
                <a:gd name="T108" fmla="*/ 96 w 2084"/>
                <a:gd name="T109" fmla="*/ 168 h 174"/>
                <a:gd name="T110" fmla="*/ 50 w 2084"/>
                <a:gd name="T111" fmla="*/ 166 h 174"/>
                <a:gd name="T112" fmla="*/ 14 w 2084"/>
                <a:gd name="T113" fmla="*/ 118 h 1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84"/>
                <a:gd name="T172" fmla="*/ 0 h 174"/>
                <a:gd name="T173" fmla="*/ 2084 w 2084"/>
                <a:gd name="T174" fmla="*/ 174 h 1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84" h="174">
                  <a:moveTo>
                    <a:pt x="2084" y="84"/>
                  </a:moveTo>
                  <a:lnTo>
                    <a:pt x="2074" y="108"/>
                  </a:lnTo>
                  <a:lnTo>
                    <a:pt x="2058" y="138"/>
                  </a:lnTo>
                  <a:lnTo>
                    <a:pt x="2048" y="152"/>
                  </a:lnTo>
                  <a:lnTo>
                    <a:pt x="2034" y="164"/>
                  </a:lnTo>
                  <a:lnTo>
                    <a:pt x="2018" y="172"/>
                  </a:lnTo>
                  <a:lnTo>
                    <a:pt x="2002" y="172"/>
                  </a:lnTo>
                  <a:lnTo>
                    <a:pt x="1988" y="170"/>
                  </a:lnTo>
                  <a:lnTo>
                    <a:pt x="1972" y="160"/>
                  </a:lnTo>
                  <a:lnTo>
                    <a:pt x="1958" y="146"/>
                  </a:lnTo>
                  <a:lnTo>
                    <a:pt x="1946" y="130"/>
                  </a:lnTo>
                  <a:lnTo>
                    <a:pt x="1934" y="106"/>
                  </a:lnTo>
                  <a:lnTo>
                    <a:pt x="1922" y="78"/>
                  </a:lnTo>
                  <a:lnTo>
                    <a:pt x="1910" y="54"/>
                  </a:lnTo>
                  <a:lnTo>
                    <a:pt x="1894" y="30"/>
                  </a:lnTo>
                  <a:lnTo>
                    <a:pt x="1882" y="16"/>
                  </a:lnTo>
                  <a:lnTo>
                    <a:pt x="1864" y="6"/>
                  </a:lnTo>
                  <a:lnTo>
                    <a:pt x="1844" y="2"/>
                  </a:lnTo>
                  <a:lnTo>
                    <a:pt x="1834" y="4"/>
                  </a:lnTo>
                  <a:lnTo>
                    <a:pt x="1822" y="6"/>
                  </a:lnTo>
                  <a:lnTo>
                    <a:pt x="1800" y="22"/>
                  </a:lnTo>
                  <a:lnTo>
                    <a:pt x="1804" y="20"/>
                  </a:lnTo>
                  <a:lnTo>
                    <a:pt x="1788" y="38"/>
                  </a:lnTo>
                  <a:lnTo>
                    <a:pt x="1774" y="66"/>
                  </a:lnTo>
                  <a:lnTo>
                    <a:pt x="1760" y="90"/>
                  </a:lnTo>
                  <a:lnTo>
                    <a:pt x="1746" y="116"/>
                  </a:lnTo>
                  <a:lnTo>
                    <a:pt x="1732" y="134"/>
                  </a:lnTo>
                  <a:lnTo>
                    <a:pt x="1716" y="152"/>
                  </a:lnTo>
                  <a:lnTo>
                    <a:pt x="1698" y="164"/>
                  </a:lnTo>
                  <a:lnTo>
                    <a:pt x="1676" y="170"/>
                  </a:lnTo>
                  <a:lnTo>
                    <a:pt x="1662" y="164"/>
                  </a:lnTo>
                  <a:lnTo>
                    <a:pt x="1656" y="160"/>
                  </a:lnTo>
                  <a:lnTo>
                    <a:pt x="1646" y="150"/>
                  </a:lnTo>
                  <a:lnTo>
                    <a:pt x="1638" y="142"/>
                  </a:lnTo>
                  <a:lnTo>
                    <a:pt x="1624" y="122"/>
                  </a:lnTo>
                  <a:lnTo>
                    <a:pt x="1608" y="92"/>
                  </a:lnTo>
                  <a:lnTo>
                    <a:pt x="1600" y="74"/>
                  </a:lnTo>
                  <a:lnTo>
                    <a:pt x="1590" y="54"/>
                  </a:lnTo>
                  <a:lnTo>
                    <a:pt x="1574" y="30"/>
                  </a:lnTo>
                  <a:lnTo>
                    <a:pt x="1556" y="14"/>
                  </a:lnTo>
                  <a:lnTo>
                    <a:pt x="1544" y="6"/>
                  </a:lnTo>
                  <a:lnTo>
                    <a:pt x="1530" y="2"/>
                  </a:lnTo>
                  <a:lnTo>
                    <a:pt x="1514" y="2"/>
                  </a:lnTo>
                  <a:lnTo>
                    <a:pt x="1500" y="8"/>
                  </a:lnTo>
                  <a:lnTo>
                    <a:pt x="1486" y="18"/>
                  </a:lnTo>
                  <a:lnTo>
                    <a:pt x="1474" y="34"/>
                  </a:lnTo>
                  <a:lnTo>
                    <a:pt x="1462" y="56"/>
                  </a:lnTo>
                  <a:lnTo>
                    <a:pt x="1448" y="88"/>
                  </a:lnTo>
                  <a:lnTo>
                    <a:pt x="1434" y="114"/>
                  </a:lnTo>
                  <a:lnTo>
                    <a:pt x="1426" y="126"/>
                  </a:lnTo>
                  <a:lnTo>
                    <a:pt x="1418" y="138"/>
                  </a:lnTo>
                  <a:lnTo>
                    <a:pt x="1406" y="148"/>
                  </a:lnTo>
                  <a:lnTo>
                    <a:pt x="1402" y="154"/>
                  </a:lnTo>
                  <a:lnTo>
                    <a:pt x="1388" y="162"/>
                  </a:lnTo>
                  <a:lnTo>
                    <a:pt x="1374" y="170"/>
                  </a:lnTo>
                  <a:lnTo>
                    <a:pt x="1360" y="172"/>
                  </a:lnTo>
                  <a:lnTo>
                    <a:pt x="1350" y="170"/>
                  </a:lnTo>
                  <a:lnTo>
                    <a:pt x="1334" y="162"/>
                  </a:lnTo>
                  <a:lnTo>
                    <a:pt x="1318" y="150"/>
                  </a:lnTo>
                  <a:lnTo>
                    <a:pt x="1302" y="124"/>
                  </a:lnTo>
                  <a:lnTo>
                    <a:pt x="1280" y="84"/>
                  </a:lnTo>
                  <a:lnTo>
                    <a:pt x="1266" y="56"/>
                  </a:lnTo>
                  <a:lnTo>
                    <a:pt x="1254" y="38"/>
                  </a:lnTo>
                  <a:lnTo>
                    <a:pt x="1244" y="26"/>
                  </a:lnTo>
                  <a:lnTo>
                    <a:pt x="1226" y="8"/>
                  </a:lnTo>
                  <a:lnTo>
                    <a:pt x="1216" y="4"/>
                  </a:lnTo>
                  <a:lnTo>
                    <a:pt x="1204" y="0"/>
                  </a:lnTo>
                  <a:lnTo>
                    <a:pt x="1188" y="4"/>
                  </a:lnTo>
                  <a:lnTo>
                    <a:pt x="1174" y="12"/>
                  </a:lnTo>
                  <a:lnTo>
                    <a:pt x="1162" y="24"/>
                  </a:lnTo>
                  <a:lnTo>
                    <a:pt x="1152" y="38"/>
                  </a:lnTo>
                  <a:lnTo>
                    <a:pt x="1142" y="56"/>
                  </a:lnTo>
                  <a:lnTo>
                    <a:pt x="1132" y="76"/>
                  </a:lnTo>
                  <a:lnTo>
                    <a:pt x="1122" y="96"/>
                  </a:lnTo>
                  <a:lnTo>
                    <a:pt x="1108" y="122"/>
                  </a:lnTo>
                  <a:lnTo>
                    <a:pt x="1092" y="146"/>
                  </a:lnTo>
                  <a:lnTo>
                    <a:pt x="1078" y="158"/>
                  </a:lnTo>
                  <a:lnTo>
                    <a:pt x="1062" y="166"/>
                  </a:lnTo>
                  <a:lnTo>
                    <a:pt x="1054" y="170"/>
                  </a:lnTo>
                  <a:lnTo>
                    <a:pt x="1044" y="174"/>
                  </a:lnTo>
                  <a:lnTo>
                    <a:pt x="1032" y="174"/>
                  </a:lnTo>
                  <a:lnTo>
                    <a:pt x="1018" y="166"/>
                  </a:lnTo>
                  <a:lnTo>
                    <a:pt x="1004" y="158"/>
                  </a:lnTo>
                  <a:lnTo>
                    <a:pt x="996" y="150"/>
                  </a:lnTo>
                  <a:lnTo>
                    <a:pt x="990" y="138"/>
                  </a:lnTo>
                  <a:lnTo>
                    <a:pt x="972" y="106"/>
                  </a:lnTo>
                  <a:lnTo>
                    <a:pt x="958" y="76"/>
                  </a:lnTo>
                  <a:lnTo>
                    <a:pt x="950" y="56"/>
                  </a:lnTo>
                  <a:lnTo>
                    <a:pt x="940" y="42"/>
                  </a:lnTo>
                  <a:lnTo>
                    <a:pt x="926" y="24"/>
                  </a:lnTo>
                  <a:lnTo>
                    <a:pt x="916" y="14"/>
                  </a:lnTo>
                  <a:lnTo>
                    <a:pt x="910" y="12"/>
                  </a:lnTo>
                  <a:lnTo>
                    <a:pt x="902" y="8"/>
                  </a:lnTo>
                  <a:lnTo>
                    <a:pt x="896" y="4"/>
                  </a:lnTo>
                  <a:lnTo>
                    <a:pt x="888" y="2"/>
                  </a:lnTo>
                  <a:lnTo>
                    <a:pt x="878" y="4"/>
                  </a:lnTo>
                  <a:lnTo>
                    <a:pt x="870" y="6"/>
                  </a:lnTo>
                  <a:lnTo>
                    <a:pt x="860" y="10"/>
                  </a:lnTo>
                  <a:lnTo>
                    <a:pt x="852" y="14"/>
                  </a:lnTo>
                  <a:lnTo>
                    <a:pt x="846" y="18"/>
                  </a:lnTo>
                  <a:lnTo>
                    <a:pt x="838" y="26"/>
                  </a:lnTo>
                  <a:lnTo>
                    <a:pt x="826" y="40"/>
                  </a:lnTo>
                  <a:lnTo>
                    <a:pt x="812" y="64"/>
                  </a:lnTo>
                  <a:lnTo>
                    <a:pt x="800" y="94"/>
                  </a:lnTo>
                  <a:lnTo>
                    <a:pt x="788" y="118"/>
                  </a:lnTo>
                  <a:lnTo>
                    <a:pt x="780" y="132"/>
                  </a:lnTo>
                  <a:lnTo>
                    <a:pt x="770" y="146"/>
                  </a:lnTo>
                  <a:lnTo>
                    <a:pt x="754" y="160"/>
                  </a:lnTo>
                  <a:lnTo>
                    <a:pt x="746" y="166"/>
                  </a:lnTo>
                  <a:lnTo>
                    <a:pt x="740" y="168"/>
                  </a:lnTo>
                  <a:lnTo>
                    <a:pt x="738" y="170"/>
                  </a:lnTo>
                  <a:lnTo>
                    <a:pt x="742" y="168"/>
                  </a:lnTo>
                  <a:lnTo>
                    <a:pt x="732" y="172"/>
                  </a:lnTo>
                  <a:lnTo>
                    <a:pt x="724" y="174"/>
                  </a:lnTo>
                  <a:lnTo>
                    <a:pt x="710" y="172"/>
                  </a:lnTo>
                  <a:lnTo>
                    <a:pt x="700" y="168"/>
                  </a:lnTo>
                  <a:lnTo>
                    <a:pt x="692" y="162"/>
                  </a:lnTo>
                  <a:lnTo>
                    <a:pt x="682" y="154"/>
                  </a:lnTo>
                  <a:lnTo>
                    <a:pt x="666" y="134"/>
                  </a:lnTo>
                  <a:lnTo>
                    <a:pt x="656" y="116"/>
                  </a:lnTo>
                  <a:lnTo>
                    <a:pt x="640" y="88"/>
                  </a:lnTo>
                  <a:lnTo>
                    <a:pt x="624" y="56"/>
                  </a:lnTo>
                  <a:lnTo>
                    <a:pt x="608" y="34"/>
                  </a:lnTo>
                  <a:lnTo>
                    <a:pt x="590" y="12"/>
                  </a:lnTo>
                  <a:lnTo>
                    <a:pt x="578" y="8"/>
                  </a:lnTo>
                  <a:lnTo>
                    <a:pt x="564" y="4"/>
                  </a:lnTo>
                  <a:lnTo>
                    <a:pt x="544" y="8"/>
                  </a:lnTo>
                  <a:lnTo>
                    <a:pt x="530" y="18"/>
                  </a:lnTo>
                  <a:lnTo>
                    <a:pt x="526" y="22"/>
                  </a:lnTo>
                  <a:lnTo>
                    <a:pt x="510" y="40"/>
                  </a:lnTo>
                  <a:lnTo>
                    <a:pt x="494" y="62"/>
                  </a:lnTo>
                  <a:lnTo>
                    <a:pt x="484" y="80"/>
                  </a:lnTo>
                  <a:lnTo>
                    <a:pt x="474" y="102"/>
                  </a:lnTo>
                  <a:lnTo>
                    <a:pt x="464" y="124"/>
                  </a:lnTo>
                  <a:lnTo>
                    <a:pt x="450" y="146"/>
                  </a:lnTo>
                  <a:lnTo>
                    <a:pt x="432" y="160"/>
                  </a:lnTo>
                  <a:lnTo>
                    <a:pt x="422" y="166"/>
                  </a:lnTo>
                  <a:lnTo>
                    <a:pt x="414" y="170"/>
                  </a:lnTo>
                  <a:lnTo>
                    <a:pt x="404" y="172"/>
                  </a:lnTo>
                  <a:lnTo>
                    <a:pt x="390" y="170"/>
                  </a:lnTo>
                  <a:lnTo>
                    <a:pt x="378" y="166"/>
                  </a:lnTo>
                  <a:lnTo>
                    <a:pt x="368" y="160"/>
                  </a:lnTo>
                  <a:lnTo>
                    <a:pt x="356" y="150"/>
                  </a:lnTo>
                  <a:lnTo>
                    <a:pt x="350" y="144"/>
                  </a:lnTo>
                  <a:lnTo>
                    <a:pt x="342" y="128"/>
                  </a:lnTo>
                  <a:lnTo>
                    <a:pt x="332" y="112"/>
                  </a:lnTo>
                  <a:lnTo>
                    <a:pt x="318" y="86"/>
                  </a:lnTo>
                  <a:lnTo>
                    <a:pt x="306" y="64"/>
                  </a:lnTo>
                  <a:lnTo>
                    <a:pt x="292" y="42"/>
                  </a:lnTo>
                  <a:lnTo>
                    <a:pt x="276" y="22"/>
                  </a:lnTo>
                  <a:lnTo>
                    <a:pt x="266" y="12"/>
                  </a:lnTo>
                  <a:lnTo>
                    <a:pt x="254" y="4"/>
                  </a:lnTo>
                  <a:lnTo>
                    <a:pt x="240" y="0"/>
                  </a:lnTo>
                  <a:lnTo>
                    <a:pt x="224" y="4"/>
                  </a:lnTo>
                  <a:lnTo>
                    <a:pt x="212" y="8"/>
                  </a:lnTo>
                  <a:lnTo>
                    <a:pt x="200" y="18"/>
                  </a:lnTo>
                  <a:lnTo>
                    <a:pt x="186" y="38"/>
                  </a:lnTo>
                  <a:lnTo>
                    <a:pt x="174" y="62"/>
                  </a:lnTo>
                  <a:lnTo>
                    <a:pt x="166" y="80"/>
                  </a:lnTo>
                  <a:lnTo>
                    <a:pt x="160" y="98"/>
                  </a:lnTo>
                  <a:lnTo>
                    <a:pt x="152" y="112"/>
                  </a:lnTo>
                  <a:lnTo>
                    <a:pt x="142" y="132"/>
                  </a:lnTo>
                  <a:lnTo>
                    <a:pt x="130" y="146"/>
                  </a:lnTo>
                  <a:lnTo>
                    <a:pt x="120" y="156"/>
                  </a:lnTo>
                  <a:lnTo>
                    <a:pt x="96" y="168"/>
                  </a:lnTo>
                  <a:lnTo>
                    <a:pt x="72" y="174"/>
                  </a:lnTo>
                  <a:lnTo>
                    <a:pt x="56" y="168"/>
                  </a:lnTo>
                  <a:lnTo>
                    <a:pt x="50" y="166"/>
                  </a:lnTo>
                  <a:lnTo>
                    <a:pt x="40" y="156"/>
                  </a:lnTo>
                  <a:lnTo>
                    <a:pt x="30" y="142"/>
                  </a:lnTo>
                  <a:lnTo>
                    <a:pt x="14" y="118"/>
                  </a:lnTo>
                  <a:lnTo>
                    <a:pt x="4" y="100"/>
                  </a:lnTo>
                  <a:lnTo>
                    <a:pt x="0" y="90"/>
                  </a:lnTo>
                </a:path>
              </a:pathLst>
            </a:custGeom>
            <a:noFill/>
            <a:ln w="38100">
              <a:solidFill>
                <a:srgbClr val="0096D5"/>
              </a:solidFill>
              <a:round/>
              <a:headEnd/>
              <a:tailEnd/>
            </a:ln>
          </p:spPr>
          <p:txBody>
            <a:bodyPr/>
            <a:lstStyle/>
            <a:p>
              <a:endParaRPr lang="en-US" dirty="0"/>
            </a:p>
          </p:txBody>
        </p:sp>
        <p:sp>
          <p:nvSpPr>
            <p:cNvPr id="59006" name="Freeform 40"/>
            <p:cNvSpPr>
              <a:spLocks/>
            </p:cNvSpPr>
            <p:nvPr/>
          </p:nvSpPr>
          <p:spPr bwMode="auto">
            <a:xfrm>
              <a:off x="3132" y="3612"/>
              <a:ext cx="2086" cy="174"/>
            </a:xfrm>
            <a:custGeom>
              <a:avLst/>
              <a:gdLst>
                <a:gd name="T0" fmla="*/ 2060 w 2086"/>
                <a:gd name="T1" fmla="*/ 36 h 174"/>
                <a:gd name="T2" fmla="*/ 2020 w 2086"/>
                <a:gd name="T3" fmla="*/ 2 h 174"/>
                <a:gd name="T4" fmla="*/ 1974 w 2086"/>
                <a:gd name="T5" fmla="*/ 14 h 174"/>
                <a:gd name="T6" fmla="*/ 1936 w 2086"/>
                <a:gd name="T7" fmla="*/ 68 h 174"/>
                <a:gd name="T8" fmla="*/ 1896 w 2086"/>
                <a:gd name="T9" fmla="*/ 144 h 174"/>
                <a:gd name="T10" fmla="*/ 1846 w 2086"/>
                <a:gd name="T11" fmla="*/ 172 h 174"/>
                <a:gd name="T12" fmla="*/ 1802 w 2086"/>
                <a:gd name="T13" fmla="*/ 152 h 174"/>
                <a:gd name="T14" fmla="*/ 1774 w 2086"/>
                <a:gd name="T15" fmla="*/ 108 h 174"/>
                <a:gd name="T16" fmla="*/ 1734 w 2086"/>
                <a:gd name="T17" fmla="*/ 40 h 174"/>
                <a:gd name="T18" fmla="*/ 1678 w 2086"/>
                <a:gd name="T19" fmla="*/ 4 h 174"/>
                <a:gd name="T20" fmla="*/ 1648 w 2086"/>
                <a:gd name="T21" fmla="*/ 24 h 174"/>
                <a:gd name="T22" fmla="*/ 1610 w 2086"/>
                <a:gd name="T23" fmla="*/ 82 h 174"/>
                <a:gd name="T24" fmla="*/ 1576 w 2086"/>
                <a:gd name="T25" fmla="*/ 144 h 174"/>
                <a:gd name="T26" fmla="*/ 1532 w 2086"/>
                <a:gd name="T27" fmla="*/ 172 h 174"/>
                <a:gd name="T28" fmla="*/ 1488 w 2086"/>
                <a:gd name="T29" fmla="*/ 156 h 174"/>
                <a:gd name="T30" fmla="*/ 1448 w 2086"/>
                <a:gd name="T31" fmla="*/ 86 h 174"/>
                <a:gd name="T32" fmla="*/ 1420 w 2086"/>
                <a:gd name="T33" fmla="*/ 36 h 174"/>
                <a:gd name="T34" fmla="*/ 1390 w 2086"/>
                <a:gd name="T35" fmla="*/ 12 h 174"/>
                <a:gd name="T36" fmla="*/ 1352 w 2086"/>
                <a:gd name="T37" fmla="*/ 4 h 174"/>
                <a:gd name="T38" fmla="*/ 1304 w 2086"/>
                <a:gd name="T39" fmla="*/ 50 h 174"/>
                <a:gd name="T40" fmla="*/ 1256 w 2086"/>
                <a:gd name="T41" fmla="*/ 136 h 174"/>
                <a:gd name="T42" fmla="*/ 1218 w 2086"/>
                <a:gd name="T43" fmla="*/ 170 h 174"/>
                <a:gd name="T44" fmla="*/ 1174 w 2086"/>
                <a:gd name="T45" fmla="*/ 162 h 174"/>
                <a:gd name="T46" fmla="*/ 1144 w 2086"/>
                <a:gd name="T47" fmla="*/ 118 h 174"/>
                <a:gd name="T48" fmla="*/ 1110 w 2086"/>
                <a:gd name="T49" fmla="*/ 52 h 174"/>
                <a:gd name="T50" fmla="*/ 1064 w 2086"/>
                <a:gd name="T51" fmla="*/ 8 h 174"/>
                <a:gd name="T52" fmla="*/ 1034 w 2086"/>
                <a:gd name="T53" fmla="*/ 0 h 174"/>
                <a:gd name="T54" fmla="*/ 998 w 2086"/>
                <a:gd name="T55" fmla="*/ 24 h 174"/>
                <a:gd name="T56" fmla="*/ 960 w 2086"/>
                <a:gd name="T57" fmla="*/ 98 h 174"/>
                <a:gd name="T58" fmla="*/ 928 w 2086"/>
                <a:gd name="T59" fmla="*/ 150 h 174"/>
                <a:gd name="T60" fmla="*/ 904 w 2086"/>
                <a:gd name="T61" fmla="*/ 166 h 174"/>
                <a:gd name="T62" fmla="*/ 880 w 2086"/>
                <a:gd name="T63" fmla="*/ 170 h 174"/>
                <a:gd name="T64" fmla="*/ 852 w 2086"/>
                <a:gd name="T65" fmla="*/ 160 h 174"/>
                <a:gd name="T66" fmla="*/ 828 w 2086"/>
                <a:gd name="T67" fmla="*/ 134 h 174"/>
                <a:gd name="T68" fmla="*/ 790 w 2086"/>
                <a:gd name="T69" fmla="*/ 56 h 174"/>
                <a:gd name="T70" fmla="*/ 754 w 2086"/>
                <a:gd name="T71" fmla="*/ 14 h 174"/>
                <a:gd name="T72" fmla="*/ 738 w 2086"/>
                <a:gd name="T73" fmla="*/ 4 h 174"/>
                <a:gd name="T74" fmla="*/ 724 w 2086"/>
                <a:gd name="T75" fmla="*/ 0 h 174"/>
                <a:gd name="T76" fmla="*/ 694 w 2086"/>
                <a:gd name="T77" fmla="*/ 10 h 174"/>
                <a:gd name="T78" fmla="*/ 658 w 2086"/>
                <a:gd name="T79" fmla="*/ 58 h 174"/>
                <a:gd name="T80" fmla="*/ 610 w 2086"/>
                <a:gd name="T81" fmla="*/ 140 h 174"/>
                <a:gd name="T82" fmla="*/ 566 w 2086"/>
                <a:gd name="T83" fmla="*/ 170 h 174"/>
                <a:gd name="T84" fmla="*/ 528 w 2086"/>
                <a:gd name="T85" fmla="*/ 152 h 174"/>
                <a:gd name="T86" fmla="*/ 486 w 2086"/>
                <a:gd name="T87" fmla="*/ 94 h 174"/>
                <a:gd name="T88" fmla="*/ 452 w 2086"/>
                <a:gd name="T89" fmla="*/ 28 h 174"/>
                <a:gd name="T90" fmla="*/ 414 w 2086"/>
                <a:gd name="T91" fmla="*/ 4 h 174"/>
                <a:gd name="T92" fmla="*/ 380 w 2086"/>
                <a:gd name="T93" fmla="*/ 8 h 174"/>
                <a:gd name="T94" fmla="*/ 352 w 2086"/>
                <a:gd name="T95" fmla="*/ 30 h 174"/>
                <a:gd name="T96" fmla="*/ 320 w 2086"/>
                <a:gd name="T97" fmla="*/ 88 h 174"/>
                <a:gd name="T98" fmla="*/ 278 w 2086"/>
                <a:gd name="T99" fmla="*/ 152 h 174"/>
                <a:gd name="T100" fmla="*/ 240 w 2086"/>
                <a:gd name="T101" fmla="*/ 174 h 174"/>
                <a:gd name="T102" fmla="*/ 202 w 2086"/>
                <a:gd name="T103" fmla="*/ 156 h 174"/>
                <a:gd name="T104" fmla="*/ 166 w 2086"/>
                <a:gd name="T105" fmla="*/ 94 h 174"/>
                <a:gd name="T106" fmla="*/ 144 w 2086"/>
                <a:gd name="T107" fmla="*/ 42 h 174"/>
                <a:gd name="T108" fmla="*/ 98 w 2086"/>
                <a:gd name="T109" fmla="*/ 6 h 174"/>
                <a:gd name="T110" fmla="*/ 50 w 2086"/>
                <a:gd name="T111" fmla="*/ 8 h 174"/>
                <a:gd name="T112" fmla="*/ 16 w 2086"/>
                <a:gd name="T113" fmla="*/ 56 h 1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86"/>
                <a:gd name="T172" fmla="*/ 0 h 174"/>
                <a:gd name="T173" fmla="*/ 2086 w 2086"/>
                <a:gd name="T174" fmla="*/ 174 h 1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86" h="174">
                  <a:moveTo>
                    <a:pt x="2086" y="90"/>
                  </a:moveTo>
                  <a:lnTo>
                    <a:pt x="2076" y="66"/>
                  </a:lnTo>
                  <a:lnTo>
                    <a:pt x="2060" y="36"/>
                  </a:lnTo>
                  <a:lnTo>
                    <a:pt x="2050" y="22"/>
                  </a:lnTo>
                  <a:lnTo>
                    <a:pt x="2036" y="10"/>
                  </a:lnTo>
                  <a:lnTo>
                    <a:pt x="2020" y="2"/>
                  </a:lnTo>
                  <a:lnTo>
                    <a:pt x="2004" y="2"/>
                  </a:lnTo>
                  <a:lnTo>
                    <a:pt x="1990" y="4"/>
                  </a:lnTo>
                  <a:lnTo>
                    <a:pt x="1974" y="14"/>
                  </a:lnTo>
                  <a:lnTo>
                    <a:pt x="1960" y="28"/>
                  </a:lnTo>
                  <a:lnTo>
                    <a:pt x="1948" y="44"/>
                  </a:lnTo>
                  <a:lnTo>
                    <a:pt x="1936" y="68"/>
                  </a:lnTo>
                  <a:lnTo>
                    <a:pt x="1924" y="96"/>
                  </a:lnTo>
                  <a:lnTo>
                    <a:pt x="1912" y="120"/>
                  </a:lnTo>
                  <a:lnTo>
                    <a:pt x="1896" y="144"/>
                  </a:lnTo>
                  <a:lnTo>
                    <a:pt x="1882" y="158"/>
                  </a:lnTo>
                  <a:lnTo>
                    <a:pt x="1866" y="168"/>
                  </a:lnTo>
                  <a:lnTo>
                    <a:pt x="1846" y="172"/>
                  </a:lnTo>
                  <a:lnTo>
                    <a:pt x="1834" y="170"/>
                  </a:lnTo>
                  <a:lnTo>
                    <a:pt x="1824" y="168"/>
                  </a:lnTo>
                  <a:lnTo>
                    <a:pt x="1802" y="152"/>
                  </a:lnTo>
                  <a:lnTo>
                    <a:pt x="1806" y="154"/>
                  </a:lnTo>
                  <a:lnTo>
                    <a:pt x="1790" y="136"/>
                  </a:lnTo>
                  <a:lnTo>
                    <a:pt x="1774" y="108"/>
                  </a:lnTo>
                  <a:lnTo>
                    <a:pt x="1760" y="84"/>
                  </a:lnTo>
                  <a:lnTo>
                    <a:pt x="1746" y="58"/>
                  </a:lnTo>
                  <a:lnTo>
                    <a:pt x="1734" y="40"/>
                  </a:lnTo>
                  <a:lnTo>
                    <a:pt x="1718" y="22"/>
                  </a:lnTo>
                  <a:lnTo>
                    <a:pt x="1698" y="10"/>
                  </a:lnTo>
                  <a:lnTo>
                    <a:pt x="1678" y="4"/>
                  </a:lnTo>
                  <a:lnTo>
                    <a:pt x="1664" y="10"/>
                  </a:lnTo>
                  <a:lnTo>
                    <a:pt x="1658" y="14"/>
                  </a:lnTo>
                  <a:lnTo>
                    <a:pt x="1648" y="24"/>
                  </a:lnTo>
                  <a:lnTo>
                    <a:pt x="1638" y="32"/>
                  </a:lnTo>
                  <a:lnTo>
                    <a:pt x="1624" y="52"/>
                  </a:lnTo>
                  <a:lnTo>
                    <a:pt x="1610" y="82"/>
                  </a:lnTo>
                  <a:lnTo>
                    <a:pt x="1600" y="100"/>
                  </a:lnTo>
                  <a:lnTo>
                    <a:pt x="1592" y="120"/>
                  </a:lnTo>
                  <a:lnTo>
                    <a:pt x="1576" y="144"/>
                  </a:lnTo>
                  <a:lnTo>
                    <a:pt x="1558" y="160"/>
                  </a:lnTo>
                  <a:lnTo>
                    <a:pt x="1544" y="168"/>
                  </a:lnTo>
                  <a:lnTo>
                    <a:pt x="1532" y="172"/>
                  </a:lnTo>
                  <a:lnTo>
                    <a:pt x="1514" y="170"/>
                  </a:lnTo>
                  <a:lnTo>
                    <a:pt x="1502" y="166"/>
                  </a:lnTo>
                  <a:lnTo>
                    <a:pt x="1488" y="156"/>
                  </a:lnTo>
                  <a:lnTo>
                    <a:pt x="1476" y="140"/>
                  </a:lnTo>
                  <a:lnTo>
                    <a:pt x="1464" y="118"/>
                  </a:lnTo>
                  <a:lnTo>
                    <a:pt x="1448" y="86"/>
                  </a:lnTo>
                  <a:lnTo>
                    <a:pt x="1436" y="60"/>
                  </a:lnTo>
                  <a:lnTo>
                    <a:pt x="1428" y="48"/>
                  </a:lnTo>
                  <a:lnTo>
                    <a:pt x="1420" y="36"/>
                  </a:lnTo>
                  <a:lnTo>
                    <a:pt x="1408" y="26"/>
                  </a:lnTo>
                  <a:lnTo>
                    <a:pt x="1402" y="20"/>
                  </a:lnTo>
                  <a:lnTo>
                    <a:pt x="1390" y="12"/>
                  </a:lnTo>
                  <a:lnTo>
                    <a:pt x="1376" y="4"/>
                  </a:lnTo>
                  <a:lnTo>
                    <a:pt x="1362" y="2"/>
                  </a:lnTo>
                  <a:lnTo>
                    <a:pt x="1352" y="4"/>
                  </a:lnTo>
                  <a:lnTo>
                    <a:pt x="1336" y="10"/>
                  </a:lnTo>
                  <a:lnTo>
                    <a:pt x="1320" y="24"/>
                  </a:lnTo>
                  <a:lnTo>
                    <a:pt x="1304" y="50"/>
                  </a:lnTo>
                  <a:lnTo>
                    <a:pt x="1282" y="90"/>
                  </a:lnTo>
                  <a:lnTo>
                    <a:pt x="1268" y="118"/>
                  </a:lnTo>
                  <a:lnTo>
                    <a:pt x="1256" y="136"/>
                  </a:lnTo>
                  <a:lnTo>
                    <a:pt x="1246" y="148"/>
                  </a:lnTo>
                  <a:lnTo>
                    <a:pt x="1228" y="166"/>
                  </a:lnTo>
                  <a:lnTo>
                    <a:pt x="1218" y="170"/>
                  </a:lnTo>
                  <a:lnTo>
                    <a:pt x="1206" y="174"/>
                  </a:lnTo>
                  <a:lnTo>
                    <a:pt x="1190" y="170"/>
                  </a:lnTo>
                  <a:lnTo>
                    <a:pt x="1174" y="162"/>
                  </a:lnTo>
                  <a:lnTo>
                    <a:pt x="1164" y="150"/>
                  </a:lnTo>
                  <a:lnTo>
                    <a:pt x="1152" y="136"/>
                  </a:lnTo>
                  <a:lnTo>
                    <a:pt x="1144" y="118"/>
                  </a:lnTo>
                  <a:lnTo>
                    <a:pt x="1134" y="98"/>
                  </a:lnTo>
                  <a:lnTo>
                    <a:pt x="1124" y="78"/>
                  </a:lnTo>
                  <a:lnTo>
                    <a:pt x="1110" y="52"/>
                  </a:lnTo>
                  <a:lnTo>
                    <a:pt x="1094" y="28"/>
                  </a:lnTo>
                  <a:lnTo>
                    <a:pt x="1078" y="16"/>
                  </a:lnTo>
                  <a:lnTo>
                    <a:pt x="1064" y="8"/>
                  </a:lnTo>
                  <a:lnTo>
                    <a:pt x="1056" y="4"/>
                  </a:lnTo>
                  <a:lnTo>
                    <a:pt x="1044" y="0"/>
                  </a:lnTo>
                  <a:lnTo>
                    <a:pt x="1034" y="0"/>
                  </a:lnTo>
                  <a:lnTo>
                    <a:pt x="1018" y="6"/>
                  </a:lnTo>
                  <a:lnTo>
                    <a:pt x="1006" y="16"/>
                  </a:lnTo>
                  <a:lnTo>
                    <a:pt x="998" y="24"/>
                  </a:lnTo>
                  <a:lnTo>
                    <a:pt x="990" y="36"/>
                  </a:lnTo>
                  <a:lnTo>
                    <a:pt x="972" y="68"/>
                  </a:lnTo>
                  <a:lnTo>
                    <a:pt x="960" y="98"/>
                  </a:lnTo>
                  <a:lnTo>
                    <a:pt x="950" y="116"/>
                  </a:lnTo>
                  <a:lnTo>
                    <a:pt x="942" y="132"/>
                  </a:lnTo>
                  <a:lnTo>
                    <a:pt x="928" y="150"/>
                  </a:lnTo>
                  <a:lnTo>
                    <a:pt x="916" y="160"/>
                  </a:lnTo>
                  <a:lnTo>
                    <a:pt x="912" y="162"/>
                  </a:lnTo>
                  <a:lnTo>
                    <a:pt x="904" y="166"/>
                  </a:lnTo>
                  <a:lnTo>
                    <a:pt x="896" y="168"/>
                  </a:lnTo>
                  <a:lnTo>
                    <a:pt x="890" y="172"/>
                  </a:lnTo>
                  <a:lnTo>
                    <a:pt x="880" y="170"/>
                  </a:lnTo>
                  <a:lnTo>
                    <a:pt x="872" y="168"/>
                  </a:lnTo>
                  <a:lnTo>
                    <a:pt x="862" y="164"/>
                  </a:lnTo>
                  <a:lnTo>
                    <a:pt x="852" y="160"/>
                  </a:lnTo>
                  <a:lnTo>
                    <a:pt x="848" y="156"/>
                  </a:lnTo>
                  <a:lnTo>
                    <a:pt x="838" y="148"/>
                  </a:lnTo>
                  <a:lnTo>
                    <a:pt x="828" y="134"/>
                  </a:lnTo>
                  <a:lnTo>
                    <a:pt x="814" y="110"/>
                  </a:lnTo>
                  <a:lnTo>
                    <a:pt x="802" y="80"/>
                  </a:lnTo>
                  <a:lnTo>
                    <a:pt x="790" y="56"/>
                  </a:lnTo>
                  <a:lnTo>
                    <a:pt x="780" y="42"/>
                  </a:lnTo>
                  <a:lnTo>
                    <a:pt x="770" y="28"/>
                  </a:lnTo>
                  <a:lnTo>
                    <a:pt x="754" y="14"/>
                  </a:lnTo>
                  <a:lnTo>
                    <a:pt x="746" y="8"/>
                  </a:lnTo>
                  <a:lnTo>
                    <a:pt x="740" y="4"/>
                  </a:lnTo>
                  <a:lnTo>
                    <a:pt x="738" y="4"/>
                  </a:lnTo>
                  <a:lnTo>
                    <a:pt x="744" y="6"/>
                  </a:lnTo>
                  <a:lnTo>
                    <a:pt x="734" y="2"/>
                  </a:lnTo>
                  <a:lnTo>
                    <a:pt x="724" y="0"/>
                  </a:lnTo>
                  <a:lnTo>
                    <a:pt x="712" y="2"/>
                  </a:lnTo>
                  <a:lnTo>
                    <a:pt x="702" y="6"/>
                  </a:lnTo>
                  <a:lnTo>
                    <a:pt x="694" y="10"/>
                  </a:lnTo>
                  <a:lnTo>
                    <a:pt x="684" y="20"/>
                  </a:lnTo>
                  <a:lnTo>
                    <a:pt x="668" y="40"/>
                  </a:lnTo>
                  <a:lnTo>
                    <a:pt x="658" y="58"/>
                  </a:lnTo>
                  <a:lnTo>
                    <a:pt x="642" y="86"/>
                  </a:lnTo>
                  <a:lnTo>
                    <a:pt x="626" y="118"/>
                  </a:lnTo>
                  <a:lnTo>
                    <a:pt x="610" y="140"/>
                  </a:lnTo>
                  <a:lnTo>
                    <a:pt x="592" y="162"/>
                  </a:lnTo>
                  <a:lnTo>
                    <a:pt x="578" y="166"/>
                  </a:lnTo>
                  <a:lnTo>
                    <a:pt x="566" y="170"/>
                  </a:lnTo>
                  <a:lnTo>
                    <a:pt x="546" y="166"/>
                  </a:lnTo>
                  <a:lnTo>
                    <a:pt x="532" y="156"/>
                  </a:lnTo>
                  <a:lnTo>
                    <a:pt x="528" y="152"/>
                  </a:lnTo>
                  <a:lnTo>
                    <a:pt x="512" y="134"/>
                  </a:lnTo>
                  <a:lnTo>
                    <a:pt x="496" y="112"/>
                  </a:lnTo>
                  <a:lnTo>
                    <a:pt x="486" y="94"/>
                  </a:lnTo>
                  <a:lnTo>
                    <a:pt x="476" y="72"/>
                  </a:lnTo>
                  <a:lnTo>
                    <a:pt x="464" y="50"/>
                  </a:lnTo>
                  <a:lnTo>
                    <a:pt x="452" y="28"/>
                  </a:lnTo>
                  <a:lnTo>
                    <a:pt x="434" y="14"/>
                  </a:lnTo>
                  <a:lnTo>
                    <a:pt x="422" y="8"/>
                  </a:lnTo>
                  <a:lnTo>
                    <a:pt x="414" y="4"/>
                  </a:lnTo>
                  <a:lnTo>
                    <a:pt x="404" y="2"/>
                  </a:lnTo>
                  <a:lnTo>
                    <a:pt x="392" y="4"/>
                  </a:lnTo>
                  <a:lnTo>
                    <a:pt x="380" y="8"/>
                  </a:lnTo>
                  <a:lnTo>
                    <a:pt x="368" y="14"/>
                  </a:lnTo>
                  <a:lnTo>
                    <a:pt x="358" y="24"/>
                  </a:lnTo>
                  <a:lnTo>
                    <a:pt x="352" y="30"/>
                  </a:lnTo>
                  <a:lnTo>
                    <a:pt x="342" y="46"/>
                  </a:lnTo>
                  <a:lnTo>
                    <a:pt x="332" y="62"/>
                  </a:lnTo>
                  <a:lnTo>
                    <a:pt x="320" y="88"/>
                  </a:lnTo>
                  <a:lnTo>
                    <a:pt x="308" y="110"/>
                  </a:lnTo>
                  <a:lnTo>
                    <a:pt x="294" y="132"/>
                  </a:lnTo>
                  <a:lnTo>
                    <a:pt x="278" y="152"/>
                  </a:lnTo>
                  <a:lnTo>
                    <a:pt x="266" y="162"/>
                  </a:lnTo>
                  <a:lnTo>
                    <a:pt x="256" y="170"/>
                  </a:lnTo>
                  <a:lnTo>
                    <a:pt x="240" y="174"/>
                  </a:lnTo>
                  <a:lnTo>
                    <a:pt x="226" y="170"/>
                  </a:lnTo>
                  <a:lnTo>
                    <a:pt x="212" y="164"/>
                  </a:lnTo>
                  <a:lnTo>
                    <a:pt x="202" y="156"/>
                  </a:lnTo>
                  <a:lnTo>
                    <a:pt x="188" y="136"/>
                  </a:lnTo>
                  <a:lnTo>
                    <a:pt x="176" y="112"/>
                  </a:lnTo>
                  <a:lnTo>
                    <a:pt x="166" y="94"/>
                  </a:lnTo>
                  <a:lnTo>
                    <a:pt x="162" y="76"/>
                  </a:lnTo>
                  <a:lnTo>
                    <a:pt x="154" y="62"/>
                  </a:lnTo>
                  <a:lnTo>
                    <a:pt x="144" y="42"/>
                  </a:lnTo>
                  <a:lnTo>
                    <a:pt x="132" y="28"/>
                  </a:lnTo>
                  <a:lnTo>
                    <a:pt x="122" y="18"/>
                  </a:lnTo>
                  <a:lnTo>
                    <a:pt x="98" y="6"/>
                  </a:lnTo>
                  <a:lnTo>
                    <a:pt x="74" y="0"/>
                  </a:lnTo>
                  <a:lnTo>
                    <a:pt x="58" y="4"/>
                  </a:lnTo>
                  <a:lnTo>
                    <a:pt x="50" y="8"/>
                  </a:lnTo>
                  <a:lnTo>
                    <a:pt x="40" y="18"/>
                  </a:lnTo>
                  <a:lnTo>
                    <a:pt x="30" y="32"/>
                  </a:lnTo>
                  <a:lnTo>
                    <a:pt x="16" y="56"/>
                  </a:lnTo>
                  <a:lnTo>
                    <a:pt x="6" y="74"/>
                  </a:lnTo>
                  <a:lnTo>
                    <a:pt x="0" y="84"/>
                  </a:lnTo>
                </a:path>
              </a:pathLst>
            </a:custGeom>
            <a:noFill/>
            <a:ln w="15875">
              <a:solidFill>
                <a:srgbClr val="0096D5"/>
              </a:solidFill>
              <a:round/>
              <a:headEnd/>
              <a:tailEnd/>
            </a:ln>
          </p:spPr>
          <p:txBody>
            <a:bodyPr/>
            <a:lstStyle/>
            <a:p>
              <a:endParaRPr lang="en-US" dirty="0"/>
            </a:p>
          </p:txBody>
        </p:sp>
      </p:grpSp>
      <p:pic>
        <p:nvPicPr>
          <p:cNvPr id="58390" name="Picture 62" descr="DoubleRadioAccessPoint"/>
          <p:cNvPicPr>
            <a:picLocks noChangeAspect="1" noChangeArrowheads="1"/>
          </p:cNvPicPr>
          <p:nvPr/>
        </p:nvPicPr>
        <p:blipFill>
          <a:blip r:embed="rId8" cstate="print"/>
          <a:srcRect/>
          <a:stretch>
            <a:fillRect/>
          </a:stretch>
        </p:blipFill>
        <p:spPr bwMode="auto">
          <a:xfrm>
            <a:off x="1371600" y="1981200"/>
            <a:ext cx="398463" cy="223838"/>
          </a:xfrm>
          <a:prstGeom prst="rect">
            <a:avLst/>
          </a:prstGeom>
          <a:noFill/>
          <a:ln w="9525">
            <a:noFill/>
            <a:miter lim="800000"/>
            <a:headEnd/>
            <a:tailEnd/>
          </a:ln>
        </p:spPr>
      </p:pic>
      <p:pic>
        <p:nvPicPr>
          <p:cNvPr id="58391" name="Picture 62" descr="DoubleRadioAccessPoint"/>
          <p:cNvPicPr>
            <a:picLocks noChangeAspect="1" noChangeArrowheads="1"/>
          </p:cNvPicPr>
          <p:nvPr/>
        </p:nvPicPr>
        <p:blipFill>
          <a:blip r:embed="rId8" cstate="print"/>
          <a:srcRect/>
          <a:stretch>
            <a:fillRect/>
          </a:stretch>
        </p:blipFill>
        <p:spPr bwMode="auto">
          <a:xfrm>
            <a:off x="1371600" y="2362200"/>
            <a:ext cx="381000" cy="214313"/>
          </a:xfrm>
          <a:prstGeom prst="rect">
            <a:avLst/>
          </a:prstGeom>
          <a:noFill/>
          <a:ln w="9525">
            <a:noFill/>
            <a:miter lim="800000"/>
            <a:headEnd/>
            <a:tailEnd/>
          </a:ln>
        </p:spPr>
      </p:pic>
      <p:pic>
        <p:nvPicPr>
          <p:cNvPr id="58392" name="Picture 38" descr="CiscoSecurity"/>
          <p:cNvPicPr>
            <a:picLocks noChangeAspect="1" noChangeArrowheads="1"/>
          </p:cNvPicPr>
          <p:nvPr/>
        </p:nvPicPr>
        <p:blipFill>
          <a:blip r:embed="rId4" cstate="print"/>
          <a:srcRect/>
          <a:stretch>
            <a:fillRect/>
          </a:stretch>
        </p:blipFill>
        <p:spPr bwMode="auto">
          <a:xfrm>
            <a:off x="781050" y="3100388"/>
            <a:ext cx="354013" cy="344487"/>
          </a:xfrm>
          <a:prstGeom prst="rect">
            <a:avLst/>
          </a:prstGeom>
          <a:noFill/>
          <a:ln w="9525">
            <a:noFill/>
            <a:miter lim="800000"/>
            <a:headEnd/>
            <a:tailEnd/>
          </a:ln>
        </p:spPr>
      </p:pic>
      <p:pic>
        <p:nvPicPr>
          <p:cNvPr id="58393" name="Picture 14"/>
          <p:cNvPicPr>
            <a:picLocks noChangeArrowheads="1"/>
          </p:cNvPicPr>
          <p:nvPr/>
        </p:nvPicPr>
        <p:blipFill>
          <a:blip r:embed="rId3" cstate="print"/>
          <a:srcRect/>
          <a:stretch>
            <a:fillRect/>
          </a:stretch>
        </p:blipFill>
        <p:spPr bwMode="auto">
          <a:xfrm>
            <a:off x="228600" y="2971800"/>
            <a:ext cx="1524000" cy="914400"/>
          </a:xfrm>
          <a:prstGeom prst="rect">
            <a:avLst/>
          </a:prstGeom>
          <a:noFill/>
          <a:ln w="9525">
            <a:noFill/>
            <a:miter lim="800000"/>
            <a:headEnd/>
            <a:tailEnd/>
          </a:ln>
        </p:spPr>
      </p:pic>
      <p:sp>
        <p:nvSpPr>
          <p:cNvPr id="58394" name="TextBox 329"/>
          <p:cNvSpPr txBox="1">
            <a:spLocks noChangeArrowheads="1"/>
          </p:cNvSpPr>
          <p:nvPr/>
        </p:nvSpPr>
        <p:spPr bwMode="auto">
          <a:xfrm>
            <a:off x="493713" y="2085975"/>
            <a:ext cx="995362" cy="339725"/>
          </a:xfrm>
          <a:prstGeom prst="rect">
            <a:avLst/>
          </a:prstGeom>
          <a:noFill/>
          <a:ln w="9525">
            <a:noFill/>
            <a:miter lim="800000"/>
            <a:headEnd/>
            <a:tailEnd/>
          </a:ln>
        </p:spPr>
        <p:txBody>
          <a:bodyPr>
            <a:spAutoFit/>
          </a:bodyPr>
          <a:lstStyle/>
          <a:p>
            <a:pPr algn="ctr"/>
            <a:r>
              <a:rPr lang="en-US" sz="800" b="1" dirty="0"/>
              <a:t>Wireless </a:t>
            </a:r>
          </a:p>
          <a:p>
            <a:pPr algn="ctr"/>
            <a:r>
              <a:rPr lang="en-US" sz="800" b="1" dirty="0"/>
              <a:t>Devices</a:t>
            </a:r>
            <a:endParaRPr lang="en-US" sz="800" b="1" baseline="30000" dirty="0"/>
          </a:p>
        </p:txBody>
      </p:sp>
      <p:sp>
        <p:nvSpPr>
          <p:cNvPr id="58395" name="TextBox 329"/>
          <p:cNvSpPr txBox="1">
            <a:spLocks noChangeArrowheads="1"/>
          </p:cNvSpPr>
          <p:nvPr/>
        </p:nvSpPr>
        <p:spPr bwMode="auto">
          <a:xfrm>
            <a:off x="1295400" y="2541588"/>
            <a:ext cx="533400" cy="214312"/>
          </a:xfrm>
          <a:prstGeom prst="rect">
            <a:avLst/>
          </a:prstGeom>
          <a:noFill/>
          <a:ln w="9525">
            <a:noFill/>
            <a:miter lim="800000"/>
            <a:headEnd/>
            <a:tailEnd/>
          </a:ln>
        </p:spPr>
        <p:txBody>
          <a:bodyPr>
            <a:spAutoFit/>
          </a:bodyPr>
          <a:lstStyle/>
          <a:p>
            <a:pPr algn="ctr"/>
            <a:r>
              <a:rPr lang="en-US" sz="800" dirty="0"/>
              <a:t>3750G</a:t>
            </a:r>
          </a:p>
        </p:txBody>
      </p:sp>
      <p:sp>
        <p:nvSpPr>
          <p:cNvPr id="58396" name="TextBox 329"/>
          <p:cNvSpPr txBox="1">
            <a:spLocks noChangeArrowheads="1"/>
          </p:cNvSpPr>
          <p:nvPr/>
        </p:nvSpPr>
        <p:spPr bwMode="auto">
          <a:xfrm>
            <a:off x="1649413" y="3255963"/>
            <a:ext cx="457200" cy="215900"/>
          </a:xfrm>
          <a:prstGeom prst="rect">
            <a:avLst/>
          </a:prstGeom>
          <a:noFill/>
          <a:ln w="9525">
            <a:noFill/>
            <a:miter lim="800000"/>
            <a:headEnd/>
            <a:tailEnd/>
          </a:ln>
        </p:spPr>
        <p:txBody>
          <a:bodyPr>
            <a:spAutoFit/>
          </a:bodyPr>
          <a:lstStyle/>
          <a:p>
            <a:pPr algn="ctr"/>
            <a:r>
              <a:rPr lang="en-US" sz="800" dirty="0"/>
              <a:t>3560</a:t>
            </a:r>
          </a:p>
        </p:txBody>
      </p:sp>
      <p:cxnSp>
        <p:nvCxnSpPr>
          <p:cNvPr id="126" name="Straight Connector 237"/>
          <p:cNvCxnSpPr>
            <a:cxnSpLocks noChangeShapeType="1"/>
          </p:cNvCxnSpPr>
          <p:nvPr/>
        </p:nvCxnSpPr>
        <p:spPr bwMode="auto">
          <a:xfrm rot="10800000">
            <a:off x="2679700" y="3276600"/>
            <a:ext cx="0" cy="366713"/>
          </a:xfrm>
          <a:prstGeom prst="line">
            <a:avLst/>
          </a:prstGeom>
          <a:noFill/>
          <a:ln w="12700" cap="rnd" algn="ctr">
            <a:solidFill>
              <a:schemeClr val="tx1">
                <a:lumMod val="75000"/>
                <a:lumOff val="25000"/>
              </a:schemeClr>
            </a:solidFill>
            <a:round/>
            <a:headEnd/>
            <a:tailEnd/>
          </a:ln>
        </p:spPr>
      </p:cxnSp>
      <p:cxnSp>
        <p:nvCxnSpPr>
          <p:cNvPr id="129" name="Straight Connector 237"/>
          <p:cNvCxnSpPr>
            <a:cxnSpLocks noChangeShapeType="1"/>
          </p:cNvCxnSpPr>
          <p:nvPr/>
        </p:nvCxnSpPr>
        <p:spPr bwMode="auto">
          <a:xfrm rot="10800000">
            <a:off x="2743200" y="3276600"/>
            <a:ext cx="0" cy="366713"/>
          </a:xfrm>
          <a:prstGeom prst="line">
            <a:avLst/>
          </a:prstGeom>
          <a:noFill/>
          <a:ln w="12700" cap="rnd" algn="ctr">
            <a:solidFill>
              <a:schemeClr val="tx1">
                <a:lumMod val="75000"/>
                <a:lumOff val="25000"/>
              </a:schemeClr>
            </a:solidFill>
            <a:round/>
            <a:headEnd/>
            <a:tailEnd/>
          </a:ln>
        </p:spPr>
      </p:cxnSp>
      <p:grpSp>
        <p:nvGrpSpPr>
          <p:cNvPr id="58399" name="Group 109"/>
          <p:cNvGrpSpPr>
            <a:grpSpLocks/>
          </p:cNvGrpSpPr>
          <p:nvPr/>
        </p:nvGrpSpPr>
        <p:grpSpPr bwMode="auto">
          <a:xfrm>
            <a:off x="2859088" y="2362200"/>
            <a:ext cx="925512" cy="636588"/>
            <a:chOff x="4181148" y="2575931"/>
            <a:chExt cx="956460" cy="575105"/>
          </a:xfrm>
        </p:grpSpPr>
        <p:pic>
          <p:nvPicPr>
            <p:cNvPr id="59002" name="Picture 14"/>
            <p:cNvPicPr>
              <a:picLocks noChangeArrowheads="1"/>
            </p:cNvPicPr>
            <p:nvPr/>
          </p:nvPicPr>
          <p:blipFill>
            <a:blip r:embed="rId3" cstate="print"/>
            <a:srcRect/>
            <a:stretch>
              <a:fillRect/>
            </a:stretch>
          </p:blipFill>
          <p:spPr bwMode="auto">
            <a:xfrm>
              <a:off x="4181148" y="2575931"/>
              <a:ext cx="952959" cy="575105"/>
            </a:xfrm>
            <a:prstGeom prst="rect">
              <a:avLst/>
            </a:prstGeom>
            <a:noFill/>
            <a:ln w="9525">
              <a:noFill/>
              <a:miter lim="800000"/>
              <a:headEnd/>
              <a:tailEnd/>
            </a:ln>
          </p:spPr>
        </p:pic>
        <p:sp>
          <p:nvSpPr>
            <p:cNvPr id="59003" name="TextBox 108"/>
            <p:cNvSpPr txBox="1">
              <a:spLocks noChangeArrowheads="1"/>
            </p:cNvSpPr>
            <p:nvPr/>
          </p:nvSpPr>
          <p:spPr bwMode="auto">
            <a:xfrm>
              <a:off x="4224778" y="2713611"/>
              <a:ext cx="912830" cy="305857"/>
            </a:xfrm>
            <a:prstGeom prst="rect">
              <a:avLst/>
            </a:prstGeom>
            <a:noFill/>
            <a:ln w="9525">
              <a:noFill/>
              <a:miter lim="800000"/>
              <a:headEnd/>
              <a:tailEnd/>
            </a:ln>
          </p:spPr>
          <p:txBody>
            <a:bodyPr>
              <a:spAutoFit/>
            </a:bodyPr>
            <a:lstStyle/>
            <a:p>
              <a:pPr algn="ctr"/>
              <a:r>
                <a:rPr lang="en-US" sz="800" b="1" dirty="0"/>
                <a:t>MGN 2.0</a:t>
              </a:r>
            </a:p>
            <a:p>
              <a:pPr algn="ctr"/>
              <a:r>
                <a:rPr lang="en-US" sz="800" b="1" dirty="0"/>
                <a:t>Campus</a:t>
              </a:r>
            </a:p>
          </p:txBody>
        </p:sp>
      </p:grpSp>
      <p:sp>
        <p:nvSpPr>
          <p:cNvPr id="58400" name="Line 13"/>
          <p:cNvSpPr>
            <a:spLocks noChangeShapeType="1"/>
          </p:cNvSpPr>
          <p:nvPr/>
        </p:nvSpPr>
        <p:spPr bwMode="auto">
          <a:xfrm rot="10800000" flipH="1">
            <a:off x="4614863" y="2414588"/>
            <a:ext cx="566737" cy="200025"/>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58401" name="Line 13"/>
          <p:cNvSpPr>
            <a:spLocks noChangeShapeType="1"/>
          </p:cNvSpPr>
          <p:nvPr/>
        </p:nvSpPr>
        <p:spPr bwMode="auto">
          <a:xfrm rot="10800000" flipH="1" flipV="1">
            <a:off x="4648200" y="2871788"/>
            <a:ext cx="609600" cy="152400"/>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58402" name="Line 13"/>
          <p:cNvSpPr>
            <a:spLocks noChangeShapeType="1"/>
          </p:cNvSpPr>
          <p:nvPr/>
        </p:nvSpPr>
        <p:spPr bwMode="auto">
          <a:xfrm rot="10800000" flipH="1" flipV="1">
            <a:off x="4648200" y="2590800"/>
            <a:ext cx="609600" cy="381000"/>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58403" name="Line 13"/>
          <p:cNvSpPr>
            <a:spLocks noChangeShapeType="1"/>
          </p:cNvSpPr>
          <p:nvPr/>
        </p:nvSpPr>
        <p:spPr bwMode="auto">
          <a:xfrm rot="10800000" flipH="1">
            <a:off x="4724400" y="2414588"/>
            <a:ext cx="533400" cy="404812"/>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58404" name="TextBox 329"/>
          <p:cNvSpPr txBox="1">
            <a:spLocks noChangeArrowheads="1"/>
          </p:cNvSpPr>
          <p:nvPr/>
        </p:nvSpPr>
        <p:spPr bwMode="auto">
          <a:xfrm>
            <a:off x="5638800" y="1143000"/>
            <a:ext cx="1514475" cy="554038"/>
          </a:xfrm>
          <a:prstGeom prst="rect">
            <a:avLst/>
          </a:prstGeom>
          <a:noFill/>
          <a:ln w="9525">
            <a:noFill/>
            <a:miter lim="800000"/>
            <a:headEnd/>
            <a:tailEnd/>
          </a:ln>
        </p:spPr>
        <p:txBody>
          <a:bodyPr>
            <a:spAutoFit/>
          </a:bodyPr>
          <a:lstStyle/>
          <a:p>
            <a:pPr algn="ctr"/>
            <a:r>
              <a:rPr lang="en-US" sz="1000" b="1" dirty="0"/>
              <a:t>Cisco Security Intelligence Operations</a:t>
            </a:r>
          </a:p>
        </p:txBody>
      </p:sp>
      <p:sp>
        <p:nvSpPr>
          <p:cNvPr id="58405" name="TextBox 108"/>
          <p:cNvSpPr txBox="1">
            <a:spLocks noChangeArrowheads="1"/>
          </p:cNvSpPr>
          <p:nvPr/>
        </p:nvSpPr>
        <p:spPr bwMode="auto">
          <a:xfrm>
            <a:off x="2778125" y="5126038"/>
            <a:ext cx="1058863" cy="368300"/>
          </a:xfrm>
          <a:prstGeom prst="rect">
            <a:avLst/>
          </a:prstGeom>
          <a:noFill/>
          <a:ln w="9525">
            <a:noFill/>
            <a:miter lim="800000"/>
            <a:headEnd/>
            <a:tailEnd/>
          </a:ln>
        </p:spPr>
        <p:txBody>
          <a:bodyPr>
            <a:spAutoFit/>
          </a:bodyPr>
          <a:lstStyle/>
          <a:p>
            <a:pPr algn="ctr"/>
            <a:r>
              <a:rPr lang="en-US" sz="900" b="1" dirty="0"/>
              <a:t>MGN 2.0</a:t>
            </a:r>
          </a:p>
          <a:p>
            <a:pPr algn="ctr"/>
            <a:r>
              <a:rPr lang="en-US" sz="900" b="1" dirty="0"/>
              <a:t>Data Center</a:t>
            </a:r>
          </a:p>
        </p:txBody>
      </p:sp>
      <p:sp>
        <p:nvSpPr>
          <p:cNvPr id="58406" name="Line 13"/>
          <p:cNvSpPr>
            <a:spLocks noChangeShapeType="1"/>
          </p:cNvSpPr>
          <p:nvPr/>
        </p:nvSpPr>
        <p:spPr bwMode="auto">
          <a:xfrm rot="10800000" flipH="1">
            <a:off x="1311275" y="5257800"/>
            <a:ext cx="1279525" cy="0"/>
          </a:xfrm>
          <a:prstGeom prst="line">
            <a:avLst/>
          </a:prstGeom>
          <a:noFill/>
          <a:ln w="12700" cap="rnd" algn="ctr">
            <a:solidFill>
              <a:schemeClr val="tx1"/>
            </a:solidFill>
            <a:round/>
            <a:headEnd/>
            <a:tailEnd/>
          </a:ln>
        </p:spPr>
        <p:txBody>
          <a:bodyPr wrap="none" anchor="ctr"/>
          <a:lstStyle/>
          <a:p>
            <a:endParaRPr lang="en-US" dirty="0"/>
          </a:p>
        </p:txBody>
      </p:sp>
      <p:sp>
        <p:nvSpPr>
          <p:cNvPr id="58407" name="TextBox 329"/>
          <p:cNvSpPr txBox="1">
            <a:spLocks noChangeArrowheads="1"/>
          </p:cNvSpPr>
          <p:nvPr/>
        </p:nvSpPr>
        <p:spPr bwMode="auto">
          <a:xfrm>
            <a:off x="2935288" y="1441450"/>
            <a:ext cx="1039812" cy="368300"/>
          </a:xfrm>
          <a:prstGeom prst="rect">
            <a:avLst/>
          </a:prstGeom>
          <a:noFill/>
          <a:ln w="9525">
            <a:noFill/>
            <a:miter lim="800000"/>
            <a:headEnd/>
            <a:tailEnd/>
          </a:ln>
        </p:spPr>
        <p:txBody>
          <a:bodyPr>
            <a:spAutoFit/>
          </a:bodyPr>
          <a:lstStyle/>
          <a:p>
            <a:r>
              <a:rPr lang="en-US" sz="900" dirty="0">
                <a:solidFill>
                  <a:schemeClr val="tx2"/>
                </a:solidFill>
              </a:rPr>
              <a:t>Wireless LAN Controller</a:t>
            </a:r>
          </a:p>
        </p:txBody>
      </p:sp>
      <p:sp>
        <p:nvSpPr>
          <p:cNvPr id="58408" name="TextBox 329"/>
          <p:cNvSpPr txBox="1">
            <a:spLocks noChangeArrowheads="1"/>
          </p:cNvSpPr>
          <p:nvPr/>
        </p:nvSpPr>
        <p:spPr bwMode="auto">
          <a:xfrm>
            <a:off x="2792413" y="1905000"/>
            <a:ext cx="1219200" cy="369888"/>
          </a:xfrm>
          <a:prstGeom prst="rect">
            <a:avLst/>
          </a:prstGeom>
          <a:noFill/>
          <a:ln w="9525">
            <a:noFill/>
            <a:miter lim="800000"/>
            <a:headEnd/>
            <a:tailEnd/>
          </a:ln>
        </p:spPr>
        <p:txBody>
          <a:bodyPr>
            <a:spAutoFit/>
          </a:bodyPr>
          <a:lstStyle/>
          <a:p>
            <a:r>
              <a:rPr lang="en-US" sz="900" dirty="0">
                <a:solidFill>
                  <a:schemeClr val="tx2"/>
                </a:solidFill>
              </a:rPr>
              <a:t>6500 with</a:t>
            </a:r>
            <a:br>
              <a:rPr lang="en-US" sz="900" dirty="0">
                <a:solidFill>
                  <a:schemeClr val="tx2"/>
                </a:solidFill>
              </a:rPr>
            </a:br>
            <a:r>
              <a:rPr lang="en-US" sz="900" dirty="0">
                <a:solidFill>
                  <a:schemeClr val="tx2"/>
                </a:solidFill>
              </a:rPr>
              <a:t>WISM</a:t>
            </a:r>
          </a:p>
        </p:txBody>
      </p:sp>
      <p:sp>
        <p:nvSpPr>
          <p:cNvPr id="58409" name="TextBox 329"/>
          <p:cNvSpPr txBox="1">
            <a:spLocks noChangeArrowheads="1"/>
          </p:cNvSpPr>
          <p:nvPr/>
        </p:nvSpPr>
        <p:spPr bwMode="auto">
          <a:xfrm>
            <a:off x="5100638" y="5148263"/>
            <a:ext cx="995362" cy="338137"/>
          </a:xfrm>
          <a:prstGeom prst="rect">
            <a:avLst/>
          </a:prstGeom>
          <a:noFill/>
          <a:ln w="9525">
            <a:noFill/>
            <a:miter lim="800000"/>
            <a:headEnd/>
            <a:tailEnd/>
          </a:ln>
        </p:spPr>
        <p:txBody>
          <a:bodyPr>
            <a:spAutoFit/>
          </a:bodyPr>
          <a:lstStyle/>
          <a:p>
            <a:r>
              <a:rPr lang="en-US" sz="800" dirty="0"/>
              <a:t>Cisco </a:t>
            </a:r>
          </a:p>
          <a:p>
            <a:r>
              <a:rPr lang="en-US" sz="800" dirty="0"/>
              <a:t>ACS</a:t>
            </a:r>
          </a:p>
        </p:txBody>
      </p:sp>
      <p:sp>
        <p:nvSpPr>
          <p:cNvPr id="58410" name="TextBox 329"/>
          <p:cNvSpPr txBox="1">
            <a:spLocks noChangeArrowheads="1"/>
          </p:cNvSpPr>
          <p:nvPr/>
        </p:nvSpPr>
        <p:spPr bwMode="auto">
          <a:xfrm>
            <a:off x="4889500" y="5562600"/>
            <a:ext cx="995363" cy="338138"/>
          </a:xfrm>
          <a:prstGeom prst="rect">
            <a:avLst/>
          </a:prstGeom>
          <a:noFill/>
          <a:ln w="9525">
            <a:noFill/>
            <a:miter lim="800000"/>
            <a:headEnd/>
            <a:tailEnd/>
          </a:ln>
        </p:spPr>
        <p:txBody>
          <a:bodyPr>
            <a:spAutoFit/>
          </a:bodyPr>
          <a:lstStyle/>
          <a:p>
            <a:r>
              <a:rPr lang="en-US" sz="800" dirty="0"/>
              <a:t>Cisco Security</a:t>
            </a:r>
          </a:p>
          <a:p>
            <a:r>
              <a:rPr lang="en-US" sz="800" dirty="0"/>
              <a:t>Manager</a:t>
            </a:r>
            <a:endParaRPr lang="en-US" sz="1000" b="1" dirty="0">
              <a:solidFill>
                <a:srgbClr val="0070C0"/>
              </a:solidFill>
            </a:endParaRPr>
          </a:p>
        </p:txBody>
      </p:sp>
      <p:pic>
        <p:nvPicPr>
          <p:cNvPr id="58411" name="Picture 52" descr="WLAN_Controller"/>
          <p:cNvPicPr>
            <a:picLocks noChangeAspect="1" noChangeArrowheads="1"/>
          </p:cNvPicPr>
          <p:nvPr/>
        </p:nvPicPr>
        <p:blipFill>
          <a:blip r:embed="rId9" cstate="print"/>
          <a:srcRect/>
          <a:stretch>
            <a:fillRect/>
          </a:stretch>
        </p:blipFill>
        <p:spPr bwMode="auto">
          <a:xfrm>
            <a:off x="2438400" y="1524000"/>
            <a:ext cx="557213" cy="271463"/>
          </a:xfrm>
          <a:prstGeom prst="rect">
            <a:avLst/>
          </a:prstGeom>
          <a:noFill/>
          <a:ln w="9525">
            <a:noFill/>
            <a:miter lim="800000"/>
            <a:headEnd/>
            <a:tailEnd/>
          </a:ln>
        </p:spPr>
      </p:pic>
      <p:pic>
        <p:nvPicPr>
          <p:cNvPr id="58412" name="Picture 440" descr="UPC"/>
          <p:cNvPicPr>
            <a:picLocks noChangeAspect="1" noChangeArrowheads="1"/>
          </p:cNvPicPr>
          <p:nvPr/>
        </p:nvPicPr>
        <p:blipFill>
          <a:blip r:embed="rId10" cstate="print"/>
          <a:srcRect/>
          <a:stretch>
            <a:fillRect/>
          </a:stretch>
        </p:blipFill>
        <p:spPr bwMode="auto">
          <a:xfrm>
            <a:off x="8467725" y="1790700"/>
            <a:ext cx="447675" cy="495300"/>
          </a:xfrm>
          <a:prstGeom prst="rect">
            <a:avLst/>
          </a:prstGeom>
          <a:noFill/>
          <a:ln w="9525">
            <a:noFill/>
            <a:miter lim="800000"/>
            <a:headEnd/>
            <a:tailEnd/>
          </a:ln>
        </p:spPr>
      </p:pic>
      <p:grpSp>
        <p:nvGrpSpPr>
          <p:cNvPr id="58413" name="Group 34"/>
          <p:cNvGrpSpPr>
            <a:grpSpLocks noChangeAspect="1"/>
          </p:cNvGrpSpPr>
          <p:nvPr/>
        </p:nvGrpSpPr>
        <p:grpSpPr bwMode="auto">
          <a:xfrm rot="6916148">
            <a:off x="7823200" y="1954213"/>
            <a:ext cx="441325" cy="393700"/>
            <a:chOff x="3408" y="2592"/>
            <a:chExt cx="1540" cy="1542"/>
          </a:xfrm>
        </p:grpSpPr>
        <p:sp>
          <p:nvSpPr>
            <p:cNvPr id="58999" name="AutoShape 33"/>
            <p:cNvSpPr>
              <a:spLocks noChangeAspect="1" noChangeArrowheads="1" noTextEdit="1"/>
            </p:cNvSpPr>
            <p:nvPr/>
          </p:nvSpPr>
          <p:spPr bwMode="auto">
            <a:xfrm>
              <a:off x="3408" y="2592"/>
              <a:ext cx="1540" cy="1542"/>
            </a:xfrm>
            <a:prstGeom prst="rect">
              <a:avLst/>
            </a:prstGeom>
            <a:noFill/>
            <a:ln w="9525">
              <a:noFill/>
              <a:miter lim="800000"/>
              <a:headEnd/>
              <a:tailEnd/>
            </a:ln>
          </p:spPr>
          <p:txBody>
            <a:bodyPr/>
            <a:lstStyle/>
            <a:p>
              <a:endParaRPr lang="en-US" dirty="0"/>
            </a:p>
          </p:txBody>
        </p:sp>
        <p:sp>
          <p:nvSpPr>
            <p:cNvPr id="59000" name="Freeform 35"/>
            <p:cNvSpPr>
              <a:spLocks/>
            </p:cNvSpPr>
            <p:nvPr/>
          </p:nvSpPr>
          <p:spPr bwMode="auto">
            <a:xfrm>
              <a:off x="3438" y="2606"/>
              <a:ext cx="1498" cy="1492"/>
            </a:xfrm>
            <a:custGeom>
              <a:avLst/>
              <a:gdLst>
                <a:gd name="T0" fmla="*/ 56 w 1498"/>
                <a:gd name="T1" fmla="*/ 2 h 1492"/>
                <a:gd name="T2" fmla="*/ 108 w 1498"/>
                <a:gd name="T3" fmla="*/ 6 h 1492"/>
                <a:gd name="T4" fmla="*/ 132 w 1498"/>
                <a:gd name="T5" fmla="*/ 48 h 1492"/>
                <a:gd name="T6" fmla="*/ 120 w 1498"/>
                <a:gd name="T7" fmla="*/ 112 h 1492"/>
                <a:gd name="T8" fmla="*/ 96 w 1498"/>
                <a:gd name="T9" fmla="*/ 194 h 1492"/>
                <a:gd name="T10" fmla="*/ 112 w 1498"/>
                <a:gd name="T11" fmla="*/ 250 h 1492"/>
                <a:gd name="T12" fmla="*/ 156 w 1498"/>
                <a:gd name="T13" fmla="*/ 266 h 1492"/>
                <a:gd name="T14" fmla="*/ 206 w 1498"/>
                <a:gd name="T15" fmla="*/ 254 h 1492"/>
                <a:gd name="T16" fmla="*/ 284 w 1498"/>
                <a:gd name="T17" fmla="*/ 236 h 1492"/>
                <a:gd name="T18" fmla="*/ 348 w 1498"/>
                <a:gd name="T19" fmla="*/ 250 h 1492"/>
                <a:gd name="T20" fmla="*/ 356 w 1498"/>
                <a:gd name="T21" fmla="*/ 284 h 1492"/>
                <a:gd name="T22" fmla="*/ 342 w 1498"/>
                <a:gd name="T23" fmla="*/ 352 h 1492"/>
                <a:gd name="T24" fmla="*/ 322 w 1498"/>
                <a:gd name="T25" fmla="*/ 422 h 1492"/>
                <a:gd name="T26" fmla="*/ 334 w 1498"/>
                <a:gd name="T27" fmla="*/ 472 h 1492"/>
                <a:gd name="T28" fmla="*/ 376 w 1498"/>
                <a:gd name="T29" fmla="*/ 492 h 1492"/>
                <a:gd name="T30" fmla="*/ 452 w 1498"/>
                <a:gd name="T31" fmla="*/ 470 h 1492"/>
                <a:gd name="T32" fmla="*/ 508 w 1498"/>
                <a:gd name="T33" fmla="*/ 456 h 1492"/>
                <a:gd name="T34" fmla="*/ 548 w 1498"/>
                <a:gd name="T35" fmla="*/ 458 h 1492"/>
                <a:gd name="T36" fmla="*/ 580 w 1498"/>
                <a:gd name="T37" fmla="*/ 480 h 1492"/>
                <a:gd name="T38" fmla="*/ 580 w 1498"/>
                <a:gd name="T39" fmla="*/ 546 h 1492"/>
                <a:gd name="T40" fmla="*/ 554 w 1498"/>
                <a:gd name="T41" fmla="*/ 642 h 1492"/>
                <a:gd name="T42" fmla="*/ 556 w 1498"/>
                <a:gd name="T43" fmla="*/ 692 h 1492"/>
                <a:gd name="T44" fmla="*/ 592 w 1498"/>
                <a:gd name="T45" fmla="*/ 718 h 1492"/>
                <a:gd name="T46" fmla="*/ 646 w 1498"/>
                <a:gd name="T47" fmla="*/ 708 h 1492"/>
                <a:gd name="T48" fmla="*/ 718 w 1498"/>
                <a:gd name="T49" fmla="*/ 684 h 1492"/>
                <a:gd name="T50" fmla="*/ 780 w 1498"/>
                <a:gd name="T51" fmla="*/ 686 h 1492"/>
                <a:gd name="T52" fmla="*/ 806 w 1498"/>
                <a:gd name="T53" fmla="*/ 702 h 1492"/>
                <a:gd name="T54" fmla="*/ 816 w 1498"/>
                <a:gd name="T55" fmla="*/ 744 h 1492"/>
                <a:gd name="T56" fmla="*/ 790 w 1498"/>
                <a:gd name="T57" fmla="*/ 824 h 1492"/>
                <a:gd name="T58" fmla="*/ 776 w 1498"/>
                <a:gd name="T59" fmla="*/ 884 h 1492"/>
                <a:gd name="T60" fmla="*/ 782 w 1498"/>
                <a:gd name="T61" fmla="*/ 910 h 1492"/>
                <a:gd name="T62" fmla="*/ 796 w 1498"/>
                <a:gd name="T63" fmla="*/ 930 h 1492"/>
                <a:gd name="T64" fmla="*/ 822 w 1498"/>
                <a:gd name="T65" fmla="*/ 942 h 1492"/>
                <a:gd name="T66" fmla="*/ 858 w 1498"/>
                <a:gd name="T67" fmla="*/ 942 h 1492"/>
                <a:gd name="T68" fmla="*/ 940 w 1498"/>
                <a:gd name="T69" fmla="*/ 914 h 1492"/>
                <a:gd name="T70" fmla="*/ 994 w 1498"/>
                <a:gd name="T71" fmla="*/ 910 h 1492"/>
                <a:gd name="T72" fmla="*/ 1012 w 1498"/>
                <a:gd name="T73" fmla="*/ 914 h 1492"/>
                <a:gd name="T74" fmla="*/ 1026 w 1498"/>
                <a:gd name="T75" fmla="*/ 920 h 1492"/>
                <a:gd name="T76" fmla="*/ 1040 w 1498"/>
                <a:gd name="T77" fmla="*/ 950 h 1492"/>
                <a:gd name="T78" fmla="*/ 1032 w 1498"/>
                <a:gd name="T79" fmla="*/ 1010 h 1492"/>
                <a:gd name="T80" fmla="*/ 1008 w 1498"/>
                <a:gd name="T81" fmla="*/ 1102 h 1492"/>
                <a:gd name="T82" fmla="*/ 1018 w 1498"/>
                <a:gd name="T83" fmla="*/ 1154 h 1492"/>
                <a:gd name="T84" fmla="*/ 1058 w 1498"/>
                <a:gd name="T85" fmla="*/ 1168 h 1492"/>
                <a:gd name="T86" fmla="*/ 1128 w 1498"/>
                <a:gd name="T87" fmla="*/ 1156 h 1492"/>
                <a:gd name="T88" fmla="*/ 1198 w 1498"/>
                <a:gd name="T89" fmla="*/ 1134 h 1492"/>
                <a:gd name="T90" fmla="*/ 1242 w 1498"/>
                <a:gd name="T91" fmla="*/ 1142 h 1492"/>
                <a:gd name="T92" fmla="*/ 1264 w 1498"/>
                <a:gd name="T93" fmla="*/ 1170 h 1492"/>
                <a:gd name="T94" fmla="*/ 1268 w 1498"/>
                <a:gd name="T95" fmla="*/ 1204 h 1492"/>
                <a:gd name="T96" fmla="*/ 1250 w 1498"/>
                <a:gd name="T97" fmla="*/ 1270 h 1492"/>
                <a:gd name="T98" fmla="*/ 1234 w 1498"/>
                <a:gd name="T99" fmla="*/ 1344 h 1492"/>
                <a:gd name="T100" fmla="*/ 1246 w 1498"/>
                <a:gd name="T101" fmla="*/ 1386 h 1492"/>
                <a:gd name="T102" fmla="*/ 1284 w 1498"/>
                <a:gd name="T103" fmla="*/ 1402 h 1492"/>
                <a:gd name="T104" fmla="*/ 1354 w 1498"/>
                <a:gd name="T105" fmla="*/ 1382 h 1492"/>
                <a:gd name="T106" fmla="*/ 1406 w 1498"/>
                <a:gd name="T107" fmla="*/ 1362 h 1492"/>
                <a:gd name="T108" fmla="*/ 1464 w 1498"/>
                <a:gd name="T109" fmla="*/ 1368 h 1492"/>
                <a:gd name="T110" fmla="*/ 1498 w 1498"/>
                <a:gd name="T111" fmla="*/ 1402 h 1492"/>
                <a:gd name="T112" fmla="*/ 1488 w 1498"/>
                <a:gd name="T113" fmla="*/ 1462 h 14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8"/>
                <a:gd name="T172" fmla="*/ 0 h 1492"/>
                <a:gd name="T173" fmla="*/ 1498 w 1498"/>
                <a:gd name="T174" fmla="*/ 1492 h 14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8" h="1492">
                  <a:moveTo>
                    <a:pt x="0" y="22"/>
                  </a:moveTo>
                  <a:lnTo>
                    <a:pt x="24" y="12"/>
                  </a:lnTo>
                  <a:lnTo>
                    <a:pt x="56" y="2"/>
                  </a:lnTo>
                  <a:lnTo>
                    <a:pt x="72" y="0"/>
                  </a:lnTo>
                  <a:lnTo>
                    <a:pt x="92" y="0"/>
                  </a:lnTo>
                  <a:lnTo>
                    <a:pt x="108" y="6"/>
                  </a:lnTo>
                  <a:lnTo>
                    <a:pt x="120" y="18"/>
                  </a:lnTo>
                  <a:lnTo>
                    <a:pt x="128" y="30"/>
                  </a:lnTo>
                  <a:lnTo>
                    <a:pt x="132" y="48"/>
                  </a:lnTo>
                  <a:lnTo>
                    <a:pt x="132" y="68"/>
                  </a:lnTo>
                  <a:lnTo>
                    <a:pt x="130" y="88"/>
                  </a:lnTo>
                  <a:lnTo>
                    <a:pt x="120" y="112"/>
                  </a:lnTo>
                  <a:lnTo>
                    <a:pt x="110" y="142"/>
                  </a:lnTo>
                  <a:lnTo>
                    <a:pt x="102" y="166"/>
                  </a:lnTo>
                  <a:lnTo>
                    <a:pt x="96" y="194"/>
                  </a:lnTo>
                  <a:lnTo>
                    <a:pt x="96" y="214"/>
                  </a:lnTo>
                  <a:lnTo>
                    <a:pt x="100" y="234"/>
                  </a:lnTo>
                  <a:lnTo>
                    <a:pt x="112" y="250"/>
                  </a:lnTo>
                  <a:lnTo>
                    <a:pt x="120" y="256"/>
                  </a:lnTo>
                  <a:lnTo>
                    <a:pt x="130" y="262"/>
                  </a:lnTo>
                  <a:lnTo>
                    <a:pt x="156" y="266"/>
                  </a:lnTo>
                  <a:lnTo>
                    <a:pt x="152" y="266"/>
                  </a:lnTo>
                  <a:lnTo>
                    <a:pt x="176" y="264"/>
                  </a:lnTo>
                  <a:lnTo>
                    <a:pt x="206" y="254"/>
                  </a:lnTo>
                  <a:lnTo>
                    <a:pt x="234" y="248"/>
                  </a:lnTo>
                  <a:lnTo>
                    <a:pt x="262" y="240"/>
                  </a:lnTo>
                  <a:lnTo>
                    <a:pt x="284" y="236"/>
                  </a:lnTo>
                  <a:lnTo>
                    <a:pt x="308" y="234"/>
                  </a:lnTo>
                  <a:lnTo>
                    <a:pt x="330" y="240"/>
                  </a:lnTo>
                  <a:lnTo>
                    <a:pt x="348" y="250"/>
                  </a:lnTo>
                  <a:lnTo>
                    <a:pt x="354" y="262"/>
                  </a:lnTo>
                  <a:lnTo>
                    <a:pt x="356" y="272"/>
                  </a:lnTo>
                  <a:lnTo>
                    <a:pt x="356" y="284"/>
                  </a:lnTo>
                  <a:lnTo>
                    <a:pt x="358" y="296"/>
                  </a:lnTo>
                  <a:lnTo>
                    <a:pt x="352" y="322"/>
                  </a:lnTo>
                  <a:lnTo>
                    <a:pt x="342" y="352"/>
                  </a:lnTo>
                  <a:lnTo>
                    <a:pt x="336" y="372"/>
                  </a:lnTo>
                  <a:lnTo>
                    <a:pt x="328" y="392"/>
                  </a:lnTo>
                  <a:lnTo>
                    <a:pt x="322" y="422"/>
                  </a:lnTo>
                  <a:lnTo>
                    <a:pt x="324" y="446"/>
                  </a:lnTo>
                  <a:lnTo>
                    <a:pt x="328" y="460"/>
                  </a:lnTo>
                  <a:lnTo>
                    <a:pt x="334" y="472"/>
                  </a:lnTo>
                  <a:lnTo>
                    <a:pt x="346" y="482"/>
                  </a:lnTo>
                  <a:lnTo>
                    <a:pt x="360" y="488"/>
                  </a:lnTo>
                  <a:lnTo>
                    <a:pt x="376" y="492"/>
                  </a:lnTo>
                  <a:lnTo>
                    <a:pt x="396" y="488"/>
                  </a:lnTo>
                  <a:lnTo>
                    <a:pt x="420" y="482"/>
                  </a:lnTo>
                  <a:lnTo>
                    <a:pt x="452" y="470"/>
                  </a:lnTo>
                  <a:lnTo>
                    <a:pt x="480" y="460"/>
                  </a:lnTo>
                  <a:lnTo>
                    <a:pt x="494" y="458"/>
                  </a:lnTo>
                  <a:lnTo>
                    <a:pt x="508" y="456"/>
                  </a:lnTo>
                  <a:lnTo>
                    <a:pt x="524" y="456"/>
                  </a:lnTo>
                  <a:lnTo>
                    <a:pt x="532" y="456"/>
                  </a:lnTo>
                  <a:lnTo>
                    <a:pt x="548" y="458"/>
                  </a:lnTo>
                  <a:lnTo>
                    <a:pt x="562" y="462"/>
                  </a:lnTo>
                  <a:lnTo>
                    <a:pt x="574" y="470"/>
                  </a:lnTo>
                  <a:lnTo>
                    <a:pt x="580" y="480"/>
                  </a:lnTo>
                  <a:lnTo>
                    <a:pt x="586" y="496"/>
                  </a:lnTo>
                  <a:lnTo>
                    <a:pt x="588" y="518"/>
                  </a:lnTo>
                  <a:lnTo>
                    <a:pt x="580" y="546"/>
                  </a:lnTo>
                  <a:lnTo>
                    <a:pt x="568" y="590"/>
                  </a:lnTo>
                  <a:lnTo>
                    <a:pt x="558" y="620"/>
                  </a:lnTo>
                  <a:lnTo>
                    <a:pt x="554" y="642"/>
                  </a:lnTo>
                  <a:lnTo>
                    <a:pt x="552" y="658"/>
                  </a:lnTo>
                  <a:lnTo>
                    <a:pt x="552" y="682"/>
                  </a:lnTo>
                  <a:lnTo>
                    <a:pt x="556" y="692"/>
                  </a:lnTo>
                  <a:lnTo>
                    <a:pt x="562" y="702"/>
                  </a:lnTo>
                  <a:lnTo>
                    <a:pt x="576" y="712"/>
                  </a:lnTo>
                  <a:lnTo>
                    <a:pt x="592" y="718"/>
                  </a:lnTo>
                  <a:lnTo>
                    <a:pt x="608" y="716"/>
                  </a:lnTo>
                  <a:lnTo>
                    <a:pt x="628" y="714"/>
                  </a:lnTo>
                  <a:lnTo>
                    <a:pt x="646" y="708"/>
                  </a:lnTo>
                  <a:lnTo>
                    <a:pt x="666" y="702"/>
                  </a:lnTo>
                  <a:lnTo>
                    <a:pt x="688" y="694"/>
                  </a:lnTo>
                  <a:lnTo>
                    <a:pt x="718" y="684"/>
                  </a:lnTo>
                  <a:lnTo>
                    <a:pt x="744" y="680"/>
                  </a:lnTo>
                  <a:lnTo>
                    <a:pt x="764" y="682"/>
                  </a:lnTo>
                  <a:lnTo>
                    <a:pt x="780" y="686"/>
                  </a:lnTo>
                  <a:lnTo>
                    <a:pt x="790" y="690"/>
                  </a:lnTo>
                  <a:lnTo>
                    <a:pt x="800" y="694"/>
                  </a:lnTo>
                  <a:lnTo>
                    <a:pt x="806" y="702"/>
                  </a:lnTo>
                  <a:lnTo>
                    <a:pt x="812" y="716"/>
                  </a:lnTo>
                  <a:lnTo>
                    <a:pt x="816" y="734"/>
                  </a:lnTo>
                  <a:lnTo>
                    <a:pt x="816" y="744"/>
                  </a:lnTo>
                  <a:lnTo>
                    <a:pt x="812" y="758"/>
                  </a:lnTo>
                  <a:lnTo>
                    <a:pt x="802" y="794"/>
                  </a:lnTo>
                  <a:lnTo>
                    <a:pt x="790" y="824"/>
                  </a:lnTo>
                  <a:lnTo>
                    <a:pt x="784" y="844"/>
                  </a:lnTo>
                  <a:lnTo>
                    <a:pt x="778" y="860"/>
                  </a:lnTo>
                  <a:lnTo>
                    <a:pt x="776" y="884"/>
                  </a:lnTo>
                  <a:lnTo>
                    <a:pt x="778" y="898"/>
                  </a:lnTo>
                  <a:lnTo>
                    <a:pt x="778" y="904"/>
                  </a:lnTo>
                  <a:lnTo>
                    <a:pt x="782" y="910"/>
                  </a:lnTo>
                  <a:lnTo>
                    <a:pt x="784" y="918"/>
                  </a:lnTo>
                  <a:lnTo>
                    <a:pt x="788" y="926"/>
                  </a:lnTo>
                  <a:lnTo>
                    <a:pt x="796" y="930"/>
                  </a:lnTo>
                  <a:lnTo>
                    <a:pt x="804" y="936"/>
                  </a:lnTo>
                  <a:lnTo>
                    <a:pt x="812" y="940"/>
                  </a:lnTo>
                  <a:lnTo>
                    <a:pt x="822" y="942"/>
                  </a:lnTo>
                  <a:lnTo>
                    <a:pt x="828" y="944"/>
                  </a:lnTo>
                  <a:lnTo>
                    <a:pt x="840" y="944"/>
                  </a:lnTo>
                  <a:lnTo>
                    <a:pt x="858" y="942"/>
                  </a:lnTo>
                  <a:lnTo>
                    <a:pt x="884" y="936"/>
                  </a:lnTo>
                  <a:lnTo>
                    <a:pt x="914" y="924"/>
                  </a:lnTo>
                  <a:lnTo>
                    <a:pt x="940" y="914"/>
                  </a:lnTo>
                  <a:lnTo>
                    <a:pt x="956" y="910"/>
                  </a:lnTo>
                  <a:lnTo>
                    <a:pt x="974" y="908"/>
                  </a:lnTo>
                  <a:lnTo>
                    <a:pt x="994" y="910"/>
                  </a:lnTo>
                  <a:lnTo>
                    <a:pt x="1004" y="910"/>
                  </a:lnTo>
                  <a:lnTo>
                    <a:pt x="1010" y="912"/>
                  </a:lnTo>
                  <a:lnTo>
                    <a:pt x="1012" y="914"/>
                  </a:lnTo>
                  <a:lnTo>
                    <a:pt x="1008" y="912"/>
                  </a:lnTo>
                  <a:lnTo>
                    <a:pt x="1018" y="916"/>
                  </a:lnTo>
                  <a:lnTo>
                    <a:pt x="1026" y="920"/>
                  </a:lnTo>
                  <a:lnTo>
                    <a:pt x="1034" y="932"/>
                  </a:lnTo>
                  <a:lnTo>
                    <a:pt x="1038" y="940"/>
                  </a:lnTo>
                  <a:lnTo>
                    <a:pt x="1040" y="950"/>
                  </a:lnTo>
                  <a:lnTo>
                    <a:pt x="1040" y="964"/>
                  </a:lnTo>
                  <a:lnTo>
                    <a:pt x="1038" y="990"/>
                  </a:lnTo>
                  <a:lnTo>
                    <a:pt x="1032" y="1010"/>
                  </a:lnTo>
                  <a:lnTo>
                    <a:pt x="1024" y="1040"/>
                  </a:lnTo>
                  <a:lnTo>
                    <a:pt x="1012" y="1074"/>
                  </a:lnTo>
                  <a:lnTo>
                    <a:pt x="1008" y="1102"/>
                  </a:lnTo>
                  <a:lnTo>
                    <a:pt x="1006" y="1128"/>
                  </a:lnTo>
                  <a:lnTo>
                    <a:pt x="1010" y="1140"/>
                  </a:lnTo>
                  <a:lnTo>
                    <a:pt x="1018" y="1154"/>
                  </a:lnTo>
                  <a:lnTo>
                    <a:pt x="1036" y="1164"/>
                  </a:lnTo>
                  <a:lnTo>
                    <a:pt x="1052" y="1168"/>
                  </a:lnTo>
                  <a:lnTo>
                    <a:pt x="1058" y="1168"/>
                  </a:lnTo>
                  <a:lnTo>
                    <a:pt x="1082" y="1166"/>
                  </a:lnTo>
                  <a:lnTo>
                    <a:pt x="1108" y="1162"/>
                  </a:lnTo>
                  <a:lnTo>
                    <a:pt x="1128" y="1156"/>
                  </a:lnTo>
                  <a:lnTo>
                    <a:pt x="1150" y="1148"/>
                  </a:lnTo>
                  <a:lnTo>
                    <a:pt x="1174" y="1140"/>
                  </a:lnTo>
                  <a:lnTo>
                    <a:pt x="1198" y="1134"/>
                  </a:lnTo>
                  <a:lnTo>
                    <a:pt x="1222" y="1136"/>
                  </a:lnTo>
                  <a:lnTo>
                    <a:pt x="1232" y="1140"/>
                  </a:lnTo>
                  <a:lnTo>
                    <a:pt x="1242" y="1142"/>
                  </a:lnTo>
                  <a:lnTo>
                    <a:pt x="1250" y="1148"/>
                  </a:lnTo>
                  <a:lnTo>
                    <a:pt x="1258" y="1158"/>
                  </a:lnTo>
                  <a:lnTo>
                    <a:pt x="1264" y="1170"/>
                  </a:lnTo>
                  <a:lnTo>
                    <a:pt x="1268" y="1182"/>
                  </a:lnTo>
                  <a:lnTo>
                    <a:pt x="1268" y="1198"/>
                  </a:lnTo>
                  <a:lnTo>
                    <a:pt x="1268" y="1204"/>
                  </a:lnTo>
                  <a:lnTo>
                    <a:pt x="1262" y="1224"/>
                  </a:lnTo>
                  <a:lnTo>
                    <a:pt x="1258" y="1242"/>
                  </a:lnTo>
                  <a:lnTo>
                    <a:pt x="1250" y="1270"/>
                  </a:lnTo>
                  <a:lnTo>
                    <a:pt x="1242" y="1294"/>
                  </a:lnTo>
                  <a:lnTo>
                    <a:pt x="1236" y="1320"/>
                  </a:lnTo>
                  <a:lnTo>
                    <a:pt x="1234" y="1344"/>
                  </a:lnTo>
                  <a:lnTo>
                    <a:pt x="1236" y="1358"/>
                  </a:lnTo>
                  <a:lnTo>
                    <a:pt x="1238" y="1372"/>
                  </a:lnTo>
                  <a:lnTo>
                    <a:pt x="1246" y="1386"/>
                  </a:lnTo>
                  <a:lnTo>
                    <a:pt x="1258" y="1394"/>
                  </a:lnTo>
                  <a:lnTo>
                    <a:pt x="1272" y="1400"/>
                  </a:lnTo>
                  <a:lnTo>
                    <a:pt x="1284" y="1402"/>
                  </a:lnTo>
                  <a:lnTo>
                    <a:pt x="1310" y="1396"/>
                  </a:lnTo>
                  <a:lnTo>
                    <a:pt x="1334" y="1388"/>
                  </a:lnTo>
                  <a:lnTo>
                    <a:pt x="1354" y="1382"/>
                  </a:lnTo>
                  <a:lnTo>
                    <a:pt x="1370" y="1372"/>
                  </a:lnTo>
                  <a:lnTo>
                    <a:pt x="1386" y="1368"/>
                  </a:lnTo>
                  <a:lnTo>
                    <a:pt x="1406" y="1362"/>
                  </a:lnTo>
                  <a:lnTo>
                    <a:pt x="1426" y="1360"/>
                  </a:lnTo>
                  <a:lnTo>
                    <a:pt x="1440" y="1360"/>
                  </a:lnTo>
                  <a:lnTo>
                    <a:pt x="1464" y="1368"/>
                  </a:lnTo>
                  <a:lnTo>
                    <a:pt x="1486" y="1380"/>
                  </a:lnTo>
                  <a:lnTo>
                    <a:pt x="1494" y="1396"/>
                  </a:lnTo>
                  <a:lnTo>
                    <a:pt x="1498" y="1402"/>
                  </a:lnTo>
                  <a:lnTo>
                    <a:pt x="1496" y="1418"/>
                  </a:lnTo>
                  <a:lnTo>
                    <a:pt x="1494" y="1434"/>
                  </a:lnTo>
                  <a:lnTo>
                    <a:pt x="1488" y="1462"/>
                  </a:lnTo>
                  <a:lnTo>
                    <a:pt x="1482" y="1482"/>
                  </a:lnTo>
                  <a:lnTo>
                    <a:pt x="1478" y="1492"/>
                  </a:lnTo>
                </a:path>
              </a:pathLst>
            </a:custGeom>
            <a:noFill/>
            <a:ln w="38100">
              <a:solidFill>
                <a:srgbClr val="0096D5"/>
              </a:solidFill>
              <a:round/>
              <a:headEnd/>
              <a:tailEnd/>
            </a:ln>
          </p:spPr>
          <p:txBody>
            <a:bodyPr/>
            <a:lstStyle/>
            <a:p>
              <a:endParaRPr lang="en-US" dirty="0"/>
            </a:p>
          </p:txBody>
        </p:sp>
        <p:sp>
          <p:nvSpPr>
            <p:cNvPr id="59001" name="Freeform 36"/>
            <p:cNvSpPr>
              <a:spLocks/>
            </p:cNvSpPr>
            <p:nvPr/>
          </p:nvSpPr>
          <p:spPr bwMode="auto">
            <a:xfrm>
              <a:off x="3420" y="2622"/>
              <a:ext cx="1492" cy="1498"/>
            </a:xfrm>
            <a:custGeom>
              <a:avLst/>
              <a:gdLst>
                <a:gd name="T0" fmla="*/ 2 w 1492"/>
                <a:gd name="T1" fmla="*/ 56 h 1498"/>
                <a:gd name="T2" fmla="*/ 6 w 1492"/>
                <a:gd name="T3" fmla="*/ 108 h 1498"/>
                <a:gd name="T4" fmla="*/ 48 w 1492"/>
                <a:gd name="T5" fmla="*/ 132 h 1498"/>
                <a:gd name="T6" fmla="*/ 112 w 1492"/>
                <a:gd name="T7" fmla="*/ 120 h 1498"/>
                <a:gd name="T8" fmla="*/ 194 w 1492"/>
                <a:gd name="T9" fmla="*/ 96 h 1498"/>
                <a:gd name="T10" fmla="*/ 250 w 1492"/>
                <a:gd name="T11" fmla="*/ 112 h 1498"/>
                <a:gd name="T12" fmla="*/ 266 w 1492"/>
                <a:gd name="T13" fmla="*/ 156 h 1498"/>
                <a:gd name="T14" fmla="*/ 254 w 1492"/>
                <a:gd name="T15" fmla="*/ 206 h 1498"/>
                <a:gd name="T16" fmla="*/ 236 w 1492"/>
                <a:gd name="T17" fmla="*/ 284 h 1498"/>
                <a:gd name="T18" fmla="*/ 250 w 1492"/>
                <a:gd name="T19" fmla="*/ 348 h 1498"/>
                <a:gd name="T20" fmla="*/ 284 w 1492"/>
                <a:gd name="T21" fmla="*/ 356 h 1498"/>
                <a:gd name="T22" fmla="*/ 352 w 1492"/>
                <a:gd name="T23" fmla="*/ 342 h 1498"/>
                <a:gd name="T24" fmla="*/ 422 w 1492"/>
                <a:gd name="T25" fmla="*/ 322 h 1498"/>
                <a:gd name="T26" fmla="*/ 472 w 1492"/>
                <a:gd name="T27" fmla="*/ 334 h 1498"/>
                <a:gd name="T28" fmla="*/ 492 w 1492"/>
                <a:gd name="T29" fmla="*/ 376 h 1498"/>
                <a:gd name="T30" fmla="*/ 470 w 1492"/>
                <a:gd name="T31" fmla="*/ 452 h 1498"/>
                <a:gd name="T32" fmla="*/ 456 w 1492"/>
                <a:gd name="T33" fmla="*/ 508 h 1498"/>
                <a:gd name="T34" fmla="*/ 458 w 1492"/>
                <a:gd name="T35" fmla="*/ 548 h 1498"/>
                <a:gd name="T36" fmla="*/ 480 w 1492"/>
                <a:gd name="T37" fmla="*/ 580 h 1498"/>
                <a:gd name="T38" fmla="*/ 546 w 1492"/>
                <a:gd name="T39" fmla="*/ 580 h 1498"/>
                <a:gd name="T40" fmla="*/ 642 w 1492"/>
                <a:gd name="T41" fmla="*/ 554 h 1498"/>
                <a:gd name="T42" fmla="*/ 692 w 1492"/>
                <a:gd name="T43" fmla="*/ 556 h 1498"/>
                <a:gd name="T44" fmla="*/ 718 w 1492"/>
                <a:gd name="T45" fmla="*/ 592 h 1498"/>
                <a:gd name="T46" fmla="*/ 708 w 1492"/>
                <a:gd name="T47" fmla="*/ 646 h 1498"/>
                <a:gd name="T48" fmla="*/ 684 w 1492"/>
                <a:gd name="T49" fmla="*/ 718 h 1498"/>
                <a:gd name="T50" fmla="*/ 686 w 1492"/>
                <a:gd name="T51" fmla="*/ 780 h 1498"/>
                <a:gd name="T52" fmla="*/ 702 w 1492"/>
                <a:gd name="T53" fmla="*/ 806 h 1498"/>
                <a:gd name="T54" fmla="*/ 744 w 1492"/>
                <a:gd name="T55" fmla="*/ 816 h 1498"/>
                <a:gd name="T56" fmla="*/ 824 w 1492"/>
                <a:gd name="T57" fmla="*/ 790 h 1498"/>
                <a:gd name="T58" fmla="*/ 884 w 1492"/>
                <a:gd name="T59" fmla="*/ 776 h 1498"/>
                <a:gd name="T60" fmla="*/ 910 w 1492"/>
                <a:gd name="T61" fmla="*/ 782 h 1498"/>
                <a:gd name="T62" fmla="*/ 930 w 1492"/>
                <a:gd name="T63" fmla="*/ 796 h 1498"/>
                <a:gd name="T64" fmla="*/ 942 w 1492"/>
                <a:gd name="T65" fmla="*/ 822 h 1498"/>
                <a:gd name="T66" fmla="*/ 942 w 1492"/>
                <a:gd name="T67" fmla="*/ 858 h 1498"/>
                <a:gd name="T68" fmla="*/ 914 w 1492"/>
                <a:gd name="T69" fmla="*/ 940 h 1498"/>
                <a:gd name="T70" fmla="*/ 910 w 1492"/>
                <a:gd name="T71" fmla="*/ 994 h 1498"/>
                <a:gd name="T72" fmla="*/ 914 w 1492"/>
                <a:gd name="T73" fmla="*/ 1012 h 1498"/>
                <a:gd name="T74" fmla="*/ 920 w 1492"/>
                <a:gd name="T75" fmla="*/ 1026 h 1498"/>
                <a:gd name="T76" fmla="*/ 950 w 1492"/>
                <a:gd name="T77" fmla="*/ 1040 h 1498"/>
                <a:gd name="T78" fmla="*/ 1010 w 1492"/>
                <a:gd name="T79" fmla="*/ 1032 h 1498"/>
                <a:gd name="T80" fmla="*/ 1102 w 1492"/>
                <a:gd name="T81" fmla="*/ 1008 h 1498"/>
                <a:gd name="T82" fmla="*/ 1154 w 1492"/>
                <a:gd name="T83" fmla="*/ 1018 h 1498"/>
                <a:gd name="T84" fmla="*/ 1168 w 1492"/>
                <a:gd name="T85" fmla="*/ 1058 h 1498"/>
                <a:gd name="T86" fmla="*/ 1156 w 1492"/>
                <a:gd name="T87" fmla="*/ 1128 h 1498"/>
                <a:gd name="T88" fmla="*/ 1134 w 1492"/>
                <a:gd name="T89" fmla="*/ 1198 h 1498"/>
                <a:gd name="T90" fmla="*/ 1142 w 1492"/>
                <a:gd name="T91" fmla="*/ 1242 h 1498"/>
                <a:gd name="T92" fmla="*/ 1170 w 1492"/>
                <a:gd name="T93" fmla="*/ 1264 h 1498"/>
                <a:gd name="T94" fmla="*/ 1204 w 1492"/>
                <a:gd name="T95" fmla="*/ 1268 h 1498"/>
                <a:gd name="T96" fmla="*/ 1270 w 1492"/>
                <a:gd name="T97" fmla="*/ 1250 h 1498"/>
                <a:gd name="T98" fmla="*/ 1344 w 1492"/>
                <a:gd name="T99" fmla="*/ 1234 h 1498"/>
                <a:gd name="T100" fmla="*/ 1386 w 1492"/>
                <a:gd name="T101" fmla="*/ 1246 h 1498"/>
                <a:gd name="T102" fmla="*/ 1402 w 1492"/>
                <a:gd name="T103" fmla="*/ 1284 h 1498"/>
                <a:gd name="T104" fmla="*/ 1382 w 1492"/>
                <a:gd name="T105" fmla="*/ 1354 h 1498"/>
                <a:gd name="T106" fmla="*/ 1362 w 1492"/>
                <a:gd name="T107" fmla="*/ 1406 h 1498"/>
                <a:gd name="T108" fmla="*/ 1368 w 1492"/>
                <a:gd name="T109" fmla="*/ 1464 h 1498"/>
                <a:gd name="T110" fmla="*/ 1402 w 1492"/>
                <a:gd name="T111" fmla="*/ 1498 h 1498"/>
                <a:gd name="T112" fmla="*/ 1462 w 1492"/>
                <a:gd name="T113" fmla="*/ 1488 h 1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2"/>
                <a:gd name="T172" fmla="*/ 0 h 1498"/>
                <a:gd name="T173" fmla="*/ 1492 w 1492"/>
                <a:gd name="T174" fmla="*/ 1498 h 1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2" h="1498">
                  <a:moveTo>
                    <a:pt x="22" y="0"/>
                  </a:moveTo>
                  <a:lnTo>
                    <a:pt x="12" y="24"/>
                  </a:lnTo>
                  <a:lnTo>
                    <a:pt x="2" y="56"/>
                  </a:lnTo>
                  <a:lnTo>
                    <a:pt x="0" y="72"/>
                  </a:lnTo>
                  <a:lnTo>
                    <a:pt x="0" y="92"/>
                  </a:lnTo>
                  <a:lnTo>
                    <a:pt x="6" y="108"/>
                  </a:lnTo>
                  <a:lnTo>
                    <a:pt x="18" y="120"/>
                  </a:lnTo>
                  <a:lnTo>
                    <a:pt x="30" y="128"/>
                  </a:lnTo>
                  <a:lnTo>
                    <a:pt x="48" y="132"/>
                  </a:lnTo>
                  <a:lnTo>
                    <a:pt x="68" y="132"/>
                  </a:lnTo>
                  <a:lnTo>
                    <a:pt x="88" y="130"/>
                  </a:lnTo>
                  <a:lnTo>
                    <a:pt x="112" y="120"/>
                  </a:lnTo>
                  <a:lnTo>
                    <a:pt x="142" y="110"/>
                  </a:lnTo>
                  <a:lnTo>
                    <a:pt x="166" y="102"/>
                  </a:lnTo>
                  <a:lnTo>
                    <a:pt x="194" y="96"/>
                  </a:lnTo>
                  <a:lnTo>
                    <a:pt x="214" y="96"/>
                  </a:lnTo>
                  <a:lnTo>
                    <a:pt x="234" y="100"/>
                  </a:lnTo>
                  <a:lnTo>
                    <a:pt x="250" y="112"/>
                  </a:lnTo>
                  <a:lnTo>
                    <a:pt x="256" y="120"/>
                  </a:lnTo>
                  <a:lnTo>
                    <a:pt x="262" y="130"/>
                  </a:lnTo>
                  <a:lnTo>
                    <a:pt x="266" y="156"/>
                  </a:lnTo>
                  <a:lnTo>
                    <a:pt x="266" y="152"/>
                  </a:lnTo>
                  <a:lnTo>
                    <a:pt x="264" y="176"/>
                  </a:lnTo>
                  <a:lnTo>
                    <a:pt x="254" y="206"/>
                  </a:lnTo>
                  <a:lnTo>
                    <a:pt x="248" y="234"/>
                  </a:lnTo>
                  <a:lnTo>
                    <a:pt x="240" y="262"/>
                  </a:lnTo>
                  <a:lnTo>
                    <a:pt x="236" y="284"/>
                  </a:lnTo>
                  <a:lnTo>
                    <a:pt x="234" y="308"/>
                  </a:lnTo>
                  <a:lnTo>
                    <a:pt x="240" y="330"/>
                  </a:lnTo>
                  <a:lnTo>
                    <a:pt x="250" y="348"/>
                  </a:lnTo>
                  <a:lnTo>
                    <a:pt x="262" y="354"/>
                  </a:lnTo>
                  <a:lnTo>
                    <a:pt x="272" y="356"/>
                  </a:lnTo>
                  <a:lnTo>
                    <a:pt x="284" y="356"/>
                  </a:lnTo>
                  <a:lnTo>
                    <a:pt x="296" y="358"/>
                  </a:lnTo>
                  <a:lnTo>
                    <a:pt x="322" y="352"/>
                  </a:lnTo>
                  <a:lnTo>
                    <a:pt x="352" y="342"/>
                  </a:lnTo>
                  <a:lnTo>
                    <a:pt x="372" y="336"/>
                  </a:lnTo>
                  <a:lnTo>
                    <a:pt x="392" y="328"/>
                  </a:lnTo>
                  <a:lnTo>
                    <a:pt x="422" y="322"/>
                  </a:lnTo>
                  <a:lnTo>
                    <a:pt x="446" y="324"/>
                  </a:lnTo>
                  <a:lnTo>
                    <a:pt x="460" y="328"/>
                  </a:lnTo>
                  <a:lnTo>
                    <a:pt x="472" y="334"/>
                  </a:lnTo>
                  <a:lnTo>
                    <a:pt x="482" y="346"/>
                  </a:lnTo>
                  <a:lnTo>
                    <a:pt x="488" y="360"/>
                  </a:lnTo>
                  <a:lnTo>
                    <a:pt x="492" y="376"/>
                  </a:lnTo>
                  <a:lnTo>
                    <a:pt x="488" y="396"/>
                  </a:lnTo>
                  <a:lnTo>
                    <a:pt x="482" y="420"/>
                  </a:lnTo>
                  <a:lnTo>
                    <a:pt x="470" y="452"/>
                  </a:lnTo>
                  <a:lnTo>
                    <a:pt x="460" y="480"/>
                  </a:lnTo>
                  <a:lnTo>
                    <a:pt x="458" y="494"/>
                  </a:lnTo>
                  <a:lnTo>
                    <a:pt x="456" y="508"/>
                  </a:lnTo>
                  <a:lnTo>
                    <a:pt x="456" y="524"/>
                  </a:lnTo>
                  <a:lnTo>
                    <a:pt x="456" y="532"/>
                  </a:lnTo>
                  <a:lnTo>
                    <a:pt x="458" y="548"/>
                  </a:lnTo>
                  <a:lnTo>
                    <a:pt x="462" y="562"/>
                  </a:lnTo>
                  <a:lnTo>
                    <a:pt x="470" y="574"/>
                  </a:lnTo>
                  <a:lnTo>
                    <a:pt x="480" y="580"/>
                  </a:lnTo>
                  <a:lnTo>
                    <a:pt x="496" y="586"/>
                  </a:lnTo>
                  <a:lnTo>
                    <a:pt x="518" y="588"/>
                  </a:lnTo>
                  <a:lnTo>
                    <a:pt x="546" y="580"/>
                  </a:lnTo>
                  <a:lnTo>
                    <a:pt x="590" y="568"/>
                  </a:lnTo>
                  <a:lnTo>
                    <a:pt x="620" y="558"/>
                  </a:lnTo>
                  <a:lnTo>
                    <a:pt x="642" y="554"/>
                  </a:lnTo>
                  <a:lnTo>
                    <a:pt x="658" y="552"/>
                  </a:lnTo>
                  <a:lnTo>
                    <a:pt x="682" y="552"/>
                  </a:lnTo>
                  <a:lnTo>
                    <a:pt x="692" y="556"/>
                  </a:lnTo>
                  <a:lnTo>
                    <a:pt x="702" y="562"/>
                  </a:lnTo>
                  <a:lnTo>
                    <a:pt x="712" y="576"/>
                  </a:lnTo>
                  <a:lnTo>
                    <a:pt x="718" y="592"/>
                  </a:lnTo>
                  <a:lnTo>
                    <a:pt x="716" y="608"/>
                  </a:lnTo>
                  <a:lnTo>
                    <a:pt x="714" y="628"/>
                  </a:lnTo>
                  <a:lnTo>
                    <a:pt x="708" y="646"/>
                  </a:lnTo>
                  <a:lnTo>
                    <a:pt x="702" y="666"/>
                  </a:lnTo>
                  <a:lnTo>
                    <a:pt x="694" y="688"/>
                  </a:lnTo>
                  <a:lnTo>
                    <a:pt x="684" y="718"/>
                  </a:lnTo>
                  <a:lnTo>
                    <a:pt x="680" y="744"/>
                  </a:lnTo>
                  <a:lnTo>
                    <a:pt x="682" y="764"/>
                  </a:lnTo>
                  <a:lnTo>
                    <a:pt x="686" y="780"/>
                  </a:lnTo>
                  <a:lnTo>
                    <a:pt x="690" y="790"/>
                  </a:lnTo>
                  <a:lnTo>
                    <a:pt x="694" y="800"/>
                  </a:lnTo>
                  <a:lnTo>
                    <a:pt x="702" y="806"/>
                  </a:lnTo>
                  <a:lnTo>
                    <a:pt x="716" y="812"/>
                  </a:lnTo>
                  <a:lnTo>
                    <a:pt x="734" y="816"/>
                  </a:lnTo>
                  <a:lnTo>
                    <a:pt x="744" y="816"/>
                  </a:lnTo>
                  <a:lnTo>
                    <a:pt x="758" y="812"/>
                  </a:lnTo>
                  <a:lnTo>
                    <a:pt x="794" y="802"/>
                  </a:lnTo>
                  <a:lnTo>
                    <a:pt x="824" y="790"/>
                  </a:lnTo>
                  <a:lnTo>
                    <a:pt x="844" y="784"/>
                  </a:lnTo>
                  <a:lnTo>
                    <a:pt x="860" y="778"/>
                  </a:lnTo>
                  <a:lnTo>
                    <a:pt x="884" y="776"/>
                  </a:lnTo>
                  <a:lnTo>
                    <a:pt x="898" y="778"/>
                  </a:lnTo>
                  <a:lnTo>
                    <a:pt x="904" y="778"/>
                  </a:lnTo>
                  <a:lnTo>
                    <a:pt x="910" y="782"/>
                  </a:lnTo>
                  <a:lnTo>
                    <a:pt x="918" y="784"/>
                  </a:lnTo>
                  <a:lnTo>
                    <a:pt x="926" y="788"/>
                  </a:lnTo>
                  <a:lnTo>
                    <a:pt x="930" y="796"/>
                  </a:lnTo>
                  <a:lnTo>
                    <a:pt x="936" y="804"/>
                  </a:lnTo>
                  <a:lnTo>
                    <a:pt x="940" y="812"/>
                  </a:lnTo>
                  <a:lnTo>
                    <a:pt x="942" y="822"/>
                  </a:lnTo>
                  <a:lnTo>
                    <a:pt x="944" y="828"/>
                  </a:lnTo>
                  <a:lnTo>
                    <a:pt x="944" y="840"/>
                  </a:lnTo>
                  <a:lnTo>
                    <a:pt x="942" y="858"/>
                  </a:lnTo>
                  <a:lnTo>
                    <a:pt x="936" y="884"/>
                  </a:lnTo>
                  <a:lnTo>
                    <a:pt x="924" y="914"/>
                  </a:lnTo>
                  <a:lnTo>
                    <a:pt x="914" y="940"/>
                  </a:lnTo>
                  <a:lnTo>
                    <a:pt x="910" y="956"/>
                  </a:lnTo>
                  <a:lnTo>
                    <a:pt x="908" y="974"/>
                  </a:lnTo>
                  <a:lnTo>
                    <a:pt x="910" y="994"/>
                  </a:lnTo>
                  <a:lnTo>
                    <a:pt x="910" y="1004"/>
                  </a:lnTo>
                  <a:lnTo>
                    <a:pt x="912" y="1010"/>
                  </a:lnTo>
                  <a:lnTo>
                    <a:pt x="914" y="1012"/>
                  </a:lnTo>
                  <a:lnTo>
                    <a:pt x="912" y="1008"/>
                  </a:lnTo>
                  <a:lnTo>
                    <a:pt x="916" y="1018"/>
                  </a:lnTo>
                  <a:lnTo>
                    <a:pt x="920" y="1026"/>
                  </a:lnTo>
                  <a:lnTo>
                    <a:pt x="932" y="1034"/>
                  </a:lnTo>
                  <a:lnTo>
                    <a:pt x="940" y="1038"/>
                  </a:lnTo>
                  <a:lnTo>
                    <a:pt x="950" y="1040"/>
                  </a:lnTo>
                  <a:lnTo>
                    <a:pt x="964" y="1040"/>
                  </a:lnTo>
                  <a:lnTo>
                    <a:pt x="990" y="1038"/>
                  </a:lnTo>
                  <a:lnTo>
                    <a:pt x="1010" y="1032"/>
                  </a:lnTo>
                  <a:lnTo>
                    <a:pt x="1040" y="1024"/>
                  </a:lnTo>
                  <a:lnTo>
                    <a:pt x="1074" y="1012"/>
                  </a:lnTo>
                  <a:lnTo>
                    <a:pt x="1102" y="1008"/>
                  </a:lnTo>
                  <a:lnTo>
                    <a:pt x="1128" y="1006"/>
                  </a:lnTo>
                  <a:lnTo>
                    <a:pt x="1140" y="1010"/>
                  </a:lnTo>
                  <a:lnTo>
                    <a:pt x="1154" y="1018"/>
                  </a:lnTo>
                  <a:lnTo>
                    <a:pt x="1164" y="1036"/>
                  </a:lnTo>
                  <a:lnTo>
                    <a:pt x="1168" y="1052"/>
                  </a:lnTo>
                  <a:lnTo>
                    <a:pt x="1168" y="1058"/>
                  </a:lnTo>
                  <a:lnTo>
                    <a:pt x="1166" y="1082"/>
                  </a:lnTo>
                  <a:lnTo>
                    <a:pt x="1162" y="1108"/>
                  </a:lnTo>
                  <a:lnTo>
                    <a:pt x="1156" y="1128"/>
                  </a:lnTo>
                  <a:lnTo>
                    <a:pt x="1148" y="1150"/>
                  </a:lnTo>
                  <a:lnTo>
                    <a:pt x="1140" y="1174"/>
                  </a:lnTo>
                  <a:lnTo>
                    <a:pt x="1134" y="1198"/>
                  </a:lnTo>
                  <a:lnTo>
                    <a:pt x="1136" y="1222"/>
                  </a:lnTo>
                  <a:lnTo>
                    <a:pt x="1140" y="1232"/>
                  </a:lnTo>
                  <a:lnTo>
                    <a:pt x="1142" y="1242"/>
                  </a:lnTo>
                  <a:lnTo>
                    <a:pt x="1148" y="1250"/>
                  </a:lnTo>
                  <a:lnTo>
                    <a:pt x="1158" y="1258"/>
                  </a:lnTo>
                  <a:lnTo>
                    <a:pt x="1170" y="1264"/>
                  </a:lnTo>
                  <a:lnTo>
                    <a:pt x="1182" y="1268"/>
                  </a:lnTo>
                  <a:lnTo>
                    <a:pt x="1198" y="1268"/>
                  </a:lnTo>
                  <a:lnTo>
                    <a:pt x="1204" y="1268"/>
                  </a:lnTo>
                  <a:lnTo>
                    <a:pt x="1224" y="1262"/>
                  </a:lnTo>
                  <a:lnTo>
                    <a:pt x="1242" y="1258"/>
                  </a:lnTo>
                  <a:lnTo>
                    <a:pt x="1270" y="1250"/>
                  </a:lnTo>
                  <a:lnTo>
                    <a:pt x="1294" y="1242"/>
                  </a:lnTo>
                  <a:lnTo>
                    <a:pt x="1320" y="1236"/>
                  </a:lnTo>
                  <a:lnTo>
                    <a:pt x="1344" y="1234"/>
                  </a:lnTo>
                  <a:lnTo>
                    <a:pt x="1358" y="1236"/>
                  </a:lnTo>
                  <a:lnTo>
                    <a:pt x="1372" y="1238"/>
                  </a:lnTo>
                  <a:lnTo>
                    <a:pt x="1386" y="1246"/>
                  </a:lnTo>
                  <a:lnTo>
                    <a:pt x="1394" y="1258"/>
                  </a:lnTo>
                  <a:lnTo>
                    <a:pt x="1400" y="1272"/>
                  </a:lnTo>
                  <a:lnTo>
                    <a:pt x="1402" y="1284"/>
                  </a:lnTo>
                  <a:lnTo>
                    <a:pt x="1396" y="1310"/>
                  </a:lnTo>
                  <a:lnTo>
                    <a:pt x="1388" y="1334"/>
                  </a:lnTo>
                  <a:lnTo>
                    <a:pt x="1382" y="1354"/>
                  </a:lnTo>
                  <a:lnTo>
                    <a:pt x="1372" y="1370"/>
                  </a:lnTo>
                  <a:lnTo>
                    <a:pt x="1368" y="1386"/>
                  </a:lnTo>
                  <a:lnTo>
                    <a:pt x="1362" y="1406"/>
                  </a:lnTo>
                  <a:lnTo>
                    <a:pt x="1360" y="1426"/>
                  </a:lnTo>
                  <a:lnTo>
                    <a:pt x="1360" y="1440"/>
                  </a:lnTo>
                  <a:lnTo>
                    <a:pt x="1368" y="1464"/>
                  </a:lnTo>
                  <a:lnTo>
                    <a:pt x="1380" y="1486"/>
                  </a:lnTo>
                  <a:lnTo>
                    <a:pt x="1396" y="1494"/>
                  </a:lnTo>
                  <a:lnTo>
                    <a:pt x="1402" y="1498"/>
                  </a:lnTo>
                  <a:lnTo>
                    <a:pt x="1418" y="1496"/>
                  </a:lnTo>
                  <a:lnTo>
                    <a:pt x="1434" y="1494"/>
                  </a:lnTo>
                  <a:lnTo>
                    <a:pt x="1462" y="1488"/>
                  </a:lnTo>
                  <a:lnTo>
                    <a:pt x="1482" y="1482"/>
                  </a:lnTo>
                  <a:lnTo>
                    <a:pt x="1492" y="1478"/>
                  </a:lnTo>
                </a:path>
              </a:pathLst>
            </a:custGeom>
            <a:noFill/>
            <a:ln w="15875">
              <a:solidFill>
                <a:srgbClr val="0096D5"/>
              </a:solidFill>
              <a:round/>
              <a:headEnd/>
              <a:tailEnd/>
            </a:ln>
          </p:spPr>
          <p:txBody>
            <a:bodyPr/>
            <a:lstStyle/>
            <a:p>
              <a:endParaRPr lang="en-US" dirty="0"/>
            </a:p>
          </p:txBody>
        </p:sp>
      </p:grpSp>
      <p:sp>
        <p:nvSpPr>
          <p:cNvPr id="58414" name="TextBox 140"/>
          <p:cNvSpPr txBox="1">
            <a:spLocks noChangeArrowheads="1"/>
          </p:cNvSpPr>
          <p:nvPr/>
        </p:nvSpPr>
        <p:spPr bwMode="auto">
          <a:xfrm>
            <a:off x="7620000" y="2532063"/>
            <a:ext cx="1219200" cy="273050"/>
          </a:xfrm>
          <a:prstGeom prst="rect">
            <a:avLst/>
          </a:prstGeom>
          <a:noFill/>
          <a:ln w="9525">
            <a:noFill/>
            <a:miter lim="800000"/>
            <a:headEnd/>
            <a:tailEnd/>
          </a:ln>
        </p:spPr>
        <p:txBody>
          <a:bodyPr lIns="26664" tIns="13332" rIns="26664" bIns="13332">
            <a:spAutoFit/>
          </a:bodyPr>
          <a:lstStyle/>
          <a:p>
            <a:pPr algn="ctr" defTabSz="266700" eaLnBrk="0" hangingPunct="0"/>
            <a:r>
              <a:rPr lang="en-US" sz="800" dirty="0"/>
              <a:t>Physician PC with Desktop UC Client</a:t>
            </a:r>
          </a:p>
        </p:txBody>
      </p:sp>
      <p:sp>
        <p:nvSpPr>
          <p:cNvPr id="58415" name="TextBox 120"/>
          <p:cNvSpPr txBox="1">
            <a:spLocks noChangeArrowheads="1"/>
          </p:cNvSpPr>
          <p:nvPr/>
        </p:nvSpPr>
        <p:spPr bwMode="auto">
          <a:xfrm>
            <a:off x="7162800" y="1524000"/>
            <a:ext cx="1143000" cy="203200"/>
          </a:xfrm>
          <a:prstGeom prst="rect">
            <a:avLst/>
          </a:prstGeom>
          <a:noFill/>
          <a:ln w="9525">
            <a:noFill/>
            <a:miter lim="800000"/>
            <a:headEnd/>
            <a:tailEnd/>
          </a:ln>
        </p:spPr>
        <p:txBody>
          <a:bodyPr>
            <a:spAutoFit/>
          </a:bodyPr>
          <a:lstStyle/>
          <a:p>
            <a:r>
              <a:rPr lang="en-US" sz="800" dirty="0"/>
              <a:t> </a:t>
            </a:r>
          </a:p>
        </p:txBody>
      </p:sp>
      <p:pic>
        <p:nvPicPr>
          <p:cNvPr id="58416" name="Picture 7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04800" y="3124200"/>
            <a:ext cx="304800" cy="454025"/>
          </a:xfrm>
          <a:prstGeom prst="rect">
            <a:avLst/>
          </a:prstGeom>
          <a:noFill/>
          <a:ln w="9525">
            <a:noFill/>
            <a:miter lim="800000"/>
            <a:headEnd/>
            <a:tailEnd/>
          </a:ln>
        </p:spPr>
      </p:pic>
      <p:pic>
        <p:nvPicPr>
          <p:cNvPr id="58417" name="Picture 80"/>
          <p:cNvPicPr>
            <a:picLocks noChangeAspect="1" noChangeArrowheads="1"/>
          </p:cNvPicPr>
          <p:nvPr/>
        </p:nvPicPr>
        <p:blipFill>
          <a:blip r:embed="rId12" cstate="print">
            <a:clrChange>
              <a:clrFrom>
                <a:srgbClr val="FEFEFE"/>
              </a:clrFrom>
              <a:clrTo>
                <a:srgbClr val="FEFEFE">
                  <a:alpha val="0"/>
                </a:srgbClr>
              </a:clrTo>
            </a:clrChange>
          </a:blip>
          <a:srcRect/>
          <a:stretch>
            <a:fillRect/>
          </a:stretch>
        </p:blipFill>
        <p:spPr bwMode="auto">
          <a:xfrm>
            <a:off x="8001000" y="4265613"/>
            <a:ext cx="381000" cy="534987"/>
          </a:xfrm>
          <a:prstGeom prst="rect">
            <a:avLst/>
          </a:prstGeom>
          <a:noFill/>
          <a:ln w="9525">
            <a:noFill/>
            <a:miter lim="800000"/>
            <a:headEnd/>
            <a:tailEnd/>
          </a:ln>
        </p:spPr>
      </p:pic>
      <p:grpSp>
        <p:nvGrpSpPr>
          <p:cNvPr id="58418" name="Group 34"/>
          <p:cNvGrpSpPr>
            <a:grpSpLocks noChangeAspect="1"/>
          </p:cNvGrpSpPr>
          <p:nvPr/>
        </p:nvGrpSpPr>
        <p:grpSpPr bwMode="auto">
          <a:xfrm rot="4741879">
            <a:off x="7698582" y="3628231"/>
            <a:ext cx="246062" cy="276225"/>
            <a:chOff x="3408" y="2592"/>
            <a:chExt cx="1540" cy="1542"/>
          </a:xfrm>
        </p:grpSpPr>
        <p:sp>
          <p:nvSpPr>
            <p:cNvPr id="58996" name="AutoShape 33"/>
            <p:cNvSpPr>
              <a:spLocks noChangeAspect="1" noChangeArrowheads="1" noTextEdit="1"/>
            </p:cNvSpPr>
            <p:nvPr/>
          </p:nvSpPr>
          <p:spPr bwMode="auto">
            <a:xfrm>
              <a:off x="3408" y="2592"/>
              <a:ext cx="1540" cy="1542"/>
            </a:xfrm>
            <a:prstGeom prst="rect">
              <a:avLst/>
            </a:prstGeom>
            <a:noFill/>
            <a:ln w="9525">
              <a:noFill/>
              <a:miter lim="800000"/>
              <a:headEnd/>
              <a:tailEnd/>
            </a:ln>
          </p:spPr>
          <p:txBody>
            <a:bodyPr/>
            <a:lstStyle/>
            <a:p>
              <a:endParaRPr lang="en-US" dirty="0"/>
            </a:p>
          </p:txBody>
        </p:sp>
        <p:sp>
          <p:nvSpPr>
            <p:cNvPr id="58997" name="Freeform 35"/>
            <p:cNvSpPr>
              <a:spLocks/>
            </p:cNvSpPr>
            <p:nvPr/>
          </p:nvSpPr>
          <p:spPr bwMode="auto">
            <a:xfrm>
              <a:off x="3438" y="2606"/>
              <a:ext cx="1498" cy="1492"/>
            </a:xfrm>
            <a:custGeom>
              <a:avLst/>
              <a:gdLst>
                <a:gd name="T0" fmla="*/ 56 w 1498"/>
                <a:gd name="T1" fmla="*/ 2 h 1492"/>
                <a:gd name="T2" fmla="*/ 108 w 1498"/>
                <a:gd name="T3" fmla="*/ 6 h 1492"/>
                <a:gd name="T4" fmla="*/ 132 w 1498"/>
                <a:gd name="T5" fmla="*/ 48 h 1492"/>
                <a:gd name="T6" fmla="*/ 120 w 1498"/>
                <a:gd name="T7" fmla="*/ 112 h 1492"/>
                <a:gd name="T8" fmla="*/ 96 w 1498"/>
                <a:gd name="T9" fmla="*/ 194 h 1492"/>
                <a:gd name="T10" fmla="*/ 112 w 1498"/>
                <a:gd name="T11" fmla="*/ 250 h 1492"/>
                <a:gd name="T12" fmla="*/ 156 w 1498"/>
                <a:gd name="T13" fmla="*/ 266 h 1492"/>
                <a:gd name="T14" fmla="*/ 206 w 1498"/>
                <a:gd name="T15" fmla="*/ 254 h 1492"/>
                <a:gd name="T16" fmla="*/ 284 w 1498"/>
                <a:gd name="T17" fmla="*/ 236 h 1492"/>
                <a:gd name="T18" fmla="*/ 348 w 1498"/>
                <a:gd name="T19" fmla="*/ 250 h 1492"/>
                <a:gd name="T20" fmla="*/ 356 w 1498"/>
                <a:gd name="T21" fmla="*/ 284 h 1492"/>
                <a:gd name="T22" fmla="*/ 342 w 1498"/>
                <a:gd name="T23" fmla="*/ 352 h 1492"/>
                <a:gd name="T24" fmla="*/ 322 w 1498"/>
                <a:gd name="T25" fmla="*/ 422 h 1492"/>
                <a:gd name="T26" fmla="*/ 334 w 1498"/>
                <a:gd name="T27" fmla="*/ 472 h 1492"/>
                <a:gd name="T28" fmla="*/ 376 w 1498"/>
                <a:gd name="T29" fmla="*/ 492 h 1492"/>
                <a:gd name="T30" fmla="*/ 452 w 1498"/>
                <a:gd name="T31" fmla="*/ 470 h 1492"/>
                <a:gd name="T32" fmla="*/ 508 w 1498"/>
                <a:gd name="T33" fmla="*/ 456 h 1492"/>
                <a:gd name="T34" fmla="*/ 548 w 1498"/>
                <a:gd name="T35" fmla="*/ 458 h 1492"/>
                <a:gd name="T36" fmla="*/ 580 w 1498"/>
                <a:gd name="T37" fmla="*/ 480 h 1492"/>
                <a:gd name="T38" fmla="*/ 580 w 1498"/>
                <a:gd name="T39" fmla="*/ 546 h 1492"/>
                <a:gd name="T40" fmla="*/ 554 w 1498"/>
                <a:gd name="T41" fmla="*/ 642 h 1492"/>
                <a:gd name="T42" fmla="*/ 556 w 1498"/>
                <a:gd name="T43" fmla="*/ 692 h 1492"/>
                <a:gd name="T44" fmla="*/ 592 w 1498"/>
                <a:gd name="T45" fmla="*/ 718 h 1492"/>
                <a:gd name="T46" fmla="*/ 646 w 1498"/>
                <a:gd name="T47" fmla="*/ 708 h 1492"/>
                <a:gd name="T48" fmla="*/ 718 w 1498"/>
                <a:gd name="T49" fmla="*/ 684 h 1492"/>
                <a:gd name="T50" fmla="*/ 780 w 1498"/>
                <a:gd name="T51" fmla="*/ 686 h 1492"/>
                <a:gd name="T52" fmla="*/ 806 w 1498"/>
                <a:gd name="T53" fmla="*/ 702 h 1492"/>
                <a:gd name="T54" fmla="*/ 816 w 1498"/>
                <a:gd name="T55" fmla="*/ 744 h 1492"/>
                <a:gd name="T56" fmla="*/ 790 w 1498"/>
                <a:gd name="T57" fmla="*/ 824 h 1492"/>
                <a:gd name="T58" fmla="*/ 776 w 1498"/>
                <a:gd name="T59" fmla="*/ 884 h 1492"/>
                <a:gd name="T60" fmla="*/ 782 w 1498"/>
                <a:gd name="T61" fmla="*/ 910 h 1492"/>
                <a:gd name="T62" fmla="*/ 796 w 1498"/>
                <a:gd name="T63" fmla="*/ 930 h 1492"/>
                <a:gd name="T64" fmla="*/ 822 w 1498"/>
                <a:gd name="T65" fmla="*/ 942 h 1492"/>
                <a:gd name="T66" fmla="*/ 858 w 1498"/>
                <a:gd name="T67" fmla="*/ 942 h 1492"/>
                <a:gd name="T68" fmla="*/ 940 w 1498"/>
                <a:gd name="T69" fmla="*/ 914 h 1492"/>
                <a:gd name="T70" fmla="*/ 994 w 1498"/>
                <a:gd name="T71" fmla="*/ 910 h 1492"/>
                <a:gd name="T72" fmla="*/ 1012 w 1498"/>
                <a:gd name="T73" fmla="*/ 914 h 1492"/>
                <a:gd name="T74" fmla="*/ 1026 w 1498"/>
                <a:gd name="T75" fmla="*/ 920 h 1492"/>
                <a:gd name="T76" fmla="*/ 1040 w 1498"/>
                <a:gd name="T77" fmla="*/ 950 h 1492"/>
                <a:gd name="T78" fmla="*/ 1032 w 1498"/>
                <a:gd name="T79" fmla="*/ 1010 h 1492"/>
                <a:gd name="T80" fmla="*/ 1008 w 1498"/>
                <a:gd name="T81" fmla="*/ 1102 h 1492"/>
                <a:gd name="T82" fmla="*/ 1018 w 1498"/>
                <a:gd name="T83" fmla="*/ 1154 h 1492"/>
                <a:gd name="T84" fmla="*/ 1058 w 1498"/>
                <a:gd name="T85" fmla="*/ 1168 h 1492"/>
                <a:gd name="T86" fmla="*/ 1128 w 1498"/>
                <a:gd name="T87" fmla="*/ 1156 h 1492"/>
                <a:gd name="T88" fmla="*/ 1198 w 1498"/>
                <a:gd name="T89" fmla="*/ 1134 h 1492"/>
                <a:gd name="T90" fmla="*/ 1242 w 1498"/>
                <a:gd name="T91" fmla="*/ 1142 h 1492"/>
                <a:gd name="T92" fmla="*/ 1264 w 1498"/>
                <a:gd name="T93" fmla="*/ 1170 h 1492"/>
                <a:gd name="T94" fmla="*/ 1268 w 1498"/>
                <a:gd name="T95" fmla="*/ 1204 h 1492"/>
                <a:gd name="T96" fmla="*/ 1250 w 1498"/>
                <a:gd name="T97" fmla="*/ 1270 h 1492"/>
                <a:gd name="T98" fmla="*/ 1234 w 1498"/>
                <a:gd name="T99" fmla="*/ 1344 h 1492"/>
                <a:gd name="T100" fmla="*/ 1246 w 1498"/>
                <a:gd name="T101" fmla="*/ 1386 h 1492"/>
                <a:gd name="T102" fmla="*/ 1284 w 1498"/>
                <a:gd name="T103" fmla="*/ 1402 h 1492"/>
                <a:gd name="T104" fmla="*/ 1354 w 1498"/>
                <a:gd name="T105" fmla="*/ 1382 h 1492"/>
                <a:gd name="T106" fmla="*/ 1406 w 1498"/>
                <a:gd name="T107" fmla="*/ 1362 h 1492"/>
                <a:gd name="T108" fmla="*/ 1464 w 1498"/>
                <a:gd name="T109" fmla="*/ 1368 h 1492"/>
                <a:gd name="T110" fmla="*/ 1498 w 1498"/>
                <a:gd name="T111" fmla="*/ 1402 h 1492"/>
                <a:gd name="T112" fmla="*/ 1488 w 1498"/>
                <a:gd name="T113" fmla="*/ 1462 h 14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8"/>
                <a:gd name="T172" fmla="*/ 0 h 1492"/>
                <a:gd name="T173" fmla="*/ 1498 w 1498"/>
                <a:gd name="T174" fmla="*/ 1492 h 14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8" h="1492">
                  <a:moveTo>
                    <a:pt x="0" y="22"/>
                  </a:moveTo>
                  <a:lnTo>
                    <a:pt x="24" y="12"/>
                  </a:lnTo>
                  <a:lnTo>
                    <a:pt x="56" y="2"/>
                  </a:lnTo>
                  <a:lnTo>
                    <a:pt x="72" y="0"/>
                  </a:lnTo>
                  <a:lnTo>
                    <a:pt x="92" y="0"/>
                  </a:lnTo>
                  <a:lnTo>
                    <a:pt x="108" y="6"/>
                  </a:lnTo>
                  <a:lnTo>
                    <a:pt x="120" y="18"/>
                  </a:lnTo>
                  <a:lnTo>
                    <a:pt x="128" y="30"/>
                  </a:lnTo>
                  <a:lnTo>
                    <a:pt x="132" y="48"/>
                  </a:lnTo>
                  <a:lnTo>
                    <a:pt x="132" y="68"/>
                  </a:lnTo>
                  <a:lnTo>
                    <a:pt x="130" y="88"/>
                  </a:lnTo>
                  <a:lnTo>
                    <a:pt x="120" y="112"/>
                  </a:lnTo>
                  <a:lnTo>
                    <a:pt x="110" y="142"/>
                  </a:lnTo>
                  <a:lnTo>
                    <a:pt x="102" y="166"/>
                  </a:lnTo>
                  <a:lnTo>
                    <a:pt x="96" y="194"/>
                  </a:lnTo>
                  <a:lnTo>
                    <a:pt x="96" y="214"/>
                  </a:lnTo>
                  <a:lnTo>
                    <a:pt x="100" y="234"/>
                  </a:lnTo>
                  <a:lnTo>
                    <a:pt x="112" y="250"/>
                  </a:lnTo>
                  <a:lnTo>
                    <a:pt x="120" y="256"/>
                  </a:lnTo>
                  <a:lnTo>
                    <a:pt x="130" y="262"/>
                  </a:lnTo>
                  <a:lnTo>
                    <a:pt x="156" y="266"/>
                  </a:lnTo>
                  <a:lnTo>
                    <a:pt x="152" y="266"/>
                  </a:lnTo>
                  <a:lnTo>
                    <a:pt x="176" y="264"/>
                  </a:lnTo>
                  <a:lnTo>
                    <a:pt x="206" y="254"/>
                  </a:lnTo>
                  <a:lnTo>
                    <a:pt x="234" y="248"/>
                  </a:lnTo>
                  <a:lnTo>
                    <a:pt x="262" y="240"/>
                  </a:lnTo>
                  <a:lnTo>
                    <a:pt x="284" y="236"/>
                  </a:lnTo>
                  <a:lnTo>
                    <a:pt x="308" y="234"/>
                  </a:lnTo>
                  <a:lnTo>
                    <a:pt x="330" y="240"/>
                  </a:lnTo>
                  <a:lnTo>
                    <a:pt x="348" y="250"/>
                  </a:lnTo>
                  <a:lnTo>
                    <a:pt x="354" y="262"/>
                  </a:lnTo>
                  <a:lnTo>
                    <a:pt x="356" y="272"/>
                  </a:lnTo>
                  <a:lnTo>
                    <a:pt x="356" y="284"/>
                  </a:lnTo>
                  <a:lnTo>
                    <a:pt x="358" y="296"/>
                  </a:lnTo>
                  <a:lnTo>
                    <a:pt x="352" y="322"/>
                  </a:lnTo>
                  <a:lnTo>
                    <a:pt x="342" y="352"/>
                  </a:lnTo>
                  <a:lnTo>
                    <a:pt x="336" y="372"/>
                  </a:lnTo>
                  <a:lnTo>
                    <a:pt x="328" y="392"/>
                  </a:lnTo>
                  <a:lnTo>
                    <a:pt x="322" y="422"/>
                  </a:lnTo>
                  <a:lnTo>
                    <a:pt x="324" y="446"/>
                  </a:lnTo>
                  <a:lnTo>
                    <a:pt x="328" y="460"/>
                  </a:lnTo>
                  <a:lnTo>
                    <a:pt x="334" y="472"/>
                  </a:lnTo>
                  <a:lnTo>
                    <a:pt x="346" y="482"/>
                  </a:lnTo>
                  <a:lnTo>
                    <a:pt x="360" y="488"/>
                  </a:lnTo>
                  <a:lnTo>
                    <a:pt x="376" y="492"/>
                  </a:lnTo>
                  <a:lnTo>
                    <a:pt x="396" y="488"/>
                  </a:lnTo>
                  <a:lnTo>
                    <a:pt x="420" y="482"/>
                  </a:lnTo>
                  <a:lnTo>
                    <a:pt x="452" y="470"/>
                  </a:lnTo>
                  <a:lnTo>
                    <a:pt x="480" y="460"/>
                  </a:lnTo>
                  <a:lnTo>
                    <a:pt x="494" y="458"/>
                  </a:lnTo>
                  <a:lnTo>
                    <a:pt x="508" y="456"/>
                  </a:lnTo>
                  <a:lnTo>
                    <a:pt x="524" y="456"/>
                  </a:lnTo>
                  <a:lnTo>
                    <a:pt x="532" y="456"/>
                  </a:lnTo>
                  <a:lnTo>
                    <a:pt x="548" y="458"/>
                  </a:lnTo>
                  <a:lnTo>
                    <a:pt x="562" y="462"/>
                  </a:lnTo>
                  <a:lnTo>
                    <a:pt x="574" y="470"/>
                  </a:lnTo>
                  <a:lnTo>
                    <a:pt x="580" y="480"/>
                  </a:lnTo>
                  <a:lnTo>
                    <a:pt x="586" y="496"/>
                  </a:lnTo>
                  <a:lnTo>
                    <a:pt x="588" y="518"/>
                  </a:lnTo>
                  <a:lnTo>
                    <a:pt x="580" y="546"/>
                  </a:lnTo>
                  <a:lnTo>
                    <a:pt x="568" y="590"/>
                  </a:lnTo>
                  <a:lnTo>
                    <a:pt x="558" y="620"/>
                  </a:lnTo>
                  <a:lnTo>
                    <a:pt x="554" y="642"/>
                  </a:lnTo>
                  <a:lnTo>
                    <a:pt x="552" y="658"/>
                  </a:lnTo>
                  <a:lnTo>
                    <a:pt x="552" y="682"/>
                  </a:lnTo>
                  <a:lnTo>
                    <a:pt x="556" y="692"/>
                  </a:lnTo>
                  <a:lnTo>
                    <a:pt x="562" y="702"/>
                  </a:lnTo>
                  <a:lnTo>
                    <a:pt x="576" y="712"/>
                  </a:lnTo>
                  <a:lnTo>
                    <a:pt x="592" y="718"/>
                  </a:lnTo>
                  <a:lnTo>
                    <a:pt x="608" y="716"/>
                  </a:lnTo>
                  <a:lnTo>
                    <a:pt x="628" y="714"/>
                  </a:lnTo>
                  <a:lnTo>
                    <a:pt x="646" y="708"/>
                  </a:lnTo>
                  <a:lnTo>
                    <a:pt x="666" y="702"/>
                  </a:lnTo>
                  <a:lnTo>
                    <a:pt x="688" y="694"/>
                  </a:lnTo>
                  <a:lnTo>
                    <a:pt x="718" y="684"/>
                  </a:lnTo>
                  <a:lnTo>
                    <a:pt x="744" y="680"/>
                  </a:lnTo>
                  <a:lnTo>
                    <a:pt x="764" y="682"/>
                  </a:lnTo>
                  <a:lnTo>
                    <a:pt x="780" y="686"/>
                  </a:lnTo>
                  <a:lnTo>
                    <a:pt x="790" y="690"/>
                  </a:lnTo>
                  <a:lnTo>
                    <a:pt x="800" y="694"/>
                  </a:lnTo>
                  <a:lnTo>
                    <a:pt x="806" y="702"/>
                  </a:lnTo>
                  <a:lnTo>
                    <a:pt x="812" y="716"/>
                  </a:lnTo>
                  <a:lnTo>
                    <a:pt x="816" y="734"/>
                  </a:lnTo>
                  <a:lnTo>
                    <a:pt x="816" y="744"/>
                  </a:lnTo>
                  <a:lnTo>
                    <a:pt x="812" y="758"/>
                  </a:lnTo>
                  <a:lnTo>
                    <a:pt x="802" y="794"/>
                  </a:lnTo>
                  <a:lnTo>
                    <a:pt x="790" y="824"/>
                  </a:lnTo>
                  <a:lnTo>
                    <a:pt x="784" y="844"/>
                  </a:lnTo>
                  <a:lnTo>
                    <a:pt x="778" y="860"/>
                  </a:lnTo>
                  <a:lnTo>
                    <a:pt x="776" y="884"/>
                  </a:lnTo>
                  <a:lnTo>
                    <a:pt x="778" y="898"/>
                  </a:lnTo>
                  <a:lnTo>
                    <a:pt x="778" y="904"/>
                  </a:lnTo>
                  <a:lnTo>
                    <a:pt x="782" y="910"/>
                  </a:lnTo>
                  <a:lnTo>
                    <a:pt x="784" y="918"/>
                  </a:lnTo>
                  <a:lnTo>
                    <a:pt x="788" y="926"/>
                  </a:lnTo>
                  <a:lnTo>
                    <a:pt x="796" y="930"/>
                  </a:lnTo>
                  <a:lnTo>
                    <a:pt x="804" y="936"/>
                  </a:lnTo>
                  <a:lnTo>
                    <a:pt x="812" y="940"/>
                  </a:lnTo>
                  <a:lnTo>
                    <a:pt x="822" y="942"/>
                  </a:lnTo>
                  <a:lnTo>
                    <a:pt x="828" y="944"/>
                  </a:lnTo>
                  <a:lnTo>
                    <a:pt x="840" y="944"/>
                  </a:lnTo>
                  <a:lnTo>
                    <a:pt x="858" y="942"/>
                  </a:lnTo>
                  <a:lnTo>
                    <a:pt x="884" y="936"/>
                  </a:lnTo>
                  <a:lnTo>
                    <a:pt x="914" y="924"/>
                  </a:lnTo>
                  <a:lnTo>
                    <a:pt x="940" y="914"/>
                  </a:lnTo>
                  <a:lnTo>
                    <a:pt x="956" y="910"/>
                  </a:lnTo>
                  <a:lnTo>
                    <a:pt x="974" y="908"/>
                  </a:lnTo>
                  <a:lnTo>
                    <a:pt x="994" y="910"/>
                  </a:lnTo>
                  <a:lnTo>
                    <a:pt x="1004" y="910"/>
                  </a:lnTo>
                  <a:lnTo>
                    <a:pt x="1010" y="912"/>
                  </a:lnTo>
                  <a:lnTo>
                    <a:pt x="1012" y="914"/>
                  </a:lnTo>
                  <a:lnTo>
                    <a:pt x="1008" y="912"/>
                  </a:lnTo>
                  <a:lnTo>
                    <a:pt x="1018" y="916"/>
                  </a:lnTo>
                  <a:lnTo>
                    <a:pt x="1026" y="920"/>
                  </a:lnTo>
                  <a:lnTo>
                    <a:pt x="1034" y="932"/>
                  </a:lnTo>
                  <a:lnTo>
                    <a:pt x="1038" y="940"/>
                  </a:lnTo>
                  <a:lnTo>
                    <a:pt x="1040" y="950"/>
                  </a:lnTo>
                  <a:lnTo>
                    <a:pt x="1040" y="964"/>
                  </a:lnTo>
                  <a:lnTo>
                    <a:pt x="1038" y="990"/>
                  </a:lnTo>
                  <a:lnTo>
                    <a:pt x="1032" y="1010"/>
                  </a:lnTo>
                  <a:lnTo>
                    <a:pt x="1024" y="1040"/>
                  </a:lnTo>
                  <a:lnTo>
                    <a:pt x="1012" y="1074"/>
                  </a:lnTo>
                  <a:lnTo>
                    <a:pt x="1008" y="1102"/>
                  </a:lnTo>
                  <a:lnTo>
                    <a:pt x="1006" y="1128"/>
                  </a:lnTo>
                  <a:lnTo>
                    <a:pt x="1010" y="1140"/>
                  </a:lnTo>
                  <a:lnTo>
                    <a:pt x="1018" y="1154"/>
                  </a:lnTo>
                  <a:lnTo>
                    <a:pt x="1036" y="1164"/>
                  </a:lnTo>
                  <a:lnTo>
                    <a:pt x="1052" y="1168"/>
                  </a:lnTo>
                  <a:lnTo>
                    <a:pt x="1058" y="1168"/>
                  </a:lnTo>
                  <a:lnTo>
                    <a:pt x="1082" y="1166"/>
                  </a:lnTo>
                  <a:lnTo>
                    <a:pt x="1108" y="1162"/>
                  </a:lnTo>
                  <a:lnTo>
                    <a:pt x="1128" y="1156"/>
                  </a:lnTo>
                  <a:lnTo>
                    <a:pt x="1150" y="1148"/>
                  </a:lnTo>
                  <a:lnTo>
                    <a:pt x="1174" y="1140"/>
                  </a:lnTo>
                  <a:lnTo>
                    <a:pt x="1198" y="1134"/>
                  </a:lnTo>
                  <a:lnTo>
                    <a:pt x="1222" y="1136"/>
                  </a:lnTo>
                  <a:lnTo>
                    <a:pt x="1232" y="1140"/>
                  </a:lnTo>
                  <a:lnTo>
                    <a:pt x="1242" y="1142"/>
                  </a:lnTo>
                  <a:lnTo>
                    <a:pt x="1250" y="1148"/>
                  </a:lnTo>
                  <a:lnTo>
                    <a:pt x="1258" y="1158"/>
                  </a:lnTo>
                  <a:lnTo>
                    <a:pt x="1264" y="1170"/>
                  </a:lnTo>
                  <a:lnTo>
                    <a:pt x="1268" y="1182"/>
                  </a:lnTo>
                  <a:lnTo>
                    <a:pt x="1268" y="1198"/>
                  </a:lnTo>
                  <a:lnTo>
                    <a:pt x="1268" y="1204"/>
                  </a:lnTo>
                  <a:lnTo>
                    <a:pt x="1262" y="1224"/>
                  </a:lnTo>
                  <a:lnTo>
                    <a:pt x="1258" y="1242"/>
                  </a:lnTo>
                  <a:lnTo>
                    <a:pt x="1250" y="1270"/>
                  </a:lnTo>
                  <a:lnTo>
                    <a:pt x="1242" y="1294"/>
                  </a:lnTo>
                  <a:lnTo>
                    <a:pt x="1236" y="1320"/>
                  </a:lnTo>
                  <a:lnTo>
                    <a:pt x="1234" y="1344"/>
                  </a:lnTo>
                  <a:lnTo>
                    <a:pt x="1236" y="1358"/>
                  </a:lnTo>
                  <a:lnTo>
                    <a:pt x="1238" y="1372"/>
                  </a:lnTo>
                  <a:lnTo>
                    <a:pt x="1246" y="1386"/>
                  </a:lnTo>
                  <a:lnTo>
                    <a:pt x="1258" y="1394"/>
                  </a:lnTo>
                  <a:lnTo>
                    <a:pt x="1272" y="1400"/>
                  </a:lnTo>
                  <a:lnTo>
                    <a:pt x="1284" y="1402"/>
                  </a:lnTo>
                  <a:lnTo>
                    <a:pt x="1310" y="1396"/>
                  </a:lnTo>
                  <a:lnTo>
                    <a:pt x="1334" y="1388"/>
                  </a:lnTo>
                  <a:lnTo>
                    <a:pt x="1354" y="1382"/>
                  </a:lnTo>
                  <a:lnTo>
                    <a:pt x="1370" y="1372"/>
                  </a:lnTo>
                  <a:lnTo>
                    <a:pt x="1386" y="1368"/>
                  </a:lnTo>
                  <a:lnTo>
                    <a:pt x="1406" y="1362"/>
                  </a:lnTo>
                  <a:lnTo>
                    <a:pt x="1426" y="1360"/>
                  </a:lnTo>
                  <a:lnTo>
                    <a:pt x="1440" y="1360"/>
                  </a:lnTo>
                  <a:lnTo>
                    <a:pt x="1464" y="1368"/>
                  </a:lnTo>
                  <a:lnTo>
                    <a:pt x="1486" y="1380"/>
                  </a:lnTo>
                  <a:lnTo>
                    <a:pt x="1494" y="1396"/>
                  </a:lnTo>
                  <a:lnTo>
                    <a:pt x="1498" y="1402"/>
                  </a:lnTo>
                  <a:lnTo>
                    <a:pt x="1496" y="1418"/>
                  </a:lnTo>
                  <a:lnTo>
                    <a:pt x="1494" y="1434"/>
                  </a:lnTo>
                  <a:lnTo>
                    <a:pt x="1488" y="1462"/>
                  </a:lnTo>
                  <a:lnTo>
                    <a:pt x="1482" y="1482"/>
                  </a:lnTo>
                  <a:lnTo>
                    <a:pt x="1478" y="1492"/>
                  </a:lnTo>
                </a:path>
              </a:pathLst>
            </a:custGeom>
            <a:noFill/>
            <a:ln w="38100">
              <a:solidFill>
                <a:srgbClr val="0096D5"/>
              </a:solidFill>
              <a:round/>
              <a:headEnd/>
              <a:tailEnd/>
            </a:ln>
          </p:spPr>
          <p:txBody>
            <a:bodyPr/>
            <a:lstStyle/>
            <a:p>
              <a:endParaRPr lang="en-US" dirty="0"/>
            </a:p>
          </p:txBody>
        </p:sp>
        <p:sp>
          <p:nvSpPr>
            <p:cNvPr id="58998" name="Freeform 36"/>
            <p:cNvSpPr>
              <a:spLocks/>
            </p:cNvSpPr>
            <p:nvPr/>
          </p:nvSpPr>
          <p:spPr bwMode="auto">
            <a:xfrm>
              <a:off x="3420" y="2622"/>
              <a:ext cx="1492" cy="1498"/>
            </a:xfrm>
            <a:custGeom>
              <a:avLst/>
              <a:gdLst>
                <a:gd name="T0" fmla="*/ 2 w 1492"/>
                <a:gd name="T1" fmla="*/ 56 h 1498"/>
                <a:gd name="T2" fmla="*/ 6 w 1492"/>
                <a:gd name="T3" fmla="*/ 108 h 1498"/>
                <a:gd name="T4" fmla="*/ 48 w 1492"/>
                <a:gd name="T5" fmla="*/ 132 h 1498"/>
                <a:gd name="T6" fmla="*/ 112 w 1492"/>
                <a:gd name="T7" fmla="*/ 120 h 1498"/>
                <a:gd name="T8" fmla="*/ 194 w 1492"/>
                <a:gd name="T9" fmla="*/ 96 h 1498"/>
                <a:gd name="T10" fmla="*/ 250 w 1492"/>
                <a:gd name="T11" fmla="*/ 112 h 1498"/>
                <a:gd name="T12" fmla="*/ 266 w 1492"/>
                <a:gd name="T13" fmla="*/ 156 h 1498"/>
                <a:gd name="T14" fmla="*/ 254 w 1492"/>
                <a:gd name="T15" fmla="*/ 206 h 1498"/>
                <a:gd name="T16" fmla="*/ 236 w 1492"/>
                <a:gd name="T17" fmla="*/ 284 h 1498"/>
                <a:gd name="T18" fmla="*/ 250 w 1492"/>
                <a:gd name="T19" fmla="*/ 348 h 1498"/>
                <a:gd name="T20" fmla="*/ 284 w 1492"/>
                <a:gd name="T21" fmla="*/ 356 h 1498"/>
                <a:gd name="T22" fmla="*/ 352 w 1492"/>
                <a:gd name="T23" fmla="*/ 342 h 1498"/>
                <a:gd name="T24" fmla="*/ 422 w 1492"/>
                <a:gd name="T25" fmla="*/ 322 h 1498"/>
                <a:gd name="T26" fmla="*/ 472 w 1492"/>
                <a:gd name="T27" fmla="*/ 334 h 1498"/>
                <a:gd name="T28" fmla="*/ 492 w 1492"/>
                <a:gd name="T29" fmla="*/ 376 h 1498"/>
                <a:gd name="T30" fmla="*/ 470 w 1492"/>
                <a:gd name="T31" fmla="*/ 452 h 1498"/>
                <a:gd name="T32" fmla="*/ 456 w 1492"/>
                <a:gd name="T33" fmla="*/ 508 h 1498"/>
                <a:gd name="T34" fmla="*/ 458 w 1492"/>
                <a:gd name="T35" fmla="*/ 548 h 1498"/>
                <a:gd name="T36" fmla="*/ 480 w 1492"/>
                <a:gd name="T37" fmla="*/ 580 h 1498"/>
                <a:gd name="T38" fmla="*/ 546 w 1492"/>
                <a:gd name="T39" fmla="*/ 580 h 1498"/>
                <a:gd name="T40" fmla="*/ 642 w 1492"/>
                <a:gd name="T41" fmla="*/ 554 h 1498"/>
                <a:gd name="T42" fmla="*/ 692 w 1492"/>
                <a:gd name="T43" fmla="*/ 556 h 1498"/>
                <a:gd name="T44" fmla="*/ 718 w 1492"/>
                <a:gd name="T45" fmla="*/ 592 h 1498"/>
                <a:gd name="T46" fmla="*/ 708 w 1492"/>
                <a:gd name="T47" fmla="*/ 646 h 1498"/>
                <a:gd name="T48" fmla="*/ 684 w 1492"/>
                <a:gd name="T49" fmla="*/ 718 h 1498"/>
                <a:gd name="T50" fmla="*/ 686 w 1492"/>
                <a:gd name="T51" fmla="*/ 780 h 1498"/>
                <a:gd name="T52" fmla="*/ 702 w 1492"/>
                <a:gd name="T53" fmla="*/ 806 h 1498"/>
                <a:gd name="T54" fmla="*/ 744 w 1492"/>
                <a:gd name="T55" fmla="*/ 816 h 1498"/>
                <a:gd name="T56" fmla="*/ 824 w 1492"/>
                <a:gd name="T57" fmla="*/ 790 h 1498"/>
                <a:gd name="T58" fmla="*/ 884 w 1492"/>
                <a:gd name="T59" fmla="*/ 776 h 1498"/>
                <a:gd name="T60" fmla="*/ 910 w 1492"/>
                <a:gd name="T61" fmla="*/ 782 h 1498"/>
                <a:gd name="T62" fmla="*/ 930 w 1492"/>
                <a:gd name="T63" fmla="*/ 796 h 1498"/>
                <a:gd name="T64" fmla="*/ 942 w 1492"/>
                <a:gd name="T65" fmla="*/ 822 h 1498"/>
                <a:gd name="T66" fmla="*/ 942 w 1492"/>
                <a:gd name="T67" fmla="*/ 858 h 1498"/>
                <a:gd name="T68" fmla="*/ 914 w 1492"/>
                <a:gd name="T69" fmla="*/ 940 h 1498"/>
                <a:gd name="T70" fmla="*/ 910 w 1492"/>
                <a:gd name="T71" fmla="*/ 994 h 1498"/>
                <a:gd name="T72" fmla="*/ 914 w 1492"/>
                <a:gd name="T73" fmla="*/ 1012 h 1498"/>
                <a:gd name="T74" fmla="*/ 920 w 1492"/>
                <a:gd name="T75" fmla="*/ 1026 h 1498"/>
                <a:gd name="T76" fmla="*/ 950 w 1492"/>
                <a:gd name="T77" fmla="*/ 1040 h 1498"/>
                <a:gd name="T78" fmla="*/ 1010 w 1492"/>
                <a:gd name="T79" fmla="*/ 1032 h 1498"/>
                <a:gd name="T80" fmla="*/ 1102 w 1492"/>
                <a:gd name="T81" fmla="*/ 1008 h 1498"/>
                <a:gd name="T82" fmla="*/ 1154 w 1492"/>
                <a:gd name="T83" fmla="*/ 1018 h 1498"/>
                <a:gd name="T84" fmla="*/ 1168 w 1492"/>
                <a:gd name="T85" fmla="*/ 1058 h 1498"/>
                <a:gd name="T86" fmla="*/ 1156 w 1492"/>
                <a:gd name="T87" fmla="*/ 1128 h 1498"/>
                <a:gd name="T88" fmla="*/ 1134 w 1492"/>
                <a:gd name="T89" fmla="*/ 1198 h 1498"/>
                <a:gd name="T90" fmla="*/ 1142 w 1492"/>
                <a:gd name="T91" fmla="*/ 1242 h 1498"/>
                <a:gd name="T92" fmla="*/ 1170 w 1492"/>
                <a:gd name="T93" fmla="*/ 1264 h 1498"/>
                <a:gd name="T94" fmla="*/ 1204 w 1492"/>
                <a:gd name="T95" fmla="*/ 1268 h 1498"/>
                <a:gd name="T96" fmla="*/ 1270 w 1492"/>
                <a:gd name="T97" fmla="*/ 1250 h 1498"/>
                <a:gd name="T98" fmla="*/ 1344 w 1492"/>
                <a:gd name="T99" fmla="*/ 1234 h 1498"/>
                <a:gd name="T100" fmla="*/ 1386 w 1492"/>
                <a:gd name="T101" fmla="*/ 1246 h 1498"/>
                <a:gd name="T102" fmla="*/ 1402 w 1492"/>
                <a:gd name="T103" fmla="*/ 1284 h 1498"/>
                <a:gd name="T104" fmla="*/ 1382 w 1492"/>
                <a:gd name="T105" fmla="*/ 1354 h 1498"/>
                <a:gd name="T106" fmla="*/ 1362 w 1492"/>
                <a:gd name="T107" fmla="*/ 1406 h 1498"/>
                <a:gd name="T108" fmla="*/ 1368 w 1492"/>
                <a:gd name="T109" fmla="*/ 1464 h 1498"/>
                <a:gd name="T110" fmla="*/ 1402 w 1492"/>
                <a:gd name="T111" fmla="*/ 1498 h 1498"/>
                <a:gd name="T112" fmla="*/ 1462 w 1492"/>
                <a:gd name="T113" fmla="*/ 1488 h 1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2"/>
                <a:gd name="T172" fmla="*/ 0 h 1498"/>
                <a:gd name="T173" fmla="*/ 1492 w 1492"/>
                <a:gd name="T174" fmla="*/ 1498 h 1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2" h="1498">
                  <a:moveTo>
                    <a:pt x="22" y="0"/>
                  </a:moveTo>
                  <a:lnTo>
                    <a:pt x="12" y="24"/>
                  </a:lnTo>
                  <a:lnTo>
                    <a:pt x="2" y="56"/>
                  </a:lnTo>
                  <a:lnTo>
                    <a:pt x="0" y="72"/>
                  </a:lnTo>
                  <a:lnTo>
                    <a:pt x="0" y="92"/>
                  </a:lnTo>
                  <a:lnTo>
                    <a:pt x="6" y="108"/>
                  </a:lnTo>
                  <a:lnTo>
                    <a:pt x="18" y="120"/>
                  </a:lnTo>
                  <a:lnTo>
                    <a:pt x="30" y="128"/>
                  </a:lnTo>
                  <a:lnTo>
                    <a:pt x="48" y="132"/>
                  </a:lnTo>
                  <a:lnTo>
                    <a:pt x="68" y="132"/>
                  </a:lnTo>
                  <a:lnTo>
                    <a:pt x="88" y="130"/>
                  </a:lnTo>
                  <a:lnTo>
                    <a:pt x="112" y="120"/>
                  </a:lnTo>
                  <a:lnTo>
                    <a:pt x="142" y="110"/>
                  </a:lnTo>
                  <a:lnTo>
                    <a:pt x="166" y="102"/>
                  </a:lnTo>
                  <a:lnTo>
                    <a:pt x="194" y="96"/>
                  </a:lnTo>
                  <a:lnTo>
                    <a:pt x="214" y="96"/>
                  </a:lnTo>
                  <a:lnTo>
                    <a:pt x="234" y="100"/>
                  </a:lnTo>
                  <a:lnTo>
                    <a:pt x="250" y="112"/>
                  </a:lnTo>
                  <a:lnTo>
                    <a:pt x="256" y="120"/>
                  </a:lnTo>
                  <a:lnTo>
                    <a:pt x="262" y="130"/>
                  </a:lnTo>
                  <a:lnTo>
                    <a:pt x="266" y="156"/>
                  </a:lnTo>
                  <a:lnTo>
                    <a:pt x="266" y="152"/>
                  </a:lnTo>
                  <a:lnTo>
                    <a:pt x="264" y="176"/>
                  </a:lnTo>
                  <a:lnTo>
                    <a:pt x="254" y="206"/>
                  </a:lnTo>
                  <a:lnTo>
                    <a:pt x="248" y="234"/>
                  </a:lnTo>
                  <a:lnTo>
                    <a:pt x="240" y="262"/>
                  </a:lnTo>
                  <a:lnTo>
                    <a:pt x="236" y="284"/>
                  </a:lnTo>
                  <a:lnTo>
                    <a:pt x="234" y="308"/>
                  </a:lnTo>
                  <a:lnTo>
                    <a:pt x="240" y="330"/>
                  </a:lnTo>
                  <a:lnTo>
                    <a:pt x="250" y="348"/>
                  </a:lnTo>
                  <a:lnTo>
                    <a:pt x="262" y="354"/>
                  </a:lnTo>
                  <a:lnTo>
                    <a:pt x="272" y="356"/>
                  </a:lnTo>
                  <a:lnTo>
                    <a:pt x="284" y="356"/>
                  </a:lnTo>
                  <a:lnTo>
                    <a:pt x="296" y="358"/>
                  </a:lnTo>
                  <a:lnTo>
                    <a:pt x="322" y="352"/>
                  </a:lnTo>
                  <a:lnTo>
                    <a:pt x="352" y="342"/>
                  </a:lnTo>
                  <a:lnTo>
                    <a:pt x="372" y="336"/>
                  </a:lnTo>
                  <a:lnTo>
                    <a:pt x="392" y="328"/>
                  </a:lnTo>
                  <a:lnTo>
                    <a:pt x="422" y="322"/>
                  </a:lnTo>
                  <a:lnTo>
                    <a:pt x="446" y="324"/>
                  </a:lnTo>
                  <a:lnTo>
                    <a:pt x="460" y="328"/>
                  </a:lnTo>
                  <a:lnTo>
                    <a:pt x="472" y="334"/>
                  </a:lnTo>
                  <a:lnTo>
                    <a:pt x="482" y="346"/>
                  </a:lnTo>
                  <a:lnTo>
                    <a:pt x="488" y="360"/>
                  </a:lnTo>
                  <a:lnTo>
                    <a:pt x="492" y="376"/>
                  </a:lnTo>
                  <a:lnTo>
                    <a:pt x="488" y="396"/>
                  </a:lnTo>
                  <a:lnTo>
                    <a:pt x="482" y="420"/>
                  </a:lnTo>
                  <a:lnTo>
                    <a:pt x="470" y="452"/>
                  </a:lnTo>
                  <a:lnTo>
                    <a:pt x="460" y="480"/>
                  </a:lnTo>
                  <a:lnTo>
                    <a:pt x="458" y="494"/>
                  </a:lnTo>
                  <a:lnTo>
                    <a:pt x="456" y="508"/>
                  </a:lnTo>
                  <a:lnTo>
                    <a:pt x="456" y="524"/>
                  </a:lnTo>
                  <a:lnTo>
                    <a:pt x="456" y="532"/>
                  </a:lnTo>
                  <a:lnTo>
                    <a:pt x="458" y="548"/>
                  </a:lnTo>
                  <a:lnTo>
                    <a:pt x="462" y="562"/>
                  </a:lnTo>
                  <a:lnTo>
                    <a:pt x="470" y="574"/>
                  </a:lnTo>
                  <a:lnTo>
                    <a:pt x="480" y="580"/>
                  </a:lnTo>
                  <a:lnTo>
                    <a:pt x="496" y="586"/>
                  </a:lnTo>
                  <a:lnTo>
                    <a:pt x="518" y="588"/>
                  </a:lnTo>
                  <a:lnTo>
                    <a:pt x="546" y="580"/>
                  </a:lnTo>
                  <a:lnTo>
                    <a:pt x="590" y="568"/>
                  </a:lnTo>
                  <a:lnTo>
                    <a:pt x="620" y="558"/>
                  </a:lnTo>
                  <a:lnTo>
                    <a:pt x="642" y="554"/>
                  </a:lnTo>
                  <a:lnTo>
                    <a:pt x="658" y="552"/>
                  </a:lnTo>
                  <a:lnTo>
                    <a:pt x="682" y="552"/>
                  </a:lnTo>
                  <a:lnTo>
                    <a:pt x="692" y="556"/>
                  </a:lnTo>
                  <a:lnTo>
                    <a:pt x="702" y="562"/>
                  </a:lnTo>
                  <a:lnTo>
                    <a:pt x="712" y="576"/>
                  </a:lnTo>
                  <a:lnTo>
                    <a:pt x="718" y="592"/>
                  </a:lnTo>
                  <a:lnTo>
                    <a:pt x="716" y="608"/>
                  </a:lnTo>
                  <a:lnTo>
                    <a:pt x="714" y="628"/>
                  </a:lnTo>
                  <a:lnTo>
                    <a:pt x="708" y="646"/>
                  </a:lnTo>
                  <a:lnTo>
                    <a:pt x="702" y="666"/>
                  </a:lnTo>
                  <a:lnTo>
                    <a:pt x="694" y="688"/>
                  </a:lnTo>
                  <a:lnTo>
                    <a:pt x="684" y="718"/>
                  </a:lnTo>
                  <a:lnTo>
                    <a:pt x="680" y="744"/>
                  </a:lnTo>
                  <a:lnTo>
                    <a:pt x="682" y="764"/>
                  </a:lnTo>
                  <a:lnTo>
                    <a:pt x="686" y="780"/>
                  </a:lnTo>
                  <a:lnTo>
                    <a:pt x="690" y="790"/>
                  </a:lnTo>
                  <a:lnTo>
                    <a:pt x="694" y="800"/>
                  </a:lnTo>
                  <a:lnTo>
                    <a:pt x="702" y="806"/>
                  </a:lnTo>
                  <a:lnTo>
                    <a:pt x="716" y="812"/>
                  </a:lnTo>
                  <a:lnTo>
                    <a:pt x="734" y="816"/>
                  </a:lnTo>
                  <a:lnTo>
                    <a:pt x="744" y="816"/>
                  </a:lnTo>
                  <a:lnTo>
                    <a:pt x="758" y="812"/>
                  </a:lnTo>
                  <a:lnTo>
                    <a:pt x="794" y="802"/>
                  </a:lnTo>
                  <a:lnTo>
                    <a:pt x="824" y="790"/>
                  </a:lnTo>
                  <a:lnTo>
                    <a:pt x="844" y="784"/>
                  </a:lnTo>
                  <a:lnTo>
                    <a:pt x="860" y="778"/>
                  </a:lnTo>
                  <a:lnTo>
                    <a:pt x="884" y="776"/>
                  </a:lnTo>
                  <a:lnTo>
                    <a:pt x="898" y="778"/>
                  </a:lnTo>
                  <a:lnTo>
                    <a:pt x="904" y="778"/>
                  </a:lnTo>
                  <a:lnTo>
                    <a:pt x="910" y="782"/>
                  </a:lnTo>
                  <a:lnTo>
                    <a:pt x="918" y="784"/>
                  </a:lnTo>
                  <a:lnTo>
                    <a:pt x="926" y="788"/>
                  </a:lnTo>
                  <a:lnTo>
                    <a:pt x="930" y="796"/>
                  </a:lnTo>
                  <a:lnTo>
                    <a:pt x="936" y="804"/>
                  </a:lnTo>
                  <a:lnTo>
                    <a:pt x="940" y="812"/>
                  </a:lnTo>
                  <a:lnTo>
                    <a:pt x="942" y="822"/>
                  </a:lnTo>
                  <a:lnTo>
                    <a:pt x="944" y="828"/>
                  </a:lnTo>
                  <a:lnTo>
                    <a:pt x="944" y="840"/>
                  </a:lnTo>
                  <a:lnTo>
                    <a:pt x="942" y="858"/>
                  </a:lnTo>
                  <a:lnTo>
                    <a:pt x="936" y="884"/>
                  </a:lnTo>
                  <a:lnTo>
                    <a:pt x="924" y="914"/>
                  </a:lnTo>
                  <a:lnTo>
                    <a:pt x="914" y="940"/>
                  </a:lnTo>
                  <a:lnTo>
                    <a:pt x="910" y="956"/>
                  </a:lnTo>
                  <a:lnTo>
                    <a:pt x="908" y="974"/>
                  </a:lnTo>
                  <a:lnTo>
                    <a:pt x="910" y="994"/>
                  </a:lnTo>
                  <a:lnTo>
                    <a:pt x="910" y="1004"/>
                  </a:lnTo>
                  <a:lnTo>
                    <a:pt x="912" y="1010"/>
                  </a:lnTo>
                  <a:lnTo>
                    <a:pt x="914" y="1012"/>
                  </a:lnTo>
                  <a:lnTo>
                    <a:pt x="912" y="1008"/>
                  </a:lnTo>
                  <a:lnTo>
                    <a:pt x="916" y="1018"/>
                  </a:lnTo>
                  <a:lnTo>
                    <a:pt x="920" y="1026"/>
                  </a:lnTo>
                  <a:lnTo>
                    <a:pt x="932" y="1034"/>
                  </a:lnTo>
                  <a:lnTo>
                    <a:pt x="940" y="1038"/>
                  </a:lnTo>
                  <a:lnTo>
                    <a:pt x="950" y="1040"/>
                  </a:lnTo>
                  <a:lnTo>
                    <a:pt x="964" y="1040"/>
                  </a:lnTo>
                  <a:lnTo>
                    <a:pt x="990" y="1038"/>
                  </a:lnTo>
                  <a:lnTo>
                    <a:pt x="1010" y="1032"/>
                  </a:lnTo>
                  <a:lnTo>
                    <a:pt x="1040" y="1024"/>
                  </a:lnTo>
                  <a:lnTo>
                    <a:pt x="1074" y="1012"/>
                  </a:lnTo>
                  <a:lnTo>
                    <a:pt x="1102" y="1008"/>
                  </a:lnTo>
                  <a:lnTo>
                    <a:pt x="1128" y="1006"/>
                  </a:lnTo>
                  <a:lnTo>
                    <a:pt x="1140" y="1010"/>
                  </a:lnTo>
                  <a:lnTo>
                    <a:pt x="1154" y="1018"/>
                  </a:lnTo>
                  <a:lnTo>
                    <a:pt x="1164" y="1036"/>
                  </a:lnTo>
                  <a:lnTo>
                    <a:pt x="1168" y="1052"/>
                  </a:lnTo>
                  <a:lnTo>
                    <a:pt x="1168" y="1058"/>
                  </a:lnTo>
                  <a:lnTo>
                    <a:pt x="1166" y="1082"/>
                  </a:lnTo>
                  <a:lnTo>
                    <a:pt x="1162" y="1108"/>
                  </a:lnTo>
                  <a:lnTo>
                    <a:pt x="1156" y="1128"/>
                  </a:lnTo>
                  <a:lnTo>
                    <a:pt x="1148" y="1150"/>
                  </a:lnTo>
                  <a:lnTo>
                    <a:pt x="1140" y="1174"/>
                  </a:lnTo>
                  <a:lnTo>
                    <a:pt x="1134" y="1198"/>
                  </a:lnTo>
                  <a:lnTo>
                    <a:pt x="1136" y="1222"/>
                  </a:lnTo>
                  <a:lnTo>
                    <a:pt x="1140" y="1232"/>
                  </a:lnTo>
                  <a:lnTo>
                    <a:pt x="1142" y="1242"/>
                  </a:lnTo>
                  <a:lnTo>
                    <a:pt x="1148" y="1250"/>
                  </a:lnTo>
                  <a:lnTo>
                    <a:pt x="1158" y="1258"/>
                  </a:lnTo>
                  <a:lnTo>
                    <a:pt x="1170" y="1264"/>
                  </a:lnTo>
                  <a:lnTo>
                    <a:pt x="1182" y="1268"/>
                  </a:lnTo>
                  <a:lnTo>
                    <a:pt x="1198" y="1268"/>
                  </a:lnTo>
                  <a:lnTo>
                    <a:pt x="1204" y="1268"/>
                  </a:lnTo>
                  <a:lnTo>
                    <a:pt x="1224" y="1262"/>
                  </a:lnTo>
                  <a:lnTo>
                    <a:pt x="1242" y="1258"/>
                  </a:lnTo>
                  <a:lnTo>
                    <a:pt x="1270" y="1250"/>
                  </a:lnTo>
                  <a:lnTo>
                    <a:pt x="1294" y="1242"/>
                  </a:lnTo>
                  <a:lnTo>
                    <a:pt x="1320" y="1236"/>
                  </a:lnTo>
                  <a:lnTo>
                    <a:pt x="1344" y="1234"/>
                  </a:lnTo>
                  <a:lnTo>
                    <a:pt x="1358" y="1236"/>
                  </a:lnTo>
                  <a:lnTo>
                    <a:pt x="1372" y="1238"/>
                  </a:lnTo>
                  <a:lnTo>
                    <a:pt x="1386" y="1246"/>
                  </a:lnTo>
                  <a:lnTo>
                    <a:pt x="1394" y="1258"/>
                  </a:lnTo>
                  <a:lnTo>
                    <a:pt x="1400" y="1272"/>
                  </a:lnTo>
                  <a:lnTo>
                    <a:pt x="1402" y="1284"/>
                  </a:lnTo>
                  <a:lnTo>
                    <a:pt x="1396" y="1310"/>
                  </a:lnTo>
                  <a:lnTo>
                    <a:pt x="1388" y="1334"/>
                  </a:lnTo>
                  <a:lnTo>
                    <a:pt x="1382" y="1354"/>
                  </a:lnTo>
                  <a:lnTo>
                    <a:pt x="1372" y="1370"/>
                  </a:lnTo>
                  <a:lnTo>
                    <a:pt x="1368" y="1386"/>
                  </a:lnTo>
                  <a:lnTo>
                    <a:pt x="1362" y="1406"/>
                  </a:lnTo>
                  <a:lnTo>
                    <a:pt x="1360" y="1426"/>
                  </a:lnTo>
                  <a:lnTo>
                    <a:pt x="1360" y="1440"/>
                  </a:lnTo>
                  <a:lnTo>
                    <a:pt x="1368" y="1464"/>
                  </a:lnTo>
                  <a:lnTo>
                    <a:pt x="1380" y="1486"/>
                  </a:lnTo>
                  <a:lnTo>
                    <a:pt x="1396" y="1494"/>
                  </a:lnTo>
                  <a:lnTo>
                    <a:pt x="1402" y="1498"/>
                  </a:lnTo>
                  <a:lnTo>
                    <a:pt x="1418" y="1496"/>
                  </a:lnTo>
                  <a:lnTo>
                    <a:pt x="1434" y="1494"/>
                  </a:lnTo>
                  <a:lnTo>
                    <a:pt x="1462" y="1488"/>
                  </a:lnTo>
                  <a:lnTo>
                    <a:pt x="1482" y="1482"/>
                  </a:lnTo>
                  <a:lnTo>
                    <a:pt x="1492" y="1478"/>
                  </a:lnTo>
                </a:path>
              </a:pathLst>
            </a:custGeom>
            <a:noFill/>
            <a:ln w="15875">
              <a:solidFill>
                <a:srgbClr val="0096D5"/>
              </a:solidFill>
              <a:round/>
              <a:headEnd/>
              <a:tailEnd/>
            </a:ln>
          </p:spPr>
          <p:txBody>
            <a:bodyPr/>
            <a:lstStyle/>
            <a:p>
              <a:endParaRPr lang="en-US" dirty="0"/>
            </a:p>
          </p:txBody>
        </p:sp>
      </p:grpSp>
      <p:pic>
        <p:nvPicPr>
          <p:cNvPr id="58419" name="Picture 2" descr="net"/>
          <p:cNvPicPr>
            <a:picLocks noChangeAspect="1" noChangeArrowheads="1"/>
          </p:cNvPicPr>
          <p:nvPr/>
        </p:nvPicPr>
        <p:blipFill>
          <a:blip r:embed="rId13" cstate="print"/>
          <a:srcRect l="8086" r="11055" b="10550"/>
          <a:stretch>
            <a:fillRect/>
          </a:stretch>
        </p:blipFill>
        <p:spPr bwMode="auto">
          <a:xfrm>
            <a:off x="5557838" y="1728788"/>
            <a:ext cx="1676400" cy="665162"/>
          </a:xfrm>
          <a:prstGeom prst="rect">
            <a:avLst/>
          </a:prstGeom>
          <a:noFill/>
          <a:ln w="9525">
            <a:noFill/>
            <a:miter lim="800000"/>
            <a:headEnd/>
            <a:tailEnd/>
          </a:ln>
        </p:spPr>
      </p:pic>
      <p:pic>
        <p:nvPicPr>
          <p:cNvPr id="58420" name="Picture 1359" descr="FirewallServicesModule"/>
          <p:cNvPicPr>
            <a:picLocks noChangeArrowheads="1"/>
          </p:cNvPicPr>
          <p:nvPr/>
        </p:nvPicPr>
        <p:blipFill>
          <a:blip r:embed="rId14" cstate="print"/>
          <a:srcRect/>
          <a:stretch>
            <a:fillRect/>
          </a:stretch>
        </p:blipFill>
        <p:spPr bwMode="auto">
          <a:xfrm>
            <a:off x="2587625" y="2971800"/>
            <a:ext cx="238125" cy="438150"/>
          </a:xfrm>
          <a:prstGeom prst="rect">
            <a:avLst/>
          </a:prstGeom>
          <a:noFill/>
          <a:ln w="9525">
            <a:noFill/>
            <a:miter lim="800000"/>
            <a:headEnd/>
            <a:tailEnd/>
          </a:ln>
        </p:spPr>
      </p:pic>
      <p:sp>
        <p:nvSpPr>
          <p:cNvPr id="58421" name="TextBox 329"/>
          <p:cNvSpPr txBox="1">
            <a:spLocks noChangeArrowheads="1"/>
          </p:cNvSpPr>
          <p:nvPr/>
        </p:nvSpPr>
        <p:spPr bwMode="auto">
          <a:xfrm>
            <a:off x="385763" y="5805488"/>
            <a:ext cx="1147762" cy="339725"/>
          </a:xfrm>
          <a:prstGeom prst="rect">
            <a:avLst/>
          </a:prstGeom>
          <a:noFill/>
          <a:ln w="9525">
            <a:noFill/>
            <a:miter lim="800000"/>
            <a:headEnd/>
            <a:tailEnd/>
          </a:ln>
        </p:spPr>
        <p:txBody>
          <a:bodyPr>
            <a:spAutoFit/>
          </a:bodyPr>
          <a:lstStyle/>
          <a:p>
            <a:pPr algn="r"/>
            <a:r>
              <a:rPr lang="en-US" sz="800" dirty="0"/>
              <a:t>Email and </a:t>
            </a:r>
            <a:br>
              <a:rPr lang="en-US" sz="800" dirty="0"/>
            </a:br>
            <a:r>
              <a:rPr lang="en-US" sz="800" dirty="0"/>
              <a:t>Web Servers </a:t>
            </a:r>
          </a:p>
        </p:txBody>
      </p:sp>
      <p:sp>
        <p:nvSpPr>
          <p:cNvPr id="58422" name="TextBox 329"/>
          <p:cNvSpPr txBox="1">
            <a:spLocks noChangeArrowheads="1"/>
          </p:cNvSpPr>
          <p:nvPr/>
        </p:nvSpPr>
        <p:spPr bwMode="auto">
          <a:xfrm>
            <a:off x="401638" y="5459413"/>
            <a:ext cx="762000" cy="214312"/>
          </a:xfrm>
          <a:prstGeom prst="rect">
            <a:avLst/>
          </a:prstGeom>
          <a:noFill/>
          <a:ln w="9525">
            <a:noFill/>
            <a:miter lim="800000"/>
            <a:headEnd/>
            <a:tailEnd/>
          </a:ln>
        </p:spPr>
        <p:txBody>
          <a:bodyPr>
            <a:spAutoFit/>
          </a:bodyPr>
          <a:lstStyle/>
          <a:p>
            <a:pPr algn="r"/>
            <a:r>
              <a:rPr lang="en-US" sz="800" dirty="0"/>
              <a:t>DNS</a:t>
            </a:r>
          </a:p>
        </p:txBody>
      </p:sp>
      <p:sp>
        <p:nvSpPr>
          <p:cNvPr id="58423" name="TextBox 329"/>
          <p:cNvSpPr txBox="1">
            <a:spLocks noChangeArrowheads="1"/>
          </p:cNvSpPr>
          <p:nvPr/>
        </p:nvSpPr>
        <p:spPr bwMode="auto">
          <a:xfrm>
            <a:off x="2546350" y="5984875"/>
            <a:ext cx="995363" cy="246063"/>
          </a:xfrm>
          <a:prstGeom prst="rect">
            <a:avLst/>
          </a:prstGeom>
          <a:noFill/>
          <a:ln w="9525">
            <a:noFill/>
            <a:miter lim="800000"/>
            <a:headEnd/>
            <a:tailEnd/>
          </a:ln>
        </p:spPr>
        <p:txBody>
          <a:bodyPr>
            <a:spAutoFit/>
          </a:bodyPr>
          <a:lstStyle/>
          <a:p>
            <a:pPr algn="ctr"/>
            <a:r>
              <a:rPr lang="en-US" sz="800" dirty="0" smtClean="0"/>
              <a:t>ACE/XML GW</a:t>
            </a:r>
            <a:r>
              <a:rPr lang="en-US" sz="1000" b="1" dirty="0" smtClean="0">
                <a:solidFill>
                  <a:srgbClr val="0070C0"/>
                </a:solidFill>
              </a:rPr>
              <a:t> </a:t>
            </a:r>
            <a:endParaRPr lang="en-US" sz="1000" b="1" dirty="0">
              <a:solidFill>
                <a:srgbClr val="0070C0"/>
              </a:solidFill>
            </a:endParaRPr>
          </a:p>
        </p:txBody>
      </p:sp>
      <p:sp>
        <p:nvSpPr>
          <p:cNvPr id="58424" name="TextBox 329"/>
          <p:cNvSpPr txBox="1">
            <a:spLocks noChangeArrowheads="1"/>
          </p:cNvSpPr>
          <p:nvPr/>
        </p:nvSpPr>
        <p:spPr bwMode="auto">
          <a:xfrm>
            <a:off x="152400" y="3886200"/>
            <a:ext cx="1905000" cy="369332"/>
          </a:xfrm>
          <a:prstGeom prst="rect">
            <a:avLst/>
          </a:prstGeom>
          <a:noFill/>
          <a:ln w="9525">
            <a:noFill/>
            <a:miter lim="800000"/>
            <a:headEnd/>
            <a:tailEnd/>
          </a:ln>
        </p:spPr>
        <p:txBody>
          <a:bodyPr>
            <a:spAutoFit/>
          </a:bodyPr>
          <a:lstStyle/>
          <a:p>
            <a:pPr algn="ctr"/>
            <a:r>
              <a:rPr lang="en-US" sz="900" dirty="0">
                <a:solidFill>
                  <a:schemeClr val="tx2"/>
                </a:solidFill>
              </a:rPr>
              <a:t>Host Intrusion </a:t>
            </a:r>
            <a:r>
              <a:rPr lang="en-US" sz="900" dirty="0" smtClean="0">
                <a:solidFill>
                  <a:schemeClr val="tx2"/>
                </a:solidFill>
              </a:rPr>
              <a:t>Prevention</a:t>
            </a:r>
          </a:p>
          <a:p>
            <a:pPr algn="ctr"/>
            <a:r>
              <a:rPr lang="en-US" sz="900" dirty="0" smtClean="0">
                <a:solidFill>
                  <a:schemeClr val="tx2"/>
                </a:solidFill>
              </a:rPr>
              <a:t>Cisco AnyConnect Client</a:t>
            </a:r>
            <a:endParaRPr lang="en-US" sz="900" dirty="0">
              <a:solidFill>
                <a:schemeClr val="tx2"/>
              </a:solidFill>
            </a:endParaRPr>
          </a:p>
        </p:txBody>
      </p:sp>
      <p:grpSp>
        <p:nvGrpSpPr>
          <p:cNvPr id="58425" name="Group 34"/>
          <p:cNvGrpSpPr>
            <a:grpSpLocks noChangeAspect="1"/>
          </p:cNvGrpSpPr>
          <p:nvPr/>
        </p:nvGrpSpPr>
        <p:grpSpPr bwMode="auto">
          <a:xfrm rot="10123448">
            <a:off x="7745413" y="4111625"/>
            <a:ext cx="246062" cy="276225"/>
            <a:chOff x="3408" y="2592"/>
            <a:chExt cx="1540" cy="1542"/>
          </a:xfrm>
        </p:grpSpPr>
        <p:sp>
          <p:nvSpPr>
            <p:cNvPr id="58993" name="AutoShape 33"/>
            <p:cNvSpPr>
              <a:spLocks noChangeAspect="1" noChangeArrowheads="1" noTextEdit="1"/>
            </p:cNvSpPr>
            <p:nvPr/>
          </p:nvSpPr>
          <p:spPr bwMode="auto">
            <a:xfrm>
              <a:off x="3408" y="2592"/>
              <a:ext cx="1540" cy="1542"/>
            </a:xfrm>
            <a:prstGeom prst="rect">
              <a:avLst/>
            </a:prstGeom>
            <a:noFill/>
            <a:ln w="9525">
              <a:noFill/>
              <a:miter lim="800000"/>
              <a:headEnd/>
              <a:tailEnd/>
            </a:ln>
          </p:spPr>
          <p:txBody>
            <a:bodyPr/>
            <a:lstStyle/>
            <a:p>
              <a:endParaRPr lang="en-US" dirty="0"/>
            </a:p>
          </p:txBody>
        </p:sp>
        <p:sp>
          <p:nvSpPr>
            <p:cNvPr id="58994" name="Freeform 35"/>
            <p:cNvSpPr>
              <a:spLocks/>
            </p:cNvSpPr>
            <p:nvPr/>
          </p:nvSpPr>
          <p:spPr bwMode="auto">
            <a:xfrm>
              <a:off x="3438" y="2606"/>
              <a:ext cx="1498" cy="1492"/>
            </a:xfrm>
            <a:custGeom>
              <a:avLst/>
              <a:gdLst>
                <a:gd name="T0" fmla="*/ 56 w 1498"/>
                <a:gd name="T1" fmla="*/ 2 h 1492"/>
                <a:gd name="T2" fmla="*/ 108 w 1498"/>
                <a:gd name="T3" fmla="*/ 6 h 1492"/>
                <a:gd name="T4" fmla="*/ 132 w 1498"/>
                <a:gd name="T5" fmla="*/ 48 h 1492"/>
                <a:gd name="T6" fmla="*/ 120 w 1498"/>
                <a:gd name="T7" fmla="*/ 112 h 1492"/>
                <a:gd name="T8" fmla="*/ 96 w 1498"/>
                <a:gd name="T9" fmla="*/ 194 h 1492"/>
                <a:gd name="T10" fmla="*/ 112 w 1498"/>
                <a:gd name="T11" fmla="*/ 250 h 1492"/>
                <a:gd name="T12" fmla="*/ 156 w 1498"/>
                <a:gd name="T13" fmla="*/ 266 h 1492"/>
                <a:gd name="T14" fmla="*/ 206 w 1498"/>
                <a:gd name="T15" fmla="*/ 254 h 1492"/>
                <a:gd name="T16" fmla="*/ 284 w 1498"/>
                <a:gd name="T17" fmla="*/ 236 h 1492"/>
                <a:gd name="T18" fmla="*/ 348 w 1498"/>
                <a:gd name="T19" fmla="*/ 250 h 1492"/>
                <a:gd name="T20" fmla="*/ 356 w 1498"/>
                <a:gd name="T21" fmla="*/ 284 h 1492"/>
                <a:gd name="T22" fmla="*/ 342 w 1498"/>
                <a:gd name="T23" fmla="*/ 352 h 1492"/>
                <a:gd name="T24" fmla="*/ 322 w 1498"/>
                <a:gd name="T25" fmla="*/ 422 h 1492"/>
                <a:gd name="T26" fmla="*/ 334 w 1498"/>
                <a:gd name="T27" fmla="*/ 472 h 1492"/>
                <a:gd name="T28" fmla="*/ 376 w 1498"/>
                <a:gd name="T29" fmla="*/ 492 h 1492"/>
                <a:gd name="T30" fmla="*/ 452 w 1498"/>
                <a:gd name="T31" fmla="*/ 470 h 1492"/>
                <a:gd name="T32" fmla="*/ 508 w 1498"/>
                <a:gd name="T33" fmla="*/ 456 h 1492"/>
                <a:gd name="T34" fmla="*/ 548 w 1498"/>
                <a:gd name="T35" fmla="*/ 458 h 1492"/>
                <a:gd name="T36" fmla="*/ 580 w 1498"/>
                <a:gd name="T37" fmla="*/ 480 h 1492"/>
                <a:gd name="T38" fmla="*/ 580 w 1498"/>
                <a:gd name="T39" fmla="*/ 546 h 1492"/>
                <a:gd name="T40" fmla="*/ 554 w 1498"/>
                <a:gd name="T41" fmla="*/ 642 h 1492"/>
                <a:gd name="T42" fmla="*/ 556 w 1498"/>
                <a:gd name="T43" fmla="*/ 692 h 1492"/>
                <a:gd name="T44" fmla="*/ 592 w 1498"/>
                <a:gd name="T45" fmla="*/ 718 h 1492"/>
                <a:gd name="T46" fmla="*/ 646 w 1498"/>
                <a:gd name="T47" fmla="*/ 708 h 1492"/>
                <a:gd name="T48" fmla="*/ 718 w 1498"/>
                <a:gd name="T49" fmla="*/ 684 h 1492"/>
                <a:gd name="T50" fmla="*/ 780 w 1498"/>
                <a:gd name="T51" fmla="*/ 686 h 1492"/>
                <a:gd name="T52" fmla="*/ 806 w 1498"/>
                <a:gd name="T53" fmla="*/ 702 h 1492"/>
                <a:gd name="T54" fmla="*/ 816 w 1498"/>
                <a:gd name="T55" fmla="*/ 744 h 1492"/>
                <a:gd name="T56" fmla="*/ 790 w 1498"/>
                <a:gd name="T57" fmla="*/ 824 h 1492"/>
                <a:gd name="T58" fmla="*/ 776 w 1498"/>
                <a:gd name="T59" fmla="*/ 884 h 1492"/>
                <a:gd name="T60" fmla="*/ 782 w 1498"/>
                <a:gd name="T61" fmla="*/ 910 h 1492"/>
                <a:gd name="T62" fmla="*/ 796 w 1498"/>
                <a:gd name="T63" fmla="*/ 930 h 1492"/>
                <a:gd name="T64" fmla="*/ 822 w 1498"/>
                <a:gd name="T65" fmla="*/ 942 h 1492"/>
                <a:gd name="T66" fmla="*/ 858 w 1498"/>
                <a:gd name="T67" fmla="*/ 942 h 1492"/>
                <a:gd name="T68" fmla="*/ 940 w 1498"/>
                <a:gd name="T69" fmla="*/ 914 h 1492"/>
                <a:gd name="T70" fmla="*/ 994 w 1498"/>
                <a:gd name="T71" fmla="*/ 910 h 1492"/>
                <a:gd name="T72" fmla="*/ 1012 w 1498"/>
                <a:gd name="T73" fmla="*/ 914 h 1492"/>
                <a:gd name="T74" fmla="*/ 1026 w 1498"/>
                <a:gd name="T75" fmla="*/ 920 h 1492"/>
                <a:gd name="T76" fmla="*/ 1040 w 1498"/>
                <a:gd name="T77" fmla="*/ 950 h 1492"/>
                <a:gd name="T78" fmla="*/ 1032 w 1498"/>
                <a:gd name="T79" fmla="*/ 1010 h 1492"/>
                <a:gd name="T80" fmla="*/ 1008 w 1498"/>
                <a:gd name="T81" fmla="*/ 1102 h 1492"/>
                <a:gd name="T82" fmla="*/ 1018 w 1498"/>
                <a:gd name="T83" fmla="*/ 1154 h 1492"/>
                <a:gd name="T84" fmla="*/ 1058 w 1498"/>
                <a:gd name="T85" fmla="*/ 1168 h 1492"/>
                <a:gd name="T86" fmla="*/ 1128 w 1498"/>
                <a:gd name="T87" fmla="*/ 1156 h 1492"/>
                <a:gd name="T88" fmla="*/ 1198 w 1498"/>
                <a:gd name="T89" fmla="*/ 1134 h 1492"/>
                <a:gd name="T90" fmla="*/ 1242 w 1498"/>
                <a:gd name="T91" fmla="*/ 1142 h 1492"/>
                <a:gd name="T92" fmla="*/ 1264 w 1498"/>
                <a:gd name="T93" fmla="*/ 1170 h 1492"/>
                <a:gd name="T94" fmla="*/ 1268 w 1498"/>
                <a:gd name="T95" fmla="*/ 1204 h 1492"/>
                <a:gd name="T96" fmla="*/ 1250 w 1498"/>
                <a:gd name="T97" fmla="*/ 1270 h 1492"/>
                <a:gd name="T98" fmla="*/ 1234 w 1498"/>
                <a:gd name="T99" fmla="*/ 1344 h 1492"/>
                <a:gd name="T100" fmla="*/ 1246 w 1498"/>
                <a:gd name="T101" fmla="*/ 1386 h 1492"/>
                <a:gd name="T102" fmla="*/ 1284 w 1498"/>
                <a:gd name="T103" fmla="*/ 1402 h 1492"/>
                <a:gd name="T104" fmla="*/ 1354 w 1498"/>
                <a:gd name="T105" fmla="*/ 1382 h 1492"/>
                <a:gd name="T106" fmla="*/ 1406 w 1498"/>
                <a:gd name="T107" fmla="*/ 1362 h 1492"/>
                <a:gd name="T108" fmla="*/ 1464 w 1498"/>
                <a:gd name="T109" fmla="*/ 1368 h 1492"/>
                <a:gd name="T110" fmla="*/ 1498 w 1498"/>
                <a:gd name="T111" fmla="*/ 1402 h 1492"/>
                <a:gd name="T112" fmla="*/ 1488 w 1498"/>
                <a:gd name="T113" fmla="*/ 1462 h 14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8"/>
                <a:gd name="T172" fmla="*/ 0 h 1492"/>
                <a:gd name="T173" fmla="*/ 1498 w 1498"/>
                <a:gd name="T174" fmla="*/ 1492 h 14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8" h="1492">
                  <a:moveTo>
                    <a:pt x="0" y="22"/>
                  </a:moveTo>
                  <a:lnTo>
                    <a:pt x="24" y="12"/>
                  </a:lnTo>
                  <a:lnTo>
                    <a:pt x="56" y="2"/>
                  </a:lnTo>
                  <a:lnTo>
                    <a:pt x="72" y="0"/>
                  </a:lnTo>
                  <a:lnTo>
                    <a:pt x="92" y="0"/>
                  </a:lnTo>
                  <a:lnTo>
                    <a:pt x="108" y="6"/>
                  </a:lnTo>
                  <a:lnTo>
                    <a:pt x="120" y="18"/>
                  </a:lnTo>
                  <a:lnTo>
                    <a:pt x="128" y="30"/>
                  </a:lnTo>
                  <a:lnTo>
                    <a:pt x="132" y="48"/>
                  </a:lnTo>
                  <a:lnTo>
                    <a:pt x="132" y="68"/>
                  </a:lnTo>
                  <a:lnTo>
                    <a:pt x="130" y="88"/>
                  </a:lnTo>
                  <a:lnTo>
                    <a:pt x="120" y="112"/>
                  </a:lnTo>
                  <a:lnTo>
                    <a:pt x="110" y="142"/>
                  </a:lnTo>
                  <a:lnTo>
                    <a:pt x="102" y="166"/>
                  </a:lnTo>
                  <a:lnTo>
                    <a:pt x="96" y="194"/>
                  </a:lnTo>
                  <a:lnTo>
                    <a:pt x="96" y="214"/>
                  </a:lnTo>
                  <a:lnTo>
                    <a:pt x="100" y="234"/>
                  </a:lnTo>
                  <a:lnTo>
                    <a:pt x="112" y="250"/>
                  </a:lnTo>
                  <a:lnTo>
                    <a:pt x="120" y="256"/>
                  </a:lnTo>
                  <a:lnTo>
                    <a:pt x="130" y="262"/>
                  </a:lnTo>
                  <a:lnTo>
                    <a:pt x="156" y="266"/>
                  </a:lnTo>
                  <a:lnTo>
                    <a:pt x="152" y="266"/>
                  </a:lnTo>
                  <a:lnTo>
                    <a:pt x="176" y="264"/>
                  </a:lnTo>
                  <a:lnTo>
                    <a:pt x="206" y="254"/>
                  </a:lnTo>
                  <a:lnTo>
                    <a:pt x="234" y="248"/>
                  </a:lnTo>
                  <a:lnTo>
                    <a:pt x="262" y="240"/>
                  </a:lnTo>
                  <a:lnTo>
                    <a:pt x="284" y="236"/>
                  </a:lnTo>
                  <a:lnTo>
                    <a:pt x="308" y="234"/>
                  </a:lnTo>
                  <a:lnTo>
                    <a:pt x="330" y="240"/>
                  </a:lnTo>
                  <a:lnTo>
                    <a:pt x="348" y="250"/>
                  </a:lnTo>
                  <a:lnTo>
                    <a:pt x="354" y="262"/>
                  </a:lnTo>
                  <a:lnTo>
                    <a:pt x="356" y="272"/>
                  </a:lnTo>
                  <a:lnTo>
                    <a:pt x="356" y="284"/>
                  </a:lnTo>
                  <a:lnTo>
                    <a:pt x="358" y="296"/>
                  </a:lnTo>
                  <a:lnTo>
                    <a:pt x="352" y="322"/>
                  </a:lnTo>
                  <a:lnTo>
                    <a:pt x="342" y="352"/>
                  </a:lnTo>
                  <a:lnTo>
                    <a:pt x="336" y="372"/>
                  </a:lnTo>
                  <a:lnTo>
                    <a:pt x="328" y="392"/>
                  </a:lnTo>
                  <a:lnTo>
                    <a:pt x="322" y="422"/>
                  </a:lnTo>
                  <a:lnTo>
                    <a:pt x="324" y="446"/>
                  </a:lnTo>
                  <a:lnTo>
                    <a:pt x="328" y="460"/>
                  </a:lnTo>
                  <a:lnTo>
                    <a:pt x="334" y="472"/>
                  </a:lnTo>
                  <a:lnTo>
                    <a:pt x="346" y="482"/>
                  </a:lnTo>
                  <a:lnTo>
                    <a:pt x="360" y="488"/>
                  </a:lnTo>
                  <a:lnTo>
                    <a:pt x="376" y="492"/>
                  </a:lnTo>
                  <a:lnTo>
                    <a:pt x="396" y="488"/>
                  </a:lnTo>
                  <a:lnTo>
                    <a:pt x="420" y="482"/>
                  </a:lnTo>
                  <a:lnTo>
                    <a:pt x="452" y="470"/>
                  </a:lnTo>
                  <a:lnTo>
                    <a:pt x="480" y="460"/>
                  </a:lnTo>
                  <a:lnTo>
                    <a:pt x="494" y="458"/>
                  </a:lnTo>
                  <a:lnTo>
                    <a:pt x="508" y="456"/>
                  </a:lnTo>
                  <a:lnTo>
                    <a:pt x="524" y="456"/>
                  </a:lnTo>
                  <a:lnTo>
                    <a:pt x="532" y="456"/>
                  </a:lnTo>
                  <a:lnTo>
                    <a:pt x="548" y="458"/>
                  </a:lnTo>
                  <a:lnTo>
                    <a:pt x="562" y="462"/>
                  </a:lnTo>
                  <a:lnTo>
                    <a:pt x="574" y="470"/>
                  </a:lnTo>
                  <a:lnTo>
                    <a:pt x="580" y="480"/>
                  </a:lnTo>
                  <a:lnTo>
                    <a:pt x="586" y="496"/>
                  </a:lnTo>
                  <a:lnTo>
                    <a:pt x="588" y="518"/>
                  </a:lnTo>
                  <a:lnTo>
                    <a:pt x="580" y="546"/>
                  </a:lnTo>
                  <a:lnTo>
                    <a:pt x="568" y="590"/>
                  </a:lnTo>
                  <a:lnTo>
                    <a:pt x="558" y="620"/>
                  </a:lnTo>
                  <a:lnTo>
                    <a:pt x="554" y="642"/>
                  </a:lnTo>
                  <a:lnTo>
                    <a:pt x="552" y="658"/>
                  </a:lnTo>
                  <a:lnTo>
                    <a:pt x="552" y="682"/>
                  </a:lnTo>
                  <a:lnTo>
                    <a:pt x="556" y="692"/>
                  </a:lnTo>
                  <a:lnTo>
                    <a:pt x="562" y="702"/>
                  </a:lnTo>
                  <a:lnTo>
                    <a:pt x="576" y="712"/>
                  </a:lnTo>
                  <a:lnTo>
                    <a:pt x="592" y="718"/>
                  </a:lnTo>
                  <a:lnTo>
                    <a:pt x="608" y="716"/>
                  </a:lnTo>
                  <a:lnTo>
                    <a:pt x="628" y="714"/>
                  </a:lnTo>
                  <a:lnTo>
                    <a:pt x="646" y="708"/>
                  </a:lnTo>
                  <a:lnTo>
                    <a:pt x="666" y="702"/>
                  </a:lnTo>
                  <a:lnTo>
                    <a:pt x="688" y="694"/>
                  </a:lnTo>
                  <a:lnTo>
                    <a:pt x="718" y="684"/>
                  </a:lnTo>
                  <a:lnTo>
                    <a:pt x="744" y="680"/>
                  </a:lnTo>
                  <a:lnTo>
                    <a:pt x="764" y="682"/>
                  </a:lnTo>
                  <a:lnTo>
                    <a:pt x="780" y="686"/>
                  </a:lnTo>
                  <a:lnTo>
                    <a:pt x="790" y="690"/>
                  </a:lnTo>
                  <a:lnTo>
                    <a:pt x="800" y="694"/>
                  </a:lnTo>
                  <a:lnTo>
                    <a:pt x="806" y="702"/>
                  </a:lnTo>
                  <a:lnTo>
                    <a:pt x="812" y="716"/>
                  </a:lnTo>
                  <a:lnTo>
                    <a:pt x="816" y="734"/>
                  </a:lnTo>
                  <a:lnTo>
                    <a:pt x="816" y="744"/>
                  </a:lnTo>
                  <a:lnTo>
                    <a:pt x="812" y="758"/>
                  </a:lnTo>
                  <a:lnTo>
                    <a:pt x="802" y="794"/>
                  </a:lnTo>
                  <a:lnTo>
                    <a:pt x="790" y="824"/>
                  </a:lnTo>
                  <a:lnTo>
                    <a:pt x="784" y="844"/>
                  </a:lnTo>
                  <a:lnTo>
                    <a:pt x="778" y="860"/>
                  </a:lnTo>
                  <a:lnTo>
                    <a:pt x="776" y="884"/>
                  </a:lnTo>
                  <a:lnTo>
                    <a:pt x="778" y="898"/>
                  </a:lnTo>
                  <a:lnTo>
                    <a:pt x="778" y="904"/>
                  </a:lnTo>
                  <a:lnTo>
                    <a:pt x="782" y="910"/>
                  </a:lnTo>
                  <a:lnTo>
                    <a:pt x="784" y="918"/>
                  </a:lnTo>
                  <a:lnTo>
                    <a:pt x="788" y="926"/>
                  </a:lnTo>
                  <a:lnTo>
                    <a:pt x="796" y="930"/>
                  </a:lnTo>
                  <a:lnTo>
                    <a:pt x="804" y="936"/>
                  </a:lnTo>
                  <a:lnTo>
                    <a:pt x="812" y="940"/>
                  </a:lnTo>
                  <a:lnTo>
                    <a:pt x="822" y="942"/>
                  </a:lnTo>
                  <a:lnTo>
                    <a:pt x="828" y="944"/>
                  </a:lnTo>
                  <a:lnTo>
                    <a:pt x="840" y="944"/>
                  </a:lnTo>
                  <a:lnTo>
                    <a:pt x="858" y="942"/>
                  </a:lnTo>
                  <a:lnTo>
                    <a:pt x="884" y="936"/>
                  </a:lnTo>
                  <a:lnTo>
                    <a:pt x="914" y="924"/>
                  </a:lnTo>
                  <a:lnTo>
                    <a:pt x="940" y="914"/>
                  </a:lnTo>
                  <a:lnTo>
                    <a:pt x="956" y="910"/>
                  </a:lnTo>
                  <a:lnTo>
                    <a:pt x="974" y="908"/>
                  </a:lnTo>
                  <a:lnTo>
                    <a:pt x="994" y="910"/>
                  </a:lnTo>
                  <a:lnTo>
                    <a:pt x="1004" y="910"/>
                  </a:lnTo>
                  <a:lnTo>
                    <a:pt x="1010" y="912"/>
                  </a:lnTo>
                  <a:lnTo>
                    <a:pt x="1012" y="914"/>
                  </a:lnTo>
                  <a:lnTo>
                    <a:pt x="1008" y="912"/>
                  </a:lnTo>
                  <a:lnTo>
                    <a:pt x="1018" y="916"/>
                  </a:lnTo>
                  <a:lnTo>
                    <a:pt x="1026" y="920"/>
                  </a:lnTo>
                  <a:lnTo>
                    <a:pt x="1034" y="932"/>
                  </a:lnTo>
                  <a:lnTo>
                    <a:pt x="1038" y="940"/>
                  </a:lnTo>
                  <a:lnTo>
                    <a:pt x="1040" y="950"/>
                  </a:lnTo>
                  <a:lnTo>
                    <a:pt x="1040" y="964"/>
                  </a:lnTo>
                  <a:lnTo>
                    <a:pt x="1038" y="990"/>
                  </a:lnTo>
                  <a:lnTo>
                    <a:pt x="1032" y="1010"/>
                  </a:lnTo>
                  <a:lnTo>
                    <a:pt x="1024" y="1040"/>
                  </a:lnTo>
                  <a:lnTo>
                    <a:pt x="1012" y="1074"/>
                  </a:lnTo>
                  <a:lnTo>
                    <a:pt x="1008" y="1102"/>
                  </a:lnTo>
                  <a:lnTo>
                    <a:pt x="1006" y="1128"/>
                  </a:lnTo>
                  <a:lnTo>
                    <a:pt x="1010" y="1140"/>
                  </a:lnTo>
                  <a:lnTo>
                    <a:pt x="1018" y="1154"/>
                  </a:lnTo>
                  <a:lnTo>
                    <a:pt x="1036" y="1164"/>
                  </a:lnTo>
                  <a:lnTo>
                    <a:pt x="1052" y="1168"/>
                  </a:lnTo>
                  <a:lnTo>
                    <a:pt x="1058" y="1168"/>
                  </a:lnTo>
                  <a:lnTo>
                    <a:pt x="1082" y="1166"/>
                  </a:lnTo>
                  <a:lnTo>
                    <a:pt x="1108" y="1162"/>
                  </a:lnTo>
                  <a:lnTo>
                    <a:pt x="1128" y="1156"/>
                  </a:lnTo>
                  <a:lnTo>
                    <a:pt x="1150" y="1148"/>
                  </a:lnTo>
                  <a:lnTo>
                    <a:pt x="1174" y="1140"/>
                  </a:lnTo>
                  <a:lnTo>
                    <a:pt x="1198" y="1134"/>
                  </a:lnTo>
                  <a:lnTo>
                    <a:pt x="1222" y="1136"/>
                  </a:lnTo>
                  <a:lnTo>
                    <a:pt x="1232" y="1140"/>
                  </a:lnTo>
                  <a:lnTo>
                    <a:pt x="1242" y="1142"/>
                  </a:lnTo>
                  <a:lnTo>
                    <a:pt x="1250" y="1148"/>
                  </a:lnTo>
                  <a:lnTo>
                    <a:pt x="1258" y="1158"/>
                  </a:lnTo>
                  <a:lnTo>
                    <a:pt x="1264" y="1170"/>
                  </a:lnTo>
                  <a:lnTo>
                    <a:pt x="1268" y="1182"/>
                  </a:lnTo>
                  <a:lnTo>
                    <a:pt x="1268" y="1198"/>
                  </a:lnTo>
                  <a:lnTo>
                    <a:pt x="1268" y="1204"/>
                  </a:lnTo>
                  <a:lnTo>
                    <a:pt x="1262" y="1224"/>
                  </a:lnTo>
                  <a:lnTo>
                    <a:pt x="1258" y="1242"/>
                  </a:lnTo>
                  <a:lnTo>
                    <a:pt x="1250" y="1270"/>
                  </a:lnTo>
                  <a:lnTo>
                    <a:pt x="1242" y="1294"/>
                  </a:lnTo>
                  <a:lnTo>
                    <a:pt x="1236" y="1320"/>
                  </a:lnTo>
                  <a:lnTo>
                    <a:pt x="1234" y="1344"/>
                  </a:lnTo>
                  <a:lnTo>
                    <a:pt x="1236" y="1358"/>
                  </a:lnTo>
                  <a:lnTo>
                    <a:pt x="1238" y="1372"/>
                  </a:lnTo>
                  <a:lnTo>
                    <a:pt x="1246" y="1386"/>
                  </a:lnTo>
                  <a:lnTo>
                    <a:pt x="1258" y="1394"/>
                  </a:lnTo>
                  <a:lnTo>
                    <a:pt x="1272" y="1400"/>
                  </a:lnTo>
                  <a:lnTo>
                    <a:pt x="1284" y="1402"/>
                  </a:lnTo>
                  <a:lnTo>
                    <a:pt x="1310" y="1396"/>
                  </a:lnTo>
                  <a:lnTo>
                    <a:pt x="1334" y="1388"/>
                  </a:lnTo>
                  <a:lnTo>
                    <a:pt x="1354" y="1382"/>
                  </a:lnTo>
                  <a:lnTo>
                    <a:pt x="1370" y="1372"/>
                  </a:lnTo>
                  <a:lnTo>
                    <a:pt x="1386" y="1368"/>
                  </a:lnTo>
                  <a:lnTo>
                    <a:pt x="1406" y="1362"/>
                  </a:lnTo>
                  <a:lnTo>
                    <a:pt x="1426" y="1360"/>
                  </a:lnTo>
                  <a:lnTo>
                    <a:pt x="1440" y="1360"/>
                  </a:lnTo>
                  <a:lnTo>
                    <a:pt x="1464" y="1368"/>
                  </a:lnTo>
                  <a:lnTo>
                    <a:pt x="1486" y="1380"/>
                  </a:lnTo>
                  <a:lnTo>
                    <a:pt x="1494" y="1396"/>
                  </a:lnTo>
                  <a:lnTo>
                    <a:pt x="1498" y="1402"/>
                  </a:lnTo>
                  <a:lnTo>
                    <a:pt x="1496" y="1418"/>
                  </a:lnTo>
                  <a:lnTo>
                    <a:pt x="1494" y="1434"/>
                  </a:lnTo>
                  <a:lnTo>
                    <a:pt x="1488" y="1462"/>
                  </a:lnTo>
                  <a:lnTo>
                    <a:pt x="1482" y="1482"/>
                  </a:lnTo>
                  <a:lnTo>
                    <a:pt x="1478" y="1492"/>
                  </a:lnTo>
                </a:path>
              </a:pathLst>
            </a:custGeom>
            <a:noFill/>
            <a:ln w="38100">
              <a:solidFill>
                <a:srgbClr val="0096D5"/>
              </a:solidFill>
              <a:round/>
              <a:headEnd/>
              <a:tailEnd/>
            </a:ln>
          </p:spPr>
          <p:txBody>
            <a:bodyPr/>
            <a:lstStyle/>
            <a:p>
              <a:endParaRPr lang="en-US" dirty="0"/>
            </a:p>
          </p:txBody>
        </p:sp>
        <p:sp>
          <p:nvSpPr>
            <p:cNvPr id="58995" name="Freeform 36"/>
            <p:cNvSpPr>
              <a:spLocks/>
            </p:cNvSpPr>
            <p:nvPr/>
          </p:nvSpPr>
          <p:spPr bwMode="auto">
            <a:xfrm>
              <a:off x="3420" y="2622"/>
              <a:ext cx="1492" cy="1498"/>
            </a:xfrm>
            <a:custGeom>
              <a:avLst/>
              <a:gdLst>
                <a:gd name="T0" fmla="*/ 2 w 1492"/>
                <a:gd name="T1" fmla="*/ 56 h 1498"/>
                <a:gd name="T2" fmla="*/ 6 w 1492"/>
                <a:gd name="T3" fmla="*/ 108 h 1498"/>
                <a:gd name="T4" fmla="*/ 48 w 1492"/>
                <a:gd name="T5" fmla="*/ 132 h 1498"/>
                <a:gd name="T6" fmla="*/ 112 w 1492"/>
                <a:gd name="T7" fmla="*/ 120 h 1498"/>
                <a:gd name="T8" fmla="*/ 194 w 1492"/>
                <a:gd name="T9" fmla="*/ 96 h 1498"/>
                <a:gd name="T10" fmla="*/ 250 w 1492"/>
                <a:gd name="T11" fmla="*/ 112 h 1498"/>
                <a:gd name="T12" fmla="*/ 266 w 1492"/>
                <a:gd name="T13" fmla="*/ 156 h 1498"/>
                <a:gd name="T14" fmla="*/ 254 w 1492"/>
                <a:gd name="T15" fmla="*/ 206 h 1498"/>
                <a:gd name="T16" fmla="*/ 236 w 1492"/>
                <a:gd name="T17" fmla="*/ 284 h 1498"/>
                <a:gd name="T18" fmla="*/ 250 w 1492"/>
                <a:gd name="T19" fmla="*/ 348 h 1498"/>
                <a:gd name="T20" fmla="*/ 284 w 1492"/>
                <a:gd name="T21" fmla="*/ 356 h 1498"/>
                <a:gd name="T22" fmla="*/ 352 w 1492"/>
                <a:gd name="T23" fmla="*/ 342 h 1498"/>
                <a:gd name="T24" fmla="*/ 422 w 1492"/>
                <a:gd name="T25" fmla="*/ 322 h 1498"/>
                <a:gd name="T26" fmla="*/ 472 w 1492"/>
                <a:gd name="T27" fmla="*/ 334 h 1498"/>
                <a:gd name="T28" fmla="*/ 492 w 1492"/>
                <a:gd name="T29" fmla="*/ 376 h 1498"/>
                <a:gd name="T30" fmla="*/ 470 w 1492"/>
                <a:gd name="T31" fmla="*/ 452 h 1498"/>
                <a:gd name="T32" fmla="*/ 456 w 1492"/>
                <a:gd name="T33" fmla="*/ 508 h 1498"/>
                <a:gd name="T34" fmla="*/ 458 w 1492"/>
                <a:gd name="T35" fmla="*/ 548 h 1498"/>
                <a:gd name="T36" fmla="*/ 480 w 1492"/>
                <a:gd name="T37" fmla="*/ 580 h 1498"/>
                <a:gd name="T38" fmla="*/ 546 w 1492"/>
                <a:gd name="T39" fmla="*/ 580 h 1498"/>
                <a:gd name="T40" fmla="*/ 642 w 1492"/>
                <a:gd name="T41" fmla="*/ 554 h 1498"/>
                <a:gd name="T42" fmla="*/ 692 w 1492"/>
                <a:gd name="T43" fmla="*/ 556 h 1498"/>
                <a:gd name="T44" fmla="*/ 718 w 1492"/>
                <a:gd name="T45" fmla="*/ 592 h 1498"/>
                <a:gd name="T46" fmla="*/ 708 w 1492"/>
                <a:gd name="T47" fmla="*/ 646 h 1498"/>
                <a:gd name="T48" fmla="*/ 684 w 1492"/>
                <a:gd name="T49" fmla="*/ 718 h 1498"/>
                <a:gd name="T50" fmla="*/ 686 w 1492"/>
                <a:gd name="T51" fmla="*/ 780 h 1498"/>
                <a:gd name="T52" fmla="*/ 702 w 1492"/>
                <a:gd name="T53" fmla="*/ 806 h 1498"/>
                <a:gd name="T54" fmla="*/ 744 w 1492"/>
                <a:gd name="T55" fmla="*/ 816 h 1498"/>
                <a:gd name="T56" fmla="*/ 824 w 1492"/>
                <a:gd name="T57" fmla="*/ 790 h 1498"/>
                <a:gd name="T58" fmla="*/ 884 w 1492"/>
                <a:gd name="T59" fmla="*/ 776 h 1498"/>
                <a:gd name="T60" fmla="*/ 910 w 1492"/>
                <a:gd name="T61" fmla="*/ 782 h 1498"/>
                <a:gd name="T62" fmla="*/ 930 w 1492"/>
                <a:gd name="T63" fmla="*/ 796 h 1498"/>
                <a:gd name="T64" fmla="*/ 942 w 1492"/>
                <a:gd name="T65" fmla="*/ 822 h 1498"/>
                <a:gd name="T66" fmla="*/ 942 w 1492"/>
                <a:gd name="T67" fmla="*/ 858 h 1498"/>
                <a:gd name="T68" fmla="*/ 914 w 1492"/>
                <a:gd name="T69" fmla="*/ 940 h 1498"/>
                <a:gd name="T70" fmla="*/ 910 w 1492"/>
                <a:gd name="T71" fmla="*/ 994 h 1498"/>
                <a:gd name="T72" fmla="*/ 914 w 1492"/>
                <a:gd name="T73" fmla="*/ 1012 h 1498"/>
                <a:gd name="T74" fmla="*/ 920 w 1492"/>
                <a:gd name="T75" fmla="*/ 1026 h 1498"/>
                <a:gd name="T76" fmla="*/ 950 w 1492"/>
                <a:gd name="T77" fmla="*/ 1040 h 1498"/>
                <a:gd name="T78" fmla="*/ 1010 w 1492"/>
                <a:gd name="T79" fmla="*/ 1032 h 1498"/>
                <a:gd name="T80" fmla="*/ 1102 w 1492"/>
                <a:gd name="T81" fmla="*/ 1008 h 1498"/>
                <a:gd name="T82" fmla="*/ 1154 w 1492"/>
                <a:gd name="T83" fmla="*/ 1018 h 1498"/>
                <a:gd name="T84" fmla="*/ 1168 w 1492"/>
                <a:gd name="T85" fmla="*/ 1058 h 1498"/>
                <a:gd name="T86" fmla="*/ 1156 w 1492"/>
                <a:gd name="T87" fmla="*/ 1128 h 1498"/>
                <a:gd name="T88" fmla="*/ 1134 w 1492"/>
                <a:gd name="T89" fmla="*/ 1198 h 1498"/>
                <a:gd name="T90" fmla="*/ 1142 w 1492"/>
                <a:gd name="T91" fmla="*/ 1242 h 1498"/>
                <a:gd name="T92" fmla="*/ 1170 w 1492"/>
                <a:gd name="T93" fmla="*/ 1264 h 1498"/>
                <a:gd name="T94" fmla="*/ 1204 w 1492"/>
                <a:gd name="T95" fmla="*/ 1268 h 1498"/>
                <a:gd name="T96" fmla="*/ 1270 w 1492"/>
                <a:gd name="T97" fmla="*/ 1250 h 1498"/>
                <a:gd name="T98" fmla="*/ 1344 w 1492"/>
                <a:gd name="T99" fmla="*/ 1234 h 1498"/>
                <a:gd name="T100" fmla="*/ 1386 w 1492"/>
                <a:gd name="T101" fmla="*/ 1246 h 1498"/>
                <a:gd name="T102" fmla="*/ 1402 w 1492"/>
                <a:gd name="T103" fmla="*/ 1284 h 1498"/>
                <a:gd name="T104" fmla="*/ 1382 w 1492"/>
                <a:gd name="T105" fmla="*/ 1354 h 1498"/>
                <a:gd name="T106" fmla="*/ 1362 w 1492"/>
                <a:gd name="T107" fmla="*/ 1406 h 1498"/>
                <a:gd name="T108" fmla="*/ 1368 w 1492"/>
                <a:gd name="T109" fmla="*/ 1464 h 1498"/>
                <a:gd name="T110" fmla="*/ 1402 w 1492"/>
                <a:gd name="T111" fmla="*/ 1498 h 1498"/>
                <a:gd name="T112" fmla="*/ 1462 w 1492"/>
                <a:gd name="T113" fmla="*/ 1488 h 1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2"/>
                <a:gd name="T172" fmla="*/ 0 h 1498"/>
                <a:gd name="T173" fmla="*/ 1492 w 1492"/>
                <a:gd name="T174" fmla="*/ 1498 h 1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2" h="1498">
                  <a:moveTo>
                    <a:pt x="22" y="0"/>
                  </a:moveTo>
                  <a:lnTo>
                    <a:pt x="12" y="24"/>
                  </a:lnTo>
                  <a:lnTo>
                    <a:pt x="2" y="56"/>
                  </a:lnTo>
                  <a:lnTo>
                    <a:pt x="0" y="72"/>
                  </a:lnTo>
                  <a:lnTo>
                    <a:pt x="0" y="92"/>
                  </a:lnTo>
                  <a:lnTo>
                    <a:pt x="6" y="108"/>
                  </a:lnTo>
                  <a:lnTo>
                    <a:pt x="18" y="120"/>
                  </a:lnTo>
                  <a:lnTo>
                    <a:pt x="30" y="128"/>
                  </a:lnTo>
                  <a:lnTo>
                    <a:pt x="48" y="132"/>
                  </a:lnTo>
                  <a:lnTo>
                    <a:pt x="68" y="132"/>
                  </a:lnTo>
                  <a:lnTo>
                    <a:pt x="88" y="130"/>
                  </a:lnTo>
                  <a:lnTo>
                    <a:pt x="112" y="120"/>
                  </a:lnTo>
                  <a:lnTo>
                    <a:pt x="142" y="110"/>
                  </a:lnTo>
                  <a:lnTo>
                    <a:pt x="166" y="102"/>
                  </a:lnTo>
                  <a:lnTo>
                    <a:pt x="194" y="96"/>
                  </a:lnTo>
                  <a:lnTo>
                    <a:pt x="214" y="96"/>
                  </a:lnTo>
                  <a:lnTo>
                    <a:pt x="234" y="100"/>
                  </a:lnTo>
                  <a:lnTo>
                    <a:pt x="250" y="112"/>
                  </a:lnTo>
                  <a:lnTo>
                    <a:pt x="256" y="120"/>
                  </a:lnTo>
                  <a:lnTo>
                    <a:pt x="262" y="130"/>
                  </a:lnTo>
                  <a:lnTo>
                    <a:pt x="266" y="156"/>
                  </a:lnTo>
                  <a:lnTo>
                    <a:pt x="266" y="152"/>
                  </a:lnTo>
                  <a:lnTo>
                    <a:pt x="264" y="176"/>
                  </a:lnTo>
                  <a:lnTo>
                    <a:pt x="254" y="206"/>
                  </a:lnTo>
                  <a:lnTo>
                    <a:pt x="248" y="234"/>
                  </a:lnTo>
                  <a:lnTo>
                    <a:pt x="240" y="262"/>
                  </a:lnTo>
                  <a:lnTo>
                    <a:pt x="236" y="284"/>
                  </a:lnTo>
                  <a:lnTo>
                    <a:pt x="234" y="308"/>
                  </a:lnTo>
                  <a:lnTo>
                    <a:pt x="240" y="330"/>
                  </a:lnTo>
                  <a:lnTo>
                    <a:pt x="250" y="348"/>
                  </a:lnTo>
                  <a:lnTo>
                    <a:pt x="262" y="354"/>
                  </a:lnTo>
                  <a:lnTo>
                    <a:pt x="272" y="356"/>
                  </a:lnTo>
                  <a:lnTo>
                    <a:pt x="284" y="356"/>
                  </a:lnTo>
                  <a:lnTo>
                    <a:pt x="296" y="358"/>
                  </a:lnTo>
                  <a:lnTo>
                    <a:pt x="322" y="352"/>
                  </a:lnTo>
                  <a:lnTo>
                    <a:pt x="352" y="342"/>
                  </a:lnTo>
                  <a:lnTo>
                    <a:pt x="372" y="336"/>
                  </a:lnTo>
                  <a:lnTo>
                    <a:pt x="392" y="328"/>
                  </a:lnTo>
                  <a:lnTo>
                    <a:pt x="422" y="322"/>
                  </a:lnTo>
                  <a:lnTo>
                    <a:pt x="446" y="324"/>
                  </a:lnTo>
                  <a:lnTo>
                    <a:pt x="460" y="328"/>
                  </a:lnTo>
                  <a:lnTo>
                    <a:pt x="472" y="334"/>
                  </a:lnTo>
                  <a:lnTo>
                    <a:pt x="482" y="346"/>
                  </a:lnTo>
                  <a:lnTo>
                    <a:pt x="488" y="360"/>
                  </a:lnTo>
                  <a:lnTo>
                    <a:pt x="492" y="376"/>
                  </a:lnTo>
                  <a:lnTo>
                    <a:pt x="488" y="396"/>
                  </a:lnTo>
                  <a:lnTo>
                    <a:pt x="482" y="420"/>
                  </a:lnTo>
                  <a:lnTo>
                    <a:pt x="470" y="452"/>
                  </a:lnTo>
                  <a:lnTo>
                    <a:pt x="460" y="480"/>
                  </a:lnTo>
                  <a:lnTo>
                    <a:pt x="458" y="494"/>
                  </a:lnTo>
                  <a:lnTo>
                    <a:pt x="456" y="508"/>
                  </a:lnTo>
                  <a:lnTo>
                    <a:pt x="456" y="524"/>
                  </a:lnTo>
                  <a:lnTo>
                    <a:pt x="456" y="532"/>
                  </a:lnTo>
                  <a:lnTo>
                    <a:pt x="458" y="548"/>
                  </a:lnTo>
                  <a:lnTo>
                    <a:pt x="462" y="562"/>
                  </a:lnTo>
                  <a:lnTo>
                    <a:pt x="470" y="574"/>
                  </a:lnTo>
                  <a:lnTo>
                    <a:pt x="480" y="580"/>
                  </a:lnTo>
                  <a:lnTo>
                    <a:pt x="496" y="586"/>
                  </a:lnTo>
                  <a:lnTo>
                    <a:pt x="518" y="588"/>
                  </a:lnTo>
                  <a:lnTo>
                    <a:pt x="546" y="580"/>
                  </a:lnTo>
                  <a:lnTo>
                    <a:pt x="590" y="568"/>
                  </a:lnTo>
                  <a:lnTo>
                    <a:pt x="620" y="558"/>
                  </a:lnTo>
                  <a:lnTo>
                    <a:pt x="642" y="554"/>
                  </a:lnTo>
                  <a:lnTo>
                    <a:pt x="658" y="552"/>
                  </a:lnTo>
                  <a:lnTo>
                    <a:pt x="682" y="552"/>
                  </a:lnTo>
                  <a:lnTo>
                    <a:pt x="692" y="556"/>
                  </a:lnTo>
                  <a:lnTo>
                    <a:pt x="702" y="562"/>
                  </a:lnTo>
                  <a:lnTo>
                    <a:pt x="712" y="576"/>
                  </a:lnTo>
                  <a:lnTo>
                    <a:pt x="718" y="592"/>
                  </a:lnTo>
                  <a:lnTo>
                    <a:pt x="716" y="608"/>
                  </a:lnTo>
                  <a:lnTo>
                    <a:pt x="714" y="628"/>
                  </a:lnTo>
                  <a:lnTo>
                    <a:pt x="708" y="646"/>
                  </a:lnTo>
                  <a:lnTo>
                    <a:pt x="702" y="666"/>
                  </a:lnTo>
                  <a:lnTo>
                    <a:pt x="694" y="688"/>
                  </a:lnTo>
                  <a:lnTo>
                    <a:pt x="684" y="718"/>
                  </a:lnTo>
                  <a:lnTo>
                    <a:pt x="680" y="744"/>
                  </a:lnTo>
                  <a:lnTo>
                    <a:pt x="682" y="764"/>
                  </a:lnTo>
                  <a:lnTo>
                    <a:pt x="686" y="780"/>
                  </a:lnTo>
                  <a:lnTo>
                    <a:pt x="690" y="790"/>
                  </a:lnTo>
                  <a:lnTo>
                    <a:pt x="694" y="800"/>
                  </a:lnTo>
                  <a:lnTo>
                    <a:pt x="702" y="806"/>
                  </a:lnTo>
                  <a:lnTo>
                    <a:pt x="716" y="812"/>
                  </a:lnTo>
                  <a:lnTo>
                    <a:pt x="734" y="816"/>
                  </a:lnTo>
                  <a:lnTo>
                    <a:pt x="744" y="816"/>
                  </a:lnTo>
                  <a:lnTo>
                    <a:pt x="758" y="812"/>
                  </a:lnTo>
                  <a:lnTo>
                    <a:pt x="794" y="802"/>
                  </a:lnTo>
                  <a:lnTo>
                    <a:pt x="824" y="790"/>
                  </a:lnTo>
                  <a:lnTo>
                    <a:pt x="844" y="784"/>
                  </a:lnTo>
                  <a:lnTo>
                    <a:pt x="860" y="778"/>
                  </a:lnTo>
                  <a:lnTo>
                    <a:pt x="884" y="776"/>
                  </a:lnTo>
                  <a:lnTo>
                    <a:pt x="898" y="778"/>
                  </a:lnTo>
                  <a:lnTo>
                    <a:pt x="904" y="778"/>
                  </a:lnTo>
                  <a:lnTo>
                    <a:pt x="910" y="782"/>
                  </a:lnTo>
                  <a:lnTo>
                    <a:pt x="918" y="784"/>
                  </a:lnTo>
                  <a:lnTo>
                    <a:pt x="926" y="788"/>
                  </a:lnTo>
                  <a:lnTo>
                    <a:pt x="930" y="796"/>
                  </a:lnTo>
                  <a:lnTo>
                    <a:pt x="936" y="804"/>
                  </a:lnTo>
                  <a:lnTo>
                    <a:pt x="940" y="812"/>
                  </a:lnTo>
                  <a:lnTo>
                    <a:pt x="942" y="822"/>
                  </a:lnTo>
                  <a:lnTo>
                    <a:pt x="944" y="828"/>
                  </a:lnTo>
                  <a:lnTo>
                    <a:pt x="944" y="840"/>
                  </a:lnTo>
                  <a:lnTo>
                    <a:pt x="942" y="858"/>
                  </a:lnTo>
                  <a:lnTo>
                    <a:pt x="936" y="884"/>
                  </a:lnTo>
                  <a:lnTo>
                    <a:pt x="924" y="914"/>
                  </a:lnTo>
                  <a:lnTo>
                    <a:pt x="914" y="940"/>
                  </a:lnTo>
                  <a:lnTo>
                    <a:pt x="910" y="956"/>
                  </a:lnTo>
                  <a:lnTo>
                    <a:pt x="908" y="974"/>
                  </a:lnTo>
                  <a:lnTo>
                    <a:pt x="910" y="994"/>
                  </a:lnTo>
                  <a:lnTo>
                    <a:pt x="910" y="1004"/>
                  </a:lnTo>
                  <a:lnTo>
                    <a:pt x="912" y="1010"/>
                  </a:lnTo>
                  <a:lnTo>
                    <a:pt x="914" y="1012"/>
                  </a:lnTo>
                  <a:lnTo>
                    <a:pt x="912" y="1008"/>
                  </a:lnTo>
                  <a:lnTo>
                    <a:pt x="916" y="1018"/>
                  </a:lnTo>
                  <a:lnTo>
                    <a:pt x="920" y="1026"/>
                  </a:lnTo>
                  <a:lnTo>
                    <a:pt x="932" y="1034"/>
                  </a:lnTo>
                  <a:lnTo>
                    <a:pt x="940" y="1038"/>
                  </a:lnTo>
                  <a:lnTo>
                    <a:pt x="950" y="1040"/>
                  </a:lnTo>
                  <a:lnTo>
                    <a:pt x="964" y="1040"/>
                  </a:lnTo>
                  <a:lnTo>
                    <a:pt x="990" y="1038"/>
                  </a:lnTo>
                  <a:lnTo>
                    <a:pt x="1010" y="1032"/>
                  </a:lnTo>
                  <a:lnTo>
                    <a:pt x="1040" y="1024"/>
                  </a:lnTo>
                  <a:lnTo>
                    <a:pt x="1074" y="1012"/>
                  </a:lnTo>
                  <a:lnTo>
                    <a:pt x="1102" y="1008"/>
                  </a:lnTo>
                  <a:lnTo>
                    <a:pt x="1128" y="1006"/>
                  </a:lnTo>
                  <a:lnTo>
                    <a:pt x="1140" y="1010"/>
                  </a:lnTo>
                  <a:lnTo>
                    <a:pt x="1154" y="1018"/>
                  </a:lnTo>
                  <a:lnTo>
                    <a:pt x="1164" y="1036"/>
                  </a:lnTo>
                  <a:lnTo>
                    <a:pt x="1168" y="1052"/>
                  </a:lnTo>
                  <a:lnTo>
                    <a:pt x="1168" y="1058"/>
                  </a:lnTo>
                  <a:lnTo>
                    <a:pt x="1166" y="1082"/>
                  </a:lnTo>
                  <a:lnTo>
                    <a:pt x="1162" y="1108"/>
                  </a:lnTo>
                  <a:lnTo>
                    <a:pt x="1156" y="1128"/>
                  </a:lnTo>
                  <a:lnTo>
                    <a:pt x="1148" y="1150"/>
                  </a:lnTo>
                  <a:lnTo>
                    <a:pt x="1140" y="1174"/>
                  </a:lnTo>
                  <a:lnTo>
                    <a:pt x="1134" y="1198"/>
                  </a:lnTo>
                  <a:lnTo>
                    <a:pt x="1136" y="1222"/>
                  </a:lnTo>
                  <a:lnTo>
                    <a:pt x="1140" y="1232"/>
                  </a:lnTo>
                  <a:lnTo>
                    <a:pt x="1142" y="1242"/>
                  </a:lnTo>
                  <a:lnTo>
                    <a:pt x="1148" y="1250"/>
                  </a:lnTo>
                  <a:lnTo>
                    <a:pt x="1158" y="1258"/>
                  </a:lnTo>
                  <a:lnTo>
                    <a:pt x="1170" y="1264"/>
                  </a:lnTo>
                  <a:lnTo>
                    <a:pt x="1182" y="1268"/>
                  </a:lnTo>
                  <a:lnTo>
                    <a:pt x="1198" y="1268"/>
                  </a:lnTo>
                  <a:lnTo>
                    <a:pt x="1204" y="1268"/>
                  </a:lnTo>
                  <a:lnTo>
                    <a:pt x="1224" y="1262"/>
                  </a:lnTo>
                  <a:lnTo>
                    <a:pt x="1242" y="1258"/>
                  </a:lnTo>
                  <a:lnTo>
                    <a:pt x="1270" y="1250"/>
                  </a:lnTo>
                  <a:lnTo>
                    <a:pt x="1294" y="1242"/>
                  </a:lnTo>
                  <a:lnTo>
                    <a:pt x="1320" y="1236"/>
                  </a:lnTo>
                  <a:lnTo>
                    <a:pt x="1344" y="1234"/>
                  </a:lnTo>
                  <a:lnTo>
                    <a:pt x="1358" y="1236"/>
                  </a:lnTo>
                  <a:lnTo>
                    <a:pt x="1372" y="1238"/>
                  </a:lnTo>
                  <a:lnTo>
                    <a:pt x="1386" y="1246"/>
                  </a:lnTo>
                  <a:lnTo>
                    <a:pt x="1394" y="1258"/>
                  </a:lnTo>
                  <a:lnTo>
                    <a:pt x="1400" y="1272"/>
                  </a:lnTo>
                  <a:lnTo>
                    <a:pt x="1402" y="1284"/>
                  </a:lnTo>
                  <a:lnTo>
                    <a:pt x="1396" y="1310"/>
                  </a:lnTo>
                  <a:lnTo>
                    <a:pt x="1388" y="1334"/>
                  </a:lnTo>
                  <a:lnTo>
                    <a:pt x="1382" y="1354"/>
                  </a:lnTo>
                  <a:lnTo>
                    <a:pt x="1372" y="1370"/>
                  </a:lnTo>
                  <a:lnTo>
                    <a:pt x="1368" y="1386"/>
                  </a:lnTo>
                  <a:lnTo>
                    <a:pt x="1362" y="1406"/>
                  </a:lnTo>
                  <a:lnTo>
                    <a:pt x="1360" y="1426"/>
                  </a:lnTo>
                  <a:lnTo>
                    <a:pt x="1360" y="1440"/>
                  </a:lnTo>
                  <a:lnTo>
                    <a:pt x="1368" y="1464"/>
                  </a:lnTo>
                  <a:lnTo>
                    <a:pt x="1380" y="1486"/>
                  </a:lnTo>
                  <a:lnTo>
                    <a:pt x="1396" y="1494"/>
                  </a:lnTo>
                  <a:lnTo>
                    <a:pt x="1402" y="1498"/>
                  </a:lnTo>
                  <a:lnTo>
                    <a:pt x="1418" y="1496"/>
                  </a:lnTo>
                  <a:lnTo>
                    <a:pt x="1434" y="1494"/>
                  </a:lnTo>
                  <a:lnTo>
                    <a:pt x="1462" y="1488"/>
                  </a:lnTo>
                  <a:lnTo>
                    <a:pt x="1482" y="1482"/>
                  </a:lnTo>
                  <a:lnTo>
                    <a:pt x="1492" y="1478"/>
                  </a:lnTo>
                </a:path>
              </a:pathLst>
            </a:custGeom>
            <a:noFill/>
            <a:ln w="15875">
              <a:solidFill>
                <a:srgbClr val="0096D5"/>
              </a:solidFill>
              <a:round/>
              <a:headEnd/>
              <a:tailEnd/>
            </a:ln>
          </p:spPr>
          <p:txBody>
            <a:bodyPr/>
            <a:lstStyle/>
            <a:p>
              <a:endParaRPr lang="en-US" dirty="0"/>
            </a:p>
          </p:txBody>
        </p:sp>
      </p:grpSp>
      <p:pic>
        <p:nvPicPr>
          <p:cNvPr id="58426" name="Picture 39" descr="ACE_XML_Gateway"/>
          <p:cNvPicPr>
            <a:picLocks noChangeAspect="1" noChangeArrowheads="1"/>
          </p:cNvPicPr>
          <p:nvPr/>
        </p:nvPicPr>
        <p:blipFill>
          <a:blip r:embed="rId15" cstate="print"/>
          <a:srcRect/>
          <a:stretch>
            <a:fillRect/>
          </a:stretch>
        </p:blipFill>
        <p:spPr bwMode="auto">
          <a:xfrm>
            <a:off x="3444875" y="6099175"/>
            <a:ext cx="381000" cy="252413"/>
          </a:xfrm>
          <a:prstGeom prst="rect">
            <a:avLst/>
          </a:prstGeom>
          <a:noFill/>
          <a:ln w="9525">
            <a:noFill/>
            <a:miter lim="800000"/>
            <a:headEnd/>
            <a:tailEnd/>
          </a:ln>
        </p:spPr>
      </p:pic>
      <p:sp>
        <p:nvSpPr>
          <p:cNvPr id="58427" name="TextBox 329"/>
          <p:cNvSpPr txBox="1">
            <a:spLocks noChangeArrowheads="1"/>
          </p:cNvSpPr>
          <p:nvPr/>
        </p:nvSpPr>
        <p:spPr bwMode="auto">
          <a:xfrm>
            <a:off x="3124200" y="6337300"/>
            <a:ext cx="995363" cy="215900"/>
          </a:xfrm>
          <a:prstGeom prst="rect">
            <a:avLst/>
          </a:prstGeom>
          <a:noFill/>
          <a:ln w="9525">
            <a:noFill/>
            <a:miter lim="800000"/>
            <a:headEnd/>
            <a:tailEnd/>
          </a:ln>
        </p:spPr>
        <p:txBody>
          <a:bodyPr>
            <a:spAutoFit/>
          </a:bodyPr>
          <a:lstStyle/>
          <a:p>
            <a:pPr algn="ctr"/>
            <a:r>
              <a:rPr lang="en-US" sz="800" dirty="0"/>
              <a:t>Web App FW</a:t>
            </a:r>
          </a:p>
        </p:txBody>
      </p:sp>
      <p:pic>
        <p:nvPicPr>
          <p:cNvPr id="58428" name="Picture 1359" descr="FirewallServicesModule"/>
          <p:cNvPicPr>
            <a:picLocks noChangeArrowheads="1"/>
          </p:cNvPicPr>
          <p:nvPr/>
        </p:nvPicPr>
        <p:blipFill>
          <a:blip r:embed="rId14" cstate="print"/>
          <a:srcRect/>
          <a:stretch>
            <a:fillRect/>
          </a:stretch>
        </p:blipFill>
        <p:spPr bwMode="auto">
          <a:xfrm>
            <a:off x="2587625" y="2057400"/>
            <a:ext cx="238125" cy="438150"/>
          </a:xfrm>
          <a:prstGeom prst="rect">
            <a:avLst/>
          </a:prstGeom>
          <a:noFill/>
          <a:ln w="9525">
            <a:noFill/>
            <a:miter lim="800000"/>
            <a:headEnd/>
            <a:tailEnd/>
          </a:ln>
        </p:spPr>
      </p:pic>
      <p:pic>
        <p:nvPicPr>
          <p:cNvPr id="58429" name="Picture 5" descr="COW"/>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314325" y="2057400"/>
            <a:ext cx="447675" cy="447675"/>
          </a:xfrm>
          <a:prstGeom prst="rect">
            <a:avLst/>
          </a:prstGeom>
          <a:noFill/>
          <a:ln w="9525">
            <a:noFill/>
            <a:miter lim="800000"/>
            <a:headEnd/>
            <a:tailEnd/>
          </a:ln>
        </p:spPr>
      </p:pic>
      <p:cxnSp>
        <p:nvCxnSpPr>
          <p:cNvPr id="683" name="Straight Connector 682"/>
          <p:cNvCxnSpPr/>
          <p:nvPr/>
        </p:nvCxnSpPr>
        <p:spPr>
          <a:xfrm rot="5400000">
            <a:off x="2585244" y="1926432"/>
            <a:ext cx="2619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rot="10800000">
            <a:off x="1976438" y="2259013"/>
            <a:ext cx="611187"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432" name="Group 347"/>
          <p:cNvGrpSpPr>
            <a:grpSpLocks/>
          </p:cNvGrpSpPr>
          <p:nvPr/>
        </p:nvGrpSpPr>
        <p:grpSpPr bwMode="auto">
          <a:xfrm>
            <a:off x="1828800" y="2039938"/>
            <a:ext cx="381000" cy="447675"/>
            <a:chOff x="463485" y="1150333"/>
            <a:chExt cx="1129646" cy="1451253"/>
          </a:xfrm>
        </p:grpSpPr>
        <p:pic>
          <p:nvPicPr>
            <p:cNvPr id="58991" name="Picture 27" descr="IntelliSwitch_stack"/>
            <p:cNvPicPr>
              <a:picLocks noChangeAspect="1" noChangeArrowheads="1"/>
            </p:cNvPicPr>
            <p:nvPr/>
          </p:nvPicPr>
          <p:blipFill>
            <a:blip r:embed="rId17" cstate="print"/>
            <a:srcRect/>
            <a:stretch>
              <a:fillRect/>
            </a:stretch>
          </p:blipFill>
          <p:spPr bwMode="auto">
            <a:xfrm>
              <a:off x="470259" y="1439536"/>
              <a:ext cx="1108075" cy="1162050"/>
            </a:xfrm>
            <a:prstGeom prst="rect">
              <a:avLst/>
            </a:prstGeom>
            <a:noFill/>
            <a:ln w="9525">
              <a:noFill/>
              <a:miter lim="800000"/>
              <a:headEnd/>
              <a:tailEnd/>
            </a:ln>
          </p:spPr>
        </p:pic>
        <p:pic>
          <p:nvPicPr>
            <p:cNvPr id="58992" name="Picture 52" descr="WLAN_Controller"/>
            <p:cNvPicPr>
              <a:picLocks noChangeAspect="1" noChangeArrowheads="1"/>
            </p:cNvPicPr>
            <p:nvPr/>
          </p:nvPicPr>
          <p:blipFill>
            <a:blip r:embed="rId9" cstate="print"/>
            <a:srcRect/>
            <a:stretch>
              <a:fillRect/>
            </a:stretch>
          </p:blipFill>
          <p:spPr bwMode="auto">
            <a:xfrm>
              <a:off x="463485" y="1150333"/>
              <a:ext cx="1129646" cy="554280"/>
            </a:xfrm>
            <a:prstGeom prst="rect">
              <a:avLst/>
            </a:prstGeom>
            <a:noFill/>
            <a:ln w="9525">
              <a:noFill/>
              <a:miter lim="800000"/>
              <a:headEnd/>
              <a:tailEnd/>
            </a:ln>
          </p:spPr>
        </p:pic>
      </p:grpSp>
      <p:cxnSp>
        <p:nvCxnSpPr>
          <p:cNvPr id="690" name="Shape 689"/>
          <p:cNvCxnSpPr/>
          <p:nvPr/>
        </p:nvCxnSpPr>
        <p:spPr>
          <a:xfrm>
            <a:off x="2844800" y="2260600"/>
            <a:ext cx="474663" cy="101600"/>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p:nvPr/>
        </p:nvCxnSpPr>
        <p:spPr>
          <a:xfrm rot="10800000">
            <a:off x="1976438" y="3200400"/>
            <a:ext cx="611187"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5" name="Shape 694"/>
          <p:cNvCxnSpPr/>
          <p:nvPr/>
        </p:nvCxnSpPr>
        <p:spPr>
          <a:xfrm rot="10800000" flipV="1">
            <a:off x="2716213" y="2681288"/>
            <a:ext cx="142875" cy="29051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7" name="Elbow Connector 696"/>
          <p:cNvCxnSpPr/>
          <p:nvPr/>
        </p:nvCxnSpPr>
        <p:spPr>
          <a:xfrm rot="10800000">
            <a:off x="1189038" y="3014663"/>
            <a:ext cx="547687" cy="130175"/>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8" name="Elbow Connector 697"/>
          <p:cNvCxnSpPr/>
          <p:nvPr/>
        </p:nvCxnSpPr>
        <p:spPr>
          <a:xfrm rot="10800000" flipV="1">
            <a:off x="990600" y="3194050"/>
            <a:ext cx="746125" cy="463550"/>
          </a:xfrm>
          <a:prstGeom prst="bentConnector3">
            <a:avLst>
              <a:gd name="adj1" fmla="val 6081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8438" name="Picture 6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320602">
            <a:off x="931863" y="2836863"/>
            <a:ext cx="390525" cy="379412"/>
          </a:xfrm>
          <a:prstGeom prst="rect">
            <a:avLst/>
          </a:prstGeom>
          <a:noFill/>
          <a:ln w="9525">
            <a:noFill/>
            <a:miter lim="800000"/>
            <a:headEnd/>
            <a:tailEnd/>
          </a:ln>
        </p:spPr>
      </p:pic>
      <p:cxnSp>
        <p:nvCxnSpPr>
          <p:cNvPr id="703" name="Elbow Connector 702"/>
          <p:cNvCxnSpPr/>
          <p:nvPr/>
        </p:nvCxnSpPr>
        <p:spPr>
          <a:xfrm rot="5400000">
            <a:off x="1492250" y="3260725"/>
            <a:ext cx="263525" cy="225425"/>
          </a:xfrm>
          <a:prstGeom prst="bentConnector3">
            <a:avLst>
              <a:gd name="adj1" fmla="val -894"/>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8440" name="Picture 49" descr="WorkgroupSwitchVoice"/>
          <p:cNvPicPr>
            <a:picLocks noChangeAspect="1" noChangeArrowheads="1"/>
          </p:cNvPicPr>
          <p:nvPr/>
        </p:nvPicPr>
        <p:blipFill>
          <a:blip r:embed="rId18" cstate="print"/>
          <a:srcRect/>
          <a:stretch>
            <a:fillRect/>
          </a:stretch>
        </p:blipFill>
        <p:spPr bwMode="auto">
          <a:xfrm>
            <a:off x="1600200" y="3059113"/>
            <a:ext cx="538163" cy="231775"/>
          </a:xfrm>
          <a:prstGeom prst="rect">
            <a:avLst/>
          </a:prstGeom>
          <a:noFill/>
          <a:ln w="9525">
            <a:noFill/>
            <a:miter lim="800000"/>
            <a:headEnd/>
            <a:tailEnd/>
          </a:ln>
        </p:spPr>
      </p:pic>
      <p:cxnSp>
        <p:nvCxnSpPr>
          <p:cNvPr id="710" name="Straight Connector 709"/>
          <p:cNvCxnSpPr/>
          <p:nvPr/>
        </p:nvCxnSpPr>
        <p:spPr>
          <a:xfrm rot="10800000">
            <a:off x="3810000" y="2590800"/>
            <a:ext cx="611188"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rot="10800000">
            <a:off x="3810000" y="2819400"/>
            <a:ext cx="611188"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8443" name="Picture 1359" descr="FirewallServicesModule"/>
          <p:cNvPicPr>
            <a:picLocks noChangeArrowheads="1"/>
          </p:cNvPicPr>
          <p:nvPr/>
        </p:nvPicPr>
        <p:blipFill>
          <a:blip r:embed="rId14" cstate="print"/>
          <a:srcRect/>
          <a:stretch>
            <a:fillRect/>
          </a:stretch>
        </p:blipFill>
        <p:spPr bwMode="auto">
          <a:xfrm>
            <a:off x="3657600" y="2260600"/>
            <a:ext cx="238125" cy="438150"/>
          </a:xfrm>
          <a:prstGeom prst="rect">
            <a:avLst/>
          </a:prstGeom>
          <a:noFill/>
          <a:ln w="9525">
            <a:noFill/>
            <a:miter lim="800000"/>
            <a:headEnd/>
            <a:tailEnd/>
          </a:ln>
        </p:spPr>
      </p:pic>
      <p:pic>
        <p:nvPicPr>
          <p:cNvPr id="58444" name="Picture 1359" descr="FirewallServicesModule"/>
          <p:cNvPicPr>
            <a:picLocks noChangeArrowheads="1"/>
          </p:cNvPicPr>
          <p:nvPr/>
        </p:nvPicPr>
        <p:blipFill>
          <a:blip r:embed="rId14" cstate="print"/>
          <a:srcRect/>
          <a:stretch>
            <a:fillRect/>
          </a:stretch>
        </p:blipFill>
        <p:spPr bwMode="auto">
          <a:xfrm>
            <a:off x="3657600" y="2717800"/>
            <a:ext cx="238125" cy="438150"/>
          </a:xfrm>
          <a:prstGeom prst="rect">
            <a:avLst/>
          </a:prstGeom>
          <a:noFill/>
          <a:ln w="9525">
            <a:noFill/>
            <a:miter lim="800000"/>
            <a:headEnd/>
            <a:tailEnd/>
          </a:ln>
        </p:spPr>
      </p:pic>
      <p:cxnSp>
        <p:nvCxnSpPr>
          <p:cNvPr id="712" name="Straight Connector 237"/>
          <p:cNvCxnSpPr>
            <a:cxnSpLocks noChangeShapeType="1"/>
          </p:cNvCxnSpPr>
          <p:nvPr/>
        </p:nvCxnSpPr>
        <p:spPr bwMode="auto">
          <a:xfrm rot="10800000">
            <a:off x="4473575" y="2179638"/>
            <a:ext cx="0" cy="1096962"/>
          </a:xfrm>
          <a:prstGeom prst="line">
            <a:avLst/>
          </a:prstGeom>
          <a:noFill/>
          <a:ln w="12700" cap="rnd" algn="ctr">
            <a:solidFill>
              <a:schemeClr val="tx1">
                <a:lumMod val="75000"/>
                <a:lumOff val="25000"/>
              </a:schemeClr>
            </a:solidFill>
            <a:round/>
            <a:headEnd/>
            <a:tailEnd/>
          </a:ln>
        </p:spPr>
      </p:cxnSp>
      <p:cxnSp>
        <p:nvCxnSpPr>
          <p:cNvPr id="715" name="Elbow Connector 714"/>
          <p:cNvCxnSpPr/>
          <p:nvPr/>
        </p:nvCxnSpPr>
        <p:spPr>
          <a:xfrm rot="10800000" flipV="1">
            <a:off x="4525963" y="2311400"/>
            <a:ext cx="274637" cy="274638"/>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9" name="Elbow Connector 714"/>
          <p:cNvCxnSpPr/>
          <p:nvPr/>
        </p:nvCxnSpPr>
        <p:spPr>
          <a:xfrm rot="10800000">
            <a:off x="4525963" y="2876550"/>
            <a:ext cx="274637" cy="274638"/>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8448" name="Picture 17"/>
          <p:cNvPicPr>
            <a:picLocks noChangeArrowheads="1"/>
          </p:cNvPicPr>
          <p:nvPr/>
        </p:nvPicPr>
        <p:blipFill>
          <a:blip r:embed="rId19" cstate="print"/>
          <a:srcRect/>
          <a:stretch>
            <a:fillRect/>
          </a:stretch>
        </p:blipFill>
        <p:spPr bwMode="auto">
          <a:xfrm>
            <a:off x="4343400" y="2514600"/>
            <a:ext cx="428625" cy="184150"/>
          </a:xfrm>
          <a:prstGeom prst="rect">
            <a:avLst/>
          </a:prstGeom>
          <a:noFill/>
          <a:ln w="9525">
            <a:noFill/>
            <a:miter lim="800000"/>
            <a:headEnd/>
            <a:tailEnd/>
          </a:ln>
        </p:spPr>
      </p:pic>
      <p:pic>
        <p:nvPicPr>
          <p:cNvPr id="58449" name="Picture 17"/>
          <p:cNvPicPr>
            <a:picLocks noChangeArrowheads="1"/>
          </p:cNvPicPr>
          <p:nvPr/>
        </p:nvPicPr>
        <p:blipFill>
          <a:blip r:embed="rId19" cstate="print"/>
          <a:srcRect/>
          <a:stretch>
            <a:fillRect/>
          </a:stretch>
        </p:blipFill>
        <p:spPr bwMode="auto">
          <a:xfrm>
            <a:off x="4343400" y="2743200"/>
            <a:ext cx="428625" cy="184150"/>
          </a:xfrm>
          <a:prstGeom prst="rect">
            <a:avLst/>
          </a:prstGeom>
          <a:noFill/>
          <a:ln w="9525">
            <a:noFill/>
            <a:miter lim="800000"/>
            <a:headEnd/>
            <a:tailEnd/>
          </a:ln>
        </p:spPr>
      </p:pic>
      <p:cxnSp>
        <p:nvCxnSpPr>
          <p:cNvPr id="58450" name="Shape 726"/>
          <p:cNvCxnSpPr>
            <a:cxnSpLocks noChangeShapeType="1"/>
          </p:cNvCxnSpPr>
          <p:nvPr/>
        </p:nvCxnSpPr>
        <p:spPr bwMode="auto">
          <a:xfrm rot="16200000" flipH="1">
            <a:off x="5619750" y="2289176"/>
            <a:ext cx="65087" cy="563562"/>
          </a:xfrm>
          <a:prstGeom prst="bentConnector2">
            <a:avLst/>
          </a:prstGeom>
          <a:noFill/>
          <a:ln w="12700">
            <a:solidFill>
              <a:schemeClr val="tx1"/>
            </a:solidFill>
            <a:round/>
            <a:headEnd type="none" w="sm" len="sm"/>
            <a:tailEnd type="none" w="sm" len="sm"/>
          </a:ln>
        </p:spPr>
      </p:cxnSp>
      <p:cxnSp>
        <p:nvCxnSpPr>
          <p:cNvPr id="58451" name="Shape 727"/>
          <p:cNvCxnSpPr>
            <a:cxnSpLocks noChangeShapeType="1"/>
          </p:cNvCxnSpPr>
          <p:nvPr/>
        </p:nvCxnSpPr>
        <p:spPr bwMode="auto">
          <a:xfrm>
            <a:off x="5559425" y="2944813"/>
            <a:ext cx="374650" cy="420687"/>
          </a:xfrm>
          <a:prstGeom prst="bentConnector3">
            <a:avLst>
              <a:gd name="adj1" fmla="val 66833"/>
            </a:avLst>
          </a:prstGeom>
          <a:noFill/>
          <a:ln w="12700">
            <a:solidFill>
              <a:schemeClr val="tx1"/>
            </a:solidFill>
            <a:round/>
            <a:headEnd type="none" w="sm" len="sm"/>
            <a:tailEnd type="none" w="sm" len="sm"/>
          </a:ln>
        </p:spPr>
      </p:cxnSp>
      <p:cxnSp>
        <p:nvCxnSpPr>
          <p:cNvPr id="732" name="Straight Connector 731"/>
          <p:cNvCxnSpPr/>
          <p:nvPr/>
        </p:nvCxnSpPr>
        <p:spPr>
          <a:xfrm rot="5400000">
            <a:off x="6091238" y="2209800"/>
            <a:ext cx="611188"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66" name="Picture 6"/>
          <p:cNvPicPr>
            <a:picLocks noChangeAspect="1" noChangeArrowheads="1"/>
          </p:cNvPicPr>
          <p:nvPr/>
        </p:nvPicPr>
        <p:blipFill>
          <a:blip r:embed="rId20" cstate="print"/>
          <a:srcRect/>
          <a:stretch>
            <a:fillRect/>
          </a:stretch>
        </p:blipFill>
        <p:spPr bwMode="auto">
          <a:xfrm>
            <a:off x="6111819" y="1662546"/>
            <a:ext cx="568819" cy="370519"/>
          </a:xfrm>
          <a:prstGeom prst="can">
            <a:avLst/>
          </a:prstGeom>
          <a:noFill/>
          <a:ln w="9525" cap="flat" cmpd="sng" algn="ctr">
            <a:solidFill>
              <a:schemeClr val="accent5">
                <a:lumMod val="60000"/>
                <a:lumOff val="40000"/>
              </a:schemeClr>
            </a:solidFill>
            <a:prstDash val="solid"/>
            <a:miter lim="800000"/>
            <a:headEnd/>
            <a:tailEnd/>
          </a:ln>
          <a:effectLst>
            <a:outerShdw blurRad="50800" dist="38100" dir="2700000" algn="tl" rotWithShape="0">
              <a:prstClr val="black">
                <a:alpha val="40000"/>
              </a:prstClr>
            </a:outerShdw>
          </a:effectLst>
        </p:spPr>
      </p:pic>
      <p:grpSp>
        <p:nvGrpSpPr>
          <p:cNvPr id="58454" name="Group 109"/>
          <p:cNvGrpSpPr>
            <a:grpSpLocks/>
          </p:cNvGrpSpPr>
          <p:nvPr/>
        </p:nvGrpSpPr>
        <p:grpSpPr bwMode="auto">
          <a:xfrm>
            <a:off x="5934075" y="2286000"/>
            <a:ext cx="925513" cy="636588"/>
            <a:chOff x="4181148" y="2575931"/>
            <a:chExt cx="956460" cy="575105"/>
          </a:xfrm>
        </p:grpSpPr>
        <p:pic>
          <p:nvPicPr>
            <p:cNvPr id="58989" name="Picture 14"/>
            <p:cNvPicPr>
              <a:picLocks noChangeArrowheads="1"/>
            </p:cNvPicPr>
            <p:nvPr/>
          </p:nvPicPr>
          <p:blipFill>
            <a:blip r:embed="rId3" cstate="print"/>
            <a:srcRect/>
            <a:stretch>
              <a:fillRect/>
            </a:stretch>
          </p:blipFill>
          <p:spPr bwMode="auto">
            <a:xfrm>
              <a:off x="4181148" y="2575931"/>
              <a:ext cx="952959" cy="575105"/>
            </a:xfrm>
            <a:prstGeom prst="rect">
              <a:avLst/>
            </a:prstGeom>
            <a:noFill/>
            <a:ln w="9525">
              <a:noFill/>
              <a:miter lim="800000"/>
              <a:headEnd/>
              <a:tailEnd/>
            </a:ln>
          </p:spPr>
        </p:pic>
        <p:sp>
          <p:nvSpPr>
            <p:cNvPr id="58990" name="TextBox 108"/>
            <p:cNvSpPr txBox="1">
              <a:spLocks noChangeArrowheads="1"/>
            </p:cNvSpPr>
            <p:nvPr/>
          </p:nvSpPr>
          <p:spPr bwMode="auto">
            <a:xfrm>
              <a:off x="4224778" y="2765930"/>
              <a:ext cx="912830" cy="194637"/>
            </a:xfrm>
            <a:prstGeom prst="rect">
              <a:avLst/>
            </a:prstGeom>
            <a:noFill/>
            <a:ln w="9525">
              <a:noFill/>
              <a:miter lim="800000"/>
              <a:headEnd/>
              <a:tailEnd/>
            </a:ln>
          </p:spPr>
          <p:txBody>
            <a:bodyPr>
              <a:spAutoFit/>
            </a:bodyPr>
            <a:lstStyle/>
            <a:p>
              <a:pPr algn="ctr"/>
              <a:r>
                <a:rPr lang="en-US" sz="800" b="1" dirty="0"/>
                <a:t>Internet</a:t>
              </a:r>
            </a:p>
          </p:txBody>
        </p:sp>
      </p:grpSp>
      <p:sp>
        <p:nvSpPr>
          <p:cNvPr id="58455" name="TextBox 329"/>
          <p:cNvSpPr txBox="1">
            <a:spLocks noChangeArrowheads="1"/>
          </p:cNvSpPr>
          <p:nvPr/>
        </p:nvSpPr>
        <p:spPr bwMode="auto">
          <a:xfrm>
            <a:off x="7402513" y="1687513"/>
            <a:ext cx="1284287" cy="369887"/>
          </a:xfrm>
          <a:prstGeom prst="rect">
            <a:avLst/>
          </a:prstGeom>
          <a:noFill/>
          <a:ln w="9525">
            <a:noFill/>
            <a:miter lim="800000"/>
            <a:headEnd/>
            <a:tailEnd/>
          </a:ln>
        </p:spPr>
        <p:txBody>
          <a:bodyPr>
            <a:spAutoFit/>
          </a:bodyPr>
          <a:lstStyle/>
          <a:p>
            <a:pPr algn="ctr"/>
            <a:r>
              <a:rPr lang="en-US" sz="900" dirty="0"/>
              <a:t>Host Intrusion </a:t>
            </a:r>
          </a:p>
          <a:p>
            <a:pPr algn="ctr"/>
            <a:r>
              <a:rPr lang="en-US" sz="900" dirty="0"/>
              <a:t>Prevention</a:t>
            </a:r>
            <a:endParaRPr lang="en-US" sz="900" b="1" dirty="0"/>
          </a:p>
        </p:txBody>
      </p:sp>
      <p:pic>
        <p:nvPicPr>
          <p:cNvPr id="58456" name="Picture 441" descr="IP Phone"/>
          <p:cNvPicPr>
            <a:picLocks noChangeAspect="1" noChangeArrowheads="1"/>
          </p:cNvPicPr>
          <p:nvPr/>
        </p:nvPicPr>
        <p:blipFill>
          <a:blip r:embed="rId21" cstate="print"/>
          <a:srcRect/>
          <a:stretch>
            <a:fillRect/>
          </a:stretch>
        </p:blipFill>
        <p:spPr bwMode="auto">
          <a:xfrm>
            <a:off x="8382000" y="3938588"/>
            <a:ext cx="406400" cy="252412"/>
          </a:xfrm>
          <a:prstGeom prst="rect">
            <a:avLst/>
          </a:prstGeom>
          <a:noFill/>
          <a:ln w="9525">
            <a:noFill/>
            <a:miter lim="800000"/>
            <a:headEnd/>
            <a:tailEnd/>
          </a:ln>
        </p:spPr>
      </p:pic>
      <p:cxnSp>
        <p:nvCxnSpPr>
          <p:cNvPr id="58457" name="Shape 727"/>
          <p:cNvCxnSpPr>
            <a:cxnSpLocks noChangeShapeType="1"/>
          </p:cNvCxnSpPr>
          <p:nvPr/>
        </p:nvCxnSpPr>
        <p:spPr bwMode="auto">
          <a:xfrm>
            <a:off x="6823075" y="3365500"/>
            <a:ext cx="457200" cy="655638"/>
          </a:xfrm>
          <a:prstGeom prst="bentConnector3">
            <a:avLst>
              <a:gd name="adj1" fmla="val 43977"/>
            </a:avLst>
          </a:prstGeom>
          <a:noFill/>
          <a:ln w="12700">
            <a:solidFill>
              <a:schemeClr val="tx1"/>
            </a:solidFill>
            <a:round/>
            <a:headEnd type="none" w="sm" len="sm"/>
            <a:tailEnd type="none" w="sm" len="sm"/>
          </a:ln>
        </p:spPr>
      </p:cxnSp>
      <p:grpSp>
        <p:nvGrpSpPr>
          <p:cNvPr id="58458" name="Group 109"/>
          <p:cNvGrpSpPr>
            <a:grpSpLocks/>
          </p:cNvGrpSpPr>
          <p:nvPr/>
        </p:nvGrpSpPr>
        <p:grpSpPr bwMode="auto">
          <a:xfrm>
            <a:off x="5934075" y="3048000"/>
            <a:ext cx="925513" cy="636588"/>
            <a:chOff x="4181148" y="2575931"/>
            <a:chExt cx="956460" cy="575105"/>
          </a:xfrm>
        </p:grpSpPr>
        <p:pic>
          <p:nvPicPr>
            <p:cNvPr id="58987" name="Picture 14"/>
            <p:cNvPicPr>
              <a:picLocks noChangeArrowheads="1"/>
            </p:cNvPicPr>
            <p:nvPr/>
          </p:nvPicPr>
          <p:blipFill>
            <a:blip r:embed="rId3" cstate="print"/>
            <a:srcRect/>
            <a:stretch>
              <a:fillRect/>
            </a:stretch>
          </p:blipFill>
          <p:spPr bwMode="auto">
            <a:xfrm>
              <a:off x="4181148" y="2575931"/>
              <a:ext cx="952959" cy="575105"/>
            </a:xfrm>
            <a:prstGeom prst="rect">
              <a:avLst/>
            </a:prstGeom>
            <a:noFill/>
            <a:ln w="9525">
              <a:noFill/>
              <a:miter lim="800000"/>
              <a:headEnd/>
              <a:tailEnd/>
            </a:ln>
          </p:spPr>
        </p:pic>
        <p:sp>
          <p:nvSpPr>
            <p:cNvPr id="58988" name="TextBox 108"/>
            <p:cNvSpPr txBox="1">
              <a:spLocks noChangeArrowheads="1"/>
            </p:cNvSpPr>
            <p:nvPr/>
          </p:nvSpPr>
          <p:spPr bwMode="auto">
            <a:xfrm>
              <a:off x="4224778" y="2765930"/>
              <a:ext cx="912830" cy="194637"/>
            </a:xfrm>
            <a:prstGeom prst="rect">
              <a:avLst/>
            </a:prstGeom>
            <a:noFill/>
            <a:ln w="9525">
              <a:noFill/>
              <a:miter lim="800000"/>
              <a:headEnd/>
              <a:tailEnd/>
            </a:ln>
          </p:spPr>
          <p:txBody>
            <a:bodyPr>
              <a:spAutoFit/>
            </a:bodyPr>
            <a:lstStyle/>
            <a:p>
              <a:pPr algn="ctr"/>
              <a:r>
                <a:rPr lang="en-US" sz="800" b="1" dirty="0"/>
                <a:t>WAN</a:t>
              </a:r>
            </a:p>
          </p:txBody>
        </p:sp>
      </p:grpSp>
      <p:cxnSp>
        <p:nvCxnSpPr>
          <p:cNvPr id="58459" name="Shape 727"/>
          <p:cNvCxnSpPr>
            <a:cxnSpLocks noChangeShapeType="1"/>
            <a:stCxn id="58626" idx="0"/>
          </p:cNvCxnSpPr>
          <p:nvPr/>
        </p:nvCxnSpPr>
        <p:spPr bwMode="auto">
          <a:xfrm flipV="1">
            <a:off x="7431088" y="3521075"/>
            <a:ext cx="1074737" cy="504825"/>
          </a:xfrm>
          <a:prstGeom prst="bentConnector3">
            <a:avLst>
              <a:gd name="adj1" fmla="val 74653"/>
            </a:avLst>
          </a:prstGeom>
          <a:noFill/>
          <a:ln w="12700">
            <a:solidFill>
              <a:schemeClr val="tx1"/>
            </a:solidFill>
            <a:round/>
            <a:headEnd type="none" w="sm" len="sm"/>
            <a:tailEnd type="none" w="sm" len="sm"/>
          </a:ln>
        </p:spPr>
      </p:cxnSp>
      <p:pic>
        <p:nvPicPr>
          <p:cNvPr id="58460" name="Picture 137" descr="CTS-100"/>
          <p:cNvPicPr>
            <a:picLocks noChangeAspect="1" noChangeArrowheads="1"/>
          </p:cNvPicPr>
          <p:nvPr/>
        </p:nvPicPr>
        <p:blipFill>
          <a:blip r:embed="rId22" cstate="print"/>
          <a:srcRect/>
          <a:stretch>
            <a:fillRect/>
          </a:stretch>
        </p:blipFill>
        <p:spPr bwMode="auto">
          <a:xfrm>
            <a:off x="8443913" y="3324225"/>
            <a:ext cx="339725" cy="333375"/>
          </a:xfrm>
          <a:prstGeom prst="rect">
            <a:avLst/>
          </a:prstGeom>
          <a:noFill/>
          <a:ln w="9525">
            <a:noFill/>
            <a:miter lim="800000"/>
            <a:headEnd/>
            <a:tailEnd/>
          </a:ln>
        </p:spPr>
      </p:pic>
      <p:cxnSp>
        <p:nvCxnSpPr>
          <p:cNvPr id="1143" name="Straight Connector 1142"/>
          <p:cNvCxnSpPr/>
          <p:nvPr/>
        </p:nvCxnSpPr>
        <p:spPr>
          <a:xfrm rot="16200000">
            <a:off x="7150894" y="4312444"/>
            <a:ext cx="549275"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462" name="TextBox 329"/>
          <p:cNvSpPr txBox="1">
            <a:spLocks noChangeArrowheads="1"/>
          </p:cNvSpPr>
          <p:nvPr/>
        </p:nvSpPr>
        <p:spPr bwMode="auto">
          <a:xfrm>
            <a:off x="7402513" y="4800600"/>
            <a:ext cx="1436687" cy="646331"/>
          </a:xfrm>
          <a:prstGeom prst="rect">
            <a:avLst/>
          </a:prstGeom>
          <a:noFill/>
          <a:ln w="9525">
            <a:noFill/>
            <a:miter lim="800000"/>
            <a:headEnd/>
            <a:tailEnd/>
          </a:ln>
        </p:spPr>
        <p:txBody>
          <a:bodyPr wrap="square">
            <a:spAutoFit/>
          </a:bodyPr>
          <a:lstStyle/>
          <a:p>
            <a:pPr algn="ctr"/>
            <a:r>
              <a:rPr lang="en-US" sz="900" dirty="0" smtClean="0"/>
              <a:t>Cisco AnyConnect Client</a:t>
            </a:r>
          </a:p>
          <a:p>
            <a:pPr algn="ctr"/>
            <a:r>
              <a:rPr lang="en-US" sz="900" dirty="0" smtClean="0"/>
              <a:t>Host </a:t>
            </a:r>
            <a:r>
              <a:rPr lang="en-US" sz="900" dirty="0"/>
              <a:t>Intrusion </a:t>
            </a:r>
          </a:p>
          <a:p>
            <a:pPr algn="ctr"/>
            <a:r>
              <a:rPr lang="en-US" sz="900" dirty="0"/>
              <a:t>Prevention</a:t>
            </a:r>
            <a:endParaRPr lang="en-US" sz="900" b="1" dirty="0"/>
          </a:p>
        </p:txBody>
      </p:sp>
      <p:sp>
        <p:nvSpPr>
          <p:cNvPr id="58463" name="Line 13"/>
          <p:cNvSpPr>
            <a:spLocks noChangeShapeType="1"/>
          </p:cNvSpPr>
          <p:nvPr/>
        </p:nvSpPr>
        <p:spPr bwMode="auto">
          <a:xfrm rot="10800000" flipH="1">
            <a:off x="1311275" y="5410200"/>
            <a:ext cx="1279525" cy="0"/>
          </a:xfrm>
          <a:prstGeom prst="line">
            <a:avLst/>
          </a:prstGeom>
          <a:noFill/>
          <a:ln w="12700" cap="rnd" algn="ctr">
            <a:solidFill>
              <a:schemeClr val="tx1"/>
            </a:solidFill>
            <a:round/>
            <a:headEnd/>
            <a:tailEnd/>
          </a:ln>
        </p:spPr>
        <p:txBody>
          <a:bodyPr wrap="none" anchor="ctr"/>
          <a:lstStyle/>
          <a:p>
            <a:endParaRPr lang="en-US" dirty="0"/>
          </a:p>
        </p:txBody>
      </p:sp>
      <p:cxnSp>
        <p:nvCxnSpPr>
          <p:cNvPr id="1158" name="Elbow Connector 1157"/>
          <p:cNvCxnSpPr/>
          <p:nvPr/>
        </p:nvCxnSpPr>
        <p:spPr>
          <a:xfrm rot="10800000">
            <a:off x="1828800" y="4851400"/>
            <a:ext cx="609600" cy="330200"/>
          </a:xfrm>
          <a:prstGeom prst="bentConnector3">
            <a:avLst>
              <a:gd name="adj1" fmla="val 5566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2" name="Elbow Connector 1161"/>
          <p:cNvCxnSpPr/>
          <p:nvPr/>
        </p:nvCxnSpPr>
        <p:spPr>
          <a:xfrm rot="10800000" flipV="1">
            <a:off x="1828800" y="5486400"/>
            <a:ext cx="609600" cy="330200"/>
          </a:xfrm>
          <a:prstGeom prst="bentConnector3">
            <a:avLst>
              <a:gd name="adj1" fmla="val 5566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8466" name="Picture 212"/>
          <p:cNvPicPr>
            <a:picLocks noChangeAspect="1" noChangeArrowheads="1"/>
          </p:cNvPicPr>
          <p:nvPr/>
        </p:nvPicPr>
        <p:blipFill>
          <a:blip r:embed="rId23" cstate="print"/>
          <a:srcRect/>
          <a:stretch>
            <a:fillRect/>
          </a:stretch>
        </p:blipFill>
        <p:spPr bwMode="auto">
          <a:xfrm>
            <a:off x="2425700" y="5105400"/>
            <a:ext cx="317500" cy="457200"/>
          </a:xfrm>
          <a:prstGeom prst="rect">
            <a:avLst/>
          </a:prstGeom>
          <a:noFill/>
          <a:ln w="9525" algn="ctr">
            <a:noFill/>
            <a:miter lim="800000"/>
            <a:headEnd/>
            <a:tailEnd/>
          </a:ln>
        </p:spPr>
      </p:pic>
      <p:cxnSp>
        <p:nvCxnSpPr>
          <p:cNvPr id="1163" name="Elbow Connector 1162"/>
          <p:cNvCxnSpPr/>
          <p:nvPr/>
        </p:nvCxnSpPr>
        <p:spPr>
          <a:xfrm rot="10800000" flipV="1">
            <a:off x="3962400" y="4557713"/>
            <a:ext cx="206375" cy="547687"/>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6" name="Elbow Connector 1162"/>
          <p:cNvCxnSpPr/>
          <p:nvPr/>
        </p:nvCxnSpPr>
        <p:spPr>
          <a:xfrm rot="10800000" flipV="1">
            <a:off x="4059238" y="4892675"/>
            <a:ext cx="457200" cy="365125"/>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469" name="Line 13"/>
          <p:cNvSpPr>
            <a:spLocks noChangeShapeType="1"/>
          </p:cNvSpPr>
          <p:nvPr/>
        </p:nvSpPr>
        <p:spPr bwMode="auto">
          <a:xfrm rot="10800000" flipH="1">
            <a:off x="3827463" y="5334000"/>
            <a:ext cx="1279525" cy="0"/>
          </a:xfrm>
          <a:prstGeom prst="line">
            <a:avLst/>
          </a:prstGeom>
          <a:noFill/>
          <a:ln w="12700" cap="rnd" algn="ctr">
            <a:solidFill>
              <a:schemeClr val="tx1"/>
            </a:solidFill>
            <a:round/>
            <a:headEnd/>
            <a:tailEnd/>
          </a:ln>
        </p:spPr>
        <p:txBody>
          <a:bodyPr wrap="none" anchor="ctr"/>
          <a:lstStyle/>
          <a:p>
            <a:endParaRPr lang="en-US" dirty="0"/>
          </a:p>
        </p:txBody>
      </p:sp>
      <p:cxnSp>
        <p:nvCxnSpPr>
          <p:cNvPr id="1170" name="Elbow Connector 1162"/>
          <p:cNvCxnSpPr/>
          <p:nvPr/>
        </p:nvCxnSpPr>
        <p:spPr>
          <a:xfrm rot="10800000">
            <a:off x="4022725" y="5410200"/>
            <a:ext cx="549275" cy="365125"/>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2" name="Elbow Connector 1162"/>
          <p:cNvCxnSpPr/>
          <p:nvPr/>
        </p:nvCxnSpPr>
        <p:spPr>
          <a:xfrm rot="16200000" flipV="1">
            <a:off x="3887788" y="5621337"/>
            <a:ext cx="457200" cy="187325"/>
          </a:xfrm>
          <a:prstGeom prst="bentConnector3">
            <a:avLst>
              <a:gd name="adj1" fmla="val 100944"/>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5" name="Elbow Connector 1162"/>
          <p:cNvCxnSpPr/>
          <p:nvPr/>
        </p:nvCxnSpPr>
        <p:spPr>
          <a:xfrm rot="5400000" flipH="1" flipV="1">
            <a:off x="3523457" y="5660231"/>
            <a:ext cx="550862" cy="327025"/>
          </a:xfrm>
          <a:prstGeom prst="bentConnector3">
            <a:avLst>
              <a:gd name="adj1" fmla="val 34339"/>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0" name="Elbow Connector 1162"/>
          <p:cNvCxnSpPr/>
          <p:nvPr/>
        </p:nvCxnSpPr>
        <p:spPr>
          <a:xfrm flipV="1">
            <a:off x="3181350" y="5387975"/>
            <a:ext cx="704850" cy="444500"/>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8474" name="Picture 18"/>
          <p:cNvPicPr>
            <a:picLocks noChangeArrowheads="1"/>
          </p:cNvPicPr>
          <p:nvPr/>
        </p:nvPicPr>
        <p:blipFill>
          <a:blip r:embed="rId24" cstate="print"/>
          <a:srcRect/>
          <a:stretch>
            <a:fillRect/>
          </a:stretch>
        </p:blipFill>
        <p:spPr bwMode="auto">
          <a:xfrm>
            <a:off x="3810000" y="5105400"/>
            <a:ext cx="304800" cy="442913"/>
          </a:xfrm>
          <a:prstGeom prst="rect">
            <a:avLst/>
          </a:prstGeom>
          <a:noFill/>
          <a:ln w="9525">
            <a:noFill/>
            <a:miter lim="800000"/>
            <a:headEnd/>
            <a:tailEnd/>
          </a:ln>
        </p:spPr>
      </p:pic>
      <p:grpSp>
        <p:nvGrpSpPr>
          <p:cNvPr id="58475" name="Group 109"/>
          <p:cNvGrpSpPr>
            <a:grpSpLocks/>
          </p:cNvGrpSpPr>
          <p:nvPr/>
        </p:nvGrpSpPr>
        <p:grpSpPr bwMode="auto">
          <a:xfrm>
            <a:off x="5934075" y="4953000"/>
            <a:ext cx="925513" cy="636588"/>
            <a:chOff x="4181148" y="2575931"/>
            <a:chExt cx="956460" cy="575105"/>
          </a:xfrm>
        </p:grpSpPr>
        <p:pic>
          <p:nvPicPr>
            <p:cNvPr id="58985" name="Picture 14"/>
            <p:cNvPicPr>
              <a:picLocks noChangeArrowheads="1"/>
            </p:cNvPicPr>
            <p:nvPr/>
          </p:nvPicPr>
          <p:blipFill>
            <a:blip r:embed="rId3" cstate="print"/>
            <a:srcRect/>
            <a:stretch>
              <a:fillRect/>
            </a:stretch>
          </p:blipFill>
          <p:spPr bwMode="auto">
            <a:xfrm>
              <a:off x="4181148" y="2575931"/>
              <a:ext cx="952959" cy="575105"/>
            </a:xfrm>
            <a:prstGeom prst="rect">
              <a:avLst/>
            </a:prstGeom>
            <a:noFill/>
            <a:ln w="9525">
              <a:noFill/>
              <a:miter lim="800000"/>
              <a:headEnd/>
              <a:tailEnd/>
            </a:ln>
          </p:spPr>
        </p:pic>
        <p:sp>
          <p:nvSpPr>
            <p:cNvPr id="58986" name="TextBox 108"/>
            <p:cNvSpPr txBox="1">
              <a:spLocks noChangeArrowheads="1"/>
            </p:cNvSpPr>
            <p:nvPr/>
          </p:nvSpPr>
          <p:spPr bwMode="auto">
            <a:xfrm>
              <a:off x="4224778" y="2765930"/>
              <a:ext cx="912830" cy="194637"/>
            </a:xfrm>
            <a:prstGeom prst="rect">
              <a:avLst/>
            </a:prstGeom>
            <a:noFill/>
            <a:ln w="9525">
              <a:noFill/>
              <a:miter lim="800000"/>
              <a:headEnd/>
              <a:tailEnd/>
            </a:ln>
          </p:spPr>
          <p:txBody>
            <a:bodyPr>
              <a:spAutoFit/>
            </a:bodyPr>
            <a:lstStyle/>
            <a:p>
              <a:pPr algn="ctr"/>
              <a:r>
                <a:rPr lang="en-US" sz="800" b="1" dirty="0"/>
                <a:t>Partner/Payer</a:t>
              </a:r>
            </a:p>
          </p:txBody>
        </p:sp>
      </p:grpSp>
      <p:sp>
        <p:nvSpPr>
          <p:cNvPr id="627" name="Oval 29"/>
          <p:cNvSpPr>
            <a:spLocks noChangeArrowheads="1"/>
          </p:cNvSpPr>
          <p:nvPr/>
        </p:nvSpPr>
        <p:spPr bwMode="auto">
          <a:xfrm rot="9654445">
            <a:off x="455613" y="2741613"/>
            <a:ext cx="558800" cy="558800"/>
          </a:xfrm>
          <a:prstGeom prst="ellipse">
            <a:avLst/>
          </a:prstGeom>
          <a:gradFill rotWithShape="1">
            <a:gsLst>
              <a:gs pos="0">
                <a:srgbClr val="000000">
                  <a:alpha val="0"/>
                </a:srgbClr>
              </a:gs>
              <a:gs pos="100000">
                <a:schemeClr val="tx1">
                  <a:lumMod val="50000"/>
                  <a:lumOff val="50000"/>
                  <a:alpha val="60000"/>
                </a:schemeClr>
              </a:gs>
            </a:gsLst>
            <a:lin ang="5400000" scaled="1"/>
          </a:gradFill>
          <a:ln w="9525">
            <a:noFill/>
            <a:round/>
            <a:headEnd/>
            <a:tailEnd/>
          </a:ln>
        </p:spPr>
        <p:txBody>
          <a:bodyPr anchor="ctr"/>
          <a:lstStyle/>
          <a:p>
            <a:pPr fontAlgn="auto">
              <a:spcBef>
                <a:spcPts val="0"/>
              </a:spcBef>
              <a:spcAft>
                <a:spcPts val="0"/>
              </a:spcAft>
              <a:defRPr/>
            </a:pPr>
            <a:endParaRPr lang="en-US" dirty="0">
              <a:latin typeface="+mn-lt"/>
              <a:cs typeface="Arial" pitchFamily="34" charset="0"/>
            </a:endParaRPr>
          </a:p>
        </p:txBody>
      </p:sp>
      <p:sp>
        <p:nvSpPr>
          <p:cNvPr id="58485" name="Oval 29"/>
          <p:cNvSpPr>
            <a:spLocks noChangeArrowheads="1"/>
          </p:cNvSpPr>
          <p:nvPr/>
        </p:nvSpPr>
        <p:spPr bwMode="auto">
          <a:xfrm rot="9654445">
            <a:off x="1216025" y="3375025"/>
            <a:ext cx="563563" cy="563563"/>
          </a:xfrm>
          <a:prstGeom prst="ellipse">
            <a:avLst/>
          </a:prstGeom>
          <a:gradFill rotWithShape="1">
            <a:gsLst>
              <a:gs pos="0">
                <a:srgbClr val="000000">
                  <a:alpha val="0"/>
                </a:srgbClr>
              </a:gs>
              <a:gs pos="100000">
                <a:schemeClr val="accent2">
                  <a:alpha val="70000"/>
                </a:schemeClr>
              </a:gs>
            </a:gsLst>
            <a:lin ang="5400000" scaled="1"/>
          </a:gradFill>
          <a:ln w="9525">
            <a:noFill/>
            <a:round/>
            <a:headEnd/>
            <a:tailEnd/>
          </a:ln>
        </p:spPr>
        <p:txBody>
          <a:bodyPr anchor="ctr"/>
          <a:lstStyle/>
          <a:p>
            <a:endParaRPr lang="en-US" dirty="0">
              <a:cs typeface="Arial" charset="0"/>
            </a:endParaRPr>
          </a:p>
        </p:txBody>
      </p:sp>
      <p:sp>
        <p:nvSpPr>
          <p:cNvPr id="645" name="Oval 29"/>
          <p:cNvSpPr>
            <a:spLocks noChangeArrowheads="1"/>
          </p:cNvSpPr>
          <p:nvPr/>
        </p:nvSpPr>
        <p:spPr bwMode="auto">
          <a:xfrm rot="9654445">
            <a:off x="569913" y="3352800"/>
            <a:ext cx="558800" cy="558800"/>
          </a:xfrm>
          <a:prstGeom prst="ellipse">
            <a:avLst/>
          </a:prstGeom>
          <a:gradFill rotWithShape="1">
            <a:gsLst>
              <a:gs pos="0">
                <a:srgbClr val="000000">
                  <a:alpha val="0"/>
                </a:srgbClr>
              </a:gs>
              <a:gs pos="100000">
                <a:schemeClr val="tx1">
                  <a:lumMod val="50000"/>
                  <a:lumOff val="50000"/>
                  <a:alpha val="60000"/>
                </a:schemeClr>
              </a:gs>
            </a:gsLst>
            <a:lin ang="5400000" scaled="1"/>
          </a:gradFill>
          <a:ln w="9525">
            <a:noFill/>
            <a:round/>
            <a:headEnd/>
            <a:tailEnd/>
          </a:ln>
        </p:spPr>
        <p:txBody>
          <a:bodyPr anchor="ctr"/>
          <a:lstStyle/>
          <a:p>
            <a:pPr fontAlgn="auto">
              <a:spcBef>
                <a:spcPts val="0"/>
              </a:spcBef>
              <a:spcAft>
                <a:spcPts val="0"/>
              </a:spcAft>
              <a:defRPr/>
            </a:pPr>
            <a:endParaRPr lang="en-US" dirty="0">
              <a:latin typeface="+mn-lt"/>
              <a:cs typeface="Arial" pitchFamily="34" charset="0"/>
            </a:endParaRPr>
          </a:p>
        </p:txBody>
      </p:sp>
      <p:pic>
        <p:nvPicPr>
          <p:cNvPr id="58487" name="Picture 38" descr="CiscoSecurity"/>
          <p:cNvPicPr>
            <a:picLocks noChangeAspect="1" noChangeArrowheads="1"/>
          </p:cNvPicPr>
          <p:nvPr/>
        </p:nvPicPr>
        <p:blipFill>
          <a:blip r:embed="rId4" cstate="print"/>
          <a:srcRect/>
          <a:stretch>
            <a:fillRect/>
          </a:stretch>
        </p:blipFill>
        <p:spPr bwMode="auto">
          <a:xfrm>
            <a:off x="547688" y="2841625"/>
            <a:ext cx="354012" cy="344488"/>
          </a:xfrm>
          <a:prstGeom prst="rect">
            <a:avLst/>
          </a:prstGeom>
          <a:noFill/>
          <a:ln w="9525">
            <a:noFill/>
            <a:miter lim="800000"/>
            <a:headEnd/>
            <a:tailEnd/>
          </a:ln>
        </p:spPr>
      </p:pic>
      <p:pic>
        <p:nvPicPr>
          <p:cNvPr id="58488" name="Picture 54"/>
          <p:cNvPicPr>
            <a:picLocks noChangeAspect="1" noChangeArrowheads="1"/>
          </p:cNvPicPr>
          <p:nvPr/>
        </p:nvPicPr>
        <p:blipFill>
          <a:blip r:embed="rId25" cstate="print">
            <a:clrChange>
              <a:clrFrom>
                <a:srgbClr val="FFFFFF"/>
              </a:clrFrom>
              <a:clrTo>
                <a:srgbClr val="FFFFFF">
                  <a:alpha val="0"/>
                </a:srgbClr>
              </a:clrTo>
            </a:clrChange>
          </a:blip>
          <a:srcRect/>
          <a:stretch>
            <a:fillRect/>
          </a:stretch>
        </p:blipFill>
        <p:spPr bwMode="auto">
          <a:xfrm>
            <a:off x="609600" y="3505200"/>
            <a:ext cx="533400" cy="273050"/>
          </a:xfrm>
          <a:prstGeom prst="rect">
            <a:avLst/>
          </a:prstGeom>
          <a:noFill/>
          <a:ln w="9525">
            <a:noFill/>
            <a:miter lim="800000"/>
            <a:headEnd/>
            <a:tailEnd/>
          </a:ln>
        </p:spPr>
      </p:pic>
      <p:sp>
        <p:nvSpPr>
          <p:cNvPr id="58489" name="TextBox 329"/>
          <p:cNvSpPr txBox="1">
            <a:spLocks noChangeArrowheads="1"/>
          </p:cNvSpPr>
          <p:nvPr/>
        </p:nvSpPr>
        <p:spPr bwMode="auto">
          <a:xfrm>
            <a:off x="493713" y="3124200"/>
            <a:ext cx="995362" cy="369888"/>
          </a:xfrm>
          <a:prstGeom prst="rect">
            <a:avLst/>
          </a:prstGeom>
          <a:noFill/>
          <a:ln w="9525">
            <a:noFill/>
            <a:miter lim="800000"/>
            <a:headEnd/>
            <a:tailEnd/>
          </a:ln>
        </p:spPr>
        <p:txBody>
          <a:bodyPr>
            <a:spAutoFit/>
          </a:bodyPr>
          <a:lstStyle/>
          <a:p>
            <a:pPr algn="ctr"/>
            <a:r>
              <a:rPr lang="en-US" sz="900" b="1" dirty="0"/>
              <a:t>Wired</a:t>
            </a:r>
          </a:p>
          <a:p>
            <a:pPr algn="ctr"/>
            <a:r>
              <a:rPr lang="en-US" sz="900" b="1" dirty="0"/>
              <a:t>Devices</a:t>
            </a:r>
            <a:endParaRPr lang="en-US" sz="900" b="1" baseline="30000" dirty="0"/>
          </a:p>
        </p:txBody>
      </p:sp>
      <p:pic>
        <p:nvPicPr>
          <p:cNvPr id="58490" name="Picture 17" descr="PCSecureEndpoint"/>
          <p:cNvPicPr>
            <a:picLocks noChangeAspect="1" noChangeArrowheads="1"/>
          </p:cNvPicPr>
          <p:nvPr/>
        </p:nvPicPr>
        <p:blipFill>
          <a:blip r:embed="rId26" cstate="print"/>
          <a:srcRect/>
          <a:stretch>
            <a:fillRect/>
          </a:stretch>
        </p:blipFill>
        <p:spPr bwMode="auto">
          <a:xfrm>
            <a:off x="1295400" y="3505200"/>
            <a:ext cx="430213" cy="388938"/>
          </a:xfrm>
          <a:prstGeom prst="rect">
            <a:avLst/>
          </a:prstGeom>
          <a:noFill/>
          <a:ln w="9525">
            <a:noFill/>
            <a:miter lim="800000"/>
            <a:headEnd/>
            <a:tailEnd/>
          </a:ln>
        </p:spPr>
      </p:pic>
      <p:sp>
        <p:nvSpPr>
          <p:cNvPr id="58491" name="Oval 29"/>
          <p:cNvSpPr>
            <a:spLocks noChangeArrowheads="1"/>
          </p:cNvSpPr>
          <p:nvPr/>
        </p:nvSpPr>
        <p:spPr bwMode="auto">
          <a:xfrm rot="9654445">
            <a:off x="4191000" y="1828800"/>
            <a:ext cx="565150" cy="563563"/>
          </a:xfrm>
          <a:prstGeom prst="ellipse">
            <a:avLst/>
          </a:prstGeom>
          <a:gradFill rotWithShape="1">
            <a:gsLst>
              <a:gs pos="0">
                <a:srgbClr val="000000">
                  <a:alpha val="0"/>
                </a:srgbClr>
              </a:gs>
              <a:gs pos="100000">
                <a:schemeClr val="accent2">
                  <a:alpha val="70000"/>
                </a:schemeClr>
              </a:gs>
            </a:gsLst>
            <a:lin ang="5400000" scaled="1"/>
          </a:gradFill>
          <a:ln w="9525">
            <a:noFill/>
            <a:round/>
            <a:headEnd/>
            <a:tailEnd/>
          </a:ln>
        </p:spPr>
        <p:txBody>
          <a:bodyPr anchor="ctr"/>
          <a:lstStyle/>
          <a:p>
            <a:endParaRPr lang="en-US" dirty="0">
              <a:cs typeface="Arial" charset="0"/>
            </a:endParaRPr>
          </a:p>
        </p:txBody>
      </p:sp>
      <p:sp>
        <p:nvSpPr>
          <p:cNvPr id="58492" name="Oval 29"/>
          <p:cNvSpPr>
            <a:spLocks noChangeArrowheads="1"/>
          </p:cNvSpPr>
          <p:nvPr/>
        </p:nvSpPr>
        <p:spPr bwMode="auto">
          <a:xfrm rot="9654445">
            <a:off x="4602163" y="1905000"/>
            <a:ext cx="563562" cy="563563"/>
          </a:xfrm>
          <a:prstGeom prst="ellipse">
            <a:avLst/>
          </a:prstGeom>
          <a:gradFill rotWithShape="1">
            <a:gsLst>
              <a:gs pos="0">
                <a:srgbClr val="000000">
                  <a:alpha val="0"/>
                </a:srgbClr>
              </a:gs>
              <a:gs pos="100000">
                <a:schemeClr val="accent2">
                  <a:alpha val="70000"/>
                </a:schemeClr>
              </a:gs>
            </a:gsLst>
            <a:lin ang="5400000" scaled="1"/>
          </a:gradFill>
          <a:ln w="9525">
            <a:noFill/>
            <a:round/>
            <a:headEnd/>
            <a:tailEnd/>
          </a:ln>
        </p:spPr>
        <p:txBody>
          <a:bodyPr anchor="ctr"/>
          <a:lstStyle/>
          <a:p>
            <a:endParaRPr lang="en-US" dirty="0">
              <a:cs typeface="Arial" charset="0"/>
            </a:endParaRPr>
          </a:p>
        </p:txBody>
      </p:sp>
      <p:sp>
        <p:nvSpPr>
          <p:cNvPr id="58493" name="Oval 29"/>
          <p:cNvSpPr>
            <a:spLocks noChangeArrowheads="1"/>
          </p:cNvSpPr>
          <p:nvPr/>
        </p:nvSpPr>
        <p:spPr bwMode="auto">
          <a:xfrm rot="9654445">
            <a:off x="5076825" y="2133600"/>
            <a:ext cx="563563" cy="563563"/>
          </a:xfrm>
          <a:prstGeom prst="ellipse">
            <a:avLst/>
          </a:prstGeom>
          <a:gradFill rotWithShape="1">
            <a:gsLst>
              <a:gs pos="0">
                <a:srgbClr val="000000">
                  <a:alpha val="0"/>
                </a:srgbClr>
              </a:gs>
              <a:gs pos="100000">
                <a:schemeClr val="accent2">
                  <a:alpha val="70000"/>
                </a:schemeClr>
              </a:gs>
            </a:gsLst>
            <a:lin ang="5400000" scaled="1"/>
          </a:gradFill>
          <a:ln w="9525">
            <a:noFill/>
            <a:round/>
            <a:headEnd/>
            <a:tailEnd/>
          </a:ln>
        </p:spPr>
        <p:txBody>
          <a:bodyPr anchor="ctr"/>
          <a:lstStyle/>
          <a:p>
            <a:endParaRPr lang="en-US" dirty="0">
              <a:cs typeface="Arial" charset="0"/>
            </a:endParaRPr>
          </a:p>
        </p:txBody>
      </p:sp>
      <p:pic>
        <p:nvPicPr>
          <p:cNvPr id="58494" name="Picture 84" descr="Router with firewall"/>
          <p:cNvPicPr>
            <a:picLocks noChangeAspect="1" noChangeArrowheads="1"/>
          </p:cNvPicPr>
          <p:nvPr/>
        </p:nvPicPr>
        <p:blipFill>
          <a:blip r:embed="rId27" cstate="print"/>
          <a:srcRect/>
          <a:stretch>
            <a:fillRect/>
          </a:stretch>
        </p:blipFill>
        <p:spPr bwMode="auto">
          <a:xfrm>
            <a:off x="5181600" y="2286000"/>
            <a:ext cx="377825" cy="252413"/>
          </a:xfrm>
          <a:prstGeom prst="rect">
            <a:avLst/>
          </a:prstGeom>
          <a:noFill/>
          <a:ln w="9525">
            <a:noFill/>
            <a:miter lim="800000"/>
            <a:headEnd/>
            <a:tailEnd/>
          </a:ln>
        </p:spPr>
      </p:pic>
      <p:pic>
        <p:nvPicPr>
          <p:cNvPr id="58495" name="Picture 26" descr="icon_color"/>
          <p:cNvPicPr>
            <a:picLocks noChangeAspect="1" noChangeArrowheads="1"/>
          </p:cNvPicPr>
          <p:nvPr/>
        </p:nvPicPr>
        <p:blipFill>
          <a:blip r:embed="rId28" cstate="print"/>
          <a:srcRect/>
          <a:stretch>
            <a:fillRect/>
          </a:stretch>
        </p:blipFill>
        <p:spPr bwMode="auto">
          <a:xfrm>
            <a:off x="4727575" y="2057400"/>
            <a:ext cx="328613" cy="314325"/>
          </a:xfrm>
          <a:prstGeom prst="rect">
            <a:avLst/>
          </a:prstGeom>
          <a:noFill/>
          <a:ln w="9525">
            <a:noFill/>
            <a:miter lim="800000"/>
            <a:headEnd/>
            <a:tailEnd/>
          </a:ln>
        </p:spPr>
      </p:pic>
      <p:sp>
        <p:nvSpPr>
          <p:cNvPr id="58496" name="TextBox 329"/>
          <p:cNvSpPr txBox="1">
            <a:spLocks noChangeArrowheads="1"/>
          </p:cNvSpPr>
          <p:nvPr/>
        </p:nvSpPr>
        <p:spPr bwMode="auto">
          <a:xfrm>
            <a:off x="4981575" y="1981200"/>
            <a:ext cx="766763" cy="369332"/>
          </a:xfrm>
          <a:prstGeom prst="rect">
            <a:avLst/>
          </a:prstGeom>
          <a:noFill/>
          <a:ln w="9525">
            <a:noFill/>
            <a:miter lim="800000"/>
            <a:headEnd/>
            <a:tailEnd/>
          </a:ln>
        </p:spPr>
        <p:txBody>
          <a:bodyPr>
            <a:spAutoFit/>
          </a:bodyPr>
          <a:lstStyle/>
          <a:p>
            <a:pPr algn="ctr"/>
            <a:r>
              <a:rPr lang="en-US" sz="900" dirty="0">
                <a:solidFill>
                  <a:schemeClr val="tx2"/>
                </a:solidFill>
              </a:rPr>
              <a:t>ISR </a:t>
            </a:r>
            <a:r>
              <a:rPr lang="en-US" sz="900" dirty="0" smtClean="0">
                <a:solidFill>
                  <a:schemeClr val="tx2"/>
                </a:solidFill>
              </a:rPr>
              <a:t>G2w</a:t>
            </a:r>
            <a:r>
              <a:rPr lang="en-US" sz="900" dirty="0">
                <a:solidFill>
                  <a:schemeClr val="tx2"/>
                </a:solidFill>
              </a:rPr>
              <a:t>/FW</a:t>
            </a:r>
          </a:p>
        </p:txBody>
      </p:sp>
      <p:sp>
        <p:nvSpPr>
          <p:cNvPr id="58497" name="TextBox 329"/>
          <p:cNvSpPr txBox="1">
            <a:spLocks noChangeArrowheads="1"/>
          </p:cNvSpPr>
          <p:nvPr/>
        </p:nvSpPr>
        <p:spPr bwMode="auto">
          <a:xfrm>
            <a:off x="4038600" y="1628775"/>
            <a:ext cx="995363" cy="369888"/>
          </a:xfrm>
          <a:prstGeom prst="rect">
            <a:avLst/>
          </a:prstGeom>
          <a:noFill/>
          <a:ln w="9525">
            <a:noFill/>
            <a:miter lim="800000"/>
            <a:headEnd/>
            <a:tailEnd/>
          </a:ln>
        </p:spPr>
        <p:txBody>
          <a:bodyPr>
            <a:spAutoFit/>
          </a:bodyPr>
          <a:lstStyle/>
          <a:p>
            <a:pPr algn="ctr"/>
            <a:r>
              <a:rPr lang="en-US" sz="900" dirty="0">
                <a:solidFill>
                  <a:schemeClr val="tx2"/>
                </a:solidFill>
              </a:rPr>
              <a:t>Web Security Appliance</a:t>
            </a:r>
          </a:p>
        </p:txBody>
      </p:sp>
      <p:sp>
        <p:nvSpPr>
          <p:cNvPr id="651" name="Oval 29"/>
          <p:cNvSpPr>
            <a:spLocks noChangeArrowheads="1"/>
          </p:cNvSpPr>
          <p:nvPr/>
        </p:nvSpPr>
        <p:spPr bwMode="auto">
          <a:xfrm rot="9654445">
            <a:off x="4191000" y="1951038"/>
            <a:ext cx="565150" cy="563562"/>
          </a:xfrm>
          <a:prstGeom prst="ellipse">
            <a:avLst/>
          </a:prstGeom>
          <a:gradFill rotWithShape="1">
            <a:gsLst>
              <a:gs pos="0">
                <a:srgbClr val="000000">
                  <a:alpha val="0"/>
                </a:srgbClr>
              </a:gs>
              <a:gs pos="100000">
                <a:schemeClr val="accent4"/>
              </a:gs>
            </a:gsLst>
            <a:lin ang="5400000" scaled="1"/>
          </a:gradFill>
          <a:ln w="9525">
            <a:noFill/>
            <a:round/>
            <a:headEnd/>
            <a:tailEnd/>
          </a:ln>
        </p:spPr>
        <p:txBody>
          <a:bodyPr anchor="ctr"/>
          <a:lstStyle/>
          <a:p>
            <a:pPr fontAlgn="auto">
              <a:spcBef>
                <a:spcPts val="0"/>
              </a:spcBef>
              <a:spcAft>
                <a:spcPts val="0"/>
              </a:spcAft>
              <a:defRPr/>
            </a:pPr>
            <a:endParaRPr lang="en-US" dirty="0">
              <a:latin typeface="+mn-lt"/>
              <a:cs typeface="Arial" pitchFamily="34" charset="0"/>
            </a:endParaRPr>
          </a:p>
        </p:txBody>
      </p:sp>
      <p:pic>
        <p:nvPicPr>
          <p:cNvPr id="58499" name="Picture 31"/>
          <p:cNvPicPr>
            <a:picLocks noChangeAspect="1" noChangeArrowheads="1"/>
          </p:cNvPicPr>
          <p:nvPr/>
        </p:nvPicPr>
        <p:blipFill>
          <a:blip r:embed="rId29" cstate="print"/>
          <a:srcRect/>
          <a:stretch>
            <a:fillRect/>
          </a:stretch>
        </p:blipFill>
        <p:spPr bwMode="auto">
          <a:xfrm>
            <a:off x="4267200" y="1981200"/>
            <a:ext cx="414338" cy="282575"/>
          </a:xfrm>
          <a:prstGeom prst="rect">
            <a:avLst/>
          </a:prstGeom>
          <a:noFill/>
          <a:ln w="9525" algn="ctr">
            <a:noFill/>
            <a:miter lim="800000"/>
            <a:headEnd/>
            <a:tailEnd/>
          </a:ln>
        </p:spPr>
      </p:pic>
      <p:sp>
        <p:nvSpPr>
          <p:cNvPr id="656" name="Oval 29"/>
          <p:cNvSpPr>
            <a:spLocks noChangeArrowheads="1"/>
          </p:cNvSpPr>
          <p:nvPr/>
        </p:nvSpPr>
        <p:spPr bwMode="auto">
          <a:xfrm rot="9654445">
            <a:off x="4191000" y="3094038"/>
            <a:ext cx="565150" cy="563562"/>
          </a:xfrm>
          <a:prstGeom prst="ellipse">
            <a:avLst/>
          </a:prstGeom>
          <a:gradFill rotWithShape="1">
            <a:gsLst>
              <a:gs pos="0">
                <a:srgbClr val="000000">
                  <a:alpha val="0"/>
                </a:srgbClr>
              </a:gs>
              <a:gs pos="100000">
                <a:schemeClr val="accent4"/>
              </a:gs>
            </a:gsLst>
            <a:lin ang="5400000" scaled="1"/>
          </a:gradFill>
          <a:ln w="9525">
            <a:noFill/>
            <a:round/>
            <a:headEnd/>
            <a:tailEnd/>
          </a:ln>
        </p:spPr>
        <p:txBody>
          <a:bodyPr anchor="ctr"/>
          <a:lstStyle/>
          <a:p>
            <a:pPr fontAlgn="auto">
              <a:spcBef>
                <a:spcPts val="0"/>
              </a:spcBef>
              <a:spcAft>
                <a:spcPts val="0"/>
              </a:spcAft>
              <a:defRPr/>
            </a:pPr>
            <a:endParaRPr lang="en-US" dirty="0">
              <a:latin typeface="+mn-lt"/>
              <a:cs typeface="Arial" pitchFamily="34" charset="0"/>
            </a:endParaRPr>
          </a:p>
        </p:txBody>
      </p:sp>
      <p:sp>
        <p:nvSpPr>
          <p:cNvPr id="58501" name="Oval 29"/>
          <p:cNvSpPr>
            <a:spLocks noChangeArrowheads="1"/>
          </p:cNvSpPr>
          <p:nvPr/>
        </p:nvSpPr>
        <p:spPr bwMode="auto">
          <a:xfrm rot="9654445">
            <a:off x="4602163" y="2941638"/>
            <a:ext cx="563562" cy="563562"/>
          </a:xfrm>
          <a:prstGeom prst="ellipse">
            <a:avLst/>
          </a:prstGeom>
          <a:gradFill rotWithShape="1">
            <a:gsLst>
              <a:gs pos="0">
                <a:srgbClr val="000000">
                  <a:alpha val="0"/>
                </a:srgbClr>
              </a:gs>
              <a:gs pos="100000">
                <a:schemeClr val="accent2">
                  <a:alpha val="70000"/>
                </a:schemeClr>
              </a:gs>
            </a:gsLst>
            <a:lin ang="5400000" scaled="1"/>
          </a:gradFill>
          <a:ln w="9525">
            <a:noFill/>
            <a:round/>
            <a:headEnd/>
            <a:tailEnd/>
          </a:ln>
        </p:spPr>
        <p:txBody>
          <a:bodyPr anchor="ctr"/>
          <a:lstStyle/>
          <a:p>
            <a:endParaRPr lang="en-US" dirty="0">
              <a:cs typeface="Arial" charset="0"/>
            </a:endParaRPr>
          </a:p>
        </p:txBody>
      </p:sp>
      <p:sp>
        <p:nvSpPr>
          <p:cNvPr id="665" name="Oval 29"/>
          <p:cNvSpPr>
            <a:spLocks noChangeArrowheads="1"/>
          </p:cNvSpPr>
          <p:nvPr/>
        </p:nvSpPr>
        <p:spPr bwMode="auto">
          <a:xfrm rot="9654445">
            <a:off x="5076825" y="2667000"/>
            <a:ext cx="563563" cy="563563"/>
          </a:xfrm>
          <a:prstGeom prst="ellipse">
            <a:avLst/>
          </a:prstGeom>
          <a:gradFill rotWithShape="1">
            <a:gsLst>
              <a:gs pos="0">
                <a:srgbClr val="000000">
                  <a:alpha val="0"/>
                </a:srgbClr>
              </a:gs>
              <a:gs pos="100000">
                <a:schemeClr val="accent5">
                  <a:alpha val="70000"/>
                </a:schemeClr>
              </a:gs>
            </a:gsLst>
            <a:lin ang="5400000" scaled="1"/>
          </a:gradFill>
          <a:ln w="9525">
            <a:noFill/>
            <a:round/>
            <a:headEnd/>
            <a:tailEnd/>
          </a:ln>
        </p:spPr>
        <p:txBody>
          <a:bodyPr anchor="ctr"/>
          <a:lstStyle/>
          <a:p>
            <a:pPr fontAlgn="auto">
              <a:spcBef>
                <a:spcPts val="0"/>
              </a:spcBef>
              <a:spcAft>
                <a:spcPts val="0"/>
              </a:spcAft>
              <a:defRPr/>
            </a:pPr>
            <a:endParaRPr lang="en-US" dirty="0">
              <a:latin typeface="+mn-lt"/>
              <a:cs typeface="Arial" pitchFamily="34" charset="0"/>
            </a:endParaRPr>
          </a:p>
        </p:txBody>
      </p:sp>
      <p:pic>
        <p:nvPicPr>
          <p:cNvPr id="58503" name="Picture 84" descr="Router with firewall"/>
          <p:cNvPicPr>
            <a:picLocks noChangeAspect="1" noChangeArrowheads="1"/>
          </p:cNvPicPr>
          <p:nvPr/>
        </p:nvPicPr>
        <p:blipFill>
          <a:blip r:embed="rId27" cstate="print"/>
          <a:srcRect/>
          <a:stretch>
            <a:fillRect/>
          </a:stretch>
        </p:blipFill>
        <p:spPr bwMode="auto">
          <a:xfrm>
            <a:off x="5181600" y="2819400"/>
            <a:ext cx="377825" cy="252413"/>
          </a:xfrm>
          <a:prstGeom prst="rect">
            <a:avLst/>
          </a:prstGeom>
          <a:noFill/>
          <a:ln w="9525">
            <a:noFill/>
            <a:miter lim="800000"/>
            <a:headEnd/>
            <a:tailEnd/>
          </a:ln>
        </p:spPr>
      </p:pic>
      <p:sp>
        <p:nvSpPr>
          <p:cNvPr id="58504" name="TextBox 329"/>
          <p:cNvSpPr txBox="1">
            <a:spLocks noChangeArrowheads="1"/>
          </p:cNvSpPr>
          <p:nvPr/>
        </p:nvSpPr>
        <p:spPr bwMode="auto">
          <a:xfrm>
            <a:off x="4981575" y="3048000"/>
            <a:ext cx="766763" cy="369332"/>
          </a:xfrm>
          <a:prstGeom prst="rect">
            <a:avLst/>
          </a:prstGeom>
          <a:noFill/>
          <a:ln w="9525">
            <a:noFill/>
            <a:miter lim="800000"/>
            <a:headEnd/>
            <a:tailEnd/>
          </a:ln>
        </p:spPr>
        <p:txBody>
          <a:bodyPr>
            <a:spAutoFit/>
          </a:bodyPr>
          <a:lstStyle/>
          <a:p>
            <a:pPr algn="ctr"/>
            <a:r>
              <a:rPr lang="en-US" sz="900" dirty="0" smtClean="0">
                <a:solidFill>
                  <a:schemeClr val="tx2"/>
                </a:solidFill>
              </a:rPr>
              <a:t>ISR G2 </a:t>
            </a:r>
            <a:r>
              <a:rPr lang="en-US" sz="900" dirty="0">
                <a:solidFill>
                  <a:schemeClr val="tx2"/>
                </a:solidFill>
              </a:rPr>
              <a:t>w/FW</a:t>
            </a:r>
          </a:p>
        </p:txBody>
      </p:sp>
      <p:sp>
        <p:nvSpPr>
          <p:cNvPr id="58505" name="TextBox 329"/>
          <p:cNvSpPr txBox="1">
            <a:spLocks noChangeArrowheads="1"/>
          </p:cNvSpPr>
          <p:nvPr/>
        </p:nvSpPr>
        <p:spPr bwMode="auto">
          <a:xfrm>
            <a:off x="4549775" y="3333750"/>
            <a:ext cx="685800" cy="369888"/>
          </a:xfrm>
          <a:prstGeom prst="rect">
            <a:avLst/>
          </a:prstGeom>
          <a:noFill/>
          <a:ln w="9525">
            <a:noFill/>
            <a:miter lim="800000"/>
            <a:headEnd/>
            <a:tailEnd/>
          </a:ln>
        </p:spPr>
        <p:txBody>
          <a:bodyPr>
            <a:spAutoFit/>
          </a:bodyPr>
          <a:lstStyle/>
          <a:p>
            <a:pPr algn="ctr"/>
            <a:r>
              <a:rPr lang="en-US" sz="900" dirty="0">
                <a:solidFill>
                  <a:schemeClr val="tx2"/>
                </a:solidFill>
              </a:rPr>
              <a:t>ASA/IPS</a:t>
            </a:r>
          </a:p>
          <a:p>
            <a:pPr algn="ctr"/>
            <a:r>
              <a:rPr lang="en-US" sz="900" dirty="0">
                <a:solidFill>
                  <a:schemeClr val="tx2"/>
                </a:solidFill>
              </a:rPr>
              <a:t> </a:t>
            </a:r>
          </a:p>
        </p:txBody>
      </p:sp>
      <p:sp>
        <p:nvSpPr>
          <p:cNvPr id="58506" name="TextBox 329"/>
          <p:cNvSpPr txBox="1">
            <a:spLocks noChangeArrowheads="1"/>
          </p:cNvSpPr>
          <p:nvPr/>
        </p:nvSpPr>
        <p:spPr bwMode="auto">
          <a:xfrm>
            <a:off x="4024313" y="3373438"/>
            <a:ext cx="800100" cy="646112"/>
          </a:xfrm>
          <a:prstGeom prst="rect">
            <a:avLst/>
          </a:prstGeom>
          <a:noFill/>
          <a:ln w="9525">
            <a:noFill/>
            <a:miter lim="800000"/>
            <a:headEnd/>
            <a:tailEnd/>
          </a:ln>
        </p:spPr>
        <p:txBody>
          <a:bodyPr>
            <a:spAutoFit/>
          </a:bodyPr>
          <a:lstStyle/>
          <a:p>
            <a:pPr algn="ctr"/>
            <a:r>
              <a:rPr lang="en-US" sz="900" dirty="0">
                <a:solidFill>
                  <a:schemeClr val="tx2"/>
                </a:solidFill>
              </a:rPr>
              <a:t>Email Security Appliance    </a:t>
            </a:r>
          </a:p>
          <a:p>
            <a:pPr algn="ctr"/>
            <a:r>
              <a:rPr lang="en-US" sz="900" dirty="0">
                <a:solidFill>
                  <a:schemeClr val="tx2"/>
                </a:solidFill>
              </a:rPr>
              <a:t> </a:t>
            </a:r>
          </a:p>
        </p:txBody>
      </p:sp>
      <p:pic>
        <p:nvPicPr>
          <p:cNvPr id="58507" name="Picture 26" descr="icon_color"/>
          <p:cNvPicPr>
            <a:picLocks noChangeAspect="1" noChangeArrowheads="1"/>
          </p:cNvPicPr>
          <p:nvPr/>
        </p:nvPicPr>
        <p:blipFill>
          <a:blip r:embed="rId28" cstate="print"/>
          <a:srcRect/>
          <a:stretch>
            <a:fillRect/>
          </a:stretch>
        </p:blipFill>
        <p:spPr bwMode="auto">
          <a:xfrm>
            <a:off x="4727575" y="3048000"/>
            <a:ext cx="328613" cy="314325"/>
          </a:xfrm>
          <a:prstGeom prst="rect">
            <a:avLst/>
          </a:prstGeom>
          <a:noFill/>
          <a:ln w="9525">
            <a:noFill/>
            <a:miter lim="800000"/>
            <a:headEnd/>
            <a:tailEnd/>
          </a:ln>
        </p:spPr>
      </p:pic>
      <p:pic>
        <p:nvPicPr>
          <p:cNvPr id="58508" name="Picture 35"/>
          <p:cNvPicPr>
            <a:picLocks noChangeAspect="1" noChangeArrowheads="1"/>
          </p:cNvPicPr>
          <p:nvPr/>
        </p:nvPicPr>
        <p:blipFill>
          <a:blip r:embed="rId30" cstate="print"/>
          <a:srcRect/>
          <a:stretch>
            <a:fillRect/>
          </a:stretch>
        </p:blipFill>
        <p:spPr bwMode="auto">
          <a:xfrm>
            <a:off x="4321175" y="3200400"/>
            <a:ext cx="304800" cy="207963"/>
          </a:xfrm>
          <a:prstGeom prst="rect">
            <a:avLst/>
          </a:prstGeom>
          <a:noFill/>
          <a:ln w="9525" algn="ctr">
            <a:noFill/>
            <a:miter lim="800000"/>
            <a:headEnd/>
            <a:tailEnd/>
          </a:ln>
        </p:spPr>
      </p:pic>
      <p:sp>
        <p:nvSpPr>
          <p:cNvPr id="58509" name="Oval 29"/>
          <p:cNvSpPr>
            <a:spLocks noChangeArrowheads="1"/>
          </p:cNvSpPr>
          <p:nvPr/>
        </p:nvSpPr>
        <p:spPr bwMode="auto">
          <a:xfrm rot="9654445">
            <a:off x="7162800" y="2133600"/>
            <a:ext cx="565150" cy="563563"/>
          </a:xfrm>
          <a:prstGeom prst="ellipse">
            <a:avLst/>
          </a:prstGeom>
          <a:gradFill rotWithShape="1">
            <a:gsLst>
              <a:gs pos="0">
                <a:srgbClr val="000000">
                  <a:alpha val="0"/>
                </a:srgbClr>
              </a:gs>
              <a:gs pos="100000">
                <a:schemeClr val="accent2">
                  <a:alpha val="70000"/>
                </a:schemeClr>
              </a:gs>
            </a:gsLst>
            <a:lin ang="5400000" scaled="1"/>
          </a:gradFill>
          <a:ln w="9525">
            <a:noFill/>
            <a:round/>
            <a:headEnd/>
            <a:tailEnd/>
          </a:ln>
        </p:spPr>
        <p:txBody>
          <a:bodyPr anchor="ctr"/>
          <a:lstStyle/>
          <a:p>
            <a:endParaRPr lang="en-US" dirty="0">
              <a:cs typeface="Arial" charset="0"/>
            </a:endParaRPr>
          </a:p>
        </p:txBody>
      </p:sp>
      <p:sp>
        <p:nvSpPr>
          <p:cNvPr id="58510" name="Oval 29"/>
          <p:cNvSpPr>
            <a:spLocks noChangeArrowheads="1"/>
          </p:cNvSpPr>
          <p:nvPr/>
        </p:nvSpPr>
        <p:spPr bwMode="auto">
          <a:xfrm rot="9654445">
            <a:off x="7162800" y="3810000"/>
            <a:ext cx="565150" cy="563563"/>
          </a:xfrm>
          <a:prstGeom prst="ellipse">
            <a:avLst/>
          </a:prstGeom>
          <a:gradFill rotWithShape="1">
            <a:gsLst>
              <a:gs pos="0">
                <a:srgbClr val="000000">
                  <a:alpha val="0"/>
                </a:srgbClr>
              </a:gs>
              <a:gs pos="100000">
                <a:schemeClr val="accent2">
                  <a:alpha val="70000"/>
                </a:schemeClr>
              </a:gs>
            </a:gsLst>
            <a:lin ang="5400000" scaled="1"/>
          </a:gradFill>
          <a:ln w="9525">
            <a:noFill/>
            <a:round/>
            <a:headEnd/>
            <a:tailEnd/>
          </a:ln>
        </p:spPr>
        <p:txBody>
          <a:bodyPr anchor="ctr"/>
          <a:lstStyle/>
          <a:p>
            <a:endParaRPr lang="en-US" dirty="0">
              <a:cs typeface="Arial" charset="0"/>
            </a:endParaRPr>
          </a:p>
        </p:txBody>
      </p:sp>
      <p:sp>
        <p:nvSpPr>
          <p:cNvPr id="58511" name="TextBox 329"/>
          <p:cNvSpPr txBox="1">
            <a:spLocks noChangeArrowheads="1"/>
          </p:cNvSpPr>
          <p:nvPr/>
        </p:nvSpPr>
        <p:spPr bwMode="auto">
          <a:xfrm>
            <a:off x="7038975" y="2028825"/>
            <a:ext cx="766763" cy="231775"/>
          </a:xfrm>
          <a:prstGeom prst="rect">
            <a:avLst/>
          </a:prstGeom>
          <a:noFill/>
          <a:ln w="9525">
            <a:noFill/>
            <a:miter lim="800000"/>
            <a:headEnd/>
            <a:tailEnd/>
          </a:ln>
        </p:spPr>
        <p:txBody>
          <a:bodyPr>
            <a:spAutoFit/>
          </a:bodyPr>
          <a:lstStyle/>
          <a:p>
            <a:pPr algn="ctr"/>
            <a:r>
              <a:rPr lang="en-US" sz="900" dirty="0">
                <a:solidFill>
                  <a:schemeClr val="tx2"/>
                </a:solidFill>
              </a:rPr>
              <a:t>ISR w/FW</a:t>
            </a:r>
          </a:p>
        </p:txBody>
      </p:sp>
      <p:cxnSp>
        <p:nvCxnSpPr>
          <p:cNvPr id="738" name="Straight Connector 737"/>
          <p:cNvCxnSpPr/>
          <p:nvPr/>
        </p:nvCxnSpPr>
        <p:spPr>
          <a:xfrm rot="10800000">
            <a:off x="7543800" y="2438400"/>
            <a:ext cx="611188"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513" name="Group 255"/>
          <p:cNvGrpSpPr>
            <a:grpSpLocks/>
          </p:cNvGrpSpPr>
          <p:nvPr/>
        </p:nvGrpSpPr>
        <p:grpSpPr bwMode="auto">
          <a:xfrm>
            <a:off x="7239000" y="2216150"/>
            <a:ext cx="381000" cy="330200"/>
            <a:chOff x="17572" y="11040"/>
            <a:chExt cx="362" cy="319"/>
          </a:xfrm>
        </p:grpSpPr>
        <p:grpSp>
          <p:nvGrpSpPr>
            <p:cNvPr id="58801" name="Group 256"/>
            <p:cNvGrpSpPr>
              <a:grpSpLocks/>
            </p:cNvGrpSpPr>
            <p:nvPr/>
          </p:nvGrpSpPr>
          <p:grpSpPr bwMode="auto">
            <a:xfrm>
              <a:off x="17572" y="11152"/>
              <a:ext cx="362" cy="207"/>
              <a:chOff x="17616" y="11280"/>
              <a:chExt cx="362" cy="207"/>
            </a:xfrm>
          </p:grpSpPr>
          <p:sp>
            <p:nvSpPr>
              <p:cNvPr id="58959" name="AutoShape 257"/>
              <p:cNvSpPr>
                <a:spLocks noChangeAspect="1" noChangeArrowheads="1" noTextEdit="1"/>
              </p:cNvSpPr>
              <p:nvPr/>
            </p:nvSpPr>
            <p:spPr bwMode="auto">
              <a:xfrm>
                <a:off x="17616" y="11280"/>
                <a:ext cx="362" cy="207"/>
              </a:xfrm>
              <a:prstGeom prst="rect">
                <a:avLst/>
              </a:prstGeom>
              <a:noFill/>
              <a:ln w="9525">
                <a:noFill/>
                <a:miter lim="800000"/>
                <a:headEnd/>
                <a:tailEnd/>
              </a:ln>
            </p:spPr>
            <p:txBody>
              <a:bodyPr/>
              <a:lstStyle/>
              <a:p>
                <a:endParaRPr lang="en-US" dirty="0"/>
              </a:p>
            </p:txBody>
          </p:sp>
          <p:sp>
            <p:nvSpPr>
              <p:cNvPr id="58960" name="Freeform 258"/>
              <p:cNvSpPr>
                <a:spLocks/>
              </p:cNvSpPr>
              <p:nvPr/>
            </p:nvSpPr>
            <p:spPr bwMode="auto">
              <a:xfrm>
                <a:off x="17618" y="11405"/>
                <a:ext cx="358" cy="81"/>
              </a:xfrm>
              <a:custGeom>
                <a:avLst/>
                <a:gdLst>
                  <a:gd name="T0" fmla="*/ 0 w 16092"/>
                  <a:gd name="T1" fmla="*/ 0 h 5445"/>
                  <a:gd name="T2" fmla="*/ 0 w 16092"/>
                  <a:gd name="T3" fmla="*/ 0 h 5445"/>
                  <a:gd name="T4" fmla="*/ 0 w 16092"/>
                  <a:gd name="T5" fmla="*/ 0 h 5445"/>
                  <a:gd name="T6" fmla="*/ 0 w 16092"/>
                  <a:gd name="T7" fmla="*/ 0 h 5445"/>
                  <a:gd name="T8" fmla="*/ 0 w 16092"/>
                  <a:gd name="T9" fmla="*/ 0 h 5445"/>
                  <a:gd name="T10" fmla="*/ 0 w 16092"/>
                  <a:gd name="T11" fmla="*/ 0 h 5445"/>
                  <a:gd name="T12" fmla="*/ 0 w 16092"/>
                  <a:gd name="T13" fmla="*/ 0 h 5445"/>
                  <a:gd name="T14" fmla="*/ 0 w 16092"/>
                  <a:gd name="T15" fmla="*/ 0 h 5445"/>
                  <a:gd name="T16" fmla="*/ 0 w 16092"/>
                  <a:gd name="T17" fmla="*/ 0 h 5445"/>
                  <a:gd name="T18" fmla="*/ 0 w 16092"/>
                  <a:gd name="T19" fmla="*/ 0 h 5445"/>
                  <a:gd name="T20" fmla="*/ 0 w 16092"/>
                  <a:gd name="T21" fmla="*/ 0 h 5445"/>
                  <a:gd name="T22" fmla="*/ 0 w 16092"/>
                  <a:gd name="T23" fmla="*/ 0 h 5445"/>
                  <a:gd name="T24" fmla="*/ 0 w 16092"/>
                  <a:gd name="T25" fmla="*/ 0 h 5445"/>
                  <a:gd name="T26" fmla="*/ 0 w 16092"/>
                  <a:gd name="T27" fmla="*/ 0 h 5445"/>
                  <a:gd name="T28" fmla="*/ 0 w 16092"/>
                  <a:gd name="T29" fmla="*/ 0 h 5445"/>
                  <a:gd name="T30" fmla="*/ 0 w 16092"/>
                  <a:gd name="T31" fmla="*/ 0 h 5445"/>
                  <a:gd name="T32" fmla="*/ 0 w 16092"/>
                  <a:gd name="T33" fmla="*/ 0 h 5445"/>
                  <a:gd name="T34" fmla="*/ 0 w 16092"/>
                  <a:gd name="T35" fmla="*/ 0 h 5445"/>
                  <a:gd name="T36" fmla="*/ 0 w 16092"/>
                  <a:gd name="T37" fmla="*/ 0 h 5445"/>
                  <a:gd name="T38" fmla="*/ 0 w 16092"/>
                  <a:gd name="T39" fmla="*/ 0 h 5445"/>
                  <a:gd name="T40" fmla="*/ 0 w 16092"/>
                  <a:gd name="T41" fmla="*/ 0 h 5445"/>
                  <a:gd name="T42" fmla="*/ 0 w 16092"/>
                  <a:gd name="T43" fmla="*/ 0 h 5445"/>
                  <a:gd name="T44" fmla="*/ 0 w 16092"/>
                  <a:gd name="T45" fmla="*/ 0 h 5445"/>
                  <a:gd name="T46" fmla="*/ 0 w 16092"/>
                  <a:gd name="T47" fmla="*/ 0 h 5445"/>
                  <a:gd name="T48" fmla="*/ 0 w 16092"/>
                  <a:gd name="T49" fmla="*/ 0 h 5445"/>
                  <a:gd name="T50" fmla="*/ 0 w 16092"/>
                  <a:gd name="T51" fmla="*/ 0 h 5445"/>
                  <a:gd name="T52" fmla="*/ 0 w 16092"/>
                  <a:gd name="T53" fmla="*/ 0 h 5445"/>
                  <a:gd name="T54" fmla="*/ 0 w 16092"/>
                  <a:gd name="T55" fmla="*/ 0 h 5445"/>
                  <a:gd name="T56" fmla="*/ 0 w 16092"/>
                  <a:gd name="T57" fmla="*/ 0 h 5445"/>
                  <a:gd name="T58" fmla="*/ 0 w 16092"/>
                  <a:gd name="T59" fmla="*/ 0 h 5445"/>
                  <a:gd name="T60" fmla="*/ 0 w 16092"/>
                  <a:gd name="T61" fmla="*/ 0 h 5445"/>
                  <a:gd name="T62" fmla="*/ 0 w 16092"/>
                  <a:gd name="T63" fmla="*/ 0 h 5445"/>
                  <a:gd name="T64" fmla="*/ 0 w 16092"/>
                  <a:gd name="T65" fmla="*/ 0 h 5445"/>
                  <a:gd name="T66" fmla="*/ 0 w 16092"/>
                  <a:gd name="T67" fmla="*/ 0 h 5445"/>
                  <a:gd name="T68" fmla="*/ 0 w 16092"/>
                  <a:gd name="T69" fmla="*/ 0 h 5445"/>
                  <a:gd name="T70" fmla="*/ 0 w 16092"/>
                  <a:gd name="T71" fmla="*/ 0 h 5445"/>
                  <a:gd name="T72" fmla="*/ 0 w 16092"/>
                  <a:gd name="T73" fmla="*/ 0 h 5445"/>
                  <a:gd name="T74" fmla="*/ 0 w 16092"/>
                  <a:gd name="T75" fmla="*/ 0 h 5445"/>
                  <a:gd name="T76" fmla="*/ 0 w 16092"/>
                  <a:gd name="T77" fmla="*/ 0 h 5445"/>
                  <a:gd name="T78" fmla="*/ 0 w 16092"/>
                  <a:gd name="T79" fmla="*/ 0 h 5445"/>
                  <a:gd name="T80" fmla="*/ 0 w 16092"/>
                  <a:gd name="T81" fmla="*/ 0 h 5445"/>
                  <a:gd name="T82" fmla="*/ 0 w 16092"/>
                  <a:gd name="T83" fmla="*/ 0 h 5445"/>
                  <a:gd name="T84" fmla="*/ 0 w 16092"/>
                  <a:gd name="T85" fmla="*/ 0 h 54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092"/>
                  <a:gd name="T130" fmla="*/ 0 h 5445"/>
                  <a:gd name="T131" fmla="*/ 16092 w 16092"/>
                  <a:gd name="T132" fmla="*/ 5445 h 544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092" h="5445">
                    <a:moveTo>
                      <a:pt x="16092" y="2723"/>
                    </a:moveTo>
                    <a:lnTo>
                      <a:pt x="16082" y="2863"/>
                    </a:lnTo>
                    <a:lnTo>
                      <a:pt x="16052" y="3001"/>
                    </a:lnTo>
                    <a:lnTo>
                      <a:pt x="16000" y="3137"/>
                    </a:lnTo>
                    <a:lnTo>
                      <a:pt x="15929" y="3271"/>
                    </a:lnTo>
                    <a:lnTo>
                      <a:pt x="15839" y="3403"/>
                    </a:lnTo>
                    <a:lnTo>
                      <a:pt x="15731" y="3532"/>
                    </a:lnTo>
                    <a:lnTo>
                      <a:pt x="15605" y="3659"/>
                    </a:lnTo>
                    <a:lnTo>
                      <a:pt x="15460" y="3782"/>
                    </a:lnTo>
                    <a:lnTo>
                      <a:pt x="15299" y="3903"/>
                    </a:lnTo>
                    <a:lnTo>
                      <a:pt x="15121" y="4021"/>
                    </a:lnTo>
                    <a:lnTo>
                      <a:pt x="14928" y="4134"/>
                    </a:lnTo>
                    <a:lnTo>
                      <a:pt x="14718" y="4245"/>
                    </a:lnTo>
                    <a:lnTo>
                      <a:pt x="14494" y="4352"/>
                    </a:lnTo>
                    <a:lnTo>
                      <a:pt x="14255" y="4455"/>
                    </a:lnTo>
                    <a:lnTo>
                      <a:pt x="14001" y="4554"/>
                    </a:lnTo>
                    <a:lnTo>
                      <a:pt x="13735" y="4648"/>
                    </a:lnTo>
                    <a:lnTo>
                      <a:pt x="13455" y="4738"/>
                    </a:lnTo>
                    <a:lnTo>
                      <a:pt x="13163" y="4824"/>
                    </a:lnTo>
                    <a:lnTo>
                      <a:pt x="12860" y="4904"/>
                    </a:lnTo>
                    <a:lnTo>
                      <a:pt x="12544" y="4981"/>
                    </a:lnTo>
                    <a:lnTo>
                      <a:pt x="12217" y="5051"/>
                    </a:lnTo>
                    <a:lnTo>
                      <a:pt x="11880" y="5117"/>
                    </a:lnTo>
                    <a:lnTo>
                      <a:pt x="11533" y="5177"/>
                    </a:lnTo>
                    <a:lnTo>
                      <a:pt x="11177" y="5232"/>
                    </a:lnTo>
                    <a:lnTo>
                      <a:pt x="10812" y="5280"/>
                    </a:lnTo>
                    <a:lnTo>
                      <a:pt x="10438" y="5323"/>
                    </a:lnTo>
                    <a:lnTo>
                      <a:pt x="10056" y="5360"/>
                    </a:lnTo>
                    <a:lnTo>
                      <a:pt x="9667" y="5391"/>
                    </a:lnTo>
                    <a:lnTo>
                      <a:pt x="9271" y="5414"/>
                    </a:lnTo>
                    <a:lnTo>
                      <a:pt x="8869" y="5432"/>
                    </a:lnTo>
                    <a:lnTo>
                      <a:pt x="8460" y="5442"/>
                    </a:lnTo>
                    <a:lnTo>
                      <a:pt x="8046" y="5445"/>
                    </a:lnTo>
                    <a:lnTo>
                      <a:pt x="7633" y="5442"/>
                    </a:lnTo>
                    <a:lnTo>
                      <a:pt x="7223" y="5432"/>
                    </a:lnTo>
                    <a:lnTo>
                      <a:pt x="6821" y="5414"/>
                    </a:lnTo>
                    <a:lnTo>
                      <a:pt x="6425" y="5391"/>
                    </a:lnTo>
                    <a:lnTo>
                      <a:pt x="6036" y="5360"/>
                    </a:lnTo>
                    <a:lnTo>
                      <a:pt x="5654" y="5323"/>
                    </a:lnTo>
                    <a:lnTo>
                      <a:pt x="5280" y="5280"/>
                    </a:lnTo>
                    <a:lnTo>
                      <a:pt x="4915" y="5232"/>
                    </a:lnTo>
                    <a:lnTo>
                      <a:pt x="4558" y="5177"/>
                    </a:lnTo>
                    <a:lnTo>
                      <a:pt x="4212" y="5117"/>
                    </a:lnTo>
                    <a:lnTo>
                      <a:pt x="3875" y="5051"/>
                    </a:lnTo>
                    <a:lnTo>
                      <a:pt x="3548" y="4981"/>
                    </a:lnTo>
                    <a:lnTo>
                      <a:pt x="3232" y="4904"/>
                    </a:lnTo>
                    <a:lnTo>
                      <a:pt x="2929" y="4824"/>
                    </a:lnTo>
                    <a:lnTo>
                      <a:pt x="2637" y="4738"/>
                    </a:lnTo>
                    <a:lnTo>
                      <a:pt x="2357" y="4648"/>
                    </a:lnTo>
                    <a:lnTo>
                      <a:pt x="2090" y="4554"/>
                    </a:lnTo>
                    <a:lnTo>
                      <a:pt x="1837" y="4455"/>
                    </a:lnTo>
                    <a:lnTo>
                      <a:pt x="1598" y="4352"/>
                    </a:lnTo>
                    <a:lnTo>
                      <a:pt x="1374" y="4245"/>
                    </a:lnTo>
                    <a:lnTo>
                      <a:pt x="1164" y="4134"/>
                    </a:lnTo>
                    <a:lnTo>
                      <a:pt x="971" y="4021"/>
                    </a:lnTo>
                    <a:lnTo>
                      <a:pt x="793" y="3903"/>
                    </a:lnTo>
                    <a:lnTo>
                      <a:pt x="632" y="3782"/>
                    </a:lnTo>
                    <a:lnTo>
                      <a:pt x="487" y="3659"/>
                    </a:lnTo>
                    <a:lnTo>
                      <a:pt x="361" y="3532"/>
                    </a:lnTo>
                    <a:lnTo>
                      <a:pt x="252" y="3403"/>
                    </a:lnTo>
                    <a:lnTo>
                      <a:pt x="163" y="3271"/>
                    </a:lnTo>
                    <a:lnTo>
                      <a:pt x="92" y="3137"/>
                    </a:lnTo>
                    <a:lnTo>
                      <a:pt x="40" y="3001"/>
                    </a:lnTo>
                    <a:lnTo>
                      <a:pt x="10" y="2863"/>
                    </a:lnTo>
                    <a:lnTo>
                      <a:pt x="0" y="2723"/>
                    </a:lnTo>
                    <a:lnTo>
                      <a:pt x="10" y="2583"/>
                    </a:lnTo>
                    <a:lnTo>
                      <a:pt x="40" y="2444"/>
                    </a:lnTo>
                    <a:lnTo>
                      <a:pt x="92" y="2308"/>
                    </a:lnTo>
                    <a:lnTo>
                      <a:pt x="163" y="2174"/>
                    </a:lnTo>
                    <a:lnTo>
                      <a:pt x="252" y="2042"/>
                    </a:lnTo>
                    <a:lnTo>
                      <a:pt x="361" y="1913"/>
                    </a:lnTo>
                    <a:lnTo>
                      <a:pt x="487" y="1787"/>
                    </a:lnTo>
                    <a:lnTo>
                      <a:pt x="632" y="1663"/>
                    </a:lnTo>
                    <a:lnTo>
                      <a:pt x="793" y="1542"/>
                    </a:lnTo>
                    <a:lnTo>
                      <a:pt x="971" y="1425"/>
                    </a:lnTo>
                    <a:lnTo>
                      <a:pt x="1164" y="1310"/>
                    </a:lnTo>
                    <a:lnTo>
                      <a:pt x="1374" y="1201"/>
                    </a:lnTo>
                    <a:lnTo>
                      <a:pt x="1598" y="1094"/>
                    </a:lnTo>
                    <a:lnTo>
                      <a:pt x="1837" y="991"/>
                    </a:lnTo>
                    <a:lnTo>
                      <a:pt x="2090" y="892"/>
                    </a:lnTo>
                    <a:lnTo>
                      <a:pt x="2357" y="798"/>
                    </a:lnTo>
                    <a:lnTo>
                      <a:pt x="2637" y="707"/>
                    </a:lnTo>
                    <a:lnTo>
                      <a:pt x="2929" y="621"/>
                    </a:lnTo>
                    <a:lnTo>
                      <a:pt x="3232" y="541"/>
                    </a:lnTo>
                    <a:lnTo>
                      <a:pt x="3548" y="465"/>
                    </a:lnTo>
                    <a:lnTo>
                      <a:pt x="3875" y="394"/>
                    </a:lnTo>
                    <a:lnTo>
                      <a:pt x="4212" y="328"/>
                    </a:lnTo>
                    <a:lnTo>
                      <a:pt x="4558" y="268"/>
                    </a:lnTo>
                    <a:lnTo>
                      <a:pt x="4915" y="213"/>
                    </a:lnTo>
                    <a:lnTo>
                      <a:pt x="5280" y="165"/>
                    </a:lnTo>
                    <a:lnTo>
                      <a:pt x="5654" y="122"/>
                    </a:lnTo>
                    <a:lnTo>
                      <a:pt x="6036" y="85"/>
                    </a:lnTo>
                    <a:lnTo>
                      <a:pt x="6425" y="55"/>
                    </a:lnTo>
                    <a:lnTo>
                      <a:pt x="6821" y="31"/>
                    </a:lnTo>
                    <a:lnTo>
                      <a:pt x="7223" y="14"/>
                    </a:lnTo>
                    <a:lnTo>
                      <a:pt x="7633" y="3"/>
                    </a:lnTo>
                    <a:lnTo>
                      <a:pt x="8046" y="0"/>
                    </a:lnTo>
                    <a:lnTo>
                      <a:pt x="8460" y="3"/>
                    </a:lnTo>
                    <a:lnTo>
                      <a:pt x="8869" y="14"/>
                    </a:lnTo>
                    <a:lnTo>
                      <a:pt x="9271" y="31"/>
                    </a:lnTo>
                    <a:lnTo>
                      <a:pt x="9667" y="55"/>
                    </a:lnTo>
                    <a:lnTo>
                      <a:pt x="10056" y="85"/>
                    </a:lnTo>
                    <a:lnTo>
                      <a:pt x="10438" y="122"/>
                    </a:lnTo>
                    <a:lnTo>
                      <a:pt x="10812" y="165"/>
                    </a:lnTo>
                    <a:lnTo>
                      <a:pt x="11177" y="213"/>
                    </a:lnTo>
                    <a:lnTo>
                      <a:pt x="11533" y="268"/>
                    </a:lnTo>
                    <a:lnTo>
                      <a:pt x="11880" y="328"/>
                    </a:lnTo>
                    <a:lnTo>
                      <a:pt x="12217" y="394"/>
                    </a:lnTo>
                    <a:lnTo>
                      <a:pt x="12544" y="465"/>
                    </a:lnTo>
                    <a:lnTo>
                      <a:pt x="12860" y="541"/>
                    </a:lnTo>
                    <a:lnTo>
                      <a:pt x="13163" y="621"/>
                    </a:lnTo>
                    <a:lnTo>
                      <a:pt x="13455" y="707"/>
                    </a:lnTo>
                    <a:lnTo>
                      <a:pt x="13735" y="798"/>
                    </a:lnTo>
                    <a:lnTo>
                      <a:pt x="14001" y="892"/>
                    </a:lnTo>
                    <a:lnTo>
                      <a:pt x="14255" y="991"/>
                    </a:lnTo>
                    <a:lnTo>
                      <a:pt x="14494" y="1094"/>
                    </a:lnTo>
                    <a:lnTo>
                      <a:pt x="14718" y="1201"/>
                    </a:lnTo>
                    <a:lnTo>
                      <a:pt x="14928" y="1310"/>
                    </a:lnTo>
                    <a:lnTo>
                      <a:pt x="15121" y="1425"/>
                    </a:lnTo>
                    <a:lnTo>
                      <a:pt x="15299" y="1542"/>
                    </a:lnTo>
                    <a:lnTo>
                      <a:pt x="15460" y="1663"/>
                    </a:lnTo>
                    <a:lnTo>
                      <a:pt x="15605" y="1787"/>
                    </a:lnTo>
                    <a:lnTo>
                      <a:pt x="15731" y="1913"/>
                    </a:lnTo>
                    <a:lnTo>
                      <a:pt x="15839" y="2042"/>
                    </a:lnTo>
                    <a:lnTo>
                      <a:pt x="15929" y="2174"/>
                    </a:lnTo>
                    <a:lnTo>
                      <a:pt x="16000" y="2308"/>
                    </a:lnTo>
                    <a:lnTo>
                      <a:pt x="16052" y="2444"/>
                    </a:lnTo>
                    <a:lnTo>
                      <a:pt x="16082" y="2583"/>
                    </a:lnTo>
                    <a:lnTo>
                      <a:pt x="16092" y="2723"/>
                    </a:lnTo>
                    <a:close/>
                  </a:path>
                </a:pathLst>
              </a:custGeom>
              <a:solidFill>
                <a:srgbClr val="0079AD"/>
              </a:solidFill>
              <a:ln w="9525">
                <a:noFill/>
                <a:round/>
                <a:headEnd/>
                <a:tailEnd/>
              </a:ln>
            </p:spPr>
            <p:txBody>
              <a:bodyPr/>
              <a:lstStyle/>
              <a:p>
                <a:endParaRPr lang="en-US" dirty="0"/>
              </a:p>
            </p:txBody>
          </p:sp>
          <p:sp>
            <p:nvSpPr>
              <p:cNvPr id="58961" name="Freeform 259"/>
              <p:cNvSpPr>
                <a:spLocks/>
              </p:cNvSpPr>
              <p:nvPr/>
            </p:nvSpPr>
            <p:spPr bwMode="auto">
              <a:xfrm>
                <a:off x="17797" y="11446"/>
                <a:ext cx="181" cy="41"/>
              </a:xfrm>
              <a:custGeom>
                <a:avLst/>
                <a:gdLst>
                  <a:gd name="T0" fmla="*/ 0 w 8145"/>
                  <a:gd name="T1" fmla="*/ 0 h 2820"/>
                  <a:gd name="T2" fmla="*/ 0 w 8145"/>
                  <a:gd name="T3" fmla="*/ 0 h 2820"/>
                  <a:gd name="T4" fmla="*/ 0 w 8145"/>
                  <a:gd name="T5" fmla="*/ 0 h 2820"/>
                  <a:gd name="T6" fmla="*/ 0 w 8145"/>
                  <a:gd name="T7" fmla="*/ 0 h 2820"/>
                  <a:gd name="T8" fmla="*/ 0 w 8145"/>
                  <a:gd name="T9" fmla="*/ 0 h 2820"/>
                  <a:gd name="T10" fmla="*/ 0 w 8145"/>
                  <a:gd name="T11" fmla="*/ 0 h 2820"/>
                  <a:gd name="T12" fmla="*/ 0 w 8145"/>
                  <a:gd name="T13" fmla="*/ 0 h 2820"/>
                  <a:gd name="T14" fmla="*/ 0 w 8145"/>
                  <a:gd name="T15" fmla="*/ 0 h 2820"/>
                  <a:gd name="T16" fmla="*/ 0 w 8145"/>
                  <a:gd name="T17" fmla="*/ 0 h 2820"/>
                  <a:gd name="T18" fmla="*/ 0 w 8145"/>
                  <a:gd name="T19" fmla="*/ 0 h 2820"/>
                  <a:gd name="T20" fmla="*/ 0 w 8145"/>
                  <a:gd name="T21" fmla="*/ 0 h 2820"/>
                  <a:gd name="T22" fmla="*/ 0 w 8145"/>
                  <a:gd name="T23" fmla="*/ 0 h 2820"/>
                  <a:gd name="T24" fmla="*/ 0 w 8145"/>
                  <a:gd name="T25" fmla="*/ 0 h 2820"/>
                  <a:gd name="T26" fmla="*/ 0 w 8145"/>
                  <a:gd name="T27" fmla="*/ 0 h 2820"/>
                  <a:gd name="T28" fmla="*/ 0 w 8145"/>
                  <a:gd name="T29" fmla="*/ 0 h 2820"/>
                  <a:gd name="T30" fmla="*/ 0 w 8145"/>
                  <a:gd name="T31" fmla="*/ 0 h 2820"/>
                  <a:gd name="T32" fmla="*/ 0 w 8145"/>
                  <a:gd name="T33" fmla="*/ 0 h 2820"/>
                  <a:gd name="T34" fmla="*/ 0 w 8145"/>
                  <a:gd name="T35" fmla="*/ 0 h 2820"/>
                  <a:gd name="T36" fmla="*/ 0 w 8145"/>
                  <a:gd name="T37" fmla="*/ 0 h 2820"/>
                  <a:gd name="T38" fmla="*/ 0 w 8145"/>
                  <a:gd name="T39" fmla="*/ 0 h 2820"/>
                  <a:gd name="T40" fmla="*/ 0 w 8145"/>
                  <a:gd name="T41" fmla="*/ 0 h 2820"/>
                  <a:gd name="T42" fmla="*/ 0 w 8145"/>
                  <a:gd name="T43" fmla="*/ 0 h 2820"/>
                  <a:gd name="T44" fmla="*/ 0 w 8145"/>
                  <a:gd name="T45" fmla="*/ 0 h 2820"/>
                  <a:gd name="T46" fmla="*/ 0 w 8145"/>
                  <a:gd name="T47" fmla="*/ 0 h 2820"/>
                  <a:gd name="T48" fmla="*/ 0 w 8145"/>
                  <a:gd name="T49" fmla="*/ 0 h 2820"/>
                  <a:gd name="T50" fmla="*/ 0 w 8145"/>
                  <a:gd name="T51" fmla="*/ 0 h 2820"/>
                  <a:gd name="T52" fmla="*/ 0 w 8145"/>
                  <a:gd name="T53" fmla="*/ 0 h 2820"/>
                  <a:gd name="T54" fmla="*/ 0 w 8145"/>
                  <a:gd name="T55" fmla="*/ 0 h 2820"/>
                  <a:gd name="T56" fmla="*/ 0 w 8145"/>
                  <a:gd name="T57" fmla="*/ 0 h 2820"/>
                  <a:gd name="T58" fmla="*/ 0 w 8145"/>
                  <a:gd name="T59" fmla="*/ 0 h 2820"/>
                  <a:gd name="T60" fmla="*/ 0 w 8145"/>
                  <a:gd name="T61" fmla="*/ 0 h 2820"/>
                  <a:gd name="T62" fmla="*/ 0 w 8145"/>
                  <a:gd name="T63" fmla="*/ 0 h 2820"/>
                  <a:gd name="T64" fmla="*/ 0 w 8145"/>
                  <a:gd name="T65" fmla="*/ 0 h 2820"/>
                  <a:gd name="T66" fmla="*/ 0 w 8145"/>
                  <a:gd name="T67" fmla="*/ 0 h 2820"/>
                  <a:gd name="T68" fmla="*/ 0 w 8145"/>
                  <a:gd name="T69" fmla="*/ 0 h 2820"/>
                  <a:gd name="T70" fmla="*/ 0 w 8145"/>
                  <a:gd name="T71" fmla="*/ 0 h 2820"/>
                  <a:gd name="T72" fmla="*/ 0 w 8145"/>
                  <a:gd name="T73" fmla="*/ 0 h 2820"/>
                  <a:gd name="T74" fmla="*/ 0 w 8145"/>
                  <a:gd name="T75" fmla="*/ 0 h 2820"/>
                  <a:gd name="T76" fmla="*/ 0 w 8145"/>
                  <a:gd name="T77" fmla="*/ 0 h 2820"/>
                  <a:gd name="T78" fmla="*/ 0 w 8145"/>
                  <a:gd name="T79" fmla="*/ 0 h 2820"/>
                  <a:gd name="T80" fmla="*/ 0 w 8145"/>
                  <a:gd name="T81" fmla="*/ 0 h 2820"/>
                  <a:gd name="T82" fmla="*/ 0 w 8145"/>
                  <a:gd name="T83" fmla="*/ 0 h 2820"/>
                  <a:gd name="T84" fmla="*/ 0 w 8145"/>
                  <a:gd name="T85" fmla="*/ 0 h 2820"/>
                  <a:gd name="T86" fmla="*/ 0 w 8145"/>
                  <a:gd name="T87" fmla="*/ 0 h 2820"/>
                  <a:gd name="T88" fmla="*/ 0 w 8145"/>
                  <a:gd name="T89" fmla="*/ 0 h 2820"/>
                  <a:gd name="T90" fmla="*/ 0 w 8145"/>
                  <a:gd name="T91" fmla="*/ 0 h 2820"/>
                  <a:gd name="T92" fmla="*/ 0 w 8145"/>
                  <a:gd name="T93" fmla="*/ 0 h 2820"/>
                  <a:gd name="T94" fmla="*/ 0 w 8145"/>
                  <a:gd name="T95" fmla="*/ 0 h 2820"/>
                  <a:gd name="T96" fmla="*/ 0 w 8145"/>
                  <a:gd name="T97" fmla="*/ 0 h 2820"/>
                  <a:gd name="T98" fmla="*/ 0 w 8145"/>
                  <a:gd name="T99" fmla="*/ 0 h 28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45"/>
                  <a:gd name="T151" fmla="*/ 0 h 2820"/>
                  <a:gd name="T152" fmla="*/ 8145 w 8145"/>
                  <a:gd name="T153" fmla="*/ 2820 h 28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45" h="2820">
                    <a:moveTo>
                      <a:pt x="0" y="2820"/>
                    </a:moveTo>
                    <a:lnTo>
                      <a:pt x="0" y="2820"/>
                    </a:lnTo>
                    <a:lnTo>
                      <a:pt x="209" y="2819"/>
                    </a:lnTo>
                    <a:lnTo>
                      <a:pt x="415" y="2816"/>
                    </a:lnTo>
                    <a:lnTo>
                      <a:pt x="621" y="2812"/>
                    </a:lnTo>
                    <a:lnTo>
                      <a:pt x="826" y="2806"/>
                    </a:lnTo>
                    <a:lnTo>
                      <a:pt x="1028" y="2798"/>
                    </a:lnTo>
                    <a:lnTo>
                      <a:pt x="1230" y="2788"/>
                    </a:lnTo>
                    <a:lnTo>
                      <a:pt x="1429" y="2777"/>
                    </a:lnTo>
                    <a:lnTo>
                      <a:pt x="1628" y="2765"/>
                    </a:lnTo>
                    <a:lnTo>
                      <a:pt x="1824" y="2749"/>
                    </a:lnTo>
                    <a:lnTo>
                      <a:pt x="2019" y="2734"/>
                    </a:lnTo>
                    <a:lnTo>
                      <a:pt x="2211" y="2716"/>
                    </a:lnTo>
                    <a:lnTo>
                      <a:pt x="2403" y="2697"/>
                    </a:lnTo>
                    <a:lnTo>
                      <a:pt x="2591" y="2676"/>
                    </a:lnTo>
                    <a:lnTo>
                      <a:pt x="2777" y="2654"/>
                    </a:lnTo>
                    <a:lnTo>
                      <a:pt x="2963" y="2630"/>
                    </a:lnTo>
                    <a:lnTo>
                      <a:pt x="3145" y="2604"/>
                    </a:lnTo>
                    <a:lnTo>
                      <a:pt x="3325" y="2578"/>
                    </a:lnTo>
                    <a:lnTo>
                      <a:pt x="3503" y="2550"/>
                    </a:lnTo>
                    <a:lnTo>
                      <a:pt x="3680" y="2521"/>
                    </a:lnTo>
                    <a:lnTo>
                      <a:pt x="3853" y="2490"/>
                    </a:lnTo>
                    <a:lnTo>
                      <a:pt x="4023" y="2457"/>
                    </a:lnTo>
                    <a:lnTo>
                      <a:pt x="4192" y="2423"/>
                    </a:lnTo>
                    <a:lnTo>
                      <a:pt x="4357" y="2389"/>
                    </a:lnTo>
                    <a:lnTo>
                      <a:pt x="4519" y="2353"/>
                    </a:lnTo>
                    <a:lnTo>
                      <a:pt x="4680" y="2314"/>
                    </a:lnTo>
                    <a:lnTo>
                      <a:pt x="4838" y="2276"/>
                    </a:lnTo>
                    <a:lnTo>
                      <a:pt x="4992" y="2236"/>
                    </a:lnTo>
                    <a:lnTo>
                      <a:pt x="5144" y="2194"/>
                    </a:lnTo>
                    <a:lnTo>
                      <a:pt x="5292" y="2152"/>
                    </a:lnTo>
                    <a:lnTo>
                      <a:pt x="5438" y="2108"/>
                    </a:lnTo>
                    <a:lnTo>
                      <a:pt x="5510" y="2086"/>
                    </a:lnTo>
                    <a:lnTo>
                      <a:pt x="5581" y="2063"/>
                    </a:lnTo>
                    <a:lnTo>
                      <a:pt x="5652" y="2040"/>
                    </a:lnTo>
                    <a:lnTo>
                      <a:pt x="5721" y="2017"/>
                    </a:lnTo>
                    <a:lnTo>
                      <a:pt x="5789" y="1993"/>
                    </a:lnTo>
                    <a:lnTo>
                      <a:pt x="5857" y="1970"/>
                    </a:lnTo>
                    <a:lnTo>
                      <a:pt x="5923" y="1945"/>
                    </a:lnTo>
                    <a:lnTo>
                      <a:pt x="5990" y="1921"/>
                    </a:lnTo>
                    <a:lnTo>
                      <a:pt x="6056" y="1896"/>
                    </a:lnTo>
                    <a:lnTo>
                      <a:pt x="6120" y="1872"/>
                    </a:lnTo>
                    <a:lnTo>
                      <a:pt x="6183" y="1847"/>
                    </a:lnTo>
                    <a:lnTo>
                      <a:pt x="6246" y="1822"/>
                    </a:lnTo>
                    <a:lnTo>
                      <a:pt x="6308" y="1795"/>
                    </a:lnTo>
                    <a:lnTo>
                      <a:pt x="6368" y="1769"/>
                    </a:lnTo>
                    <a:lnTo>
                      <a:pt x="6428" y="1743"/>
                    </a:lnTo>
                    <a:lnTo>
                      <a:pt x="6489" y="1717"/>
                    </a:lnTo>
                    <a:lnTo>
                      <a:pt x="6547" y="1690"/>
                    </a:lnTo>
                    <a:lnTo>
                      <a:pt x="6604" y="1663"/>
                    </a:lnTo>
                    <a:lnTo>
                      <a:pt x="6661" y="1636"/>
                    </a:lnTo>
                    <a:lnTo>
                      <a:pt x="6716" y="1609"/>
                    </a:lnTo>
                    <a:lnTo>
                      <a:pt x="6771" y="1581"/>
                    </a:lnTo>
                    <a:lnTo>
                      <a:pt x="6824" y="1553"/>
                    </a:lnTo>
                    <a:lnTo>
                      <a:pt x="6877" y="1524"/>
                    </a:lnTo>
                    <a:lnTo>
                      <a:pt x="6929" y="1496"/>
                    </a:lnTo>
                    <a:lnTo>
                      <a:pt x="6980" y="1467"/>
                    </a:lnTo>
                    <a:lnTo>
                      <a:pt x="7030" y="1439"/>
                    </a:lnTo>
                    <a:lnTo>
                      <a:pt x="7079" y="1409"/>
                    </a:lnTo>
                    <a:lnTo>
                      <a:pt x="7127" y="1379"/>
                    </a:lnTo>
                    <a:lnTo>
                      <a:pt x="7175" y="1350"/>
                    </a:lnTo>
                    <a:lnTo>
                      <a:pt x="7221" y="1320"/>
                    </a:lnTo>
                    <a:lnTo>
                      <a:pt x="7265" y="1290"/>
                    </a:lnTo>
                    <a:lnTo>
                      <a:pt x="7309" y="1259"/>
                    </a:lnTo>
                    <a:lnTo>
                      <a:pt x="7353" y="1228"/>
                    </a:lnTo>
                    <a:lnTo>
                      <a:pt x="7395" y="1198"/>
                    </a:lnTo>
                    <a:lnTo>
                      <a:pt x="7435" y="1166"/>
                    </a:lnTo>
                    <a:lnTo>
                      <a:pt x="7475" y="1134"/>
                    </a:lnTo>
                    <a:lnTo>
                      <a:pt x="7515" y="1103"/>
                    </a:lnTo>
                    <a:lnTo>
                      <a:pt x="7552" y="1071"/>
                    </a:lnTo>
                    <a:lnTo>
                      <a:pt x="7589" y="1039"/>
                    </a:lnTo>
                    <a:lnTo>
                      <a:pt x="7625" y="1006"/>
                    </a:lnTo>
                    <a:lnTo>
                      <a:pt x="7659" y="974"/>
                    </a:lnTo>
                    <a:lnTo>
                      <a:pt x="7693" y="941"/>
                    </a:lnTo>
                    <a:lnTo>
                      <a:pt x="7726" y="908"/>
                    </a:lnTo>
                    <a:lnTo>
                      <a:pt x="7757" y="874"/>
                    </a:lnTo>
                    <a:lnTo>
                      <a:pt x="7788" y="841"/>
                    </a:lnTo>
                    <a:lnTo>
                      <a:pt x="7816" y="807"/>
                    </a:lnTo>
                    <a:lnTo>
                      <a:pt x="7845" y="773"/>
                    </a:lnTo>
                    <a:lnTo>
                      <a:pt x="7871" y="738"/>
                    </a:lnTo>
                    <a:lnTo>
                      <a:pt x="7898" y="703"/>
                    </a:lnTo>
                    <a:lnTo>
                      <a:pt x="7922" y="669"/>
                    </a:lnTo>
                    <a:lnTo>
                      <a:pt x="7945" y="634"/>
                    </a:lnTo>
                    <a:lnTo>
                      <a:pt x="7967" y="598"/>
                    </a:lnTo>
                    <a:lnTo>
                      <a:pt x="7988" y="562"/>
                    </a:lnTo>
                    <a:lnTo>
                      <a:pt x="8008" y="526"/>
                    </a:lnTo>
                    <a:lnTo>
                      <a:pt x="8026" y="490"/>
                    </a:lnTo>
                    <a:lnTo>
                      <a:pt x="8043" y="453"/>
                    </a:lnTo>
                    <a:lnTo>
                      <a:pt x="8059" y="417"/>
                    </a:lnTo>
                    <a:lnTo>
                      <a:pt x="8074" y="380"/>
                    </a:lnTo>
                    <a:lnTo>
                      <a:pt x="8087" y="343"/>
                    </a:lnTo>
                    <a:lnTo>
                      <a:pt x="8099" y="305"/>
                    </a:lnTo>
                    <a:lnTo>
                      <a:pt x="8109" y="268"/>
                    </a:lnTo>
                    <a:lnTo>
                      <a:pt x="8119" y="230"/>
                    </a:lnTo>
                    <a:lnTo>
                      <a:pt x="8127" y="192"/>
                    </a:lnTo>
                    <a:lnTo>
                      <a:pt x="8134" y="154"/>
                    </a:lnTo>
                    <a:lnTo>
                      <a:pt x="8138" y="116"/>
                    </a:lnTo>
                    <a:lnTo>
                      <a:pt x="8142" y="77"/>
                    </a:lnTo>
                    <a:lnTo>
                      <a:pt x="8144" y="38"/>
                    </a:lnTo>
                    <a:lnTo>
                      <a:pt x="8145" y="0"/>
                    </a:lnTo>
                    <a:lnTo>
                      <a:pt x="7949" y="0"/>
                    </a:lnTo>
                    <a:lnTo>
                      <a:pt x="7949" y="31"/>
                    </a:lnTo>
                    <a:lnTo>
                      <a:pt x="7946" y="63"/>
                    </a:lnTo>
                    <a:lnTo>
                      <a:pt x="7943" y="95"/>
                    </a:lnTo>
                    <a:lnTo>
                      <a:pt x="7939" y="126"/>
                    </a:lnTo>
                    <a:lnTo>
                      <a:pt x="7934" y="157"/>
                    </a:lnTo>
                    <a:lnTo>
                      <a:pt x="7927" y="188"/>
                    </a:lnTo>
                    <a:lnTo>
                      <a:pt x="7920" y="220"/>
                    </a:lnTo>
                    <a:lnTo>
                      <a:pt x="7911" y="251"/>
                    </a:lnTo>
                    <a:lnTo>
                      <a:pt x="7902" y="281"/>
                    </a:lnTo>
                    <a:lnTo>
                      <a:pt x="7890" y="312"/>
                    </a:lnTo>
                    <a:lnTo>
                      <a:pt x="7877" y="344"/>
                    </a:lnTo>
                    <a:lnTo>
                      <a:pt x="7864" y="375"/>
                    </a:lnTo>
                    <a:lnTo>
                      <a:pt x="7850" y="406"/>
                    </a:lnTo>
                    <a:lnTo>
                      <a:pt x="7834" y="436"/>
                    </a:lnTo>
                    <a:lnTo>
                      <a:pt x="7817" y="467"/>
                    </a:lnTo>
                    <a:lnTo>
                      <a:pt x="7799" y="499"/>
                    </a:lnTo>
                    <a:lnTo>
                      <a:pt x="7779" y="529"/>
                    </a:lnTo>
                    <a:lnTo>
                      <a:pt x="7759" y="560"/>
                    </a:lnTo>
                    <a:lnTo>
                      <a:pt x="7738" y="591"/>
                    </a:lnTo>
                    <a:lnTo>
                      <a:pt x="7715" y="622"/>
                    </a:lnTo>
                    <a:lnTo>
                      <a:pt x="7691" y="653"/>
                    </a:lnTo>
                    <a:lnTo>
                      <a:pt x="7665" y="683"/>
                    </a:lnTo>
                    <a:lnTo>
                      <a:pt x="7639" y="713"/>
                    </a:lnTo>
                    <a:lnTo>
                      <a:pt x="7613" y="744"/>
                    </a:lnTo>
                    <a:lnTo>
                      <a:pt x="7584" y="774"/>
                    </a:lnTo>
                    <a:lnTo>
                      <a:pt x="7554" y="804"/>
                    </a:lnTo>
                    <a:lnTo>
                      <a:pt x="7523" y="835"/>
                    </a:lnTo>
                    <a:lnTo>
                      <a:pt x="7491" y="864"/>
                    </a:lnTo>
                    <a:lnTo>
                      <a:pt x="7458" y="895"/>
                    </a:lnTo>
                    <a:lnTo>
                      <a:pt x="7424" y="925"/>
                    </a:lnTo>
                    <a:lnTo>
                      <a:pt x="7389" y="954"/>
                    </a:lnTo>
                    <a:lnTo>
                      <a:pt x="7353" y="983"/>
                    </a:lnTo>
                    <a:lnTo>
                      <a:pt x="7315" y="1014"/>
                    </a:lnTo>
                    <a:lnTo>
                      <a:pt x="7277" y="1043"/>
                    </a:lnTo>
                    <a:lnTo>
                      <a:pt x="7237" y="1072"/>
                    </a:lnTo>
                    <a:lnTo>
                      <a:pt x="7196" y="1101"/>
                    </a:lnTo>
                    <a:lnTo>
                      <a:pt x="7154" y="1129"/>
                    </a:lnTo>
                    <a:lnTo>
                      <a:pt x="7112" y="1159"/>
                    </a:lnTo>
                    <a:lnTo>
                      <a:pt x="7068" y="1187"/>
                    </a:lnTo>
                    <a:lnTo>
                      <a:pt x="7023" y="1215"/>
                    </a:lnTo>
                    <a:lnTo>
                      <a:pt x="6977" y="1243"/>
                    </a:lnTo>
                    <a:lnTo>
                      <a:pt x="6930" y="1271"/>
                    </a:lnTo>
                    <a:lnTo>
                      <a:pt x="6882" y="1300"/>
                    </a:lnTo>
                    <a:lnTo>
                      <a:pt x="6834" y="1327"/>
                    </a:lnTo>
                    <a:lnTo>
                      <a:pt x="6784" y="1354"/>
                    </a:lnTo>
                    <a:lnTo>
                      <a:pt x="6732" y="1381"/>
                    </a:lnTo>
                    <a:lnTo>
                      <a:pt x="6680" y="1408"/>
                    </a:lnTo>
                    <a:lnTo>
                      <a:pt x="6628" y="1436"/>
                    </a:lnTo>
                    <a:lnTo>
                      <a:pt x="6574" y="1462"/>
                    </a:lnTo>
                    <a:lnTo>
                      <a:pt x="6519" y="1488"/>
                    </a:lnTo>
                    <a:lnTo>
                      <a:pt x="6463" y="1514"/>
                    </a:lnTo>
                    <a:lnTo>
                      <a:pt x="6407" y="1540"/>
                    </a:lnTo>
                    <a:lnTo>
                      <a:pt x="6349" y="1567"/>
                    </a:lnTo>
                    <a:lnTo>
                      <a:pt x="6291" y="1592"/>
                    </a:lnTo>
                    <a:lnTo>
                      <a:pt x="6231" y="1617"/>
                    </a:lnTo>
                    <a:lnTo>
                      <a:pt x="6171" y="1642"/>
                    </a:lnTo>
                    <a:lnTo>
                      <a:pt x="6110" y="1666"/>
                    </a:lnTo>
                    <a:lnTo>
                      <a:pt x="6048" y="1691"/>
                    </a:lnTo>
                    <a:lnTo>
                      <a:pt x="5985" y="1716"/>
                    </a:lnTo>
                    <a:lnTo>
                      <a:pt x="5921" y="1740"/>
                    </a:lnTo>
                    <a:lnTo>
                      <a:pt x="5856" y="1763"/>
                    </a:lnTo>
                    <a:lnTo>
                      <a:pt x="5791" y="1787"/>
                    </a:lnTo>
                    <a:lnTo>
                      <a:pt x="5725" y="1810"/>
                    </a:lnTo>
                    <a:lnTo>
                      <a:pt x="5658" y="1833"/>
                    </a:lnTo>
                    <a:lnTo>
                      <a:pt x="5590" y="1856"/>
                    </a:lnTo>
                    <a:lnTo>
                      <a:pt x="5520" y="1878"/>
                    </a:lnTo>
                    <a:lnTo>
                      <a:pt x="5451" y="1901"/>
                    </a:lnTo>
                    <a:lnTo>
                      <a:pt x="5381" y="1922"/>
                    </a:lnTo>
                    <a:lnTo>
                      <a:pt x="5237" y="1966"/>
                    </a:lnTo>
                    <a:lnTo>
                      <a:pt x="5091" y="2007"/>
                    </a:lnTo>
                    <a:lnTo>
                      <a:pt x="4942" y="2048"/>
                    </a:lnTo>
                    <a:lnTo>
                      <a:pt x="4789" y="2088"/>
                    </a:lnTo>
                    <a:lnTo>
                      <a:pt x="4635" y="2126"/>
                    </a:lnTo>
                    <a:lnTo>
                      <a:pt x="4476" y="2163"/>
                    </a:lnTo>
                    <a:lnTo>
                      <a:pt x="4315" y="2198"/>
                    </a:lnTo>
                    <a:lnTo>
                      <a:pt x="4152" y="2234"/>
                    </a:lnTo>
                    <a:lnTo>
                      <a:pt x="3985" y="2267"/>
                    </a:lnTo>
                    <a:lnTo>
                      <a:pt x="3817" y="2299"/>
                    </a:lnTo>
                    <a:lnTo>
                      <a:pt x="3645" y="2329"/>
                    </a:lnTo>
                    <a:lnTo>
                      <a:pt x="3472" y="2359"/>
                    </a:lnTo>
                    <a:lnTo>
                      <a:pt x="3296" y="2386"/>
                    </a:lnTo>
                    <a:lnTo>
                      <a:pt x="3117" y="2413"/>
                    </a:lnTo>
                    <a:lnTo>
                      <a:pt x="2936" y="2438"/>
                    </a:lnTo>
                    <a:lnTo>
                      <a:pt x="2754" y="2461"/>
                    </a:lnTo>
                    <a:lnTo>
                      <a:pt x="2569" y="2483"/>
                    </a:lnTo>
                    <a:lnTo>
                      <a:pt x="2381" y="2504"/>
                    </a:lnTo>
                    <a:lnTo>
                      <a:pt x="2193" y="2523"/>
                    </a:lnTo>
                    <a:lnTo>
                      <a:pt x="2002" y="2540"/>
                    </a:lnTo>
                    <a:lnTo>
                      <a:pt x="1809" y="2556"/>
                    </a:lnTo>
                    <a:lnTo>
                      <a:pt x="1615" y="2570"/>
                    </a:lnTo>
                    <a:lnTo>
                      <a:pt x="1418" y="2583"/>
                    </a:lnTo>
                    <a:lnTo>
                      <a:pt x="1220" y="2594"/>
                    </a:lnTo>
                    <a:lnTo>
                      <a:pt x="1020" y="2604"/>
                    </a:lnTo>
                    <a:lnTo>
                      <a:pt x="820" y="2611"/>
                    </a:lnTo>
                    <a:lnTo>
                      <a:pt x="617" y="2617"/>
                    </a:lnTo>
                    <a:lnTo>
                      <a:pt x="412" y="2623"/>
                    </a:lnTo>
                    <a:lnTo>
                      <a:pt x="207" y="2625"/>
                    </a:lnTo>
                    <a:lnTo>
                      <a:pt x="0" y="2626"/>
                    </a:lnTo>
                    <a:lnTo>
                      <a:pt x="0" y="2820"/>
                    </a:lnTo>
                    <a:close/>
                  </a:path>
                </a:pathLst>
              </a:custGeom>
              <a:solidFill>
                <a:srgbClr val="ADD7E7"/>
              </a:solidFill>
              <a:ln w="9525">
                <a:noFill/>
                <a:round/>
                <a:headEnd/>
                <a:tailEnd/>
              </a:ln>
            </p:spPr>
            <p:txBody>
              <a:bodyPr/>
              <a:lstStyle/>
              <a:p>
                <a:endParaRPr lang="en-US" dirty="0"/>
              </a:p>
            </p:txBody>
          </p:sp>
          <p:sp>
            <p:nvSpPr>
              <p:cNvPr id="58962" name="Freeform 260"/>
              <p:cNvSpPr>
                <a:spLocks/>
              </p:cNvSpPr>
              <p:nvPr/>
            </p:nvSpPr>
            <p:spPr bwMode="auto">
              <a:xfrm>
                <a:off x="17616" y="11446"/>
                <a:ext cx="181" cy="41"/>
              </a:xfrm>
              <a:custGeom>
                <a:avLst/>
                <a:gdLst>
                  <a:gd name="T0" fmla="*/ 0 w 8145"/>
                  <a:gd name="T1" fmla="*/ 0 h 2820"/>
                  <a:gd name="T2" fmla="*/ 0 w 8145"/>
                  <a:gd name="T3" fmla="*/ 0 h 2820"/>
                  <a:gd name="T4" fmla="*/ 0 w 8145"/>
                  <a:gd name="T5" fmla="*/ 0 h 2820"/>
                  <a:gd name="T6" fmla="*/ 0 w 8145"/>
                  <a:gd name="T7" fmla="*/ 0 h 2820"/>
                  <a:gd name="T8" fmla="*/ 0 w 8145"/>
                  <a:gd name="T9" fmla="*/ 0 h 2820"/>
                  <a:gd name="T10" fmla="*/ 0 w 8145"/>
                  <a:gd name="T11" fmla="*/ 0 h 2820"/>
                  <a:gd name="T12" fmla="*/ 0 w 8145"/>
                  <a:gd name="T13" fmla="*/ 0 h 2820"/>
                  <a:gd name="T14" fmla="*/ 0 w 8145"/>
                  <a:gd name="T15" fmla="*/ 0 h 2820"/>
                  <a:gd name="T16" fmla="*/ 0 w 8145"/>
                  <a:gd name="T17" fmla="*/ 0 h 2820"/>
                  <a:gd name="T18" fmla="*/ 0 w 8145"/>
                  <a:gd name="T19" fmla="*/ 0 h 2820"/>
                  <a:gd name="T20" fmla="*/ 0 w 8145"/>
                  <a:gd name="T21" fmla="*/ 0 h 2820"/>
                  <a:gd name="T22" fmla="*/ 0 w 8145"/>
                  <a:gd name="T23" fmla="*/ 0 h 2820"/>
                  <a:gd name="T24" fmla="*/ 0 w 8145"/>
                  <a:gd name="T25" fmla="*/ 0 h 2820"/>
                  <a:gd name="T26" fmla="*/ 0 w 8145"/>
                  <a:gd name="T27" fmla="*/ 0 h 2820"/>
                  <a:gd name="T28" fmla="*/ 0 w 8145"/>
                  <a:gd name="T29" fmla="*/ 0 h 2820"/>
                  <a:gd name="T30" fmla="*/ 0 w 8145"/>
                  <a:gd name="T31" fmla="*/ 0 h 2820"/>
                  <a:gd name="T32" fmla="*/ 0 w 8145"/>
                  <a:gd name="T33" fmla="*/ 0 h 2820"/>
                  <a:gd name="T34" fmla="*/ 0 w 8145"/>
                  <a:gd name="T35" fmla="*/ 0 h 2820"/>
                  <a:gd name="T36" fmla="*/ 0 w 8145"/>
                  <a:gd name="T37" fmla="*/ 0 h 2820"/>
                  <a:gd name="T38" fmla="*/ 0 w 8145"/>
                  <a:gd name="T39" fmla="*/ 0 h 2820"/>
                  <a:gd name="T40" fmla="*/ 0 w 8145"/>
                  <a:gd name="T41" fmla="*/ 0 h 2820"/>
                  <a:gd name="T42" fmla="*/ 0 w 8145"/>
                  <a:gd name="T43" fmla="*/ 0 h 2820"/>
                  <a:gd name="T44" fmla="*/ 0 w 8145"/>
                  <a:gd name="T45" fmla="*/ 0 h 2820"/>
                  <a:gd name="T46" fmla="*/ 0 w 8145"/>
                  <a:gd name="T47" fmla="*/ 0 h 2820"/>
                  <a:gd name="T48" fmla="*/ 0 w 8145"/>
                  <a:gd name="T49" fmla="*/ 0 h 2820"/>
                  <a:gd name="T50" fmla="*/ 0 w 8145"/>
                  <a:gd name="T51" fmla="*/ 0 h 2820"/>
                  <a:gd name="T52" fmla="*/ 0 w 8145"/>
                  <a:gd name="T53" fmla="*/ 0 h 2820"/>
                  <a:gd name="T54" fmla="*/ 0 w 8145"/>
                  <a:gd name="T55" fmla="*/ 0 h 2820"/>
                  <a:gd name="T56" fmla="*/ 0 w 8145"/>
                  <a:gd name="T57" fmla="*/ 0 h 2820"/>
                  <a:gd name="T58" fmla="*/ 0 w 8145"/>
                  <a:gd name="T59" fmla="*/ 0 h 2820"/>
                  <a:gd name="T60" fmla="*/ 0 w 8145"/>
                  <a:gd name="T61" fmla="*/ 0 h 2820"/>
                  <a:gd name="T62" fmla="*/ 0 w 8145"/>
                  <a:gd name="T63" fmla="*/ 0 h 2820"/>
                  <a:gd name="T64" fmla="*/ 0 w 8145"/>
                  <a:gd name="T65" fmla="*/ 0 h 2820"/>
                  <a:gd name="T66" fmla="*/ 0 w 8145"/>
                  <a:gd name="T67" fmla="*/ 0 h 2820"/>
                  <a:gd name="T68" fmla="*/ 0 w 8145"/>
                  <a:gd name="T69" fmla="*/ 0 h 2820"/>
                  <a:gd name="T70" fmla="*/ 0 w 8145"/>
                  <a:gd name="T71" fmla="*/ 0 h 2820"/>
                  <a:gd name="T72" fmla="*/ 0 w 8145"/>
                  <a:gd name="T73" fmla="*/ 0 h 2820"/>
                  <a:gd name="T74" fmla="*/ 0 w 8145"/>
                  <a:gd name="T75" fmla="*/ 0 h 2820"/>
                  <a:gd name="T76" fmla="*/ 0 w 8145"/>
                  <a:gd name="T77" fmla="*/ 0 h 2820"/>
                  <a:gd name="T78" fmla="*/ 0 w 8145"/>
                  <a:gd name="T79" fmla="*/ 0 h 2820"/>
                  <a:gd name="T80" fmla="*/ 0 w 8145"/>
                  <a:gd name="T81" fmla="*/ 0 h 2820"/>
                  <a:gd name="T82" fmla="*/ 0 w 8145"/>
                  <a:gd name="T83" fmla="*/ 0 h 2820"/>
                  <a:gd name="T84" fmla="*/ 0 w 8145"/>
                  <a:gd name="T85" fmla="*/ 0 h 2820"/>
                  <a:gd name="T86" fmla="*/ 0 w 8145"/>
                  <a:gd name="T87" fmla="*/ 0 h 2820"/>
                  <a:gd name="T88" fmla="*/ 0 w 8145"/>
                  <a:gd name="T89" fmla="*/ 0 h 2820"/>
                  <a:gd name="T90" fmla="*/ 0 w 8145"/>
                  <a:gd name="T91" fmla="*/ 0 h 2820"/>
                  <a:gd name="T92" fmla="*/ 0 w 8145"/>
                  <a:gd name="T93" fmla="*/ 0 h 2820"/>
                  <a:gd name="T94" fmla="*/ 0 w 8145"/>
                  <a:gd name="T95" fmla="*/ 0 h 2820"/>
                  <a:gd name="T96" fmla="*/ 0 w 8145"/>
                  <a:gd name="T97" fmla="*/ 0 h 2820"/>
                  <a:gd name="T98" fmla="*/ 0 w 8145"/>
                  <a:gd name="T99" fmla="*/ 0 h 2820"/>
                  <a:gd name="T100" fmla="*/ 0 w 8145"/>
                  <a:gd name="T101" fmla="*/ 0 h 28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45"/>
                  <a:gd name="T154" fmla="*/ 0 h 2820"/>
                  <a:gd name="T155" fmla="*/ 8145 w 8145"/>
                  <a:gd name="T156" fmla="*/ 2820 h 28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45" h="2820">
                    <a:moveTo>
                      <a:pt x="0" y="0"/>
                    </a:moveTo>
                    <a:lnTo>
                      <a:pt x="0" y="0"/>
                    </a:lnTo>
                    <a:lnTo>
                      <a:pt x="1" y="38"/>
                    </a:lnTo>
                    <a:lnTo>
                      <a:pt x="3" y="77"/>
                    </a:lnTo>
                    <a:lnTo>
                      <a:pt x="7" y="116"/>
                    </a:lnTo>
                    <a:lnTo>
                      <a:pt x="11" y="154"/>
                    </a:lnTo>
                    <a:lnTo>
                      <a:pt x="18" y="192"/>
                    </a:lnTo>
                    <a:lnTo>
                      <a:pt x="26" y="230"/>
                    </a:lnTo>
                    <a:lnTo>
                      <a:pt x="36" y="268"/>
                    </a:lnTo>
                    <a:lnTo>
                      <a:pt x="46" y="305"/>
                    </a:lnTo>
                    <a:lnTo>
                      <a:pt x="58" y="343"/>
                    </a:lnTo>
                    <a:lnTo>
                      <a:pt x="71" y="380"/>
                    </a:lnTo>
                    <a:lnTo>
                      <a:pt x="86" y="417"/>
                    </a:lnTo>
                    <a:lnTo>
                      <a:pt x="102" y="453"/>
                    </a:lnTo>
                    <a:lnTo>
                      <a:pt x="118" y="490"/>
                    </a:lnTo>
                    <a:lnTo>
                      <a:pt x="137" y="526"/>
                    </a:lnTo>
                    <a:lnTo>
                      <a:pt x="157" y="562"/>
                    </a:lnTo>
                    <a:lnTo>
                      <a:pt x="178" y="598"/>
                    </a:lnTo>
                    <a:lnTo>
                      <a:pt x="200" y="634"/>
                    </a:lnTo>
                    <a:lnTo>
                      <a:pt x="223" y="669"/>
                    </a:lnTo>
                    <a:lnTo>
                      <a:pt x="247" y="703"/>
                    </a:lnTo>
                    <a:lnTo>
                      <a:pt x="274" y="738"/>
                    </a:lnTo>
                    <a:lnTo>
                      <a:pt x="300" y="773"/>
                    </a:lnTo>
                    <a:lnTo>
                      <a:pt x="329" y="807"/>
                    </a:lnTo>
                    <a:lnTo>
                      <a:pt x="357" y="841"/>
                    </a:lnTo>
                    <a:lnTo>
                      <a:pt x="388" y="874"/>
                    </a:lnTo>
                    <a:lnTo>
                      <a:pt x="419" y="908"/>
                    </a:lnTo>
                    <a:lnTo>
                      <a:pt x="452" y="941"/>
                    </a:lnTo>
                    <a:lnTo>
                      <a:pt x="485" y="974"/>
                    </a:lnTo>
                    <a:lnTo>
                      <a:pt x="520" y="1006"/>
                    </a:lnTo>
                    <a:lnTo>
                      <a:pt x="556" y="1039"/>
                    </a:lnTo>
                    <a:lnTo>
                      <a:pt x="593" y="1071"/>
                    </a:lnTo>
                    <a:lnTo>
                      <a:pt x="630" y="1103"/>
                    </a:lnTo>
                    <a:lnTo>
                      <a:pt x="670" y="1134"/>
                    </a:lnTo>
                    <a:lnTo>
                      <a:pt x="710" y="1166"/>
                    </a:lnTo>
                    <a:lnTo>
                      <a:pt x="750" y="1198"/>
                    </a:lnTo>
                    <a:lnTo>
                      <a:pt x="792" y="1228"/>
                    </a:lnTo>
                    <a:lnTo>
                      <a:pt x="835" y="1259"/>
                    </a:lnTo>
                    <a:lnTo>
                      <a:pt x="880" y="1290"/>
                    </a:lnTo>
                    <a:lnTo>
                      <a:pt x="924" y="1320"/>
                    </a:lnTo>
                    <a:lnTo>
                      <a:pt x="970" y="1350"/>
                    </a:lnTo>
                    <a:lnTo>
                      <a:pt x="1018" y="1379"/>
                    </a:lnTo>
                    <a:lnTo>
                      <a:pt x="1066" y="1409"/>
                    </a:lnTo>
                    <a:lnTo>
                      <a:pt x="1115" y="1439"/>
                    </a:lnTo>
                    <a:lnTo>
                      <a:pt x="1165" y="1467"/>
                    </a:lnTo>
                    <a:lnTo>
                      <a:pt x="1216" y="1496"/>
                    </a:lnTo>
                    <a:lnTo>
                      <a:pt x="1268" y="1524"/>
                    </a:lnTo>
                    <a:lnTo>
                      <a:pt x="1321" y="1553"/>
                    </a:lnTo>
                    <a:lnTo>
                      <a:pt x="1374" y="1581"/>
                    </a:lnTo>
                    <a:lnTo>
                      <a:pt x="1428" y="1609"/>
                    </a:lnTo>
                    <a:lnTo>
                      <a:pt x="1484" y="1636"/>
                    </a:lnTo>
                    <a:lnTo>
                      <a:pt x="1541" y="1663"/>
                    </a:lnTo>
                    <a:lnTo>
                      <a:pt x="1598" y="1690"/>
                    </a:lnTo>
                    <a:lnTo>
                      <a:pt x="1656" y="1717"/>
                    </a:lnTo>
                    <a:lnTo>
                      <a:pt x="1716" y="1743"/>
                    </a:lnTo>
                    <a:lnTo>
                      <a:pt x="1776" y="1769"/>
                    </a:lnTo>
                    <a:lnTo>
                      <a:pt x="1837" y="1795"/>
                    </a:lnTo>
                    <a:lnTo>
                      <a:pt x="1899" y="1822"/>
                    </a:lnTo>
                    <a:lnTo>
                      <a:pt x="1962" y="1847"/>
                    </a:lnTo>
                    <a:lnTo>
                      <a:pt x="2025" y="1872"/>
                    </a:lnTo>
                    <a:lnTo>
                      <a:pt x="2089" y="1896"/>
                    </a:lnTo>
                    <a:lnTo>
                      <a:pt x="2155" y="1921"/>
                    </a:lnTo>
                    <a:lnTo>
                      <a:pt x="2221" y="1945"/>
                    </a:lnTo>
                    <a:lnTo>
                      <a:pt x="2288" y="1970"/>
                    </a:lnTo>
                    <a:lnTo>
                      <a:pt x="2356" y="1993"/>
                    </a:lnTo>
                    <a:lnTo>
                      <a:pt x="2424" y="2017"/>
                    </a:lnTo>
                    <a:lnTo>
                      <a:pt x="2493" y="2040"/>
                    </a:lnTo>
                    <a:lnTo>
                      <a:pt x="2564" y="2063"/>
                    </a:lnTo>
                    <a:lnTo>
                      <a:pt x="2635" y="2086"/>
                    </a:lnTo>
                    <a:lnTo>
                      <a:pt x="2706" y="2108"/>
                    </a:lnTo>
                    <a:lnTo>
                      <a:pt x="2778" y="2130"/>
                    </a:lnTo>
                    <a:lnTo>
                      <a:pt x="2852" y="2152"/>
                    </a:lnTo>
                    <a:lnTo>
                      <a:pt x="2926" y="2173"/>
                    </a:lnTo>
                    <a:lnTo>
                      <a:pt x="3001" y="2194"/>
                    </a:lnTo>
                    <a:lnTo>
                      <a:pt x="3152" y="2236"/>
                    </a:lnTo>
                    <a:lnTo>
                      <a:pt x="3307" y="2276"/>
                    </a:lnTo>
                    <a:lnTo>
                      <a:pt x="3465" y="2314"/>
                    </a:lnTo>
                    <a:lnTo>
                      <a:pt x="3626" y="2353"/>
                    </a:lnTo>
                    <a:lnTo>
                      <a:pt x="3788" y="2389"/>
                    </a:lnTo>
                    <a:lnTo>
                      <a:pt x="3953" y="2423"/>
                    </a:lnTo>
                    <a:lnTo>
                      <a:pt x="4121" y="2457"/>
                    </a:lnTo>
                    <a:lnTo>
                      <a:pt x="4292" y="2490"/>
                    </a:lnTo>
                    <a:lnTo>
                      <a:pt x="4465" y="2521"/>
                    </a:lnTo>
                    <a:lnTo>
                      <a:pt x="4642" y="2550"/>
                    </a:lnTo>
                    <a:lnTo>
                      <a:pt x="4820" y="2578"/>
                    </a:lnTo>
                    <a:lnTo>
                      <a:pt x="5000" y="2604"/>
                    </a:lnTo>
                    <a:lnTo>
                      <a:pt x="5182" y="2630"/>
                    </a:lnTo>
                    <a:lnTo>
                      <a:pt x="5368" y="2654"/>
                    </a:lnTo>
                    <a:lnTo>
                      <a:pt x="5554" y="2676"/>
                    </a:lnTo>
                    <a:lnTo>
                      <a:pt x="5742" y="2697"/>
                    </a:lnTo>
                    <a:lnTo>
                      <a:pt x="5934" y="2716"/>
                    </a:lnTo>
                    <a:lnTo>
                      <a:pt x="6126" y="2734"/>
                    </a:lnTo>
                    <a:lnTo>
                      <a:pt x="6321" y="2749"/>
                    </a:lnTo>
                    <a:lnTo>
                      <a:pt x="6517" y="2765"/>
                    </a:lnTo>
                    <a:lnTo>
                      <a:pt x="6716" y="2777"/>
                    </a:lnTo>
                    <a:lnTo>
                      <a:pt x="6915" y="2788"/>
                    </a:lnTo>
                    <a:lnTo>
                      <a:pt x="7117" y="2798"/>
                    </a:lnTo>
                    <a:lnTo>
                      <a:pt x="7319" y="2806"/>
                    </a:lnTo>
                    <a:lnTo>
                      <a:pt x="7524" y="2812"/>
                    </a:lnTo>
                    <a:lnTo>
                      <a:pt x="7730" y="2816"/>
                    </a:lnTo>
                    <a:lnTo>
                      <a:pt x="7936" y="2819"/>
                    </a:lnTo>
                    <a:lnTo>
                      <a:pt x="8145" y="2820"/>
                    </a:lnTo>
                    <a:lnTo>
                      <a:pt x="8145" y="2626"/>
                    </a:lnTo>
                    <a:lnTo>
                      <a:pt x="7938" y="2625"/>
                    </a:lnTo>
                    <a:lnTo>
                      <a:pt x="7733" y="2623"/>
                    </a:lnTo>
                    <a:lnTo>
                      <a:pt x="7528" y="2617"/>
                    </a:lnTo>
                    <a:lnTo>
                      <a:pt x="7325" y="2611"/>
                    </a:lnTo>
                    <a:lnTo>
                      <a:pt x="7125" y="2604"/>
                    </a:lnTo>
                    <a:lnTo>
                      <a:pt x="6925" y="2594"/>
                    </a:lnTo>
                    <a:lnTo>
                      <a:pt x="6727" y="2583"/>
                    </a:lnTo>
                    <a:lnTo>
                      <a:pt x="6530" y="2570"/>
                    </a:lnTo>
                    <a:lnTo>
                      <a:pt x="6336" y="2556"/>
                    </a:lnTo>
                    <a:lnTo>
                      <a:pt x="6143" y="2540"/>
                    </a:lnTo>
                    <a:lnTo>
                      <a:pt x="5952" y="2523"/>
                    </a:lnTo>
                    <a:lnTo>
                      <a:pt x="5764" y="2504"/>
                    </a:lnTo>
                    <a:lnTo>
                      <a:pt x="5576" y="2483"/>
                    </a:lnTo>
                    <a:lnTo>
                      <a:pt x="5391" y="2461"/>
                    </a:lnTo>
                    <a:lnTo>
                      <a:pt x="5209" y="2438"/>
                    </a:lnTo>
                    <a:lnTo>
                      <a:pt x="5028" y="2413"/>
                    </a:lnTo>
                    <a:lnTo>
                      <a:pt x="4849" y="2386"/>
                    </a:lnTo>
                    <a:lnTo>
                      <a:pt x="4673" y="2359"/>
                    </a:lnTo>
                    <a:lnTo>
                      <a:pt x="4499" y="2329"/>
                    </a:lnTo>
                    <a:lnTo>
                      <a:pt x="4328" y="2299"/>
                    </a:lnTo>
                    <a:lnTo>
                      <a:pt x="4159" y="2267"/>
                    </a:lnTo>
                    <a:lnTo>
                      <a:pt x="3993" y="2234"/>
                    </a:lnTo>
                    <a:lnTo>
                      <a:pt x="3829" y="2198"/>
                    </a:lnTo>
                    <a:lnTo>
                      <a:pt x="3669" y="2163"/>
                    </a:lnTo>
                    <a:lnTo>
                      <a:pt x="3510" y="2126"/>
                    </a:lnTo>
                    <a:lnTo>
                      <a:pt x="3356" y="2088"/>
                    </a:lnTo>
                    <a:lnTo>
                      <a:pt x="3203" y="2048"/>
                    </a:lnTo>
                    <a:lnTo>
                      <a:pt x="3053" y="2007"/>
                    </a:lnTo>
                    <a:lnTo>
                      <a:pt x="2980" y="1987"/>
                    </a:lnTo>
                    <a:lnTo>
                      <a:pt x="2908" y="1966"/>
                    </a:lnTo>
                    <a:lnTo>
                      <a:pt x="2835" y="1944"/>
                    </a:lnTo>
                    <a:lnTo>
                      <a:pt x="2764" y="1922"/>
                    </a:lnTo>
                    <a:lnTo>
                      <a:pt x="2694" y="1901"/>
                    </a:lnTo>
                    <a:lnTo>
                      <a:pt x="2625" y="1878"/>
                    </a:lnTo>
                    <a:lnTo>
                      <a:pt x="2555" y="1856"/>
                    </a:lnTo>
                    <a:lnTo>
                      <a:pt x="2487" y="1833"/>
                    </a:lnTo>
                    <a:lnTo>
                      <a:pt x="2420" y="1810"/>
                    </a:lnTo>
                    <a:lnTo>
                      <a:pt x="2354" y="1787"/>
                    </a:lnTo>
                    <a:lnTo>
                      <a:pt x="2289" y="1763"/>
                    </a:lnTo>
                    <a:lnTo>
                      <a:pt x="2224" y="1740"/>
                    </a:lnTo>
                    <a:lnTo>
                      <a:pt x="2160" y="1716"/>
                    </a:lnTo>
                    <a:lnTo>
                      <a:pt x="2097" y="1691"/>
                    </a:lnTo>
                    <a:lnTo>
                      <a:pt x="2035" y="1666"/>
                    </a:lnTo>
                    <a:lnTo>
                      <a:pt x="1974" y="1642"/>
                    </a:lnTo>
                    <a:lnTo>
                      <a:pt x="1914" y="1617"/>
                    </a:lnTo>
                    <a:lnTo>
                      <a:pt x="1854" y="1592"/>
                    </a:lnTo>
                    <a:lnTo>
                      <a:pt x="1796" y="1567"/>
                    </a:lnTo>
                    <a:lnTo>
                      <a:pt x="1738" y="1540"/>
                    </a:lnTo>
                    <a:lnTo>
                      <a:pt x="1681" y="1514"/>
                    </a:lnTo>
                    <a:lnTo>
                      <a:pt x="1626" y="1488"/>
                    </a:lnTo>
                    <a:lnTo>
                      <a:pt x="1571" y="1462"/>
                    </a:lnTo>
                    <a:lnTo>
                      <a:pt x="1517" y="1436"/>
                    </a:lnTo>
                    <a:lnTo>
                      <a:pt x="1464" y="1408"/>
                    </a:lnTo>
                    <a:lnTo>
                      <a:pt x="1412" y="1381"/>
                    </a:lnTo>
                    <a:lnTo>
                      <a:pt x="1362" y="1354"/>
                    </a:lnTo>
                    <a:lnTo>
                      <a:pt x="1311" y="1327"/>
                    </a:lnTo>
                    <a:lnTo>
                      <a:pt x="1262" y="1300"/>
                    </a:lnTo>
                    <a:lnTo>
                      <a:pt x="1215" y="1271"/>
                    </a:lnTo>
                    <a:lnTo>
                      <a:pt x="1168" y="1243"/>
                    </a:lnTo>
                    <a:lnTo>
                      <a:pt x="1122" y="1215"/>
                    </a:lnTo>
                    <a:lnTo>
                      <a:pt x="1077" y="1187"/>
                    </a:lnTo>
                    <a:lnTo>
                      <a:pt x="1033" y="1159"/>
                    </a:lnTo>
                    <a:lnTo>
                      <a:pt x="991" y="1129"/>
                    </a:lnTo>
                    <a:lnTo>
                      <a:pt x="949" y="1101"/>
                    </a:lnTo>
                    <a:lnTo>
                      <a:pt x="908" y="1072"/>
                    </a:lnTo>
                    <a:lnTo>
                      <a:pt x="868" y="1043"/>
                    </a:lnTo>
                    <a:lnTo>
                      <a:pt x="830" y="1014"/>
                    </a:lnTo>
                    <a:lnTo>
                      <a:pt x="792" y="983"/>
                    </a:lnTo>
                    <a:lnTo>
                      <a:pt x="756" y="954"/>
                    </a:lnTo>
                    <a:lnTo>
                      <a:pt x="721" y="925"/>
                    </a:lnTo>
                    <a:lnTo>
                      <a:pt x="687" y="895"/>
                    </a:lnTo>
                    <a:lnTo>
                      <a:pt x="654" y="864"/>
                    </a:lnTo>
                    <a:lnTo>
                      <a:pt x="622" y="835"/>
                    </a:lnTo>
                    <a:lnTo>
                      <a:pt x="591" y="804"/>
                    </a:lnTo>
                    <a:lnTo>
                      <a:pt x="561" y="774"/>
                    </a:lnTo>
                    <a:lnTo>
                      <a:pt x="532" y="744"/>
                    </a:lnTo>
                    <a:lnTo>
                      <a:pt x="505" y="713"/>
                    </a:lnTo>
                    <a:lnTo>
                      <a:pt x="479" y="683"/>
                    </a:lnTo>
                    <a:lnTo>
                      <a:pt x="454" y="653"/>
                    </a:lnTo>
                    <a:lnTo>
                      <a:pt x="430" y="622"/>
                    </a:lnTo>
                    <a:lnTo>
                      <a:pt x="407" y="591"/>
                    </a:lnTo>
                    <a:lnTo>
                      <a:pt x="386" y="560"/>
                    </a:lnTo>
                    <a:lnTo>
                      <a:pt x="366" y="529"/>
                    </a:lnTo>
                    <a:lnTo>
                      <a:pt x="346" y="499"/>
                    </a:lnTo>
                    <a:lnTo>
                      <a:pt x="328" y="467"/>
                    </a:lnTo>
                    <a:lnTo>
                      <a:pt x="311" y="436"/>
                    </a:lnTo>
                    <a:lnTo>
                      <a:pt x="295" y="406"/>
                    </a:lnTo>
                    <a:lnTo>
                      <a:pt x="280" y="375"/>
                    </a:lnTo>
                    <a:lnTo>
                      <a:pt x="267" y="344"/>
                    </a:lnTo>
                    <a:lnTo>
                      <a:pt x="255" y="312"/>
                    </a:lnTo>
                    <a:lnTo>
                      <a:pt x="243" y="281"/>
                    </a:lnTo>
                    <a:lnTo>
                      <a:pt x="234" y="251"/>
                    </a:lnTo>
                    <a:lnTo>
                      <a:pt x="225" y="220"/>
                    </a:lnTo>
                    <a:lnTo>
                      <a:pt x="217" y="188"/>
                    </a:lnTo>
                    <a:lnTo>
                      <a:pt x="211" y="157"/>
                    </a:lnTo>
                    <a:lnTo>
                      <a:pt x="206" y="126"/>
                    </a:lnTo>
                    <a:lnTo>
                      <a:pt x="202" y="95"/>
                    </a:lnTo>
                    <a:lnTo>
                      <a:pt x="199" y="63"/>
                    </a:lnTo>
                    <a:lnTo>
                      <a:pt x="196" y="31"/>
                    </a:lnTo>
                    <a:lnTo>
                      <a:pt x="196" y="0"/>
                    </a:lnTo>
                    <a:lnTo>
                      <a:pt x="0" y="0"/>
                    </a:lnTo>
                    <a:close/>
                  </a:path>
                </a:pathLst>
              </a:custGeom>
              <a:solidFill>
                <a:srgbClr val="ADD7E7"/>
              </a:solidFill>
              <a:ln w="9525">
                <a:noFill/>
                <a:round/>
                <a:headEnd/>
                <a:tailEnd/>
              </a:ln>
            </p:spPr>
            <p:txBody>
              <a:bodyPr/>
              <a:lstStyle/>
              <a:p>
                <a:endParaRPr lang="en-US" dirty="0"/>
              </a:p>
            </p:txBody>
          </p:sp>
          <p:sp>
            <p:nvSpPr>
              <p:cNvPr id="58963" name="Freeform 261"/>
              <p:cNvSpPr>
                <a:spLocks/>
              </p:cNvSpPr>
              <p:nvPr/>
            </p:nvSpPr>
            <p:spPr bwMode="auto">
              <a:xfrm>
                <a:off x="17616" y="11404"/>
                <a:ext cx="181" cy="42"/>
              </a:xfrm>
              <a:custGeom>
                <a:avLst/>
                <a:gdLst>
                  <a:gd name="T0" fmla="*/ 0 w 8145"/>
                  <a:gd name="T1" fmla="*/ 0 h 2821"/>
                  <a:gd name="T2" fmla="*/ 0 w 8145"/>
                  <a:gd name="T3" fmla="*/ 0 h 2821"/>
                  <a:gd name="T4" fmla="*/ 0 w 8145"/>
                  <a:gd name="T5" fmla="*/ 0 h 2821"/>
                  <a:gd name="T6" fmla="*/ 0 w 8145"/>
                  <a:gd name="T7" fmla="*/ 0 h 2821"/>
                  <a:gd name="T8" fmla="*/ 0 w 8145"/>
                  <a:gd name="T9" fmla="*/ 0 h 2821"/>
                  <a:gd name="T10" fmla="*/ 0 w 8145"/>
                  <a:gd name="T11" fmla="*/ 0 h 2821"/>
                  <a:gd name="T12" fmla="*/ 0 w 8145"/>
                  <a:gd name="T13" fmla="*/ 0 h 2821"/>
                  <a:gd name="T14" fmla="*/ 0 w 8145"/>
                  <a:gd name="T15" fmla="*/ 0 h 2821"/>
                  <a:gd name="T16" fmla="*/ 0 w 8145"/>
                  <a:gd name="T17" fmla="*/ 0 h 2821"/>
                  <a:gd name="T18" fmla="*/ 0 w 8145"/>
                  <a:gd name="T19" fmla="*/ 0 h 2821"/>
                  <a:gd name="T20" fmla="*/ 0 w 8145"/>
                  <a:gd name="T21" fmla="*/ 0 h 2821"/>
                  <a:gd name="T22" fmla="*/ 0 w 8145"/>
                  <a:gd name="T23" fmla="*/ 0 h 2821"/>
                  <a:gd name="T24" fmla="*/ 0 w 8145"/>
                  <a:gd name="T25" fmla="*/ 0 h 2821"/>
                  <a:gd name="T26" fmla="*/ 0 w 8145"/>
                  <a:gd name="T27" fmla="*/ 0 h 2821"/>
                  <a:gd name="T28" fmla="*/ 0 w 8145"/>
                  <a:gd name="T29" fmla="*/ 0 h 2821"/>
                  <a:gd name="T30" fmla="*/ 0 w 8145"/>
                  <a:gd name="T31" fmla="*/ 0 h 2821"/>
                  <a:gd name="T32" fmla="*/ 0 w 8145"/>
                  <a:gd name="T33" fmla="*/ 0 h 2821"/>
                  <a:gd name="T34" fmla="*/ 0 w 8145"/>
                  <a:gd name="T35" fmla="*/ 0 h 2821"/>
                  <a:gd name="T36" fmla="*/ 0 w 8145"/>
                  <a:gd name="T37" fmla="*/ 0 h 2821"/>
                  <a:gd name="T38" fmla="*/ 0 w 8145"/>
                  <a:gd name="T39" fmla="*/ 0 h 2821"/>
                  <a:gd name="T40" fmla="*/ 0 w 8145"/>
                  <a:gd name="T41" fmla="*/ 0 h 2821"/>
                  <a:gd name="T42" fmla="*/ 0 w 8145"/>
                  <a:gd name="T43" fmla="*/ 0 h 2821"/>
                  <a:gd name="T44" fmla="*/ 0 w 8145"/>
                  <a:gd name="T45" fmla="*/ 0 h 2821"/>
                  <a:gd name="T46" fmla="*/ 0 w 8145"/>
                  <a:gd name="T47" fmla="*/ 0 h 2821"/>
                  <a:gd name="T48" fmla="*/ 0 w 8145"/>
                  <a:gd name="T49" fmla="*/ 0 h 2821"/>
                  <a:gd name="T50" fmla="*/ 0 w 8145"/>
                  <a:gd name="T51" fmla="*/ 0 h 2821"/>
                  <a:gd name="T52" fmla="*/ 0 w 8145"/>
                  <a:gd name="T53" fmla="*/ 0 h 2821"/>
                  <a:gd name="T54" fmla="*/ 0 w 8145"/>
                  <a:gd name="T55" fmla="*/ 0 h 2821"/>
                  <a:gd name="T56" fmla="*/ 0 w 8145"/>
                  <a:gd name="T57" fmla="*/ 0 h 2821"/>
                  <a:gd name="T58" fmla="*/ 0 w 8145"/>
                  <a:gd name="T59" fmla="*/ 0 h 2821"/>
                  <a:gd name="T60" fmla="*/ 0 w 8145"/>
                  <a:gd name="T61" fmla="*/ 0 h 2821"/>
                  <a:gd name="T62" fmla="*/ 0 w 8145"/>
                  <a:gd name="T63" fmla="*/ 0 h 2821"/>
                  <a:gd name="T64" fmla="*/ 0 w 8145"/>
                  <a:gd name="T65" fmla="*/ 0 h 2821"/>
                  <a:gd name="T66" fmla="*/ 0 w 8145"/>
                  <a:gd name="T67" fmla="*/ 0 h 2821"/>
                  <a:gd name="T68" fmla="*/ 0 w 8145"/>
                  <a:gd name="T69" fmla="*/ 0 h 2821"/>
                  <a:gd name="T70" fmla="*/ 0 w 8145"/>
                  <a:gd name="T71" fmla="*/ 0 h 2821"/>
                  <a:gd name="T72" fmla="*/ 0 w 8145"/>
                  <a:gd name="T73" fmla="*/ 0 h 2821"/>
                  <a:gd name="T74" fmla="*/ 0 w 8145"/>
                  <a:gd name="T75" fmla="*/ 0 h 2821"/>
                  <a:gd name="T76" fmla="*/ 0 w 8145"/>
                  <a:gd name="T77" fmla="*/ 0 h 2821"/>
                  <a:gd name="T78" fmla="*/ 0 w 8145"/>
                  <a:gd name="T79" fmla="*/ 0 h 2821"/>
                  <a:gd name="T80" fmla="*/ 0 w 8145"/>
                  <a:gd name="T81" fmla="*/ 0 h 2821"/>
                  <a:gd name="T82" fmla="*/ 0 w 8145"/>
                  <a:gd name="T83" fmla="*/ 0 h 2821"/>
                  <a:gd name="T84" fmla="*/ 0 w 8145"/>
                  <a:gd name="T85" fmla="*/ 0 h 2821"/>
                  <a:gd name="T86" fmla="*/ 0 w 8145"/>
                  <a:gd name="T87" fmla="*/ 0 h 2821"/>
                  <a:gd name="T88" fmla="*/ 0 w 8145"/>
                  <a:gd name="T89" fmla="*/ 0 h 2821"/>
                  <a:gd name="T90" fmla="*/ 0 w 8145"/>
                  <a:gd name="T91" fmla="*/ 0 h 2821"/>
                  <a:gd name="T92" fmla="*/ 0 w 8145"/>
                  <a:gd name="T93" fmla="*/ 0 h 2821"/>
                  <a:gd name="T94" fmla="*/ 0 w 8145"/>
                  <a:gd name="T95" fmla="*/ 0 h 2821"/>
                  <a:gd name="T96" fmla="*/ 0 w 8145"/>
                  <a:gd name="T97" fmla="*/ 0 h 28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45"/>
                  <a:gd name="T148" fmla="*/ 0 h 2821"/>
                  <a:gd name="T149" fmla="*/ 8145 w 8145"/>
                  <a:gd name="T150" fmla="*/ 2821 h 28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45" h="2821">
                    <a:moveTo>
                      <a:pt x="8145" y="0"/>
                    </a:moveTo>
                    <a:lnTo>
                      <a:pt x="8145" y="0"/>
                    </a:lnTo>
                    <a:lnTo>
                      <a:pt x="7936" y="1"/>
                    </a:lnTo>
                    <a:lnTo>
                      <a:pt x="7730" y="4"/>
                    </a:lnTo>
                    <a:lnTo>
                      <a:pt x="7524" y="9"/>
                    </a:lnTo>
                    <a:lnTo>
                      <a:pt x="7319" y="15"/>
                    </a:lnTo>
                    <a:lnTo>
                      <a:pt x="7117" y="22"/>
                    </a:lnTo>
                    <a:lnTo>
                      <a:pt x="6915" y="32"/>
                    </a:lnTo>
                    <a:lnTo>
                      <a:pt x="6716" y="43"/>
                    </a:lnTo>
                    <a:lnTo>
                      <a:pt x="6517" y="56"/>
                    </a:lnTo>
                    <a:lnTo>
                      <a:pt x="6321" y="70"/>
                    </a:lnTo>
                    <a:lnTo>
                      <a:pt x="6126" y="87"/>
                    </a:lnTo>
                    <a:lnTo>
                      <a:pt x="5934" y="105"/>
                    </a:lnTo>
                    <a:lnTo>
                      <a:pt x="5742" y="124"/>
                    </a:lnTo>
                    <a:lnTo>
                      <a:pt x="5554" y="144"/>
                    </a:lnTo>
                    <a:lnTo>
                      <a:pt x="5368" y="166"/>
                    </a:lnTo>
                    <a:lnTo>
                      <a:pt x="5182" y="190"/>
                    </a:lnTo>
                    <a:lnTo>
                      <a:pt x="5000" y="216"/>
                    </a:lnTo>
                    <a:lnTo>
                      <a:pt x="4820" y="243"/>
                    </a:lnTo>
                    <a:lnTo>
                      <a:pt x="4642" y="270"/>
                    </a:lnTo>
                    <a:lnTo>
                      <a:pt x="4465" y="300"/>
                    </a:lnTo>
                    <a:lnTo>
                      <a:pt x="4292" y="331"/>
                    </a:lnTo>
                    <a:lnTo>
                      <a:pt x="4121" y="363"/>
                    </a:lnTo>
                    <a:lnTo>
                      <a:pt x="3953" y="397"/>
                    </a:lnTo>
                    <a:lnTo>
                      <a:pt x="3788" y="432"/>
                    </a:lnTo>
                    <a:lnTo>
                      <a:pt x="3626" y="468"/>
                    </a:lnTo>
                    <a:lnTo>
                      <a:pt x="3465" y="506"/>
                    </a:lnTo>
                    <a:lnTo>
                      <a:pt x="3307" y="545"/>
                    </a:lnTo>
                    <a:lnTo>
                      <a:pt x="3152" y="584"/>
                    </a:lnTo>
                    <a:lnTo>
                      <a:pt x="3001" y="626"/>
                    </a:lnTo>
                    <a:lnTo>
                      <a:pt x="2852" y="669"/>
                    </a:lnTo>
                    <a:lnTo>
                      <a:pt x="2706" y="712"/>
                    </a:lnTo>
                    <a:lnTo>
                      <a:pt x="2564" y="758"/>
                    </a:lnTo>
                    <a:lnTo>
                      <a:pt x="2425" y="803"/>
                    </a:lnTo>
                    <a:lnTo>
                      <a:pt x="2356" y="827"/>
                    </a:lnTo>
                    <a:lnTo>
                      <a:pt x="2288" y="851"/>
                    </a:lnTo>
                    <a:lnTo>
                      <a:pt x="2221" y="874"/>
                    </a:lnTo>
                    <a:lnTo>
                      <a:pt x="2155" y="899"/>
                    </a:lnTo>
                    <a:lnTo>
                      <a:pt x="2089" y="924"/>
                    </a:lnTo>
                    <a:lnTo>
                      <a:pt x="2025" y="948"/>
                    </a:lnTo>
                    <a:lnTo>
                      <a:pt x="1962" y="973"/>
                    </a:lnTo>
                    <a:lnTo>
                      <a:pt x="1899" y="999"/>
                    </a:lnTo>
                    <a:lnTo>
                      <a:pt x="1837" y="1025"/>
                    </a:lnTo>
                    <a:lnTo>
                      <a:pt x="1776" y="1051"/>
                    </a:lnTo>
                    <a:lnTo>
                      <a:pt x="1716" y="1077"/>
                    </a:lnTo>
                    <a:lnTo>
                      <a:pt x="1656" y="1103"/>
                    </a:lnTo>
                    <a:lnTo>
                      <a:pt x="1598" y="1130"/>
                    </a:lnTo>
                    <a:lnTo>
                      <a:pt x="1541" y="1158"/>
                    </a:lnTo>
                    <a:lnTo>
                      <a:pt x="1484" y="1185"/>
                    </a:lnTo>
                    <a:lnTo>
                      <a:pt x="1428" y="1212"/>
                    </a:lnTo>
                    <a:lnTo>
                      <a:pt x="1374" y="1239"/>
                    </a:lnTo>
                    <a:lnTo>
                      <a:pt x="1321" y="1267"/>
                    </a:lnTo>
                    <a:lnTo>
                      <a:pt x="1268" y="1296"/>
                    </a:lnTo>
                    <a:lnTo>
                      <a:pt x="1216" y="1324"/>
                    </a:lnTo>
                    <a:lnTo>
                      <a:pt x="1165" y="1353"/>
                    </a:lnTo>
                    <a:lnTo>
                      <a:pt x="1115" y="1382"/>
                    </a:lnTo>
                    <a:lnTo>
                      <a:pt x="1066" y="1411"/>
                    </a:lnTo>
                    <a:lnTo>
                      <a:pt x="1018" y="1441"/>
                    </a:lnTo>
                    <a:lnTo>
                      <a:pt x="970" y="1471"/>
                    </a:lnTo>
                    <a:lnTo>
                      <a:pt x="924" y="1501"/>
                    </a:lnTo>
                    <a:lnTo>
                      <a:pt x="880" y="1531"/>
                    </a:lnTo>
                    <a:lnTo>
                      <a:pt x="835" y="1562"/>
                    </a:lnTo>
                    <a:lnTo>
                      <a:pt x="792" y="1592"/>
                    </a:lnTo>
                    <a:lnTo>
                      <a:pt x="750" y="1623"/>
                    </a:lnTo>
                    <a:lnTo>
                      <a:pt x="710" y="1654"/>
                    </a:lnTo>
                    <a:lnTo>
                      <a:pt x="670" y="1685"/>
                    </a:lnTo>
                    <a:lnTo>
                      <a:pt x="630" y="1717"/>
                    </a:lnTo>
                    <a:lnTo>
                      <a:pt x="593" y="1749"/>
                    </a:lnTo>
                    <a:lnTo>
                      <a:pt x="556" y="1781"/>
                    </a:lnTo>
                    <a:lnTo>
                      <a:pt x="520" y="1813"/>
                    </a:lnTo>
                    <a:lnTo>
                      <a:pt x="485" y="1847"/>
                    </a:lnTo>
                    <a:lnTo>
                      <a:pt x="452" y="1879"/>
                    </a:lnTo>
                    <a:lnTo>
                      <a:pt x="419" y="1912"/>
                    </a:lnTo>
                    <a:lnTo>
                      <a:pt x="388" y="1945"/>
                    </a:lnTo>
                    <a:lnTo>
                      <a:pt x="357" y="1980"/>
                    </a:lnTo>
                    <a:lnTo>
                      <a:pt x="329" y="2014"/>
                    </a:lnTo>
                    <a:lnTo>
                      <a:pt x="300" y="2048"/>
                    </a:lnTo>
                    <a:lnTo>
                      <a:pt x="274" y="2081"/>
                    </a:lnTo>
                    <a:lnTo>
                      <a:pt x="247" y="2117"/>
                    </a:lnTo>
                    <a:lnTo>
                      <a:pt x="223" y="2152"/>
                    </a:lnTo>
                    <a:lnTo>
                      <a:pt x="200" y="2187"/>
                    </a:lnTo>
                    <a:lnTo>
                      <a:pt x="178" y="2222"/>
                    </a:lnTo>
                    <a:lnTo>
                      <a:pt x="157" y="2258"/>
                    </a:lnTo>
                    <a:lnTo>
                      <a:pt x="137" y="2294"/>
                    </a:lnTo>
                    <a:lnTo>
                      <a:pt x="118" y="2330"/>
                    </a:lnTo>
                    <a:lnTo>
                      <a:pt x="102" y="2367"/>
                    </a:lnTo>
                    <a:lnTo>
                      <a:pt x="86" y="2403"/>
                    </a:lnTo>
                    <a:lnTo>
                      <a:pt x="71" y="2440"/>
                    </a:lnTo>
                    <a:lnTo>
                      <a:pt x="58" y="2477"/>
                    </a:lnTo>
                    <a:lnTo>
                      <a:pt x="46" y="2515"/>
                    </a:lnTo>
                    <a:lnTo>
                      <a:pt x="36" y="2552"/>
                    </a:lnTo>
                    <a:lnTo>
                      <a:pt x="26" y="2590"/>
                    </a:lnTo>
                    <a:lnTo>
                      <a:pt x="18" y="2629"/>
                    </a:lnTo>
                    <a:lnTo>
                      <a:pt x="11" y="2667"/>
                    </a:lnTo>
                    <a:lnTo>
                      <a:pt x="7" y="2705"/>
                    </a:lnTo>
                    <a:lnTo>
                      <a:pt x="3" y="2743"/>
                    </a:lnTo>
                    <a:lnTo>
                      <a:pt x="1" y="2782"/>
                    </a:lnTo>
                    <a:lnTo>
                      <a:pt x="0" y="2821"/>
                    </a:lnTo>
                    <a:lnTo>
                      <a:pt x="196" y="2821"/>
                    </a:lnTo>
                    <a:lnTo>
                      <a:pt x="196" y="2789"/>
                    </a:lnTo>
                    <a:lnTo>
                      <a:pt x="199" y="2757"/>
                    </a:lnTo>
                    <a:lnTo>
                      <a:pt x="202" y="2726"/>
                    </a:lnTo>
                    <a:lnTo>
                      <a:pt x="206" y="2695"/>
                    </a:lnTo>
                    <a:lnTo>
                      <a:pt x="211" y="2664"/>
                    </a:lnTo>
                    <a:lnTo>
                      <a:pt x="217" y="2633"/>
                    </a:lnTo>
                    <a:lnTo>
                      <a:pt x="225" y="2601"/>
                    </a:lnTo>
                    <a:lnTo>
                      <a:pt x="234" y="2570"/>
                    </a:lnTo>
                    <a:lnTo>
                      <a:pt x="243" y="2539"/>
                    </a:lnTo>
                    <a:lnTo>
                      <a:pt x="255" y="2508"/>
                    </a:lnTo>
                    <a:lnTo>
                      <a:pt x="267" y="2476"/>
                    </a:lnTo>
                    <a:lnTo>
                      <a:pt x="280" y="2445"/>
                    </a:lnTo>
                    <a:lnTo>
                      <a:pt x="295" y="2415"/>
                    </a:lnTo>
                    <a:lnTo>
                      <a:pt x="311" y="2384"/>
                    </a:lnTo>
                    <a:lnTo>
                      <a:pt x="328" y="2352"/>
                    </a:lnTo>
                    <a:lnTo>
                      <a:pt x="346" y="2322"/>
                    </a:lnTo>
                    <a:lnTo>
                      <a:pt x="366" y="2291"/>
                    </a:lnTo>
                    <a:lnTo>
                      <a:pt x="386" y="2260"/>
                    </a:lnTo>
                    <a:lnTo>
                      <a:pt x="407" y="2230"/>
                    </a:lnTo>
                    <a:lnTo>
                      <a:pt x="430" y="2199"/>
                    </a:lnTo>
                    <a:lnTo>
                      <a:pt x="454" y="2168"/>
                    </a:lnTo>
                    <a:lnTo>
                      <a:pt x="479" y="2137"/>
                    </a:lnTo>
                    <a:lnTo>
                      <a:pt x="505" y="2107"/>
                    </a:lnTo>
                    <a:lnTo>
                      <a:pt x="532" y="2076"/>
                    </a:lnTo>
                    <a:lnTo>
                      <a:pt x="561" y="2046"/>
                    </a:lnTo>
                    <a:lnTo>
                      <a:pt x="591" y="2016"/>
                    </a:lnTo>
                    <a:lnTo>
                      <a:pt x="622" y="1986"/>
                    </a:lnTo>
                    <a:lnTo>
                      <a:pt x="654" y="1956"/>
                    </a:lnTo>
                    <a:lnTo>
                      <a:pt x="687" y="1925"/>
                    </a:lnTo>
                    <a:lnTo>
                      <a:pt x="721" y="1896"/>
                    </a:lnTo>
                    <a:lnTo>
                      <a:pt x="756" y="1866"/>
                    </a:lnTo>
                    <a:lnTo>
                      <a:pt x="792" y="1837"/>
                    </a:lnTo>
                    <a:lnTo>
                      <a:pt x="830" y="1806"/>
                    </a:lnTo>
                    <a:lnTo>
                      <a:pt x="868" y="1778"/>
                    </a:lnTo>
                    <a:lnTo>
                      <a:pt x="908" y="1749"/>
                    </a:lnTo>
                    <a:lnTo>
                      <a:pt x="949" y="1720"/>
                    </a:lnTo>
                    <a:lnTo>
                      <a:pt x="991" y="1691"/>
                    </a:lnTo>
                    <a:lnTo>
                      <a:pt x="1033" y="1661"/>
                    </a:lnTo>
                    <a:lnTo>
                      <a:pt x="1077" y="1633"/>
                    </a:lnTo>
                    <a:lnTo>
                      <a:pt x="1122" y="1605"/>
                    </a:lnTo>
                    <a:lnTo>
                      <a:pt x="1168" y="1577"/>
                    </a:lnTo>
                    <a:lnTo>
                      <a:pt x="1215" y="1549"/>
                    </a:lnTo>
                    <a:lnTo>
                      <a:pt x="1262" y="1521"/>
                    </a:lnTo>
                    <a:lnTo>
                      <a:pt x="1311" y="1494"/>
                    </a:lnTo>
                    <a:lnTo>
                      <a:pt x="1362" y="1466"/>
                    </a:lnTo>
                    <a:lnTo>
                      <a:pt x="1412" y="1439"/>
                    </a:lnTo>
                    <a:lnTo>
                      <a:pt x="1465" y="1412"/>
                    </a:lnTo>
                    <a:lnTo>
                      <a:pt x="1517" y="1385"/>
                    </a:lnTo>
                    <a:lnTo>
                      <a:pt x="1571" y="1358"/>
                    </a:lnTo>
                    <a:lnTo>
                      <a:pt x="1626" y="1332"/>
                    </a:lnTo>
                    <a:lnTo>
                      <a:pt x="1681" y="1306"/>
                    </a:lnTo>
                    <a:lnTo>
                      <a:pt x="1738" y="1279"/>
                    </a:lnTo>
                    <a:lnTo>
                      <a:pt x="1796" y="1254"/>
                    </a:lnTo>
                    <a:lnTo>
                      <a:pt x="1854" y="1229"/>
                    </a:lnTo>
                    <a:lnTo>
                      <a:pt x="1914" y="1204"/>
                    </a:lnTo>
                    <a:lnTo>
                      <a:pt x="1974" y="1179"/>
                    </a:lnTo>
                    <a:lnTo>
                      <a:pt x="2035" y="1154"/>
                    </a:lnTo>
                    <a:lnTo>
                      <a:pt x="2097" y="1129"/>
                    </a:lnTo>
                    <a:lnTo>
                      <a:pt x="2160" y="1105"/>
                    </a:lnTo>
                    <a:lnTo>
                      <a:pt x="2224" y="1081"/>
                    </a:lnTo>
                    <a:lnTo>
                      <a:pt x="2289" y="1057"/>
                    </a:lnTo>
                    <a:lnTo>
                      <a:pt x="2354" y="1034"/>
                    </a:lnTo>
                    <a:lnTo>
                      <a:pt x="2420" y="1010"/>
                    </a:lnTo>
                    <a:lnTo>
                      <a:pt x="2487" y="987"/>
                    </a:lnTo>
                    <a:lnTo>
                      <a:pt x="2625" y="942"/>
                    </a:lnTo>
                    <a:lnTo>
                      <a:pt x="2764" y="898"/>
                    </a:lnTo>
                    <a:lnTo>
                      <a:pt x="2908" y="855"/>
                    </a:lnTo>
                    <a:lnTo>
                      <a:pt x="3054" y="813"/>
                    </a:lnTo>
                    <a:lnTo>
                      <a:pt x="3203" y="773"/>
                    </a:lnTo>
                    <a:lnTo>
                      <a:pt x="3356" y="733"/>
                    </a:lnTo>
                    <a:lnTo>
                      <a:pt x="3510" y="694"/>
                    </a:lnTo>
                    <a:lnTo>
                      <a:pt x="3669" y="658"/>
                    </a:lnTo>
                    <a:lnTo>
                      <a:pt x="3829" y="622"/>
                    </a:lnTo>
                    <a:lnTo>
                      <a:pt x="3993" y="587"/>
                    </a:lnTo>
                    <a:lnTo>
                      <a:pt x="4159" y="554"/>
                    </a:lnTo>
                    <a:lnTo>
                      <a:pt x="4328" y="522"/>
                    </a:lnTo>
                    <a:lnTo>
                      <a:pt x="4499" y="492"/>
                    </a:lnTo>
                    <a:lnTo>
                      <a:pt x="4673" y="461"/>
                    </a:lnTo>
                    <a:lnTo>
                      <a:pt x="4849" y="434"/>
                    </a:lnTo>
                    <a:lnTo>
                      <a:pt x="5028" y="408"/>
                    </a:lnTo>
                    <a:lnTo>
                      <a:pt x="5209" y="383"/>
                    </a:lnTo>
                    <a:lnTo>
                      <a:pt x="5391" y="360"/>
                    </a:lnTo>
                    <a:lnTo>
                      <a:pt x="5576" y="337"/>
                    </a:lnTo>
                    <a:lnTo>
                      <a:pt x="5764" y="316"/>
                    </a:lnTo>
                    <a:lnTo>
                      <a:pt x="5952" y="297"/>
                    </a:lnTo>
                    <a:lnTo>
                      <a:pt x="6143" y="280"/>
                    </a:lnTo>
                    <a:lnTo>
                      <a:pt x="6336" y="264"/>
                    </a:lnTo>
                    <a:lnTo>
                      <a:pt x="6530" y="250"/>
                    </a:lnTo>
                    <a:lnTo>
                      <a:pt x="6727" y="237"/>
                    </a:lnTo>
                    <a:lnTo>
                      <a:pt x="6925" y="226"/>
                    </a:lnTo>
                    <a:lnTo>
                      <a:pt x="7125" y="217"/>
                    </a:lnTo>
                    <a:lnTo>
                      <a:pt x="7325" y="208"/>
                    </a:lnTo>
                    <a:lnTo>
                      <a:pt x="7528" y="202"/>
                    </a:lnTo>
                    <a:lnTo>
                      <a:pt x="7733" y="197"/>
                    </a:lnTo>
                    <a:lnTo>
                      <a:pt x="7938" y="195"/>
                    </a:lnTo>
                    <a:lnTo>
                      <a:pt x="8145" y="194"/>
                    </a:lnTo>
                    <a:lnTo>
                      <a:pt x="8145" y="0"/>
                    </a:lnTo>
                    <a:close/>
                  </a:path>
                </a:pathLst>
              </a:custGeom>
              <a:solidFill>
                <a:srgbClr val="ADD7E7"/>
              </a:solidFill>
              <a:ln w="9525">
                <a:noFill/>
                <a:round/>
                <a:headEnd/>
                <a:tailEnd/>
              </a:ln>
            </p:spPr>
            <p:txBody>
              <a:bodyPr/>
              <a:lstStyle/>
              <a:p>
                <a:endParaRPr lang="en-US" dirty="0"/>
              </a:p>
            </p:txBody>
          </p:sp>
          <p:sp>
            <p:nvSpPr>
              <p:cNvPr id="58964" name="Freeform 262"/>
              <p:cNvSpPr>
                <a:spLocks/>
              </p:cNvSpPr>
              <p:nvPr/>
            </p:nvSpPr>
            <p:spPr bwMode="auto">
              <a:xfrm>
                <a:off x="17797" y="11404"/>
                <a:ext cx="181" cy="42"/>
              </a:xfrm>
              <a:custGeom>
                <a:avLst/>
                <a:gdLst>
                  <a:gd name="T0" fmla="*/ 0 w 8145"/>
                  <a:gd name="T1" fmla="*/ 0 h 2821"/>
                  <a:gd name="T2" fmla="*/ 0 w 8145"/>
                  <a:gd name="T3" fmla="*/ 0 h 2821"/>
                  <a:gd name="T4" fmla="*/ 0 w 8145"/>
                  <a:gd name="T5" fmla="*/ 0 h 2821"/>
                  <a:gd name="T6" fmla="*/ 0 w 8145"/>
                  <a:gd name="T7" fmla="*/ 0 h 2821"/>
                  <a:gd name="T8" fmla="*/ 0 w 8145"/>
                  <a:gd name="T9" fmla="*/ 0 h 2821"/>
                  <a:gd name="T10" fmla="*/ 0 w 8145"/>
                  <a:gd name="T11" fmla="*/ 0 h 2821"/>
                  <a:gd name="T12" fmla="*/ 0 w 8145"/>
                  <a:gd name="T13" fmla="*/ 0 h 2821"/>
                  <a:gd name="T14" fmla="*/ 0 w 8145"/>
                  <a:gd name="T15" fmla="*/ 0 h 2821"/>
                  <a:gd name="T16" fmla="*/ 0 w 8145"/>
                  <a:gd name="T17" fmla="*/ 0 h 2821"/>
                  <a:gd name="T18" fmla="*/ 0 w 8145"/>
                  <a:gd name="T19" fmla="*/ 0 h 2821"/>
                  <a:gd name="T20" fmla="*/ 0 w 8145"/>
                  <a:gd name="T21" fmla="*/ 0 h 2821"/>
                  <a:gd name="T22" fmla="*/ 0 w 8145"/>
                  <a:gd name="T23" fmla="*/ 0 h 2821"/>
                  <a:gd name="T24" fmla="*/ 0 w 8145"/>
                  <a:gd name="T25" fmla="*/ 0 h 2821"/>
                  <a:gd name="T26" fmla="*/ 0 w 8145"/>
                  <a:gd name="T27" fmla="*/ 0 h 2821"/>
                  <a:gd name="T28" fmla="*/ 0 w 8145"/>
                  <a:gd name="T29" fmla="*/ 0 h 2821"/>
                  <a:gd name="T30" fmla="*/ 0 w 8145"/>
                  <a:gd name="T31" fmla="*/ 0 h 2821"/>
                  <a:gd name="T32" fmla="*/ 0 w 8145"/>
                  <a:gd name="T33" fmla="*/ 0 h 2821"/>
                  <a:gd name="T34" fmla="*/ 0 w 8145"/>
                  <a:gd name="T35" fmla="*/ 0 h 2821"/>
                  <a:gd name="T36" fmla="*/ 0 w 8145"/>
                  <a:gd name="T37" fmla="*/ 0 h 2821"/>
                  <a:gd name="T38" fmla="*/ 0 w 8145"/>
                  <a:gd name="T39" fmla="*/ 0 h 2821"/>
                  <a:gd name="T40" fmla="*/ 0 w 8145"/>
                  <a:gd name="T41" fmla="*/ 0 h 2821"/>
                  <a:gd name="T42" fmla="*/ 0 w 8145"/>
                  <a:gd name="T43" fmla="*/ 0 h 2821"/>
                  <a:gd name="T44" fmla="*/ 0 w 8145"/>
                  <a:gd name="T45" fmla="*/ 0 h 2821"/>
                  <a:gd name="T46" fmla="*/ 0 w 8145"/>
                  <a:gd name="T47" fmla="*/ 0 h 2821"/>
                  <a:gd name="T48" fmla="*/ 0 w 8145"/>
                  <a:gd name="T49" fmla="*/ 0 h 2821"/>
                  <a:gd name="T50" fmla="*/ 0 w 8145"/>
                  <a:gd name="T51" fmla="*/ 0 h 2821"/>
                  <a:gd name="T52" fmla="*/ 0 w 8145"/>
                  <a:gd name="T53" fmla="*/ 0 h 2821"/>
                  <a:gd name="T54" fmla="*/ 0 w 8145"/>
                  <a:gd name="T55" fmla="*/ 0 h 2821"/>
                  <a:gd name="T56" fmla="*/ 0 w 8145"/>
                  <a:gd name="T57" fmla="*/ 0 h 2821"/>
                  <a:gd name="T58" fmla="*/ 0 w 8145"/>
                  <a:gd name="T59" fmla="*/ 0 h 2821"/>
                  <a:gd name="T60" fmla="*/ 0 w 8145"/>
                  <a:gd name="T61" fmla="*/ 0 h 2821"/>
                  <a:gd name="T62" fmla="*/ 0 w 8145"/>
                  <a:gd name="T63" fmla="*/ 0 h 2821"/>
                  <a:gd name="T64" fmla="*/ 0 w 8145"/>
                  <a:gd name="T65" fmla="*/ 0 h 2821"/>
                  <a:gd name="T66" fmla="*/ 0 w 8145"/>
                  <a:gd name="T67" fmla="*/ 0 h 2821"/>
                  <a:gd name="T68" fmla="*/ 0 w 8145"/>
                  <a:gd name="T69" fmla="*/ 0 h 2821"/>
                  <a:gd name="T70" fmla="*/ 0 w 8145"/>
                  <a:gd name="T71" fmla="*/ 0 h 2821"/>
                  <a:gd name="T72" fmla="*/ 0 w 8145"/>
                  <a:gd name="T73" fmla="*/ 0 h 2821"/>
                  <a:gd name="T74" fmla="*/ 0 w 8145"/>
                  <a:gd name="T75" fmla="*/ 0 h 2821"/>
                  <a:gd name="T76" fmla="*/ 0 w 8145"/>
                  <a:gd name="T77" fmla="*/ 0 h 2821"/>
                  <a:gd name="T78" fmla="*/ 0 w 8145"/>
                  <a:gd name="T79" fmla="*/ 0 h 2821"/>
                  <a:gd name="T80" fmla="*/ 0 w 8145"/>
                  <a:gd name="T81" fmla="*/ 0 h 2821"/>
                  <a:gd name="T82" fmla="*/ 0 w 8145"/>
                  <a:gd name="T83" fmla="*/ 0 h 2821"/>
                  <a:gd name="T84" fmla="*/ 0 w 8145"/>
                  <a:gd name="T85" fmla="*/ 0 h 2821"/>
                  <a:gd name="T86" fmla="*/ 0 w 8145"/>
                  <a:gd name="T87" fmla="*/ 0 h 2821"/>
                  <a:gd name="T88" fmla="*/ 0 w 8145"/>
                  <a:gd name="T89" fmla="*/ 0 h 2821"/>
                  <a:gd name="T90" fmla="*/ 0 w 8145"/>
                  <a:gd name="T91" fmla="*/ 0 h 2821"/>
                  <a:gd name="T92" fmla="*/ 0 w 8145"/>
                  <a:gd name="T93" fmla="*/ 0 h 2821"/>
                  <a:gd name="T94" fmla="*/ 0 w 8145"/>
                  <a:gd name="T95" fmla="*/ 0 h 2821"/>
                  <a:gd name="T96" fmla="*/ 0 w 8145"/>
                  <a:gd name="T97" fmla="*/ 0 h 28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45"/>
                  <a:gd name="T148" fmla="*/ 0 h 2821"/>
                  <a:gd name="T149" fmla="*/ 8145 w 8145"/>
                  <a:gd name="T150" fmla="*/ 2821 h 28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45" h="2821">
                    <a:moveTo>
                      <a:pt x="8145" y="2821"/>
                    </a:moveTo>
                    <a:lnTo>
                      <a:pt x="8145" y="2821"/>
                    </a:lnTo>
                    <a:lnTo>
                      <a:pt x="8144" y="2782"/>
                    </a:lnTo>
                    <a:lnTo>
                      <a:pt x="8142" y="2743"/>
                    </a:lnTo>
                    <a:lnTo>
                      <a:pt x="8138" y="2705"/>
                    </a:lnTo>
                    <a:lnTo>
                      <a:pt x="8134" y="2667"/>
                    </a:lnTo>
                    <a:lnTo>
                      <a:pt x="8127" y="2629"/>
                    </a:lnTo>
                    <a:lnTo>
                      <a:pt x="8119" y="2590"/>
                    </a:lnTo>
                    <a:lnTo>
                      <a:pt x="8109" y="2552"/>
                    </a:lnTo>
                    <a:lnTo>
                      <a:pt x="8099" y="2515"/>
                    </a:lnTo>
                    <a:lnTo>
                      <a:pt x="8087" y="2477"/>
                    </a:lnTo>
                    <a:lnTo>
                      <a:pt x="8074" y="2440"/>
                    </a:lnTo>
                    <a:lnTo>
                      <a:pt x="8059" y="2404"/>
                    </a:lnTo>
                    <a:lnTo>
                      <a:pt x="8043" y="2367"/>
                    </a:lnTo>
                    <a:lnTo>
                      <a:pt x="8026" y="2330"/>
                    </a:lnTo>
                    <a:lnTo>
                      <a:pt x="8008" y="2294"/>
                    </a:lnTo>
                    <a:lnTo>
                      <a:pt x="7988" y="2258"/>
                    </a:lnTo>
                    <a:lnTo>
                      <a:pt x="7967" y="2222"/>
                    </a:lnTo>
                    <a:lnTo>
                      <a:pt x="7945" y="2187"/>
                    </a:lnTo>
                    <a:lnTo>
                      <a:pt x="7922" y="2152"/>
                    </a:lnTo>
                    <a:lnTo>
                      <a:pt x="7898" y="2117"/>
                    </a:lnTo>
                    <a:lnTo>
                      <a:pt x="7871" y="2081"/>
                    </a:lnTo>
                    <a:lnTo>
                      <a:pt x="7845" y="2047"/>
                    </a:lnTo>
                    <a:lnTo>
                      <a:pt x="7816" y="2014"/>
                    </a:lnTo>
                    <a:lnTo>
                      <a:pt x="7788" y="1980"/>
                    </a:lnTo>
                    <a:lnTo>
                      <a:pt x="7757" y="1945"/>
                    </a:lnTo>
                    <a:lnTo>
                      <a:pt x="7726" y="1912"/>
                    </a:lnTo>
                    <a:lnTo>
                      <a:pt x="7693" y="1879"/>
                    </a:lnTo>
                    <a:lnTo>
                      <a:pt x="7659" y="1847"/>
                    </a:lnTo>
                    <a:lnTo>
                      <a:pt x="7625" y="1813"/>
                    </a:lnTo>
                    <a:lnTo>
                      <a:pt x="7589" y="1781"/>
                    </a:lnTo>
                    <a:lnTo>
                      <a:pt x="7552" y="1749"/>
                    </a:lnTo>
                    <a:lnTo>
                      <a:pt x="7515" y="1717"/>
                    </a:lnTo>
                    <a:lnTo>
                      <a:pt x="7475" y="1685"/>
                    </a:lnTo>
                    <a:lnTo>
                      <a:pt x="7435" y="1654"/>
                    </a:lnTo>
                    <a:lnTo>
                      <a:pt x="7395" y="1623"/>
                    </a:lnTo>
                    <a:lnTo>
                      <a:pt x="7353" y="1592"/>
                    </a:lnTo>
                    <a:lnTo>
                      <a:pt x="7309" y="1562"/>
                    </a:lnTo>
                    <a:lnTo>
                      <a:pt x="7265" y="1531"/>
                    </a:lnTo>
                    <a:lnTo>
                      <a:pt x="7221" y="1501"/>
                    </a:lnTo>
                    <a:lnTo>
                      <a:pt x="7175" y="1471"/>
                    </a:lnTo>
                    <a:lnTo>
                      <a:pt x="7127" y="1441"/>
                    </a:lnTo>
                    <a:lnTo>
                      <a:pt x="7079" y="1411"/>
                    </a:lnTo>
                    <a:lnTo>
                      <a:pt x="7030" y="1382"/>
                    </a:lnTo>
                    <a:lnTo>
                      <a:pt x="6980" y="1353"/>
                    </a:lnTo>
                    <a:lnTo>
                      <a:pt x="6929" y="1324"/>
                    </a:lnTo>
                    <a:lnTo>
                      <a:pt x="6877" y="1296"/>
                    </a:lnTo>
                    <a:lnTo>
                      <a:pt x="6824" y="1267"/>
                    </a:lnTo>
                    <a:lnTo>
                      <a:pt x="6771" y="1239"/>
                    </a:lnTo>
                    <a:lnTo>
                      <a:pt x="6716" y="1212"/>
                    </a:lnTo>
                    <a:lnTo>
                      <a:pt x="6661" y="1185"/>
                    </a:lnTo>
                    <a:lnTo>
                      <a:pt x="6604" y="1158"/>
                    </a:lnTo>
                    <a:lnTo>
                      <a:pt x="6547" y="1130"/>
                    </a:lnTo>
                    <a:lnTo>
                      <a:pt x="6489" y="1103"/>
                    </a:lnTo>
                    <a:lnTo>
                      <a:pt x="6428" y="1077"/>
                    </a:lnTo>
                    <a:lnTo>
                      <a:pt x="6368" y="1051"/>
                    </a:lnTo>
                    <a:lnTo>
                      <a:pt x="6308" y="1025"/>
                    </a:lnTo>
                    <a:lnTo>
                      <a:pt x="6246" y="999"/>
                    </a:lnTo>
                    <a:lnTo>
                      <a:pt x="6183" y="973"/>
                    </a:lnTo>
                    <a:lnTo>
                      <a:pt x="6120" y="948"/>
                    </a:lnTo>
                    <a:lnTo>
                      <a:pt x="6056" y="924"/>
                    </a:lnTo>
                    <a:lnTo>
                      <a:pt x="5990" y="899"/>
                    </a:lnTo>
                    <a:lnTo>
                      <a:pt x="5923" y="874"/>
                    </a:lnTo>
                    <a:lnTo>
                      <a:pt x="5857" y="851"/>
                    </a:lnTo>
                    <a:lnTo>
                      <a:pt x="5789" y="827"/>
                    </a:lnTo>
                    <a:lnTo>
                      <a:pt x="5720" y="803"/>
                    </a:lnTo>
                    <a:lnTo>
                      <a:pt x="5581" y="758"/>
                    </a:lnTo>
                    <a:lnTo>
                      <a:pt x="5438" y="712"/>
                    </a:lnTo>
                    <a:lnTo>
                      <a:pt x="5292" y="669"/>
                    </a:lnTo>
                    <a:lnTo>
                      <a:pt x="5144" y="626"/>
                    </a:lnTo>
                    <a:lnTo>
                      <a:pt x="4992" y="584"/>
                    </a:lnTo>
                    <a:lnTo>
                      <a:pt x="4838" y="545"/>
                    </a:lnTo>
                    <a:lnTo>
                      <a:pt x="4680" y="506"/>
                    </a:lnTo>
                    <a:lnTo>
                      <a:pt x="4519" y="468"/>
                    </a:lnTo>
                    <a:lnTo>
                      <a:pt x="4357" y="432"/>
                    </a:lnTo>
                    <a:lnTo>
                      <a:pt x="4192" y="397"/>
                    </a:lnTo>
                    <a:lnTo>
                      <a:pt x="4023" y="363"/>
                    </a:lnTo>
                    <a:lnTo>
                      <a:pt x="3853" y="331"/>
                    </a:lnTo>
                    <a:lnTo>
                      <a:pt x="3680" y="300"/>
                    </a:lnTo>
                    <a:lnTo>
                      <a:pt x="3503" y="270"/>
                    </a:lnTo>
                    <a:lnTo>
                      <a:pt x="3325" y="243"/>
                    </a:lnTo>
                    <a:lnTo>
                      <a:pt x="3145" y="216"/>
                    </a:lnTo>
                    <a:lnTo>
                      <a:pt x="2963" y="190"/>
                    </a:lnTo>
                    <a:lnTo>
                      <a:pt x="2777" y="166"/>
                    </a:lnTo>
                    <a:lnTo>
                      <a:pt x="2591" y="144"/>
                    </a:lnTo>
                    <a:lnTo>
                      <a:pt x="2403" y="124"/>
                    </a:lnTo>
                    <a:lnTo>
                      <a:pt x="2211" y="105"/>
                    </a:lnTo>
                    <a:lnTo>
                      <a:pt x="2019" y="87"/>
                    </a:lnTo>
                    <a:lnTo>
                      <a:pt x="1824" y="70"/>
                    </a:lnTo>
                    <a:lnTo>
                      <a:pt x="1628" y="56"/>
                    </a:lnTo>
                    <a:lnTo>
                      <a:pt x="1429" y="43"/>
                    </a:lnTo>
                    <a:lnTo>
                      <a:pt x="1230" y="32"/>
                    </a:lnTo>
                    <a:lnTo>
                      <a:pt x="1028" y="22"/>
                    </a:lnTo>
                    <a:lnTo>
                      <a:pt x="826" y="15"/>
                    </a:lnTo>
                    <a:lnTo>
                      <a:pt x="621" y="9"/>
                    </a:lnTo>
                    <a:lnTo>
                      <a:pt x="415" y="4"/>
                    </a:lnTo>
                    <a:lnTo>
                      <a:pt x="209" y="1"/>
                    </a:lnTo>
                    <a:lnTo>
                      <a:pt x="0" y="0"/>
                    </a:lnTo>
                    <a:lnTo>
                      <a:pt x="0" y="194"/>
                    </a:lnTo>
                    <a:lnTo>
                      <a:pt x="207" y="195"/>
                    </a:lnTo>
                    <a:lnTo>
                      <a:pt x="412" y="197"/>
                    </a:lnTo>
                    <a:lnTo>
                      <a:pt x="617" y="202"/>
                    </a:lnTo>
                    <a:lnTo>
                      <a:pt x="820" y="208"/>
                    </a:lnTo>
                    <a:lnTo>
                      <a:pt x="1020" y="217"/>
                    </a:lnTo>
                    <a:lnTo>
                      <a:pt x="1220" y="226"/>
                    </a:lnTo>
                    <a:lnTo>
                      <a:pt x="1418" y="237"/>
                    </a:lnTo>
                    <a:lnTo>
                      <a:pt x="1615" y="250"/>
                    </a:lnTo>
                    <a:lnTo>
                      <a:pt x="1809" y="264"/>
                    </a:lnTo>
                    <a:lnTo>
                      <a:pt x="2002" y="280"/>
                    </a:lnTo>
                    <a:lnTo>
                      <a:pt x="2193" y="297"/>
                    </a:lnTo>
                    <a:lnTo>
                      <a:pt x="2381" y="316"/>
                    </a:lnTo>
                    <a:lnTo>
                      <a:pt x="2569" y="337"/>
                    </a:lnTo>
                    <a:lnTo>
                      <a:pt x="2754" y="360"/>
                    </a:lnTo>
                    <a:lnTo>
                      <a:pt x="2936" y="383"/>
                    </a:lnTo>
                    <a:lnTo>
                      <a:pt x="3117" y="408"/>
                    </a:lnTo>
                    <a:lnTo>
                      <a:pt x="3296" y="434"/>
                    </a:lnTo>
                    <a:lnTo>
                      <a:pt x="3472" y="461"/>
                    </a:lnTo>
                    <a:lnTo>
                      <a:pt x="3645" y="492"/>
                    </a:lnTo>
                    <a:lnTo>
                      <a:pt x="3817" y="522"/>
                    </a:lnTo>
                    <a:lnTo>
                      <a:pt x="3985" y="554"/>
                    </a:lnTo>
                    <a:lnTo>
                      <a:pt x="4152" y="587"/>
                    </a:lnTo>
                    <a:lnTo>
                      <a:pt x="4315" y="622"/>
                    </a:lnTo>
                    <a:lnTo>
                      <a:pt x="4476" y="658"/>
                    </a:lnTo>
                    <a:lnTo>
                      <a:pt x="4635" y="694"/>
                    </a:lnTo>
                    <a:lnTo>
                      <a:pt x="4789" y="733"/>
                    </a:lnTo>
                    <a:lnTo>
                      <a:pt x="4942" y="773"/>
                    </a:lnTo>
                    <a:lnTo>
                      <a:pt x="5091" y="813"/>
                    </a:lnTo>
                    <a:lnTo>
                      <a:pt x="5237" y="855"/>
                    </a:lnTo>
                    <a:lnTo>
                      <a:pt x="5381" y="898"/>
                    </a:lnTo>
                    <a:lnTo>
                      <a:pt x="5520" y="942"/>
                    </a:lnTo>
                    <a:lnTo>
                      <a:pt x="5658" y="987"/>
                    </a:lnTo>
                    <a:lnTo>
                      <a:pt x="5725" y="1010"/>
                    </a:lnTo>
                    <a:lnTo>
                      <a:pt x="5791" y="1034"/>
                    </a:lnTo>
                    <a:lnTo>
                      <a:pt x="5856" y="1057"/>
                    </a:lnTo>
                    <a:lnTo>
                      <a:pt x="5921" y="1081"/>
                    </a:lnTo>
                    <a:lnTo>
                      <a:pt x="5985" y="1105"/>
                    </a:lnTo>
                    <a:lnTo>
                      <a:pt x="6048" y="1129"/>
                    </a:lnTo>
                    <a:lnTo>
                      <a:pt x="6110" y="1154"/>
                    </a:lnTo>
                    <a:lnTo>
                      <a:pt x="6171" y="1179"/>
                    </a:lnTo>
                    <a:lnTo>
                      <a:pt x="6231" y="1204"/>
                    </a:lnTo>
                    <a:lnTo>
                      <a:pt x="6291" y="1229"/>
                    </a:lnTo>
                    <a:lnTo>
                      <a:pt x="6349" y="1254"/>
                    </a:lnTo>
                    <a:lnTo>
                      <a:pt x="6407" y="1279"/>
                    </a:lnTo>
                    <a:lnTo>
                      <a:pt x="6463" y="1306"/>
                    </a:lnTo>
                    <a:lnTo>
                      <a:pt x="6519" y="1332"/>
                    </a:lnTo>
                    <a:lnTo>
                      <a:pt x="6574" y="1358"/>
                    </a:lnTo>
                    <a:lnTo>
                      <a:pt x="6628" y="1385"/>
                    </a:lnTo>
                    <a:lnTo>
                      <a:pt x="6680" y="1412"/>
                    </a:lnTo>
                    <a:lnTo>
                      <a:pt x="6732" y="1439"/>
                    </a:lnTo>
                    <a:lnTo>
                      <a:pt x="6784" y="1466"/>
                    </a:lnTo>
                    <a:lnTo>
                      <a:pt x="6834" y="1494"/>
                    </a:lnTo>
                    <a:lnTo>
                      <a:pt x="6882" y="1521"/>
                    </a:lnTo>
                    <a:lnTo>
                      <a:pt x="6930" y="1549"/>
                    </a:lnTo>
                    <a:lnTo>
                      <a:pt x="6977" y="1577"/>
                    </a:lnTo>
                    <a:lnTo>
                      <a:pt x="7023" y="1605"/>
                    </a:lnTo>
                    <a:lnTo>
                      <a:pt x="7068" y="1633"/>
                    </a:lnTo>
                    <a:lnTo>
                      <a:pt x="7112" y="1661"/>
                    </a:lnTo>
                    <a:lnTo>
                      <a:pt x="7154" y="1691"/>
                    </a:lnTo>
                    <a:lnTo>
                      <a:pt x="7196" y="1720"/>
                    </a:lnTo>
                    <a:lnTo>
                      <a:pt x="7237" y="1749"/>
                    </a:lnTo>
                    <a:lnTo>
                      <a:pt x="7277" y="1778"/>
                    </a:lnTo>
                    <a:lnTo>
                      <a:pt x="7315" y="1806"/>
                    </a:lnTo>
                    <a:lnTo>
                      <a:pt x="7353" y="1837"/>
                    </a:lnTo>
                    <a:lnTo>
                      <a:pt x="7389" y="1866"/>
                    </a:lnTo>
                    <a:lnTo>
                      <a:pt x="7424" y="1896"/>
                    </a:lnTo>
                    <a:lnTo>
                      <a:pt x="7458" y="1925"/>
                    </a:lnTo>
                    <a:lnTo>
                      <a:pt x="7491" y="1956"/>
                    </a:lnTo>
                    <a:lnTo>
                      <a:pt x="7523" y="1986"/>
                    </a:lnTo>
                    <a:lnTo>
                      <a:pt x="7554" y="2016"/>
                    </a:lnTo>
                    <a:lnTo>
                      <a:pt x="7584" y="2046"/>
                    </a:lnTo>
                    <a:lnTo>
                      <a:pt x="7613" y="2076"/>
                    </a:lnTo>
                    <a:lnTo>
                      <a:pt x="7639" y="2107"/>
                    </a:lnTo>
                    <a:lnTo>
                      <a:pt x="7665" y="2137"/>
                    </a:lnTo>
                    <a:lnTo>
                      <a:pt x="7691" y="2168"/>
                    </a:lnTo>
                    <a:lnTo>
                      <a:pt x="7715" y="2199"/>
                    </a:lnTo>
                    <a:lnTo>
                      <a:pt x="7738" y="2230"/>
                    </a:lnTo>
                    <a:lnTo>
                      <a:pt x="7759" y="2260"/>
                    </a:lnTo>
                    <a:lnTo>
                      <a:pt x="7779" y="2291"/>
                    </a:lnTo>
                    <a:lnTo>
                      <a:pt x="7799" y="2322"/>
                    </a:lnTo>
                    <a:lnTo>
                      <a:pt x="7817" y="2352"/>
                    </a:lnTo>
                    <a:lnTo>
                      <a:pt x="7834" y="2384"/>
                    </a:lnTo>
                    <a:lnTo>
                      <a:pt x="7850" y="2415"/>
                    </a:lnTo>
                    <a:lnTo>
                      <a:pt x="7864" y="2445"/>
                    </a:lnTo>
                    <a:lnTo>
                      <a:pt x="7877" y="2476"/>
                    </a:lnTo>
                    <a:lnTo>
                      <a:pt x="7890" y="2508"/>
                    </a:lnTo>
                    <a:lnTo>
                      <a:pt x="7902" y="2539"/>
                    </a:lnTo>
                    <a:lnTo>
                      <a:pt x="7911" y="2570"/>
                    </a:lnTo>
                    <a:lnTo>
                      <a:pt x="7920" y="2601"/>
                    </a:lnTo>
                    <a:lnTo>
                      <a:pt x="7927" y="2633"/>
                    </a:lnTo>
                    <a:lnTo>
                      <a:pt x="7934" y="2664"/>
                    </a:lnTo>
                    <a:lnTo>
                      <a:pt x="7939" y="2695"/>
                    </a:lnTo>
                    <a:lnTo>
                      <a:pt x="7943" y="2726"/>
                    </a:lnTo>
                    <a:lnTo>
                      <a:pt x="7946" y="2757"/>
                    </a:lnTo>
                    <a:lnTo>
                      <a:pt x="7949" y="2789"/>
                    </a:lnTo>
                    <a:lnTo>
                      <a:pt x="7949" y="2821"/>
                    </a:lnTo>
                    <a:lnTo>
                      <a:pt x="8145" y="2821"/>
                    </a:lnTo>
                    <a:close/>
                  </a:path>
                </a:pathLst>
              </a:custGeom>
              <a:solidFill>
                <a:srgbClr val="ADD7E7"/>
              </a:solidFill>
              <a:ln w="9525">
                <a:noFill/>
                <a:round/>
                <a:headEnd/>
                <a:tailEnd/>
              </a:ln>
            </p:spPr>
            <p:txBody>
              <a:bodyPr/>
              <a:lstStyle/>
              <a:p>
                <a:endParaRPr lang="en-US" dirty="0"/>
              </a:p>
            </p:txBody>
          </p:sp>
          <p:sp>
            <p:nvSpPr>
              <p:cNvPr id="58965" name="Freeform 263"/>
              <p:cNvSpPr>
                <a:spLocks/>
              </p:cNvSpPr>
              <p:nvPr/>
            </p:nvSpPr>
            <p:spPr bwMode="auto">
              <a:xfrm>
                <a:off x="17618" y="11321"/>
                <a:ext cx="358" cy="122"/>
              </a:xfrm>
              <a:custGeom>
                <a:avLst/>
                <a:gdLst>
                  <a:gd name="T0" fmla="*/ 0 w 16121"/>
                  <a:gd name="T1" fmla="*/ 0 h 8292"/>
                  <a:gd name="T2" fmla="*/ 0 w 16121"/>
                  <a:gd name="T3" fmla="*/ 0 h 8292"/>
                  <a:gd name="T4" fmla="*/ 0 w 16121"/>
                  <a:gd name="T5" fmla="*/ 0 h 8292"/>
                  <a:gd name="T6" fmla="*/ 0 w 16121"/>
                  <a:gd name="T7" fmla="*/ 0 h 8292"/>
                  <a:gd name="T8" fmla="*/ 0 w 16121"/>
                  <a:gd name="T9" fmla="*/ 0 h 8292"/>
                  <a:gd name="T10" fmla="*/ 0 60000 65536"/>
                  <a:gd name="T11" fmla="*/ 0 60000 65536"/>
                  <a:gd name="T12" fmla="*/ 0 60000 65536"/>
                  <a:gd name="T13" fmla="*/ 0 60000 65536"/>
                  <a:gd name="T14" fmla="*/ 0 60000 65536"/>
                  <a:gd name="T15" fmla="*/ 0 w 16121"/>
                  <a:gd name="T16" fmla="*/ 0 h 8292"/>
                  <a:gd name="T17" fmla="*/ 16121 w 16121"/>
                  <a:gd name="T18" fmla="*/ 8292 h 8292"/>
                </a:gdLst>
                <a:ahLst/>
                <a:cxnLst>
                  <a:cxn ang="T10">
                    <a:pos x="T0" y="T1"/>
                  </a:cxn>
                  <a:cxn ang="T11">
                    <a:pos x="T2" y="T3"/>
                  </a:cxn>
                  <a:cxn ang="T12">
                    <a:pos x="T4" y="T5"/>
                  </a:cxn>
                  <a:cxn ang="T13">
                    <a:pos x="T6" y="T7"/>
                  </a:cxn>
                  <a:cxn ang="T14">
                    <a:pos x="T8" y="T9"/>
                  </a:cxn>
                </a:cxnLst>
                <a:rect l="T15" t="T16" r="T17" b="T18"/>
                <a:pathLst>
                  <a:path w="16121" h="8292">
                    <a:moveTo>
                      <a:pt x="0" y="0"/>
                    </a:moveTo>
                    <a:lnTo>
                      <a:pt x="0" y="8292"/>
                    </a:lnTo>
                    <a:lnTo>
                      <a:pt x="16118" y="8292"/>
                    </a:lnTo>
                    <a:lnTo>
                      <a:pt x="16121" y="4"/>
                    </a:lnTo>
                    <a:lnTo>
                      <a:pt x="0" y="0"/>
                    </a:lnTo>
                    <a:close/>
                  </a:path>
                </a:pathLst>
              </a:custGeom>
              <a:solidFill>
                <a:srgbClr val="0079AD"/>
              </a:solidFill>
              <a:ln w="9525">
                <a:noFill/>
                <a:round/>
                <a:headEnd/>
                <a:tailEnd/>
              </a:ln>
            </p:spPr>
            <p:txBody>
              <a:bodyPr/>
              <a:lstStyle/>
              <a:p>
                <a:endParaRPr lang="en-US" dirty="0"/>
              </a:p>
            </p:txBody>
          </p:sp>
          <p:sp>
            <p:nvSpPr>
              <p:cNvPr id="58966" name="Rectangle 264"/>
              <p:cNvSpPr>
                <a:spLocks noChangeArrowheads="1"/>
              </p:cNvSpPr>
              <p:nvPr/>
            </p:nvSpPr>
            <p:spPr bwMode="auto">
              <a:xfrm>
                <a:off x="17616" y="11321"/>
                <a:ext cx="5" cy="2"/>
              </a:xfrm>
              <a:prstGeom prst="rect">
                <a:avLst/>
              </a:prstGeom>
              <a:solidFill>
                <a:srgbClr val="ADD7E7"/>
              </a:solidFill>
              <a:ln w="9525">
                <a:noFill/>
                <a:miter lim="800000"/>
                <a:headEnd/>
                <a:tailEnd/>
              </a:ln>
            </p:spPr>
            <p:txBody>
              <a:bodyPr/>
              <a:lstStyle/>
              <a:p>
                <a:pPr algn="ctr" eaLnBrk="0" hangingPunct="0"/>
                <a:endParaRPr lang="en-US" dirty="0"/>
              </a:p>
            </p:txBody>
          </p:sp>
          <p:sp>
            <p:nvSpPr>
              <p:cNvPr id="58967" name="Freeform 265"/>
              <p:cNvSpPr>
                <a:spLocks/>
              </p:cNvSpPr>
              <p:nvPr/>
            </p:nvSpPr>
            <p:spPr bwMode="auto">
              <a:xfrm>
                <a:off x="17616" y="11323"/>
                <a:ext cx="5" cy="126"/>
              </a:xfrm>
              <a:custGeom>
                <a:avLst/>
                <a:gdLst>
                  <a:gd name="T0" fmla="*/ 0 w 210"/>
                  <a:gd name="T1" fmla="*/ 0 h 8576"/>
                  <a:gd name="T2" fmla="*/ 0 w 210"/>
                  <a:gd name="T3" fmla="*/ 0 h 8576"/>
                  <a:gd name="T4" fmla="*/ 0 w 210"/>
                  <a:gd name="T5" fmla="*/ 0 h 8576"/>
                  <a:gd name="T6" fmla="*/ 0 w 210"/>
                  <a:gd name="T7" fmla="*/ 0 h 8576"/>
                  <a:gd name="T8" fmla="*/ 0 w 210"/>
                  <a:gd name="T9" fmla="*/ 0 h 8576"/>
                  <a:gd name="T10" fmla="*/ 0 60000 65536"/>
                  <a:gd name="T11" fmla="*/ 0 60000 65536"/>
                  <a:gd name="T12" fmla="*/ 0 60000 65536"/>
                  <a:gd name="T13" fmla="*/ 0 60000 65536"/>
                  <a:gd name="T14" fmla="*/ 0 60000 65536"/>
                  <a:gd name="T15" fmla="*/ 0 w 210"/>
                  <a:gd name="T16" fmla="*/ 0 h 8576"/>
                  <a:gd name="T17" fmla="*/ 210 w 210"/>
                  <a:gd name="T18" fmla="*/ 8576 h 8576"/>
                </a:gdLst>
                <a:ahLst/>
                <a:cxnLst>
                  <a:cxn ang="T10">
                    <a:pos x="T0" y="T1"/>
                  </a:cxn>
                  <a:cxn ang="T11">
                    <a:pos x="T2" y="T3"/>
                  </a:cxn>
                  <a:cxn ang="T12">
                    <a:pos x="T4" y="T5"/>
                  </a:cxn>
                  <a:cxn ang="T13">
                    <a:pos x="T6" y="T7"/>
                  </a:cxn>
                  <a:cxn ang="T14">
                    <a:pos x="T8" y="T9"/>
                  </a:cxn>
                </a:cxnLst>
                <a:rect l="T15" t="T16" r="T17" b="T18"/>
                <a:pathLst>
                  <a:path w="210" h="8576">
                    <a:moveTo>
                      <a:pt x="197" y="8576"/>
                    </a:moveTo>
                    <a:lnTo>
                      <a:pt x="210" y="0"/>
                    </a:lnTo>
                    <a:lnTo>
                      <a:pt x="13" y="0"/>
                    </a:lnTo>
                    <a:lnTo>
                      <a:pt x="0" y="8576"/>
                    </a:lnTo>
                    <a:lnTo>
                      <a:pt x="197" y="8576"/>
                    </a:lnTo>
                    <a:close/>
                  </a:path>
                </a:pathLst>
              </a:custGeom>
              <a:solidFill>
                <a:srgbClr val="ADD7E7"/>
              </a:solidFill>
              <a:ln w="9525">
                <a:noFill/>
                <a:round/>
                <a:headEnd/>
                <a:tailEnd/>
              </a:ln>
            </p:spPr>
            <p:txBody>
              <a:bodyPr/>
              <a:lstStyle/>
              <a:p>
                <a:endParaRPr lang="en-US" dirty="0"/>
              </a:p>
            </p:txBody>
          </p:sp>
          <p:sp>
            <p:nvSpPr>
              <p:cNvPr id="58968" name="Rectangle 266"/>
              <p:cNvSpPr>
                <a:spLocks noChangeArrowheads="1"/>
              </p:cNvSpPr>
              <p:nvPr/>
            </p:nvSpPr>
            <p:spPr bwMode="auto">
              <a:xfrm>
                <a:off x="17616" y="11449"/>
                <a:ext cx="5" cy="1"/>
              </a:xfrm>
              <a:prstGeom prst="rect">
                <a:avLst/>
              </a:prstGeom>
              <a:solidFill>
                <a:srgbClr val="ADD7E7"/>
              </a:solidFill>
              <a:ln w="9525">
                <a:noFill/>
                <a:miter lim="800000"/>
                <a:headEnd/>
                <a:tailEnd/>
              </a:ln>
            </p:spPr>
            <p:txBody>
              <a:bodyPr/>
              <a:lstStyle/>
              <a:p>
                <a:pPr algn="ctr" eaLnBrk="0" hangingPunct="0"/>
                <a:endParaRPr lang="en-US" dirty="0"/>
              </a:p>
            </p:txBody>
          </p:sp>
          <p:sp>
            <p:nvSpPr>
              <p:cNvPr id="58969" name="Rectangle 267"/>
              <p:cNvSpPr>
                <a:spLocks noChangeArrowheads="1"/>
              </p:cNvSpPr>
              <p:nvPr/>
            </p:nvSpPr>
            <p:spPr bwMode="auto">
              <a:xfrm>
                <a:off x="17973" y="11321"/>
                <a:ext cx="5" cy="2"/>
              </a:xfrm>
              <a:prstGeom prst="rect">
                <a:avLst/>
              </a:prstGeom>
              <a:solidFill>
                <a:srgbClr val="ADD7E7"/>
              </a:solidFill>
              <a:ln w="9525">
                <a:noFill/>
                <a:miter lim="800000"/>
                <a:headEnd/>
                <a:tailEnd/>
              </a:ln>
            </p:spPr>
            <p:txBody>
              <a:bodyPr/>
              <a:lstStyle/>
              <a:p>
                <a:pPr algn="ctr" eaLnBrk="0" hangingPunct="0"/>
                <a:endParaRPr lang="en-US" dirty="0"/>
              </a:p>
            </p:txBody>
          </p:sp>
          <p:sp>
            <p:nvSpPr>
              <p:cNvPr id="58970" name="Rectangle 268"/>
              <p:cNvSpPr>
                <a:spLocks noChangeArrowheads="1"/>
              </p:cNvSpPr>
              <p:nvPr/>
            </p:nvSpPr>
            <p:spPr bwMode="auto">
              <a:xfrm>
                <a:off x="17973" y="11323"/>
                <a:ext cx="5" cy="126"/>
              </a:xfrm>
              <a:prstGeom prst="rect">
                <a:avLst/>
              </a:prstGeom>
              <a:solidFill>
                <a:srgbClr val="ADD7E7"/>
              </a:solidFill>
              <a:ln w="9525">
                <a:noFill/>
                <a:miter lim="800000"/>
                <a:headEnd/>
                <a:tailEnd/>
              </a:ln>
            </p:spPr>
            <p:txBody>
              <a:bodyPr/>
              <a:lstStyle/>
              <a:p>
                <a:pPr algn="ctr" eaLnBrk="0" hangingPunct="0"/>
                <a:endParaRPr lang="en-US" dirty="0"/>
              </a:p>
            </p:txBody>
          </p:sp>
          <p:sp>
            <p:nvSpPr>
              <p:cNvPr id="58971" name="Rectangle 269"/>
              <p:cNvSpPr>
                <a:spLocks noChangeArrowheads="1"/>
              </p:cNvSpPr>
              <p:nvPr/>
            </p:nvSpPr>
            <p:spPr bwMode="auto">
              <a:xfrm>
                <a:off x="17973" y="11449"/>
                <a:ext cx="5" cy="1"/>
              </a:xfrm>
              <a:prstGeom prst="rect">
                <a:avLst/>
              </a:prstGeom>
              <a:solidFill>
                <a:srgbClr val="ADD7E7"/>
              </a:solidFill>
              <a:ln w="9525">
                <a:noFill/>
                <a:miter lim="800000"/>
                <a:headEnd/>
                <a:tailEnd/>
              </a:ln>
            </p:spPr>
            <p:txBody>
              <a:bodyPr/>
              <a:lstStyle/>
              <a:p>
                <a:pPr algn="ctr" eaLnBrk="0" hangingPunct="0"/>
                <a:endParaRPr lang="en-US" dirty="0"/>
              </a:p>
            </p:txBody>
          </p:sp>
          <p:sp>
            <p:nvSpPr>
              <p:cNvPr id="58972" name="Freeform 270"/>
              <p:cNvSpPr>
                <a:spLocks/>
              </p:cNvSpPr>
              <p:nvPr/>
            </p:nvSpPr>
            <p:spPr bwMode="auto">
              <a:xfrm>
                <a:off x="17618" y="11281"/>
                <a:ext cx="358" cy="81"/>
              </a:xfrm>
              <a:custGeom>
                <a:avLst/>
                <a:gdLst>
                  <a:gd name="T0" fmla="*/ 0 w 16092"/>
                  <a:gd name="T1" fmla="*/ 0 h 5445"/>
                  <a:gd name="T2" fmla="*/ 0 w 16092"/>
                  <a:gd name="T3" fmla="*/ 0 h 5445"/>
                  <a:gd name="T4" fmla="*/ 0 w 16092"/>
                  <a:gd name="T5" fmla="*/ 0 h 5445"/>
                  <a:gd name="T6" fmla="*/ 0 w 16092"/>
                  <a:gd name="T7" fmla="*/ 0 h 5445"/>
                  <a:gd name="T8" fmla="*/ 0 w 16092"/>
                  <a:gd name="T9" fmla="*/ 0 h 5445"/>
                  <a:gd name="T10" fmla="*/ 0 w 16092"/>
                  <a:gd name="T11" fmla="*/ 0 h 5445"/>
                  <a:gd name="T12" fmla="*/ 0 w 16092"/>
                  <a:gd name="T13" fmla="*/ 0 h 5445"/>
                  <a:gd name="T14" fmla="*/ 0 w 16092"/>
                  <a:gd name="T15" fmla="*/ 0 h 5445"/>
                  <a:gd name="T16" fmla="*/ 0 w 16092"/>
                  <a:gd name="T17" fmla="*/ 0 h 5445"/>
                  <a:gd name="T18" fmla="*/ 0 w 16092"/>
                  <a:gd name="T19" fmla="*/ 0 h 5445"/>
                  <a:gd name="T20" fmla="*/ 0 w 16092"/>
                  <a:gd name="T21" fmla="*/ 0 h 5445"/>
                  <a:gd name="T22" fmla="*/ 0 w 16092"/>
                  <a:gd name="T23" fmla="*/ 0 h 5445"/>
                  <a:gd name="T24" fmla="*/ 0 w 16092"/>
                  <a:gd name="T25" fmla="*/ 0 h 5445"/>
                  <a:gd name="T26" fmla="*/ 0 w 16092"/>
                  <a:gd name="T27" fmla="*/ 0 h 5445"/>
                  <a:gd name="T28" fmla="*/ 0 w 16092"/>
                  <a:gd name="T29" fmla="*/ 0 h 5445"/>
                  <a:gd name="T30" fmla="*/ 0 w 16092"/>
                  <a:gd name="T31" fmla="*/ 0 h 5445"/>
                  <a:gd name="T32" fmla="*/ 0 w 16092"/>
                  <a:gd name="T33" fmla="*/ 0 h 5445"/>
                  <a:gd name="T34" fmla="*/ 0 w 16092"/>
                  <a:gd name="T35" fmla="*/ 0 h 5445"/>
                  <a:gd name="T36" fmla="*/ 0 w 16092"/>
                  <a:gd name="T37" fmla="*/ 0 h 5445"/>
                  <a:gd name="T38" fmla="*/ 0 w 16092"/>
                  <a:gd name="T39" fmla="*/ 0 h 5445"/>
                  <a:gd name="T40" fmla="*/ 0 w 16092"/>
                  <a:gd name="T41" fmla="*/ 0 h 5445"/>
                  <a:gd name="T42" fmla="*/ 0 w 16092"/>
                  <a:gd name="T43" fmla="*/ 0 h 5445"/>
                  <a:gd name="T44" fmla="*/ 0 w 16092"/>
                  <a:gd name="T45" fmla="*/ 0 h 5445"/>
                  <a:gd name="T46" fmla="*/ 0 w 16092"/>
                  <a:gd name="T47" fmla="*/ 0 h 5445"/>
                  <a:gd name="T48" fmla="*/ 0 w 16092"/>
                  <a:gd name="T49" fmla="*/ 0 h 5445"/>
                  <a:gd name="T50" fmla="*/ 0 w 16092"/>
                  <a:gd name="T51" fmla="*/ 0 h 5445"/>
                  <a:gd name="T52" fmla="*/ 0 w 16092"/>
                  <a:gd name="T53" fmla="*/ 0 h 5445"/>
                  <a:gd name="T54" fmla="*/ 0 w 16092"/>
                  <a:gd name="T55" fmla="*/ 0 h 5445"/>
                  <a:gd name="T56" fmla="*/ 0 w 16092"/>
                  <a:gd name="T57" fmla="*/ 0 h 5445"/>
                  <a:gd name="T58" fmla="*/ 0 w 16092"/>
                  <a:gd name="T59" fmla="*/ 0 h 5445"/>
                  <a:gd name="T60" fmla="*/ 0 w 16092"/>
                  <a:gd name="T61" fmla="*/ 0 h 5445"/>
                  <a:gd name="T62" fmla="*/ 0 w 16092"/>
                  <a:gd name="T63" fmla="*/ 0 h 5445"/>
                  <a:gd name="T64" fmla="*/ 0 w 16092"/>
                  <a:gd name="T65" fmla="*/ 0 h 5445"/>
                  <a:gd name="T66" fmla="*/ 0 w 16092"/>
                  <a:gd name="T67" fmla="*/ 0 h 5445"/>
                  <a:gd name="T68" fmla="*/ 0 w 16092"/>
                  <a:gd name="T69" fmla="*/ 0 h 5445"/>
                  <a:gd name="T70" fmla="*/ 0 w 16092"/>
                  <a:gd name="T71" fmla="*/ 0 h 5445"/>
                  <a:gd name="T72" fmla="*/ 0 w 16092"/>
                  <a:gd name="T73" fmla="*/ 0 h 5445"/>
                  <a:gd name="T74" fmla="*/ 0 w 16092"/>
                  <a:gd name="T75" fmla="*/ 0 h 5445"/>
                  <a:gd name="T76" fmla="*/ 0 w 16092"/>
                  <a:gd name="T77" fmla="*/ 0 h 5445"/>
                  <a:gd name="T78" fmla="*/ 0 w 16092"/>
                  <a:gd name="T79" fmla="*/ 0 h 5445"/>
                  <a:gd name="T80" fmla="*/ 0 w 16092"/>
                  <a:gd name="T81" fmla="*/ 0 h 5445"/>
                  <a:gd name="T82" fmla="*/ 0 w 16092"/>
                  <a:gd name="T83" fmla="*/ 0 h 5445"/>
                  <a:gd name="T84" fmla="*/ 0 w 16092"/>
                  <a:gd name="T85" fmla="*/ 0 h 54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092"/>
                  <a:gd name="T130" fmla="*/ 0 h 5445"/>
                  <a:gd name="T131" fmla="*/ 16092 w 16092"/>
                  <a:gd name="T132" fmla="*/ 5445 h 544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092" h="5445">
                    <a:moveTo>
                      <a:pt x="16092" y="2722"/>
                    </a:moveTo>
                    <a:lnTo>
                      <a:pt x="16082" y="2862"/>
                    </a:lnTo>
                    <a:lnTo>
                      <a:pt x="16052" y="3001"/>
                    </a:lnTo>
                    <a:lnTo>
                      <a:pt x="16000" y="3137"/>
                    </a:lnTo>
                    <a:lnTo>
                      <a:pt x="15929" y="3271"/>
                    </a:lnTo>
                    <a:lnTo>
                      <a:pt x="15839" y="3403"/>
                    </a:lnTo>
                    <a:lnTo>
                      <a:pt x="15731" y="3532"/>
                    </a:lnTo>
                    <a:lnTo>
                      <a:pt x="15605" y="3658"/>
                    </a:lnTo>
                    <a:lnTo>
                      <a:pt x="15460" y="3782"/>
                    </a:lnTo>
                    <a:lnTo>
                      <a:pt x="15299" y="3903"/>
                    </a:lnTo>
                    <a:lnTo>
                      <a:pt x="15121" y="4020"/>
                    </a:lnTo>
                    <a:lnTo>
                      <a:pt x="14928" y="4135"/>
                    </a:lnTo>
                    <a:lnTo>
                      <a:pt x="14718" y="4244"/>
                    </a:lnTo>
                    <a:lnTo>
                      <a:pt x="14494" y="4351"/>
                    </a:lnTo>
                    <a:lnTo>
                      <a:pt x="14255" y="4454"/>
                    </a:lnTo>
                    <a:lnTo>
                      <a:pt x="14001" y="4554"/>
                    </a:lnTo>
                    <a:lnTo>
                      <a:pt x="13735" y="4647"/>
                    </a:lnTo>
                    <a:lnTo>
                      <a:pt x="13455" y="4738"/>
                    </a:lnTo>
                    <a:lnTo>
                      <a:pt x="13163" y="4824"/>
                    </a:lnTo>
                    <a:lnTo>
                      <a:pt x="12860" y="4904"/>
                    </a:lnTo>
                    <a:lnTo>
                      <a:pt x="12544" y="4980"/>
                    </a:lnTo>
                    <a:lnTo>
                      <a:pt x="12217" y="5051"/>
                    </a:lnTo>
                    <a:lnTo>
                      <a:pt x="11880" y="5117"/>
                    </a:lnTo>
                    <a:lnTo>
                      <a:pt x="11533" y="5177"/>
                    </a:lnTo>
                    <a:lnTo>
                      <a:pt x="11177" y="5232"/>
                    </a:lnTo>
                    <a:lnTo>
                      <a:pt x="10812" y="5280"/>
                    </a:lnTo>
                    <a:lnTo>
                      <a:pt x="10438" y="5323"/>
                    </a:lnTo>
                    <a:lnTo>
                      <a:pt x="10056" y="5360"/>
                    </a:lnTo>
                    <a:lnTo>
                      <a:pt x="9667" y="5390"/>
                    </a:lnTo>
                    <a:lnTo>
                      <a:pt x="9271" y="5414"/>
                    </a:lnTo>
                    <a:lnTo>
                      <a:pt x="8869" y="5431"/>
                    </a:lnTo>
                    <a:lnTo>
                      <a:pt x="8460" y="5442"/>
                    </a:lnTo>
                    <a:lnTo>
                      <a:pt x="8046" y="5445"/>
                    </a:lnTo>
                    <a:lnTo>
                      <a:pt x="7633" y="5442"/>
                    </a:lnTo>
                    <a:lnTo>
                      <a:pt x="7223" y="5431"/>
                    </a:lnTo>
                    <a:lnTo>
                      <a:pt x="6821" y="5414"/>
                    </a:lnTo>
                    <a:lnTo>
                      <a:pt x="6425" y="5390"/>
                    </a:lnTo>
                    <a:lnTo>
                      <a:pt x="6036" y="5360"/>
                    </a:lnTo>
                    <a:lnTo>
                      <a:pt x="5654" y="5323"/>
                    </a:lnTo>
                    <a:lnTo>
                      <a:pt x="5280" y="5280"/>
                    </a:lnTo>
                    <a:lnTo>
                      <a:pt x="4915" y="5232"/>
                    </a:lnTo>
                    <a:lnTo>
                      <a:pt x="4558" y="5177"/>
                    </a:lnTo>
                    <a:lnTo>
                      <a:pt x="4212" y="5117"/>
                    </a:lnTo>
                    <a:lnTo>
                      <a:pt x="3875" y="5051"/>
                    </a:lnTo>
                    <a:lnTo>
                      <a:pt x="3548" y="4980"/>
                    </a:lnTo>
                    <a:lnTo>
                      <a:pt x="3232" y="4904"/>
                    </a:lnTo>
                    <a:lnTo>
                      <a:pt x="2929" y="4824"/>
                    </a:lnTo>
                    <a:lnTo>
                      <a:pt x="2637" y="4738"/>
                    </a:lnTo>
                    <a:lnTo>
                      <a:pt x="2357" y="4647"/>
                    </a:lnTo>
                    <a:lnTo>
                      <a:pt x="2090" y="4554"/>
                    </a:lnTo>
                    <a:lnTo>
                      <a:pt x="1837" y="4454"/>
                    </a:lnTo>
                    <a:lnTo>
                      <a:pt x="1598" y="4351"/>
                    </a:lnTo>
                    <a:lnTo>
                      <a:pt x="1374" y="4244"/>
                    </a:lnTo>
                    <a:lnTo>
                      <a:pt x="1164" y="4135"/>
                    </a:lnTo>
                    <a:lnTo>
                      <a:pt x="971" y="4020"/>
                    </a:lnTo>
                    <a:lnTo>
                      <a:pt x="793" y="3903"/>
                    </a:lnTo>
                    <a:lnTo>
                      <a:pt x="632" y="3782"/>
                    </a:lnTo>
                    <a:lnTo>
                      <a:pt x="487" y="3658"/>
                    </a:lnTo>
                    <a:lnTo>
                      <a:pt x="361" y="3532"/>
                    </a:lnTo>
                    <a:lnTo>
                      <a:pt x="252" y="3403"/>
                    </a:lnTo>
                    <a:lnTo>
                      <a:pt x="163" y="3271"/>
                    </a:lnTo>
                    <a:lnTo>
                      <a:pt x="92" y="3137"/>
                    </a:lnTo>
                    <a:lnTo>
                      <a:pt x="40" y="3001"/>
                    </a:lnTo>
                    <a:lnTo>
                      <a:pt x="10" y="2862"/>
                    </a:lnTo>
                    <a:lnTo>
                      <a:pt x="0" y="2722"/>
                    </a:lnTo>
                    <a:lnTo>
                      <a:pt x="10" y="2582"/>
                    </a:lnTo>
                    <a:lnTo>
                      <a:pt x="40" y="2444"/>
                    </a:lnTo>
                    <a:lnTo>
                      <a:pt x="92" y="2308"/>
                    </a:lnTo>
                    <a:lnTo>
                      <a:pt x="163" y="2174"/>
                    </a:lnTo>
                    <a:lnTo>
                      <a:pt x="252" y="2042"/>
                    </a:lnTo>
                    <a:lnTo>
                      <a:pt x="361" y="1913"/>
                    </a:lnTo>
                    <a:lnTo>
                      <a:pt x="487" y="1786"/>
                    </a:lnTo>
                    <a:lnTo>
                      <a:pt x="632" y="1663"/>
                    </a:lnTo>
                    <a:lnTo>
                      <a:pt x="793" y="1542"/>
                    </a:lnTo>
                    <a:lnTo>
                      <a:pt x="971" y="1424"/>
                    </a:lnTo>
                    <a:lnTo>
                      <a:pt x="1164" y="1311"/>
                    </a:lnTo>
                    <a:lnTo>
                      <a:pt x="1374" y="1201"/>
                    </a:lnTo>
                    <a:lnTo>
                      <a:pt x="1598" y="1094"/>
                    </a:lnTo>
                    <a:lnTo>
                      <a:pt x="1837" y="991"/>
                    </a:lnTo>
                    <a:lnTo>
                      <a:pt x="2090" y="891"/>
                    </a:lnTo>
                    <a:lnTo>
                      <a:pt x="2357" y="798"/>
                    </a:lnTo>
                    <a:lnTo>
                      <a:pt x="2637" y="707"/>
                    </a:lnTo>
                    <a:lnTo>
                      <a:pt x="2929" y="621"/>
                    </a:lnTo>
                    <a:lnTo>
                      <a:pt x="3232" y="541"/>
                    </a:lnTo>
                    <a:lnTo>
                      <a:pt x="3548" y="464"/>
                    </a:lnTo>
                    <a:lnTo>
                      <a:pt x="3875" y="394"/>
                    </a:lnTo>
                    <a:lnTo>
                      <a:pt x="4212" y="328"/>
                    </a:lnTo>
                    <a:lnTo>
                      <a:pt x="4558" y="268"/>
                    </a:lnTo>
                    <a:lnTo>
                      <a:pt x="4915" y="213"/>
                    </a:lnTo>
                    <a:lnTo>
                      <a:pt x="5280" y="165"/>
                    </a:lnTo>
                    <a:lnTo>
                      <a:pt x="5654" y="122"/>
                    </a:lnTo>
                    <a:lnTo>
                      <a:pt x="6036" y="85"/>
                    </a:lnTo>
                    <a:lnTo>
                      <a:pt x="6425" y="55"/>
                    </a:lnTo>
                    <a:lnTo>
                      <a:pt x="6821" y="31"/>
                    </a:lnTo>
                    <a:lnTo>
                      <a:pt x="7223" y="14"/>
                    </a:lnTo>
                    <a:lnTo>
                      <a:pt x="7633" y="3"/>
                    </a:lnTo>
                    <a:lnTo>
                      <a:pt x="8046" y="0"/>
                    </a:lnTo>
                    <a:lnTo>
                      <a:pt x="8460" y="3"/>
                    </a:lnTo>
                    <a:lnTo>
                      <a:pt x="8869" y="14"/>
                    </a:lnTo>
                    <a:lnTo>
                      <a:pt x="9271" y="31"/>
                    </a:lnTo>
                    <a:lnTo>
                      <a:pt x="9667" y="55"/>
                    </a:lnTo>
                    <a:lnTo>
                      <a:pt x="10056" y="85"/>
                    </a:lnTo>
                    <a:lnTo>
                      <a:pt x="10438" y="122"/>
                    </a:lnTo>
                    <a:lnTo>
                      <a:pt x="10812" y="165"/>
                    </a:lnTo>
                    <a:lnTo>
                      <a:pt x="11177" y="213"/>
                    </a:lnTo>
                    <a:lnTo>
                      <a:pt x="11533" y="268"/>
                    </a:lnTo>
                    <a:lnTo>
                      <a:pt x="11880" y="328"/>
                    </a:lnTo>
                    <a:lnTo>
                      <a:pt x="12217" y="394"/>
                    </a:lnTo>
                    <a:lnTo>
                      <a:pt x="12544" y="464"/>
                    </a:lnTo>
                    <a:lnTo>
                      <a:pt x="12860" y="541"/>
                    </a:lnTo>
                    <a:lnTo>
                      <a:pt x="13163" y="621"/>
                    </a:lnTo>
                    <a:lnTo>
                      <a:pt x="13455" y="707"/>
                    </a:lnTo>
                    <a:lnTo>
                      <a:pt x="13735" y="798"/>
                    </a:lnTo>
                    <a:lnTo>
                      <a:pt x="14001" y="891"/>
                    </a:lnTo>
                    <a:lnTo>
                      <a:pt x="14255" y="991"/>
                    </a:lnTo>
                    <a:lnTo>
                      <a:pt x="14494" y="1094"/>
                    </a:lnTo>
                    <a:lnTo>
                      <a:pt x="14718" y="1201"/>
                    </a:lnTo>
                    <a:lnTo>
                      <a:pt x="14928" y="1311"/>
                    </a:lnTo>
                    <a:lnTo>
                      <a:pt x="15121" y="1424"/>
                    </a:lnTo>
                    <a:lnTo>
                      <a:pt x="15299" y="1542"/>
                    </a:lnTo>
                    <a:lnTo>
                      <a:pt x="15460" y="1663"/>
                    </a:lnTo>
                    <a:lnTo>
                      <a:pt x="15605" y="1786"/>
                    </a:lnTo>
                    <a:lnTo>
                      <a:pt x="15731" y="1913"/>
                    </a:lnTo>
                    <a:lnTo>
                      <a:pt x="15839" y="2042"/>
                    </a:lnTo>
                    <a:lnTo>
                      <a:pt x="15929" y="2174"/>
                    </a:lnTo>
                    <a:lnTo>
                      <a:pt x="16000" y="2308"/>
                    </a:lnTo>
                    <a:lnTo>
                      <a:pt x="16052" y="2444"/>
                    </a:lnTo>
                    <a:lnTo>
                      <a:pt x="16082" y="2582"/>
                    </a:lnTo>
                    <a:lnTo>
                      <a:pt x="16092" y="2722"/>
                    </a:lnTo>
                    <a:close/>
                  </a:path>
                </a:pathLst>
              </a:custGeom>
              <a:solidFill>
                <a:srgbClr val="009BDF"/>
              </a:solidFill>
              <a:ln w="9525">
                <a:noFill/>
                <a:round/>
                <a:headEnd/>
                <a:tailEnd/>
              </a:ln>
            </p:spPr>
            <p:txBody>
              <a:bodyPr/>
              <a:lstStyle/>
              <a:p>
                <a:endParaRPr lang="en-US" dirty="0"/>
              </a:p>
            </p:txBody>
          </p:sp>
          <p:sp>
            <p:nvSpPr>
              <p:cNvPr id="58973" name="Freeform 271"/>
              <p:cNvSpPr>
                <a:spLocks/>
              </p:cNvSpPr>
              <p:nvPr/>
            </p:nvSpPr>
            <p:spPr bwMode="auto">
              <a:xfrm>
                <a:off x="17797" y="11321"/>
                <a:ext cx="181" cy="42"/>
              </a:xfrm>
              <a:custGeom>
                <a:avLst/>
                <a:gdLst>
                  <a:gd name="T0" fmla="*/ 0 w 8145"/>
                  <a:gd name="T1" fmla="*/ 0 h 2821"/>
                  <a:gd name="T2" fmla="*/ 0 w 8145"/>
                  <a:gd name="T3" fmla="*/ 0 h 2821"/>
                  <a:gd name="T4" fmla="*/ 0 w 8145"/>
                  <a:gd name="T5" fmla="*/ 0 h 2821"/>
                  <a:gd name="T6" fmla="*/ 0 w 8145"/>
                  <a:gd name="T7" fmla="*/ 0 h 2821"/>
                  <a:gd name="T8" fmla="*/ 0 w 8145"/>
                  <a:gd name="T9" fmla="*/ 0 h 2821"/>
                  <a:gd name="T10" fmla="*/ 0 w 8145"/>
                  <a:gd name="T11" fmla="*/ 0 h 2821"/>
                  <a:gd name="T12" fmla="*/ 0 w 8145"/>
                  <a:gd name="T13" fmla="*/ 0 h 2821"/>
                  <a:gd name="T14" fmla="*/ 0 w 8145"/>
                  <a:gd name="T15" fmla="*/ 0 h 2821"/>
                  <a:gd name="T16" fmla="*/ 0 w 8145"/>
                  <a:gd name="T17" fmla="*/ 0 h 2821"/>
                  <a:gd name="T18" fmla="*/ 0 w 8145"/>
                  <a:gd name="T19" fmla="*/ 0 h 2821"/>
                  <a:gd name="T20" fmla="*/ 0 w 8145"/>
                  <a:gd name="T21" fmla="*/ 0 h 2821"/>
                  <a:gd name="T22" fmla="*/ 0 w 8145"/>
                  <a:gd name="T23" fmla="*/ 0 h 2821"/>
                  <a:gd name="T24" fmla="*/ 0 w 8145"/>
                  <a:gd name="T25" fmla="*/ 0 h 2821"/>
                  <a:gd name="T26" fmla="*/ 0 w 8145"/>
                  <a:gd name="T27" fmla="*/ 0 h 2821"/>
                  <a:gd name="T28" fmla="*/ 0 w 8145"/>
                  <a:gd name="T29" fmla="*/ 0 h 2821"/>
                  <a:gd name="T30" fmla="*/ 0 w 8145"/>
                  <a:gd name="T31" fmla="*/ 0 h 2821"/>
                  <a:gd name="T32" fmla="*/ 0 w 8145"/>
                  <a:gd name="T33" fmla="*/ 0 h 2821"/>
                  <a:gd name="T34" fmla="*/ 0 w 8145"/>
                  <a:gd name="T35" fmla="*/ 0 h 2821"/>
                  <a:gd name="T36" fmla="*/ 0 w 8145"/>
                  <a:gd name="T37" fmla="*/ 0 h 2821"/>
                  <a:gd name="T38" fmla="*/ 0 w 8145"/>
                  <a:gd name="T39" fmla="*/ 0 h 2821"/>
                  <a:gd name="T40" fmla="*/ 0 w 8145"/>
                  <a:gd name="T41" fmla="*/ 0 h 2821"/>
                  <a:gd name="T42" fmla="*/ 0 w 8145"/>
                  <a:gd name="T43" fmla="*/ 0 h 2821"/>
                  <a:gd name="T44" fmla="*/ 0 w 8145"/>
                  <a:gd name="T45" fmla="*/ 0 h 2821"/>
                  <a:gd name="T46" fmla="*/ 0 w 8145"/>
                  <a:gd name="T47" fmla="*/ 0 h 2821"/>
                  <a:gd name="T48" fmla="*/ 0 w 8145"/>
                  <a:gd name="T49" fmla="*/ 0 h 2821"/>
                  <a:gd name="T50" fmla="*/ 0 w 8145"/>
                  <a:gd name="T51" fmla="*/ 0 h 2821"/>
                  <a:gd name="T52" fmla="*/ 0 w 8145"/>
                  <a:gd name="T53" fmla="*/ 0 h 2821"/>
                  <a:gd name="T54" fmla="*/ 0 w 8145"/>
                  <a:gd name="T55" fmla="*/ 0 h 2821"/>
                  <a:gd name="T56" fmla="*/ 0 w 8145"/>
                  <a:gd name="T57" fmla="*/ 0 h 2821"/>
                  <a:gd name="T58" fmla="*/ 0 w 8145"/>
                  <a:gd name="T59" fmla="*/ 0 h 2821"/>
                  <a:gd name="T60" fmla="*/ 0 w 8145"/>
                  <a:gd name="T61" fmla="*/ 0 h 2821"/>
                  <a:gd name="T62" fmla="*/ 0 w 8145"/>
                  <a:gd name="T63" fmla="*/ 0 h 2821"/>
                  <a:gd name="T64" fmla="*/ 0 w 8145"/>
                  <a:gd name="T65" fmla="*/ 0 h 2821"/>
                  <a:gd name="T66" fmla="*/ 0 w 8145"/>
                  <a:gd name="T67" fmla="*/ 0 h 2821"/>
                  <a:gd name="T68" fmla="*/ 0 w 8145"/>
                  <a:gd name="T69" fmla="*/ 0 h 2821"/>
                  <a:gd name="T70" fmla="*/ 0 w 8145"/>
                  <a:gd name="T71" fmla="*/ 0 h 2821"/>
                  <a:gd name="T72" fmla="*/ 0 w 8145"/>
                  <a:gd name="T73" fmla="*/ 0 h 2821"/>
                  <a:gd name="T74" fmla="*/ 0 w 8145"/>
                  <a:gd name="T75" fmla="*/ 0 h 2821"/>
                  <a:gd name="T76" fmla="*/ 0 w 8145"/>
                  <a:gd name="T77" fmla="*/ 0 h 2821"/>
                  <a:gd name="T78" fmla="*/ 0 w 8145"/>
                  <a:gd name="T79" fmla="*/ 0 h 2821"/>
                  <a:gd name="T80" fmla="*/ 0 w 8145"/>
                  <a:gd name="T81" fmla="*/ 0 h 2821"/>
                  <a:gd name="T82" fmla="*/ 0 w 8145"/>
                  <a:gd name="T83" fmla="*/ 0 h 2821"/>
                  <a:gd name="T84" fmla="*/ 0 w 8145"/>
                  <a:gd name="T85" fmla="*/ 0 h 2821"/>
                  <a:gd name="T86" fmla="*/ 0 w 8145"/>
                  <a:gd name="T87" fmla="*/ 0 h 2821"/>
                  <a:gd name="T88" fmla="*/ 0 w 8145"/>
                  <a:gd name="T89" fmla="*/ 0 h 2821"/>
                  <a:gd name="T90" fmla="*/ 0 w 8145"/>
                  <a:gd name="T91" fmla="*/ 0 h 2821"/>
                  <a:gd name="T92" fmla="*/ 0 w 8145"/>
                  <a:gd name="T93" fmla="*/ 0 h 2821"/>
                  <a:gd name="T94" fmla="*/ 0 w 8145"/>
                  <a:gd name="T95" fmla="*/ 0 h 2821"/>
                  <a:gd name="T96" fmla="*/ 0 w 8145"/>
                  <a:gd name="T97" fmla="*/ 0 h 2821"/>
                  <a:gd name="T98" fmla="*/ 0 w 8145"/>
                  <a:gd name="T99" fmla="*/ 0 h 28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45"/>
                  <a:gd name="T151" fmla="*/ 0 h 2821"/>
                  <a:gd name="T152" fmla="*/ 8145 w 8145"/>
                  <a:gd name="T153" fmla="*/ 2821 h 28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45" h="2821">
                    <a:moveTo>
                      <a:pt x="0" y="2821"/>
                    </a:moveTo>
                    <a:lnTo>
                      <a:pt x="0" y="2821"/>
                    </a:lnTo>
                    <a:lnTo>
                      <a:pt x="209" y="2820"/>
                    </a:lnTo>
                    <a:lnTo>
                      <a:pt x="415" y="2817"/>
                    </a:lnTo>
                    <a:lnTo>
                      <a:pt x="621" y="2813"/>
                    </a:lnTo>
                    <a:lnTo>
                      <a:pt x="826" y="2806"/>
                    </a:lnTo>
                    <a:lnTo>
                      <a:pt x="1028" y="2799"/>
                    </a:lnTo>
                    <a:lnTo>
                      <a:pt x="1230" y="2789"/>
                    </a:lnTo>
                    <a:lnTo>
                      <a:pt x="1429" y="2778"/>
                    </a:lnTo>
                    <a:lnTo>
                      <a:pt x="1628" y="2765"/>
                    </a:lnTo>
                    <a:lnTo>
                      <a:pt x="1824" y="2751"/>
                    </a:lnTo>
                    <a:lnTo>
                      <a:pt x="2019" y="2734"/>
                    </a:lnTo>
                    <a:lnTo>
                      <a:pt x="2211" y="2716"/>
                    </a:lnTo>
                    <a:lnTo>
                      <a:pt x="2403" y="2697"/>
                    </a:lnTo>
                    <a:lnTo>
                      <a:pt x="2591" y="2677"/>
                    </a:lnTo>
                    <a:lnTo>
                      <a:pt x="2777" y="2655"/>
                    </a:lnTo>
                    <a:lnTo>
                      <a:pt x="2963" y="2631"/>
                    </a:lnTo>
                    <a:lnTo>
                      <a:pt x="3145" y="2605"/>
                    </a:lnTo>
                    <a:lnTo>
                      <a:pt x="3325" y="2579"/>
                    </a:lnTo>
                    <a:lnTo>
                      <a:pt x="3503" y="2551"/>
                    </a:lnTo>
                    <a:lnTo>
                      <a:pt x="3680" y="2522"/>
                    </a:lnTo>
                    <a:lnTo>
                      <a:pt x="3853" y="2491"/>
                    </a:lnTo>
                    <a:lnTo>
                      <a:pt x="4023" y="2458"/>
                    </a:lnTo>
                    <a:lnTo>
                      <a:pt x="4192" y="2424"/>
                    </a:lnTo>
                    <a:lnTo>
                      <a:pt x="4357" y="2390"/>
                    </a:lnTo>
                    <a:lnTo>
                      <a:pt x="4519" y="2353"/>
                    </a:lnTo>
                    <a:lnTo>
                      <a:pt x="4680" y="2315"/>
                    </a:lnTo>
                    <a:lnTo>
                      <a:pt x="4838" y="2277"/>
                    </a:lnTo>
                    <a:lnTo>
                      <a:pt x="4992" y="2237"/>
                    </a:lnTo>
                    <a:lnTo>
                      <a:pt x="5144" y="2195"/>
                    </a:lnTo>
                    <a:lnTo>
                      <a:pt x="5292" y="2152"/>
                    </a:lnTo>
                    <a:lnTo>
                      <a:pt x="5438" y="2109"/>
                    </a:lnTo>
                    <a:lnTo>
                      <a:pt x="5510" y="2087"/>
                    </a:lnTo>
                    <a:lnTo>
                      <a:pt x="5581" y="2063"/>
                    </a:lnTo>
                    <a:lnTo>
                      <a:pt x="5652" y="2040"/>
                    </a:lnTo>
                    <a:lnTo>
                      <a:pt x="5721" y="2018"/>
                    </a:lnTo>
                    <a:lnTo>
                      <a:pt x="5789" y="1994"/>
                    </a:lnTo>
                    <a:lnTo>
                      <a:pt x="5857" y="1970"/>
                    </a:lnTo>
                    <a:lnTo>
                      <a:pt x="5923" y="1947"/>
                    </a:lnTo>
                    <a:lnTo>
                      <a:pt x="5990" y="1922"/>
                    </a:lnTo>
                    <a:lnTo>
                      <a:pt x="6056" y="1897"/>
                    </a:lnTo>
                    <a:lnTo>
                      <a:pt x="6120" y="1873"/>
                    </a:lnTo>
                    <a:lnTo>
                      <a:pt x="6183" y="1848"/>
                    </a:lnTo>
                    <a:lnTo>
                      <a:pt x="6246" y="1822"/>
                    </a:lnTo>
                    <a:lnTo>
                      <a:pt x="6308" y="1796"/>
                    </a:lnTo>
                    <a:lnTo>
                      <a:pt x="6368" y="1770"/>
                    </a:lnTo>
                    <a:lnTo>
                      <a:pt x="6428" y="1744"/>
                    </a:lnTo>
                    <a:lnTo>
                      <a:pt x="6489" y="1718"/>
                    </a:lnTo>
                    <a:lnTo>
                      <a:pt x="6547" y="1691"/>
                    </a:lnTo>
                    <a:lnTo>
                      <a:pt x="6604" y="1664"/>
                    </a:lnTo>
                    <a:lnTo>
                      <a:pt x="6661" y="1637"/>
                    </a:lnTo>
                    <a:lnTo>
                      <a:pt x="6716" y="1609"/>
                    </a:lnTo>
                    <a:lnTo>
                      <a:pt x="6771" y="1582"/>
                    </a:lnTo>
                    <a:lnTo>
                      <a:pt x="6824" y="1554"/>
                    </a:lnTo>
                    <a:lnTo>
                      <a:pt x="6877" y="1525"/>
                    </a:lnTo>
                    <a:lnTo>
                      <a:pt x="6929" y="1497"/>
                    </a:lnTo>
                    <a:lnTo>
                      <a:pt x="6980" y="1468"/>
                    </a:lnTo>
                    <a:lnTo>
                      <a:pt x="7030" y="1439"/>
                    </a:lnTo>
                    <a:lnTo>
                      <a:pt x="7079" y="1410"/>
                    </a:lnTo>
                    <a:lnTo>
                      <a:pt x="7127" y="1380"/>
                    </a:lnTo>
                    <a:lnTo>
                      <a:pt x="7175" y="1350"/>
                    </a:lnTo>
                    <a:lnTo>
                      <a:pt x="7221" y="1321"/>
                    </a:lnTo>
                    <a:lnTo>
                      <a:pt x="7265" y="1291"/>
                    </a:lnTo>
                    <a:lnTo>
                      <a:pt x="7309" y="1259"/>
                    </a:lnTo>
                    <a:lnTo>
                      <a:pt x="7353" y="1229"/>
                    </a:lnTo>
                    <a:lnTo>
                      <a:pt x="7395" y="1198"/>
                    </a:lnTo>
                    <a:lnTo>
                      <a:pt x="7435" y="1167"/>
                    </a:lnTo>
                    <a:lnTo>
                      <a:pt x="7475" y="1136"/>
                    </a:lnTo>
                    <a:lnTo>
                      <a:pt x="7515" y="1104"/>
                    </a:lnTo>
                    <a:lnTo>
                      <a:pt x="7552" y="1072"/>
                    </a:lnTo>
                    <a:lnTo>
                      <a:pt x="7589" y="1040"/>
                    </a:lnTo>
                    <a:lnTo>
                      <a:pt x="7625" y="1008"/>
                    </a:lnTo>
                    <a:lnTo>
                      <a:pt x="7659" y="974"/>
                    </a:lnTo>
                    <a:lnTo>
                      <a:pt x="7693" y="942"/>
                    </a:lnTo>
                    <a:lnTo>
                      <a:pt x="7726" y="909"/>
                    </a:lnTo>
                    <a:lnTo>
                      <a:pt x="7757" y="876"/>
                    </a:lnTo>
                    <a:lnTo>
                      <a:pt x="7788" y="841"/>
                    </a:lnTo>
                    <a:lnTo>
                      <a:pt x="7816" y="808"/>
                    </a:lnTo>
                    <a:lnTo>
                      <a:pt x="7845" y="774"/>
                    </a:lnTo>
                    <a:lnTo>
                      <a:pt x="7871" y="740"/>
                    </a:lnTo>
                    <a:lnTo>
                      <a:pt x="7898" y="704"/>
                    </a:lnTo>
                    <a:lnTo>
                      <a:pt x="7922" y="670"/>
                    </a:lnTo>
                    <a:lnTo>
                      <a:pt x="7945" y="635"/>
                    </a:lnTo>
                    <a:lnTo>
                      <a:pt x="7967" y="599"/>
                    </a:lnTo>
                    <a:lnTo>
                      <a:pt x="7988" y="563"/>
                    </a:lnTo>
                    <a:lnTo>
                      <a:pt x="8008" y="527"/>
                    </a:lnTo>
                    <a:lnTo>
                      <a:pt x="8026" y="491"/>
                    </a:lnTo>
                    <a:lnTo>
                      <a:pt x="8043" y="454"/>
                    </a:lnTo>
                    <a:lnTo>
                      <a:pt x="8059" y="418"/>
                    </a:lnTo>
                    <a:lnTo>
                      <a:pt x="8074" y="381"/>
                    </a:lnTo>
                    <a:lnTo>
                      <a:pt x="8087" y="344"/>
                    </a:lnTo>
                    <a:lnTo>
                      <a:pt x="8099" y="306"/>
                    </a:lnTo>
                    <a:lnTo>
                      <a:pt x="8109" y="269"/>
                    </a:lnTo>
                    <a:lnTo>
                      <a:pt x="8119" y="231"/>
                    </a:lnTo>
                    <a:lnTo>
                      <a:pt x="8127" y="192"/>
                    </a:lnTo>
                    <a:lnTo>
                      <a:pt x="8134" y="154"/>
                    </a:lnTo>
                    <a:lnTo>
                      <a:pt x="8138" y="116"/>
                    </a:lnTo>
                    <a:lnTo>
                      <a:pt x="8142" y="78"/>
                    </a:lnTo>
                    <a:lnTo>
                      <a:pt x="8144" y="39"/>
                    </a:lnTo>
                    <a:lnTo>
                      <a:pt x="8145" y="0"/>
                    </a:lnTo>
                    <a:lnTo>
                      <a:pt x="7949" y="0"/>
                    </a:lnTo>
                    <a:lnTo>
                      <a:pt x="7949" y="32"/>
                    </a:lnTo>
                    <a:lnTo>
                      <a:pt x="7946" y="64"/>
                    </a:lnTo>
                    <a:lnTo>
                      <a:pt x="7943" y="95"/>
                    </a:lnTo>
                    <a:lnTo>
                      <a:pt x="7939" y="126"/>
                    </a:lnTo>
                    <a:lnTo>
                      <a:pt x="7934" y="158"/>
                    </a:lnTo>
                    <a:lnTo>
                      <a:pt x="7927" y="189"/>
                    </a:lnTo>
                    <a:lnTo>
                      <a:pt x="7920" y="220"/>
                    </a:lnTo>
                    <a:lnTo>
                      <a:pt x="7911" y="251"/>
                    </a:lnTo>
                    <a:lnTo>
                      <a:pt x="7902" y="282"/>
                    </a:lnTo>
                    <a:lnTo>
                      <a:pt x="7890" y="313"/>
                    </a:lnTo>
                    <a:lnTo>
                      <a:pt x="7877" y="345"/>
                    </a:lnTo>
                    <a:lnTo>
                      <a:pt x="7864" y="376"/>
                    </a:lnTo>
                    <a:lnTo>
                      <a:pt x="7850" y="407"/>
                    </a:lnTo>
                    <a:lnTo>
                      <a:pt x="7834" y="437"/>
                    </a:lnTo>
                    <a:lnTo>
                      <a:pt x="7817" y="469"/>
                    </a:lnTo>
                    <a:lnTo>
                      <a:pt x="7799" y="500"/>
                    </a:lnTo>
                    <a:lnTo>
                      <a:pt x="7779" y="530"/>
                    </a:lnTo>
                    <a:lnTo>
                      <a:pt x="7759" y="561"/>
                    </a:lnTo>
                    <a:lnTo>
                      <a:pt x="7738" y="591"/>
                    </a:lnTo>
                    <a:lnTo>
                      <a:pt x="7715" y="623"/>
                    </a:lnTo>
                    <a:lnTo>
                      <a:pt x="7691" y="653"/>
                    </a:lnTo>
                    <a:lnTo>
                      <a:pt x="7665" y="684"/>
                    </a:lnTo>
                    <a:lnTo>
                      <a:pt x="7639" y="714"/>
                    </a:lnTo>
                    <a:lnTo>
                      <a:pt x="7613" y="745"/>
                    </a:lnTo>
                    <a:lnTo>
                      <a:pt x="7584" y="775"/>
                    </a:lnTo>
                    <a:lnTo>
                      <a:pt x="7554" y="805"/>
                    </a:lnTo>
                    <a:lnTo>
                      <a:pt x="7523" y="835"/>
                    </a:lnTo>
                    <a:lnTo>
                      <a:pt x="7491" y="865"/>
                    </a:lnTo>
                    <a:lnTo>
                      <a:pt x="7458" y="896"/>
                    </a:lnTo>
                    <a:lnTo>
                      <a:pt x="7424" y="925"/>
                    </a:lnTo>
                    <a:lnTo>
                      <a:pt x="7389" y="955"/>
                    </a:lnTo>
                    <a:lnTo>
                      <a:pt x="7353" y="984"/>
                    </a:lnTo>
                    <a:lnTo>
                      <a:pt x="7315" y="1015"/>
                    </a:lnTo>
                    <a:lnTo>
                      <a:pt x="7277" y="1044"/>
                    </a:lnTo>
                    <a:lnTo>
                      <a:pt x="7237" y="1073"/>
                    </a:lnTo>
                    <a:lnTo>
                      <a:pt x="7196" y="1101"/>
                    </a:lnTo>
                    <a:lnTo>
                      <a:pt x="7154" y="1130"/>
                    </a:lnTo>
                    <a:lnTo>
                      <a:pt x="7112" y="1160"/>
                    </a:lnTo>
                    <a:lnTo>
                      <a:pt x="7068" y="1188"/>
                    </a:lnTo>
                    <a:lnTo>
                      <a:pt x="7023" y="1216"/>
                    </a:lnTo>
                    <a:lnTo>
                      <a:pt x="6977" y="1244"/>
                    </a:lnTo>
                    <a:lnTo>
                      <a:pt x="6930" y="1273"/>
                    </a:lnTo>
                    <a:lnTo>
                      <a:pt x="6882" y="1300"/>
                    </a:lnTo>
                    <a:lnTo>
                      <a:pt x="6834" y="1328"/>
                    </a:lnTo>
                    <a:lnTo>
                      <a:pt x="6784" y="1355"/>
                    </a:lnTo>
                    <a:lnTo>
                      <a:pt x="6732" y="1382"/>
                    </a:lnTo>
                    <a:lnTo>
                      <a:pt x="6680" y="1410"/>
                    </a:lnTo>
                    <a:lnTo>
                      <a:pt x="6628" y="1436"/>
                    </a:lnTo>
                    <a:lnTo>
                      <a:pt x="6574" y="1463"/>
                    </a:lnTo>
                    <a:lnTo>
                      <a:pt x="6519" y="1489"/>
                    </a:lnTo>
                    <a:lnTo>
                      <a:pt x="6463" y="1515"/>
                    </a:lnTo>
                    <a:lnTo>
                      <a:pt x="6407" y="1542"/>
                    </a:lnTo>
                    <a:lnTo>
                      <a:pt x="6349" y="1567"/>
                    </a:lnTo>
                    <a:lnTo>
                      <a:pt x="6291" y="1593"/>
                    </a:lnTo>
                    <a:lnTo>
                      <a:pt x="6231" y="1618"/>
                    </a:lnTo>
                    <a:lnTo>
                      <a:pt x="6171" y="1642"/>
                    </a:lnTo>
                    <a:lnTo>
                      <a:pt x="6110" y="1667"/>
                    </a:lnTo>
                    <a:lnTo>
                      <a:pt x="6048" y="1692"/>
                    </a:lnTo>
                    <a:lnTo>
                      <a:pt x="5985" y="1717"/>
                    </a:lnTo>
                    <a:lnTo>
                      <a:pt x="5921" y="1740"/>
                    </a:lnTo>
                    <a:lnTo>
                      <a:pt x="5856" y="1764"/>
                    </a:lnTo>
                    <a:lnTo>
                      <a:pt x="5791" y="1787"/>
                    </a:lnTo>
                    <a:lnTo>
                      <a:pt x="5725" y="1811"/>
                    </a:lnTo>
                    <a:lnTo>
                      <a:pt x="5658" y="1834"/>
                    </a:lnTo>
                    <a:lnTo>
                      <a:pt x="5590" y="1857"/>
                    </a:lnTo>
                    <a:lnTo>
                      <a:pt x="5520" y="1879"/>
                    </a:lnTo>
                    <a:lnTo>
                      <a:pt x="5451" y="1901"/>
                    </a:lnTo>
                    <a:lnTo>
                      <a:pt x="5381" y="1923"/>
                    </a:lnTo>
                    <a:lnTo>
                      <a:pt x="5237" y="1967"/>
                    </a:lnTo>
                    <a:lnTo>
                      <a:pt x="5091" y="2008"/>
                    </a:lnTo>
                    <a:lnTo>
                      <a:pt x="4942" y="2048"/>
                    </a:lnTo>
                    <a:lnTo>
                      <a:pt x="4789" y="2089"/>
                    </a:lnTo>
                    <a:lnTo>
                      <a:pt x="4635" y="2127"/>
                    </a:lnTo>
                    <a:lnTo>
                      <a:pt x="4476" y="2164"/>
                    </a:lnTo>
                    <a:lnTo>
                      <a:pt x="4315" y="2199"/>
                    </a:lnTo>
                    <a:lnTo>
                      <a:pt x="4152" y="2235"/>
                    </a:lnTo>
                    <a:lnTo>
                      <a:pt x="3985" y="2267"/>
                    </a:lnTo>
                    <a:lnTo>
                      <a:pt x="3817" y="2299"/>
                    </a:lnTo>
                    <a:lnTo>
                      <a:pt x="3645" y="2329"/>
                    </a:lnTo>
                    <a:lnTo>
                      <a:pt x="3472" y="2360"/>
                    </a:lnTo>
                    <a:lnTo>
                      <a:pt x="3296" y="2387"/>
                    </a:lnTo>
                    <a:lnTo>
                      <a:pt x="3117" y="2413"/>
                    </a:lnTo>
                    <a:lnTo>
                      <a:pt x="2936" y="2438"/>
                    </a:lnTo>
                    <a:lnTo>
                      <a:pt x="2754" y="2461"/>
                    </a:lnTo>
                    <a:lnTo>
                      <a:pt x="2569" y="2484"/>
                    </a:lnTo>
                    <a:lnTo>
                      <a:pt x="2381" y="2505"/>
                    </a:lnTo>
                    <a:lnTo>
                      <a:pt x="2193" y="2524"/>
                    </a:lnTo>
                    <a:lnTo>
                      <a:pt x="2002" y="2541"/>
                    </a:lnTo>
                    <a:lnTo>
                      <a:pt x="1809" y="2557"/>
                    </a:lnTo>
                    <a:lnTo>
                      <a:pt x="1615" y="2571"/>
                    </a:lnTo>
                    <a:lnTo>
                      <a:pt x="1418" y="2584"/>
                    </a:lnTo>
                    <a:lnTo>
                      <a:pt x="1220" y="2595"/>
                    </a:lnTo>
                    <a:lnTo>
                      <a:pt x="1020" y="2604"/>
                    </a:lnTo>
                    <a:lnTo>
                      <a:pt x="820" y="2613"/>
                    </a:lnTo>
                    <a:lnTo>
                      <a:pt x="617" y="2619"/>
                    </a:lnTo>
                    <a:lnTo>
                      <a:pt x="412" y="2624"/>
                    </a:lnTo>
                    <a:lnTo>
                      <a:pt x="207" y="2626"/>
                    </a:lnTo>
                    <a:lnTo>
                      <a:pt x="0" y="2627"/>
                    </a:lnTo>
                    <a:lnTo>
                      <a:pt x="0" y="2821"/>
                    </a:lnTo>
                    <a:close/>
                  </a:path>
                </a:pathLst>
              </a:custGeom>
              <a:solidFill>
                <a:srgbClr val="ADD7E7"/>
              </a:solidFill>
              <a:ln w="9525">
                <a:noFill/>
                <a:round/>
                <a:headEnd/>
                <a:tailEnd/>
              </a:ln>
            </p:spPr>
            <p:txBody>
              <a:bodyPr/>
              <a:lstStyle/>
              <a:p>
                <a:endParaRPr lang="en-US" dirty="0"/>
              </a:p>
            </p:txBody>
          </p:sp>
          <p:sp>
            <p:nvSpPr>
              <p:cNvPr id="58974" name="Freeform 272"/>
              <p:cNvSpPr>
                <a:spLocks/>
              </p:cNvSpPr>
              <p:nvPr/>
            </p:nvSpPr>
            <p:spPr bwMode="auto">
              <a:xfrm>
                <a:off x="17616" y="11321"/>
                <a:ext cx="181" cy="42"/>
              </a:xfrm>
              <a:custGeom>
                <a:avLst/>
                <a:gdLst>
                  <a:gd name="T0" fmla="*/ 0 w 8145"/>
                  <a:gd name="T1" fmla="*/ 0 h 2821"/>
                  <a:gd name="T2" fmla="*/ 0 w 8145"/>
                  <a:gd name="T3" fmla="*/ 0 h 2821"/>
                  <a:gd name="T4" fmla="*/ 0 w 8145"/>
                  <a:gd name="T5" fmla="*/ 0 h 2821"/>
                  <a:gd name="T6" fmla="*/ 0 w 8145"/>
                  <a:gd name="T7" fmla="*/ 0 h 2821"/>
                  <a:gd name="T8" fmla="*/ 0 w 8145"/>
                  <a:gd name="T9" fmla="*/ 0 h 2821"/>
                  <a:gd name="T10" fmla="*/ 0 w 8145"/>
                  <a:gd name="T11" fmla="*/ 0 h 2821"/>
                  <a:gd name="T12" fmla="*/ 0 w 8145"/>
                  <a:gd name="T13" fmla="*/ 0 h 2821"/>
                  <a:gd name="T14" fmla="*/ 0 w 8145"/>
                  <a:gd name="T15" fmla="*/ 0 h 2821"/>
                  <a:gd name="T16" fmla="*/ 0 w 8145"/>
                  <a:gd name="T17" fmla="*/ 0 h 2821"/>
                  <a:gd name="T18" fmla="*/ 0 w 8145"/>
                  <a:gd name="T19" fmla="*/ 0 h 2821"/>
                  <a:gd name="T20" fmla="*/ 0 w 8145"/>
                  <a:gd name="T21" fmla="*/ 0 h 2821"/>
                  <a:gd name="T22" fmla="*/ 0 w 8145"/>
                  <a:gd name="T23" fmla="*/ 0 h 2821"/>
                  <a:gd name="T24" fmla="*/ 0 w 8145"/>
                  <a:gd name="T25" fmla="*/ 0 h 2821"/>
                  <a:gd name="T26" fmla="*/ 0 w 8145"/>
                  <a:gd name="T27" fmla="*/ 0 h 2821"/>
                  <a:gd name="T28" fmla="*/ 0 w 8145"/>
                  <a:gd name="T29" fmla="*/ 0 h 2821"/>
                  <a:gd name="T30" fmla="*/ 0 w 8145"/>
                  <a:gd name="T31" fmla="*/ 0 h 2821"/>
                  <a:gd name="T32" fmla="*/ 0 w 8145"/>
                  <a:gd name="T33" fmla="*/ 0 h 2821"/>
                  <a:gd name="T34" fmla="*/ 0 w 8145"/>
                  <a:gd name="T35" fmla="*/ 0 h 2821"/>
                  <a:gd name="T36" fmla="*/ 0 w 8145"/>
                  <a:gd name="T37" fmla="*/ 0 h 2821"/>
                  <a:gd name="T38" fmla="*/ 0 w 8145"/>
                  <a:gd name="T39" fmla="*/ 0 h 2821"/>
                  <a:gd name="T40" fmla="*/ 0 w 8145"/>
                  <a:gd name="T41" fmla="*/ 0 h 2821"/>
                  <a:gd name="T42" fmla="*/ 0 w 8145"/>
                  <a:gd name="T43" fmla="*/ 0 h 2821"/>
                  <a:gd name="T44" fmla="*/ 0 w 8145"/>
                  <a:gd name="T45" fmla="*/ 0 h 2821"/>
                  <a:gd name="T46" fmla="*/ 0 w 8145"/>
                  <a:gd name="T47" fmla="*/ 0 h 2821"/>
                  <a:gd name="T48" fmla="*/ 0 w 8145"/>
                  <a:gd name="T49" fmla="*/ 0 h 2821"/>
                  <a:gd name="T50" fmla="*/ 0 w 8145"/>
                  <a:gd name="T51" fmla="*/ 0 h 2821"/>
                  <a:gd name="T52" fmla="*/ 0 w 8145"/>
                  <a:gd name="T53" fmla="*/ 0 h 2821"/>
                  <a:gd name="T54" fmla="*/ 0 w 8145"/>
                  <a:gd name="T55" fmla="*/ 0 h 2821"/>
                  <a:gd name="T56" fmla="*/ 0 w 8145"/>
                  <a:gd name="T57" fmla="*/ 0 h 2821"/>
                  <a:gd name="T58" fmla="*/ 0 w 8145"/>
                  <a:gd name="T59" fmla="*/ 0 h 2821"/>
                  <a:gd name="T60" fmla="*/ 0 w 8145"/>
                  <a:gd name="T61" fmla="*/ 0 h 2821"/>
                  <a:gd name="T62" fmla="*/ 0 w 8145"/>
                  <a:gd name="T63" fmla="*/ 0 h 2821"/>
                  <a:gd name="T64" fmla="*/ 0 w 8145"/>
                  <a:gd name="T65" fmla="*/ 0 h 2821"/>
                  <a:gd name="T66" fmla="*/ 0 w 8145"/>
                  <a:gd name="T67" fmla="*/ 0 h 2821"/>
                  <a:gd name="T68" fmla="*/ 0 w 8145"/>
                  <a:gd name="T69" fmla="*/ 0 h 2821"/>
                  <a:gd name="T70" fmla="*/ 0 w 8145"/>
                  <a:gd name="T71" fmla="*/ 0 h 2821"/>
                  <a:gd name="T72" fmla="*/ 0 w 8145"/>
                  <a:gd name="T73" fmla="*/ 0 h 2821"/>
                  <a:gd name="T74" fmla="*/ 0 w 8145"/>
                  <a:gd name="T75" fmla="*/ 0 h 2821"/>
                  <a:gd name="T76" fmla="*/ 0 w 8145"/>
                  <a:gd name="T77" fmla="*/ 0 h 2821"/>
                  <a:gd name="T78" fmla="*/ 0 w 8145"/>
                  <a:gd name="T79" fmla="*/ 0 h 2821"/>
                  <a:gd name="T80" fmla="*/ 0 w 8145"/>
                  <a:gd name="T81" fmla="*/ 0 h 2821"/>
                  <a:gd name="T82" fmla="*/ 0 w 8145"/>
                  <a:gd name="T83" fmla="*/ 0 h 2821"/>
                  <a:gd name="T84" fmla="*/ 0 w 8145"/>
                  <a:gd name="T85" fmla="*/ 0 h 2821"/>
                  <a:gd name="T86" fmla="*/ 0 w 8145"/>
                  <a:gd name="T87" fmla="*/ 0 h 2821"/>
                  <a:gd name="T88" fmla="*/ 0 w 8145"/>
                  <a:gd name="T89" fmla="*/ 0 h 2821"/>
                  <a:gd name="T90" fmla="*/ 0 w 8145"/>
                  <a:gd name="T91" fmla="*/ 0 h 2821"/>
                  <a:gd name="T92" fmla="*/ 0 w 8145"/>
                  <a:gd name="T93" fmla="*/ 0 h 2821"/>
                  <a:gd name="T94" fmla="*/ 0 w 8145"/>
                  <a:gd name="T95" fmla="*/ 0 h 2821"/>
                  <a:gd name="T96" fmla="*/ 0 w 8145"/>
                  <a:gd name="T97" fmla="*/ 0 h 2821"/>
                  <a:gd name="T98" fmla="*/ 0 w 8145"/>
                  <a:gd name="T99" fmla="*/ 0 h 2821"/>
                  <a:gd name="T100" fmla="*/ 0 w 8145"/>
                  <a:gd name="T101" fmla="*/ 0 h 28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45"/>
                  <a:gd name="T154" fmla="*/ 0 h 2821"/>
                  <a:gd name="T155" fmla="*/ 8145 w 8145"/>
                  <a:gd name="T156" fmla="*/ 2821 h 28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45" h="2821">
                    <a:moveTo>
                      <a:pt x="0" y="0"/>
                    </a:moveTo>
                    <a:lnTo>
                      <a:pt x="0" y="0"/>
                    </a:lnTo>
                    <a:lnTo>
                      <a:pt x="1" y="39"/>
                    </a:lnTo>
                    <a:lnTo>
                      <a:pt x="3" y="78"/>
                    </a:lnTo>
                    <a:lnTo>
                      <a:pt x="7" y="116"/>
                    </a:lnTo>
                    <a:lnTo>
                      <a:pt x="11" y="154"/>
                    </a:lnTo>
                    <a:lnTo>
                      <a:pt x="18" y="192"/>
                    </a:lnTo>
                    <a:lnTo>
                      <a:pt x="26" y="231"/>
                    </a:lnTo>
                    <a:lnTo>
                      <a:pt x="36" y="269"/>
                    </a:lnTo>
                    <a:lnTo>
                      <a:pt x="46" y="306"/>
                    </a:lnTo>
                    <a:lnTo>
                      <a:pt x="58" y="344"/>
                    </a:lnTo>
                    <a:lnTo>
                      <a:pt x="71" y="381"/>
                    </a:lnTo>
                    <a:lnTo>
                      <a:pt x="86" y="418"/>
                    </a:lnTo>
                    <a:lnTo>
                      <a:pt x="102" y="454"/>
                    </a:lnTo>
                    <a:lnTo>
                      <a:pt x="118" y="491"/>
                    </a:lnTo>
                    <a:lnTo>
                      <a:pt x="137" y="527"/>
                    </a:lnTo>
                    <a:lnTo>
                      <a:pt x="157" y="563"/>
                    </a:lnTo>
                    <a:lnTo>
                      <a:pt x="178" y="599"/>
                    </a:lnTo>
                    <a:lnTo>
                      <a:pt x="200" y="635"/>
                    </a:lnTo>
                    <a:lnTo>
                      <a:pt x="223" y="670"/>
                    </a:lnTo>
                    <a:lnTo>
                      <a:pt x="247" y="704"/>
                    </a:lnTo>
                    <a:lnTo>
                      <a:pt x="274" y="739"/>
                    </a:lnTo>
                    <a:lnTo>
                      <a:pt x="300" y="774"/>
                    </a:lnTo>
                    <a:lnTo>
                      <a:pt x="329" y="808"/>
                    </a:lnTo>
                    <a:lnTo>
                      <a:pt x="357" y="841"/>
                    </a:lnTo>
                    <a:lnTo>
                      <a:pt x="388" y="876"/>
                    </a:lnTo>
                    <a:lnTo>
                      <a:pt x="419" y="909"/>
                    </a:lnTo>
                    <a:lnTo>
                      <a:pt x="452" y="942"/>
                    </a:lnTo>
                    <a:lnTo>
                      <a:pt x="485" y="974"/>
                    </a:lnTo>
                    <a:lnTo>
                      <a:pt x="520" y="1008"/>
                    </a:lnTo>
                    <a:lnTo>
                      <a:pt x="556" y="1040"/>
                    </a:lnTo>
                    <a:lnTo>
                      <a:pt x="593" y="1072"/>
                    </a:lnTo>
                    <a:lnTo>
                      <a:pt x="630" y="1104"/>
                    </a:lnTo>
                    <a:lnTo>
                      <a:pt x="670" y="1136"/>
                    </a:lnTo>
                    <a:lnTo>
                      <a:pt x="710" y="1167"/>
                    </a:lnTo>
                    <a:lnTo>
                      <a:pt x="750" y="1198"/>
                    </a:lnTo>
                    <a:lnTo>
                      <a:pt x="792" y="1229"/>
                    </a:lnTo>
                    <a:lnTo>
                      <a:pt x="835" y="1259"/>
                    </a:lnTo>
                    <a:lnTo>
                      <a:pt x="880" y="1291"/>
                    </a:lnTo>
                    <a:lnTo>
                      <a:pt x="924" y="1321"/>
                    </a:lnTo>
                    <a:lnTo>
                      <a:pt x="970" y="1350"/>
                    </a:lnTo>
                    <a:lnTo>
                      <a:pt x="1018" y="1380"/>
                    </a:lnTo>
                    <a:lnTo>
                      <a:pt x="1066" y="1410"/>
                    </a:lnTo>
                    <a:lnTo>
                      <a:pt x="1115" y="1439"/>
                    </a:lnTo>
                    <a:lnTo>
                      <a:pt x="1165" y="1468"/>
                    </a:lnTo>
                    <a:lnTo>
                      <a:pt x="1216" y="1497"/>
                    </a:lnTo>
                    <a:lnTo>
                      <a:pt x="1268" y="1525"/>
                    </a:lnTo>
                    <a:lnTo>
                      <a:pt x="1321" y="1554"/>
                    </a:lnTo>
                    <a:lnTo>
                      <a:pt x="1374" y="1582"/>
                    </a:lnTo>
                    <a:lnTo>
                      <a:pt x="1428" y="1609"/>
                    </a:lnTo>
                    <a:lnTo>
                      <a:pt x="1484" y="1637"/>
                    </a:lnTo>
                    <a:lnTo>
                      <a:pt x="1541" y="1664"/>
                    </a:lnTo>
                    <a:lnTo>
                      <a:pt x="1598" y="1691"/>
                    </a:lnTo>
                    <a:lnTo>
                      <a:pt x="1656" y="1718"/>
                    </a:lnTo>
                    <a:lnTo>
                      <a:pt x="1716" y="1744"/>
                    </a:lnTo>
                    <a:lnTo>
                      <a:pt x="1776" y="1770"/>
                    </a:lnTo>
                    <a:lnTo>
                      <a:pt x="1837" y="1796"/>
                    </a:lnTo>
                    <a:lnTo>
                      <a:pt x="1899" y="1822"/>
                    </a:lnTo>
                    <a:lnTo>
                      <a:pt x="1962" y="1848"/>
                    </a:lnTo>
                    <a:lnTo>
                      <a:pt x="2025" y="1873"/>
                    </a:lnTo>
                    <a:lnTo>
                      <a:pt x="2089" y="1897"/>
                    </a:lnTo>
                    <a:lnTo>
                      <a:pt x="2155" y="1922"/>
                    </a:lnTo>
                    <a:lnTo>
                      <a:pt x="2221" y="1947"/>
                    </a:lnTo>
                    <a:lnTo>
                      <a:pt x="2288" y="1970"/>
                    </a:lnTo>
                    <a:lnTo>
                      <a:pt x="2356" y="1994"/>
                    </a:lnTo>
                    <a:lnTo>
                      <a:pt x="2424" y="2018"/>
                    </a:lnTo>
                    <a:lnTo>
                      <a:pt x="2493" y="2040"/>
                    </a:lnTo>
                    <a:lnTo>
                      <a:pt x="2564" y="2063"/>
                    </a:lnTo>
                    <a:lnTo>
                      <a:pt x="2635" y="2087"/>
                    </a:lnTo>
                    <a:lnTo>
                      <a:pt x="2706" y="2109"/>
                    </a:lnTo>
                    <a:lnTo>
                      <a:pt x="2778" y="2131"/>
                    </a:lnTo>
                    <a:lnTo>
                      <a:pt x="2852" y="2152"/>
                    </a:lnTo>
                    <a:lnTo>
                      <a:pt x="2926" y="2173"/>
                    </a:lnTo>
                    <a:lnTo>
                      <a:pt x="3001" y="2195"/>
                    </a:lnTo>
                    <a:lnTo>
                      <a:pt x="3152" y="2237"/>
                    </a:lnTo>
                    <a:lnTo>
                      <a:pt x="3307" y="2277"/>
                    </a:lnTo>
                    <a:lnTo>
                      <a:pt x="3465" y="2315"/>
                    </a:lnTo>
                    <a:lnTo>
                      <a:pt x="3626" y="2353"/>
                    </a:lnTo>
                    <a:lnTo>
                      <a:pt x="3788" y="2390"/>
                    </a:lnTo>
                    <a:lnTo>
                      <a:pt x="3953" y="2424"/>
                    </a:lnTo>
                    <a:lnTo>
                      <a:pt x="4121" y="2458"/>
                    </a:lnTo>
                    <a:lnTo>
                      <a:pt x="4292" y="2491"/>
                    </a:lnTo>
                    <a:lnTo>
                      <a:pt x="4465" y="2522"/>
                    </a:lnTo>
                    <a:lnTo>
                      <a:pt x="4642" y="2551"/>
                    </a:lnTo>
                    <a:lnTo>
                      <a:pt x="4820" y="2579"/>
                    </a:lnTo>
                    <a:lnTo>
                      <a:pt x="5000" y="2605"/>
                    </a:lnTo>
                    <a:lnTo>
                      <a:pt x="5182" y="2631"/>
                    </a:lnTo>
                    <a:lnTo>
                      <a:pt x="5368" y="2655"/>
                    </a:lnTo>
                    <a:lnTo>
                      <a:pt x="5554" y="2677"/>
                    </a:lnTo>
                    <a:lnTo>
                      <a:pt x="5742" y="2697"/>
                    </a:lnTo>
                    <a:lnTo>
                      <a:pt x="5934" y="2716"/>
                    </a:lnTo>
                    <a:lnTo>
                      <a:pt x="6126" y="2734"/>
                    </a:lnTo>
                    <a:lnTo>
                      <a:pt x="6321" y="2751"/>
                    </a:lnTo>
                    <a:lnTo>
                      <a:pt x="6517" y="2765"/>
                    </a:lnTo>
                    <a:lnTo>
                      <a:pt x="6716" y="2778"/>
                    </a:lnTo>
                    <a:lnTo>
                      <a:pt x="6915" y="2789"/>
                    </a:lnTo>
                    <a:lnTo>
                      <a:pt x="7117" y="2799"/>
                    </a:lnTo>
                    <a:lnTo>
                      <a:pt x="7319" y="2806"/>
                    </a:lnTo>
                    <a:lnTo>
                      <a:pt x="7524" y="2813"/>
                    </a:lnTo>
                    <a:lnTo>
                      <a:pt x="7730" y="2817"/>
                    </a:lnTo>
                    <a:lnTo>
                      <a:pt x="7936" y="2820"/>
                    </a:lnTo>
                    <a:lnTo>
                      <a:pt x="8145" y="2821"/>
                    </a:lnTo>
                    <a:lnTo>
                      <a:pt x="8145" y="2627"/>
                    </a:lnTo>
                    <a:lnTo>
                      <a:pt x="7938" y="2626"/>
                    </a:lnTo>
                    <a:lnTo>
                      <a:pt x="7733" y="2624"/>
                    </a:lnTo>
                    <a:lnTo>
                      <a:pt x="7528" y="2619"/>
                    </a:lnTo>
                    <a:lnTo>
                      <a:pt x="7325" y="2613"/>
                    </a:lnTo>
                    <a:lnTo>
                      <a:pt x="7125" y="2604"/>
                    </a:lnTo>
                    <a:lnTo>
                      <a:pt x="6925" y="2595"/>
                    </a:lnTo>
                    <a:lnTo>
                      <a:pt x="6727" y="2584"/>
                    </a:lnTo>
                    <a:lnTo>
                      <a:pt x="6530" y="2571"/>
                    </a:lnTo>
                    <a:lnTo>
                      <a:pt x="6336" y="2557"/>
                    </a:lnTo>
                    <a:lnTo>
                      <a:pt x="6143" y="2541"/>
                    </a:lnTo>
                    <a:lnTo>
                      <a:pt x="5952" y="2524"/>
                    </a:lnTo>
                    <a:lnTo>
                      <a:pt x="5764" y="2505"/>
                    </a:lnTo>
                    <a:lnTo>
                      <a:pt x="5576" y="2484"/>
                    </a:lnTo>
                    <a:lnTo>
                      <a:pt x="5391" y="2461"/>
                    </a:lnTo>
                    <a:lnTo>
                      <a:pt x="5209" y="2438"/>
                    </a:lnTo>
                    <a:lnTo>
                      <a:pt x="5028" y="2413"/>
                    </a:lnTo>
                    <a:lnTo>
                      <a:pt x="4849" y="2387"/>
                    </a:lnTo>
                    <a:lnTo>
                      <a:pt x="4673" y="2360"/>
                    </a:lnTo>
                    <a:lnTo>
                      <a:pt x="4499" y="2329"/>
                    </a:lnTo>
                    <a:lnTo>
                      <a:pt x="4328" y="2299"/>
                    </a:lnTo>
                    <a:lnTo>
                      <a:pt x="4159" y="2267"/>
                    </a:lnTo>
                    <a:lnTo>
                      <a:pt x="3993" y="2235"/>
                    </a:lnTo>
                    <a:lnTo>
                      <a:pt x="3829" y="2199"/>
                    </a:lnTo>
                    <a:lnTo>
                      <a:pt x="3669" y="2164"/>
                    </a:lnTo>
                    <a:lnTo>
                      <a:pt x="3510" y="2127"/>
                    </a:lnTo>
                    <a:lnTo>
                      <a:pt x="3356" y="2089"/>
                    </a:lnTo>
                    <a:lnTo>
                      <a:pt x="3203" y="2048"/>
                    </a:lnTo>
                    <a:lnTo>
                      <a:pt x="3053" y="2008"/>
                    </a:lnTo>
                    <a:lnTo>
                      <a:pt x="2980" y="1988"/>
                    </a:lnTo>
                    <a:lnTo>
                      <a:pt x="2908" y="1967"/>
                    </a:lnTo>
                    <a:lnTo>
                      <a:pt x="2835" y="1946"/>
                    </a:lnTo>
                    <a:lnTo>
                      <a:pt x="2764" y="1923"/>
                    </a:lnTo>
                    <a:lnTo>
                      <a:pt x="2694" y="1901"/>
                    </a:lnTo>
                    <a:lnTo>
                      <a:pt x="2625" y="1879"/>
                    </a:lnTo>
                    <a:lnTo>
                      <a:pt x="2555" y="1857"/>
                    </a:lnTo>
                    <a:lnTo>
                      <a:pt x="2487" y="1834"/>
                    </a:lnTo>
                    <a:lnTo>
                      <a:pt x="2420" y="1811"/>
                    </a:lnTo>
                    <a:lnTo>
                      <a:pt x="2354" y="1787"/>
                    </a:lnTo>
                    <a:lnTo>
                      <a:pt x="2289" y="1764"/>
                    </a:lnTo>
                    <a:lnTo>
                      <a:pt x="2224" y="1740"/>
                    </a:lnTo>
                    <a:lnTo>
                      <a:pt x="2160" y="1717"/>
                    </a:lnTo>
                    <a:lnTo>
                      <a:pt x="2097" y="1692"/>
                    </a:lnTo>
                    <a:lnTo>
                      <a:pt x="2035" y="1667"/>
                    </a:lnTo>
                    <a:lnTo>
                      <a:pt x="1974" y="1642"/>
                    </a:lnTo>
                    <a:lnTo>
                      <a:pt x="1914" y="1618"/>
                    </a:lnTo>
                    <a:lnTo>
                      <a:pt x="1854" y="1593"/>
                    </a:lnTo>
                    <a:lnTo>
                      <a:pt x="1796" y="1567"/>
                    </a:lnTo>
                    <a:lnTo>
                      <a:pt x="1738" y="1542"/>
                    </a:lnTo>
                    <a:lnTo>
                      <a:pt x="1681" y="1515"/>
                    </a:lnTo>
                    <a:lnTo>
                      <a:pt x="1626" y="1489"/>
                    </a:lnTo>
                    <a:lnTo>
                      <a:pt x="1571" y="1463"/>
                    </a:lnTo>
                    <a:lnTo>
                      <a:pt x="1517" y="1436"/>
                    </a:lnTo>
                    <a:lnTo>
                      <a:pt x="1464" y="1410"/>
                    </a:lnTo>
                    <a:lnTo>
                      <a:pt x="1412" y="1382"/>
                    </a:lnTo>
                    <a:lnTo>
                      <a:pt x="1362" y="1355"/>
                    </a:lnTo>
                    <a:lnTo>
                      <a:pt x="1311" y="1328"/>
                    </a:lnTo>
                    <a:lnTo>
                      <a:pt x="1262" y="1300"/>
                    </a:lnTo>
                    <a:lnTo>
                      <a:pt x="1215" y="1273"/>
                    </a:lnTo>
                    <a:lnTo>
                      <a:pt x="1168" y="1244"/>
                    </a:lnTo>
                    <a:lnTo>
                      <a:pt x="1122" y="1216"/>
                    </a:lnTo>
                    <a:lnTo>
                      <a:pt x="1077" y="1188"/>
                    </a:lnTo>
                    <a:lnTo>
                      <a:pt x="1033" y="1159"/>
                    </a:lnTo>
                    <a:lnTo>
                      <a:pt x="991" y="1130"/>
                    </a:lnTo>
                    <a:lnTo>
                      <a:pt x="949" y="1101"/>
                    </a:lnTo>
                    <a:lnTo>
                      <a:pt x="908" y="1073"/>
                    </a:lnTo>
                    <a:lnTo>
                      <a:pt x="868" y="1044"/>
                    </a:lnTo>
                    <a:lnTo>
                      <a:pt x="830" y="1015"/>
                    </a:lnTo>
                    <a:lnTo>
                      <a:pt x="792" y="984"/>
                    </a:lnTo>
                    <a:lnTo>
                      <a:pt x="756" y="955"/>
                    </a:lnTo>
                    <a:lnTo>
                      <a:pt x="721" y="925"/>
                    </a:lnTo>
                    <a:lnTo>
                      <a:pt x="687" y="896"/>
                    </a:lnTo>
                    <a:lnTo>
                      <a:pt x="654" y="865"/>
                    </a:lnTo>
                    <a:lnTo>
                      <a:pt x="622" y="835"/>
                    </a:lnTo>
                    <a:lnTo>
                      <a:pt x="591" y="805"/>
                    </a:lnTo>
                    <a:lnTo>
                      <a:pt x="561" y="775"/>
                    </a:lnTo>
                    <a:lnTo>
                      <a:pt x="532" y="745"/>
                    </a:lnTo>
                    <a:lnTo>
                      <a:pt x="505" y="714"/>
                    </a:lnTo>
                    <a:lnTo>
                      <a:pt x="479" y="684"/>
                    </a:lnTo>
                    <a:lnTo>
                      <a:pt x="454" y="653"/>
                    </a:lnTo>
                    <a:lnTo>
                      <a:pt x="430" y="623"/>
                    </a:lnTo>
                    <a:lnTo>
                      <a:pt x="407" y="591"/>
                    </a:lnTo>
                    <a:lnTo>
                      <a:pt x="386" y="561"/>
                    </a:lnTo>
                    <a:lnTo>
                      <a:pt x="366" y="530"/>
                    </a:lnTo>
                    <a:lnTo>
                      <a:pt x="346" y="500"/>
                    </a:lnTo>
                    <a:lnTo>
                      <a:pt x="328" y="469"/>
                    </a:lnTo>
                    <a:lnTo>
                      <a:pt x="311" y="437"/>
                    </a:lnTo>
                    <a:lnTo>
                      <a:pt x="295" y="407"/>
                    </a:lnTo>
                    <a:lnTo>
                      <a:pt x="280" y="376"/>
                    </a:lnTo>
                    <a:lnTo>
                      <a:pt x="267" y="345"/>
                    </a:lnTo>
                    <a:lnTo>
                      <a:pt x="255" y="313"/>
                    </a:lnTo>
                    <a:lnTo>
                      <a:pt x="243" y="282"/>
                    </a:lnTo>
                    <a:lnTo>
                      <a:pt x="234" y="251"/>
                    </a:lnTo>
                    <a:lnTo>
                      <a:pt x="225" y="220"/>
                    </a:lnTo>
                    <a:lnTo>
                      <a:pt x="217" y="189"/>
                    </a:lnTo>
                    <a:lnTo>
                      <a:pt x="211" y="158"/>
                    </a:lnTo>
                    <a:lnTo>
                      <a:pt x="206" y="126"/>
                    </a:lnTo>
                    <a:lnTo>
                      <a:pt x="202" y="95"/>
                    </a:lnTo>
                    <a:lnTo>
                      <a:pt x="199" y="64"/>
                    </a:lnTo>
                    <a:lnTo>
                      <a:pt x="196" y="32"/>
                    </a:lnTo>
                    <a:lnTo>
                      <a:pt x="196" y="0"/>
                    </a:lnTo>
                    <a:lnTo>
                      <a:pt x="0" y="0"/>
                    </a:lnTo>
                    <a:close/>
                  </a:path>
                </a:pathLst>
              </a:custGeom>
              <a:solidFill>
                <a:srgbClr val="ADD7E7"/>
              </a:solidFill>
              <a:ln w="9525">
                <a:noFill/>
                <a:round/>
                <a:headEnd/>
                <a:tailEnd/>
              </a:ln>
            </p:spPr>
            <p:txBody>
              <a:bodyPr/>
              <a:lstStyle/>
              <a:p>
                <a:endParaRPr lang="en-US" dirty="0"/>
              </a:p>
            </p:txBody>
          </p:sp>
          <p:sp>
            <p:nvSpPr>
              <p:cNvPr id="58975" name="Freeform 273"/>
              <p:cNvSpPr>
                <a:spLocks/>
              </p:cNvSpPr>
              <p:nvPr/>
            </p:nvSpPr>
            <p:spPr bwMode="auto">
              <a:xfrm>
                <a:off x="17616" y="11280"/>
                <a:ext cx="181" cy="41"/>
              </a:xfrm>
              <a:custGeom>
                <a:avLst/>
                <a:gdLst>
                  <a:gd name="T0" fmla="*/ 0 w 8145"/>
                  <a:gd name="T1" fmla="*/ 0 h 2820"/>
                  <a:gd name="T2" fmla="*/ 0 w 8145"/>
                  <a:gd name="T3" fmla="*/ 0 h 2820"/>
                  <a:gd name="T4" fmla="*/ 0 w 8145"/>
                  <a:gd name="T5" fmla="*/ 0 h 2820"/>
                  <a:gd name="T6" fmla="*/ 0 w 8145"/>
                  <a:gd name="T7" fmla="*/ 0 h 2820"/>
                  <a:gd name="T8" fmla="*/ 0 w 8145"/>
                  <a:gd name="T9" fmla="*/ 0 h 2820"/>
                  <a:gd name="T10" fmla="*/ 0 w 8145"/>
                  <a:gd name="T11" fmla="*/ 0 h 2820"/>
                  <a:gd name="T12" fmla="*/ 0 w 8145"/>
                  <a:gd name="T13" fmla="*/ 0 h 2820"/>
                  <a:gd name="T14" fmla="*/ 0 w 8145"/>
                  <a:gd name="T15" fmla="*/ 0 h 2820"/>
                  <a:gd name="T16" fmla="*/ 0 w 8145"/>
                  <a:gd name="T17" fmla="*/ 0 h 2820"/>
                  <a:gd name="T18" fmla="*/ 0 w 8145"/>
                  <a:gd name="T19" fmla="*/ 0 h 2820"/>
                  <a:gd name="T20" fmla="*/ 0 w 8145"/>
                  <a:gd name="T21" fmla="*/ 0 h 2820"/>
                  <a:gd name="T22" fmla="*/ 0 w 8145"/>
                  <a:gd name="T23" fmla="*/ 0 h 2820"/>
                  <a:gd name="T24" fmla="*/ 0 w 8145"/>
                  <a:gd name="T25" fmla="*/ 0 h 2820"/>
                  <a:gd name="T26" fmla="*/ 0 w 8145"/>
                  <a:gd name="T27" fmla="*/ 0 h 2820"/>
                  <a:gd name="T28" fmla="*/ 0 w 8145"/>
                  <a:gd name="T29" fmla="*/ 0 h 2820"/>
                  <a:gd name="T30" fmla="*/ 0 w 8145"/>
                  <a:gd name="T31" fmla="*/ 0 h 2820"/>
                  <a:gd name="T32" fmla="*/ 0 w 8145"/>
                  <a:gd name="T33" fmla="*/ 0 h 2820"/>
                  <a:gd name="T34" fmla="*/ 0 w 8145"/>
                  <a:gd name="T35" fmla="*/ 0 h 2820"/>
                  <a:gd name="T36" fmla="*/ 0 w 8145"/>
                  <a:gd name="T37" fmla="*/ 0 h 2820"/>
                  <a:gd name="T38" fmla="*/ 0 w 8145"/>
                  <a:gd name="T39" fmla="*/ 0 h 2820"/>
                  <a:gd name="T40" fmla="*/ 0 w 8145"/>
                  <a:gd name="T41" fmla="*/ 0 h 2820"/>
                  <a:gd name="T42" fmla="*/ 0 w 8145"/>
                  <a:gd name="T43" fmla="*/ 0 h 2820"/>
                  <a:gd name="T44" fmla="*/ 0 w 8145"/>
                  <a:gd name="T45" fmla="*/ 0 h 2820"/>
                  <a:gd name="T46" fmla="*/ 0 w 8145"/>
                  <a:gd name="T47" fmla="*/ 0 h 2820"/>
                  <a:gd name="T48" fmla="*/ 0 w 8145"/>
                  <a:gd name="T49" fmla="*/ 0 h 2820"/>
                  <a:gd name="T50" fmla="*/ 0 w 8145"/>
                  <a:gd name="T51" fmla="*/ 0 h 2820"/>
                  <a:gd name="T52" fmla="*/ 0 w 8145"/>
                  <a:gd name="T53" fmla="*/ 0 h 2820"/>
                  <a:gd name="T54" fmla="*/ 0 w 8145"/>
                  <a:gd name="T55" fmla="*/ 0 h 2820"/>
                  <a:gd name="T56" fmla="*/ 0 w 8145"/>
                  <a:gd name="T57" fmla="*/ 0 h 2820"/>
                  <a:gd name="T58" fmla="*/ 0 w 8145"/>
                  <a:gd name="T59" fmla="*/ 0 h 2820"/>
                  <a:gd name="T60" fmla="*/ 0 w 8145"/>
                  <a:gd name="T61" fmla="*/ 0 h 2820"/>
                  <a:gd name="T62" fmla="*/ 0 w 8145"/>
                  <a:gd name="T63" fmla="*/ 0 h 2820"/>
                  <a:gd name="T64" fmla="*/ 0 w 8145"/>
                  <a:gd name="T65" fmla="*/ 0 h 2820"/>
                  <a:gd name="T66" fmla="*/ 0 w 8145"/>
                  <a:gd name="T67" fmla="*/ 0 h 2820"/>
                  <a:gd name="T68" fmla="*/ 0 w 8145"/>
                  <a:gd name="T69" fmla="*/ 0 h 2820"/>
                  <a:gd name="T70" fmla="*/ 0 w 8145"/>
                  <a:gd name="T71" fmla="*/ 0 h 2820"/>
                  <a:gd name="T72" fmla="*/ 0 w 8145"/>
                  <a:gd name="T73" fmla="*/ 0 h 2820"/>
                  <a:gd name="T74" fmla="*/ 0 w 8145"/>
                  <a:gd name="T75" fmla="*/ 0 h 2820"/>
                  <a:gd name="T76" fmla="*/ 0 w 8145"/>
                  <a:gd name="T77" fmla="*/ 0 h 2820"/>
                  <a:gd name="T78" fmla="*/ 0 w 8145"/>
                  <a:gd name="T79" fmla="*/ 0 h 2820"/>
                  <a:gd name="T80" fmla="*/ 0 w 8145"/>
                  <a:gd name="T81" fmla="*/ 0 h 2820"/>
                  <a:gd name="T82" fmla="*/ 0 w 8145"/>
                  <a:gd name="T83" fmla="*/ 0 h 2820"/>
                  <a:gd name="T84" fmla="*/ 0 w 8145"/>
                  <a:gd name="T85" fmla="*/ 0 h 2820"/>
                  <a:gd name="T86" fmla="*/ 0 w 8145"/>
                  <a:gd name="T87" fmla="*/ 0 h 2820"/>
                  <a:gd name="T88" fmla="*/ 0 w 8145"/>
                  <a:gd name="T89" fmla="*/ 0 h 2820"/>
                  <a:gd name="T90" fmla="*/ 0 w 8145"/>
                  <a:gd name="T91" fmla="*/ 0 h 2820"/>
                  <a:gd name="T92" fmla="*/ 0 w 8145"/>
                  <a:gd name="T93" fmla="*/ 0 h 2820"/>
                  <a:gd name="T94" fmla="*/ 0 w 8145"/>
                  <a:gd name="T95" fmla="*/ 0 h 2820"/>
                  <a:gd name="T96" fmla="*/ 0 w 8145"/>
                  <a:gd name="T97" fmla="*/ 0 h 28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45"/>
                  <a:gd name="T148" fmla="*/ 0 h 2820"/>
                  <a:gd name="T149" fmla="*/ 8145 w 8145"/>
                  <a:gd name="T150" fmla="*/ 2820 h 28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45" h="2820">
                    <a:moveTo>
                      <a:pt x="8145" y="0"/>
                    </a:moveTo>
                    <a:lnTo>
                      <a:pt x="8145" y="0"/>
                    </a:lnTo>
                    <a:lnTo>
                      <a:pt x="7936" y="1"/>
                    </a:lnTo>
                    <a:lnTo>
                      <a:pt x="7730" y="4"/>
                    </a:lnTo>
                    <a:lnTo>
                      <a:pt x="7524" y="8"/>
                    </a:lnTo>
                    <a:lnTo>
                      <a:pt x="7319" y="14"/>
                    </a:lnTo>
                    <a:lnTo>
                      <a:pt x="7117" y="22"/>
                    </a:lnTo>
                    <a:lnTo>
                      <a:pt x="6915" y="32"/>
                    </a:lnTo>
                    <a:lnTo>
                      <a:pt x="6716" y="43"/>
                    </a:lnTo>
                    <a:lnTo>
                      <a:pt x="6517" y="55"/>
                    </a:lnTo>
                    <a:lnTo>
                      <a:pt x="6321" y="71"/>
                    </a:lnTo>
                    <a:lnTo>
                      <a:pt x="6126" y="87"/>
                    </a:lnTo>
                    <a:lnTo>
                      <a:pt x="5934" y="104"/>
                    </a:lnTo>
                    <a:lnTo>
                      <a:pt x="5742" y="123"/>
                    </a:lnTo>
                    <a:lnTo>
                      <a:pt x="5554" y="144"/>
                    </a:lnTo>
                    <a:lnTo>
                      <a:pt x="5368" y="166"/>
                    </a:lnTo>
                    <a:lnTo>
                      <a:pt x="5182" y="190"/>
                    </a:lnTo>
                    <a:lnTo>
                      <a:pt x="5000" y="216"/>
                    </a:lnTo>
                    <a:lnTo>
                      <a:pt x="4820" y="242"/>
                    </a:lnTo>
                    <a:lnTo>
                      <a:pt x="4642" y="270"/>
                    </a:lnTo>
                    <a:lnTo>
                      <a:pt x="4465" y="299"/>
                    </a:lnTo>
                    <a:lnTo>
                      <a:pt x="4292" y="330"/>
                    </a:lnTo>
                    <a:lnTo>
                      <a:pt x="4121" y="363"/>
                    </a:lnTo>
                    <a:lnTo>
                      <a:pt x="3953" y="397"/>
                    </a:lnTo>
                    <a:lnTo>
                      <a:pt x="3788" y="431"/>
                    </a:lnTo>
                    <a:lnTo>
                      <a:pt x="3626" y="467"/>
                    </a:lnTo>
                    <a:lnTo>
                      <a:pt x="3465" y="506"/>
                    </a:lnTo>
                    <a:lnTo>
                      <a:pt x="3307" y="544"/>
                    </a:lnTo>
                    <a:lnTo>
                      <a:pt x="3152" y="584"/>
                    </a:lnTo>
                    <a:lnTo>
                      <a:pt x="3001" y="626"/>
                    </a:lnTo>
                    <a:lnTo>
                      <a:pt x="2852" y="669"/>
                    </a:lnTo>
                    <a:lnTo>
                      <a:pt x="2706" y="712"/>
                    </a:lnTo>
                    <a:lnTo>
                      <a:pt x="2564" y="758"/>
                    </a:lnTo>
                    <a:lnTo>
                      <a:pt x="2425" y="803"/>
                    </a:lnTo>
                    <a:lnTo>
                      <a:pt x="2356" y="827"/>
                    </a:lnTo>
                    <a:lnTo>
                      <a:pt x="2288" y="850"/>
                    </a:lnTo>
                    <a:lnTo>
                      <a:pt x="2221" y="875"/>
                    </a:lnTo>
                    <a:lnTo>
                      <a:pt x="2155" y="899"/>
                    </a:lnTo>
                    <a:lnTo>
                      <a:pt x="2089" y="924"/>
                    </a:lnTo>
                    <a:lnTo>
                      <a:pt x="2025" y="948"/>
                    </a:lnTo>
                    <a:lnTo>
                      <a:pt x="1962" y="973"/>
                    </a:lnTo>
                    <a:lnTo>
                      <a:pt x="1899" y="999"/>
                    </a:lnTo>
                    <a:lnTo>
                      <a:pt x="1837" y="1025"/>
                    </a:lnTo>
                    <a:lnTo>
                      <a:pt x="1776" y="1051"/>
                    </a:lnTo>
                    <a:lnTo>
                      <a:pt x="1716" y="1077"/>
                    </a:lnTo>
                    <a:lnTo>
                      <a:pt x="1656" y="1103"/>
                    </a:lnTo>
                    <a:lnTo>
                      <a:pt x="1598" y="1130"/>
                    </a:lnTo>
                    <a:lnTo>
                      <a:pt x="1541" y="1157"/>
                    </a:lnTo>
                    <a:lnTo>
                      <a:pt x="1484" y="1184"/>
                    </a:lnTo>
                    <a:lnTo>
                      <a:pt x="1428" y="1212"/>
                    </a:lnTo>
                    <a:lnTo>
                      <a:pt x="1374" y="1239"/>
                    </a:lnTo>
                    <a:lnTo>
                      <a:pt x="1321" y="1267"/>
                    </a:lnTo>
                    <a:lnTo>
                      <a:pt x="1268" y="1296"/>
                    </a:lnTo>
                    <a:lnTo>
                      <a:pt x="1216" y="1324"/>
                    </a:lnTo>
                    <a:lnTo>
                      <a:pt x="1165" y="1353"/>
                    </a:lnTo>
                    <a:lnTo>
                      <a:pt x="1115" y="1381"/>
                    </a:lnTo>
                    <a:lnTo>
                      <a:pt x="1066" y="1412"/>
                    </a:lnTo>
                    <a:lnTo>
                      <a:pt x="1018" y="1441"/>
                    </a:lnTo>
                    <a:lnTo>
                      <a:pt x="970" y="1471"/>
                    </a:lnTo>
                    <a:lnTo>
                      <a:pt x="924" y="1500"/>
                    </a:lnTo>
                    <a:lnTo>
                      <a:pt x="880" y="1530"/>
                    </a:lnTo>
                    <a:lnTo>
                      <a:pt x="835" y="1562"/>
                    </a:lnTo>
                    <a:lnTo>
                      <a:pt x="792" y="1592"/>
                    </a:lnTo>
                    <a:lnTo>
                      <a:pt x="750" y="1623"/>
                    </a:lnTo>
                    <a:lnTo>
                      <a:pt x="710" y="1654"/>
                    </a:lnTo>
                    <a:lnTo>
                      <a:pt x="670" y="1686"/>
                    </a:lnTo>
                    <a:lnTo>
                      <a:pt x="630" y="1717"/>
                    </a:lnTo>
                    <a:lnTo>
                      <a:pt x="593" y="1749"/>
                    </a:lnTo>
                    <a:lnTo>
                      <a:pt x="556" y="1781"/>
                    </a:lnTo>
                    <a:lnTo>
                      <a:pt x="520" y="1814"/>
                    </a:lnTo>
                    <a:lnTo>
                      <a:pt x="485" y="1847"/>
                    </a:lnTo>
                    <a:lnTo>
                      <a:pt x="452" y="1879"/>
                    </a:lnTo>
                    <a:lnTo>
                      <a:pt x="419" y="1912"/>
                    </a:lnTo>
                    <a:lnTo>
                      <a:pt x="388" y="1946"/>
                    </a:lnTo>
                    <a:lnTo>
                      <a:pt x="357" y="1979"/>
                    </a:lnTo>
                    <a:lnTo>
                      <a:pt x="329" y="2013"/>
                    </a:lnTo>
                    <a:lnTo>
                      <a:pt x="300" y="2047"/>
                    </a:lnTo>
                    <a:lnTo>
                      <a:pt x="274" y="2082"/>
                    </a:lnTo>
                    <a:lnTo>
                      <a:pt x="247" y="2117"/>
                    </a:lnTo>
                    <a:lnTo>
                      <a:pt x="223" y="2151"/>
                    </a:lnTo>
                    <a:lnTo>
                      <a:pt x="200" y="2186"/>
                    </a:lnTo>
                    <a:lnTo>
                      <a:pt x="178" y="2223"/>
                    </a:lnTo>
                    <a:lnTo>
                      <a:pt x="157" y="2258"/>
                    </a:lnTo>
                    <a:lnTo>
                      <a:pt x="137" y="2294"/>
                    </a:lnTo>
                    <a:lnTo>
                      <a:pt x="118" y="2330"/>
                    </a:lnTo>
                    <a:lnTo>
                      <a:pt x="102" y="2367"/>
                    </a:lnTo>
                    <a:lnTo>
                      <a:pt x="86" y="2403"/>
                    </a:lnTo>
                    <a:lnTo>
                      <a:pt x="71" y="2440"/>
                    </a:lnTo>
                    <a:lnTo>
                      <a:pt x="58" y="2477"/>
                    </a:lnTo>
                    <a:lnTo>
                      <a:pt x="46" y="2515"/>
                    </a:lnTo>
                    <a:lnTo>
                      <a:pt x="36" y="2552"/>
                    </a:lnTo>
                    <a:lnTo>
                      <a:pt x="26" y="2590"/>
                    </a:lnTo>
                    <a:lnTo>
                      <a:pt x="18" y="2629"/>
                    </a:lnTo>
                    <a:lnTo>
                      <a:pt x="11" y="2666"/>
                    </a:lnTo>
                    <a:lnTo>
                      <a:pt x="7" y="2704"/>
                    </a:lnTo>
                    <a:lnTo>
                      <a:pt x="3" y="2743"/>
                    </a:lnTo>
                    <a:lnTo>
                      <a:pt x="1" y="2782"/>
                    </a:lnTo>
                    <a:lnTo>
                      <a:pt x="0" y="2820"/>
                    </a:lnTo>
                    <a:lnTo>
                      <a:pt x="196" y="2820"/>
                    </a:lnTo>
                    <a:lnTo>
                      <a:pt x="196" y="2789"/>
                    </a:lnTo>
                    <a:lnTo>
                      <a:pt x="199" y="2757"/>
                    </a:lnTo>
                    <a:lnTo>
                      <a:pt x="202" y="2726"/>
                    </a:lnTo>
                    <a:lnTo>
                      <a:pt x="206" y="2694"/>
                    </a:lnTo>
                    <a:lnTo>
                      <a:pt x="211" y="2663"/>
                    </a:lnTo>
                    <a:lnTo>
                      <a:pt x="217" y="2632"/>
                    </a:lnTo>
                    <a:lnTo>
                      <a:pt x="225" y="2600"/>
                    </a:lnTo>
                    <a:lnTo>
                      <a:pt x="234" y="2569"/>
                    </a:lnTo>
                    <a:lnTo>
                      <a:pt x="243" y="2539"/>
                    </a:lnTo>
                    <a:lnTo>
                      <a:pt x="255" y="2508"/>
                    </a:lnTo>
                    <a:lnTo>
                      <a:pt x="267" y="2476"/>
                    </a:lnTo>
                    <a:lnTo>
                      <a:pt x="280" y="2445"/>
                    </a:lnTo>
                    <a:lnTo>
                      <a:pt x="295" y="2414"/>
                    </a:lnTo>
                    <a:lnTo>
                      <a:pt x="311" y="2384"/>
                    </a:lnTo>
                    <a:lnTo>
                      <a:pt x="328" y="2353"/>
                    </a:lnTo>
                    <a:lnTo>
                      <a:pt x="346" y="2321"/>
                    </a:lnTo>
                    <a:lnTo>
                      <a:pt x="366" y="2291"/>
                    </a:lnTo>
                    <a:lnTo>
                      <a:pt x="386" y="2260"/>
                    </a:lnTo>
                    <a:lnTo>
                      <a:pt x="407" y="2229"/>
                    </a:lnTo>
                    <a:lnTo>
                      <a:pt x="430" y="2198"/>
                    </a:lnTo>
                    <a:lnTo>
                      <a:pt x="454" y="2168"/>
                    </a:lnTo>
                    <a:lnTo>
                      <a:pt x="479" y="2137"/>
                    </a:lnTo>
                    <a:lnTo>
                      <a:pt x="505" y="2107"/>
                    </a:lnTo>
                    <a:lnTo>
                      <a:pt x="532" y="2076"/>
                    </a:lnTo>
                    <a:lnTo>
                      <a:pt x="561" y="2046"/>
                    </a:lnTo>
                    <a:lnTo>
                      <a:pt x="591" y="2016"/>
                    </a:lnTo>
                    <a:lnTo>
                      <a:pt x="622" y="1986"/>
                    </a:lnTo>
                    <a:lnTo>
                      <a:pt x="654" y="1956"/>
                    </a:lnTo>
                    <a:lnTo>
                      <a:pt x="687" y="1925"/>
                    </a:lnTo>
                    <a:lnTo>
                      <a:pt x="721" y="1895"/>
                    </a:lnTo>
                    <a:lnTo>
                      <a:pt x="756" y="1866"/>
                    </a:lnTo>
                    <a:lnTo>
                      <a:pt x="792" y="1837"/>
                    </a:lnTo>
                    <a:lnTo>
                      <a:pt x="830" y="1806"/>
                    </a:lnTo>
                    <a:lnTo>
                      <a:pt x="868" y="1777"/>
                    </a:lnTo>
                    <a:lnTo>
                      <a:pt x="908" y="1748"/>
                    </a:lnTo>
                    <a:lnTo>
                      <a:pt x="949" y="1719"/>
                    </a:lnTo>
                    <a:lnTo>
                      <a:pt x="991" y="1691"/>
                    </a:lnTo>
                    <a:lnTo>
                      <a:pt x="1033" y="1661"/>
                    </a:lnTo>
                    <a:lnTo>
                      <a:pt x="1077" y="1633"/>
                    </a:lnTo>
                    <a:lnTo>
                      <a:pt x="1122" y="1605"/>
                    </a:lnTo>
                    <a:lnTo>
                      <a:pt x="1168" y="1577"/>
                    </a:lnTo>
                    <a:lnTo>
                      <a:pt x="1215" y="1549"/>
                    </a:lnTo>
                    <a:lnTo>
                      <a:pt x="1262" y="1521"/>
                    </a:lnTo>
                    <a:lnTo>
                      <a:pt x="1311" y="1493"/>
                    </a:lnTo>
                    <a:lnTo>
                      <a:pt x="1362" y="1466"/>
                    </a:lnTo>
                    <a:lnTo>
                      <a:pt x="1412" y="1439"/>
                    </a:lnTo>
                    <a:lnTo>
                      <a:pt x="1465" y="1412"/>
                    </a:lnTo>
                    <a:lnTo>
                      <a:pt x="1517" y="1385"/>
                    </a:lnTo>
                    <a:lnTo>
                      <a:pt x="1571" y="1358"/>
                    </a:lnTo>
                    <a:lnTo>
                      <a:pt x="1626" y="1332"/>
                    </a:lnTo>
                    <a:lnTo>
                      <a:pt x="1681" y="1306"/>
                    </a:lnTo>
                    <a:lnTo>
                      <a:pt x="1738" y="1280"/>
                    </a:lnTo>
                    <a:lnTo>
                      <a:pt x="1796" y="1254"/>
                    </a:lnTo>
                    <a:lnTo>
                      <a:pt x="1854" y="1228"/>
                    </a:lnTo>
                    <a:lnTo>
                      <a:pt x="1914" y="1203"/>
                    </a:lnTo>
                    <a:lnTo>
                      <a:pt x="1974" y="1178"/>
                    </a:lnTo>
                    <a:lnTo>
                      <a:pt x="2035" y="1154"/>
                    </a:lnTo>
                    <a:lnTo>
                      <a:pt x="2097" y="1129"/>
                    </a:lnTo>
                    <a:lnTo>
                      <a:pt x="2160" y="1104"/>
                    </a:lnTo>
                    <a:lnTo>
                      <a:pt x="2224" y="1081"/>
                    </a:lnTo>
                    <a:lnTo>
                      <a:pt x="2289" y="1057"/>
                    </a:lnTo>
                    <a:lnTo>
                      <a:pt x="2354" y="1033"/>
                    </a:lnTo>
                    <a:lnTo>
                      <a:pt x="2420" y="1010"/>
                    </a:lnTo>
                    <a:lnTo>
                      <a:pt x="2487" y="987"/>
                    </a:lnTo>
                    <a:lnTo>
                      <a:pt x="2625" y="942"/>
                    </a:lnTo>
                    <a:lnTo>
                      <a:pt x="2764" y="898"/>
                    </a:lnTo>
                    <a:lnTo>
                      <a:pt x="2908" y="854"/>
                    </a:lnTo>
                    <a:lnTo>
                      <a:pt x="3054" y="813"/>
                    </a:lnTo>
                    <a:lnTo>
                      <a:pt x="3203" y="772"/>
                    </a:lnTo>
                    <a:lnTo>
                      <a:pt x="3356" y="732"/>
                    </a:lnTo>
                    <a:lnTo>
                      <a:pt x="3510" y="694"/>
                    </a:lnTo>
                    <a:lnTo>
                      <a:pt x="3669" y="657"/>
                    </a:lnTo>
                    <a:lnTo>
                      <a:pt x="3829" y="622"/>
                    </a:lnTo>
                    <a:lnTo>
                      <a:pt x="3993" y="586"/>
                    </a:lnTo>
                    <a:lnTo>
                      <a:pt x="4159" y="554"/>
                    </a:lnTo>
                    <a:lnTo>
                      <a:pt x="4328" y="522"/>
                    </a:lnTo>
                    <a:lnTo>
                      <a:pt x="4499" y="491"/>
                    </a:lnTo>
                    <a:lnTo>
                      <a:pt x="4673" y="461"/>
                    </a:lnTo>
                    <a:lnTo>
                      <a:pt x="4849" y="434"/>
                    </a:lnTo>
                    <a:lnTo>
                      <a:pt x="5028" y="407"/>
                    </a:lnTo>
                    <a:lnTo>
                      <a:pt x="5209" y="383"/>
                    </a:lnTo>
                    <a:lnTo>
                      <a:pt x="5391" y="359"/>
                    </a:lnTo>
                    <a:lnTo>
                      <a:pt x="5576" y="337"/>
                    </a:lnTo>
                    <a:lnTo>
                      <a:pt x="5764" y="316"/>
                    </a:lnTo>
                    <a:lnTo>
                      <a:pt x="5952" y="297"/>
                    </a:lnTo>
                    <a:lnTo>
                      <a:pt x="6143" y="280"/>
                    </a:lnTo>
                    <a:lnTo>
                      <a:pt x="6336" y="264"/>
                    </a:lnTo>
                    <a:lnTo>
                      <a:pt x="6530" y="250"/>
                    </a:lnTo>
                    <a:lnTo>
                      <a:pt x="6727" y="237"/>
                    </a:lnTo>
                    <a:lnTo>
                      <a:pt x="6925" y="226"/>
                    </a:lnTo>
                    <a:lnTo>
                      <a:pt x="7125" y="216"/>
                    </a:lnTo>
                    <a:lnTo>
                      <a:pt x="7325" y="209"/>
                    </a:lnTo>
                    <a:lnTo>
                      <a:pt x="7528" y="203"/>
                    </a:lnTo>
                    <a:lnTo>
                      <a:pt x="7733" y="197"/>
                    </a:lnTo>
                    <a:lnTo>
                      <a:pt x="7938" y="195"/>
                    </a:lnTo>
                    <a:lnTo>
                      <a:pt x="8145" y="194"/>
                    </a:lnTo>
                    <a:lnTo>
                      <a:pt x="8145" y="0"/>
                    </a:lnTo>
                    <a:close/>
                  </a:path>
                </a:pathLst>
              </a:custGeom>
              <a:solidFill>
                <a:srgbClr val="ADD7E7"/>
              </a:solidFill>
              <a:ln w="9525">
                <a:noFill/>
                <a:round/>
                <a:headEnd/>
                <a:tailEnd/>
              </a:ln>
            </p:spPr>
            <p:txBody>
              <a:bodyPr/>
              <a:lstStyle/>
              <a:p>
                <a:endParaRPr lang="en-US" dirty="0"/>
              </a:p>
            </p:txBody>
          </p:sp>
          <p:sp>
            <p:nvSpPr>
              <p:cNvPr id="58976" name="Freeform 274"/>
              <p:cNvSpPr>
                <a:spLocks/>
              </p:cNvSpPr>
              <p:nvPr/>
            </p:nvSpPr>
            <p:spPr bwMode="auto">
              <a:xfrm>
                <a:off x="17797" y="11280"/>
                <a:ext cx="181" cy="41"/>
              </a:xfrm>
              <a:custGeom>
                <a:avLst/>
                <a:gdLst>
                  <a:gd name="T0" fmla="*/ 0 w 8145"/>
                  <a:gd name="T1" fmla="*/ 0 h 2820"/>
                  <a:gd name="T2" fmla="*/ 0 w 8145"/>
                  <a:gd name="T3" fmla="*/ 0 h 2820"/>
                  <a:gd name="T4" fmla="*/ 0 w 8145"/>
                  <a:gd name="T5" fmla="*/ 0 h 2820"/>
                  <a:gd name="T6" fmla="*/ 0 w 8145"/>
                  <a:gd name="T7" fmla="*/ 0 h 2820"/>
                  <a:gd name="T8" fmla="*/ 0 w 8145"/>
                  <a:gd name="T9" fmla="*/ 0 h 2820"/>
                  <a:gd name="T10" fmla="*/ 0 w 8145"/>
                  <a:gd name="T11" fmla="*/ 0 h 2820"/>
                  <a:gd name="T12" fmla="*/ 0 w 8145"/>
                  <a:gd name="T13" fmla="*/ 0 h 2820"/>
                  <a:gd name="T14" fmla="*/ 0 w 8145"/>
                  <a:gd name="T15" fmla="*/ 0 h 2820"/>
                  <a:gd name="T16" fmla="*/ 0 w 8145"/>
                  <a:gd name="T17" fmla="*/ 0 h 2820"/>
                  <a:gd name="T18" fmla="*/ 0 w 8145"/>
                  <a:gd name="T19" fmla="*/ 0 h 2820"/>
                  <a:gd name="T20" fmla="*/ 0 w 8145"/>
                  <a:gd name="T21" fmla="*/ 0 h 2820"/>
                  <a:gd name="T22" fmla="*/ 0 w 8145"/>
                  <a:gd name="T23" fmla="*/ 0 h 2820"/>
                  <a:gd name="T24" fmla="*/ 0 w 8145"/>
                  <a:gd name="T25" fmla="*/ 0 h 2820"/>
                  <a:gd name="T26" fmla="*/ 0 w 8145"/>
                  <a:gd name="T27" fmla="*/ 0 h 2820"/>
                  <a:gd name="T28" fmla="*/ 0 w 8145"/>
                  <a:gd name="T29" fmla="*/ 0 h 2820"/>
                  <a:gd name="T30" fmla="*/ 0 w 8145"/>
                  <a:gd name="T31" fmla="*/ 0 h 2820"/>
                  <a:gd name="T32" fmla="*/ 0 w 8145"/>
                  <a:gd name="T33" fmla="*/ 0 h 2820"/>
                  <a:gd name="T34" fmla="*/ 0 w 8145"/>
                  <a:gd name="T35" fmla="*/ 0 h 2820"/>
                  <a:gd name="T36" fmla="*/ 0 w 8145"/>
                  <a:gd name="T37" fmla="*/ 0 h 2820"/>
                  <a:gd name="T38" fmla="*/ 0 w 8145"/>
                  <a:gd name="T39" fmla="*/ 0 h 2820"/>
                  <a:gd name="T40" fmla="*/ 0 w 8145"/>
                  <a:gd name="T41" fmla="*/ 0 h 2820"/>
                  <a:gd name="T42" fmla="*/ 0 w 8145"/>
                  <a:gd name="T43" fmla="*/ 0 h 2820"/>
                  <a:gd name="T44" fmla="*/ 0 w 8145"/>
                  <a:gd name="T45" fmla="*/ 0 h 2820"/>
                  <a:gd name="T46" fmla="*/ 0 w 8145"/>
                  <a:gd name="T47" fmla="*/ 0 h 2820"/>
                  <a:gd name="T48" fmla="*/ 0 w 8145"/>
                  <a:gd name="T49" fmla="*/ 0 h 2820"/>
                  <a:gd name="T50" fmla="*/ 0 w 8145"/>
                  <a:gd name="T51" fmla="*/ 0 h 2820"/>
                  <a:gd name="T52" fmla="*/ 0 w 8145"/>
                  <a:gd name="T53" fmla="*/ 0 h 2820"/>
                  <a:gd name="T54" fmla="*/ 0 w 8145"/>
                  <a:gd name="T55" fmla="*/ 0 h 2820"/>
                  <a:gd name="T56" fmla="*/ 0 w 8145"/>
                  <a:gd name="T57" fmla="*/ 0 h 2820"/>
                  <a:gd name="T58" fmla="*/ 0 w 8145"/>
                  <a:gd name="T59" fmla="*/ 0 h 2820"/>
                  <a:gd name="T60" fmla="*/ 0 w 8145"/>
                  <a:gd name="T61" fmla="*/ 0 h 2820"/>
                  <a:gd name="T62" fmla="*/ 0 w 8145"/>
                  <a:gd name="T63" fmla="*/ 0 h 2820"/>
                  <a:gd name="T64" fmla="*/ 0 w 8145"/>
                  <a:gd name="T65" fmla="*/ 0 h 2820"/>
                  <a:gd name="T66" fmla="*/ 0 w 8145"/>
                  <a:gd name="T67" fmla="*/ 0 h 2820"/>
                  <a:gd name="T68" fmla="*/ 0 w 8145"/>
                  <a:gd name="T69" fmla="*/ 0 h 2820"/>
                  <a:gd name="T70" fmla="*/ 0 w 8145"/>
                  <a:gd name="T71" fmla="*/ 0 h 2820"/>
                  <a:gd name="T72" fmla="*/ 0 w 8145"/>
                  <a:gd name="T73" fmla="*/ 0 h 2820"/>
                  <a:gd name="T74" fmla="*/ 0 w 8145"/>
                  <a:gd name="T75" fmla="*/ 0 h 2820"/>
                  <a:gd name="T76" fmla="*/ 0 w 8145"/>
                  <a:gd name="T77" fmla="*/ 0 h 2820"/>
                  <a:gd name="T78" fmla="*/ 0 w 8145"/>
                  <a:gd name="T79" fmla="*/ 0 h 2820"/>
                  <a:gd name="T80" fmla="*/ 0 w 8145"/>
                  <a:gd name="T81" fmla="*/ 0 h 2820"/>
                  <a:gd name="T82" fmla="*/ 0 w 8145"/>
                  <a:gd name="T83" fmla="*/ 0 h 2820"/>
                  <a:gd name="T84" fmla="*/ 0 w 8145"/>
                  <a:gd name="T85" fmla="*/ 0 h 2820"/>
                  <a:gd name="T86" fmla="*/ 0 w 8145"/>
                  <a:gd name="T87" fmla="*/ 0 h 2820"/>
                  <a:gd name="T88" fmla="*/ 0 w 8145"/>
                  <a:gd name="T89" fmla="*/ 0 h 2820"/>
                  <a:gd name="T90" fmla="*/ 0 w 8145"/>
                  <a:gd name="T91" fmla="*/ 0 h 2820"/>
                  <a:gd name="T92" fmla="*/ 0 w 8145"/>
                  <a:gd name="T93" fmla="*/ 0 h 2820"/>
                  <a:gd name="T94" fmla="*/ 0 w 8145"/>
                  <a:gd name="T95" fmla="*/ 0 h 2820"/>
                  <a:gd name="T96" fmla="*/ 0 w 8145"/>
                  <a:gd name="T97" fmla="*/ 0 h 28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45"/>
                  <a:gd name="T148" fmla="*/ 0 h 2820"/>
                  <a:gd name="T149" fmla="*/ 8145 w 8145"/>
                  <a:gd name="T150" fmla="*/ 2820 h 28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45" h="2820">
                    <a:moveTo>
                      <a:pt x="8145" y="2820"/>
                    </a:moveTo>
                    <a:lnTo>
                      <a:pt x="8145" y="2820"/>
                    </a:lnTo>
                    <a:lnTo>
                      <a:pt x="8144" y="2782"/>
                    </a:lnTo>
                    <a:lnTo>
                      <a:pt x="8142" y="2743"/>
                    </a:lnTo>
                    <a:lnTo>
                      <a:pt x="8138" y="2704"/>
                    </a:lnTo>
                    <a:lnTo>
                      <a:pt x="8134" y="2666"/>
                    </a:lnTo>
                    <a:lnTo>
                      <a:pt x="8127" y="2629"/>
                    </a:lnTo>
                    <a:lnTo>
                      <a:pt x="8119" y="2590"/>
                    </a:lnTo>
                    <a:lnTo>
                      <a:pt x="8109" y="2552"/>
                    </a:lnTo>
                    <a:lnTo>
                      <a:pt x="8099" y="2515"/>
                    </a:lnTo>
                    <a:lnTo>
                      <a:pt x="8087" y="2477"/>
                    </a:lnTo>
                    <a:lnTo>
                      <a:pt x="8074" y="2440"/>
                    </a:lnTo>
                    <a:lnTo>
                      <a:pt x="8059" y="2403"/>
                    </a:lnTo>
                    <a:lnTo>
                      <a:pt x="8043" y="2367"/>
                    </a:lnTo>
                    <a:lnTo>
                      <a:pt x="8026" y="2330"/>
                    </a:lnTo>
                    <a:lnTo>
                      <a:pt x="8008" y="2294"/>
                    </a:lnTo>
                    <a:lnTo>
                      <a:pt x="7988" y="2258"/>
                    </a:lnTo>
                    <a:lnTo>
                      <a:pt x="7967" y="2223"/>
                    </a:lnTo>
                    <a:lnTo>
                      <a:pt x="7945" y="2186"/>
                    </a:lnTo>
                    <a:lnTo>
                      <a:pt x="7922" y="2151"/>
                    </a:lnTo>
                    <a:lnTo>
                      <a:pt x="7898" y="2117"/>
                    </a:lnTo>
                    <a:lnTo>
                      <a:pt x="7871" y="2082"/>
                    </a:lnTo>
                    <a:lnTo>
                      <a:pt x="7845" y="2047"/>
                    </a:lnTo>
                    <a:lnTo>
                      <a:pt x="7816" y="2013"/>
                    </a:lnTo>
                    <a:lnTo>
                      <a:pt x="7788" y="1979"/>
                    </a:lnTo>
                    <a:lnTo>
                      <a:pt x="7757" y="1946"/>
                    </a:lnTo>
                    <a:lnTo>
                      <a:pt x="7726" y="1912"/>
                    </a:lnTo>
                    <a:lnTo>
                      <a:pt x="7693" y="1879"/>
                    </a:lnTo>
                    <a:lnTo>
                      <a:pt x="7659" y="1847"/>
                    </a:lnTo>
                    <a:lnTo>
                      <a:pt x="7625" y="1814"/>
                    </a:lnTo>
                    <a:lnTo>
                      <a:pt x="7589" y="1781"/>
                    </a:lnTo>
                    <a:lnTo>
                      <a:pt x="7552" y="1749"/>
                    </a:lnTo>
                    <a:lnTo>
                      <a:pt x="7515" y="1717"/>
                    </a:lnTo>
                    <a:lnTo>
                      <a:pt x="7475" y="1686"/>
                    </a:lnTo>
                    <a:lnTo>
                      <a:pt x="7435" y="1654"/>
                    </a:lnTo>
                    <a:lnTo>
                      <a:pt x="7395" y="1623"/>
                    </a:lnTo>
                    <a:lnTo>
                      <a:pt x="7353" y="1592"/>
                    </a:lnTo>
                    <a:lnTo>
                      <a:pt x="7309" y="1562"/>
                    </a:lnTo>
                    <a:lnTo>
                      <a:pt x="7265" y="1530"/>
                    </a:lnTo>
                    <a:lnTo>
                      <a:pt x="7221" y="1500"/>
                    </a:lnTo>
                    <a:lnTo>
                      <a:pt x="7175" y="1471"/>
                    </a:lnTo>
                    <a:lnTo>
                      <a:pt x="7127" y="1441"/>
                    </a:lnTo>
                    <a:lnTo>
                      <a:pt x="7079" y="1412"/>
                    </a:lnTo>
                    <a:lnTo>
                      <a:pt x="7030" y="1381"/>
                    </a:lnTo>
                    <a:lnTo>
                      <a:pt x="6980" y="1353"/>
                    </a:lnTo>
                    <a:lnTo>
                      <a:pt x="6929" y="1324"/>
                    </a:lnTo>
                    <a:lnTo>
                      <a:pt x="6877" y="1296"/>
                    </a:lnTo>
                    <a:lnTo>
                      <a:pt x="6824" y="1267"/>
                    </a:lnTo>
                    <a:lnTo>
                      <a:pt x="6771" y="1239"/>
                    </a:lnTo>
                    <a:lnTo>
                      <a:pt x="6716" y="1212"/>
                    </a:lnTo>
                    <a:lnTo>
                      <a:pt x="6661" y="1184"/>
                    </a:lnTo>
                    <a:lnTo>
                      <a:pt x="6604" y="1157"/>
                    </a:lnTo>
                    <a:lnTo>
                      <a:pt x="6547" y="1130"/>
                    </a:lnTo>
                    <a:lnTo>
                      <a:pt x="6489" y="1103"/>
                    </a:lnTo>
                    <a:lnTo>
                      <a:pt x="6428" y="1077"/>
                    </a:lnTo>
                    <a:lnTo>
                      <a:pt x="6368" y="1051"/>
                    </a:lnTo>
                    <a:lnTo>
                      <a:pt x="6308" y="1025"/>
                    </a:lnTo>
                    <a:lnTo>
                      <a:pt x="6246" y="999"/>
                    </a:lnTo>
                    <a:lnTo>
                      <a:pt x="6183" y="973"/>
                    </a:lnTo>
                    <a:lnTo>
                      <a:pt x="6120" y="948"/>
                    </a:lnTo>
                    <a:lnTo>
                      <a:pt x="6056" y="924"/>
                    </a:lnTo>
                    <a:lnTo>
                      <a:pt x="5990" y="899"/>
                    </a:lnTo>
                    <a:lnTo>
                      <a:pt x="5923" y="875"/>
                    </a:lnTo>
                    <a:lnTo>
                      <a:pt x="5857" y="850"/>
                    </a:lnTo>
                    <a:lnTo>
                      <a:pt x="5789" y="827"/>
                    </a:lnTo>
                    <a:lnTo>
                      <a:pt x="5720" y="803"/>
                    </a:lnTo>
                    <a:lnTo>
                      <a:pt x="5581" y="758"/>
                    </a:lnTo>
                    <a:lnTo>
                      <a:pt x="5438" y="712"/>
                    </a:lnTo>
                    <a:lnTo>
                      <a:pt x="5292" y="669"/>
                    </a:lnTo>
                    <a:lnTo>
                      <a:pt x="5144" y="626"/>
                    </a:lnTo>
                    <a:lnTo>
                      <a:pt x="4992" y="584"/>
                    </a:lnTo>
                    <a:lnTo>
                      <a:pt x="4838" y="544"/>
                    </a:lnTo>
                    <a:lnTo>
                      <a:pt x="4680" y="506"/>
                    </a:lnTo>
                    <a:lnTo>
                      <a:pt x="4519" y="467"/>
                    </a:lnTo>
                    <a:lnTo>
                      <a:pt x="4357" y="431"/>
                    </a:lnTo>
                    <a:lnTo>
                      <a:pt x="4192" y="397"/>
                    </a:lnTo>
                    <a:lnTo>
                      <a:pt x="4023" y="363"/>
                    </a:lnTo>
                    <a:lnTo>
                      <a:pt x="3853" y="330"/>
                    </a:lnTo>
                    <a:lnTo>
                      <a:pt x="3680" y="299"/>
                    </a:lnTo>
                    <a:lnTo>
                      <a:pt x="3503" y="270"/>
                    </a:lnTo>
                    <a:lnTo>
                      <a:pt x="3325" y="242"/>
                    </a:lnTo>
                    <a:lnTo>
                      <a:pt x="3145" y="216"/>
                    </a:lnTo>
                    <a:lnTo>
                      <a:pt x="2963" y="190"/>
                    </a:lnTo>
                    <a:lnTo>
                      <a:pt x="2777" y="166"/>
                    </a:lnTo>
                    <a:lnTo>
                      <a:pt x="2591" y="144"/>
                    </a:lnTo>
                    <a:lnTo>
                      <a:pt x="2403" y="123"/>
                    </a:lnTo>
                    <a:lnTo>
                      <a:pt x="2211" y="104"/>
                    </a:lnTo>
                    <a:lnTo>
                      <a:pt x="2019" y="87"/>
                    </a:lnTo>
                    <a:lnTo>
                      <a:pt x="1824" y="71"/>
                    </a:lnTo>
                    <a:lnTo>
                      <a:pt x="1628" y="55"/>
                    </a:lnTo>
                    <a:lnTo>
                      <a:pt x="1429" y="43"/>
                    </a:lnTo>
                    <a:lnTo>
                      <a:pt x="1230" y="32"/>
                    </a:lnTo>
                    <a:lnTo>
                      <a:pt x="1028" y="22"/>
                    </a:lnTo>
                    <a:lnTo>
                      <a:pt x="826" y="14"/>
                    </a:lnTo>
                    <a:lnTo>
                      <a:pt x="621" y="8"/>
                    </a:lnTo>
                    <a:lnTo>
                      <a:pt x="415" y="4"/>
                    </a:lnTo>
                    <a:lnTo>
                      <a:pt x="209" y="1"/>
                    </a:lnTo>
                    <a:lnTo>
                      <a:pt x="0" y="0"/>
                    </a:lnTo>
                    <a:lnTo>
                      <a:pt x="0" y="194"/>
                    </a:lnTo>
                    <a:lnTo>
                      <a:pt x="207" y="195"/>
                    </a:lnTo>
                    <a:lnTo>
                      <a:pt x="412" y="197"/>
                    </a:lnTo>
                    <a:lnTo>
                      <a:pt x="617" y="203"/>
                    </a:lnTo>
                    <a:lnTo>
                      <a:pt x="820" y="209"/>
                    </a:lnTo>
                    <a:lnTo>
                      <a:pt x="1020" y="216"/>
                    </a:lnTo>
                    <a:lnTo>
                      <a:pt x="1220" y="226"/>
                    </a:lnTo>
                    <a:lnTo>
                      <a:pt x="1418" y="237"/>
                    </a:lnTo>
                    <a:lnTo>
                      <a:pt x="1615" y="250"/>
                    </a:lnTo>
                    <a:lnTo>
                      <a:pt x="1809" y="264"/>
                    </a:lnTo>
                    <a:lnTo>
                      <a:pt x="2002" y="280"/>
                    </a:lnTo>
                    <a:lnTo>
                      <a:pt x="2193" y="297"/>
                    </a:lnTo>
                    <a:lnTo>
                      <a:pt x="2381" y="316"/>
                    </a:lnTo>
                    <a:lnTo>
                      <a:pt x="2569" y="337"/>
                    </a:lnTo>
                    <a:lnTo>
                      <a:pt x="2754" y="359"/>
                    </a:lnTo>
                    <a:lnTo>
                      <a:pt x="2936" y="383"/>
                    </a:lnTo>
                    <a:lnTo>
                      <a:pt x="3117" y="407"/>
                    </a:lnTo>
                    <a:lnTo>
                      <a:pt x="3296" y="434"/>
                    </a:lnTo>
                    <a:lnTo>
                      <a:pt x="3472" y="461"/>
                    </a:lnTo>
                    <a:lnTo>
                      <a:pt x="3645" y="491"/>
                    </a:lnTo>
                    <a:lnTo>
                      <a:pt x="3817" y="522"/>
                    </a:lnTo>
                    <a:lnTo>
                      <a:pt x="3985" y="554"/>
                    </a:lnTo>
                    <a:lnTo>
                      <a:pt x="4152" y="586"/>
                    </a:lnTo>
                    <a:lnTo>
                      <a:pt x="4315" y="622"/>
                    </a:lnTo>
                    <a:lnTo>
                      <a:pt x="4476" y="657"/>
                    </a:lnTo>
                    <a:lnTo>
                      <a:pt x="4635" y="694"/>
                    </a:lnTo>
                    <a:lnTo>
                      <a:pt x="4789" y="732"/>
                    </a:lnTo>
                    <a:lnTo>
                      <a:pt x="4942" y="772"/>
                    </a:lnTo>
                    <a:lnTo>
                      <a:pt x="5091" y="813"/>
                    </a:lnTo>
                    <a:lnTo>
                      <a:pt x="5237" y="854"/>
                    </a:lnTo>
                    <a:lnTo>
                      <a:pt x="5381" y="898"/>
                    </a:lnTo>
                    <a:lnTo>
                      <a:pt x="5520" y="942"/>
                    </a:lnTo>
                    <a:lnTo>
                      <a:pt x="5658" y="987"/>
                    </a:lnTo>
                    <a:lnTo>
                      <a:pt x="5725" y="1010"/>
                    </a:lnTo>
                    <a:lnTo>
                      <a:pt x="5791" y="1033"/>
                    </a:lnTo>
                    <a:lnTo>
                      <a:pt x="5856" y="1057"/>
                    </a:lnTo>
                    <a:lnTo>
                      <a:pt x="5921" y="1081"/>
                    </a:lnTo>
                    <a:lnTo>
                      <a:pt x="5985" y="1104"/>
                    </a:lnTo>
                    <a:lnTo>
                      <a:pt x="6048" y="1129"/>
                    </a:lnTo>
                    <a:lnTo>
                      <a:pt x="6110" y="1154"/>
                    </a:lnTo>
                    <a:lnTo>
                      <a:pt x="6171" y="1178"/>
                    </a:lnTo>
                    <a:lnTo>
                      <a:pt x="6231" y="1203"/>
                    </a:lnTo>
                    <a:lnTo>
                      <a:pt x="6291" y="1228"/>
                    </a:lnTo>
                    <a:lnTo>
                      <a:pt x="6349" y="1254"/>
                    </a:lnTo>
                    <a:lnTo>
                      <a:pt x="6407" y="1280"/>
                    </a:lnTo>
                    <a:lnTo>
                      <a:pt x="6463" y="1306"/>
                    </a:lnTo>
                    <a:lnTo>
                      <a:pt x="6519" y="1332"/>
                    </a:lnTo>
                    <a:lnTo>
                      <a:pt x="6574" y="1358"/>
                    </a:lnTo>
                    <a:lnTo>
                      <a:pt x="6628" y="1385"/>
                    </a:lnTo>
                    <a:lnTo>
                      <a:pt x="6680" y="1412"/>
                    </a:lnTo>
                    <a:lnTo>
                      <a:pt x="6732" y="1439"/>
                    </a:lnTo>
                    <a:lnTo>
                      <a:pt x="6784" y="1466"/>
                    </a:lnTo>
                    <a:lnTo>
                      <a:pt x="6834" y="1493"/>
                    </a:lnTo>
                    <a:lnTo>
                      <a:pt x="6882" y="1521"/>
                    </a:lnTo>
                    <a:lnTo>
                      <a:pt x="6930" y="1549"/>
                    </a:lnTo>
                    <a:lnTo>
                      <a:pt x="6977" y="1577"/>
                    </a:lnTo>
                    <a:lnTo>
                      <a:pt x="7023" y="1605"/>
                    </a:lnTo>
                    <a:lnTo>
                      <a:pt x="7068" y="1633"/>
                    </a:lnTo>
                    <a:lnTo>
                      <a:pt x="7112" y="1661"/>
                    </a:lnTo>
                    <a:lnTo>
                      <a:pt x="7154" y="1691"/>
                    </a:lnTo>
                    <a:lnTo>
                      <a:pt x="7196" y="1719"/>
                    </a:lnTo>
                    <a:lnTo>
                      <a:pt x="7237" y="1748"/>
                    </a:lnTo>
                    <a:lnTo>
                      <a:pt x="7277" y="1777"/>
                    </a:lnTo>
                    <a:lnTo>
                      <a:pt x="7315" y="1806"/>
                    </a:lnTo>
                    <a:lnTo>
                      <a:pt x="7353" y="1837"/>
                    </a:lnTo>
                    <a:lnTo>
                      <a:pt x="7389" y="1866"/>
                    </a:lnTo>
                    <a:lnTo>
                      <a:pt x="7424" y="1895"/>
                    </a:lnTo>
                    <a:lnTo>
                      <a:pt x="7458" y="1925"/>
                    </a:lnTo>
                    <a:lnTo>
                      <a:pt x="7491" y="1956"/>
                    </a:lnTo>
                    <a:lnTo>
                      <a:pt x="7523" y="1986"/>
                    </a:lnTo>
                    <a:lnTo>
                      <a:pt x="7554" y="2016"/>
                    </a:lnTo>
                    <a:lnTo>
                      <a:pt x="7584" y="2046"/>
                    </a:lnTo>
                    <a:lnTo>
                      <a:pt x="7613" y="2076"/>
                    </a:lnTo>
                    <a:lnTo>
                      <a:pt x="7639" y="2107"/>
                    </a:lnTo>
                    <a:lnTo>
                      <a:pt x="7665" y="2137"/>
                    </a:lnTo>
                    <a:lnTo>
                      <a:pt x="7691" y="2168"/>
                    </a:lnTo>
                    <a:lnTo>
                      <a:pt x="7715" y="2198"/>
                    </a:lnTo>
                    <a:lnTo>
                      <a:pt x="7738" y="2229"/>
                    </a:lnTo>
                    <a:lnTo>
                      <a:pt x="7759" y="2260"/>
                    </a:lnTo>
                    <a:lnTo>
                      <a:pt x="7779" y="2291"/>
                    </a:lnTo>
                    <a:lnTo>
                      <a:pt x="7799" y="2321"/>
                    </a:lnTo>
                    <a:lnTo>
                      <a:pt x="7817" y="2353"/>
                    </a:lnTo>
                    <a:lnTo>
                      <a:pt x="7834" y="2384"/>
                    </a:lnTo>
                    <a:lnTo>
                      <a:pt x="7850" y="2414"/>
                    </a:lnTo>
                    <a:lnTo>
                      <a:pt x="7864" y="2445"/>
                    </a:lnTo>
                    <a:lnTo>
                      <a:pt x="7877" y="2476"/>
                    </a:lnTo>
                    <a:lnTo>
                      <a:pt x="7890" y="2508"/>
                    </a:lnTo>
                    <a:lnTo>
                      <a:pt x="7902" y="2539"/>
                    </a:lnTo>
                    <a:lnTo>
                      <a:pt x="7911" y="2569"/>
                    </a:lnTo>
                    <a:lnTo>
                      <a:pt x="7920" y="2600"/>
                    </a:lnTo>
                    <a:lnTo>
                      <a:pt x="7927" y="2632"/>
                    </a:lnTo>
                    <a:lnTo>
                      <a:pt x="7934" y="2663"/>
                    </a:lnTo>
                    <a:lnTo>
                      <a:pt x="7939" y="2694"/>
                    </a:lnTo>
                    <a:lnTo>
                      <a:pt x="7943" y="2726"/>
                    </a:lnTo>
                    <a:lnTo>
                      <a:pt x="7946" y="2757"/>
                    </a:lnTo>
                    <a:lnTo>
                      <a:pt x="7949" y="2789"/>
                    </a:lnTo>
                    <a:lnTo>
                      <a:pt x="7949" y="2820"/>
                    </a:lnTo>
                    <a:lnTo>
                      <a:pt x="8145" y="2820"/>
                    </a:lnTo>
                    <a:close/>
                  </a:path>
                </a:pathLst>
              </a:custGeom>
              <a:solidFill>
                <a:srgbClr val="ADD7E7"/>
              </a:solidFill>
              <a:ln w="9525">
                <a:noFill/>
                <a:round/>
                <a:headEnd/>
                <a:tailEnd/>
              </a:ln>
            </p:spPr>
            <p:txBody>
              <a:bodyPr/>
              <a:lstStyle/>
              <a:p>
                <a:endParaRPr lang="en-US" dirty="0"/>
              </a:p>
            </p:txBody>
          </p:sp>
          <p:sp>
            <p:nvSpPr>
              <p:cNvPr id="58977" name="Freeform 275"/>
              <p:cNvSpPr>
                <a:spLocks/>
              </p:cNvSpPr>
              <p:nvPr/>
            </p:nvSpPr>
            <p:spPr bwMode="auto">
              <a:xfrm>
                <a:off x="17802" y="11292"/>
                <a:ext cx="117" cy="26"/>
              </a:xfrm>
              <a:custGeom>
                <a:avLst/>
                <a:gdLst>
                  <a:gd name="T0" fmla="*/ 0 w 5295"/>
                  <a:gd name="T1" fmla="*/ 0 h 1768"/>
                  <a:gd name="T2" fmla="*/ 0 w 5295"/>
                  <a:gd name="T3" fmla="*/ 0 h 1768"/>
                  <a:gd name="T4" fmla="*/ 0 w 5295"/>
                  <a:gd name="T5" fmla="*/ 0 h 1768"/>
                  <a:gd name="T6" fmla="*/ 0 w 5295"/>
                  <a:gd name="T7" fmla="*/ 0 h 1768"/>
                  <a:gd name="T8" fmla="*/ 0 w 5295"/>
                  <a:gd name="T9" fmla="*/ 0 h 1768"/>
                  <a:gd name="T10" fmla="*/ 0 w 5295"/>
                  <a:gd name="T11" fmla="*/ 0 h 1768"/>
                  <a:gd name="T12" fmla="*/ 0 w 5295"/>
                  <a:gd name="T13" fmla="*/ 0 h 1768"/>
                  <a:gd name="T14" fmla="*/ 0 w 5295"/>
                  <a:gd name="T15" fmla="*/ 0 h 1768"/>
                  <a:gd name="T16" fmla="*/ 0 60000 65536"/>
                  <a:gd name="T17" fmla="*/ 0 60000 65536"/>
                  <a:gd name="T18" fmla="*/ 0 60000 65536"/>
                  <a:gd name="T19" fmla="*/ 0 60000 65536"/>
                  <a:gd name="T20" fmla="*/ 0 60000 65536"/>
                  <a:gd name="T21" fmla="*/ 0 60000 65536"/>
                  <a:gd name="T22" fmla="*/ 0 60000 65536"/>
                  <a:gd name="T23" fmla="*/ 0 60000 65536"/>
                  <a:gd name="T24" fmla="*/ 0 w 5295"/>
                  <a:gd name="T25" fmla="*/ 0 h 1768"/>
                  <a:gd name="T26" fmla="*/ 5295 w 5295"/>
                  <a:gd name="T27" fmla="*/ 1768 h 17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95" h="1768">
                    <a:moveTo>
                      <a:pt x="0" y="1380"/>
                    </a:moveTo>
                    <a:lnTo>
                      <a:pt x="1185" y="1768"/>
                    </a:lnTo>
                    <a:lnTo>
                      <a:pt x="3987" y="664"/>
                    </a:lnTo>
                    <a:lnTo>
                      <a:pt x="5295" y="980"/>
                    </a:lnTo>
                    <a:lnTo>
                      <a:pt x="4605" y="0"/>
                    </a:lnTo>
                    <a:lnTo>
                      <a:pt x="1231" y="0"/>
                    </a:lnTo>
                    <a:lnTo>
                      <a:pt x="2641" y="340"/>
                    </a:lnTo>
                    <a:lnTo>
                      <a:pt x="0" y="1380"/>
                    </a:lnTo>
                    <a:close/>
                  </a:path>
                </a:pathLst>
              </a:custGeom>
              <a:solidFill>
                <a:srgbClr val="1F1A17"/>
              </a:solidFill>
              <a:ln w="9525">
                <a:noFill/>
                <a:round/>
                <a:headEnd/>
                <a:tailEnd/>
              </a:ln>
            </p:spPr>
            <p:txBody>
              <a:bodyPr/>
              <a:lstStyle/>
              <a:p>
                <a:endParaRPr lang="en-US" dirty="0"/>
              </a:p>
            </p:txBody>
          </p:sp>
          <p:sp>
            <p:nvSpPr>
              <p:cNvPr id="58978" name="Freeform 276"/>
              <p:cNvSpPr>
                <a:spLocks/>
              </p:cNvSpPr>
              <p:nvPr/>
            </p:nvSpPr>
            <p:spPr bwMode="auto">
              <a:xfrm>
                <a:off x="17673" y="11323"/>
                <a:ext cx="118" cy="26"/>
              </a:xfrm>
              <a:custGeom>
                <a:avLst/>
                <a:gdLst>
                  <a:gd name="T0" fmla="*/ 0 w 5295"/>
                  <a:gd name="T1" fmla="*/ 0 h 1768"/>
                  <a:gd name="T2" fmla="*/ 0 w 5295"/>
                  <a:gd name="T3" fmla="*/ 0 h 1768"/>
                  <a:gd name="T4" fmla="*/ 0 w 5295"/>
                  <a:gd name="T5" fmla="*/ 0 h 1768"/>
                  <a:gd name="T6" fmla="*/ 0 w 5295"/>
                  <a:gd name="T7" fmla="*/ 0 h 1768"/>
                  <a:gd name="T8" fmla="*/ 0 w 5295"/>
                  <a:gd name="T9" fmla="*/ 0 h 1768"/>
                  <a:gd name="T10" fmla="*/ 0 w 5295"/>
                  <a:gd name="T11" fmla="*/ 0 h 1768"/>
                  <a:gd name="T12" fmla="*/ 0 w 5295"/>
                  <a:gd name="T13" fmla="*/ 0 h 1768"/>
                  <a:gd name="T14" fmla="*/ 0 w 5295"/>
                  <a:gd name="T15" fmla="*/ 0 h 1768"/>
                  <a:gd name="T16" fmla="*/ 0 60000 65536"/>
                  <a:gd name="T17" fmla="*/ 0 60000 65536"/>
                  <a:gd name="T18" fmla="*/ 0 60000 65536"/>
                  <a:gd name="T19" fmla="*/ 0 60000 65536"/>
                  <a:gd name="T20" fmla="*/ 0 60000 65536"/>
                  <a:gd name="T21" fmla="*/ 0 60000 65536"/>
                  <a:gd name="T22" fmla="*/ 0 60000 65536"/>
                  <a:gd name="T23" fmla="*/ 0 60000 65536"/>
                  <a:gd name="T24" fmla="*/ 0 w 5295"/>
                  <a:gd name="T25" fmla="*/ 0 h 1768"/>
                  <a:gd name="T26" fmla="*/ 5295 w 5295"/>
                  <a:gd name="T27" fmla="*/ 1768 h 17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95" h="1768">
                    <a:moveTo>
                      <a:pt x="5295" y="388"/>
                    </a:moveTo>
                    <a:lnTo>
                      <a:pt x="4110" y="0"/>
                    </a:lnTo>
                    <a:lnTo>
                      <a:pt x="1308" y="1103"/>
                    </a:lnTo>
                    <a:lnTo>
                      <a:pt x="0" y="788"/>
                    </a:lnTo>
                    <a:lnTo>
                      <a:pt x="690" y="1768"/>
                    </a:lnTo>
                    <a:lnTo>
                      <a:pt x="4064" y="1768"/>
                    </a:lnTo>
                    <a:lnTo>
                      <a:pt x="2654" y="1428"/>
                    </a:lnTo>
                    <a:lnTo>
                      <a:pt x="5295" y="388"/>
                    </a:lnTo>
                    <a:close/>
                  </a:path>
                </a:pathLst>
              </a:custGeom>
              <a:solidFill>
                <a:srgbClr val="1F1A17"/>
              </a:solidFill>
              <a:ln w="9525">
                <a:noFill/>
                <a:round/>
                <a:headEnd/>
                <a:tailEnd/>
              </a:ln>
            </p:spPr>
            <p:txBody>
              <a:bodyPr/>
              <a:lstStyle/>
              <a:p>
                <a:endParaRPr lang="en-US" dirty="0"/>
              </a:p>
            </p:txBody>
          </p:sp>
          <p:sp>
            <p:nvSpPr>
              <p:cNvPr id="58979" name="Freeform 277"/>
              <p:cNvSpPr>
                <a:spLocks/>
              </p:cNvSpPr>
              <p:nvPr/>
            </p:nvSpPr>
            <p:spPr bwMode="auto">
              <a:xfrm>
                <a:off x="17679" y="11292"/>
                <a:ext cx="118" cy="26"/>
              </a:xfrm>
              <a:custGeom>
                <a:avLst/>
                <a:gdLst>
                  <a:gd name="T0" fmla="*/ 0 w 5295"/>
                  <a:gd name="T1" fmla="*/ 0 h 1768"/>
                  <a:gd name="T2" fmla="*/ 0 w 5295"/>
                  <a:gd name="T3" fmla="*/ 0 h 1768"/>
                  <a:gd name="T4" fmla="*/ 0 w 5295"/>
                  <a:gd name="T5" fmla="*/ 0 h 1768"/>
                  <a:gd name="T6" fmla="*/ 0 w 5295"/>
                  <a:gd name="T7" fmla="*/ 0 h 1768"/>
                  <a:gd name="T8" fmla="*/ 0 w 5295"/>
                  <a:gd name="T9" fmla="*/ 0 h 1768"/>
                  <a:gd name="T10" fmla="*/ 0 w 5295"/>
                  <a:gd name="T11" fmla="*/ 0 h 1768"/>
                  <a:gd name="T12" fmla="*/ 0 w 5295"/>
                  <a:gd name="T13" fmla="*/ 0 h 1768"/>
                  <a:gd name="T14" fmla="*/ 0 w 5295"/>
                  <a:gd name="T15" fmla="*/ 0 h 1768"/>
                  <a:gd name="T16" fmla="*/ 0 60000 65536"/>
                  <a:gd name="T17" fmla="*/ 0 60000 65536"/>
                  <a:gd name="T18" fmla="*/ 0 60000 65536"/>
                  <a:gd name="T19" fmla="*/ 0 60000 65536"/>
                  <a:gd name="T20" fmla="*/ 0 60000 65536"/>
                  <a:gd name="T21" fmla="*/ 0 60000 65536"/>
                  <a:gd name="T22" fmla="*/ 0 60000 65536"/>
                  <a:gd name="T23" fmla="*/ 0 60000 65536"/>
                  <a:gd name="T24" fmla="*/ 0 w 5295"/>
                  <a:gd name="T25" fmla="*/ 0 h 1768"/>
                  <a:gd name="T26" fmla="*/ 5295 w 5295"/>
                  <a:gd name="T27" fmla="*/ 1768 h 17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95" h="1768">
                    <a:moveTo>
                      <a:pt x="0" y="389"/>
                    </a:moveTo>
                    <a:lnTo>
                      <a:pt x="1185" y="0"/>
                    </a:lnTo>
                    <a:lnTo>
                      <a:pt x="3988" y="1103"/>
                    </a:lnTo>
                    <a:lnTo>
                      <a:pt x="5295" y="789"/>
                    </a:lnTo>
                    <a:lnTo>
                      <a:pt x="4605" y="1768"/>
                    </a:lnTo>
                    <a:lnTo>
                      <a:pt x="1231" y="1768"/>
                    </a:lnTo>
                    <a:lnTo>
                      <a:pt x="2641" y="1428"/>
                    </a:lnTo>
                    <a:lnTo>
                      <a:pt x="0" y="389"/>
                    </a:lnTo>
                    <a:close/>
                  </a:path>
                </a:pathLst>
              </a:custGeom>
              <a:solidFill>
                <a:srgbClr val="1F1A17"/>
              </a:solidFill>
              <a:ln w="9525">
                <a:noFill/>
                <a:round/>
                <a:headEnd/>
                <a:tailEnd/>
              </a:ln>
            </p:spPr>
            <p:txBody>
              <a:bodyPr/>
              <a:lstStyle/>
              <a:p>
                <a:endParaRPr lang="en-US" dirty="0"/>
              </a:p>
            </p:txBody>
          </p:sp>
          <p:sp>
            <p:nvSpPr>
              <p:cNvPr id="58980" name="Freeform 278"/>
              <p:cNvSpPr>
                <a:spLocks/>
              </p:cNvSpPr>
              <p:nvPr/>
            </p:nvSpPr>
            <p:spPr bwMode="auto">
              <a:xfrm>
                <a:off x="17798" y="11325"/>
                <a:ext cx="117" cy="26"/>
              </a:xfrm>
              <a:custGeom>
                <a:avLst/>
                <a:gdLst>
                  <a:gd name="T0" fmla="*/ 0 w 5295"/>
                  <a:gd name="T1" fmla="*/ 0 h 1768"/>
                  <a:gd name="T2" fmla="*/ 0 w 5295"/>
                  <a:gd name="T3" fmla="*/ 0 h 1768"/>
                  <a:gd name="T4" fmla="*/ 0 w 5295"/>
                  <a:gd name="T5" fmla="*/ 0 h 1768"/>
                  <a:gd name="T6" fmla="*/ 0 w 5295"/>
                  <a:gd name="T7" fmla="*/ 0 h 1768"/>
                  <a:gd name="T8" fmla="*/ 0 w 5295"/>
                  <a:gd name="T9" fmla="*/ 0 h 1768"/>
                  <a:gd name="T10" fmla="*/ 0 w 5295"/>
                  <a:gd name="T11" fmla="*/ 0 h 1768"/>
                  <a:gd name="T12" fmla="*/ 0 w 5295"/>
                  <a:gd name="T13" fmla="*/ 0 h 1768"/>
                  <a:gd name="T14" fmla="*/ 0 w 5295"/>
                  <a:gd name="T15" fmla="*/ 0 h 1768"/>
                  <a:gd name="T16" fmla="*/ 0 60000 65536"/>
                  <a:gd name="T17" fmla="*/ 0 60000 65536"/>
                  <a:gd name="T18" fmla="*/ 0 60000 65536"/>
                  <a:gd name="T19" fmla="*/ 0 60000 65536"/>
                  <a:gd name="T20" fmla="*/ 0 60000 65536"/>
                  <a:gd name="T21" fmla="*/ 0 60000 65536"/>
                  <a:gd name="T22" fmla="*/ 0 60000 65536"/>
                  <a:gd name="T23" fmla="*/ 0 60000 65536"/>
                  <a:gd name="T24" fmla="*/ 0 w 5295"/>
                  <a:gd name="T25" fmla="*/ 0 h 1768"/>
                  <a:gd name="T26" fmla="*/ 5295 w 5295"/>
                  <a:gd name="T27" fmla="*/ 1768 h 17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95" h="1768">
                    <a:moveTo>
                      <a:pt x="5295" y="1380"/>
                    </a:moveTo>
                    <a:lnTo>
                      <a:pt x="4110" y="1768"/>
                    </a:lnTo>
                    <a:lnTo>
                      <a:pt x="1308" y="665"/>
                    </a:lnTo>
                    <a:lnTo>
                      <a:pt x="0" y="980"/>
                    </a:lnTo>
                    <a:lnTo>
                      <a:pt x="690" y="0"/>
                    </a:lnTo>
                    <a:lnTo>
                      <a:pt x="4065" y="0"/>
                    </a:lnTo>
                    <a:lnTo>
                      <a:pt x="2654" y="340"/>
                    </a:lnTo>
                    <a:lnTo>
                      <a:pt x="5295" y="1380"/>
                    </a:lnTo>
                    <a:close/>
                  </a:path>
                </a:pathLst>
              </a:custGeom>
              <a:solidFill>
                <a:srgbClr val="1F1A17"/>
              </a:solidFill>
              <a:ln w="9525">
                <a:noFill/>
                <a:round/>
                <a:headEnd/>
                <a:tailEnd/>
              </a:ln>
            </p:spPr>
            <p:txBody>
              <a:bodyPr/>
              <a:lstStyle/>
              <a:p>
                <a:endParaRPr lang="en-US" dirty="0"/>
              </a:p>
            </p:txBody>
          </p:sp>
          <p:sp>
            <p:nvSpPr>
              <p:cNvPr id="58981" name="Freeform 279"/>
              <p:cNvSpPr>
                <a:spLocks/>
              </p:cNvSpPr>
              <p:nvPr/>
            </p:nvSpPr>
            <p:spPr bwMode="auto">
              <a:xfrm>
                <a:off x="17804" y="11294"/>
                <a:ext cx="117" cy="26"/>
              </a:xfrm>
              <a:custGeom>
                <a:avLst/>
                <a:gdLst>
                  <a:gd name="T0" fmla="*/ 0 w 5296"/>
                  <a:gd name="T1" fmla="*/ 0 h 1768"/>
                  <a:gd name="T2" fmla="*/ 0 w 5296"/>
                  <a:gd name="T3" fmla="*/ 0 h 1768"/>
                  <a:gd name="T4" fmla="*/ 0 w 5296"/>
                  <a:gd name="T5" fmla="*/ 0 h 1768"/>
                  <a:gd name="T6" fmla="*/ 0 w 5296"/>
                  <a:gd name="T7" fmla="*/ 0 h 1768"/>
                  <a:gd name="T8" fmla="*/ 0 w 5296"/>
                  <a:gd name="T9" fmla="*/ 0 h 1768"/>
                  <a:gd name="T10" fmla="*/ 0 w 5296"/>
                  <a:gd name="T11" fmla="*/ 0 h 1768"/>
                  <a:gd name="T12" fmla="*/ 0 w 5296"/>
                  <a:gd name="T13" fmla="*/ 0 h 1768"/>
                  <a:gd name="T14" fmla="*/ 0 w 5296"/>
                  <a:gd name="T15" fmla="*/ 0 h 1768"/>
                  <a:gd name="T16" fmla="*/ 0 60000 65536"/>
                  <a:gd name="T17" fmla="*/ 0 60000 65536"/>
                  <a:gd name="T18" fmla="*/ 0 60000 65536"/>
                  <a:gd name="T19" fmla="*/ 0 60000 65536"/>
                  <a:gd name="T20" fmla="*/ 0 60000 65536"/>
                  <a:gd name="T21" fmla="*/ 0 60000 65536"/>
                  <a:gd name="T22" fmla="*/ 0 60000 65536"/>
                  <a:gd name="T23" fmla="*/ 0 60000 65536"/>
                  <a:gd name="T24" fmla="*/ 0 w 5296"/>
                  <a:gd name="T25" fmla="*/ 0 h 1768"/>
                  <a:gd name="T26" fmla="*/ 5296 w 5296"/>
                  <a:gd name="T27" fmla="*/ 1768 h 17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96" h="1768">
                    <a:moveTo>
                      <a:pt x="0" y="1380"/>
                    </a:moveTo>
                    <a:lnTo>
                      <a:pt x="1187" y="1768"/>
                    </a:lnTo>
                    <a:lnTo>
                      <a:pt x="3988" y="665"/>
                    </a:lnTo>
                    <a:lnTo>
                      <a:pt x="5296" y="980"/>
                    </a:lnTo>
                    <a:lnTo>
                      <a:pt x="4606" y="0"/>
                    </a:lnTo>
                    <a:lnTo>
                      <a:pt x="1231" y="0"/>
                    </a:lnTo>
                    <a:lnTo>
                      <a:pt x="2641" y="341"/>
                    </a:lnTo>
                    <a:lnTo>
                      <a:pt x="0" y="1380"/>
                    </a:lnTo>
                    <a:close/>
                  </a:path>
                </a:pathLst>
              </a:custGeom>
              <a:solidFill>
                <a:srgbClr val="FFFFFF"/>
              </a:solidFill>
              <a:ln w="9525">
                <a:noFill/>
                <a:round/>
                <a:headEnd/>
                <a:tailEnd/>
              </a:ln>
            </p:spPr>
            <p:txBody>
              <a:bodyPr/>
              <a:lstStyle/>
              <a:p>
                <a:endParaRPr lang="en-US" dirty="0"/>
              </a:p>
            </p:txBody>
          </p:sp>
          <p:sp>
            <p:nvSpPr>
              <p:cNvPr id="58982" name="Freeform 280"/>
              <p:cNvSpPr>
                <a:spLocks/>
              </p:cNvSpPr>
              <p:nvPr/>
            </p:nvSpPr>
            <p:spPr bwMode="auto">
              <a:xfrm>
                <a:off x="17675" y="11325"/>
                <a:ext cx="118" cy="26"/>
              </a:xfrm>
              <a:custGeom>
                <a:avLst/>
                <a:gdLst>
                  <a:gd name="T0" fmla="*/ 0 w 5296"/>
                  <a:gd name="T1" fmla="*/ 0 h 1768"/>
                  <a:gd name="T2" fmla="*/ 0 w 5296"/>
                  <a:gd name="T3" fmla="*/ 0 h 1768"/>
                  <a:gd name="T4" fmla="*/ 0 w 5296"/>
                  <a:gd name="T5" fmla="*/ 0 h 1768"/>
                  <a:gd name="T6" fmla="*/ 0 w 5296"/>
                  <a:gd name="T7" fmla="*/ 0 h 1768"/>
                  <a:gd name="T8" fmla="*/ 0 w 5296"/>
                  <a:gd name="T9" fmla="*/ 0 h 1768"/>
                  <a:gd name="T10" fmla="*/ 0 w 5296"/>
                  <a:gd name="T11" fmla="*/ 0 h 1768"/>
                  <a:gd name="T12" fmla="*/ 0 w 5296"/>
                  <a:gd name="T13" fmla="*/ 0 h 1768"/>
                  <a:gd name="T14" fmla="*/ 0 w 5296"/>
                  <a:gd name="T15" fmla="*/ 0 h 1768"/>
                  <a:gd name="T16" fmla="*/ 0 60000 65536"/>
                  <a:gd name="T17" fmla="*/ 0 60000 65536"/>
                  <a:gd name="T18" fmla="*/ 0 60000 65536"/>
                  <a:gd name="T19" fmla="*/ 0 60000 65536"/>
                  <a:gd name="T20" fmla="*/ 0 60000 65536"/>
                  <a:gd name="T21" fmla="*/ 0 60000 65536"/>
                  <a:gd name="T22" fmla="*/ 0 60000 65536"/>
                  <a:gd name="T23" fmla="*/ 0 60000 65536"/>
                  <a:gd name="T24" fmla="*/ 0 w 5296"/>
                  <a:gd name="T25" fmla="*/ 0 h 1768"/>
                  <a:gd name="T26" fmla="*/ 5296 w 5296"/>
                  <a:gd name="T27" fmla="*/ 1768 h 17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96" h="1768">
                    <a:moveTo>
                      <a:pt x="5296" y="388"/>
                    </a:moveTo>
                    <a:lnTo>
                      <a:pt x="4111" y="0"/>
                    </a:lnTo>
                    <a:lnTo>
                      <a:pt x="1308" y="1103"/>
                    </a:lnTo>
                    <a:lnTo>
                      <a:pt x="0" y="788"/>
                    </a:lnTo>
                    <a:lnTo>
                      <a:pt x="690" y="1768"/>
                    </a:lnTo>
                    <a:lnTo>
                      <a:pt x="4065" y="1768"/>
                    </a:lnTo>
                    <a:lnTo>
                      <a:pt x="2655" y="1427"/>
                    </a:lnTo>
                    <a:lnTo>
                      <a:pt x="5296" y="388"/>
                    </a:lnTo>
                    <a:close/>
                  </a:path>
                </a:pathLst>
              </a:custGeom>
              <a:solidFill>
                <a:srgbClr val="FFFFFF"/>
              </a:solidFill>
              <a:ln w="9525">
                <a:noFill/>
                <a:round/>
                <a:headEnd/>
                <a:tailEnd/>
              </a:ln>
            </p:spPr>
            <p:txBody>
              <a:bodyPr/>
              <a:lstStyle/>
              <a:p>
                <a:endParaRPr lang="en-US" dirty="0"/>
              </a:p>
            </p:txBody>
          </p:sp>
          <p:sp>
            <p:nvSpPr>
              <p:cNvPr id="58983" name="Freeform 281"/>
              <p:cNvSpPr>
                <a:spLocks/>
              </p:cNvSpPr>
              <p:nvPr/>
            </p:nvSpPr>
            <p:spPr bwMode="auto">
              <a:xfrm>
                <a:off x="17682" y="11293"/>
                <a:ext cx="117" cy="26"/>
              </a:xfrm>
              <a:custGeom>
                <a:avLst/>
                <a:gdLst>
                  <a:gd name="T0" fmla="*/ 0 w 5296"/>
                  <a:gd name="T1" fmla="*/ 0 h 1768"/>
                  <a:gd name="T2" fmla="*/ 0 w 5296"/>
                  <a:gd name="T3" fmla="*/ 0 h 1768"/>
                  <a:gd name="T4" fmla="*/ 0 w 5296"/>
                  <a:gd name="T5" fmla="*/ 0 h 1768"/>
                  <a:gd name="T6" fmla="*/ 0 w 5296"/>
                  <a:gd name="T7" fmla="*/ 0 h 1768"/>
                  <a:gd name="T8" fmla="*/ 0 w 5296"/>
                  <a:gd name="T9" fmla="*/ 0 h 1768"/>
                  <a:gd name="T10" fmla="*/ 0 w 5296"/>
                  <a:gd name="T11" fmla="*/ 0 h 1768"/>
                  <a:gd name="T12" fmla="*/ 0 w 5296"/>
                  <a:gd name="T13" fmla="*/ 0 h 1768"/>
                  <a:gd name="T14" fmla="*/ 0 w 5296"/>
                  <a:gd name="T15" fmla="*/ 0 h 1768"/>
                  <a:gd name="T16" fmla="*/ 0 60000 65536"/>
                  <a:gd name="T17" fmla="*/ 0 60000 65536"/>
                  <a:gd name="T18" fmla="*/ 0 60000 65536"/>
                  <a:gd name="T19" fmla="*/ 0 60000 65536"/>
                  <a:gd name="T20" fmla="*/ 0 60000 65536"/>
                  <a:gd name="T21" fmla="*/ 0 60000 65536"/>
                  <a:gd name="T22" fmla="*/ 0 60000 65536"/>
                  <a:gd name="T23" fmla="*/ 0 60000 65536"/>
                  <a:gd name="T24" fmla="*/ 0 w 5296"/>
                  <a:gd name="T25" fmla="*/ 0 h 1768"/>
                  <a:gd name="T26" fmla="*/ 5296 w 5296"/>
                  <a:gd name="T27" fmla="*/ 1768 h 17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96" h="1768">
                    <a:moveTo>
                      <a:pt x="0" y="388"/>
                    </a:moveTo>
                    <a:lnTo>
                      <a:pt x="1186" y="0"/>
                    </a:lnTo>
                    <a:lnTo>
                      <a:pt x="3988" y="1103"/>
                    </a:lnTo>
                    <a:lnTo>
                      <a:pt x="5296" y="787"/>
                    </a:lnTo>
                    <a:lnTo>
                      <a:pt x="4606" y="1768"/>
                    </a:lnTo>
                    <a:lnTo>
                      <a:pt x="1230" y="1768"/>
                    </a:lnTo>
                    <a:lnTo>
                      <a:pt x="2641" y="1427"/>
                    </a:lnTo>
                    <a:lnTo>
                      <a:pt x="0" y="388"/>
                    </a:lnTo>
                    <a:close/>
                  </a:path>
                </a:pathLst>
              </a:custGeom>
              <a:solidFill>
                <a:srgbClr val="FFFFFF"/>
              </a:solidFill>
              <a:ln w="9525">
                <a:noFill/>
                <a:round/>
                <a:headEnd/>
                <a:tailEnd/>
              </a:ln>
            </p:spPr>
            <p:txBody>
              <a:bodyPr/>
              <a:lstStyle/>
              <a:p>
                <a:endParaRPr lang="en-US" dirty="0"/>
              </a:p>
            </p:txBody>
          </p:sp>
          <p:sp>
            <p:nvSpPr>
              <p:cNvPr id="58984" name="Freeform 282"/>
              <p:cNvSpPr>
                <a:spLocks/>
              </p:cNvSpPr>
              <p:nvPr/>
            </p:nvSpPr>
            <p:spPr bwMode="auto">
              <a:xfrm>
                <a:off x="17800" y="11327"/>
                <a:ext cx="118" cy="26"/>
              </a:xfrm>
              <a:custGeom>
                <a:avLst/>
                <a:gdLst>
                  <a:gd name="T0" fmla="*/ 0 w 5296"/>
                  <a:gd name="T1" fmla="*/ 0 h 1768"/>
                  <a:gd name="T2" fmla="*/ 0 w 5296"/>
                  <a:gd name="T3" fmla="*/ 0 h 1768"/>
                  <a:gd name="T4" fmla="*/ 0 w 5296"/>
                  <a:gd name="T5" fmla="*/ 0 h 1768"/>
                  <a:gd name="T6" fmla="*/ 0 w 5296"/>
                  <a:gd name="T7" fmla="*/ 0 h 1768"/>
                  <a:gd name="T8" fmla="*/ 0 w 5296"/>
                  <a:gd name="T9" fmla="*/ 0 h 1768"/>
                  <a:gd name="T10" fmla="*/ 0 w 5296"/>
                  <a:gd name="T11" fmla="*/ 0 h 1768"/>
                  <a:gd name="T12" fmla="*/ 0 w 5296"/>
                  <a:gd name="T13" fmla="*/ 0 h 1768"/>
                  <a:gd name="T14" fmla="*/ 0 w 5296"/>
                  <a:gd name="T15" fmla="*/ 0 h 1768"/>
                  <a:gd name="T16" fmla="*/ 0 60000 65536"/>
                  <a:gd name="T17" fmla="*/ 0 60000 65536"/>
                  <a:gd name="T18" fmla="*/ 0 60000 65536"/>
                  <a:gd name="T19" fmla="*/ 0 60000 65536"/>
                  <a:gd name="T20" fmla="*/ 0 60000 65536"/>
                  <a:gd name="T21" fmla="*/ 0 60000 65536"/>
                  <a:gd name="T22" fmla="*/ 0 60000 65536"/>
                  <a:gd name="T23" fmla="*/ 0 60000 65536"/>
                  <a:gd name="T24" fmla="*/ 0 w 5296"/>
                  <a:gd name="T25" fmla="*/ 0 h 1768"/>
                  <a:gd name="T26" fmla="*/ 5296 w 5296"/>
                  <a:gd name="T27" fmla="*/ 1768 h 17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96" h="1768">
                    <a:moveTo>
                      <a:pt x="5296" y="1380"/>
                    </a:moveTo>
                    <a:lnTo>
                      <a:pt x="4111" y="1768"/>
                    </a:lnTo>
                    <a:lnTo>
                      <a:pt x="1308" y="665"/>
                    </a:lnTo>
                    <a:lnTo>
                      <a:pt x="0" y="980"/>
                    </a:lnTo>
                    <a:lnTo>
                      <a:pt x="690" y="0"/>
                    </a:lnTo>
                    <a:lnTo>
                      <a:pt x="4065" y="0"/>
                    </a:lnTo>
                    <a:lnTo>
                      <a:pt x="2655" y="340"/>
                    </a:lnTo>
                    <a:lnTo>
                      <a:pt x="5296" y="1380"/>
                    </a:lnTo>
                    <a:close/>
                  </a:path>
                </a:pathLst>
              </a:custGeom>
              <a:solidFill>
                <a:srgbClr val="FFFFFF"/>
              </a:solidFill>
              <a:ln w="9525">
                <a:noFill/>
                <a:round/>
                <a:headEnd/>
                <a:tailEnd/>
              </a:ln>
            </p:spPr>
            <p:txBody>
              <a:bodyPr/>
              <a:lstStyle/>
              <a:p>
                <a:endParaRPr lang="en-US" dirty="0"/>
              </a:p>
            </p:txBody>
          </p:sp>
        </p:grpSp>
        <p:grpSp>
          <p:nvGrpSpPr>
            <p:cNvPr id="58802" name="Group 283"/>
            <p:cNvGrpSpPr>
              <a:grpSpLocks/>
            </p:cNvGrpSpPr>
            <p:nvPr/>
          </p:nvGrpSpPr>
          <p:grpSpPr bwMode="auto">
            <a:xfrm rot="-1642953">
              <a:off x="17577" y="11040"/>
              <a:ext cx="26" cy="171"/>
              <a:chOff x="4826" y="2498"/>
              <a:chExt cx="75" cy="623"/>
            </a:xfrm>
          </p:grpSpPr>
          <p:sp>
            <p:nvSpPr>
              <p:cNvPr id="58957" name="AutoShape 284"/>
              <p:cNvSpPr>
                <a:spLocks noChangeArrowheads="1"/>
              </p:cNvSpPr>
              <p:nvPr/>
            </p:nvSpPr>
            <p:spPr bwMode="auto">
              <a:xfrm>
                <a:off x="4830" y="2577"/>
                <a:ext cx="71" cy="544"/>
              </a:xfrm>
              <a:prstGeom prst="can">
                <a:avLst>
                  <a:gd name="adj" fmla="val 61402"/>
                </a:avLst>
              </a:prstGeom>
              <a:solidFill>
                <a:srgbClr val="71C3F5"/>
              </a:solidFill>
              <a:ln w="9525">
                <a:solidFill>
                  <a:schemeClr val="tx1"/>
                </a:solidFill>
                <a:round/>
                <a:headEnd/>
                <a:tailEnd/>
              </a:ln>
            </p:spPr>
            <p:txBody>
              <a:bodyPr wrap="none" lIns="82124" tIns="41061" rIns="82124" bIns="41061" anchor="ctr"/>
              <a:lstStyle/>
              <a:p>
                <a:pPr algn="ctr" eaLnBrk="0" hangingPunct="0"/>
                <a:endParaRPr lang="en-US" dirty="0"/>
              </a:p>
            </p:txBody>
          </p:sp>
          <p:sp>
            <p:nvSpPr>
              <p:cNvPr id="58958" name="Oval 285"/>
              <p:cNvSpPr>
                <a:spLocks noChangeArrowheads="1"/>
              </p:cNvSpPr>
              <p:nvPr/>
            </p:nvSpPr>
            <p:spPr bwMode="auto">
              <a:xfrm>
                <a:off x="4826" y="2498"/>
                <a:ext cx="69" cy="84"/>
              </a:xfrm>
              <a:prstGeom prst="ellipse">
                <a:avLst/>
              </a:prstGeom>
              <a:solidFill>
                <a:srgbClr val="71C3F5"/>
              </a:solidFill>
              <a:ln w="9525">
                <a:noFill/>
                <a:round/>
                <a:headEnd/>
                <a:tailEnd/>
              </a:ln>
            </p:spPr>
            <p:txBody>
              <a:bodyPr wrap="none" lIns="82124" tIns="41061" rIns="82124" bIns="41061" anchor="ctr"/>
              <a:lstStyle/>
              <a:p>
                <a:pPr algn="ctr" eaLnBrk="0" hangingPunct="0"/>
                <a:endParaRPr lang="en-US" dirty="0"/>
              </a:p>
            </p:txBody>
          </p:sp>
        </p:grpSp>
        <p:grpSp>
          <p:nvGrpSpPr>
            <p:cNvPr id="58803" name="Group 286"/>
            <p:cNvGrpSpPr>
              <a:grpSpLocks/>
            </p:cNvGrpSpPr>
            <p:nvPr/>
          </p:nvGrpSpPr>
          <p:grpSpPr bwMode="auto">
            <a:xfrm rot="1509381">
              <a:off x="17883" y="11040"/>
              <a:ext cx="27" cy="171"/>
              <a:chOff x="4826" y="2498"/>
              <a:chExt cx="75" cy="623"/>
            </a:xfrm>
          </p:grpSpPr>
          <p:sp>
            <p:nvSpPr>
              <p:cNvPr id="58955" name="AutoShape 287"/>
              <p:cNvSpPr>
                <a:spLocks noChangeArrowheads="1"/>
              </p:cNvSpPr>
              <p:nvPr/>
            </p:nvSpPr>
            <p:spPr bwMode="auto">
              <a:xfrm>
                <a:off x="4830" y="2577"/>
                <a:ext cx="71" cy="544"/>
              </a:xfrm>
              <a:prstGeom prst="can">
                <a:avLst>
                  <a:gd name="adj" fmla="val 61402"/>
                </a:avLst>
              </a:prstGeom>
              <a:solidFill>
                <a:srgbClr val="71C3F5"/>
              </a:solidFill>
              <a:ln w="9525">
                <a:solidFill>
                  <a:schemeClr val="tx1"/>
                </a:solidFill>
                <a:round/>
                <a:headEnd/>
                <a:tailEnd/>
              </a:ln>
            </p:spPr>
            <p:txBody>
              <a:bodyPr wrap="none" lIns="82124" tIns="41061" rIns="82124" bIns="41061" anchor="ctr"/>
              <a:lstStyle/>
              <a:p>
                <a:pPr algn="ctr" eaLnBrk="0" hangingPunct="0"/>
                <a:endParaRPr lang="en-US" dirty="0"/>
              </a:p>
            </p:txBody>
          </p:sp>
          <p:sp>
            <p:nvSpPr>
              <p:cNvPr id="58956" name="Oval 288"/>
              <p:cNvSpPr>
                <a:spLocks noChangeArrowheads="1"/>
              </p:cNvSpPr>
              <p:nvPr/>
            </p:nvSpPr>
            <p:spPr bwMode="auto">
              <a:xfrm>
                <a:off x="4826" y="2498"/>
                <a:ext cx="69" cy="84"/>
              </a:xfrm>
              <a:prstGeom prst="ellipse">
                <a:avLst/>
              </a:prstGeom>
              <a:solidFill>
                <a:srgbClr val="71C3F5"/>
              </a:solidFill>
              <a:ln w="9525">
                <a:noFill/>
                <a:round/>
                <a:headEnd/>
                <a:tailEnd/>
              </a:ln>
            </p:spPr>
            <p:txBody>
              <a:bodyPr wrap="none" lIns="82124" tIns="41061" rIns="82124" bIns="41061" anchor="ctr"/>
              <a:lstStyle/>
              <a:p>
                <a:pPr algn="ctr" eaLnBrk="0" hangingPunct="0"/>
                <a:endParaRPr lang="en-US" dirty="0"/>
              </a:p>
            </p:txBody>
          </p:sp>
        </p:grpSp>
        <p:grpSp>
          <p:nvGrpSpPr>
            <p:cNvPr id="58804" name="Group 289"/>
            <p:cNvGrpSpPr>
              <a:grpSpLocks/>
            </p:cNvGrpSpPr>
            <p:nvPr/>
          </p:nvGrpSpPr>
          <p:grpSpPr bwMode="auto">
            <a:xfrm>
              <a:off x="17575" y="11129"/>
              <a:ext cx="358" cy="117"/>
              <a:chOff x="3744" y="4424"/>
              <a:chExt cx="624" cy="287"/>
            </a:xfrm>
          </p:grpSpPr>
          <p:sp>
            <p:nvSpPr>
              <p:cNvPr id="58805" name="Freeform 290"/>
              <p:cNvSpPr>
                <a:spLocks/>
              </p:cNvSpPr>
              <p:nvPr/>
            </p:nvSpPr>
            <p:spPr bwMode="auto">
              <a:xfrm>
                <a:off x="3744" y="4509"/>
                <a:ext cx="312" cy="108"/>
              </a:xfrm>
              <a:custGeom>
                <a:avLst/>
                <a:gdLst>
                  <a:gd name="T0" fmla="*/ 0 w 8112"/>
                  <a:gd name="T1" fmla="*/ 0 h 2806"/>
                  <a:gd name="T2" fmla="*/ 0 w 8112"/>
                  <a:gd name="T3" fmla="*/ 0 h 2806"/>
                  <a:gd name="T4" fmla="*/ 0 w 8112"/>
                  <a:gd name="T5" fmla="*/ 0 h 2806"/>
                  <a:gd name="T6" fmla="*/ 0 w 8112"/>
                  <a:gd name="T7" fmla="*/ 0 h 2806"/>
                  <a:gd name="T8" fmla="*/ 0 w 8112"/>
                  <a:gd name="T9" fmla="*/ 0 h 2806"/>
                  <a:gd name="T10" fmla="*/ 0 w 8112"/>
                  <a:gd name="T11" fmla="*/ 0 h 2806"/>
                  <a:gd name="T12" fmla="*/ 0 w 8112"/>
                  <a:gd name="T13" fmla="*/ 0 h 2806"/>
                  <a:gd name="T14" fmla="*/ 0 w 8112"/>
                  <a:gd name="T15" fmla="*/ 0 h 2806"/>
                  <a:gd name="T16" fmla="*/ 0 w 8112"/>
                  <a:gd name="T17" fmla="*/ 0 h 2806"/>
                  <a:gd name="T18" fmla="*/ 0 w 8112"/>
                  <a:gd name="T19" fmla="*/ 0 h 2806"/>
                  <a:gd name="T20" fmla="*/ 0 w 8112"/>
                  <a:gd name="T21" fmla="*/ 0 h 2806"/>
                  <a:gd name="T22" fmla="*/ 0 w 8112"/>
                  <a:gd name="T23" fmla="*/ 0 h 2806"/>
                  <a:gd name="T24" fmla="*/ 0 w 8112"/>
                  <a:gd name="T25" fmla="*/ 0 h 2806"/>
                  <a:gd name="T26" fmla="*/ 0 w 8112"/>
                  <a:gd name="T27" fmla="*/ 0 h 2806"/>
                  <a:gd name="T28" fmla="*/ 0 w 8112"/>
                  <a:gd name="T29" fmla="*/ 0 h 2806"/>
                  <a:gd name="T30" fmla="*/ 0 w 8112"/>
                  <a:gd name="T31" fmla="*/ 0 h 2806"/>
                  <a:gd name="T32" fmla="*/ 0 w 8112"/>
                  <a:gd name="T33" fmla="*/ 0 h 2806"/>
                  <a:gd name="T34" fmla="*/ 0 w 8112"/>
                  <a:gd name="T35" fmla="*/ 0 h 2806"/>
                  <a:gd name="T36" fmla="*/ 0 w 8112"/>
                  <a:gd name="T37" fmla="*/ 0 h 2806"/>
                  <a:gd name="T38" fmla="*/ 0 w 8112"/>
                  <a:gd name="T39" fmla="*/ 0 h 2806"/>
                  <a:gd name="T40" fmla="*/ 0 w 8112"/>
                  <a:gd name="T41" fmla="*/ 0 h 2806"/>
                  <a:gd name="T42" fmla="*/ 0 w 8112"/>
                  <a:gd name="T43" fmla="*/ 0 h 2806"/>
                  <a:gd name="T44" fmla="*/ 0 w 8112"/>
                  <a:gd name="T45" fmla="*/ 0 h 2806"/>
                  <a:gd name="T46" fmla="*/ 0 w 8112"/>
                  <a:gd name="T47" fmla="*/ 0 h 2806"/>
                  <a:gd name="T48" fmla="*/ 0 w 8112"/>
                  <a:gd name="T49" fmla="*/ 0 h 2806"/>
                  <a:gd name="T50" fmla="*/ 0 w 8112"/>
                  <a:gd name="T51" fmla="*/ 0 h 2806"/>
                  <a:gd name="T52" fmla="*/ 0 w 8112"/>
                  <a:gd name="T53" fmla="*/ 0 h 2806"/>
                  <a:gd name="T54" fmla="*/ 0 w 8112"/>
                  <a:gd name="T55" fmla="*/ 0 h 2806"/>
                  <a:gd name="T56" fmla="*/ 0 w 8112"/>
                  <a:gd name="T57" fmla="*/ 0 h 2806"/>
                  <a:gd name="T58" fmla="*/ 0 w 8112"/>
                  <a:gd name="T59" fmla="*/ 0 h 2806"/>
                  <a:gd name="T60" fmla="*/ 0 w 8112"/>
                  <a:gd name="T61" fmla="*/ 0 h 2806"/>
                  <a:gd name="T62" fmla="*/ 0 w 8112"/>
                  <a:gd name="T63" fmla="*/ 0 h 2806"/>
                  <a:gd name="T64" fmla="*/ 0 w 8112"/>
                  <a:gd name="T65" fmla="*/ 0 h 2806"/>
                  <a:gd name="T66" fmla="*/ 0 w 8112"/>
                  <a:gd name="T67" fmla="*/ 0 h 2806"/>
                  <a:gd name="T68" fmla="*/ 0 w 8112"/>
                  <a:gd name="T69" fmla="*/ 0 h 2806"/>
                  <a:gd name="T70" fmla="*/ 0 w 8112"/>
                  <a:gd name="T71" fmla="*/ 0 h 2806"/>
                  <a:gd name="T72" fmla="*/ 0 w 8112"/>
                  <a:gd name="T73" fmla="*/ 0 h 2806"/>
                  <a:gd name="T74" fmla="*/ 0 w 8112"/>
                  <a:gd name="T75" fmla="*/ 0 h 2806"/>
                  <a:gd name="T76" fmla="*/ 0 w 8112"/>
                  <a:gd name="T77" fmla="*/ 0 h 2806"/>
                  <a:gd name="T78" fmla="*/ 0 w 8112"/>
                  <a:gd name="T79" fmla="*/ 0 h 2806"/>
                  <a:gd name="T80" fmla="*/ 0 w 8112"/>
                  <a:gd name="T81" fmla="*/ 0 h 2806"/>
                  <a:gd name="T82" fmla="*/ 0 w 8112"/>
                  <a:gd name="T83" fmla="*/ 0 h 2806"/>
                  <a:gd name="T84" fmla="*/ 0 w 8112"/>
                  <a:gd name="T85" fmla="*/ 0 h 2806"/>
                  <a:gd name="T86" fmla="*/ 0 w 8112"/>
                  <a:gd name="T87" fmla="*/ 0 h 2806"/>
                  <a:gd name="T88" fmla="*/ 0 w 8112"/>
                  <a:gd name="T89" fmla="*/ 0 h 2806"/>
                  <a:gd name="T90" fmla="*/ 0 w 8112"/>
                  <a:gd name="T91" fmla="*/ 0 h 2806"/>
                  <a:gd name="T92" fmla="*/ 0 w 8112"/>
                  <a:gd name="T93" fmla="*/ 0 h 2806"/>
                  <a:gd name="T94" fmla="*/ 0 w 8112"/>
                  <a:gd name="T95" fmla="*/ 0 h 2806"/>
                  <a:gd name="T96" fmla="*/ 0 w 8112"/>
                  <a:gd name="T97" fmla="*/ 0 h 2806"/>
                  <a:gd name="T98" fmla="*/ 0 w 8112"/>
                  <a:gd name="T99" fmla="*/ 0 h 28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12"/>
                  <a:gd name="T151" fmla="*/ 0 h 2806"/>
                  <a:gd name="T152" fmla="*/ 8112 w 8112"/>
                  <a:gd name="T153" fmla="*/ 2806 h 28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12" h="2806">
                    <a:moveTo>
                      <a:pt x="8112" y="0"/>
                    </a:moveTo>
                    <a:lnTo>
                      <a:pt x="8112" y="0"/>
                    </a:lnTo>
                    <a:lnTo>
                      <a:pt x="7904" y="1"/>
                    </a:lnTo>
                    <a:lnTo>
                      <a:pt x="7696" y="4"/>
                    </a:lnTo>
                    <a:lnTo>
                      <a:pt x="7490" y="8"/>
                    </a:lnTo>
                    <a:lnTo>
                      <a:pt x="7287" y="14"/>
                    </a:lnTo>
                    <a:lnTo>
                      <a:pt x="7084" y="22"/>
                    </a:lnTo>
                    <a:lnTo>
                      <a:pt x="6882" y="32"/>
                    </a:lnTo>
                    <a:lnTo>
                      <a:pt x="6682" y="43"/>
                    </a:lnTo>
                    <a:lnTo>
                      <a:pt x="6485" y="56"/>
                    </a:lnTo>
                    <a:lnTo>
                      <a:pt x="6288" y="70"/>
                    </a:lnTo>
                    <a:lnTo>
                      <a:pt x="6093" y="87"/>
                    </a:lnTo>
                    <a:lnTo>
                      <a:pt x="5900" y="105"/>
                    </a:lnTo>
                    <a:lnTo>
                      <a:pt x="5710" y="124"/>
                    </a:lnTo>
                    <a:lnTo>
                      <a:pt x="5521" y="145"/>
                    </a:lnTo>
                    <a:lnTo>
                      <a:pt x="5335" y="168"/>
                    </a:lnTo>
                    <a:lnTo>
                      <a:pt x="5150" y="191"/>
                    </a:lnTo>
                    <a:lnTo>
                      <a:pt x="4968" y="217"/>
                    </a:lnTo>
                    <a:lnTo>
                      <a:pt x="4787" y="244"/>
                    </a:lnTo>
                    <a:lnTo>
                      <a:pt x="4610" y="272"/>
                    </a:lnTo>
                    <a:lnTo>
                      <a:pt x="4434" y="303"/>
                    </a:lnTo>
                    <a:lnTo>
                      <a:pt x="4261" y="333"/>
                    </a:lnTo>
                    <a:lnTo>
                      <a:pt x="4090" y="367"/>
                    </a:lnTo>
                    <a:lnTo>
                      <a:pt x="3922" y="400"/>
                    </a:lnTo>
                    <a:lnTo>
                      <a:pt x="3757" y="436"/>
                    </a:lnTo>
                    <a:lnTo>
                      <a:pt x="3594" y="472"/>
                    </a:lnTo>
                    <a:lnTo>
                      <a:pt x="3434" y="511"/>
                    </a:lnTo>
                    <a:lnTo>
                      <a:pt x="3277" y="549"/>
                    </a:lnTo>
                    <a:lnTo>
                      <a:pt x="3122" y="590"/>
                    </a:lnTo>
                    <a:lnTo>
                      <a:pt x="2971" y="631"/>
                    </a:lnTo>
                    <a:lnTo>
                      <a:pt x="2823" y="675"/>
                    </a:lnTo>
                    <a:lnTo>
                      <a:pt x="2677" y="718"/>
                    </a:lnTo>
                    <a:lnTo>
                      <a:pt x="2606" y="741"/>
                    </a:lnTo>
                    <a:lnTo>
                      <a:pt x="2535" y="764"/>
                    </a:lnTo>
                    <a:lnTo>
                      <a:pt x="2465" y="787"/>
                    </a:lnTo>
                    <a:lnTo>
                      <a:pt x="2396" y="811"/>
                    </a:lnTo>
                    <a:lnTo>
                      <a:pt x="2327" y="834"/>
                    </a:lnTo>
                    <a:lnTo>
                      <a:pt x="2260" y="858"/>
                    </a:lnTo>
                    <a:lnTo>
                      <a:pt x="2193" y="882"/>
                    </a:lnTo>
                    <a:lnTo>
                      <a:pt x="2127" y="907"/>
                    </a:lnTo>
                    <a:lnTo>
                      <a:pt x="2062" y="931"/>
                    </a:lnTo>
                    <a:lnTo>
                      <a:pt x="1998" y="957"/>
                    </a:lnTo>
                    <a:lnTo>
                      <a:pt x="1935" y="982"/>
                    </a:lnTo>
                    <a:lnTo>
                      <a:pt x="1873" y="1007"/>
                    </a:lnTo>
                    <a:lnTo>
                      <a:pt x="1811" y="1033"/>
                    </a:lnTo>
                    <a:lnTo>
                      <a:pt x="1750" y="1059"/>
                    </a:lnTo>
                    <a:lnTo>
                      <a:pt x="1690" y="1086"/>
                    </a:lnTo>
                    <a:lnTo>
                      <a:pt x="1632" y="1112"/>
                    </a:lnTo>
                    <a:lnTo>
                      <a:pt x="1574" y="1139"/>
                    </a:lnTo>
                    <a:lnTo>
                      <a:pt x="1516" y="1167"/>
                    </a:lnTo>
                    <a:lnTo>
                      <a:pt x="1460" y="1194"/>
                    </a:lnTo>
                    <a:lnTo>
                      <a:pt x="1404" y="1221"/>
                    </a:lnTo>
                    <a:lnTo>
                      <a:pt x="1351" y="1249"/>
                    </a:lnTo>
                    <a:lnTo>
                      <a:pt x="1297" y="1277"/>
                    </a:lnTo>
                    <a:lnTo>
                      <a:pt x="1244" y="1306"/>
                    </a:lnTo>
                    <a:lnTo>
                      <a:pt x="1192" y="1334"/>
                    </a:lnTo>
                    <a:lnTo>
                      <a:pt x="1143" y="1363"/>
                    </a:lnTo>
                    <a:lnTo>
                      <a:pt x="1093" y="1392"/>
                    </a:lnTo>
                    <a:lnTo>
                      <a:pt x="1044" y="1421"/>
                    </a:lnTo>
                    <a:lnTo>
                      <a:pt x="997" y="1451"/>
                    </a:lnTo>
                    <a:lnTo>
                      <a:pt x="950" y="1481"/>
                    </a:lnTo>
                    <a:lnTo>
                      <a:pt x="904" y="1510"/>
                    </a:lnTo>
                    <a:lnTo>
                      <a:pt x="860" y="1541"/>
                    </a:lnTo>
                    <a:lnTo>
                      <a:pt x="816" y="1571"/>
                    </a:lnTo>
                    <a:lnTo>
                      <a:pt x="774" y="1602"/>
                    </a:lnTo>
                    <a:lnTo>
                      <a:pt x="732" y="1633"/>
                    </a:lnTo>
                    <a:lnTo>
                      <a:pt x="692" y="1664"/>
                    </a:lnTo>
                    <a:lnTo>
                      <a:pt x="652" y="1695"/>
                    </a:lnTo>
                    <a:lnTo>
                      <a:pt x="613" y="1726"/>
                    </a:lnTo>
                    <a:lnTo>
                      <a:pt x="577" y="1759"/>
                    </a:lnTo>
                    <a:lnTo>
                      <a:pt x="540" y="1790"/>
                    </a:lnTo>
                    <a:lnTo>
                      <a:pt x="505" y="1823"/>
                    </a:lnTo>
                    <a:lnTo>
                      <a:pt x="472" y="1855"/>
                    </a:lnTo>
                    <a:lnTo>
                      <a:pt x="438" y="1888"/>
                    </a:lnTo>
                    <a:lnTo>
                      <a:pt x="407" y="1921"/>
                    </a:lnTo>
                    <a:lnTo>
                      <a:pt x="375" y="1954"/>
                    </a:lnTo>
                    <a:lnTo>
                      <a:pt x="346" y="1987"/>
                    </a:lnTo>
                    <a:lnTo>
                      <a:pt x="317" y="2021"/>
                    </a:lnTo>
                    <a:lnTo>
                      <a:pt x="290" y="2054"/>
                    </a:lnTo>
                    <a:lnTo>
                      <a:pt x="264" y="2088"/>
                    </a:lnTo>
                    <a:lnTo>
                      <a:pt x="239" y="2122"/>
                    </a:lnTo>
                    <a:lnTo>
                      <a:pt x="215" y="2156"/>
                    </a:lnTo>
                    <a:lnTo>
                      <a:pt x="193" y="2191"/>
                    </a:lnTo>
                    <a:lnTo>
                      <a:pt x="171" y="2225"/>
                    </a:lnTo>
                    <a:lnTo>
                      <a:pt x="151" y="2261"/>
                    </a:lnTo>
                    <a:lnTo>
                      <a:pt x="132" y="2296"/>
                    </a:lnTo>
                    <a:lnTo>
                      <a:pt x="114" y="2331"/>
                    </a:lnTo>
                    <a:lnTo>
                      <a:pt x="97" y="2366"/>
                    </a:lnTo>
                    <a:lnTo>
                      <a:pt x="82" y="2403"/>
                    </a:lnTo>
                    <a:lnTo>
                      <a:pt x="68" y="2438"/>
                    </a:lnTo>
                    <a:lnTo>
                      <a:pt x="55" y="2475"/>
                    </a:lnTo>
                    <a:lnTo>
                      <a:pt x="44" y="2510"/>
                    </a:lnTo>
                    <a:lnTo>
                      <a:pt x="33" y="2547"/>
                    </a:lnTo>
                    <a:lnTo>
                      <a:pt x="24" y="2584"/>
                    </a:lnTo>
                    <a:lnTo>
                      <a:pt x="17" y="2621"/>
                    </a:lnTo>
                    <a:lnTo>
                      <a:pt x="11" y="2657"/>
                    </a:lnTo>
                    <a:lnTo>
                      <a:pt x="6" y="2695"/>
                    </a:lnTo>
                    <a:lnTo>
                      <a:pt x="3" y="2731"/>
                    </a:lnTo>
                    <a:lnTo>
                      <a:pt x="1" y="2769"/>
                    </a:lnTo>
                    <a:lnTo>
                      <a:pt x="0" y="2806"/>
                    </a:lnTo>
                    <a:lnTo>
                      <a:pt x="98" y="2806"/>
                    </a:lnTo>
                    <a:lnTo>
                      <a:pt x="99" y="2773"/>
                    </a:lnTo>
                    <a:lnTo>
                      <a:pt x="100" y="2739"/>
                    </a:lnTo>
                    <a:lnTo>
                      <a:pt x="104" y="2705"/>
                    </a:lnTo>
                    <a:lnTo>
                      <a:pt x="108" y="2672"/>
                    </a:lnTo>
                    <a:lnTo>
                      <a:pt x="114" y="2638"/>
                    </a:lnTo>
                    <a:lnTo>
                      <a:pt x="121" y="2605"/>
                    </a:lnTo>
                    <a:lnTo>
                      <a:pt x="129" y="2572"/>
                    </a:lnTo>
                    <a:lnTo>
                      <a:pt x="138" y="2539"/>
                    </a:lnTo>
                    <a:lnTo>
                      <a:pt x="148" y="2505"/>
                    </a:lnTo>
                    <a:lnTo>
                      <a:pt x="160" y="2473"/>
                    </a:lnTo>
                    <a:lnTo>
                      <a:pt x="172" y="2439"/>
                    </a:lnTo>
                    <a:lnTo>
                      <a:pt x="187" y="2407"/>
                    </a:lnTo>
                    <a:lnTo>
                      <a:pt x="202" y="2374"/>
                    </a:lnTo>
                    <a:lnTo>
                      <a:pt x="219" y="2341"/>
                    </a:lnTo>
                    <a:lnTo>
                      <a:pt x="236" y="2309"/>
                    </a:lnTo>
                    <a:lnTo>
                      <a:pt x="256" y="2276"/>
                    </a:lnTo>
                    <a:lnTo>
                      <a:pt x="275" y="2244"/>
                    </a:lnTo>
                    <a:lnTo>
                      <a:pt x="296" y="2211"/>
                    </a:lnTo>
                    <a:lnTo>
                      <a:pt x="318" y="2179"/>
                    </a:lnTo>
                    <a:lnTo>
                      <a:pt x="343" y="2147"/>
                    </a:lnTo>
                    <a:lnTo>
                      <a:pt x="367" y="2115"/>
                    </a:lnTo>
                    <a:lnTo>
                      <a:pt x="393" y="2083"/>
                    </a:lnTo>
                    <a:lnTo>
                      <a:pt x="420" y="2052"/>
                    </a:lnTo>
                    <a:lnTo>
                      <a:pt x="448" y="2020"/>
                    </a:lnTo>
                    <a:lnTo>
                      <a:pt x="478" y="1988"/>
                    </a:lnTo>
                    <a:lnTo>
                      <a:pt x="508" y="1957"/>
                    </a:lnTo>
                    <a:lnTo>
                      <a:pt x="539" y="1925"/>
                    </a:lnTo>
                    <a:lnTo>
                      <a:pt x="572" y="1895"/>
                    </a:lnTo>
                    <a:lnTo>
                      <a:pt x="606" y="1863"/>
                    </a:lnTo>
                    <a:lnTo>
                      <a:pt x="641" y="1833"/>
                    </a:lnTo>
                    <a:lnTo>
                      <a:pt x="677" y="1803"/>
                    </a:lnTo>
                    <a:lnTo>
                      <a:pt x="714" y="1772"/>
                    </a:lnTo>
                    <a:lnTo>
                      <a:pt x="752" y="1742"/>
                    </a:lnTo>
                    <a:lnTo>
                      <a:pt x="791" y="1711"/>
                    </a:lnTo>
                    <a:lnTo>
                      <a:pt x="831" y="1681"/>
                    </a:lnTo>
                    <a:lnTo>
                      <a:pt x="873" y="1651"/>
                    </a:lnTo>
                    <a:lnTo>
                      <a:pt x="916" y="1622"/>
                    </a:lnTo>
                    <a:lnTo>
                      <a:pt x="959" y="1593"/>
                    </a:lnTo>
                    <a:lnTo>
                      <a:pt x="1004" y="1563"/>
                    </a:lnTo>
                    <a:lnTo>
                      <a:pt x="1048" y="1534"/>
                    </a:lnTo>
                    <a:lnTo>
                      <a:pt x="1095" y="1505"/>
                    </a:lnTo>
                    <a:lnTo>
                      <a:pt x="1143" y="1477"/>
                    </a:lnTo>
                    <a:lnTo>
                      <a:pt x="1191" y="1448"/>
                    </a:lnTo>
                    <a:lnTo>
                      <a:pt x="1241" y="1420"/>
                    </a:lnTo>
                    <a:lnTo>
                      <a:pt x="1292" y="1392"/>
                    </a:lnTo>
                    <a:lnTo>
                      <a:pt x="1344" y="1363"/>
                    </a:lnTo>
                    <a:lnTo>
                      <a:pt x="1395" y="1336"/>
                    </a:lnTo>
                    <a:lnTo>
                      <a:pt x="1449" y="1309"/>
                    </a:lnTo>
                    <a:lnTo>
                      <a:pt x="1504" y="1281"/>
                    </a:lnTo>
                    <a:lnTo>
                      <a:pt x="1559" y="1255"/>
                    </a:lnTo>
                    <a:lnTo>
                      <a:pt x="1615" y="1229"/>
                    </a:lnTo>
                    <a:lnTo>
                      <a:pt x="1672" y="1201"/>
                    </a:lnTo>
                    <a:lnTo>
                      <a:pt x="1730" y="1176"/>
                    </a:lnTo>
                    <a:lnTo>
                      <a:pt x="1790" y="1149"/>
                    </a:lnTo>
                    <a:lnTo>
                      <a:pt x="1850" y="1124"/>
                    </a:lnTo>
                    <a:lnTo>
                      <a:pt x="1909" y="1098"/>
                    </a:lnTo>
                    <a:lnTo>
                      <a:pt x="1971" y="1073"/>
                    </a:lnTo>
                    <a:lnTo>
                      <a:pt x="2034" y="1048"/>
                    </a:lnTo>
                    <a:lnTo>
                      <a:pt x="2098" y="1023"/>
                    </a:lnTo>
                    <a:lnTo>
                      <a:pt x="2162" y="998"/>
                    </a:lnTo>
                    <a:lnTo>
                      <a:pt x="2227" y="974"/>
                    </a:lnTo>
                    <a:lnTo>
                      <a:pt x="2293" y="951"/>
                    </a:lnTo>
                    <a:lnTo>
                      <a:pt x="2360" y="926"/>
                    </a:lnTo>
                    <a:lnTo>
                      <a:pt x="2428" y="903"/>
                    </a:lnTo>
                    <a:lnTo>
                      <a:pt x="2496" y="880"/>
                    </a:lnTo>
                    <a:lnTo>
                      <a:pt x="2565" y="857"/>
                    </a:lnTo>
                    <a:lnTo>
                      <a:pt x="2635" y="835"/>
                    </a:lnTo>
                    <a:lnTo>
                      <a:pt x="2706" y="813"/>
                    </a:lnTo>
                    <a:lnTo>
                      <a:pt x="2850" y="769"/>
                    </a:lnTo>
                    <a:lnTo>
                      <a:pt x="2997" y="727"/>
                    </a:lnTo>
                    <a:lnTo>
                      <a:pt x="3147" y="685"/>
                    </a:lnTo>
                    <a:lnTo>
                      <a:pt x="3301" y="644"/>
                    </a:lnTo>
                    <a:lnTo>
                      <a:pt x="3457" y="606"/>
                    </a:lnTo>
                    <a:lnTo>
                      <a:pt x="3616" y="568"/>
                    </a:lnTo>
                    <a:lnTo>
                      <a:pt x="3777" y="532"/>
                    </a:lnTo>
                    <a:lnTo>
                      <a:pt x="3942" y="496"/>
                    </a:lnTo>
                    <a:lnTo>
                      <a:pt x="4109" y="463"/>
                    </a:lnTo>
                    <a:lnTo>
                      <a:pt x="4279" y="430"/>
                    </a:lnTo>
                    <a:lnTo>
                      <a:pt x="4450" y="399"/>
                    </a:lnTo>
                    <a:lnTo>
                      <a:pt x="4626" y="370"/>
                    </a:lnTo>
                    <a:lnTo>
                      <a:pt x="4802" y="341"/>
                    </a:lnTo>
                    <a:lnTo>
                      <a:pt x="4982" y="314"/>
                    </a:lnTo>
                    <a:lnTo>
                      <a:pt x="5163" y="289"/>
                    </a:lnTo>
                    <a:lnTo>
                      <a:pt x="5347" y="265"/>
                    </a:lnTo>
                    <a:lnTo>
                      <a:pt x="5532" y="243"/>
                    </a:lnTo>
                    <a:lnTo>
                      <a:pt x="5720" y="222"/>
                    </a:lnTo>
                    <a:lnTo>
                      <a:pt x="5911" y="202"/>
                    </a:lnTo>
                    <a:lnTo>
                      <a:pt x="6102" y="185"/>
                    </a:lnTo>
                    <a:lnTo>
                      <a:pt x="6296" y="169"/>
                    </a:lnTo>
                    <a:lnTo>
                      <a:pt x="6491" y="154"/>
                    </a:lnTo>
                    <a:lnTo>
                      <a:pt x="6688" y="141"/>
                    </a:lnTo>
                    <a:lnTo>
                      <a:pt x="6887" y="129"/>
                    </a:lnTo>
                    <a:lnTo>
                      <a:pt x="7088" y="120"/>
                    </a:lnTo>
                    <a:lnTo>
                      <a:pt x="7290" y="112"/>
                    </a:lnTo>
                    <a:lnTo>
                      <a:pt x="7493" y="106"/>
                    </a:lnTo>
                    <a:lnTo>
                      <a:pt x="7698" y="102"/>
                    </a:lnTo>
                    <a:lnTo>
                      <a:pt x="7904" y="99"/>
                    </a:lnTo>
                    <a:lnTo>
                      <a:pt x="8112" y="98"/>
                    </a:lnTo>
                    <a:lnTo>
                      <a:pt x="8112" y="0"/>
                    </a:lnTo>
                    <a:close/>
                  </a:path>
                </a:pathLst>
              </a:custGeom>
              <a:solidFill>
                <a:srgbClr val="8DCBF0"/>
              </a:solidFill>
              <a:ln w="9525">
                <a:noFill/>
                <a:round/>
                <a:headEnd/>
                <a:tailEnd/>
              </a:ln>
            </p:spPr>
            <p:txBody>
              <a:bodyPr/>
              <a:lstStyle/>
              <a:p>
                <a:endParaRPr lang="en-US" dirty="0"/>
              </a:p>
            </p:txBody>
          </p:sp>
          <p:sp>
            <p:nvSpPr>
              <p:cNvPr id="58806" name="Freeform 291"/>
              <p:cNvSpPr>
                <a:spLocks/>
              </p:cNvSpPr>
              <p:nvPr/>
            </p:nvSpPr>
            <p:spPr bwMode="auto">
              <a:xfrm>
                <a:off x="4056" y="4509"/>
                <a:ext cx="312" cy="108"/>
              </a:xfrm>
              <a:custGeom>
                <a:avLst/>
                <a:gdLst>
                  <a:gd name="T0" fmla="*/ 0 w 8112"/>
                  <a:gd name="T1" fmla="*/ 0 h 2806"/>
                  <a:gd name="T2" fmla="*/ 0 w 8112"/>
                  <a:gd name="T3" fmla="*/ 0 h 2806"/>
                  <a:gd name="T4" fmla="*/ 0 w 8112"/>
                  <a:gd name="T5" fmla="*/ 0 h 2806"/>
                  <a:gd name="T6" fmla="*/ 0 w 8112"/>
                  <a:gd name="T7" fmla="*/ 0 h 2806"/>
                  <a:gd name="T8" fmla="*/ 0 w 8112"/>
                  <a:gd name="T9" fmla="*/ 0 h 2806"/>
                  <a:gd name="T10" fmla="*/ 0 w 8112"/>
                  <a:gd name="T11" fmla="*/ 0 h 2806"/>
                  <a:gd name="T12" fmla="*/ 0 w 8112"/>
                  <a:gd name="T13" fmla="*/ 0 h 2806"/>
                  <a:gd name="T14" fmla="*/ 0 w 8112"/>
                  <a:gd name="T15" fmla="*/ 0 h 2806"/>
                  <a:gd name="T16" fmla="*/ 0 w 8112"/>
                  <a:gd name="T17" fmla="*/ 0 h 2806"/>
                  <a:gd name="T18" fmla="*/ 0 w 8112"/>
                  <a:gd name="T19" fmla="*/ 0 h 2806"/>
                  <a:gd name="T20" fmla="*/ 0 w 8112"/>
                  <a:gd name="T21" fmla="*/ 0 h 2806"/>
                  <a:gd name="T22" fmla="*/ 0 w 8112"/>
                  <a:gd name="T23" fmla="*/ 0 h 2806"/>
                  <a:gd name="T24" fmla="*/ 0 w 8112"/>
                  <a:gd name="T25" fmla="*/ 0 h 2806"/>
                  <a:gd name="T26" fmla="*/ 0 w 8112"/>
                  <a:gd name="T27" fmla="*/ 0 h 2806"/>
                  <a:gd name="T28" fmla="*/ 0 w 8112"/>
                  <a:gd name="T29" fmla="*/ 0 h 2806"/>
                  <a:gd name="T30" fmla="*/ 0 w 8112"/>
                  <a:gd name="T31" fmla="*/ 0 h 2806"/>
                  <a:gd name="T32" fmla="*/ 0 w 8112"/>
                  <a:gd name="T33" fmla="*/ 0 h 2806"/>
                  <a:gd name="T34" fmla="*/ 0 w 8112"/>
                  <a:gd name="T35" fmla="*/ 0 h 2806"/>
                  <a:gd name="T36" fmla="*/ 0 w 8112"/>
                  <a:gd name="T37" fmla="*/ 0 h 2806"/>
                  <a:gd name="T38" fmla="*/ 0 w 8112"/>
                  <a:gd name="T39" fmla="*/ 0 h 2806"/>
                  <a:gd name="T40" fmla="*/ 0 w 8112"/>
                  <a:gd name="T41" fmla="*/ 0 h 2806"/>
                  <a:gd name="T42" fmla="*/ 0 w 8112"/>
                  <a:gd name="T43" fmla="*/ 0 h 2806"/>
                  <a:gd name="T44" fmla="*/ 0 w 8112"/>
                  <a:gd name="T45" fmla="*/ 0 h 2806"/>
                  <a:gd name="T46" fmla="*/ 0 w 8112"/>
                  <a:gd name="T47" fmla="*/ 0 h 2806"/>
                  <a:gd name="T48" fmla="*/ 0 w 8112"/>
                  <a:gd name="T49" fmla="*/ 0 h 2806"/>
                  <a:gd name="T50" fmla="*/ 0 w 8112"/>
                  <a:gd name="T51" fmla="*/ 0 h 2806"/>
                  <a:gd name="T52" fmla="*/ 0 w 8112"/>
                  <a:gd name="T53" fmla="*/ 0 h 2806"/>
                  <a:gd name="T54" fmla="*/ 0 w 8112"/>
                  <a:gd name="T55" fmla="*/ 0 h 2806"/>
                  <a:gd name="T56" fmla="*/ 0 w 8112"/>
                  <a:gd name="T57" fmla="*/ 0 h 2806"/>
                  <a:gd name="T58" fmla="*/ 0 w 8112"/>
                  <a:gd name="T59" fmla="*/ 0 h 2806"/>
                  <a:gd name="T60" fmla="*/ 0 w 8112"/>
                  <a:gd name="T61" fmla="*/ 0 h 2806"/>
                  <a:gd name="T62" fmla="*/ 0 w 8112"/>
                  <a:gd name="T63" fmla="*/ 0 h 2806"/>
                  <a:gd name="T64" fmla="*/ 0 w 8112"/>
                  <a:gd name="T65" fmla="*/ 0 h 2806"/>
                  <a:gd name="T66" fmla="*/ 0 w 8112"/>
                  <a:gd name="T67" fmla="*/ 0 h 2806"/>
                  <a:gd name="T68" fmla="*/ 0 w 8112"/>
                  <a:gd name="T69" fmla="*/ 0 h 2806"/>
                  <a:gd name="T70" fmla="*/ 0 w 8112"/>
                  <a:gd name="T71" fmla="*/ 0 h 2806"/>
                  <a:gd name="T72" fmla="*/ 0 w 8112"/>
                  <a:gd name="T73" fmla="*/ 0 h 2806"/>
                  <a:gd name="T74" fmla="*/ 0 w 8112"/>
                  <a:gd name="T75" fmla="*/ 0 h 2806"/>
                  <a:gd name="T76" fmla="*/ 0 w 8112"/>
                  <a:gd name="T77" fmla="*/ 0 h 2806"/>
                  <a:gd name="T78" fmla="*/ 0 w 8112"/>
                  <a:gd name="T79" fmla="*/ 0 h 2806"/>
                  <a:gd name="T80" fmla="*/ 0 w 8112"/>
                  <a:gd name="T81" fmla="*/ 0 h 2806"/>
                  <a:gd name="T82" fmla="*/ 0 w 8112"/>
                  <a:gd name="T83" fmla="*/ 0 h 2806"/>
                  <a:gd name="T84" fmla="*/ 0 w 8112"/>
                  <a:gd name="T85" fmla="*/ 0 h 2806"/>
                  <a:gd name="T86" fmla="*/ 0 w 8112"/>
                  <a:gd name="T87" fmla="*/ 0 h 2806"/>
                  <a:gd name="T88" fmla="*/ 0 w 8112"/>
                  <a:gd name="T89" fmla="*/ 0 h 2806"/>
                  <a:gd name="T90" fmla="*/ 0 w 8112"/>
                  <a:gd name="T91" fmla="*/ 0 h 2806"/>
                  <a:gd name="T92" fmla="*/ 0 w 8112"/>
                  <a:gd name="T93" fmla="*/ 0 h 2806"/>
                  <a:gd name="T94" fmla="*/ 0 w 8112"/>
                  <a:gd name="T95" fmla="*/ 0 h 2806"/>
                  <a:gd name="T96" fmla="*/ 0 w 8112"/>
                  <a:gd name="T97" fmla="*/ 0 h 2806"/>
                  <a:gd name="T98" fmla="*/ 0 w 8112"/>
                  <a:gd name="T99" fmla="*/ 0 h 28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12"/>
                  <a:gd name="T151" fmla="*/ 0 h 2806"/>
                  <a:gd name="T152" fmla="*/ 8112 w 8112"/>
                  <a:gd name="T153" fmla="*/ 2806 h 28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12" h="2806">
                    <a:moveTo>
                      <a:pt x="8112" y="2806"/>
                    </a:moveTo>
                    <a:lnTo>
                      <a:pt x="8112" y="2806"/>
                    </a:lnTo>
                    <a:lnTo>
                      <a:pt x="8111" y="2769"/>
                    </a:lnTo>
                    <a:lnTo>
                      <a:pt x="8109" y="2731"/>
                    </a:lnTo>
                    <a:lnTo>
                      <a:pt x="8106" y="2695"/>
                    </a:lnTo>
                    <a:lnTo>
                      <a:pt x="8101" y="2657"/>
                    </a:lnTo>
                    <a:lnTo>
                      <a:pt x="8095" y="2621"/>
                    </a:lnTo>
                    <a:lnTo>
                      <a:pt x="8087" y="2584"/>
                    </a:lnTo>
                    <a:lnTo>
                      <a:pt x="8079" y="2547"/>
                    </a:lnTo>
                    <a:lnTo>
                      <a:pt x="8068" y="2510"/>
                    </a:lnTo>
                    <a:lnTo>
                      <a:pt x="8056" y="2475"/>
                    </a:lnTo>
                    <a:lnTo>
                      <a:pt x="8044" y="2438"/>
                    </a:lnTo>
                    <a:lnTo>
                      <a:pt x="8030" y="2403"/>
                    </a:lnTo>
                    <a:lnTo>
                      <a:pt x="8015" y="2366"/>
                    </a:lnTo>
                    <a:lnTo>
                      <a:pt x="7998" y="2331"/>
                    </a:lnTo>
                    <a:lnTo>
                      <a:pt x="7980" y="2296"/>
                    </a:lnTo>
                    <a:lnTo>
                      <a:pt x="7961" y="2261"/>
                    </a:lnTo>
                    <a:lnTo>
                      <a:pt x="7941" y="2225"/>
                    </a:lnTo>
                    <a:lnTo>
                      <a:pt x="7919" y="2191"/>
                    </a:lnTo>
                    <a:lnTo>
                      <a:pt x="7897" y="2156"/>
                    </a:lnTo>
                    <a:lnTo>
                      <a:pt x="7873" y="2122"/>
                    </a:lnTo>
                    <a:lnTo>
                      <a:pt x="7848" y="2088"/>
                    </a:lnTo>
                    <a:lnTo>
                      <a:pt x="7822" y="2054"/>
                    </a:lnTo>
                    <a:lnTo>
                      <a:pt x="7795" y="2021"/>
                    </a:lnTo>
                    <a:lnTo>
                      <a:pt x="7766" y="1987"/>
                    </a:lnTo>
                    <a:lnTo>
                      <a:pt x="7737" y="1954"/>
                    </a:lnTo>
                    <a:lnTo>
                      <a:pt x="7705" y="1921"/>
                    </a:lnTo>
                    <a:lnTo>
                      <a:pt x="7674" y="1888"/>
                    </a:lnTo>
                    <a:lnTo>
                      <a:pt x="7640" y="1855"/>
                    </a:lnTo>
                    <a:lnTo>
                      <a:pt x="7607" y="1823"/>
                    </a:lnTo>
                    <a:lnTo>
                      <a:pt x="7572" y="1790"/>
                    </a:lnTo>
                    <a:lnTo>
                      <a:pt x="7535" y="1759"/>
                    </a:lnTo>
                    <a:lnTo>
                      <a:pt x="7498" y="1726"/>
                    </a:lnTo>
                    <a:lnTo>
                      <a:pt x="7460" y="1695"/>
                    </a:lnTo>
                    <a:lnTo>
                      <a:pt x="7420" y="1664"/>
                    </a:lnTo>
                    <a:lnTo>
                      <a:pt x="7380" y="1633"/>
                    </a:lnTo>
                    <a:lnTo>
                      <a:pt x="7338" y="1602"/>
                    </a:lnTo>
                    <a:lnTo>
                      <a:pt x="7296" y="1571"/>
                    </a:lnTo>
                    <a:lnTo>
                      <a:pt x="7252" y="1541"/>
                    </a:lnTo>
                    <a:lnTo>
                      <a:pt x="7208" y="1510"/>
                    </a:lnTo>
                    <a:lnTo>
                      <a:pt x="7162" y="1481"/>
                    </a:lnTo>
                    <a:lnTo>
                      <a:pt x="7115" y="1451"/>
                    </a:lnTo>
                    <a:lnTo>
                      <a:pt x="7068" y="1421"/>
                    </a:lnTo>
                    <a:lnTo>
                      <a:pt x="7019" y="1392"/>
                    </a:lnTo>
                    <a:lnTo>
                      <a:pt x="6969" y="1363"/>
                    </a:lnTo>
                    <a:lnTo>
                      <a:pt x="6919" y="1334"/>
                    </a:lnTo>
                    <a:lnTo>
                      <a:pt x="6868" y="1306"/>
                    </a:lnTo>
                    <a:lnTo>
                      <a:pt x="6815" y="1277"/>
                    </a:lnTo>
                    <a:lnTo>
                      <a:pt x="6761" y="1249"/>
                    </a:lnTo>
                    <a:lnTo>
                      <a:pt x="6708" y="1221"/>
                    </a:lnTo>
                    <a:lnTo>
                      <a:pt x="6652" y="1194"/>
                    </a:lnTo>
                    <a:lnTo>
                      <a:pt x="6596" y="1167"/>
                    </a:lnTo>
                    <a:lnTo>
                      <a:pt x="6538" y="1139"/>
                    </a:lnTo>
                    <a:lnTo>
                      <a:pt x="6480" y="1112"/>
                    </a:lnTo>
                    <a:lnTo>
                      <a:pt x="6422" y="1086"/>
                    </a:lnTo>
                    <a:lnTo>
                      <a:pt x="6362" y="1059"/>
                    </a:lnTo>
                    <a:lnTo>
                      <a:pt x="6301" y="1033"/>
                    </a:lnTo>
                    <a:lnTo>
                      <a:pt x="6239" y="1007"/>
                    </a:lnTo>
                    <a:lnTo>
                      <a:pt x="6177" y="982"/>
                    </a:lnTo>
                    <a:lnTo>
                      <a:pt x="6113" y="957"/>
                    </a:lnTo>
                    <a:lnTo>
                      <a:pt x="6050" y="931"/>
                    </a:lnTo>
                    <a:lnTo>
                      <a:pt x="5985" y="907"/>
                    </a:lnTo>
                    <a:lnTo>
                      <a:pt x="5919" y="882"/>
                    </a:lnTo>
                    <a:lnTo>
                      <a:pt x="5852" y="858"/>
                    </a:lnTo>
                    <a:lnTo>
                      <a:pt x="5785" y="834"/>
                    </a:lnTo>
                    <a:lnTo>
                      <a:pt x="5716" y="811"/>
                    </a:lnTo>
                    <a:lnTo>
                      <a:pt x="5647" y="787"/>
                    </a:lnTo>
                    <a:lnTo>
                      <a:pt x="5577" y="764"/>
                    </a:lnTo>
                    <a:lnTo>
                      <a:pt x="5506" y="741"/>
                    </a:lnTo>
                    <a:lnTo>
                      <a:pt x="5435" y="718"/>
                    </a:lnTo>
                    <a:lnTo>
                      <a:pt x="5289" y="675"/>
                    </a:lnTo>
                    <a:lnTo>
                      <a:pt x="5141" y="631"/>
                    </a:lnTo>
                    <a:lnTo>
                      <a:pt x="4990" y="590"/>
                    </a:lnTo>
                    <a:lnTo>
                      <a:pt x="4835" y="549"/>
                    </a:lnTo>
                    <a:lnTo>
                      <a:pt x="4678" y="511"/>
                    </a:lnTo>
                    <a:lnTo>
                      <a:pt x="4518" y="472"/>
                    </a:lnTo>
                    <a:lnTo>
                      <a:pt x="4355" y="436"/>
                    </a:lnTo>
                    <a:lnTo>
                      <a:pt x="4190" y="400"/>
                    </a:lnTo>
                    <a:lnTo>
                      <a:pt x="4022" y="367"/>
                    </a:lnTo>
                    <a:lnTo>
                      <a:pt x="3851" y="333"/>
                    </a:lnTo>
                    <a:lnTo>
                      <a:pt x="3678" y="303"/>
                    </a:lnTo>
                    <a:lnTo>
                      <a:pt x="3502" y="272"/>
                    </a:lnTo>
                    <a:lnTo>
                      <a:pt x="3325" y="244"/>
                    </a:lnTo>
                    <a:lnTo>
                      <a:pt x="3144" y="217"/>
                    </a:lnTo>
                    <a:lnTo>
                      <a:pt x="2962" y="191"/>
                    </a:lnTo>
                    <a:lnTo>
                      <a:pt x="2777" y="168"/>
                    </a:lnTo>
                    <a:lnTo>
                      <a:pt x="2591" y="145"/>
                    </a:lnTo>
                    <a:lnTo>
                      <a:pt x="2402" y="124"/>
                    </a:lnTo>
                    <a:lnTo>
                      <a:pt x="2212" y="105"/>
                    </a:lnTo>
                    <a:lnTo>
                      <a:pt x="2019" y="87"/>
                    </a:lnTo>
                    <a:lnTo>
                      <a:pt x="1824" y="70"/>
                    </a:lnTo>
                    <a:lnTo>
                      <a:pt x="1627" y="56"/>
                    </a:lnTo>
                    <a:lnTo>
                      <a:pt x="1430" y="43"/>
                    </a:lnTo>
                    <a:lnTo>
                      <a:pt x="1230" y="32"/>
                    </a:lnTo>
                    <a:lnTo>
                      <a:pt x="1028" y="22"/>
                    </a:lnTo>
                    <a:lnTo>
                      <a:pt x="825" y="14"/>
                    </a:lnTo>
                    <a:lnTo>
                      <a:pt x="622" y="8"/>
                    </a:lnTo>
                    <a:lnTo>
                      <a:pt x="416" y="4"/>
                    </a:lnTo>
                    <a:lnTo>
                      <a:pt x="209" y="1"/>
                    </a:lnTo>
                    <a:lnTo>
                      <a:pt x="0" y="0"/>
                    </a:lnTo>
                    <a:lnTo>
                      <a:pt x="0" y="98"/>
                    </a:lnTo>
                    <a:lnTo>
                      <a:pt x="208" y="99"/>
                    </a:lnTo>
                    <a:lnTo>
                      <a:pt x="414" y="102"/>
                    </a:lnTo>
                    <a:lnTo>
                      <a:pt x="619" y="106"/>
                    </a:lnTo>
                    <a:lnTo>
                      <a:pt x="822" y="112"/>
                    </a:lnTo>
                    <a:lnTo>
                      <a:pt x="1024" y="120"/>
                    </a:lnTo>
                    <a:lnTo>
                      <a:pt x="1225" y="129"/>
                    </a:lnTo>
                    <a:lnTo>
                      <a:pt x="1424" y="141"/>
                    </a:lnTo>
                    <a:lnTo>
                      <a:pt x="1621" y="154"/>
                    </a:lnTo>
                    <a:lnTo>
                      <a:pt x="1816" y="169"/>
                    </a:lnTo>
                    <a:lnTo>
                      <a:pt x="2010" y="185"/>
                    </a:lnTo>
                    <a:lnTo>
                      <a:pt x="2201" y="202"/>
                    </a:lnTo>
                    <a:lnTo>
                      <a:pt x="2392" y="222"/>
                    </a:lnTo>
                    <a:lnTo>
                      <a:pt x="2580" y="243"/>
                    </a:lnTo>
                    <a:lnTo>
                      <a:pt x="2765" y="265"/>
                    </a:lnTo>
                    <a:lnTo>
                      <a:pt x="2949" y="289"/>
                    </a:lnTo>
                    <a:lnTo>
                      <a:pt x="3130" y="314"/>
                    </a:lnTo>
                    <a:lnTo>
                      <a:pt x="3310" y="341"/>
                    </a:lnTo>
                    <a:lnTo>
                      <a:pt x="3486" y="370"/>
                    </a:lnTo>
                    <a:lnTo>
                      <a:pt x="3662" y="399"/>
                    </a:lnTo>
                    <a:lnTo>
                      <a:pt x="3833" y="430"/>
                    </a:lnTo>
                    <a:lnTo>
                      <a:pt x="4003" y="463"/>
                    </a:lnTo>
                    <a:lnTo>
                      <a:pt x="4170" y="496"/>
                    </a:lnTo>
                    <a:lnTo>
                      <a:pt x="4334" y="532"/>
                    </a:lnTo>
                    <a:lnTo>
                      <a:pt x="4496" y="568"/>
                    </a:lnTo>
                    <a:lnTo>
                      <a:pt x="4655" y="606"/>
                    </a:lnTo>
                    <a:lnTo>
                      <a:pt x="4811" y="644"/>
                    </a:lnTo>
                    <a:lnTo>
                      <a:pt x="4965" y="685"/>
                    </a:lnTo>
                    <a:lnTo>
                      <a:pt x="5115" y="727"/>
                    </a:lnTo>
                    <a:lnTo>
                      <a:pt x="5262" y="769"/>
                    </a:lnTo>
                    <a:lnTo>
                      <a:pt x="5406" y="813"/>
                    </a:lnTo>
                    <a:lnTo>
                      <a:pt x="5477" y="835"/>
                    </a:lnTo>
                    <a:lnTo>
                      <a:pt x="5547" y="857"/>
                    </a:lnTo>
                    <a:lnTo>
                      <a:pt x="5616" y="880"/>
                    </a:lnTo>
                    <a:lnTo>
                      <a:pt x="5684" y="903"/>
                    </a:lnTo>
                    <a:lnTo>
                      <a:pt x="5752" y="926"/>
                    </a:lnTo>
                    <a:lnTo>
                      <a:pt x="5819" y="951"/>
                    </a:lnTo>
                    <a:lnTo>
                      <a:pt x="5885" y="974"/>
                    </a:lnTo>
                    <a:lnTo>
                      <a:pt x="5950" y="998"/>
                    </a:lnTo>
                    <a:lnTo>
                      <a:pt x="6014" y="1023"/>
                    </a:lnTo>
                    <a:lnTo>
                      <a:pt x="6078" y="1048"/>
                    </a:lnTo>
                    <a:lnTo>
                      <a:pt x="6141" y="1073"/>
                    </a:lnTo>
                    <a:lnTo>
                      <a:pt x="6203" y="1098"/>
                    </a:lnTo>
                    <a:lnTo>
                      <a:pt x="6262" y="1124"/>
                    </a:lnTo>
                    <a:lnTo>
                      <a:pt x="6322" y="1149"/>
                    </a:lnTo>
                    <a:lnTo>
                      <a:pt x="6382" y="1176"/>
                    </a:lnTo>
                    <a:lnTo>
                      <a:pt x="6440" y="1201"/>
                    </a:lnTo>
                    <a:lnTo>
                      <a:pt x="6497" y="1229"/>
                    </a:lnTo>
                    <a:lnTo>
                      <a:pt x="6553" y="1255"/>
                    </a:lnTo>
                    <a:lnTo>
                      <a:pt x="6608" y="1281"/>
                    </a:lnTo>
                    <a:lnTo>
                      <a:pt x="6663" y="1309"/>
                    </a:lnTo>
                    <a:lnTo>
                      <a:pt x="6717" y="1336"/>
                    </a:lnTo>
                    <a:lnTo>
                      <a:pt x="6768" y="1363"/>
                    </a:lnTo>
                    <a:lnTo>
                      <a:pt x="6820" y="1392"/>
                    </a:lnTo>
                    <a:lnTo>
                      <a:pt x="6871" y="1420"/>
                    </a:lnTo>
                    <a:lnTo>
                      <a:pt x="6921" y="1448"/>
                    </a:lnTo>
                    <a:lnTo>
                      <a:pt x="6969" y="1477"/>
                    </a:lnTo>
                    <a:lnTo>
                      <a:pt x="7017" y="1505"/>
                    </a:lnTo>
                    <a:lnTo>
                      <a:pt x="7063" y="1534"/>
                    </a:lnTo>
                    <a:lnTo>
                      <a:pt x="7108" y="1563"/>
                    </a:lnTo>
                    <a:lnTo>
                      <a:pt x="7153" y="1593"/>
                    </a:lnTo>
                    <a:lnTo>
                      <a:pt x="7196" y="1622"/>
                    </a:lnTo>
                    <a:lnTo>
                      <a:pt x="7239" y="1651"/>
                    </a:lnTo>
                    <a:lnTo>
                      <a:pt x="7281" y="1681"/>
                    </a:lnTo>
                    <a:lnTo>
                      <a:pt x="7320" y="1711"/>
                    </a:lnTo>
                    <a:lnTo>
                      <a:pt x="7360" y="1742"/>
                    </a:lnTo>
                    <a:lnTo>
                      <a:pt x="7398" y="1772"/>
                    </a:lnTo>
                    <a:lnTo>
                      <a:pt x="7435" y="1803"/>
                    </a:lnTo>
                    <a:lnTo>
                      <a:pt x="7471" y="1833"/>
                    </a:lnTo>
                    <a:lnTo>
                      <a:pt x="7506" y="1863"/>
                    </a:lnTo>
                    <a:lnTo>
                      <a:pt x="7540" y="1895"/>
                    </a:lnTo>
                    <a:lnTo>
                      <a:pt x="7573" y="1925"/>
                    </a:lnTo>
                    <a:lnTo>
                      <a:pt x="7604" y="1957"/>
                    </a:lnTo>
                    <a:lnTo>
                      <a:pt x="7634" y="1988"/>
                    </a:lnTo>
                    <a:lnTo>
                      <a:pt x="7664" y="2020"/>
                    </a:lnTo>
                    <a:lnTo>
                      <a:pt x="7692" y="2052"/>
                    </a:lnTo>
                    <a:lnTo>
                      <a:pt x="7719" y="2083"/>
                    </a:lnTo>
                    <a:lnTo>
                      <a:pt x="7745" y="2115"/>
                    </a:lnTo>
                    <a:lnTo>
                      <a:pt x="7769" y="2147"/>
                    </a:lnTo>
                    <a:lnTo>
                      <a:pt x="7793" y="2179"/>
                    </a:lnTo>
                    <a:lnTo>
                      <a:pt x="7815" y="2211"/>
                    </a:lnTo>
                    <a:lnTo>
                      <a:pt x="7837" y="2244"/>
                    </a:lnTo>
                    <a:lnTo>
                      <a:pt x="7856" y="2276"/>
                    </a:lnTo>
                    <a:lnTo>
                      <a:pt x="7876" y="2309"/>
                    </a:lnTo>
                    <a:lnTo>
                      <a:pt x="7893" y="2341"/>
                    </a:lnTo>
                    <a:lnTo>
                      <a:pt x="7909" y="2374"/>
                    </a:lnTo>
                    <a:lnTo>
                      <a:pt x="7925" y="2407"/>
                    </a:lnTo>
                    <a:lnTo>
                      <a:pt x="7939" y="2439"/>
                    </a:lnTo>
                    <a:lnTo>
                      <a:pt x="7952" y="2473"/>
                    </a:lnTo>
                    <a:lnTo>
                      <a:pt x="7964" y="2505"/>
                    </a:lnTo>
                    <a:lnTo>
                      <a:pt x="7974" y="2539"/>
                    </a:lnTo>
                    <a:lnTo>
                      <a:pt x="7983" y="2572"/>
                    </a:lnTo>
                    <a:lnTo>
                      <a:pt x="7991" y="2605"/>
                    </a:lnTo>
                    <a:lnTo>
                      <a:pt x="7998" y="2638"/>
                    </a:lnTo>
                    <a:lnTo>
                      <a:pt x="8004" y="2672"/>
                    </a:lnTo>
                    <a:lnTo>
                      <a:pt x="8008" y="2705"/>
                    </a:lnTo>
                    <a:lnTo>
                      <a:pt x="8011" y="2739"/>
                    </a:lnTo>
                    <a:lnTo>
                      <a:pt x="8013" y="2773"/>
                    </a:lnTo>
                    <a:lnTo>
                      <a:pt x="8014" y="2806"/>
                    </a:lnTo>
                    <a:lnTo>
                      <a:pt x="8112" y="2806"/>
                    </a:lnTo>
                    <a:close/>
                  </a:path>
                </a:pathLst>
              </a:custGeom>
              <a:solidFill>
                <a:srgbClr val="8DCBF0"/>
              </a:solidFill>
              <a:ln w="9525">
                <a:noFill/>
                <a:round/>
                <a:headEnd/>
                <a:tailEnd/>
              </a:ln>
            </p:spPr>
            <p:txBody>
              <a:bodyPr/>
              <a:lstStyle/>
              <a:p>
                <a:endParaRPr lang="en-US" dirty="0"/>
              </a:p>
            </p:txBody>
          </p:sp>
          <p:sp>
            <p:nvSpPr>
              <p:cNvPr id="58807" name="Rectangle 292"/>
              <p:cNvSpPr>
                <a:spLocks noChangeArrowheads="1"/>
              </p:cNvSpPr>
              <p:nvPr/>
            </p:nvSpPr>
            <p:spPr bwMode="auto">
              <a:xfrm>
                <a:off x="3744" y="4621"/>
                <a:ext cx="4" cy="2"/>
              </a:xfrm>
              <a:prstGeom prst="rect">
                <a:avLst/>
              </a:prstGeom>
              <a:solidFill>
                <a:srgbClr val="8DCBF0"/>
              </a:solidFill>
              <a:ln w="9525">
                <a:noFill/>
                <a:miter lim="800000"/>
                <a:headEnd/>
                <a:tailEnd/>
              </a:ln>
            </p:spPr>
            <p:txBody>
              <a:bodyPr/>
              <a:lstStyle/>
              <a:p>
                <a:pPr algn="ctr" eaLnBrk="0" hangingPunct="0"/>
                <a:endParaRPr lang="en-US" dirty="0"/>
              </a:p>
            </p:txBody>
          </p:sp>
          <p:sp>
            <p:nvSpPr>
              <p:cNvPr id="58808" name="Rectangle 293"/>
              <p:cNvSpPr>
                <a:spLocks noChangeArrowheads="1"/>
              </p:cNvSpPr>
              <p:nvPr/>
            </p:nvSpPr>
            <p:spPr bwMode="auto">
              <a:xfrm>
                <a:off x="4364" y="4621"/>
                <a:ext cx="4" cy="2"/>
              </a:xfrm>
              <a:prstGeom prst="rect">
                <a:avLst/>
              </a:prstGeom>
              <a:solidFill>
                <a:srgbClr val="8DCBF0"/>
              </a:solidFill>
              <a:ln w="9525">
                <a:noFill/>
                <a:miter lim="800000"/>
                <a:headEnd/>
                <a:tailEnd/>
              </a:ln>
            </p:spPr>
            <p:txBody>
              <a:bodyPr/>
              <a:lstStyle/>
              <a:p>
                <a:pPr algn="ctr" eaLnBrk="0" hangingPunct="0"/>
                <a:endParaRPr lang="en-US" dirty="0"/>
              </a:p>
            </p:txBody>
          </p:sp>
          <p:sp>
            <p:nvSpPr>
              <p:cNvPr id="58809" name="Freeform 294"/>
              <p:cNvSpPr>
                <a:spLocks/>
              </p:cNvSpPr>
              <p:nvPr/>
            </p:nvSpPr>
            <p:spPr bwMode="auto">
              <a:xfrm>
                <a:off x="3746" y="4497"/>
                <a:ext cx="620" cy="212"/>
              </a:xfrm>
              <a:custGeom>
                <a:avLst/>
                <a:gdLst>
                  <a:gd name="T0" fmla="*/ 0 w 16124"/>
                  <a:gd name="T1" fmla="*/ 0 h 5519"/>
                  <a:gd name="T2" fmla="*/ 0 w 16124"/>
                  <a:gd name="T3" fmla="*/ 0 h 5519"/>
                  <a:gd name="T4" fmla="*/ 0 w 16124"/>
                  <a:gd name="T5" fmla="*/ 0 h 5519"/>
                  <a:gd name="T6" fmla="*/ 0 w 16124"/>
                  <a:gd name="T7" fmla="*/ 0 h 5519"/>
                  <a:gd name="T8" fmla="*/ 0 w 16124"/>
                  <a:gd name="T9" fmla="*/ 0 h 5519"/>
                  <a:gd name="T10" fmla="*/ 0 w 16124"/>
                  <a:gd name="T11" fmla="*/ 0 h 5519"/>
                  <a:gd name="T12" fmla="*/ 0 w 16124"/>
                  <a:gd name="T13" fmla="*/ 0 h 5519"/>
                  <a:gd name="T14" fmla="*/ 0 w 16124"/>
                  <a:gd name="T15" fmla="*/ 0 h 5519"/>
                  <a:gd name="T16" fmla="*/ 0 w 16124"/>
                  <a:gd name="T17" fmla="*/ 0 h 5519"/>
                  <a:gd name="T18" fmla="*/ 0 w 16124"/>
                  <a:gd name="T19" fmla="*/ 0 h 5519"/>
                  <a:gd name="T20" fmla="*/ 0 w 16124"/>
                  <a:gd name="T21" fmla="*/ 0 h 5519"/>
                  <a:gd name="T22" fmla="*/ 0 w 16124"/>
                  <a:gd name="T23" fmla="*/ 0 h 5519"/>
                  <a:gd name="T24" fmla="*/ 0 w 16124"/>
                  <a:gd name="T25" fmla="*/ 0 h 5519"/>
                  <a:gd name="T26" fmla="*/ 0 w 16124"/>
                  <a:gd name="T27" fmla="*/ 0 h 5519"/>
                  <a:gd name="T28" fmla="*/ 0 w 16124"/>
                  <a:gd name="T29" fmla="*/ 0 h 5519"/>
                  <a:gd name="T30" fmla="*/ 0 w 16124"/>
                  <a:gd name="T31" fmla="*/ 0 h 5519"/>
                  <a:gd name="T32" fmla="*/ 0 w 16124"/>
                  <a:gd name="T33" fmla="*/ 0 h 5519"/>
                  <a:gd name="T34" fmla="*/ 0 w 16124"/>
                  <a:gd name="T35" fmla="*/ 0 h 5519"/>
                  <a:gd name="T36" fmla="*/ 0 w 16124"/>
                  <a:gd name="T37" fmla="*/ 0 h 5519"/>
                  <a:gd name="T38" fmla="*/ 0 w 16124"/>
                  <a:gd name="T39" fmla="*/ 0 h 5519"/>
                  <a:gd name="T40" fmla="*/ 0 w 16124"/>
                  <a:gd name="T41" fmla="*/ 0 h 5519"/>
                  <a:gd name="T42" fmla="*/ 0 w 16124"/>
                  <a:gd name="T43" fmla="*/ 0 h 5519"/>
                  <a:gd name="T44" fmla="*/ 0 w 16124"/>
                  <a:gd name="T45" fmla="*/ 0 h 5519"/>
                  <a:gd name="T46" fmla="*/ 0 w 16124"/>
                  <a:gd name="T47" fmla="*/ 0 h 5519"/>
                  <a:gd name="T48" fmla="*/ 0 w 16124"/>
                  <a:gd name="T49" fmla="*/ 0 h 5519"/>
                  <a:gd name="T50" fmla="*/ 0 w 16124"/>
                  <a:gd name="T51" fmla="*/ 0 h 5519"/>
                  <a:gd name="T52" fmla="*/ 0 w 16124"/>
                  <a:gd name="T53" fmla="*/ 0 h 5519"/>
                  <a:gd name="T54" fmla="*/ 0 w 16124"/>
                  <a:gd name="T55" fmla="*/ 0 h 5519"/>
                  <a:gd name="T56" fmla="*/ 0 w 16124"/>
                  <a:gd name="T57" fmla="*/ 0 h 5519"/>
                  <a:gd name="T58" fmla="*/ 0 w 16124"/>
                  <a:gd name="T59" fmla="*/ 0 h 5519"/>
                  <a:gd name="T60" fmla="*/ 0 w 16124"/>
                  <a:gd name="T61" fmla="*/ 0 h 5519"/>
                  <a:gd name="T62" fmla="*/ 0 w 16124"/>
                  <a:gd name="T63" fmla="*/ 0 h 5519"/>
                  <a:gd name="T64" fmla="*/ 0 w 16124"/>
                  <a:gd name="T65" fmla="*/ 0 h 5519"/>
                  <a:gd name="T66" fmla="*/ 0 w 16124"/>
                  <a:gd name="T67" fmla="*/ 0 h 5519"/>
                  <a:gd name="T68" fmla="*/ 0 w 16124"/>
                  <a:gd name="T69" fmla="*/ 0 h 5519"/>
                  <a:gd name="T70" fmla="*/ 0 w 16124"/>
                  <a:gd name="T71" fmla="*/ 0 h 5519"/>
                  <a:gd name="T72" fmla="*/ 0 w 16124"/>
                  <a:gd name="T73" fmla="*/ 0 h 5519"/>
                  <a:gd name="T74" fmla="*/ 0 w 16124"/>
                  <a:gd name="T75" fmla="*/ 0 h 5519"/>
                  <a:gd name="T76" fmla="*/ 0 w 16124"/>
                  <a:gd name="T77" fmla="*/ 0 h 5519"/>
                  <a:gd name="T78" fmla="*/ 0 w 16124"/>
                  <a:gd name="T79" fmla="*/ 0 h 5519"/>
                  <a:gd name="T80" fmla="*/ 0 w 16124"/>
                  <a:gd name="T81" fmla="*/ 0 h 5519"/>
                  <a:gd name="T82" fmla="*/ 0 w 16124"/>
                  <a:gd name="T83" fmla="*/ 0 h 5519"/>
                  <a:gd name="T84" fmla="*/ 0 w 16124"/>
                  <a:gd name="T85" fmla="*/ 0 h 55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124"/>
                  <a:gd name="T130" fmla="*/ 0 h 5519"/>
                  <a:gd name="T131" fmla="*/ 16124 w 16124"/>
                  <a:gd name="T132" fmla="*/ 5519 h 55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124" h="5519">
                    <a:moveTo>
                      <a:pt x="16124" y="2762"/>
                    </a:moveTo>
                    <a:lnTo>
                      <a:pt x="16114" y="2904"/>
                    </a:lnTo>
                    <a:lnTo>
                      <a:pt x="16083" y="3044"/>
                    </a:lnTo>
                    <a:lnTo>
                      <a:pt x="16032" y="3181"/>
                    </a:lnTo>
                    <a:lnTo>
                      <a:pt x="15961" y="3317"/>
                    </a:lnTo>
                    <a:lnTo>
                      <a:pt x="15871" y="3450"/>
                    </a:lnTo>
                    <a:lnTo>
                      <a:pt x="15762" y="3581"/>
                    </a:lnTo>
                    <a:lnTo>
                      <a:pt x="15636" y="3710"/>
                    </a:lnTo>
                    <a:lnTo>
                      <a:pt x="15491" y="3835"/>
                    </a:lnTo>
                    <a:lnTo>
                      <a:pt x="15329" y="3957"/>
                    </a:lnTo>
                    <a:lnTo>
                      <a:pt x="15151" y="4076"/>
                    </a:lnTo>
                    <a:lnTo>
                      <a:pt x="14957" y="4192"/>
                    </a:lnTo>
                    <a:lnTo>
                      <a:pt x="14747" y="4303"/>
                    </a:lnTo>
                    <a:lnTo>
                      <a:pt x="14522" y="4412"/>
                    </a:lnTo>
                    <a:lnTo>
                      <a:pt x="14283" y="4515"/>
                    </a:lnTo>
                    <a:lnTo>
                      <a:pt x="14029" y="4615"/>
                    </a:lnTo>
                    <a:lnTo>
                      <a:pt x="13763" y="4712"/>
                    </a:lnTo>
                    <a:lnTo>
                      <a:pt x="13482" y="4803"/>
                    </a:lnTo>
                    <a:lnTo>
                      <a:pt x="13190" y="4889"/>
                    </a:lnTo>
                    <a:lnTo>
                      <a:pt x="12885" y="4971"/>
                    </a:lnTo>
                    <a:lnTo>
                      <a:pt x="12569" y="5048"/>
                    </a:lnTo>
                    <a:lnTo>
                      <a:pt x="12242" y="5119"/>
                    </a:lnTo>
                    <a:lnTo>
                      <a:pt x="11904" y="5186"/>
                    </a:lnTo>
                    <a:lnTo>
                      <a:pt x="11556" y="5247"/>
                    </a:lnTo>
                    <a:lnTo>
                      <a:pt x="11199" y="5302"/>
                    </a:lnTo>
                    <a:lnTo>
                      <a:pt x="10833" y="5352"/>
                    </a:lnTo>
                    <a:lnTo>
                      <a:pt x="10459" y="5395"/>
                    </a:lnTo>
                    <a:lnTo>
                      <a:pt x="10076" y="5433"/>
                    </a:lnTo>
                    <a:lnTo>
                      <a:pt x="9686" y="5463"/>
                    </a:lnTo>
                    <a:lnTo>
                      <a:pt x="9289" y="5487"/>
                    </a:lnTo>
                    <a:lnTo>
                      <a:pt x="8886" y="5505"/>
                    </a:lnTo>
                    <a:lnTo>
                      <a:pt x="8477" y="5516"/>
                    </a:lnTo>
                    <a:lnTo>
                      <a:pt x="8062" y="5519"/>
                    </a:lnTo>
                    <a:lnTo>
                      <a:pt x="7647" y="5516"/>
                    </a:lnTo>
                    <a:lnTo>
                      <a:pt x="7238" y="5505"/>
                    </a:lnTo>
                    <a:lnTo>
                      <a:pt x="6835" y="5487"/>
                    </a:lnTo>
                    <a:lnTo>
                      <a:pt x="6438" y="5463"/>
                    </a:lnTo>
                    <a:lnTo>
                      <a:pt x="6048" y="5433"/>
                    </a:lnTo>
                    <a:lnTo>
                      <a:pt x="5665" y="5395"/>
                    </a:lnTo>
                    <a:lnTo>
                      <a:pt x="5291" y="5352"/>
                    </a:lnTo>
                    <a:lnTo>
                      <a:pt x="4925" y="5302"/>
                    </a:lnTo>
                    <a:lnTo>
                      <a:pt x="4568" y="5247"/>
                    </a:lnTo>
                    <a:lnTo>
                      <a:pt x="4220" y="5186"/>
                    </a:lnTo>
                    <a:lnTo>
                      <a:pt x="3882" y="5119"/>
                    </a:lnTo>
                    <a:lnTo>
                      <a:pt x="3555" y="5048"/>
                    </a:lnTo>
                    <a:lnTo>
                      <a:pt x="3238" y="4971"/>
                    </a:lnTo>
                    <a:lnTo>
                      <a:pt x="2934" y="4889"/>
                    </a:lnTo>
                    <a:lnTo>
                      <a:pt x="2642" y="4803"/>
                    </a:lnTo>
                    <a:lnTo>
                      <a:pt x="2361" y="4712"/>
                    </a:lnTo>
                    <a:lnTo>
                      <a:pt x="2095" y="4615"/>
                    </a:lnTo>
                    <a:lnTo>
                      <a:pt x="1841" y="4515"/>
                    </a:lnTo>
                    <a:lnTo>
                      <a:pt x="1602" y="4412"/>
                    </a:lnTo>
                    <a:lnTo>
                      <a:pt x="1377" y="4303"/>
                    </a:lnTo>
                    <a:lnTo>
                      <a:pt x="1167" y="4192"/>
                    </a:lnTo>
                    <a:lnTo>
                      <a:pt x="973" y="4076"/>
                    </a:lnTo>
                    <a:lnTo>
                      <a:pt x="795" y="3957"/>
                    </a:lnTo>
                    <a:lnTo>
                      <a:pt x="633" y="3835"/>
                    </a:lnTo>
                    <a:lnTo>
                      <a:pt x="488" y="3710"/>
                    </a:lnTo>
                    <a:lnTo>
                      <a:pt x="362" y="3581"/>
                    </a:lnTo>
                    <a:lnTo>
                      <a:pt x="253" y="3450"/>
                    </a:lnTo>
                    <a:lnTo>
                      <a:pt x="163" y="3317"/>
                    </a:lnTo>
                    <a:lnTo>
                      <a:pt x="92" y="3181"/>
                    </a:lnTo>
                    <a:lnTo>
                      <a:pt x="41" y="3044"/>
                    </a:lnTo>
                    <a:lnTo>
                      <a:pt x="10" y="2904"/>
                    </a:lnTo>
                    <a:lnTo>
                      <a:pt x="0" y="2762"/>
                    </a:lnTo>
                    <a:lnTo>
                      <a:pt x="10" y="2620"/>
                    </a:lnTo>
                    <a:lnTo>
                      <a:pt x="41" y="2479"/>
                    </a:lnTo>
                    <a:lnTo>
                      <a:pt x="92" y="2341"/>
                    </a:lnTo>
                    <a:lnTo>
                      <a:pt x="163" y="2205"/>
                    </a:lnTo>
                    <a:lnTo>
                      <a:pt x="253" y="2071"/>
                    </a:lnTo>
                    <a:lnTo>
                      <a:pt x="362" y="1940"/>
                    </a:lnTo>
                    <a:lnTo>
                      <a:pt x="488" y="1811"/>
                    </a:lnTo>
                    <a:lnTo>
                      <a:pt x="633" y="1686"/>
                    </a:lnTo>
                    <a:lnTo>
                      <a:pt x="795" y="1564"/>
                    </a:lnTo>
                    <a:lnTo>
                      <a:pt x="973" y="1444"/>
                    </a:lnTo>
                    <a:lnTo>
                      <a:pt x="1167" y="1329"/>
                    </a:lnTo>
                    <a:lnTo>
                      <a:pt x="1377" y="1217"/>
                    </a:lnTo>
                    <a:lnTo>
                      <a:pt x="1602" y="1109"/>
                    </a:lnTo>
                    <a:lnTo>
                      <a:pt x="1841" y="1004"/>
                    </a:lnTo>
                    <a:lnTo>
                      <a:pt x="2095" y="904"/>
                    </a:lnTo>
                    <a:lnTo>
                      <a:pt x="2361" y="809"/>
                    </a:lnTo>
                    <a:lnTo>
                      <a:pt x="2642" y="717"/>
                    </a:lnTo>
                    <a:lnTo>
                      <a:pt x="2934" y="630"/>
                    </a:lnTo>
                    <a:lnTo>
                      <a:pt x="3238" y="548"/>
                    </a:lnTo>
                    <a:lnTo>
                      <a:pt x="3555" y="472"/>
                    </a:lnTo>
                    <a:lnTo>
                      <a:pt x="3882" y="400"/>
                    </a:lnTo>
                    <a:lnTo>
                      <a:pt x="4220" y="333"/>
                    </a:lnTo>
                    <a:lnTo>
                      <a:pt x="4568" y="272"/>
                    </a:lnTo>
                    <a:lnTo>
                      <a:pt x="4925" y="217"/>
                    </a:lnTo>
                    <a:lnTo>
                      <a:pt x="5291" y="168"/>
                    </a:lnTo>
                    <a:lnTo>
                      <a:pt x="5665" y="124"/>
                    </a:lnTo>
                    <a:lnTo>
                      <a:pt x="6048" y="87"/>
                    </a:lnTo>
                    <a:lnTo>
                      <a:pt x="6438" y="56"/>
                    </a:lnTo>
                    <a:lnTo>
                      <a:pt x="6835" y="32"/>
                    </a:lnTo>
                    <a:lnTo>
                      <a:pt x="7238" y="15"/>
                    </a:lnTo>
                    <a:lnTo>
                      <a:pt x="7647" y="3"/>
                    </a:lnTo>
                    <a:lnTo>
                      <a:pt x="8062" y="0"/>
                    </a:lnTo>
                    <a:lnTo>
                      <a:pt x="8477" y="3"/>
                    </a:lnTo>
                    <a:lnTo>
                      <a:pt x="8886" y="15"/>
                    </a:lnTo>
                    <a:lnTo>
                      <a:pt x="9289" y="32"/>
                    </a:lnTo>
                    <a:lnTo>
                      <a:pt x="9686" y="56"/>
                    </a:lnTo>
                    <a:lnTo>
                      <a:pt x="10076" y="87"/>
                    </a:lnTo>
                    <a:lnTo>
                      <a:pt x="10459" y="124"/>
                    </a:lnTo>
                    <a:lnTo>
                      <a:pt x="10833" y="168"/>
                    </a:lnTo>
                    <a:lnTo>
                      <a:pt x="11199" y="217"/>
                    </a:lnTo>
                    <a:lnTo>
                      <a:pt x="11556" y="272"/>
                    </a:lnTo>
                    <a:lnTo>
                      <a:pt x="11904" y="333"/>
                    </a:lnTo>
                    <a:lnTo>
                      <a:pt x="12242" y="400"/>
                    </a:lnTo>
                    <a:lnTo>
                      <a:pt x="12569" y="472"/>
                    </a:lnTo>
                    <a:lnTo>
                      <a:pt x="12885" y="548"/>
                    </a:lnTo>
                    <a:lnTo>
                      <a:pt x="13190" y="630"/>
                    </a:lnTo>
                    <a:lnTo>
                      <a:pt x="13482" y="717"/>
                    </a:lnTo>
                    <a:lnTo>
                      <a:pt x="13763" y="809"/>
                    </a:lnTo>
                    <a:lnTo>
                      <a:pt x="14029" y="904"/>
                    </a:lnTo>
                    <a:lnTo>
                      <a:pt x="14283" y="1004"/>
                    </a:lnTo>
                    <a:lnTo>
                      <a:pt x="14522" y="1109"/>
                    </a:lnTo>
                    <a:lnTo>
                      <a:pt x="14747" y="1217"/>
                    </a:lnTo>
                    <a:lnTo>
                      <a:pt x="14957" y="1329"/>
                    </a:lnTo>
                    <a:lnTo>
                      <a:pt x="15151" y="1444"/>
                    </a:lnTo>
                    <a:lnTo>
                      <a:pt x="15329" y="1564"/>
                    </a:lnTo>
                    <a:lnTo>
                      <a:pt x="15491" y="1686"/>
                    </a:lnTo>
                    <a:lnTo>
                      <a:pt x="15636" y="1811"/>
                    </a:lnTo>
                    <a:lnTo>
                      <a:pt x="15762" y="1940"/>
                    </a:lnTo>
                    <a:lnTo>
                      <a:pt x="15871" y="2071"/>
                    </a:lnTo>
                    <a:lnTo>
                      <a:pt x="15961" y="2205"/>
                    </a:lnTo>
                    <a:lnTo>
                      <a:pt x="16032" y="2341"/>
                    </a:lnTo>
                    <a:lnTo>
                      <a:pt x="16083" y="2479"/>
                    </a:lnTo>
                    <a:lnTo>
                      <a:pt x="16114" y="2620"/>
                    </a:lnTo>
                    <a:lnTo>
                      <a:pt x="16124" y="2762"/>
                    </a:lnTo>
                    <a:close/>
                  </a:path>
                </a:pathLst>
              </a:custGeom>
              <a:solidFill>
                <a:srgbClr val="A04F5C"/>
              </a:solidFill>
              <a:ln w="9525">
                <a:noFill/>
                <a:round/>
                <a:headEnd/>
                <a:tailEnd/>
              </a:ln>
            </p:spPr>
            <p:txBody>
              <a:bodyPr/>
              <a:lstStyle/>
              <a:p>
                <a:endParaRPr lang="en-US" dirty="0"/>
              </a:p>
            </p:txBody>
          </p:sp>
          <p:sp>
            <p:nvSpPr>
              <p:cNvPr id="58810" name="Freeform 295"/>
              <p:cNvSpPr>
                <a:spLocks/>
              </p:cNvSpPr>
              <p:nvPr/>
            </p:nvSpPr>
            <p:spPr bwMode="auto">
              <a:xfrm>
                <a:off x="4056" y="4603"/>
                <a:ext cx="312" cy="108"/>
              </a:xfrm>
              <a:custGeom>
                <a:avLst/>
                <a:gdLst>
                  <a:gd name="T0" fmla="*/ 0 w 8112"/>
                  <a:gd name="T1" fmla="*/ 0 h 2807"/>
                  <a:gd name="T2" fmla="*/ 0 w 8112"/>
                  <a:gd name="T3" fmla="*/ 0 h 2807"/>
                  <a:gd name="T4" fmla="*/ 0 w 8112"/>
                  <a:gd name="T5" fmla="*/ 0 h 2807"/>
                  <a:gd name="T6" fmla="*/ 0 w 8112"/>
                  <a:gd name="T7" fmla="*/ 0 h 2807"/>
                  <a:gd name="T8" fmla="*/ 0 w 8112"/>
                  <a:gd name="T9" fmla="*/ 0 h 2807"/>
                  <a:gd name="T10" fmla="*/ 0 w 8112"/>
                  <a:gd name="T11" fmla="*/ 0 h 2807"/>
                  <a:gd name="T12" fmla="*/ 0 w 8112"/>
                  <a:gd name="T13" fmla="*/ 0 h 2807"/>
                  <a:gd name="T14" fmla="*/ 0 w 8112"/>
                  <a:gd name="T15" fmla="*/ 0 h 2807"/>
                  <a:gd name="T16" fmla="*/ 0 w 8112"/>
                  <a:gd name="T17" fmla="*/ 0 h 2807"/>
                  <a:gd name="T18" fmla="*/ 0 w 8112"/>
                  <a:gd name="T19" fmla="*/ 0 h 2807"/>
                  <a:gd name="T20" fmla="*/ 0 w 8112"/>
                  <a:gd name="T21" fmla="*/ 0 h 2807"/>
                  <a:gd name="T22" fmla="*/ 0 w 8112"/>
                  <a:gd name="T23" fmla="*/ 0 h 2807"/>
                  <a:gd name="T24" fmla="*/ 0 w 8112"/>
                  <a:gd name="T25" fmla="*/ 0 h 2807"/>
                  <a:gd name="T26" fmla="*/ 0 w 8112"/>
                  <a:gd name="T27" fmla="*/ 0 h 2807"/>
                  <a:gd name="T28" fmla="*/ 0 w 8112"/>
                  <a:gd name="T29" fmla="*/ 0 h 2807"/>
                  <a:gd name="T30" fmla="*/ 0 w 8112"/>
                  <a:gd name="T31" fmla="*/ 0 h 2807"/>
                  <a:gd name="T32" fmla="*/ 0 w 8112"/>
                  <a:gd name="T33" fmla="*/ 0 h 2807"/>
                  <a:gd name="T34" fmla="*/ 0 w 8112"/>
                  <a:gd name="T35" fmla="*/ 0 h 2807"/>
                  <a:gd name="T36" fmla="*/ 0 w 8112"/>
                  <a:gd name="T37" fmla="*/ 0 h 2807"/>
                  <a:gd name="T38" fmla="*/ 0 w 8112"/>
                  <a:gd name="T39" fmla="*/ 0 h 2807"/>
                  <a:gd name="T40" fmla="*/ 0 w 8112"/>
                  <a:gd name="T41" fmla="*/ 0 h 2807"/>
                  <a:gd name="T42" fmla="*/ 0 w 8112"/>
                  <a:gd name="T43" fmla="*/ 0 h 2807"/>
                  <a:gd name="T44" fmla="*/ 0 w 8112"/>
                  <a:gd name="T45" fmla="*/ 0 h 2807"/>
                  <a:gd name="T46" fmla="*/ 0 w 8112"/>
                  <a:gd name="T47" fmla="*/ 0 h 2807"/>
                  <a:gd name="T48" fmla="*/ 0 w 8112"/>
                  <a:gd name="T49" fmla="*/ 0 h 2807"/>
                  <a:gd name="T50" fmla="*/ 0 w 8112"/>
                  <a:gd name="T51" fmla="*/ 0 h 2807"/>
                  <a:gd name="T52" fmla="*/ 0 w 8112"/>
                  <a:gd name="T53" fmla="*/ 0 h 2807"/>
                  <a:gd name="T54" fmla="*/ 0 w 8112"/>
                  <a:gd name="T55" fmla="*/ 0 h 2807"/>
                  <a:gd name="T56" fmla="*/ 0 w 8112"/>
                  <a:gd name="T57" fmla="*/ 0 h 2807"/>
                  <a:gd name="T58" fmla="*/ 0 w 8112"/>
                  <a:gd name="T59" fmla="*/ 0 h 2807"/>
                  <a:gd name="T60" fmla="*/ 0 w 8112"/>
                  <a:gd name="T61" fmla="*/ 0 h 2807"/>
                  <a:gd name="T62" fmla="*/ 0 w 8112"/>
                  <a:gd name="T63" fmla="*/ 0 h 2807"/>
                  <a:gd name="T64" fmla="*/ 0 w 8112"/>
                  <a:gd name="T65" fmla="*/ 0 h 2807"/>
                  <a:gd name="T66" fmla="*/ 0 w 8112"/>
                  <a:gd name="T67" fmla="*/ 0 h 2807"/>
                  <a:gd name="T68" fmla="*/ 0 w 8112"/>
                  <a:gd name="T69" fmla="*/ 0 h 2807"/>
                  <a:gd name="T70" fmla="*/ 0 w 8112"/>
                  <a:gd name="T71" fmla="*/ 0 h 2807"/>
                  <a:gd name="T72" fmla="*/ 0 w 8112"/>
                  <a:gd name="T73" fmla="*/ 0 h 2807"/>
                  <a:gd name="T74" fmla="*/ 0 w 8112"/>
                  <a:gd name="T75" fmla="*/ 0 h 2807"/>
                  <a:gd name="T76" fmla="*/ 0 w 8112"/>
                  <a:gd name="T77" fmla="*/ 0 h 2807"/>
                  <a:gd name="T78" fmla="*/ 0 w 8112"/>
                  <a:gd name="T79" fmla="*/ 0 h 2807"/>
                  <a:gd name="T80" fmla="*/ 0 w 8112"/>
                  <a:gd name="T81" fmla="*/ 0 h 2807"/>
                  <a:gd name="T82" fmla="*/ 0 w 8112"/>
                  <a:gd name="T83" fmla="*/ 0 h 2807"/>
                  <a:gd name="T84" fmla="*/ 0 w 8112"/>
                  <a:gd name="T85" fmla="*/ 0 h 2807"/>
                  <a:gd name="T86" fmla="*/ 0 w 8112"/>
                  <a:gd name="T87" fmla="*/ 0 h 2807"/>
                  <a:gd name="T88" fmla="*/ 0 w 8112"/>
                  <a:gd name="T89" fmla="*/ 0 h 2807"/>
                  <a:gd name="T90" fmla="*/ 0 w 8112"/>
                  <a:gd name="T91" fmla="*/ 0 h 2807"/>
                  <a:gd name="T92" fmla="*/ 0 w 8112"/>
                  <a:gd name="T93" fmla="*/ 0 h 2807"/>
                  <a:gd name="T94" fmla="*/ 0 w 8112"/>
                  <a:gd name="T95" fmla="*/ 0 h 2807"/>
                  <a:gd name="T96" fmla="*/ 0 w 8112"/>
                  <a:gd name="T97" fmla="*/ 0 h 2807"/>
                  <a:gd name="T98" fmla="*/ 0 w 8112"/>
                  <a:gd name="T99" fmla="*/ 0 h 2807"/>
                  <a:gd name="T100" fmla="*/ 0 w 8112"/>
                  <a:gd name="T101" fmla="*/ 0 h 28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12"/>
                  <a:gd name="T154" fmla="*/ 0 h 2807"/>
                  <a:gd name="T155" fmla="*/ 8112 w 8112"/>
                  <a:gd name="T156" fmla="*/ 2807 h 28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12" h="2807">
                    <a:moveTo>
                      <a:pt x="0" y="2807"/>
                    </a:moveTo>
                    <a:lnTo>
                      <a:pt x="0" y="2807"/>
                    </a:lnTo>
                    <a:lnTo>
                      <a:pt x="209" y="2806"/>
                    </a:lnTo>
                    <a:lnTo>
                      <a:pt x="416" y="2803"/>
                    </a:lnTo>
                    <a:lnTo>
                      <a:pt x="622" y="2798"/>
                    </a:lnTo>
                    <a:lnTo>
                      <a:pt x="825" y="2792"/>
                    </a:lnTo>
                    <a:lnTo>
                      <a:pt x="1028" y="2784"/>
                    </a:lnTo>
                    <a:lnTo>
                      <a:pt x="1230" y="2774"/>
                    </a:lnTo>
                    <a:lnTo>
                      <a:pt x="1430" y="2763"/>
                    </a:lnTo>
                    <a:lnTo>
                      <a:pt x="1627" y="2750"/>
                    </a:lnTo>
                    <a:lnTo>
                      <a:pt x="1824" y="2736"/>
                    </a:lnTo>
                    <a:lnTo>
                      <a:pt x="2019" y="2719"/>
                    </a:lnTo>
                    <a:lnTo>
                      <a:pt x="2212" y="2701"/>
                    </a:lnTo>
                    <a:lnTo>
                      <a:pt x="2402" y="2682"/>
                    </a:lnTo>
                    <a:lnTo>
                      <a:pt x="2591" y="2662"/>
                    </a:lnTo>
                    <a:lnTo>
                      <a:pt x="2777" y="2638"/>
                    </a:lnTo>
                    <a:lnTo>
                      <a:pt x="2962" y="2615"/>
                    </a:lnTo>
                    <a:lnTo>
                      <a:pt x="3144" y="2589"/>
                    </a:lnTo>
                    <a:lnTo>
                      <a:pt x="3325" y="2562"/>
                    </a:lnTo>
                    <a:lnTo>
                      <a:pt x="3502" y="2534"/>
                    </a:lnTo>
                    <a:lnTo>
                      <a:pt x="3678" y="2503"/>
                    </a:lnTo>
                    <a:lnTo>
                      <a:pt x="3851" y="2473"/>
                    </a:lnTo>
                    <a:lnTo>
                      <a:pt x="4022" y="2441"/>
                    </a:lnTo>
                    <a:lnTo>
                      <a:pt x="4190" y="2406"/>
                    </a:lnTo>
                    <a:lnTo>
                      <a:pt x="4355" y="2371"/>
                    </a:lnTo>
                    <a:lnTo>
                      <a:pt x="4518" y="2334"/>
                    </a:lnTo>
                    <a:lnTo>
                      <a:pt x="4678" y="2296"/>
                    </a:lnTo>
                    <a:lnTo>
                      <a:pt x="4835" y="2257"/>
                    </a:lnTo>
                    <a:lnTo>
                      <a:pt x="4990" y="2216"/>
                    </a:lnTo>
                    <a:lnTo>
                      <a:pt x="5141" y="2175"/>
                    </a:lnTo>
                    <a:lnTo>
                      <a:pt x="5216" y="2154"/>
                    </a:lnTo>
                    <a:lnTo>
                      <a:pt x="5289" y="2131"/>
                    </a:lnTo>
                    <a:lnTo>
                      <a:pt x="5362" y="2110"/>
                    </a:lnTo>
                    <a:lnTo>
                      <a:pt x="5435" y="2088"/>
                    </a:lnTo>
                    <a:lnTo>
                      <a:pt x="5506" y="2065"/>
                    </a:lnTo>
                    <a:lnTo>
                      <a:pt x="5577" y="2042"/>
                    </a:lnTo>
                    <a:lnTo>
                      <a:pt x="5647" y="2019"/>
                    </a:lnTo>
                    <a:lnTo>
                      <a:pt x="5716" y="1995"/>
                    </a:lnTo>
                    <a:lnTo>
                      <a:pt x="5785" y="1972"/>
                    </a:lnTo>
                    <a:lnTo>
                      <a:pt x="5852" y="1948"/>
                    </a:lnTo>
                    <a:lnTo>
                      <a:pt x="5919" y="1924"/>
                    </a:lnTo>
                    <a:lnTo>
                      <a:pt x="5985" y="1899"/>
                    </a:lnTo>
                    <a:lnTo>
                      <a:pt x="6050" y="1875"/>
                    </a:lnTo>
                    <a:lnTo>
                      <a:pt x="6113" y="1849"/>
                    </a:lnTo>
                    <a:lnTo>
                      <a:pt x="6177" y="1824"/>
                    </a:lnTo>
                    <a:lnTo>
                      <a:pt x="6239" y="1799"/>
                    </a:lnTo>
                    <a:lnTo>
                      <a:pt x="6301" y="1773"/>
                    </a:lnTo>
                    <a:lnTo>
                      <a:pt x="6362" y="1747"/>
                    </a:lnTo>
                    <a:lnTo>
                      <a:pt x="6422" y="1721"/>
                    </a:lnTo>
                    <a:lnTo>
                      <a:pt x="6480" y="1694"/>
                    </a:lnTo>
                    <a:lnTo>
                      <a:pt x="6538" y="1667"/>
                    </a:lnTo>
                    <a:lnTo>
                      <a:pt x="6596" y="1640"/>
                    </a:lnTo>
                    <a:lnTo>
                      <a:pt x="6652" y="1613"/>
                    </a:lnTo>
                    <a:lnTo>
                      <a:pt x="6708" y="1585"/>
                    </a:lnTo>
                    <a:lnTo>
                      <a:pt x="6761" y="1557"/>
                    </a:lnTo>
                    <a:lnTo>
                      <a:pt x="6815" y="1529"/>
                    </a:lnTo>
                    <a:lnTo>
                      <a:pt x="6868" y="1500"/>
                    </a:lnTo>
                    <a:lnTo>
                      <a:pt x="6919" y="1472"/>
                    </a:lnTo>
                    <a:lnTo>
                      <a:pt x="6969" y="1444"/>
                    </a:lnTo>
                    <a:lnTo>
                      <a:pt x="7019" y="1414"/>
                    </a:lnTo>
                    <a:lnTo>
                      <a:pt x="7068" y="1385"/>
                    </a:lnTo>
                    <a:lnTo>
                      <a:pt x="7115" y="1355"/>
                    </a:lnTo>
                    <a:lnTo>
                      <a:pt x="7162" y="1325"/>
                    </a:lnTo>
                    <a:lnTo>
                      <a:pt x="7208" y="1296"/>
                    </a:lnTo>
                    <a:lnTo>
                      <a:pt x="7252" y="1265"/>
                    </a:lnTo>
                    <a:lnTo>
                      <a:pt x="7296" y="1235"/>
                    </a:lnTo>
                    <a:lnTo>
                      <a:pt x="7338" y="1204"/>
                    </a:lnTo>
                    <a:lnTo>
                      <a:pt x="7380" y="1173"/>
                    </a:lnTo>
                    <a:lnTo>
                      <a:pt x="7420" y="1143"/>
                    </a:lnTo>
                    <a:lnTo>
                      <a:pt x="7460" y="1111"/>
                    </a:lnTo>
                    <a:lnTo>
                      <a:pt x="7498" y="1080"/>
                    </a:lnTo>
                    <a:lnTo>
                      <a:pt x="7535" y="1047"/>
                    </a:lnTo>
                    <a:lnTo>
                      <a:pt x="7572" y="1016"/>
                    </a:lnTo>
                    <a:lnTo>
                      <a:pt x="7607" y="983"/>
                    </a:lnTo>
                    <a:lnTo>
                      <a:pt x="7640" y="951"/>
                    </a:lnTo>
                    <a:lnTo>
                      <a:pt x="7674" y="918"/>
                    </a:lnTo>
                    <a:lnTo>
                      <a:pt x="7705" y="886"/>
                    </a:lnTo>
                    <a:lnTo>
                      <a:pt x="7737" y="853"/>
                    </a:lnTo>
                    <a:lnTo>
                      <a:pt x="7766" y="819"/>
                    </a:lnTo>
                    <a:lnTo>
                      <a:pt x="7795" y="786"/>
                    </a:lnTo>
                    <a:lnTo>
                      <a:pt x="7822" y="752"/>
                    </a:lnTo>
                    <a:lnTo>
                      <a:pt x="7848" y="719"/>
                    </a:lnTo>
                    <a:lnTo>
                      <a:pt x="7873" y="684"/>
                    </a:lnTo>
                    <a:lnTo>
                      <a:pt x="7897" y="650"/>
                    </a:lnTo>
                    <a:lnTo>
                      <a:pt x="7919" y="615"/>
                    </a:lnTo>
                    <a:lnTo>
                      <a:pt x="7941" y="581"/>
                    </a:lnTo>
                    <a:lnTo>
                      <a:pt x="7961" y="545"/>
                    </a:lnTo>
                    <a:lnTo>
                      <a:pt x="7980" y="511"/>
                    </a:lnTo>
                    <a:lnTo>
                      <a:pt x="7998" y="475"/>
                    </a:lnTo>
                    <a:lnTo>
                      <a:pt x="8015" y="440"/>
                    </a:lnTo>
                    <a:lnTo>
                      <a:pt x="8030" y="403"/>
                    </a:lnTo>
                    <a:lnTo>
                      <a:pt x="8044" y="368"/>
                    </a:lnTo>
                    <a:lnTo>
                      <a:pt x="8056" y="331"/>
                    </a:lnTo>
                    <a:lnTo>
                      <a:pt x="8068" y="295"/>
                    </a:lnTo>
                    <a:lnTo>
                      <a:pt x="8079" y="259"/>
                    </a:lnTo>
                    <a:lnTo>
                      <a:pt x="8087" y="223"/>
                    </a:lnTo>
                    <a:lnTo>
                      <a:pt x="8095" y="185"/>
                    </a:lnTo>
                    <a:lnTo>
                      <a:pt x="8101" y="149"/>
                    </a:lnTo>
                    <a:lnTo>
                      <a:pt x="8106" y="111"/>
                    </a:lnTo>
                    <a:lnTo>
                      <a:pt x="8109" y="74"/>
                    </a:lnTo>
                    <a:lnTo>
                      <a:pt x="8111" y="37"/>
                    </a:lnTo>
                    <a:lnTo>
                      <a:pt x="8112" y="0"/>
                    </a:lnTo>
                    <a:lnTo>
                      <a:pt x="8014" y="0"/>
                    </a:lnTo>
                    <a:lnTo>
                      <a:pt x="8013" y="33"/>
                    </a:lnTo>
                    <a:lnTo>
                      <a:pt x="8011" y="68"/>
                    </a:lnTo>
                    <a:lnTo>
                      <a:pt x="8008" y="101"/>
                    </a:lnTo>
                    <a:lnTo>
                      <a:pt x="8004" y="135"/>
                    </a:lnTo>
                    <a:lnTo>
                      <a:pt x="7998" y="168"/>
                    </a:lnTo>
                    <a:lnTo>
                      <a:pt x="7991" y="201"/>
                    </a:lnTo>
                    <a:lnTo>
                      <a:pt x="7983" y="234"/>
                    </a:lnTo>
                    <a:lnTo>
                      <a:pt x="7974" y="267"/>
                    </a:lnTo>
                    <a:lnTo>
                      <a:pt x="7964" y="301"/>
                    </a:lnTo>
                    <a:lnTo>
                      <a:pt x="7952" y="333"/>
                    </a:lnTo>
                    <a:lnTo>
                      <a:pt x="7939" y="367"/>
                    </a:lnTo>
                    <a:lnTo>
                      <a:pt x="7925" y="399"/>
                    </a:lnTo>
                    <a:lnTo>
                      <a:pt x="7909" y="433"/>
                    </a:lnTo>
                    <a:lnTo>
                      <a:pt x="7893" y="465"/>
                    </a:lnTo>
                    <a:lnTo>
                      <a:pt x="7876" y="498"/>
                    </a:lnTo>
                    <a:lnTo>
                      <a:pt x="7856" y="530"/>
                    </a:lnTo>
                    <a:lnTo>
                      <a:pt x="7837" y="562"/>
                    </a:lnTo>
                    <a:lnTo>
                      <a:pt x="7815" y="595"/>
                    </a:lnTo>
                    <a:lnTo>
                      <a:pt x="7793" y="627"/>
                    </a:lnTo>
                    <a:lnTo>
                      <a:pt x="7769" y="659"/>
                    </a:lnTo>
                    <a:lnTo>
                      <a:pt x="7745" y="691"/>
                    </a:lnTo>
                    <a:lnTo>
                      <a:pt x="7719" y="723"/>
                    </a:lnTo>
                    <a:lnTo>
                      <a:pt x="7692" y="755"/>
                    </a:lnTo>
                    <a:lnTo>
                      <a:pt x="7664" y="787"/>
                    </a:lnTo>
                    <a:lnTo>
                      <a:pt x="7634" y="818"/>
                    </a:lnTo>
                    <a:lnTo>
                      <a:pt x="7604" y="849"/>
                    </a:lnTo>
                    <a:lnTo>
                      <a:pt x="7573" y="881"/>
                    </a:lnTo>
                    <a:lnTo>
                      <a:pt x="7540" y="911"/>
                    </a:lnTo>
                    <a:lnTo>
                      <a:pt x="7506" y="943"/>
                    </a:lnTo>
                    <a:lnTo>
                      <a:pt x="7471" y="973"/>
                    </a:lnTo>
                    <a:lnTo>
                      <a:pt x="7435" y="1004"/>
                    </a:lnTo>
                    <a:lnTo>
                      <a:pt x="7398" y="1034"/>
                    </a:lnTo>
                    <a:lnTo>
                      <a:pt x="7360" y="1064"/>
                    </a:lnTo>
                    <a:lnTo>
                      <a:pt x="7320" y="1095"/>
                    </a:lnTo>
                    <a:lnTo>
                      <a:pt x="7281" y="1125"/>
                    </a:lnTo>
                    <a:lnTo>
                      <a:pt x="7239" y="1155"/>
                    </a:lnTo>
                    <a:lnTo>
                      <a:pt x="7196" y="1184"/>
                    </a:lnTo>
                    <a:lnTo>
                      <a:pt x="7153" y="1214"/>
                    </a:lnTo>
                    <a:lnTo>
                      <a:pt x="7108" y="1243"/>
                    </a:lnTo>
                    <a:lnTo>
                      <a:pt x="7063" y="1272"/>
                    </a:lnTo>
                    <a:lnTo>
                      <a:pt x="7017" y="1301"/>
                    </a:lnTo>
                    <a:lnTo>
                      <a:pt x="6969" y="1330"/>
                    </a:lnTo>
                    <a:lnTo>
                      <a:pt x="6921" y="1359"/>
                    </a:lnTo>
                    <a:lnTo>
                      <a:pt x="6871" y="1386"/>
                    </a:lnTo>
                    <a:lnTo>
                      <a:pt x="6820" y="1414"/>
                    </a:lnTo>
                    <a:lnTo>
                      <a:pt x="6768" y="1443"/>
                    </a:lnTo>
                    <a:lnTo>
                      <a:pt x="6717" y="1470"/>
                    </a:lnTo>
                    <a:lnTo>
                      <a:pt x="6663" y="1497"/>
                    </a:lnTo>
                    <a:lnTo>
                      <a:pt x="6608" y="1525"/>
                    </a:lnTo>
                    <a:lnTo>
                      <a:pt x="6553" y="1551"/>
                    </a:lnTo>
                    <a:lnTo>
                      <a:pt x="6497" y="1579"/>
                    </a:lnTo>
                    <a:lnTo>
                      <a:pt x="6440" y="1605"/>
                    </a:lnTo>
                    <a:lnTo>
                      <a:pt x="6382" y="1631"/>
                    </a:lnTo>
                    <a:lnTo>
                      <a:pt x="6322" y="1657"/>
                    </a:lnTo>
                    <a:lnTo>
                      <a:pt x="6262" y="1683"/>
                    </a:lnTo>
                    <a:lnTo>
                      <a:pt x="6203" y="1708"/>
                    </a:lnTo>
                    <a:lnTo>
                      <a:pt x="6140" y="1734"/>
                    </a:lnTo>
                    <a:lnTo>
                      <a:pt x="6078" y="1758"/>
                    </a:lnTo>
                    <a:lnTo>
                      <a:pt x="6014" y="1783"/>
                    </a:lnTo>
                    <a:lnTo>
                      <a:pt x="5950" y="1808"/>
                    </a:lnTo>
                    <a:lnTo>
                      <a:pt x="5885" y="1832"/>
                    </a:lnTo>
                    <a:lnTo>
                      <a:pt x="5819" y="1855"/>
                    </a:lnTo>
                    <a:lnTo>
                      <a:pt x="5752" y="1880"/>
                    </a:lnTo>
                    <a:lnTo>
                      <a:pt x="5684" y="1903"/>
                    </a:lnTo>
                    <a:lnTo>
                      <a:pt x="5616" y="1926"/>
                    </a:lnTo>
                    <a:lnTo>
                      <a:pt x="5547" y="1949"/>
                    </a:lnTo>
                    <a:lnTo>
                      <a:pt x="5477" y="1971"/>
                    </a:lnTo>
                    <a:lnTo>
                      <a:pt x="5406" y="1993"/>
                    </a:lnTo>
                    <a:lnTo>
                      <a:pt x="5334" y="2016"/>
                    </a:lnTo>
                    <a:lnTo>
                      <a:pt x="5262" y="2038"/>
                    </a:lnTo>
                    <a:lnTo>
                      <a:pt x="5189" y="2059"/>
                    </a:lnTo>
                    <a:lnTo>
                      <a:pt x="5115" y="2080"/>
                    </a:lnTo>
                    <a:lnTo>
                      <a:pt x="4965" y="2121"/>
                    </a:lnTo>
                    <a:lnTo>
                      <a:pt x="4811" y="2162"/>
                    </a:lnTo>
                    <a:lnTo>
                      <a:pt x="4655" y="2200"/>
                    </a:lnTo>
                    <a:lnTo>
                      <a:pt x="4496" y="2238"/>
                    </a:lnTo>
                    <a:lnTo>
                      <a:pt x="4334" y="2274"/>
                    </a:lnTo>
                    <a:lnTo>
                      <a:pt x="4170" y="2310"/>
                    </a:lnTo>
                    <a:lnTo>
                      <a:pt x="4003" y="2343"/>
                    </a:lnTo>
                    <a:lnTo>
                      <a:pt x="3833" y="2376"/>
                    </a:lnTo>
                    <a:lnTo>
                      <a:pt x="3662" y="2407"/>
                    </a:lnTo>
                    <a:lnTo>
                      <a:pt x="3486" y="2436"/>
                    </a:lnTo>
                    <a:lnTo>
                      <a:pt x="3310" y="2465"/>
                    </a:lnTo>
                    <a:lnTo>
                      <a:pt x="3130" y="2491"/>
                    </a:lnTo>
                    <a:lnTo>
                      <a:pt x="2949" y="2518"/>
                    </a:lnTo>
                    <a:lnTo>
                      <a:pt x="2765" y="2541"/>
                    </a:lnTo>
                    <a:lnTo>
                      <a:pt x="2580" y="2563"/>
                    </a:lnTo>
                    <a:lnTo>
                      <a:pt x="2392" y="2585"/>
                    </a:lnTo>
                    <a:lnTo>
                      <a:pt x="2201" y="2604"/>
                    </a:lnTo>
                    <a:lnTo>
                      <a:pt x="2010" y="2621"/>
                    </a:lnTo>
                    <a:lnTo>
                      <a:pt x="1816" y="2637"/>
                    </a:lnTo>
                    <a:lnTo>
                      <a:pt x="1621" y="2652"/>
                    </a:lnTo>
                    <a:lnTo>
                      <a:pt x="1424" y="2665"/>
                    </a:lnTo>
                    <a:lnTo>
                      <a:pt x="1225" y="2677"/>
                    </a:lnTo>
                    <a:lnTo>
                      <a:pt x="1024" y="2686"/>
                    </a:lnTo>
                    <a:lnTo>
                      <a:pt x="822" y="2694"/>
                    </a:lnTo>
                    <a:lnTo>
                      <a:pt x="619" y="2700"/>
                    </a:lnTo>
                    <a:lnTo>
                      <a:pt x="414" y="2704"/>
                    </a:lnTo>
                    <a:lnTo>
                      <a:pt x="208" y="2707"/>
                    </a:lnTo>
                    <a:lnTo>
                      <a:pt x="0" y="2708"/>
                    </a:lnTo>
                    <a:lnTo>
                      <a:pt x="0" y="2807"/>
                    </a:lnTo>
                    <a:close/>
                  </a:path>
                </a:pathLst>
              </a:custGeom>
              <a:solidFill>
                <a:srgbClr val="D98E9A"/>
              </a:solidFill>
              <a:ln w="9525">
                <a:noFill/>
                <a:round/>
                <a:headEnd/>
                <a:tailEnd/>
              </a:ln>
            </p:spPr>
            <p:txBody>
              <a:bodyPr/>
              <a:lstStyle/>
              <a:p>
                <a:endParaRPr lang="en-US" dirty="0"/>
              </a:p>
            </p:txBody>
          </p:sp>
          <p:sp>
            <p:nvSpPr>
              <p:cNvPr id="58811" name="Freeform 296"/>
              <p:cNvSpPr>
                <a:spLocks/>
              </p:cNvSpPr>
              <p:nvPr/>
            </p:nvSpPr>
            <p:spPr bwMode="auto">
              <a:xfrm>
                <a:off x="3744" y="4603"/>
                <a:ext cx="312" cy="108"/>
              </a:xfrm>
              <a:custGeom>
                <a:avLst/>
                <a:gdLst>
                  <a:gd name="T0" fmla="*/ 0 w 8112"/>
                  <a:gd name="T1" fmla="*/ 0 h 2807"/>
                  <a:gd name="T2" fmla="*/ 0 w 8112"/>
                  <a:gd name="T3" fmla="*/ 0 h 2807"/>
                  <a:gd name="T4" fmla="*/ 0 w 8112"/>
                  <a:gd name="T5" fmla="*/ 0 h 2807"/>
                  <a:gd name="T6" fmla="*/ 0 w 8112"/>
                  <a:gd name="T7" fmla="*/ 0 h 2807"/>
                  <a:gd name="T8" fmla="*/ 0 w 8112"/>
                  <a:gd name="T9" fmla="*/ 0 h 2807"/>
                  <a:gd name="T10" fmla="*/ 0 w 8112"/>
                  <a:gd name="T11" fmla="*/ 0 h 2807"/>
                  <a:gd name="T12" fmla="*/ 0 w 8112"/>
                  <a:gd name="T13" fmla="*/ 0 h 2807"/>
                  <a:gd name="T14" fmla="*/ 0 w 8112"/>
                  <a:gd name="T15" fmla="*/ 0 h 2807"/>
                  <a:gd name="T16" fmla="*/ 0 w 8112"/>
                  <a:gd name="T17" fmla="*/ 0 h 2807"/>
                  <a:gd name="T18" fmla="*/ 0 w 8112"/>
                  <a:gd name="T19" fmla="*/ 0 h 2807"/>
                  <a:gd name="T20" fmla="*/ 0 w 8112"/>
                  <a:gd name="T21" fmla="*/ 0 h 2807"/>
                  <a:gd name="T22" fmla="*/ 0 w 8112"/>
                  <a:gd name="T23" fmla="*/ 0 h 2807"/>
                  <a:gd name="T24" fmla="*/ 0 w 8112"/>
                  <a:gd name="T25" fmla="*/ 0 h 2807"/>
                  <a:gd name="T26" fmla="*/ 0 w 8112"/>
                  <a:gd name="T27" fmla="*/ 0 h 2807"/>
                  <a:gd name="T28" fmla="*/ 0 w 8112"/>
                  <a:gd name="T29" fmla="*/ 0 h 2807"/>
                  <a:gd name="T30" fmla="*/ 0 w 8112"/>
                  <a:gd name="T31" fmla="*/ 0 h 2807"/>
                  <a:gd name="T32" fmla="*/ 0 w 8112"/>
                  <a:gd name="T33" fmla="*/ 0 h 2807"/>
                  <a:gd name="T34" fmla="*/ 0 w 8112"/>
                  <a:gd name="T35" fmla="*/ 0 h 2807"/>
                  <a:gd name="T36" fmla="*/ 0 w 8112"/>
                  <a:gd name="T37" fmla="*/ 0 h 2807"/>
                  <a:gd name="T38" fmla="*/ 0 w 8112"/>
                  <a:gd name="T39" fmla="*/ 0 h 2807"/>
                  <a:gd name="T40" fmla="*/ 0 w 8112"/>
                  <a:gd name="T41" fmla="*/ 0 h 2807"/>
                  <a:gd name="T42" fmla="*/ 0 w 8112"/>
                  <a:gd name="T43" fmla="*/ 0 h 2807"/>
                  <a:gd name="T44" fmla="*/ 0 w 8112"/>
                  <a:gd name="T45" fmla="*/ 0 h 2807"/>
                  <a:gd name="T46" fmla="*/ 0 w 8112"/>
                  <a:gd name="T47" fmla="*/ 0 h 2807"/>
                  <a:gd name="T48" fmla="*/ 0 w 8112"/>
                  <a:gd name="T49" fmla="*/ 0 h 2807"/>
                  <a:gd name="T50" fmla="*/ 0 w 8112"/>
                  <a:gd name="T51" fmla="*/ 0 h 2807"/>
                  <a:gd name="T52" fmla="*/ 0 w 8112"/>
                  <a:gd name="T53" fmla="*/ 0 h 2807"/>
                  <a:gd name="T54" fmla="*/ 0 w 8112"/>
                  <a:gd name="T55" fmla="*/ 0 h 2807"/>
                  <a:gd name="T56" fmla="*/ 0 w 8112"/>
                  <a:gd name="T57" fmla="*/ 0 h 2807"/>
                  <a:gd name="T58" fmla="*/ 0 w 8112"/>
                  <a:gd name="T59" fmla="*/ 0 h 2807"/>
                  <a:gd name="T60" fmla="*/ 0 w 8112"/>
                  <a:gd name="T61" fmla="*/ 0 h 2807"/>
                  <a:gd name="T62" fmla="*/ 0 w 8112"/>
                  <a:gd name="T63" fmla="*/ 0 h 2807"/>
                  <a:gd name="T64" fmla="*/ 0 w 8112"/>
                  <a:gd name="T65" fmla="*/ 0 h 2807"/>
                  <a:gd name="T66" fmla="*/ 0 w 8112"/>
                  <a:gd name="T67" fmla="*/ 0 h 2807"/>
                  <a:gd name="T68" fmla="*/ 0 w 8112"/>
                  <a:gd name="T69" fmla="*/ 0 h 2807"/>
                  <a:gd name="T70" fmla="*/ 0 w 8112"/>
                  <a:gd name="T71" fmla="*/ 0 h 2807"/>
                  <a:gd name="T72" fmla="*/ 0 w 8112"/>
                  <a:gd name="T73" fmla="*/ 0 h 2807"/>
                  <a:gd name="T74" fmla="*/ 0 w 8112"/>
                  <a:gd name="T75" fmla="*/ 0 h 2807"/>
                  <a:gd name="T76" fmla="*/ 0 w 8112"/>
                  <a:gd name="T77" fmla="*/ 0 h 2807"/>
                  <a:gd name="T78" fmla="*/ 0 w 8112"/>
                  <a:gd name="T79" fmla="*/ 0 h 2807"/>
                  <a:gd name="T80" fmla="*/ 0 w 8112"/>
                  <a:gd name="T81" fmla="*/ 0 h 2807"/>
                  <a:gd name="T82" fmla="*/ 0 w 8112"/>
                  <a:gd name="T83" fmla="*/ 0 h 2807"/>
                  <a:gd name="T84" fmla="*/ 0 w 8112"/>
                  <a:gd name="T85" fmla="*/ 0 h 2807"/>
                  <a:gd name="T86" fmla="*/ 0 w 8112"/>
                  <a:gd name="T87" fmla="*/ 0 h 2807"/>
                  <a:gd name="T88" fmla="*/ 0 w 8112"/>
                  <a:gd name="T89" fmla="*/ 0 h 2807"/>
                  <a:gd name="T90" fmla="*/ 0 w 8112"/>
                  <a:gd name="T91" fmla="*/ 0 h 2807"/>
                  <a:gd name="T92" fmla="*/ 0 w 8112"/>
                  <a:gd name="T93" fmla="*/ 0 h 2807"/>
                  <a:gd name="T94" fmla="*/ 0 w 8112"/>
                  <a:gd name="T95" fmla="*/ 0 h 2807"/>
                  <a:gd name="T96" fmla="*/ 0 w 8112"/>
                  <a:gd name="T97" fmla="*/ 0 h 2807"/>
                  <a:gd name="T98" fmla="*/ 0 w 8112"/>
                  <a:gd name="T99" fmla="*/ 0 h 2807"/>
                  <a:gd name="T100" fmla="*/ 0 w 8112"/>
                  <a:gd name="T101" fmla="*/ 0 h 28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12"/>
                  <a:gd name="T154" fmla="*/ 0 h 2807"/>
                  <a:gd name="T155" fmla="*/ 8112 w 8112"/>
                  <a:gd name="T156" fmla="*/ 2807 h 28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12" h="2807">
                    <a:moveTo>
                      <a:pt x="0" y="0"/>
                    </a:moveTo>
                    <a:lnTo>
                      <a:pt x="0" y="0"/>
                    </a:lnTo>
                    <a:lnTo>
                      <a:pt x="1" y="37"/>
                    </a:lnTo>
                    <a:lnTo>
                      <a:pt x="3" y="74"/>
                    </a:lnTo>
                    <a:lnTo>
                      <a:pt x="6" y="111"/>
                    </a:lnTo>
                    <a:lnTo>
                      <a:pt x="11" y="149"/>
                    </a:lnTo>
                    <a:lnTo>
                      <a:pt x="17" y="185"/>
                    </a:lnTo>
                    <a:lnTo>
                      <a:pt x="24" y="223"/>
                    </a:lnTo>
                    <a:lnTo>
                      <a:pt x="33" y="259"/>
                    </a:lnTo>
                    <a:lnTo>
                      <a:pt x="44" y="295"/>
                    </a:lnTo>
                    <a:lnTo>
                      <a:pt x="55" y="331"/>
                    </a:lnTo>
                    <a:lnTo>
                      <a:pt x="68" y="368"/>
                    </a:lnTo>
                    <a:lnTo>
                      <a:pt x="82" y="404"/>
                    </a:lnTo>
                    <a:lnTo>
                      <a:pt x="97" y="440"/>
                    </a:lnTo>
                    <a:lnTo>
                      <a:pt x="114" y="475"/>
                    </a:lnTo>
                    <a:lnTo>
                      <a:pt x="132" y="511"/>
                    </a:lnTo>
                    <a:lnTo>
                      <a:pt x="151" y="545"/>
                    </a:lnTo>
                    <a:lnTo>
                      <a:pt x="171" y="581"/>
                    </a:lnTo>
                    <a:lnTo>
                      <a:pt x="193" y="615"/>
                    </a:lnTo>
                    <a:lnTo>
                      <a:pt x="215" y="650"/>
                    </a:lnTo>
                    <a:lnTo>
                      <a:pt x="239" y="684"/>
                    </a:lnTo>
                    <a:lnTo>
                      <a:pt x="264" y="718"/>
                    </a:lnTo>
                    <a:lnTo>
                      <a:pt x="290" y="752"/>
                    </a:lnTo>
                    <a:lnTo>
                      <a:pt x="317" y="786"/>
                    </a:lnTo>
                    <a:lnTo>
                      <a:pt x="346" y="819"/>
                    </a:lnTo>
                    <a:lnTo>
                      <a:pt x="375" y="853"/>
                    </a:lnTo>
                    <a:lnTo>
                      <a:pt x="407" y="886"/>
                    </a:lnTo>
                    <a:lnTo>
                      <a:pt x="438" y="918"/>
                    </a:lnTo>
                    <a:lnTo>
                      <a:pt x="472" y="951"/>
                    </a:lnTo>
                    <a:lnTo>
                      <a:pt x="505" y="983"/>
                    </a:lnTo>
                    <a:lnTo>
                      <a:pt x="540" y="1016"/>
                    </a:lnTo>
                    <a:lnTo>
                      <a:pt x="577" y="1047"/>
                    </a:lnTo>
                    <a:lnTo>
                      <a:pt x="613" y="1080"/>
                    </a:lnTo>
                    <a:lnTo>
                      <a:pt x="652" y="1111"/>
                    </a:lnTo>
                    <a:lnTo>
                      <a:pt x="692" y="1143"/>
                    </a:lnTo>
                    <a:lnTo>
                      <a:pt x="732" y="1173"/>
                    </a:lnTo>
                    <a:lnTo>
                      <a:pt x="774" y="1204"/>
                    </a:lnTo>
                    <a:lnTo>
                      <a:pt x="816" y="1235"/>
                    </a:lnTo>
                    <a:lnTo>
                      <a:pt x="860" y="1265"/>
                    </a:lnTo>
                    <a:lnTo>
                      <a:pt x="904" y="1296"/>
                    </a:lnTo>
                    <a:lnTo>
                      <a:pt x="950" y="1325"/>
                    </a:lnTo>
                    <a:lnTo>
                      <a:pt x="997" y="1355"/>
                    </a:lnTo>
                    <a:lnTo>
                      <a:pt x="1044" y="1385"/>
                    </a:lnTo>
                    <a:lnTo>
                      <a:pt x="1093" y="1414"/>
                    </a:lnTo>
                    <a:lnTo>
                      <a:pt x="1143" y="1444"/>
                    </a:lnTo>
                    <a:lnTo>
                      <a:pt x="1192" y="1472"/>
                    </a:lnTo>
                    <a:lnTo>
                      <a:pt x="1244" y="1500"/>
                    </a:lnTo>
                    <a:lnTo>
                      <a:pt x="1297" y="1529"/>
                    </a:lnTo>
                    <a:lnTo>
                      <a:pt x="1351" y="1557"/>
                    </a:lnTo>
                    <a:lnTo>
                      <a:pt x="1404" y="1585"/>
                    </a:lnTo>
                    <a:lnTo>
                      <a:pt x="1460" y="1613"/>
                    </a:lnTo>
                    <a:lnTo>
                      <a:pt x="1516" y="1640"/>
                    </a:lnTo>
                    <a:lnTo>
                      <a:pt x="1574" y="1667"/>
                    </a:lnTo>
                    <a:lnTo>
                      <a:pt x="1632" y="1694"/>
                    </a:lnTo>
                    <a:lnTo>
                      <a:pt x="1690" y="1721"/>
                    </a:lnTo>
                    <a:lnTo>
                      <a:pt x="1750" y="1747"/>
                    </a:lnTo>
                    <a:lnTo>
                      <a:pt x="1811" y="1773"/>
                    </a:lnTo>
                    <a:lnTo>
                      <a:pt x="1873" y="1799"/>
                    </a:lnTo>
                    <a:lnTo>
                      <a:pt x="1935" y="1824"/>
                    </a:lnTo>
                    <a:lnTo>
                      <a:pt x="1998" y="1849"/>
                    </a:lnTo>
                    <a:lnTo>
                      <a:pt x="2062" y="1875"/>
                    </a:lnTo>
                    <a:lnTo>
                      <a:pt x="2127" y="1899"/>
                    </a:lnTo>
                    <a:lnTo>
                      <a:pt x="2193" y="1924"/>
                    </a:lnTo>
                    <a:lnTo>
                      <a:pt x="2260" y="1948"/>
                    </a:lnTo>
                    <a:lnTo>
                      <a:pt x="2327" y="1972"/>
                    </a:lnTo>
                    <a:lnTo>
                      <a:pt x="2396" y="1995"/>
                    </a:lnTo>
                    <a:lnTo>
                      <a:pt x="2465" y="2019"/>
                    </a:lnTo>
                    <a:lnTo>
                      <a:pt x="2535" y="2042"/>
                    </a:lnTo>
                    <a:lnTo>
                      <a:pt x="2606" y="2065"/>
                    </a:lnTo>
                    <a:lnTo>
                      <a:pt x="2677" y="2088"/>
                    </a:lnTo>
                    <a:lnTo>
                      <a:pt x="2749" y="2110"/>
                    </a:lnTo>
                    <a:lnTo>
                      <a:pt x="2823" y="2131"/>
                    </a:lnTo>
                    <a:lnTo>
                      <a:pt x="2896" y="2154"/>
                    </a:lnTo>
                    <a:lnTo>
                      <a:pt x="2971" y="2175"/>
                    </a:lnTo>
                    <a:lnTo>
                      <a:pt x="3122" y="2216"/>
                    </a:lnTo>
                    <a:lnTo>
                      <a:pt x="3277" y="2257"/>
                    </a:lnTo>
                    <a:lnTo>
                      <a:pt x="3434" y="2296"/>
                    </a:lnTo>
                    <a:lnTo>
                      <a:pt x="3594" y="2334"/>
                    </a:lnTo>
                    <a:lnTo>
                      <a:pt x="3757" y="2371"/>
                    </a:lnTo>
                    <a:lnTo>
                      <a:pt x="3922" y="2406"/>
                    </a:lnTo>
                    <a:lnTo>
                      <a:pt x="4090" y="2441"/>
                    </a:lnTo>
                    <a:lnTo>
                      <a:pt x="4261" y="2473"/>
                    </a:lnTo>
                    <a:lnTo>
                      <a:pt x="4434" y="2503"/>
                    </a:lnTo>
                    <a:lnTo>
                      <a:pt x="4610" y="2534"/>
                    </a:lnTo>
                    <a:lnTo>
                      <a:pt x="4787" y="2562"/>
                    </a:lnTo>
                    <a:lnTo>
                      <a:pt x="4968" y="2589"/>
                    </a:lnTo>
                    <a:lnTo>
                      <a:pt x="5150" y="2615"/>
                    </a:lnTo>
                    <a:lnTo>
                      <a:pt x="5335" y="2638"/>
                    </a:lnTo>
                    <a:lnTo>
                      <a:pt x="5521" y="2662"/>
                    </a:lnTo>
                    <a:lnTo>
                      <a:pt x="5710" y="2682"/>
                    </a:lnTo>
                    <a:lnTo>
                      <a:pt x="5900" y="2701"/>
                    </a:lnTo>
                    <a:lnTo>
                      <a:pt x="6093" y="2719"/>
                    </a:lnTo>
                    <a:lnTo>
                      <a:pt x="6288" y="2736"/>
                    </a:lnTo>
                    <a:lnTo>
                      <a:pt x="6485" y="2750"/>
                    </a:lnTo>
                    <a:lnTo>
                      <a:pt x="6682" y="2763"/>
                    </a:lnTo>
                    <a:lnTo>
                      <a:pt x="6882" y="2774"/>
                    </a:lnTo>
                    <a:lnTo>
                      <a:pt x="7084" y="2784"/>
                    </a:lnTo>
                    <a:lnTo>
                      <a:pt x="7287" y="2792"/>
                    </a:lnTo>
                    <a:lnTo>
                      <a:pt x="7490" y="2798"/>
                    </a:lnTo>
                    <a:lnTo>
                      <a:pt x="7696" y="2803"/>
                    </a:lnTo>
                    <a:lnTo>
                      <a:pt x="7904" y="2806"/>
                    </a:lnTo>
                    <a:lnTo>
                      <a:pt x="8112" y="2807"/>
                    </a:lnTo>
                    <a:lnTo>
                      <a:pt x="8112" y="2708"/>
                    </a:lnTo>
                    <a:lnTo>
                      <a:pt x="7904" y="2707"/>
                    </a:lnTo>
                    <a:lnTo>
                      <a:pt x="7698" y="2704"/>
                    </a:lnTo>
                    <a:lnTo>
                      <a:pt x="7493" y="2700"/>
                    </a:lnTo>
                    <a:lnTo>
                      <a:pt x="7290" y="2694"/>
                    </a:lnTo>
                    <a:lnTo>
                      <a:pt x="7088" y="2686"/>
                    </a:lnTo>
                    <a:lnTo>
                      <a:pt x="6887" y="2677"/>
                    </a:lnTo>
                    <a:lnTo>
                      <a:pt x="6688" y="2665"/>
                    </a:lnTo>
                    <a:lnTo>
                      <a:pt x="6491" y="2652"/>
                    </a:lnTo>
                    <a:lnTo>
                      <a:pt x="6296" y="2637"/>
                    </a:lnTo>
                    <a:lnTo>
                      <a:pt x="6102" y="2621"/>
                    </a:lnTo>
                    <a:lnTo>
                      <a:pt x="5911" y="2604"/>
                    </a:lnTo>
                    <a:lnTo>
                      <a:pt x="5720" y="2585"/>
                    </a:lnTo>
                    <a:lnTo>
                      <a:pt x="5532" y="2563"/>
                    </a:lnTo>
                    <a:lnTo>
                      <a:pt x="5347" y="2541"/>
                    </a:lnTo>
                    <a:lnTo>
                      <a:pt x="5163" y="2518"/>
                    </a:lnTo>
                    <a:lnTo>
                      <a:pt x="4982" y="2491"/>
                    </a:lnTo>
                    <a:lnTo>
                      <a:pt x="4802" y="2465"/>
                    </a:lnTo>
                    <a:lnTo>
                      <a:pt x="4626" y="2436"/>
                    </a:lnTo>
                    <a:lnTo>
                      <a:pt x="4450" y="2407"/>
                    </a:lnTo>
                    <a:lnTo>
                      <a:pt x="4279" y="2376"/>
                    </a:lnTo>
                    <a:lnTo>
                      <a:pt x="4109" y="2343"/>
                    </a:lnTo>
                    <a:lnTo>
                      <a:pt x="3942" y="2310"/>
                    </a:lnTo>
                    <a:lnTo>
                      <a:pt x="3777" y="2274"/>
                    </a:lnTo>
                    <a:lnTo>
                      <a:pt x="3616" y="2238"/>
                    </a:lnTo>
                    <a:lnTo>
                      <a:pt x="3457" y="2200"/>
                    </a:lnTo>
                    <a:lnTo>
                      <a:pt x="3301" y="2162"/>
                    </a:lnTo>
                    <a:lnTo>
                      <a:pt x="3147" y="2121"/>
                    </a:lnTo>
                    <a:lnTo>
                      <a:pt x="2997" y="2080"/>
                    </a:lnTo>
                    <a:lnTo>
                      <a:pt x="2923" y="2059"/>
                    </a:lnTo>
                    <a:lnTo>
                      <a:pt x="2850" y="2038"/>
                    </a:lnTo>
                    <a:lnTo>
                      <a:pt x="2778" y="2016"/>
                    </a:lnTo>
                    <a:lnTo>
                      <a:pt x="2706" y="1993"/>
                    </a:lnTo>
                    <a:lnTo>
                      <a:pt x="2635" y="1971"/>
                    </a:lnTo>
                    <a:lnTo>
                      <a:pt x="2565" y="1949"/>
                    </a:lnTo>
                    <a:lnTo>
                      <a:pt x="2496" y="1926"/>
                    </a:lnTo>
                    <a:lnTo>
                      <a:pt x="2428" y="1903"/>
                    </a:lnTo>
                    <a:lnTo>
                      <a:pt x="2360" y="1880"/>
                    </a:lnTo>
                    <a:lnTo>
                      <a:pt x="2293" y="1855"/>
                    </a:lnTo>
                    <a:lnTo>
                      <a:pt x="2227" y="1832"/>
                    </a:lnTo>
                    <a:lnTo>
                      <a:pt x="2162" y="1808"/>
                    </a:lnTo>
                    <a:lnTo>
                      <a:pt x="2098" y="1783"/>
                    </a:lnTo>
                    <a:lnTo>
                      <a:pt x="2034" y="1758"/>
                    </a:lnTo>
                    <a:lnTo>
                      <a:pt x="1971" y="1734"/>
                    </a:lnTo>
                    <a:lnTo>
                      <a:pt x="1909" y="1708"/>
                    </a:lnTo>
                    <a:lnTo>
                      <a:pt x="1850" y="1683"/>
                    </a:lnTo>
                    <a:lnTo>
                      <a:pt x="1790" y="1657"/>
                    </a:lnTo>
                    <a:lnTo>
                      <a:pt x="1730" y="1631"/>
                    </a:lnTo>
                    <a:lnTo>
                      <a:pt x="1672" y="1605"/>
                    </a:lnTo>
                    <a:lnTo>
                      <a:pt x="1615" y="1579"/>
                    </a:lnTo>
                    <a:lnTo>
                      <a:pt x="1559" y="1551"/>
                    </a:lnTo>
                    <a:lnTo>
                      <a:pt x="1504" y="1525"/>
                    </a:lnTo>
                    <a:lnTo>
                      <a:pt x="1449" y="1497"/>
                    </a:lnTo>
                    <a:lnTo>
                      <a:pt x="1395" y="1470"/>
                    </a:lnTo>
                    <a:lnTo>
                      <a:pt x="1344" y="1443"/>
                    </a:lnTo>
                    <a:lnTo>
                      <a:pt x="1292" y="1414"/>
                    </a:lnTo>
                    <a:lnTo>
                      <a:pt x="1241" y="1386"/>
                    </a:lnTo>
                    <a:lnTo>
                      <a:pt x="1191" y="1359"/>
                    </a:lnTo>
                    <a:lnTo>
                      <a:pt x="1143" y="1330"/>
                    </a:lnTo>
                    <a:lnTo>
                      <a:pt x="1095" y="1301"/>
                    </a:lnTo>
                    <a:lnTo>
                      <a:pt x="1048" y="1272"/>
                    </a:lnTo>
                    <a:lnTo>
                      <a:pt x="1004" y="1243"/>
                    </a:lnTo>
                    <a:lnTo>
                      <a:pt x="959" y="1214"/>
                    </a:lnTo>
                    <a:lnTo>
                      <a:pt x="916" y="1184"/>
                    </a:lnTo>
                    <a:lnTo>
                      <a:pt x="873" y="1155"/>
                    </a:lnTo>
                    <a:lnTo>
                      <a:pt x="831" y="1125"/>
                    </a:lnTo>
                    <a:lnTo>
                      <a:pt x="791" y="1095"/>
                    </a:lnTo>
                    <a:lnTo>
                      <a:pt x="752" y="1064"/>
                    </a:lnTo>
                    <a:lnTo>
                      <a:pt x="714" y="1034"/>
                    </a:lnTo>
                    <a:lnTo>
                      <a:pt x="677" y="1004"/>
                    </a:lnTo>
                    <a:lnTo>
                      <a:pt x="641" y="973"/>
                    </a:lnTo>
                    <a:lnTo>
                      <a:pt x="606" y="943"/>
                    </a:lnTo>
                    <a:lnTo>
                      <a:pt x="572" y="911"/>
                    </a:lnTo>
                    <a:lnTo>
                      <a:pt x="539" y="881"/>
                    </a:lnTo>
                    <a:lnTo>
                      <a:pt x="508" y="849"/>
                    </a:lnTo>
                    <a:lnTo>
                      <a:pt x="478" y="818"/>
                    </a:lnTo>
                    <a:lnTo>
                      <a:pt x="448" y="787"/>
                    </a:lnTo>
                    <a:lnTo>
                      <a:pt x="420" y="755"/>
                    </a:lnTo>
                    <a:lnTo>
                      <a:pt x="393" y="723"/>
                    </a:lnTo>
                    <a:lnTo>
                      <a:pt x="367" y="691"/>
                    </a:lnTo>
                    <a:lnTo>
                      <a:pt x="343" y="659"/>
                    </a:lnTo>
                    <a:lnTo>
                      <a:pt x="318" y="627"/>
                    </a:lnTo>
                    <a:lnTo>
                      <a:pt x="296" y="595"/>
                    </a:lnTo>
                    <a:lnTo>
                      <a:pt x="276" y="562"/>
                    </a:lnTo>
                    <a:lnTo>
                      <a:pt x="256" y="530"/>
                    </a:lnTo>
                    <a:lnTo>
                      <a:pt x="236" y="498"/>
                    </a:lnTo>
                    <a:lnTo>
                      <a:pt x="219" y="465"/>
                    </a:lnTo>
                    <a:lnTo>
                      <a:pt x="202" y="433"/>
                    </a:lnTo>
                    <a:lnTo>
                      <a:pt x="187" y="399"/>
                    </a:lnTo>
                    <a:lnTo>
                      <a:pt x="172" y="367"/>
                    </a:lnTo>
                    <a:lnTo>
                      <a:pt x="160" y="333"/>
                    </a:lnTo>
                    <a:lnTo>
                      <a:pt x="148" y="301"/>
                    </a:lnTo>
                    <a:lnTo>
                      <a:pt x="138" y="267"/>
                    </a:lnTo>
                    <a:lnTo>
                      <a:pt x="129" y="234"/>
                    </a:lnTo>
                    <a:lnTo>
                      <a:pt x="121" y="201"/>
                    </a:lnTo>
                    <a:lnTo>
                      <a:pt x="114" y="168"/>
                    </a:lnTo>
                    <a:lnTo>
                      <a:pt x="108" y="135"/>
                    </a:lnTo>
                    <a:lnTo>
                      <a:pt x="104" y="101"/>
                    </a:lnTo>
                    <a:lnTo>
                      <a:pt x="100" y="68"/>
                    </a:lnTo>
                    <a:lnTo>
                      <a:pt x="99" y="33"/>
                    </a:lnTo>
                    <a:lnTo>
                      <a:pt x="98" y="0"/>
                    </a:lnTo>
                    <a:lnTo>
                      <a:pt x="0" y="0"/>
                    </a:lnTo>
                    <a:close/>
                  </a:path>
                </a:pathLst>
              </a:custGeom>
              <a:solidFill>
                <a:srgbClr val="D98E9A"/>
              </a:solidFill>
              <a:ln w="9525">
                <a:noFill/>
                <a:round/>
                <a:headEnd/>
                <a:tailEnd/>
              </a:ln>
            </p:spPr>
            <p:txBody>
              <a:bodyPr/>
              <a:lstStyle/>
              <a:p>
                <a:endParaRPr lang="en-US" dirty="0"/>
              </a:p>
            </p:txBody>
          </p:sp>
          <p:sp>
            <p:nvSpPr>
              <p:cNvPr id="58812" name="Freeform 297"/>
              <p:cNvSpPr>
                <a:spLocks/>
              </p:cNvSpPr>
              <p:nvPr/>
            </p:nvSpPr>
            <p:spPr bwMode="auto">
              <a:xfrm>
                <a:off x="3744" y="4495"/>
                <a:ext cx="312" cy="108"/>
              </a:xfrm>
              <a:custGeom>
                <a:avLst/>
                <a:gdLst>
                  <a:gd name="T0" fmla="*/ 0 w 8112"/>
                  <a:gd name="T1" fmla="*/ 0 h 2811"/>
                  <a:gd name="T2" fmla="*/ 0 w 8112"/>
                  <a:gd name="T3" fmla="*/ 0 h 2811"/>
                  <a:gd name="T4" fmla="*/ 0 w 8112"/>
                  <a:gd name="T5" fmla="*/ 0 h 2811"/>
                  <a:gd name="T6" fmla="*/ 0 w 8112"/>
                  <a:gd name="T7" fmla="*/ 0 h 2811"/>
                  <a:gd name="T8" fmla="*/ 0 w 8112"/>
                  <a:gd name="T9" fmla="*/ 0 h 2811"/>
                  <a:gd name="T10" fmla="*/ 0 w 8112"/>
                  <a:gd name="T11" fmla="*/ 0 h 2811"/>
                  <a:gd name="T12" fmla="*/ 0 w 8112"/>
                  <a:gd name="T13" fmla="*/ 0 h 2811"/>
                  <a:gd name="T14" fmla="*/ 0 w 8112"/>
                  <a:gd name="T15" fmla="*/ 0 h 2811"/>
                  <a:gd name="T16" fmla="*/ 0 w 8112"/>
                  <a:gd name="T17" fmla="*/ 0 h 2811"/>
                  <a:gd name="T18" fmla="*/ 0 w 8112"/>
                  <a:gd name="T19" fmla="*/ 0 h 2811"/>
                  <a:gd name="T20" fmla="*/ 0 w 8112"/>
                  <a:gd name="T21" fmla="*/ 0 h 2811"/>
                  <a:gd name="T22" fmla="*/ 0 w 8112"/>
                  <a:gd name="T23" fmla="*/ 0 h 2811"/>
                  <a:gd name="T24" fmla="*/ 0 w 8112"/>
                  <a:gd name="T25" fmla="*/ 0 h 2811"/>
                  <a:gd name="T26" fmla="*/ 0 w 8112"/>
                  <a:gd name="T27" fmla="*/ 0 h 2811"/>
                  <a:gd name="T28" fmla="*/ 0 w 8112"/>
                  <a:gd name="T29" fmla="*/ 0 h 2811"/>
                  <a:gd name="T30" fmla="*/ 0 w 8112"/>
                  <a:gd name="T31" fmla="*/ 0 h 2811"/>
                  <a:gd name="T32" fmla="*/ 0 w 8112"/>
                  <a:gd name="T33" fmla="*/ 0 h 2811"/>
                  <a:gd name="T34" fmla="*/ 0 w 8112"/>
                  <a:gd name="T35" fmla="*/ 0 h 2811"/>
                  <a:gd name="T36" fmla="*/ 0 w 8112"/>
                  <a:gd name="T37" fmla="*/ 0 h 2811"/>
                  <a:gd name="T38" fmla="*/ 0 w 8112"/>
                  <a:gd name="T39" fmla="*/ 0 h 2811"/>
                  <a:gd name="T40" fmla="*/ 0 w 8112"/>
                  <a:gd name="T41" fmla="*/ 0 h 2811"/>
                  <a:gd name="T42" fmla="*/ 0 w 8112"/>
                  <a:gd name="T43" fmla="*/ 0 h 2811"/>
                  <a:gd name="T44" fmla="*/ 0 w 8112"/>
                  <a:gd name="T45" fmla="*/ 0 h 2811"/>
                  <a:gd name="T46" fmla="*/ 0 w 8112"/>
                  <a:gd name="T47" fmla="*/ 0 h 2811"/>
                  <a:gd name="T48" fmla="*/ 0 w 8112"/>
                  <a:gd name="T49" fmla="*/ 0 h 2811"/>
                  <a:gd name="T50" fmla="*/ 0 w 8112"/>
                  <a:gd name="T51" fmla="*/ 0 h 2811"/>
                  <a:gd name="T52" fmla="*/ 0 w 8112"/>
                  <a:gd name="T53" fmla="*/ 0 h 2811"/>
                  <a:gd name="T54" fmla="*/ 0 w 8112"/>
                  <a:gd name="T55" fmla="*/ 0 h 2811"/>
                  <a:gd name="T56" fmla="*/ 0 w 8112"/>
                  <a:gd name="T57" fmla="*/ 0 h 2811"/>
                  <a:gd name="T58" fmla="*/ 0 w 8112"/>
                  <a:gd name="T59" fmla="*/ 0 h 2811"/>
                  <a:gd name="T60" fmla="*/ 0 w 8112"/>
                  <a:gd name="T61" fmla="*/ 0 h 2811"/>
                  <a:gd name="T62" fmla="*/ 0 w 8112"/>
                  <a:gd name="T63" fmla="*/ 0 h 2811"/>
                  <a:gd name="T64" fmla="*/ 0 w 8112"/>
                  <a:gd name="T65" fmla="*/ 0 h 2811"/>
                  <a:gd name="T66" fmla="*/ 0 w 8112"/>
                  <a:gd name="T67" fmla="*/ 0 h 2811"/>
                  <a:gd name="T68" fmla="*/ 0 w 8112"/>
                  <a:gd name="T69" fmla="*/ 0 h 2811"/>
                  <a:gd name="T70" fmla="*/ 0 w 8112"/>
                  <a:gd name="T71" fmla="*/ 0 h 2811"/>
                  <a:gd name="T72" fmla="*/ 0 w 8112"/>
                  <a:gd name="T73" fmla="*/ 0 h 2811"/>
                  <a:gd name="T74" fmla="*/ 0 w 8112"/>
                  <a:gd name="T75" fmla="*/ 0 h 2811"/>
                  <a:gd name="T76" fmla="*/ 0 w 8112"/>
                  <a:gd name="T77" fmla="*/ 0 h 2811"/>
                  <a:gd name="T78" fmla="*/ 0 w 8112"/>
                  <a:gd name="T79" fmla="*/ 0 h 2811"/>
                  <a:gd name="T80" fmla="*/ 0 w 8112"/>
                  <a:gd name="T81" fmla="*/ 0 h 2811"/>
                  <a:gd name="T82" fmla="*/ 0 w 8112"/>
                  <a:gd name="T83" fmla="*/ 0 h 2811"/>
                  <a:gd name="T84" fmla="*/ 0 w 8112"/>
                  <a:gd name="T85" fmla="*/ 0 h 2811"/>
                  <a:gd name="T86" fmla="*/ 0 w 8112"/>
                  <a:gd name="T87" fmla="*/ 0 h 2811"/>
                  <a:gd name="T88" fmla="*/ 0 w 8112"/>
                  <a:gd name="T89" fmla="*/ 0 h 2811"/>
                  <a:gd name="T90" fmla="*/ 0 w 8112"/>
                  <a:gd name="T91" fmla="*/ 0 h 2811"/>
                  <a:gd name="T92" fmla="*/ 0 w 8112"/>
                  <a:gd name="T93" fmla="*/ 0 h 2811"/>
                  <a:gd name="T94" fmla="*/ 0 w 8112"/>
                  <a:gd name="T95" fmla="*/ 0 h 2811"/>
                  <a:gd name="T96" fmla="*/ 0 w 8112"/>
                  <a:gd name="T97" fmla="*/ 0 h 2811"/>
                  <a:gd name="T98" fmla="*/ 0 w 8112"/>
                  <a:gd name="T99" fmla="*/ 0 h 2811"/>
                  <a:gd name="T100" fmla="*/ 0 w 8112"/>
                  <a:gd name="T101" fmla="*/ 0 h 28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12"/>
                  <a:gd name="T154" fmla="*/ 0 h 2811"/>
                  <a:gd name="T155" fmla="*/ 8112 w 8112"/>
                  <a:gd name="T156" fmla="*/ 2811 h 28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12" h="2811">
                    <a:moveTo>
                      <a:pt x="8112" y="0"/>
                    </a:moveTo>
                    <a:lnTo>
                      <a:pt x="8112" y="0"/>
                    </a:lnTo>
                    <a:lnTo>
                      <a:pt x="7904" y="1"/>
                    </a:lnTo>
                    <a:lnTo>
                      <a:pt x="7696" y="4"/>
                    </a:lnTo>
                    <a:lnTo>
                      <a:pt x="7490" y="8"/>
                    </a:lnTo>
                    <a:lnTo>
                      <a:pt x="7287" y="14"/>
                    </a:lnTo>
                    <a:lnTo>
                      <a:pt x="7084" y="22"/>
                    </a:lnTo>
                    <a:lnTo>
                      <a:pt x="6882" y="32"/>
                    </a:lnTo>
                    <a:lnTo>
                      <a:pt x="6682" y="43"/>
                    </a:lnTo>
                    <a:lnTo>
                      <a:pt x="6485" y="56"/>
                    </a:lnTo>
                    <a:lnTo>
                      <a:pt x="6288" y="71"/>
                    </a:lnTo>
                    <a:lnTo>
                      <a:pt x="6093" y="87"/>
                    </a:lnTo>
                    <a:lnTo>
                      <a:pt x="5900" y="105"/>
                    </a:lnTo>
                    <a:lnTo>
                      <a:pt x="5710" y="124"/>
                    </a:lnTo>
                    <a:lnTo>
                      <a:pt x="5521" y="146"/>
                    </a:lnTo>
                    <a:lnTo>
                      <a:pt x="5335" y="168"/>
                    </a:lnTo>
                    <a:lnTo>
                      <a:pt x="5150" y="191"/>
                    </a:lnTo>
                    <a:lnTo>
                      <a:pt x="4968" y="218"/>
                    </a:lnTo>
                    <a:lnTo>
                      <a:pt x="4787" y="244"/>
                    </a:lnTo>
                    <a:lnTo>
                      <a:pt x="4610" y="272"/>
                    </a:lnTo>
                    <a:lnTo>
                      <a:pt x="4434" y="303"/>
                    </a:lnTo>
                    <a:lnTo>
                      <a:pt x="4261" y="334"/>
                    </a:lnTo>
                    <a:lnTo>
                      <a:pt x="4090" y="367"/>
                    </a:lnTo>
                    <a:lnTo>
                      <a:pt x="3922" y="400"/>
                    </a:lnTo>
                    <a:lnTo>
                      <a:pt x="3757" y="436"/>
                    </a:lnTo>
                    <a:lnTo>
                      <a:pt x="3594" y="472"/>
                    </a:lnTo>
                    <a:lnTo>
                      <a:pt x="3434" y="511"/>
                    </a:lnTo>
                    <a:lnTo>
                      <a:pt x="3277" y="549"/>
                    </a:lnTo>
                    <a:lnTo>
                      <a:pt x="3122" y="590"/>
                    </a:lnTo>
                    <a:lnTo>
                      <a:pt x="2971" y="632"/>
                    </a:lnTo>
                    <a:lnTo>
                      <a:pt x="2896" y="654"/>
                    </a:lnTo>
                    <a:lnTo>
                      <a:pt x="2823" y="675"/>
                    </a:lnTo>
                    <a:lnTo>
                      <a:pt x="2749" y="697"/>
                    </a:lnTo>
                    <a:lnTo>
                      <a:pt x="2677" y="720"/>
                    </a:lnTo>
                    <a:lnTo>
                      <a:pt x="2606" y="742"/>
                    </a:lnTo>
                    <a:lnTo>
                      <a:pt x="2535" y="764"/>
                    </a:lnTo>
                    <a:lnTo>
                      <a:pt x="2465" y="788"/>
                    </a:lnTo>
                    <a:lnTo>
                      <a:pt x="2396" y="811"/>
                    </a:lnTo>
                    <a:lnTo>
                      <a:pt x="2327" y="834"/>
                    </a:lnTo>
                    <a:lnTo>
                      <a:pt x="2260" y="859"/>
                    </a:lnTo>
                    <a:lnTo>
                      <a:pt x="2193" y="883"/>
                    </a:lnTo>
                    <a:lnTo>
                      <a:pt x="2127" y="907"/>
                    </a:lnTo>
                    <a:lnTo>
                      <a:pt x="2062" y="933"/>
                    </a:lnTo>
                    <a:lnTo>
                      <a:pt x="1998" y="957"/>
                    </a:lnTo>
                    <a:lnTo>
                      <a:pt x="1935" y="982"/>
                    </a:lnTo>
                    <a:lnTo>
                      <a:pt x="1872" y="1009"/>
                    </a:lnTo>
                    <a:lnTo>
                      <a:pt x="1811" y="1034"/>
                    </a:lnTo>
                    <a:lnTo>
                      <a:pt x="1750" y="1060"/>
                    </a:lnTo>
                    <a:lnTo>
                      <a:pt x="1690" y="1087"/>
                    </a:lnTo>
                    <a:lnTo>
                      <a:pt x="1632" y="1113"/>
                    </a:lnTo>
                    <a:lnTo>
                      <a:pt x="1574" y="1140"/>
                    </a:lnTo>
                    <a:lnTo>
                      <a:pt x="1516" y="1167"/>
                    </a:lnTo>
                    <a:lnTo>
                      <a:pt x="1460" y="1194"/>
                    </a:lnTo>
                    <a:lnTo>
                      <a:pt x="1404" y="1223"/>
                    </a:lnTo>
                    <a:lnTo>
                      <a:pt x="1351" y="1250"/>
                    </a:lnTo>
                    <a:lnTo>
                      <a:pt x="1297" y="1278"/>
                    </a:lnTo>
                    <a:lnTo>
                      <a:pt x="1244" y="1307"/>
                    </a:lnTo>
                    <a:lnTo>
                      <a:pt x="1192" y="1335"/>
                    </a:lnTo>
                    <a:lnTo>
                      <a:pt x="1143" y="1365"/>
                    </a:lnTo>
                    <a:lnTo>
                      <a:pt x="1093" y="1393"/>
                    </a:lnTo>
                    <a:lnTo>
                      <a:pt x="1044" y="1422"/>
                    </a:lnTo>
                    <a:lnTo>
                      <a:pt x="997" y="1452"/>
                    </a:lnTo>
                    <a:lnTo>
                      <a:pt x="950" y="1482"/>
                    </a:lnTo>
                    <a:lnTo>
                      <a:pt x="904" y="1513"/>
                    </a:lnTo>
                    <a:lnTo>
                      <a:pt x="860" y="1542"/>
                    </a:lnTo>
                    <a:lnTo>
                      <a:pt x="816" y="1572"/>
                    </a:lnTo>
                    <a:lnTo>
                      <a:pt x="774" y="1604"/>
                    </a:lnTo>
                    <a:lnTo>
                      <a:pt x="732" y="1634"/>
                    </a:lnTo>
                    <a:lnTo>
                      <a:pt x="692" y="1666"/>
                    </a:lnTo>
                    <a:lnTo>
                      <a:pt x="652" y="1697"/>
                    </a:lnTo>
                    <a:lnTo>
                      <a:pt x="613" y="1729"/>
                    </a:lnTo>
                    <a:lnTo>
                      <a:pt x="577" y="1760"/>
                    </a:lnTo>
                    <a:lnTo>
                      <a:pt x="540" y="1793"/>
                    </a:lnTo>
                    <a:lnTo>
                      <a:pt x="505" y="1825"/>
                    </a:lnTo>
                    <a:lnTo>
                      <a:pt x="472" y="1857"/>
                    </a:lnTo>
                    <a:lnTo>
                      <a:pt x="438" y="1890"/>
                    </a:lnTo>
                    <a:lnTo>
                      <a:pt x="407" y="1922"/>
                    </a:lnTo>
                    <a:lnTo>
                      <a:pt x="375" y="1956"/>
                    </a:lnTo>
                    <a:lnTo>
                      <a:pt x="346" y="1989"/>
                    </a:lnTo>
                    <a:lnTo>
                      <a:pt x="317" y="2023"/>
                    </a:lnTo>
                    <a:lnTo>
                      <a:pt x="290" y="2057"/>
                    </a:lnTo>
                    <a:lnTo>
                      <a:pt x="264" y="2091"/>
                    </a:lnTo>
                    <a:lnTo>
                      <a:pt x="239" y="2125"/>
                    </a:lnTo>
                    <a:lnTo>
                      <a:pt x="215" y="2160"/>
                    </a:lnTo>
                    <a:lnTo>
                      <a:pt x="193" y="2194"/>
                    </a:lnTo>
                    <a:lnTo>
                      <a:pt x="171" y="2229"/>
                    </a:lnTo>
                    <a:lnTo>
                      <a:pt x="151" y="2263"/>
                    </a:lnTo>
                    <a:lnTo>
                      <a:pt x="132" y="2299"/>
                    </a:lnTo>
                    <a:lnTo>
                      <a:pt x="114" y="2334"/>
                    </a:lnTo>
                    <a:lnTo>
                      <a:pt x="97" y="2370"/>
                    </a:lnTo>
                    <a:lnTo>
                      <a:pt x="82" y="2406"/>
                    </a:lnTo>
                    <a:lnTo>
                      <a:pt x="68" y="2442"/>
                    </a:lnTo>
                    <a:lnTo>
                      <a:pt x="55" y="2478"/>
                    </a:lnTo>
                    <a:lnTo>
                      <a:pt x="44" y="2515"/>
                    </a:lnTo>
                    <a:lnTo>
                      <a:pt x="33" y="2551"/>
                    </a:lnTo>
                    <a:lnTo>
                      <a:pt x="24" y="2588"/>
                    </a:lnTo>
                    <a:lnTo>
                      <a:pt x="17" y="2624"/>
                    </a:lnTo>
                    <a:lnTo>
                      <a:pt x="11" y="2662"/>
                    </a:lnTo>
                    <a:lnTo>
                      <a:pt x="6" y="2698"/>
                    </a:lnTo>
                    <a:lnTo>
                      <a:pt x="3" y="2736"/>
                    </a:lnTo>
                    <a:lnTo>
                      <a:pt x="1" y="2773"/>
                    </a:lnTo>
                    <a:lnTo>
                      <a:pt x="0" y="2811"/>
                    </a:lnTo>
                    <a:lnTo>
                      <a:pt x="98" y="2811"/>
                    </a:lnTo>
                    <a:lnTo>
                      <a:pt x="99" y="2776"/>
                    </a:lnTo>
                    <a:lnTo>
                      <a:pt x="100" y="2743"/>
                    </a:lnTo>
                    <a:lnTo>
                      <a:pt x="104" y="2709"/>
                    </a:lnTo>
                    <a:lnTo>
                      <a:pt x="108" y="2676"/>
                    </a:lnTo>
                    <a:lnTo>
                      <a:pt x="114" y="2642"/>
                    </a:lnTo>
                    <a:lnTo>
                      <a:pt x="121" y="2609"/>
                    </a:lnTo>
                    <a:lnTo>
                      <a:pt x="129" y="2575"/>
                    </a:lnTo>
                    <a:lnTo>
                      <a:pt x="138" y="2542"/>
                    </a:lnTo>
                    <a:lnTo>
                      <a:pt x="148" y="2508"/>
                    </a:lnTo>
                    <a:lnTo>
                      <a:pt x="160" y="2476"/>
                    </a:lnTo>
                    <a:lnTo>
                      <a:pt x="172" y="2443"/>
                    </a:lnTo>
                    <a:lnTo>
                      <a:pt x="187" y="2410"/>
                    </a:lnTo>
                    <a:lnTo>
                      <a:pt x="202" y="2377"/>
                    </a:lnTo>
                    <a:lnTo>
                      <a:pt x="219" y="2344"/>
                    </a:lnTo>
                    <a:lnTo>
                      <a:pt x="236" y="2312"/>
                    </a:lnTo>
                    <a:lnTo>
                      <a:pt x="256" y="2279"/>
                    </a:lnTo>
                    <a:lnTo>
                      <a:pt x="276" y="2247"/>
                    </a:lnTo>
                    <a:lnTo>
                      <a:pt x="296" y="2214"/>
                    </a:lnTo>
                    <a:lnTo>
                      <a:pt x="318" y="2182"/>
                    </a:lnTo>
                    <a:lnTo>
                      <a:pt x="343" y="2149"/>
                    </a:lnTo>
                    <a:lnTo>
                      <a:pt x="367" y="2117"/>
                    </a:lnTo>
                    <a:lnTo>
                      <a:pt x="393" y="2086"/>
                    </a:lnTo>
                    <a:lnTo>
                      <a:pt x="420" y="2054"/>
                    </a:lnTo>
                    <a:lnTo>
                      <a:pt x="448" y="2022"/>
                    </a:lnTo>
                    <a:lnTo>
                      <a:pt x="478" y="1990"/>
                    </a:lnTo>
                    <a:lnTo>
                      <a:pt x="508" y="1959"/>
                    </a:lnTo>
                    <a:lnTo>
                      <a:pt x="539" y="1927"/>
                    </a:lnTo>
                    <a:lnTo>
                      <a:pt x="572" y="1897"/>
                    </a:lnTo>
                    <a:lnTo>
                      <a:pt x="606" y="1866"/>
                    </a:lnTo>
                    <a:lnTo>
                      <a:pt x="641" y="1835"/>
                    </a:lnTo>
                    <a:lnTo>
                      <a:pt x="677" y="1804"/>
                    </a:lnTo>
                    <a:lnTo>
                      <a:pt x="714" y="1773"/>
                    </a:lnTo>
                    <a:lnTo>
                      <a:pt x="752" y="1743"/>
                    </a:lnTo>
                    <a:lnTo>
                      <a:pt x="791" y="1713"/>
                    </a:lnTo>
                    <a:lnTo>
                      <a:pt x="831" y="1683"/>
                    </a:lnTo>
                    <a:lnTo>
                      <a:pt x="873" y="1653"/>
                    </a:lnTo>
                    <a:lnTo>
                      <a:pt x="916" y="1623"/>
                    </a:lnTo>
                    <a:lnTo>
                      <a:pt x="959" y="1594"/>
                    </a:lnTo>
                    <a:lnTo>
                      <a:pt x="1004" y="1564"/>
                    </a:lnTo>
                    <a:lnTo>
                      <a:pt x="1048" y="1535"/>
                    </a:lnTo>
                    <a:lnTo>
                      <a:pt x="1095" y="1507"/>
                    </a:lnTo>
                    <a:lnTo>
                      <a:pt x="1143" y="1478"/>
                    </a:lnTo>
                    <a:lnTo>
                      <a:pt x="1191" y="1450"/>
                    </a:lnTo>
                    <a:lnTo>
                      <a:pt x="1241" y="1421"/>
                    </a:lnTo>
                    <a:lnTo>
                      <a:pt x="1292" y="1393"/>
                    </a:lnTo>
                    <a:lnTo>
                      <a:pt x="1344" y="1365"/>
                    </a:lnTo>
                    <a:lnTo>
                      <a:pt x="1395" y="1337"/>
                    </a:lnTo>
                    <a:lnTo>
                      <a:pt x="1449" y="1310"/>
                    </a:lnTo>
                    <a:lnTo>
                      <a:pt x="1504" y="1282"/>
                    </a:lnTo>
                    <a:lnTo>
                      <a:pt x="1559" y="1256"/>
                    </a:lnTo>
                    <a:lnTo>
                      <a:pt x="1615" y="1229"/>
                    </a:lnTo>
                    <a:lnTo>
                      <a:pt x="1672" y="1202"/>
                    </a:lnTo>
                    <a:lnTo>
                      <a:pt x="1730" y="1176"/>
                    </a:lnTo>
                    <a:lnTo>
                      <a:pt x="1790" y="1151"/>
                    </a:lnTo>
                    <a:lnTo>
                      <a:pt x="1850" y="1124"/>
                    </a:lnTo>
                    <a:lnTo>
                      <a:pt x="1910" y="1099"/>
                    </a:lnTo>
                    <a:lnTo>
                      <a:pt x="1971" y="1074"/>
                    </a:lnTo>
                    <a:lnTo>
                      <a:pt x="2034" y="1049"/>
                    </a:lnTo>
                    <a:lnTo>
                      <a:pt x="2098" y="1024"/>
                    </a:lnTo>
                    <a:lnTo>
                      <a:pt x="2162" y="1000"/>
                    </a:lnTo>
                    <a:lnTo>
                      <a:pt x="2227" y="975"/>
                    </a:lnTo>
                    <a:lnTo>
                      <a:pt x="2293" y="951"/>
                    </a:lnTo>
                    <a:lnTo>
                      <a:pt x="2360" y="928"/>
                    </a:lnTo>
                    <a:lnTo>
                      <a:pt x="2428" y="904"/>
                    </a:lnTo>
                    <a:lnTo>
                      <a:pt x="2496" y="881"/>
                    </a:lnTo>
                    <a:lnTo>
                      <a:pt x="2565" y="858"/>
                    </a:lnTo>
                    <a:lnTo>
                      <a:pt x="2635" y="835"/>
                    </a:lnTo>
                    <a:lnTo>
                      <a:pt x="2706" y="813"/>
                    </a:lnTo>
                    <a:lnTo>
                      <a:pt x="2778" y="791"/>
                    </a:lnTo>
                    <a:lnTo>
                      <a:pt x="2850" y="769"/>
                    </a:lnTo>
                    <a:lnTo>
                      <a:pt x="2923" y="748"/>
                    </a:lnTo>
                    <a:lnTo>
                      <a:pt x="2997" y="727"/>
                    </a:lnTo>
                    <a:lnTo>
                      <a:pt x="3147" y="685"/>
                    </a:lnTo>
                    <a:lnTo>
                      <a:pt x="3301" y="645"/>
                    </a:lnTo>
                    <a:lnTo>
                      <a:pt x="3457" y="606"/>
                    </a:lnTo>
                    <a:lnTo>
                      <a:pt x="3616" y="569"/>
                    </a:lnTo>
                    <a:lnTo>
                      <a:pt x="3777" y="532"/>
                    </a:lnTo>
                    <a:lnTo>
                      <a:pt x="3942" y="497"/>
                    </a:lnTo>
                    <a:lnTo>
                      <a:pt x="4109" y="463"/>
                    </a:lnTo>
                    <a:lnTo>
                      <a:pt x="4279" y="431"/>
                    </a:lnTo>
                    <a:lnTo>
                      <a:pt x="4450" y="399"/>
                    </a:lnTo>
                    <a:lnTo>
                      <a:pt x="4626" y="370"/>
                    </a:lnTo>
                    <a:lnTo>
                      <a:pt x="4802" y="341"/>
                    </a:lnTo>
                    <a:lnTo>
                      <a:pt x="4982" y="315"/>
                    </a:lnTo>
                    <a:lnTo>
                      <a:pt x="5163" y="289"/>
                    </a:lnTo>
                    <a:lnTo>
                      <a:pt x="5347" y="265"/>
                    </a:lnTo>
                    <a:lnTo>
                      <a:pt x="5532" y="243"/>
                    </a:lnTo>
                    <a:lnTo>
                      <a:pt x="5720" y="222"/>
                    </a:lnTo>
                    <a:lnTo>
                      <a:pt x="5911" y="202"/>
                    </a:lnTo>
                    <a:lnTo>
                      <a:pt x="6102" y="185"/>
                    </a:lnTo>
                    <a:lnTo>
                      <a:pt x="6296" y="169"/>
                    </a:lnTo>
                    <a:lnTo>
                      <a:pt x="6491" y="154"/>
                    </a:lnTo>
                    <a:lnTo>
                      <a:pt x="6688" y="142"/>
                    </a:lnTo>
                    <a:lnTo>
                      <a:pt x="6887" y="129"/>
                    </a:lnTo>
                    <a:lnTo>
                      <a:pt x="7088" y="120"/>
                    </a:lnTo>
                    <a:lnTo>
                      <a:pt x="7290" y="112"/>
                    </a:lnTo>
                    <a:lnTo>
                      <a:pt x="7493" y="106"/>
                    </a:lnTo>
                    <a:lnTo>
                      <a:pt x="7698" y="102"/>
                    </a:lnTo>
                    <a:lnTo>
                      <a:pt x="7904" y="99"/>
                    </a:lnTo>
                    <a:lnTo>
                      <a:pt x="8112" y="98"/>
                    </a:lnTo>
                    <a:lnTo>
                      <a:pt x="8112" y="0"/>
                    </a:lnTo>
                    <a:close/>
                  </a:path>
                </a:pathLst>
              </a:custGeom>
              <a:solidFill>
                <a:srgbClr val="D98E9A"/>
              </a:solidFill>
              <a:ln w="9525">
                <a:noFill/>
                <a:round/>
                <a:headEnd/>
                <a:tailEnd/>
              </a:ln>
            </p:spPr>
            <p:txBody>
              <a:bodyPr/>
              <a:lstStyle/>
              <a:p>
                <a:endParaRPr lang="en-US" dirty="0"/>
              </a:p>
            </p:txBody>
          </p:sp>
          <p:sp>
            <p:nvSpPr>
              <p:cNvPr id="58813" name="Freeform 298"/>
              <p:cNvSpPr>
                <a:spLocks/>
              </p:cNvSpPr>
              <p:nvPr/>
            </p:nvSpPr>
            <p:spPr bwMode="auto">
              <a:xfrm>
                <a:off x="4056" y="4495"/>
                <a:ext cx="312" cy="108"/>
              </a:xfrm>
              <a:custGeom>
                <a:avLst/>
                <a:gdLst>
                  <a:gd name="T0" fmla="*/ 0 w 8112"/>
                  <a:gd name="T1" fmla="*/ 0 h 2811"/>
                  <a:gd name="T2" fmla="*/ 0 w 8112"/>
                  <a:gd name="T3" fmla="*/ 0 h 2811"/>
                  <a:gd name="T4" fmla="*/ 0 w 8112"/>
                  <a:gd name="T5" fmla="*/ 0 h 2811"/>
                  <a:gd name="T6" fmla="*/ 0 w 8112"/>
                  <a:gd name="T7" fmla="*/ 0 h 2811"/>
                  <a:gd name="T8" fmla="*/ 0 w 8112"/>
                  <a:gd name="T9" fmla="*/ 0 h 2811"/>
                  <a:gd name="T10" fmla="*/ 0 w 8112"/>
                  <a:gd name="T11" fmla="*/ 0 h 2811"/>
                  <a:gd name="T12" fmla="*/ 0 w 8112"/>
                  <a:gd name="T13" fmla="*/ 0 h 2811"/>
                  <a:gd name="T14" fmla="*/ 0 w 8112"/>
                  <a:gd name="T15" fmla="*/ 0 h 2811"/>
                  <a:gd name="T16" fmla="*/ 0 w 8112"/>
                  <a:gd name="T17" fmla="*/ 0 h 2811"/>
                  <a:gd name="T18" fmla="*/ 0 w 8112"/>
                  <a:gd name="T19" fmla="*/ 0 h 2811"/>
                  <a:gd name="T20" fmla="*/ 0 w 8112"/>
                  <a:gd name="T21" fmla="*/ 0 h 2811"/>
                  <a:gd name="T22" fmla="*/ 0 w 8112"/>
                  <a:gd name="T23" fmla="*/ 0 h 2811"/>
                  <a:gd name="T24" fmla="*/ 0 w 8112"/>
                  <a:gd name="T25" fmla="*/ 0 h 2811"/>
                  <a:gd name="T26" fmla="*/ 0 w 8112"/>
                  <a:gd name="T27" fmla="*/ 0 h 2811"/>
                  <a:gd name="T28" fmla="*/ 0 w 8112"/>
                  <a:gd name="T29" fmla="*/ 0 h 2811"/>
                  <a:gd name="T30" fmla="*/ 0 w 8112"/>
                  <a:gd name="T31" fmla="*/ 0 h 2811"/>
                  <a:gd name="T32" fmla="*/ 0 w 8112"/>
                  <a:gd name="T33" fmla="*/ 0 h 2811"/>
                  <a:gd name="T34" fmla="*/ 0 w 8112"/>
                  <a:gd name="T35" fmla="*/ 0 h 2811"/>
                  <a:gd name="T36" fmla="*/ 0 w 8112"/>
                  <a:gd name="T37" fmla="*/ 0 h 2811"/>
                  <a:gd name="T38" fmla="*/ 0 w 8112"/>
                  <a:gd name="T39" fmla="*/ 0 h 2811"/>
                  <a:gd name="T40" fmla="*/ 0 w 8112"/>
                  <a:gd name="T41" fmla="*/ 0 h 2811"/>
                  <a:gd name="T42" fmla="*/ 0 w 8112"/>
                  <a:gd name="T43" fmla="*/ 0 h 2811"/>
                  <a:gd name="T44" fmla="*/ 0 w 8112"/>
                  <a:gd name="T45" fmla="*/ 0 h 2811"/>
                  <a:gd name="T46" fmla="*/ 0 w 8112"/>
                  <a:gd name="T47" fmla="*/ 0 h 2811"/>
                  <a:gd name="T48" fmla="*/ 0 w 8112"/>
                  <a:gd name="T49" fmla="*/ 0 h 2811"/>
                  <a:gd name="T50" fmla="*/ 0 w 8112"/>
                  <a:gd name="T51" fmla="*/ 0 h 2811"/>
                  <a:gd name="T52" fmla="*/ 0 w 8112"/>
                  <a:gd name="T53" fmla="*/ 0 h 2811"/>
                  <a:gd name="T54" fmla="*/ 0 w 8112"/>
                  <a:gd name="T55" fmla="*/ 0 h 2811"/>
                  <a:gd name="T56" fmla="*/ 0 w 8112"/>
                  <a:gd name="T57" fmla="*/ 0 h 2811"/>
                  <a:gd name="T58" fmla="*/ 0 w 8112"/>
                  <a:gd name="T59" fmla="*/ 0 h 2811"/>
                  <a:gd name="T60" fmla="*/ 0 w 8112"/>
                  <a:gd name="T61" fmla="*/ 0 h 2811"/>
                  <a:gd name="T62" fmla="*/ 0 w 8112"/>
                  <a:gd name="T63" fmla="*/ 0 h 2811"/>
                  <a:gd name="T64" fmla="*/ 0 w 8112"/>
                  <a:gd name="T65" fmla="*/ 0 h 2811"/>
                  <a:gd name="T66" fmla="*/ 0 w 8112"/>
                  <a:gd name="T67" fmla="*/ 0 h 2811"/>
                  <a:gd name="T68" fmla="*/ 0 w 8112"/>
                  <a:gd name="T69" fmla="*/ 0 h 2811"/>
                  <a:gd name="T70" fmla="*/ 0 w 8112"/>
                  <a:gd name="T71" fmla="*/ 0 h 2811"/>
                  <a:gd name="T72" fmla="*/ 0 w 8112"/>
                  <a:gd name="T73" fmla="*/ 0 h 2811"/>
                  <a:gd name="T74" fmla="*/ 0 w 8112"/>
                  <a:gd name="T75" fmla="*/ 0 h 2811"/>
                  <a:gd name="T76" fmla="*/ 0 w 8112"/>
                  <a:gd name="T77" fmla="*/ 0 h 2811"/>
                  <a:gd name="T78" fmla="*/ 0 w 8112"/>
                  <a:gd name="T79" fmla="*/ 0 h 2811"/>
                  <a:gd name="T80" fmla="*/ 0 w 8112"/>
                  <a:gd name="T81" fmla="*/ 0 h 2811"/>
                  <a:gd name="T82" fmla="*/ 0 w 8112"/>
                  <a:gd name="T83" fmla="*/ 0 h 2811"/>
                  <a:gd name="T84" fmla="*/ 0 w 8112"/>
                  <a:gd name="T85" fmla="*/ 0 h 2811"/>
                  <a:gd name="T86" fmla="*/ 0 w 8112"/>
                  <a:gd name="T87" fmla="*/ 0 h 2811"/>
                  <a:gd name="T88" fmla="*/ 0 w 8112"/>
                  <a:gd name="T89" fmla="*/ 0 h 2811"/>
                  <a:gd name="T90" fmla="*/ 0 w 8112"/>
                  <a:gd name="T91" fmla="*/ 0 h 2811"/>
                  <a:gd name="T92" fmla="*/ 0 w 8112"/>
                  <a:gd name="T93" fmla="*/ 0 h 2811"/>
                  <a:gd name="T94" fmla="*/ 0 w 8112"/>
                  <a:gd name="T95" fmla="*/ 0 h 2811"/>
                  <a:gd name="T96" fmla="*/ 0 w 8112"/>
                  <a:gd name="T97" fmla="*/ 0 h 2811"/>
                  <a:gd name="T98" fmla="*/ 0 w 8112"/>
                  <a:gd name="T99" fmla="*/ 0 h 28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12"/>
                  <a:gd name="T151" fmla="*/ 0 h 2811"/>
                  <a:gd name="T152" fmla="*/ 8112 w 8112"/>
                  <a:gd name="T153" fmla="*/ 2811 h 28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12" h="2811">
                    <a:moveTo>
                      <a:pt x="8112" y="2811"/>
                    </a:moveTo>
                    <a:lnTo>
                      <a:pt x="8112" y="2811"/>
                    </a:lnTo>
                    <a:lnTo>
                      <a:pt x="8111" y="2773"/>
                    </a:lnTo>
                    <a:lnTo>
                      <a:pt x="8109" y="2736"/>
                    </a:lnTo>
                    <a:lnTo>
                      <a:pt x="8106" y="2698"/>
                    </a:lnTo>
                    <a:lnTo>
                      <a:pt x="8101" y="2662"/>
                    </a:lnTo>
                    <a:lnTo>
                      <a:pt x="8095" y="2624"/>
                    </a:lnTo>
                    <a:lnTo>
                      <a:pt x="8087" y="2588"/>
                    </a:lnTo>
                    <a:lnTo>
                      <a:pt x="8079" y="2551"/>
                    </a:lnTo>
                    <a:lnTo>
                      <a:pt x="8068" y="2515"/>
                    </a:lnTo>
                    <a:lnTo>
                      <a:pt x="8056" y="2478"/>
                    </a:lnTo>
                    <a:lnTo>
                      <a:pt x="8044" y="2442"/>
                    </a:lnTo>
                    <a:lnTo>
                      <a:pt x="8030" y="2406"/>
                    </a:lnTo>
                    <a:lnTo>
                      <a:pt x="8015" y="2370"/>
                    </a:lnTo>
                    <a:lnTo>
                      <a:pt x="7998" y="2334"/>
                    </a:lnTo>
                    <a:lnTo>
                      <a:pt x="7980" y="2299"/>
                    </a:lnTo>
                    <a:lnTo>
                      <a:pt x="7961" y="2264"/>
                    </a:lnTo>
                    <a:lnTo>
                      <a:pt x="7941" y="2229"/>
                    </a:lnTo>
                    <a:lnTo>
                      <a:pt x="7919" y="2194"/>
                    </a:lnTo>
                    <a:lnTo>
                      <a:pt x="7897" y="2160"/>
                    </a:lnTo>
                    <a:lnTo>
                      <a:pt x="7873" y="2125"/>
                    </a:lnTo>
                    <a:lnTo>
                      <a:pt x="7848" y="2091"/>
                    </a:lnTo>
                    <a:lnTo>
                      <a:pt x="7822" y="2057"/>
                    </a:lnTo>
                    <a:lnTo>
                      <a:pt x="7795" y="2023"/>
                    </a:lnTo>
                    <a:lnTo>
                      <a:pt x="7766" y="1989"/>
                    </a:lnTo>
                    <a:lnTo>
                      <a:pt x="7737" y="1956"/>
                    </a:lnTo>
                    <a:lnTo>
                      <a:pt x="7705" y="1922"/>
                    </a:lnTo>
                    <a:lnTo>
                      <a:pt x="7674" y="1890"/>
                    </a:lnTo>
                    <a:lnTo>
                      <a:pt x="7640" y="1857"/>
                    </a:lnTo>
                    <a:lnTo>
                      <a:pt x="7607" y="1825"/>
                    </a:lnTo>
                    <a:lnTo>
                      <a:pt x="7572" y="1793"/>
                    </a:lnTo>
                    <a:lnTo>
                      <a:pt x="7535" y="1760"/>
                    </a:lnTo>
                    <a:lnTo>
                      <a:pt x="7498" y="1729"/>
                    </a:lnTo>
                    <a:lnTo>
                      <a:pt x="7460" y="1697"/>
                    </a:lnTo>
                    <a:lnTo>
                      <a:pt x="7420" y="1666"/>
                    </a:lnTo>
                    <a:lnTo>
                      <a:pt x="7380" y="1634"/>
                    </a:lnTo>
                    <a:lnTo>
                      <a:pt x="7338" y="1604"/>
                    </a:lnTo>
                    <a:lnTo>
                      <a:pt x="7296" y="1572"/>
                    </a:lnTo>
                    <a:lnTo>
                      <a:pt x="7252" y="1542"/>
                    </a:lnTo>
                    <a:lnTo>
                      <a:pt x="7208" y="1513"/>
                    </a:lnTo>
                    <a:lnTo>
                      <a:pt x="7162" y="1482"/>
                    </a:lnTo>
                    <a:lnTo>
                      <a:pt x="7115" y="1452"/>
                    </a:lnTo>
                    <a:lnTo>
                      <a:pt x="7068" y="1422"/>
                    </a:lnTo>
                    <a:lnTo>
                      <a:pt x="7019" y="1393"/>
                    </a:lnTo>
                    <a:lnTo>
                      <a:pt x="6969" y="1365"/>
                    </a:lnTo>
                    <a:lnTo>
                      <a:pt x="6919" y="1335"/>
                    </a:lnTo>
                    <a:lnTo>
                      <a:pt x="6868" y="1307"/>
                    </a:lnTo>
                    <a:lnTo>
                      <a:pt x="6815" y="1278"/>
                    </a:lnTo>
                    <a:lnTo>
                      <a:pt x="6761" y="1250"/>
                    </a:lnTo>
                    <a:lnTo>
                      <a:pt x="6708" y="1223"/>
                    </a:lnTo>
                    <a:lnTo>
                      <a:pt x="6652" y="1194"/>
                    </a:lnTo>
                    <a:lnTo>
                      <a:pt x="6596" y="1167"/>
                    </a:lnTo>
                    <a:lnTo>
                      <a:pt x="6538" y="1140"/>
                    </a:lnTo>
                    <a:lnTo>
                      <a:pt x="6480" y="1113"/>
                    </a:lnTo>
                    <a:lnTo>
                      <a:pt x="6422" y="1087"/>
                    </a:lnTo>
                    <a:lnTo>
                      <a:pt x="6362" y="1060"/>
                    </a:lnTo>
                    <a:lnTo>
                      <a:pt x="6301" y="1034"/>
                    </a:lnTo>
                    <a:lnTo>
                      <a:pt x="6240" y="1009"/>
                    </a:lnTo>
                    <a:lnTo>
                      <a:pt x="6177" y="982"/>
                    </a:lnTo>
                    <a:lnTo>
                      <a:pt x="6113" y="957"/>
                    </a:lnTo>
                    <a:lnTo>
                      <a:pt x="6050" y="933"/>
                    </a:lnTo>
                    <a:lnTo>
                      <a:pt x="5985" y="907"/>
                    </a:lnTo>
                    <a:lnTo>
                      <a:pt x="5919" y="883"/>
                    </a:lnTo>
                    <a:lnTo>
                      <a:pt x="5852" y="859"/>
                    </a:lnTo>
                    <a:lnTo>
                      <a:pt x="5785" y="834"/>
                    </a:lnTo>
                    <a:lnTo>
                      <a:pt x="5716" y="811"/>
                    </a:lnTo>
                    <a:lnTo>
                      <a:pt x="5647" y="788"/>
                    </a:lnTo>
                    <a:lnTo>
                      <a:pt x="5577" y="764"/>
                    </a:lnTo>
                    <a:lnTo>
                      <a:pt x="5506" y="742"/>
                    </a:lnTo>
                    <a:lnTo>
                      <a:pt x="5435" y="720"/>
                    </a:lnTo>
                    <a:lnTo>
                      <a:pt x="5289" y="675"/>
                    </a:lnTo>
                    <a:lnTo>
                      <a:pt x="5141" y="632"/>
                    </a:lnTo>
                    <a:lnTo>
                      <a:pt x="4990" y="590"/>
                    </a:lnTo>
                    <a:lnTo>
                      <a:pt x="4835" y="549"/>
                    </a:lnTo>
                    <a:lnTo>
                      <a:pt x="4678" y="511"/>
                    </a:lnTo>
                    <a:lnTo>
                      <a:pt x="4518" y="472"/>
                    </a:lnTo>
                    <a:lnTo>
                      <a:pt x="4355" y="436"/>
                    </a:lnTo>
                    <a:lnTo>
                      <a:pt x="4190" y="400"/>
                    </a:lnTo>
                    <a:lnTo>
                      <a:pt x="4022" y="367"/>
                    </a:lnTo>
                    <a:lnTo>
                      <a:pt x="3851" y="334"/>
                    </a:lnTo>
                    <a:lnTo>
                      <a:pt x="3678" y="303"/>
                    </a:lnTo>
                    <a:lnTo>
                      <a:pt x="3502" y="272"/>
                    </a:lnTo>
                    <a:lnTo>
                      <a:pt x="3325" y="244"/>
                    </a:lnTo>
                    <a:lnTo>
                      <a:pt x="3144" y="218"/>
                    </a:lnTo>
                    <a:lnTo>
                      <a:pt x="2962" y="191"/>
                    </a:lnTo>
                    <a:lnTo>
                      <a:pt x="2777" y="168"/>
                    </a:lnTo>
                    <a:lnTo>
                      <a:pt x="2591" y="146"/>
                    </a:lnTo>
                    <a:lnTo>
                      <a:pt x="2402" y="124"/>
                    </a:lnTo>
                    <a:lnTo>
                      <a:pt x="2212" y="105"/>
                    </a:lnTo>
                    <a:lnTo>
                      <a:pt x="2019" y="87"/>
                    </a:lnTo>
                    <a:lnTo>
                      <a:pt x="1824" y="71"/>
                    </a:lnTo>
                    <a:lnTo>
                      <a:pt x="1627" y="56"/>
                    </a:lnTo>
                    <a:lnTo>
                      <a:pt x="1430" y="43"/>
                    </a:lnTo>
                    <a:lnTo>
                      <a:pt x="1230" y="32"/>
                    </a:lnTo>
                    <a:lnTo>
                      <a:pt x="1028" y="22"/>
                    </a:lnTo>
                    <a:lnTo>
                      <a:pt x="825" y="14"/>
                    </a:lnTo>
                    <a:lnTo>
                      <a:pt x="622" y="8"/>
                    </a:lnTo>
                    <a:lnTo>
                      <a:pt x="416" y="4"/>
                    </a:lnTo>
                    <a:lnTo>
                      <a:pt x="209" y="1"/>
                    </a:lnTo>
                    <a:lnTo>
                      <a:pt x="0" y="0"/>
                    </a:lnTo>
                    <a:lnTo>
                      <a:pt x="0" y="98"/>
                    </a:lnTo>
                    <a:lnTo>
                      <a:pt x="208" y="99"/>
                    </a:lnTo>
                    <a:lnTo>
                      <a:pt x="414" y="102"/>
                    </a:lnTo>
                    <a:lnTo>
                      <a:pt x="619" y="106"/>
                    </a:lnTo>
                    <a:lnTo>
                      <a:pt x="822" y="112"/>
                    </a:lnTo>
                    <a:lnTo>
                      <a:pt x="1024" y="120"/>
                    </a:lnTo>
                    <a:lnTo>
                      <a:pt x="1225" y="129"/>
                    </a:lnTo>
                    <a:lnTo>
                      <a:pt x="1424" y="142"/>
                    </a:lnTo>
                    <a:lnTo>
                      <a:pt x="1621" y="154"/>
                    </a:lnTo>
                    <a:lnTo>
                      <a:pt x="1816" y="169"/>
                    </a:lnTo>
                    <a:lnTo>
                      <a:pt x="2010" y="185"/>
                    </a:lnTo>
                    <a:lnTo>
                      <a:pt x="2201" y="202"/>
                    </a:lnTo>
                    <a:lnTo>
                      <a:pt x="2392" y="222"/>
                    </a:lnTo>
                    <a:lnTo>
                      <a:pt x="2580" y="243"/>
                    </a:lnTo>
                    <a:lnTo>
                      <a:pt x="2765" y="265"/>
                    </a:lnTo>
                    <a:lnTo>
                      <a:pt x="2949" y="289"/>
                    </a:lnTo>
                    <a:lnTo>
                      <a:pt x="3130" y="315"/>
                    </a:lnTo>
                    <a:lnTo>
                      <a:pt x="3310" y="341"/>
                    </a:lnTo>
                    <a:lnTo>
                      <a:pt x="3486" y="370"/>
                    </a:lnTo>
                    <a:lnTo>
                      <a:pt x="3662" y="399"/>
                    </a:lnTo>
                    <a:lnTo>
                      <a:pt x="3833" y="431"/>
                    </a:lnTo>
                    <a:lnTo>
                      <a:pt x="4003" y="463"/>
                    </a:lnTo>
                    <a:lnTo>
                      <a:pt x="4170" y="497"/>
                    </a:lnTo>
                    <a:lnTo>
                      <a:pt x="4334" y="532"/>
                    </a:lnTo>
                    <a:lnTo>
                      <a:pt x="4496" y="569"/>
                    </a:lnTo>
                    <a:lnTo>
                      <a:pt x="4655" y="606"/>
                    </a:lnTo>
                    <a:lnTo>
                      <a:pt x="4811" y="645"/>
                    </a:lnTo>
                    <a:lnTo>
                      <a:pt x="4965" y="685"/>
                    </a:lnTo>
                    <a:lnTo>
                      <a:pt x="5115" y="727"/>
                    </a:lnTo>
                    <a:lnTo>
                      <a:pt x="5262" y="769"/>
                    </a:lnTo>
                    <a:lnTo>
                      <a:pt x="5406" y="813"/>
                    </a:lnTo>
                    <a:lnTo>
                      <a:pt x="5477" y="835"/>
                    </a:lnTo>
                    <a:lnTo>
                      <a:pt x="5547" y="858"/>
                    </a:lnTo>
                    <a:lnTo>
                      <a:pt x="5616" y="881"/>
                    </a:lnTo>
                    <a:lnTo>
                      <a:pt x="5684" y="904"/>
                    </a:lnTo>
                    <a:lnTo>
                      <a:pt x="5752" y="928"/>
                    </a:lnTo>
                    <a:lnTo>
                      <a:pt x="5819" y="951"/>
                    </a:lnTo>
                    <a:lnTo>
                      <a:pt x="5885" y="975"/>
                    </a:lnTo>
                    <a:lnTo>
                      <a:pt x="5950" y="1000"/>
                    </a:lnTo>
                    <a:lnTo>
                      <a:pt x="6014" y="1024"/>
                    </a:lnTo>
                    <a:lnTo>
                      <a:pt x="6078" y="1049"/>
                    </a:lnTo>
                    <a:lnTo>
                      <a:pt x="6140" y="1074"/>
                    </a:lnTo>
                    <a:lnTo>
                      <a:pt x="6202" y="1099"/>
                    </a:lnTo>
                    <a:lnTo>
                      <a:pt x="6262" y="1124"/>
                    </a:lnTo>
                    <a:lnTo>
                      <a:pt x="6322" y="1151"/>
                    </a:lnTo>
                    <a:lnTo>
                      <a:pt x="6382" y="1176"/>
                    </a:lnTo>
                    <a:lnTo>
                      <a:pt x="6440" y="1202"/>
                    </a:lnTo>
                    <a:lnTo>
                      <a:pt x="6497" y="1229"/>
                    </a:lnTo>
                    <a:lnTo>
                      <a:pt x="6553" y="1256"/>
                    </a:lnTo>
                    <a:lnTo>
                      <a:pt x="6608" y="1282"/>
                    </a:lnTo>
                    <a:lnTo>
                      <a:pt x="6663" y="1310"/>
                    </a:lnTo>
                    <a:lnTo>
                      <a:pt x="6717" y="1337"/>
                    </a:lnTo>
                    <a:lnTo>
                      <a:pt x="6768" y="1365"/>
                    </a:lnTo>
                    <a:lnTo>
                      <a:pt x="6820" y="1393"/>
                    </a:lnTo>
                    <a:lnTo>
                      <a:pt x="6871" y="1421"/>
                    </a:lnTo>
                    <a:lnTo>
                      <a:pt x="6921" y="1450"/>
                    </a:lnTo>
                    <a:lnTo>
                      <a:pt x="6969" y="1478"/>
                    </a:lnTo>
                    <a:lnTo>
                      <a:pt x="7017" y="1507"/>
                    </a:lnTo>
                    <a:lnTo>
                      <a:pt x="7063" y="1535"/>
                    </a:lnTo>
                    <a:lnTo>
                      <a:pt x="7108" y="1564"/>
                    </a:lnTo>
                    <a:lnTo>
                      <a:pt x="7153" y="1594"/>
                    </a:lnTo>
                    <a:lnTo>
                      <a:pt x="7196" y="1623"/>
                    </a:lnTo>
                    <a:lnTo>
                      <a:pt x="7239" y="1653"/>
                    </a:lnTo>
                    <a:lnTo>
                      <a:pt x="7281" y="1683"/>
                    </a:lnTo>
                    <a:lnTo>
                      <a:pt x="7320" y="1713"/>
                    </a:lnTo>
                    <a:lnTo>
                      <a:pt x="7360" y="1743"/>
                    </a:lnTo>
                    <a:lnTo>
                      <a:pt x="7398" y="1773"/>
                    </a:lnTo>
                    <a:lnTo>
                      <a:pt x="7435" y="1804"/>
                    </a:lnTo>
                    <a:lnTo>
                      <a:pt x="7471" y="1835"/>
                    </a:lnTo>
                    <a:lnTo>
                      <a:pt x="7506" y="1866"/>
                    </a:lnTo>
                    <a:lnTo>
                      <a:pt x="7540" y="1897"/>
                    </a:lnTo>
                    <a:lnTo>
                      <a:pt x="7573" y="1927"/>
                    </a:lnTo>
                    <a:lnTo>
                      <a:pt x="7604" y="1959"/>
                    </a:lnTo>
                    <a:lnTo>
                      <a:pt x="7634" y="1990"/>
                    </a:lnTo>
                    <a:lnTo>
                      <a:pt x="7664" y="2022"/>
                    </a:lnTo>
                    <a:lnTo>
                      <a:pt x="7692" y="2054"/>
                    </a:lnTo>
                    <a:lnTo>
                      <a:pt x="7719" y="2086"/>
                    </a:lnTo>
                    <a:lnTo>
                      <a:pt x="7745" y="2117"/>
                    </a:lnTo>
                    <a:lnTo>
                      <a:pt x="7769" y="2149"/>
                    </a:lnTo>
                    <a:lnTo>
                      <a:pt x="7793" y="2182"/>
                    </a:lnTo>
                    <a:lnTo>
                      <a:pt x="7815" y="2214"/>
                    </a:lnTo>
                    <a:lnTo>
                      <a:pt x="7836" y="2247"/>
                    </a:lnTo>
                    <a:lnTo>
                      <a:pt x="7856" y="2279"/>
                    </a:lnTo>
                    <a:lnTo>
                      <a:pt x="7876" y="2312"/>
                    </a:lnTo>
                    <a:lnTo>
                      <a:pt x="7893" y="2344"/>
                    </a:lnTo>
                    <a:lnTo>
                      <a:pt x="7909" y="2377"/>
                    </a:lnTo>
                    <a:lnTo>
                      <a:pt x="7925" y="2410"/>
                    </a:lnTo>
                    <a:lnTo>
                      <a:pt x="7939" y="2443"/>
                    </a:lnTo>
                    <a:lnTo>
                      <a:pt x="7952" y="2476"/>
                    </a:lnTo>
                    <a:lnTo>
                      <a:pt x="7964" y="2508"/>
                    </a:lnTo>
                    <a:lnTo>
                      <a:pt x="7974" y="2542"/>
                    </a:lnTo>
                    <a:lnTo>
                      <a:pt x="7983" y="2575"/>
                    </a:lnTo>
                    <a:lnTo>
                      <a:pt x="7991" y="2609"/>
                    </a:lnTo>
                    <a:lnTo>
                      <a:pt x="7998" y="2642"/>
                    </a:lnTo>
                    <a:lnTo>
                      <a:pt x="8004" y="2676"/>
                    </a:lnTo>
                    <a:lnTo>
                      <a:pt x="8008" y="2709"/>
                    </a:lnTo>
                    <a:lnTo>
                      <a:pt x="8011" y="2743"/>
                    </a:lnTo>
                    <a:lnTo>
                      <a:pt x="8013" y="2776"/>
                    </a:lnTo>
                    <a:lnTo>
                      <a:pt x="8014" y="2811"/>
                    </a:lnTo>
                    <a:lnTo>
                      <a:pt x="8112" y="2811"/>
                    </a:lnTo>
                    <a:close/>
                  </a:path>
                </a:pathLst>
              </a:custGeom>
              <a:solidFill>
                <a:srgbClr val="D98E9A"/>
              </a:solidFill>
              <a:ln w="9525">
                <a:noFill/>
                <a:round/>
                <a:headEnd/>
                <a:tailEnd/>
              </a:ln>
            </p:spPr>
            <p:txBody>
              <a:bodyPr/>
              <a:lstStyle/>
              <a:p>
                <a:endParaRPr lang="en-US" dirty="0"/>
              </a:p>
            </p:txBody>
          </p:sp>
          <p:sp>
            <p:nvSpPr>
              <p:cNvPr id="58814" name="Freeform 299"/>
              <p:cNvSpPr>
                <a:spLocks/>
              </p:cNvSpPr>
              <p:nvPr/>
            </p:nvSpPr>
            <p:spPr bwMode="auto">
              <a:xfrm>
                <a:off x="3745" y="4535"/>
                <a:ext cx="621" cy="72"/>
              </a:xfrm>
              <a:custGeom>
                <a:avLst/>
                <a:gdLst>
                  <a:gd name="T0" fmla="*/ 0 w 16153"/>
                  <a:gd name="T1" fmla="*/ 0 h 1871"/>
                  <a:gd name="T2" fmla="*/ 0 w 16153"/>
                  <a:gd name="T3" fmla="*/ 0 h 1871"/>
                  <a:gd name="T4" fmla="*/ 0 w 16153"/>
                  <a:gd name="T5" fmla="*/ 0 h 1871"/>
                  <a:gd name="T6" fmla="*/ 0 w 16153"/>
                  <a:gd name="T7" fmla="*/ 0 h 1871"/>
                  <a:gd name="T8" fmla="*/ 0 w 16153"/>
                  <a:gd name="T9" fmla="*/ 0 h 1871"/>
                  <a:gd name="T10" fmla="*/ 0 60000 65536"/>
                  <a:gd name="T11" fmla="*/ 0 60000 65536"/>
                  <a:gd name="T12" fmla="*/ 0 60000 65536"/>
                  <a:gd name="T13" fmla="*/ 0 60000 65536"/>
                  <a:gd name="T14" fmla="*/ 0 60000 65536"/>
                  <a:gd name="T15" fmla="*/ 0 w 16153"/>
                  <a:gd name="T16" fmla="*/ 0 h 1871"/>
                  <a:gd name="T17" fmla="*/ 16153 w 16153"/>
                  <a:gd name="T18" fmla="*/ 1871 h 1871"/>
                </a:gdLst>
                <a:ahLst/>
                <a:cxnLst>
                  <a:cxn ang="T10">
                    <a:pos x="T0" y="T1"/>
                  </a:cxn>
                  <a:cxn ang="T11">
                    <a:pos x="T2" y="T3"/>
                  </a:cxn>
                  <a:cxn ang="T12">
                    <a:pos x="T4" y="T5"/>
                  </a:cxn>
                  <a:cxn ang="T13">
                    <a:pos x="T6" y="T7"/>
                  </a:cxn>
                  <a:cxn ang="T14">
                    <a:pos x="T8" y="T9"/>
                  </a:cxn>
                </a:cxnLst>
                <a:rect l="T15" t="T16" r="T17" b="T18"/>
                <a:pathLst>
                  <a:path w="16153" h="1871">
                    <a:moveTo>
                      <a:pt x="0" y="0"/>
                    </a:moveTo>
                    <a:lnTo>
                      <a:pt x="0" y="1871"/>
                    </a:lnTo>
                    <a:lnTo>
                      <a:pt x="16150" y="1871"/>
                    </a:lnTo>
                    <a:lnTo>
                      <a:pt x="16153" y="1"/>
                    </a:lnTo>
                    <a:lnTo>
                      <a:pt x="0" y="0"/>
                    </a:lnTo>
                    <a:close/>
                  </a:path>
                </a:pathLst>
              </a:custGeom>
              <a:solidFill>
                <a:srgbClr val="A04F5C"/>
              </a:solidFill>
              <a:ln w="9525">
                <a:noFill/>
                <a:round/>
                <a:headEnd/>
                <a:tailEnd/>
              </a:ln>
            </p:spPr>
            <p:txBody>
              <a:bodyPr/>
              <a:lstStyle/>
              <a:p>
                <a:endParaRPr lang="en-US" dirty="0"/>
              </a:p>
            </p:txBody>
          </p:sp>
          <p:sp>
            <p:nvSpPr>
              <p:cNvPr id="58815" name="Freeform 300"/>
              <p:cNvSpPr>
                <a:spLocks/>
              </p:cNvSpPr>
              <p:nvPr/>
            </p:nvSpPr>
            <p:spPr bwMode="auto">
              <a:xfrm>
                <a:off x="3746" y="4426"/>
                <a:ext cx="620" cy="212"/>
              </a:xfrm>
              <a:custGeom>
                <a:avLst/>
                <a:gdLst>
                  <a:gd name="T0" fmla="*/ 0 w 16124"/>
                  <a:gd name="T1" fmla="*/ 0 h 5514"/>
                  <a:gd name="T2" fmla="*/ 0 w 16124"/>
                  <a:gd name="T3" fmla="*/ 0 h 5514"/>
                  <a:gd name="T4" fmla="*/ 0 w 16124"/>
                  <a:gd name="T5" fmla="*/ 0 h 5514"/>
                  <a:gd name="T6" fmla="*/ 0 w 16124"/>
                  <a:gd name="T7" fmla="*/ 0 h 5514"/>
                  <a:gd name="T8" fmla="*/ 0 w 16124"/>
                  <a:gd name="T9" fmla="*/ 0 h 5514"/>
                  <a:gd name="T10" fmla="*/ 0 w 16124"/>
                  <a:gd name="T11" fmla="*/ 0 h 5514"/>
                  <a:gd name="T12" fmla="*/ 0 w 16124"/>
                  <a:gd name="T13" fmla="*/ 0 h 5514"/>
                  <a:gd name="T14" fmla="*/ 0 w 16124"/>
                  <a:gd name="T15" fmla="*/ 0 h 5514"/>
                  <a:gd name="T16" fmla="*/ 0 w 16124"/>
                  <a:gd name="T17" fmla="*/ 0 h 5514"/>
                  <a:gd name="T18" fmla="*/ 0 w 16124"/>
                  <a:gd name="T19" fmla="*/ 0 h 5514"/>
                  <a:gd name="T20" fmla="*/ 0 w 16124"/>
                  <a:gd name="T21" fmla="*/ 0 h 5514"/>
                  <a:gd name="T22" fmla="*/ 0 w 16124"/>
                  <a:gd name="T23" fmla="*/ 0 h 5514"/>
                  <a:gd name="T24" fmla="*/ 0 w 16124"/>
                  <a:gd name="T25" fmla="*/ 0 h 5514"/>
                  <a:gd name="T26" fmla="*/ 0 w 16124"/>
                  <a:gd name="T27" fmla="*/ 0 h 5514"/>
                  <a:gd name="T28" fmla="*/ 0 w 16124"/>
                  <a:gd name="T29" fmla="*/ 0 h 5514"/>
                  <a:gd name="T30" fmla="*/ 0 w 16124"/>
                  <a:gd name="T31" fmla="*/ 0 h 5514"/>
                  <a:gd name="T32" fmla="*/ 0 w 16124"/>
                  <a:gd name="T33" fmla="*/ 0 h 5514"/>
                  <a:gd name="T34" fmla="*/ 0 w 16124"/>
                  <a:gd name="T35" fmla="*/ 0 h 5514"/>
                  <a:gd name="T36" fmla="*/ 0 w 16124"/>
                  <a:gd name="T37" fmla="*/ 0 h 5514"/>
                  <a:gd name="T38" fmla="*/ 0 w 16124"/>
                  <a:gd name="T39" fmla="*/ 0 h 5514"/>
                  <a:gd name="T40" fmla="*/ 0 w 16124"/>
                  <a:gd name="T41" fmla="*/ 0 h 5514"/>
                  <a:gd name="T42" fmla="*/ 0 w 16124"/>
                  <a:gd name="T43" fmla="*/ 0 h 5514"/>
                  <a:gd name="T44" fmla="*/ 0 w 16124"/>
                  <a:gd name="T45" fmla="*/ 0 h 5514"/>
                  <a:gd name="T46" fmla="*/ 0 w 16124"/>
                  <a:gd name="T47" fmla="*/ 0 h 5514"/>
                  <a:gd name="T48" fmla="*/ 0 w 16124"/>
                  <a:gd name="T49" fmla="*/ 0 h 5514"/>
                  <a:gd name="T50" fmla="*/ 0 w 16124"/>
                  <a:gd name="T51" fmla="*/ 0 h 5514"/>
                  <a:gd name="T52" fmla="*/ 0 w 16124"/>
                  <a:gd name="T53" fmla="*/ 0 h 5514"/>
                  <a:gd name="T54" fmla="*/ 0 w 16124"/>
                  <a:gd name="T55" fmla="*/ 0 h 5514"/>
                  <a:gd name="T56" fmla="*/ 0 w 16124"/>
                  <a:gd name="T57" fmla="*/ 0 h 5514"/>
                  <a:gd name="T58" fmla="*/ 0 w 16124"/>
                  <a:gd name="T59" fmla="*/ 0 h 5514"/>
                  <a:gd name="T60" fmla="*/ 0 w 16124"/>
                  <a:gd name="T61" fmla="*/ 0 h 5514"/>
                  <a:gd name="T62" fmla="*/ 0 w 16124"/>
                  <a:gd name="T63" fmla="*/ 0 h 5514"/>
                  <a:gd name="T64" fmla="*/ 0 w 16124"/>
                  <a:gd name="T65" fmla="*/ 0 h 5514"/>
                  <a:gd name="T66" fmla="*/ 0 w 16124"/>
                  <a:gd name="T67" fmla="*/ 0 h 5514"/>
                  <a:gd name="T68" fmla="*/ 0 w 16124"/>
                  <a:gd name="T69" fmla="*/ 0 h 5514"/>
                  <a:gd name="T70" fmla="*/ 0 w 16124"/>
                  <a:gd name="T71" fmla="*/ 0 h 5514"/>
                  <a:gd name="T72" fmla="*/ 0 w 16124"/>
                  <a:gd name="T73" fmla="*/ 0 h 5514"/>
                  <a:gd name="T74" fmla="*/ 0 w 16124"/>
                  <a:gd name="T75" fmla="*/ 0 h 5514"/>
                  <a:gd name="T76" fmla="*/ 0 w 16124"/>
                  <a:gd name="T77" fmla="*/ 0 h 5514"/>
                  <a:gd name="T78" fmla="*/ 0 w 16124"/>
                  <a:gd name="T79" fmla="*/ 0 h 5514"/>
                  <a:gd name="T80" fmla="*/ 0 w 16124"/>
                  <a:gd name="T81" fmla="*/ 0 h 5514"/>
                  <a:gd name="T82" fmla="*/ 0 w 16124"/>
                  <a:gd name="T83" fmla="*/ 0 h 5514"/>
                  <a:gd name="T84" fmla="*/ 0 w 16124"/>
                  <a:gd name="T85" fmla="*/ 0 h 55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124"/>
                  <a:gd name="T130" fmla="*/ 0 h 5514"/>
                  <a:gd name="T131" fmla="*/ 16124 w 16124"/>
                  <a:gd name="T132" fmla="*/ 5514 h 55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124" h="5514">
                    <a:moveTo>
                      <a:pt x="16124" y="2757"/>
                    </a:moveTo>
                    <a:lnTo>
                      <a:pt x="16114" y="2899"/>
                    </a:lnTo>
                    <a:lnTo>
                      <a:pt x="16083" y="3039"/>
                    </a:lnTo>
                    <a:lnTo>
                      <a:pt x="16032" y="3177"/>
                    </a:lnTo>
                    <a:lnTo>
                      <a:pt x="15961" y="3313"/>
                    </a:lnTo>
                    <a:lnTo>
                      <a:pt x="15871" y="3445"/>
                    </a:lnTo>
                    <a:lnTo>
                      <a:pt x="15762" y="3576"/>
                    </a:lnTo>
                    <a:lnTo>
                      <a:pt x="15636" y="3705"/>
                    </a:lnTo>
                    <a:lnTo>
                      <a:pt x="15491" y="3830"/>
                    </a:lnTo>
                    <a:lnTo>
                      <a:pt x="15329" y="3953"/>
                    </a:lnTo>
                    <a:lnTo>
                      <a:pt x="15151" y="4071"/>
                    </a:lnTo>
                    <a:lnTo>
                      <a:pt x="14957" y="4187"/>
                    </a:lnTo>
                    <a:lnTo>
                      <a:pt x="14747" y="4298"/>
                    </a:lnTo>
                    <a:lnTo>
                      <a:pt x="14522" y="4407"/>
                    </a:lnTo>
                    <a:lnTo>
                      <a:pt x="14283" y="4510"/>
                    </a:lnTo>
                    <a:lnTo>
                      <a:pt x="14029" y="4611"/>
                    </a:lnTo>
                    <a:lnTo>
                      <a:pt x="13763" y="4707"/>
                    </a:lnTo>
                    <a:lnTo>
                      <a:pt x="13482" y="4798"/>
                    </a:lnTo>
                    <a:lnTo>
                      <a:pt x="13190" y="4884"/>
                    </a:lnTo>
                    <a:lnTo>
                      <a:pt x="12885" y="4967"/>
                    </a:lnTo>
                    <a:lnTo>
                      <a:pt x="12569" y="5044"/>
                    </a:lnTo>
                    <a:lnTo>
                      <a:pt x="12242" y="5116"/>
                    </a:lnTo>
                    <a:lnTo>
                      <a:pt x="11904" y="5182"/>
                    </a:lnTo>
                    <a:lnTo>
                      <a:pt x="11556" y="5242"/>
                    </a:lnTo>
                    <a:lnTo>
                      <a:pt x="11199" y="5298"/>
                    </a:lnTo>
                    <a:lnTo>
                      <a:pt x="10833" y="5347"/>
                    </a:lnTo>
                    <a:lnTo>
                      <a:pt x="10459" y="5390"/>
                    </a:lnTo>
                    <a:lnTo>
                      <a:pt x="10076" y="5428"/>
                    </a:lnTo>
                    <a:lnTo>
                      <a:pt x="9686" y="5458"/>
                    </a:lnTo>
                    <a:lnTo>
                      <a:pt x="9289" y="5483"/>
                    </a:lnTo>
                    <a:lnTo>
                      <a:pt x="8886" y="5500"/>
                    </a:lnTo>
                    <a:lnTo>
                      <a:pt x="8477" y="5511"/>
                    </a:lnTo>
                    <a:lnTo>
                      <a:pt x="8062" y="5514"/>
                    </a:lnTo>
                    <a:lnTo>
                      <a:pt x="7647" y="5511"/>
                    </a:lnTo>
                    <a:lnTo>
                      <a:pt x="7238" y="5500"/>
                    </a:lnTo>
                    <a:lnTo>
                      <a:pt x="6835" y="5483"/>
                    </a:lnTo>
                    <a:lnTo>
                      <a:pt x="6438" y="5458"/>
                    </a:lnTo>
                    <a:lnTo>
                      <a:pt x="6048" y="5428"/>
                    </a:lnTo>
                    <a:lnTo>
                      <a:pt x="5665" y="5390"/>
                    </a:lnTo>
                    <a:lnTo>
                      <a:pt x="5291" y="5347"/>
                    </a:lnTo>
                    <a:lnTo>
                      <a:pt x="4925" y="5298"/>
                    </a:lnTo>
                    <a:lnTo>
                      <a:pt x="4568" y="5242"/>
                    </a:lnTo>
                    <a:lnTo>
                      <a:pt x="4220" y="5182"/>
                    </a:lnTo>
                    <a:lnTo>
                      <a:pt x="3882" y="5116"/>
                    </a:lnTo>
                    <a:lnTo>
                      <a:pt x="3555" y="5044"/>
                    </a:lnTo>
                    <a:lnTo>
                      <a:pt x="3238" y="4967"/>
                    </a:lnTo>
                    <a:lnTo>
                      <a:pt x="2934" y="4884"/>
                    </a:lnTo>
                    <a:lnTo>
                      <a:pt x="2642" y="4798"/>
                    </a:lnTo>
                    <a:lnTo>
                      <a:pt x="2361" y="4707"/>
                    </a:lnTo>
                    <a:lnTo>
                      <a:pt x="2095" y="4611"/>
                    </a:lnTo>
                    <a:lnTo>
                      <a:pt x="1841" y="4510"/>
                    </a:lnTo>
                    <a:lnTo>
                      <a:pt x="1602" y="4407"/>
                    </a:lnTo>
                    <a:lnTo>
                      <a:pt x="1377" y="4298"/>
                    </a:lnTo>
                    <a:lnTo>
                      <a:pt x="1167" y="4187"/>
                    </a:lnTo>
                    <a:lnTo>
                      <a:pt x="973" y="4071"/>
                    </a:lnTo>
                    <a:lnTo>
                      <a:pt x="795" y="3953"/>
                    </a:lnTo>
                    <a:lnTo>
                      <a:pt x="633" y="3830"/>
                    </a:lnTo>
                    <a:lnTo>
                      <a:pt x="488" y="3705"/>
                    </a:lnTo>
                    <a:lnTo>
                      <a:pt x="362" y="3576"/>
                    </a:lnTo>
                    <a:lnTo>
                      <a:pt x="253" y="3445"/>
                    </a:lnTo>
                    <a:lnTo>
                      <a:pt x="163" y="3313"/>
                    </a:lnTo>
                    <a:lnTo>
                      <a:pt x="92" y="3177"/>
                    </a:lnTo>
                    <a:lnTo>
                      <a:pt x="41" y="3039"/>
                    </a:lnTo>
                    <a:lnTo>
                      <a:pt x="10" y="2899"/>
                    </a:lnTo>
                    <a:lnTo>
                      <a:pt x="0" y="2757"/>
                    </a:lnTo>
                    <a:lnTo>
                      <a:pt x="10" y="2615"/>
                    </a:lnTo>
                    <a:lnTo>
                      <a:pt x="41" y="2475"/>
                    </a:lnTo>
                    <a:lnTo>
                      <a:pt x="92" y="2337"/>
                    </a:lnTo>
                    <a:lnTo>
                      <a:pt x="163" y="2201"/>
                    </a:lnTo>
                    <a:lnTo>
                      <a:pt x="253" y="2068"/>
                    </a:lnTo>
                    <a:lnTo>
                      <a:pt x="362" y="1938"/>
                    </a:lnTo>
                    <a:lnTo>
                      <a:pt x="488" y="1809"/>
                    </a:lnTo>
                    <a:lnTo>
                      <a:pt x="633" y="1684"/>
                    </a:lnTo>
                    <a:lnTo>
                      <a:pt x="795" y="1561"/>
                    </a:lnTo>
                    <a:lnTo>
                      <a:pt x="973" y="1443"/>
                    </a:lnTo>
                    <a:lnTo>
                      <a:pt x="1167" y="1327"/>
                    </a:lnTo>
                    <a:lnTo>
                      <a:pt x="1377" y="1216"/>
                    </a:lnTo>
                    <a:lnTo>
                      <a:pt x="1602" y="1107"/>
                    </a:lnTo>
                    <a:lnTo>
                      <a:pt x="1841" y="1004"/>
                    </a:lnTo>
                    <a:lnTo>
                      <a:pt x="2095" y="903"/>
                    </a:lnTo>
                    <a:lnTo>
                      <a:pt x="2361" y="807"/>
                    </a:lnTo>
                    <a:lnTo>
                      <a:pt x="2642" y="716"/>
                    </a:lnTo>
                    <a:lnTo>
                      <a:pt x="2934" y="629"/>
                    </a:lnTo>
                    <a:lnTo>
                      <a:pt x="3238" y="547"/>
                    </a:lnTo>
                    <a:lnTo>
                      <a:pt x="3555" y="470"/>
                    </a:lnTo>
                    <a:lnTo>
                      <a:pt x="3882" y="398"/>
                    </a:lnTo>
                    <a:lnTo>
                      <a:pt x="4220" y="332"/>
                    </a:lnTo>
                    <a:lnTo>
                      <a:pt x="4568" y="271"/>
                    </a:lnTo>
                    <a:lnTo>
                      <a:pt x="4925" y="216"/>
                    </a:lnTo>
                    <a:lnTo>
                      <a:pt x="5291" y="167"/>
                    </a:lnTo>
                    <a:lnTo>
                      <a:pt x="5665" y="123"/>
                    </a:lnTo>
                    <a:lnTo>
                      <a:pt x="6048" y="86"/>
                    </a:lnTo>
                    <a:lnTo>
                      <a:pt x="6438" y="55"/>
                    </a:lnTo>
                    <a:lnTo>
                      <a:pt x="6835" y="31"/>
                    </a:lnTo>
                    <a:lnTo>
                      <a:pt x="7238" y="14"/>
                    </a:lnTo>
                    <a:lnTo>
                      <a:pt x="7647" y="3"/>
                    </a:lnTo>
                    <a:lnTo>
                      <a:pt x="8062" y="0"/>
                    </a:lnTo>
                    <a:lnTo>
                      <a:pt x="8477" y="3"/>
                    </a:lnTo>
                    <a:lnTo>
                      <a:pt x="8886" y="14"/>
                    </a:lnTo>
                    <a:lnTo>
                      <a:pt x="9289" y="31"/>
                    </a:lnTo>
                    <a:lnTo>
                      <a:pt x="9686" y="55"/>
                    </a:lnTo>
                    <a:lnTo>
                      <a:pt x="10076" y="86"/>
                    </a:lnTo>
                    <a:lnTo>
                      <a:pt x="10459" y="123"/>
                    </a:lnTo>
                    <a:lnTo>
                      <a:pt x="10833" y="167"/>
                    </a:lnTo>
                    <a:lnTo>
                      <a:pt x="11199" y="216"/>
                    </a:lnTo>
                    <a:lnTo>
                      <a:pt x="11556" y="271"/>
                    </a:lnTo>
                    <a:lnTo>
                      <a:pt x="11904" y="332"/>
                    </a:lnTo>
                    <a:lnTo>
                      <a:pt x="12242" y="398"/>
                    </a:lnTo>
                    <a:lnTo>
                      <a:pt x="12569" y="470"/>
                    </a:lnTo>
                    <a:lnTo>
                      <a:pt x="12885" y="547"/>
                    </a:lnTo>
                    <a:lnTo>
                      <a:pt x="13190" y="629"/>
                    </a:lnTo>
                    <a:lnTo>
                      <a:pt x="13482" y="716"/>
                    </a:lnTo>
                    <a:lnTo>
                      <a:pt x="13763" y="807"/>
                    </a:lnTo>
                    <a:lnTo>
                      <a:pt x="14029" y="903"/>
                    </a:lnTo>
                    <a:lnTo>
                      <a:pt x="14283" y="1004"/>
                    </a:lnTo>
                    <a:lnTo>
                      <a:pt x="14522" y="1107"/>
                    </a:lnTo>
                    <a:lnTo>
                      <a:pt x="14747" y="1216"/>
                    </a:lnTo>
                    <a:lnTo>
                      <a:pt x="14957" y="1327"/>
                    </a:lnTo>
                    <a:lnTo>
                      <a:pt x="15151" y="1443"/>
                    </a:lnTo>
                    <a:lnTo>
                      <a:pt x="15329" y="1561"/>
                    </a:lnTo>
                    <a:lnTo>
                      <a:pt x="15491" y="1684"/>
                    </a:lnTo>
                    <a:lnTo>
                      <a:pt x="15636" y="1809"/>
                    </a:lnTo>
                    <a:lnTo>
                      <a:pt x="15762" y="1938"/>
                    </a:lnTo>
                    <a:lnTo>
                      <a:pt x="15871" y="2068"/>
                    </a:lnTo>
                    <a:lnTo>
                      <a:pt x="15961" y="2201"/>
                    </a:lnTo>
                    <a:lnTo>
                      <a:pt x="16032" y="2337"/>
                    </a:lnTo>
                    <a:lnTo>
                      <a:pt x="16083" y="2475"/>
                    </a:lnTo>
                    <a:lnTo>
                      <a:pt x="16114" y="2615"/>
                    </a:lnTo>
                    <a:lnTo>
                      <a:pt x="16124" y="2757"/>
                    </a:lnTo>
                    <a:close/>
                  </a:path>
                </a:pathLst>
              </a:custGeom>
              <a:solidFill>
                <a:srgbClr val="D25E6C"/>
              </a:solidFill>
              <a:ln w="9525">
                <a:noFill/>
                <a:round/>
                <a:headEnd/>
                <a:tailEnd/>
              </a:ln>
            </p:spPr>
            <p:txBody>
              <a:bodyPr/>
              <a:lstStyle/>
              <a:p>
                <a:endParaRPr lang="en-US" dirty="0"/>
              </a:p>
            </p:txBody>
          </p:sp>
          <p:sp>
            <p:nvSpPr>
              <p:cNvPr id="58816" name="Freeform 301"/>
              <p:cNvSpPr>
                <a:spLocks/>
              </p:cNvSpPr>
              <p:nvPr/>
            </p:nvSpPr>
            <p:spPr bwMode="auto">
              <a:xfrm>
                <a:off x="4054" y="4532"/>
                <a:ext cx="314" cy="108"/>
              </a:xfrm>
              <a:custGeom>
                <a:avLst/>
                <a:gdLst>
                  <a:gd name="T0" fmla="*/ 0 w 8161"/>
                  <a:gd name="T1" fmla="*/ 0 h 2807"/>
                  <a:gd name="T2" fmla="*/ 0 w 8161"/>
                  <a:gd name="T3" fmla="*/ 0 h 2807"/>
                  <a:gd name="T4" fmla="*/ 0 w 8161"/>
                  <a:gd name="T5" fmla="*/ 0 h 2807"/>
                  <a:gd name="T6" fmla="*/ 0 w 8161"/>
                  <a:gd name="T7" fmla="*/ 0 h 2807"/>
                  <a:gd name="T8" fmla="*/ 0 w 8161"/>
                  <a:gd name="T9" fmla="*/ 0 h 2807"/>
                  <a:gd name="T10" fmla="*/ 0 w 8161"/>
                  <a:gd name="T11" fmla="*/ 0 h 2807"/>
                  <a:gd name="T12" fmla="*/ 0 w 8161"/>
                  <a:gd name="T13" fmla="*/ 0 h 2807"/>
                  <a:gd name="T14" fmla="*/ 0 w 8161"/>
                  <a:gd name="T15" fmla="*/ 0 h 2807"/>
                  <a:gd name="T16" fmla="*/ 0 w 8161"/>
                  <a:gd name="T17" fmla="*/ 0 h 2807"/>
                  <a:gd name="T18" fmla="*/ 0 w 8161"/>
                  <a:gd name="T19" fmla="*/ 0 h 2807"/>
                  <a:gd name="T20" fmla="*/ 0 w 8161"/>
                  <a:gd name="T21" fmla="*/ 0 h 2807"/>
                  <a:gd name="T22" fmla="*/ 0 w 8161"/>
                  <a:gd name="T23" fmla="*/ 0 h 2807"/>
                  <a:gd name="T24" fmla="*/ 0 w 8161"/>
                  <a:gd name="T25" fmla="*/ 0 h 2807"/>
                  <a:gd name="T26" fmla="*/ 0 w 8161"/>
                  <a:gd name="T27" fmla="*/ 0 h 2807"/>
                  <a:gd name="T28" fmla="*/ 0 w 8161"/>
                  <a:gd name="T29" fmla="*/ 0 h 2807"/>
                  <a:gd name="T30" fmla="*/ 0 w 8161"/>
                  <a:gd name="T31" fmla="*/ 0 h 2807"/>
                  <a:gd name="T32" fmla="*/ 0 w 8161"/>
                  <a:gd name="T33" fmla="*/ 0 h 2807"/>
                  <a:gd name="T34" fmla="*/ 0 w 8161"/>
                  <a:gd name="T35" fmla="*/ 0 h 2807"/>
                  <a:gd name="T36" fmla="*/ 0 w 8161"/>
                  <a:gd name="T37" fmla="*/ 0 h 2807"/>
                  <a:gd name="T38" fmla="*/ 0 w 8161"/>
                  <a:gd name="T39" fmla="*/ 0 h 2807"/>
                  <a:gd name="T40" fmla="*/ 0 w 8161"/>
                  <a:gd name="T41" fmla="*/ 0 h 2807"/>
                  <a:gd name="T42" fmla="*/ 0 w 8161"/>
                  <a:gd name="T43" fmla="*/ 0 h 2807"/>
                  <a:gd name="T44" fmla="*/ 0 w 8161"/>
                  <a:gd name="T45" fmla="*/ 0 h 2807"/>
                  <a:gd name="T46" fmla="*/ 0 w 8161"/>
                  <a:gd name="T47" fmla="*/ 0 h 2807"/>
                  <a:gd name="T48" fmla="*/ 0 w 8161"/>
                  <a:gd name="T49" fmla="*/ 0 h 2807"/>
                  <a:gd name="T50" fmla="*/ 0 w 8161"/>
                  <a:gd name="T51" fmla="*/ 0 h 2807"/>
                  <a:gd name="T52" fmla="*/ 0 w 8161"/>
                  <a:gd name="T53" fmla="*/ 0 h 2807"/>
                  <a:gd name="T54" fmla="*/ 0 w 8161"/>
                  <a:gd name="T55" fmla="*/ 0 h 2807"/>
                  <a:gd name="T56" fmla="*/ 0 w 8161"/>
                  <a:gd name="T57" fmla="*/ 0 h 2807"/>
                  <a:gd name="T58" fmla="*/ 0 w 8161"/>
                  <a:gd name="T59" fmla="*/ 0 h 2807"/>
                  <a:gd name="T60" fmla="*/ 0 w 8161"/>
                  <a:gd name="T61" fmla="*/ 0 h 2807"/>
                  <a:gd name="T62" fmla="*/ 0 w 8161"/>
                  <a:gd name="T63" fmla="*/ 0 h 2807"/>
                  <a:gd name="T64" fmla="*/ 0 w 8161"/>
                  <a:gd name="T65" fmla="*/ 0 h 2807"/>
                  <a:gd name="T66" fmla="*/ 0 w 8161"/>
                  <a:gd name="T67" fmla="*/ 0 h 2807"/>
                  <a:gd name="T68" fmla="*/ 0 w 8161"/>
                  <a:gd name="T69" fmla="*/ 0 h 2807"/>
                  <a:gd name="T70" fmla="*/ 0 w 8161"/>
                  <a:gd name="T71" fmla="*/ 0 h 2807"/>
                  <a:gd name="T72" fmla="*/ 0 w 8161"/>
                  <a:gd name="T73" fmla="*/ 0 h 2807"/>
                  <a:gd name="T74" fmla="*/ 0 w 8161"/>
                  <a:gd name="T75" fmla="*/ 0 h 2807"/>
                  <a:gd name="T76" fmla="*/ 0 w 8161"/>
                  <a:gd name="T77" fmla="*/ 0 h 2807"/>
                  <a:gd name="T78" fmla="*/ 0 w 8161"/>
                  <a:gd name="T79" fmla="*/ 0 h 2807"/>
                  <a:gd name="T80" fmla="*/ 0 w 8161"/>
                  <a:gd name="T81" fmla="*/ 0 h 2807"/>
                  <a:gd name="T82" fmla="*/ 0 w 8161"/>
                  <a:gd name="T83" fmla="*/ 0 h 2807"/>
                  <a:gd name="T84" fmla="*/ 0 w 8161"/>
                  <a:gd name="T85" fmla="*/ 0 h 2807"/>
                  <a:gd name="T86" fmla="*/ 0 w 8161"/>
                  <a:gd name="T87" fmla="*/ 0 h 2807"/>
                  <a:gd name="T88" fmla="*/ 0 w 8161"/>
                  <a:gd name="T89" fmla="*/ 0 h 2807"/>
                  <a:gd name="T90" fmla="*/ 0 w 8161"/>
                  <a:gd name="T91" fmla="*/ 0 h 2807"/>
                  <a:gd name="T92" fmla="*/ 0 w 8161"/>
                  <a:gd name="T93" fmla="*/ 0 h 2807"/>
                  <a:gd name="T94" fmla="*/ 0 w 8161"/>
                  <a:gd name="T95" fmla="*/ 0 h 2807"/>
                  <a:gd name="T96" fmla="*/ 0 w 8161"/>
                  <a:gd name="T97" fmla="*/ 0 h 2807"/>
                  <a:gd name="T98" fmla="*/ 0 w 8161"/>
                  <a:gd name="T99" fmla="*/ 0 h 2807"/>
                  <a:gd name="T100" fmla="*/ 0 w 8161"/>
                  <a:gd name="T101" fmla="*/ 0 h 2807"/>
                  <a:gd name="T102" fmla="*/ 0 w 8161"/>
                  <a:gd name="T103" fmla="*/ 0 h 2807"/>
                  <a:gd name="T104" fmla="*/ 0 w 8161"/>
                  <a:gd name="T105" fmla="*/ 0 h 2807"/>
                  <a:gd name="T106" fmla="*/ 0 w 8161"/>
                  <a:gd name="T107" fmla="*/ 0 h 2807"/>
                  <a:gd name="T108" fmla="*/ 0 w 8161"/>
                  <a:gd name="T109" fmla="*/ 0 h 2807"/>
                  <a:gd name="T110" fmla="*/ 0 w 8161"/>
                  <a:gd name="T111" fmla="*/ 0 h 2807"/>
                  <a:gd name="T112" fmla="*/ 0 w 8161"/>
                  <a:gd name="T113" fmla="*/ 0 h 28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61"/>
                  <a:gd name="T172" fmla="*/ 0 h 2807"/>
                  <a:gd name="T173" fmla="*/ 8161 w 8161"/>
                  <a:gd name="T174" fmla="*/ 2807 h 28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61" h="2807">
                    <a:moveTo>
                      <a:pt x="49" y="2807"/>
                    </a:moveTo>
                    <a:lnTo>
                      <a:pt x="49" y="2807"/>
                    </a:lnTo>
                    <a:lnTo>
                      <a:pt x="258" y="2806"/>
                    </a:lnTo>
                    <a:lnTo>
                      <a:pt x="465" y="2803"/>
                    </a:lnTo>
                    <a:lnTo>
                      <a:pt x="671" y="2799"/>
                    </a:lnTo>
                    <a:lnTo>
                      <a:pt x="874" y="2793"/>
                    </a:lnTo>
                    <a:lnTo>
                      <a:pt x="1077" y="2785"/>
                    </a:lnTo>
                    <a:lnTo>
                      <a:pt x="1279" y="2774"/>
                    </a:lnTo>
                    <a:lnTo>
                      <a:pt x="1479" y="2763"/>
                    </a:lnTo>
                    <a:lnTo>
                      <a:pt x="1676" y="2750"/>
                    </a:lnTo>
                    <a:lnTo>
                      <a:pt x="1873" y="2736"/>
                    </a:lnTo>
                    <a:lnTo>
                      <a:pt x="2068" y="2720"/>
                    </a:lnTo>
                    <a:lnTo>
                      <a:pt x="2261" y="2701"/>
                    </a:lnTo>
                    <a:lnTo>
                      <a:pt x="2451" y="2682"/>
                    </a:lnTo>
                    <a:lnTo>
                      <a:pt x="2640" y="2662"/>
                    </a:lnTo>
                    <a:lnTo>
                      <a:pt x="2826" y="2639"/>
                    </a:lnTo>
                    <a:lnTo>
                      <a:pt x="3011" y="2615"/>
                    </a:lnTo>
                    <a:lnTo>
                      <a:pt x="3193" y="2590"/>
                    </a:lnTo>
                    <a:lnTo>
                      <a:pt x="3374" y="2562"/>
                    </a:lnTo>
                    <a:lnTo>
                      <a:pt x="3551" y="2534"/>
                    </a:lnTo>
                    <a:lnTo>
                      <a:pt x="3727" y="2505"/>
                    </a:lnTo>
                    <a:lnTo>
                      <a:pt x="3900" y="2473"/>
                    </a:lnTo>
                    <a:lnTo>
                      <a:pt x="4071" y="2441"/>
                    </a:lnTo>
                    <a:lnTo>
                      <a:pt x="4239" y="2406"/>
                    </a:lnTo>
                    <a:lnTo>
                      <a:pt x="4404" y="2371"/>
                    </a:lnTo>
                    <a:lnTo>
                      <a:pt x="4567" y="2334"/>
                    </a:lnTo>
                    <a:lnTo>
                      <a:pt x="4727" y="2297"/>
                    </a:lnTo>
                    <a:lnTo>
                      <a:pt x="4884" y="2257"/>
                    </a:lnTo>
                    <a:lnTo>
                      <a:pt x="5039" y="2217"/>
                    </a:lnTo>
                    <a:lnTo>
                      <a:pt x="5190" y="2175"/>
                    </a:lnTo>
                    <a:lnTo>
                      <a:pt x="5265" y="2154"/>
                    </a:lnTo>
                    <a:lnTo>
                      <a:pt x="5338" y="2132"/>
                    </a:lnTo>
                    <a:lnTo>
                      <a:pt x="5411" y="2110"/>
                    </a:lnTo>
                    <a:lnTo>
                      <a:pt x="5484" y="2088"/>
                    </a:lnTo>
                    <a:lnTo>
                      <a:pt x="5555" y="2066"/>
                    </a:lnTo>
                    <a:lnTo>
                      <a:pt x="5626" y="2042"/>
                    </a:lnTo>
                    <a:lnTo>
                      <a:pt x="5696" y="2019"/>
                    </a:lnTo>
                    <a:lnTo>
                      <a:pt x="5765" y="1996"/>
                    </a:lnTo>
                    <a:lnTo>
                      <a:pt x="5834" y="1972"/>
                    </a:lnTo>
                    <a:lnTo>
                      <a:pt x="5901" y="1948"/>
                    </a:lnTo>
                    <a:lnTo>
                      <a:pt x="5968" y="1925"/>
                    </a:lnTo>
                    <a:lnTo>
                      <a:pt x="6034" y="1899"/>
                    </a:lnTo>
                    <a:lnTo>
                      <a:pt x="6099" y="1875"/>
                    </a:lnTo>
                    <a:lnTo>
                      <a:pt x="6162" y="1850"/>
                    </a:lnTo>
                    <a:lnTo>
                      <a:pt x="6226" y="1824"/>
                    </a:lnTo>
                    <a:lnTo>
                      <a:pt x="6288" y="1799"/>
                    </a:lnTo>
                    <a:lnTo>
                      <a:pt x="6350" y="1774"/>
                    </a:lnTo>
                    <a:lnTo>
                      <a:pt x="6411" y="1747"/>
                    </a:lnTo>
                    <a:lnTo>
                      <a:pt x="6471" y="1721"/>
                    </a:lnTo>
                    <a:lnTo>
                      <a:pt x="6529" y="1694"/>
                    </a:lnTo>
                    <a:lnTo>
                      <a:pt x="6587" y="1667"/>
                    </a:lnTo>
                    <a:lnTo>
                      <a:pt x="6645" y="1641"/>
                    </a:lnTo>
                    <a:lnTo>
                      <a:pt x="6701" y="1613"/>
                    </a:lnTo>
                    <a:lnTo>
                      <a:pt x="6757" y="1585"/>
                    </a:lnTo>
                    <a:lnTo>
                      <a:pt x="6810" y="1558"/>
                    </a:lnTo>
                    <a:lnTo>
                      <a:pt x="6864" y="1529"/>
                    </a:lnTo>
                    <a:lnTo>
                      <a:pt x="6917" y="1501"/>
                    </a:lnTo>
                    <a:lnTo>
                      <a:pt x="6968" y="1472"/>
                    </a:lnTo>
                    <a:lnTo>
                      <a:pt x="7018" y="1444"/>
                    </a:lnTo>
                    <a:lnTo>
                      <a:pt x="7068" y="1415"/>
                    </a:lnTo>
                    <a:lnTo>
                      <a:pt x="7117" y="1385"/>
                    </a:lnTo>
                    <a:lnTo>
                      <a:pt x="7164" y="1356"/>
                    </a:lnTo>
                    <a:lnTo>
                      <a:pt x="7211" y="1326"/>
                    </a:lnTo>
                    <a:lnTo>
                      <a:pt x="7257" y="1296"/>
                    </a:lnTo>
                    <a:lnTo>
                      <a:pt x="7301" y="1265"/>
                    </a:lnTo>
                    <a:lnTo>
                      <a:pt x="7345" y="1235"/>
                    </a:lnTo>
                    <a:lnTo>
                      <a:pt x="7387" y="1205"/>
                    </a:lnTo>
                    <a:lnTo>
                      <a:pt x="7429" y="1174"/>
                    </a:lnTo>
                    <a:lnTo>
                      <a:pt x="7469" y="1143"/>
                    </a:lnTo>
                    <a:lnTo>
                      <a:pt x="7509" y="1111"/>
                    </a:lnTo>
                    <a:lnTo>
                      <a:pt x="7547" y="1080"/>
                    </a:lnTo>
                    <a:lnTo>
                      <a:pt x="7584" y="1047"/>
                    </a:lnTo>
                    <a:lnTo>
                      <a:pt x="7621" y="1016"/>
                    </a:lnTo>
                    <a:lnTo>
                      <a:pt x="7656" y="984"/>
                    </a:lnTo>
                    <a:lnTo>
                      <a:pt x="7689" y="951"/>
                    </a:lnTo>
                    <a:lnTo>
                      <a:pt x="7723" y="919"/>
                    </a:lnTo>
                    <a:lnTo>
                      <a:pt x="7754" y="886"/>
                    </a:lnTo>
                    <a:lnTo>
                      <a:pt x="7786" y="853"/>
                    </a:lnTo>
                    <a:lnTo>
                      <a:pt x="7815" y="819"/>
                    </a:lnTo>
                    <a:lnTo>
                      <a:pt x="7844" y="786"/>
                    </a:lnTo>
                    <a:lnTo>
                      <a:pt x="7871" y="752"/>
                    </a:lnTo>
                    <a:lnTo>
                      <a:pt x="7897" y="719"/>
                    </a:lnTo>
                    <a:lnTo>
                      <a:pt x="7922" y="684"/>
                    </a:lnTo>
                    <a:lnTo>
                      <a:pt x="7946" y="650"/>
                    </a:lnTo>
                    <a:lnTo>
                      <a:pt x="7968" y="615"/>
                    </a:lnTo>
                    <a:lnTo>
                      <a:pt x="7990" y="581"/>
                    </a:lnTo>
                    <a:lnTo>
                      <a:pt x="8010" y="546"/>
                    </a:lnTo>
                    <a:lnTo>
                      <a:pt x="8029" y="511"/>
                    </a:lnTo>
                    <a:lnTo>
                      <a:pt x="8047" y="476"/>
                    </a:lnTo>
                    <a:lnTo>
                      <a:pt x="8064" y="440"/>
                    </a:lnTo>
                    <a:lnTo>
                      <a:pt x="8079" y="404"/>
                    </a:lnTo>
                    <a:lnTo>
                      <a:pt x="8093" y="368"/>
                    </a:lnTo>
                    <a:lnTo>
                      <a:pt x="8105" y="332"/>
                    </a:lnTo>
                    <a:lnTo>
                      <a:pt x="8117" y="296"/>
                    </a:lnTo>
                    <a:lnTo>
                      <a:pt x="8128" y="260"/>
                    </a:lnTo>
                    <a:lnTo>
                      <a:pt x="8136" y="223"/>
                    </a:lnTo>
                    <a:lnTo>
                      <a:pt x="8144" y="186"/>
                    </a:lnTo>
                    <a:lnTo>
                      <a:pt x="8150" y="149"/>
                    </a:lnTo>
                    <a:lnTo>
                      <a:pt x="8155" y="111"/>
                    </a:lnTo>
                    <a:lnTo>
                      <a:pt x="8158" y="75"/>
                    </a:lnTo>
                    <a:lnTo>
                      <a:pt x="8160" y="37"/>
                    </a:lnTo>
                    <a:lnTo>
                      <a:pt x="8161" y="0"/>
                    </a:lnTo>
                    <a:lnTo>
                      <a:pt x="8063" y="0"/>
                    </a:lnTo>
                    <a:lnTo>
                      <a:pt x="8062" y="33"/>
                    </a:lnTo>
                    <a:lnTo>
                      <a:pt x="8060" y="68"/>
                    </a:lnTo>
                    <a:lnTo>
                      <a:pt x="8057" y="101"/>
                    </a:lnTo>
                    <a:lnTo>
                      <a:pt x="8053" y="135"/>
                    </a:lnTo>
                    <a:lnTo>
                      <a:pt x="8047" y="168"/>
                    </a:lnTo>
                    <a:lnTo>
                      <a:pt x="8040" y="202"/>
                    </a:lnTo>
                    <a:lnTo>
                      <a:pt x="8032" y="234"/>
                    </a:lnTo>
                    <a:lnTo>
                      <a:pt x="8023" y="268"/>
                    </a:lnTo>
                    <a:lnTo>
                      <a:pt x="8013" y="301"/>
                    </a:lnTo>
                    <a:lnTo>
                      <a:pt x="8001" y="334"/>
                    </a:lnTo>
                    <a:lnTo>
                      <a:pt x="7988" y="367"/>
                    </a:lnTo>
                    <a:lnTo>
                      <a:pt x="7974" y="399"/>
                    </a:lnTo>
                    <a:lnTo>
                      <a:pt x="7958" y="433"/>
                    </a:lnTo>
                    <a:lnTo>
                      <a:pt x="7942" y="465"/>
                    </a:lnTo>
                    <a:lnTo>
                      <a:pt x="7925" y="498"/>
                    </a:lnTo>
                    <a:lnTo>
                      <a:pt x="7905" y="530"/>
                    </a:lnTo>
                    <a:lnTo>
                      <a:pt x="7886" y="563"/>
                    </a:lnTo>
                    <a:lnTo>
                      <a:pt x="7864" y="595"/>
                    </a:lnTo>
                    <a:lnTo>
                      <a:pt x="7842" y="628"/>
                    </a:lnTo>
                    <a:lnTo>
                      <a:pt x="7818" y="659"/>
                    </a:lnTo>
                    <a:lnTo>
                      <a:pt x="7794" y="692"/>
                    </a:lnTo>
                    <a:lnTo>
                      <a:pt x="7768" y="723"/>
                    </a:lnTo>
                    <a:lnTo>
                      <a:pt x="7741" y="755"/>
                    </a:lnTo>
                    <a:lnTo>
                      <a:pt x="7713" y="787"/>
                    </a:lnTo>
                    <a:lnTo>
                      <a:pt x="7683" y="818"/>
                    </a:lnTo>
                    <a:lnTo>
                      <a:pt x="7653" y="850"/>
                    </a:lnTo>
                    <a:lnTo>
                      <a:pt x="7622" y="881"/>
                    </a:lnTo>
                    <a:lnTo>
                      <a:pt x="7589" y="912"/>
                    </a:lnTo>
                    <a:lnTo>
                      <a:pt x="7555" y="943"/>
                    </a:lnTo>
                    <a:lnTo>
                      <a:pt x="7520" y="973"/>
                    </a:lnTo>
                    <a:lnTo>
                      <a:pt x="7484" y="1004"/>
                    </a:lnTo>
                    <a:lnTo>
                      <a:pt x="7447" y="1034"/>
                    </a:lnTo>
                    <a:lnTo>
                      <a:pt x="7409" y="1065"/>
                    </a:lnTo>
                    <a:lnTo>
                      <a:pt x="7369" y="1095"/>
                    </a:lnTo>
                    <a:lnTo>
                      <a:pt x="7330" y="1126"/>
                    </a:lnTo>
                    <a:lnTo>
                      <a:pt x="7288" y="1155"/>
                    </a:lnTo>
                    <a:lnTo>
                      <a:pt x="7245" y="1184"/>
                    </a:lnTo>
                    <a:lnTo>
                      <a:pt x="7202" y="1214"/>
                    </a:lnTo>
                    <a:lnTo>
                      <a:pt x="7157" y="1243"/>
                    </a:lnTo>
                    <a:lnTo>
                      <a:pt x="7112" y="1273"/>
                    </a:lnTo>
                    <a:lnTo>
                      <a:pt x="7066" y="1301"/>
                    </a:lnTo>
                    <a:lnTo>
                      <a:pt x="7018" y="1330"/>
                    </a:lnTo>
                    <a:lnTo>
                      <a:pt x="6970" y="1359"/>
                    </a:lnTo>
                    <a:lnTo>
                      <a:pt x="6920" y="1386"/>
                    </a:lnTo>
                    <a:lnTo>
                      <a:pt x="6869" y="1415"/>
                    </a:lnTo>
                    <a:lnTo>
                      <a:pt x="6817" y="1443"/>
                    </a:lnTo>
                    <a:lnTo>
                      <a:pt x="6766" y="1470"/>
                    </a:lnTo>
                    <a:lnTo>
                      <a:pt x="6712" y="1498"/>
                    </a:lnTo>
                    <a:lnTo>
                      <a:pt x="6657" y="1525"/>
                    </a:lnTo>
                    <a:lnTo>
                      <a:pt x="6602" y="1551"/>
                    </a:lnTo>
                    <a:lnTo>
                      <a:pt x="6546" y="1579"/>
                    </a:lnTo>
                    <a:lnTo>
                      <a:pt x="6489" y="1605"/>
                    </a:lnTo>
                    <a:lnTo>
                      <a:pt x="6431" y="1632"/>
                    </a:lnTo>
                    <a:lnTo>
                      <a:pt x="6371" y="1657"/>
                    </a:lnTo>
                    <a:lnTo>
                      <a:pt x="6311" y="1683"/>
                    </a:lnTo>
                    <a:lnTo>
                      <a:pt x="6252" y="1709"/>
                    </a:lnTo>
                    <a:lnTo>
                      <a:pt x="6189" y="1734"/>
                    </a:lnTo>
                    <a:lnTo>
                      <a:pt x="6127" y="1758"/>
                    </a:lnTo>
                    <a:lnTo>
                      <a:pt x="6063" y="1784"/>
                    </a:lnTo>
                    <a:lnTo>
                      <a:pt x="5999" y="1808"/>
                    </a:lnTo>
                    <a:lnTo>
                      <a:pt x="5934" y="1832"/>
                    </a:lnTo>
                    <a:lnTo>
                      <a:pt x="5868" y="1856"/>
                    </a:lnTo>
                    <a:lnTo>
                      <a:pt x="5801" y="1880"/>
                    </a:lnTo>
                    <a:lnTo>
                      <a:pt x="5733" y="1903"/>
                    </a:lnTo>
                    <a:lnTo>
                      <a:pt x="5665" y="1927"/>
                    </a:lnTo>
                    <a:lnTo>
                      <a:pt x="5596" y="1949"/>
                    </a:lnTo>
                    <a:lnTo>
                      <a:pt x="5526" y="1971"/>
                    </a:lnTo>
                    <a:lnTo>
                      <a:pt x="5455" y="1994"/>
                    </a:lnTo>
                    <a:lnTo>
                      <a:pt x="5383" y="2016"/>
                    </a:lnTo>
                    <a:lnTo>
                      <a:pt x="5311" y="2038"/>
                    </a:lnTo>
                    <a:lnTo>
                      <a:pt x="5238" y="2060"/>
                    </a:lnTo>
                    <a:lnTo>
                      <a:pt x="5164" y="2080"/>
                    </a:lnTo>
                    <a:lnTo>
                      <a:pt x="5014" y="2121"/>
                    </a:lnTo>
                    <a:lnTo>
                      <a:pt x="4860" y="2162"/>
                    </a:lnTo>
                    <a:lnTo>
                      <a:pt x="4704" y="2200"/>
                    </a:lnTo>
                    <a:lnTo>
                      <a:pt x="4545" y="2238"/>
                    </a:lnTo>
                    <a:lnTo>
                      <a:pt x="4383" y="2274"/>
                    </a:lnTo>
                    <a:lnTo>
                      <a:pt x="4219" y="2310"/>
                    </a:lnTo>
                    <a:lnTo>
                      <a:pt x="4052" y="2343"/>
                    </a:lnTo>
                    <a:lnTo>
                      <a:pt x="3882" y="2376"/>
                    </a:lnTo>
                    <a:lnTo>
                      <a:pt x="3711" y="2407"/>
                    </a:lnTo>
                    <a:lnTo>
                      <a:pt x="3535" y="2437"/>
                    </a:lnTo>
                    <a:lnTo>
                      <a:pt x="3359" y="2465"/>
                    </a:lnTo>
                    <a:lnTo>
                      <a:pt x="3179" y="2493"/>
                    </a:lnTo>
                    <a:lnTo>
                      <a:pt x="2998" y="2518"/>
                    </a:lnTo>
                    <a:lnTo>
                      <a:pt x="2814" y="2541"/>
                    </a:lnTo>
                    <a:lnTo>
                      <a:pt x="2629" y="2564"/>
                    </a:lnTo>
                    <a:lnTo>
                      <a:pt x="2441" y="2585"/>
                    </a:lnTo>
                    <a:lnTo>
                      <a:pt x="2250" y="2604"/>
                    </a:lnTo>
                    <a:lnTo>
                      <a:pt x="2059" y="2621"/>
                    </a:lnTo>
                    <a:lnTo>
                      <a:pt x="1865" y="2638"/>
                    </a:lnTo>
                    <a:lnTo>
                      <a:pt x="1670" y="2653"/>
                    </a:lnTo>
                    <a:lnTo>
                      <a:pt x="1473" y="2665"/>
                    </a:lnTo>
                    <a:lnTo>
                      <a:pt x="1274" y="2677"/>
                    </a:lnTo>
                    <a:lnTo>
                      <a:pt x="1073" y="2686"/>
                    </a:lnTo>
                    <a:lnTo>
                      <a:pt x="871" y="2694"/>
                    </a:lnTo>
                    <a:lnTo>
                      <a:pt x="668" y="2700"/>
                    </a:lnTo>
                    <a:lnTo>
                      <a:pt x="463" y="2704"/>
                    </a:lnTo>
                    <a:lnTo>
                      <a:pt x="257" y="2708"/>
                    </a:lnTo>
                    <a:lnTo>
                      <a:pt x="49" y="2709"/>
                    </a:lnTo>
                    <a:lnTo>
                      <a:pt x="43" y="2709"/>
                    </a:lnTo>
                    <a:lnTo>
                      <a:pt x="38" y="2710"/>
                    </a:lnTo>
                    <a:lnTo>
                      <a:pt x="33" y="2711"/>
                    </a:lnTo>
                    <a:lnTo>
                      <a:pt x="28" y="2713"/>
                    </a:lnTo>
                    <a:lnTo>
                      <a:pt x="23" y="2715"/>
                    </a:lnTo>
                    <a:lnTo>
                      <a:pt x="19" y="2718"/>
                    </a:lnTo>
                    <a:lnTo>
                      <a:pt x="16" y="2721"/>
                    </a:lnTo>
                    <a:lnTo>
                      <a:pt x="12" y="2724"/>
                    </a:lnTo>
                    <a:lnTo>
                      <a:pt x="6" y="2731"/>
                    </a:lnTo>
                    <a:lnTo>
                      <a:pt x="3" y="2739"/>
                    </a:lnTo>
                    <a:lnTo>
                      <a:pt x="0" y="2748"/>
                    </a:lnTo>
                    <a:lnTo>
                      <a:pt x="0" y="2757"/>
                    </a:lnTo>
                    <a:lnTo>
                      <a:pt x="0" y="2766"/>
                    </a:lnTo>
                    <a:lnTo>
                      <a:pt x="3" y="2775"/>
                    </a:lnTo>
                    <a:lnTo>
                      <a:pt x="6" y="2784"/>
                    </a:lnTo>
                    <a:lnTo>
                      <a:pt x="12" y="2792"/>
                    </a:lnTo>
                    <a:lnTo>
                      <a:pt x="16" y="2795"/>
                    </a:lnTo>
                    <a:lnTo>
                      <a:pt x="19" y="2798"/>
                    </a:lnTo>
                    <a:lnTo>
                      <a:pt x="23" y="2801"/>
                    </a:lnTo>
                    <a:lnTo>
                      <a:pt x="28" y="2803"/>
                    </a:lnTo>
                    <a:lnTo>
                      <a:pt x="33" y="2804"/>
                    </a:lnTo>
                    <a:lnTo>
                      <a:pt x="38" y="2806"/>
                    </a:lnTo>
                    <a:lnTo>
                      <a:pt x="43" y="2807"/>
                    </a:lnTo>
                    <a:lnTo>
                      <a:pt x="49" y="2807"/>
                    </a:lnTo>
                    <a:close/>
                  </a:path>
                </a:pathLst>
              </a:custGeom>
              <a:solidFill>
                <a:srgbClr val="D98E9A"/>
              </a:solidFill>
              <a:ln w="9525">
                <a:noFill/>
                <a:round/>
                <a:headEnd/>
                <a:tailEnd/>
              </a:ln>
            </p:spPr>
            <p:txBody>
              <a:bodyPr/>
              <a:lstStyle/>
              <a:p>
                <a:endParaRPr lang="en-US" dirty="0"/>
              </a:p>
            </p:txBody>
          </p:sp>
          <p:sp>
            <p:nvSpPr>
              <p:cNvPr id="58817" name="Freeform 302"/>
              <p:cNvSpPr>
                <a:spLocks/>
              </p:cNvSpPr>
              <p:nvPr/>
            </p:nvSpPr>
            <p:spPr bwMode="auto">
              <a:xfrm>
                <a:off x="3744" y="4530"/>
                <a:ext cx="312" cy="110"/>
              </a:xfrm>
              <a:custGeom>
                <a:avLst/>
                <a:gdLst>
                  <a:gd name="T0" fmla="*/ 0 w 8112"/>
                  <a:gd name="T1" fmla="*/ 0 h 2857"/>
                  <a:gd name="T2" fmla="*/ 0 w 8112"/>
                  <a:gd name="T3" fmla="*/ 0 h 2857"/>
                  <a:gd name="T4" fmla="*/ 0 w 8112"/>
                  <a:gd name="T5" fmla="*/ 0 h 2857"/>
                  <a:gd name="T6" fmla="*/ 0 w 8112"/>
                  <a:gd name="T7" fmla="*/ 0 h 2857"/>
                  <a:gd name="T8" fmla="*/ 0 w 8112"/>
                  <a:gd name="T9" fmla="*/ 0 h 2857"/>
                  <a:gd name="T10" fmla="*/ 0 w 8112"/>
                  <a:gd name="T11" fmla="*/ 0 h 2857"/>
                  <a:gd name="T12" fmla="*/ 0 w 8112"/>
                  <a:gd name="T13" fmla="*/ 0 h 2857"/>
                  <a:gd name="T14" fmla="*/ 0 w 8112"/>
                  <a:gd name="T15" fmla="*/ 0 h 2857"/>
                  <a:gd name="T16" fmla="*/ 0 w 8112"/>
                  <a:gd name="T17" fmla="*/ 0 h 2857"/>
                  <a:gd name="T18" fmla="*/ 0 w 8112"/>
                  <a:gd name="T19" fmla="*/ 0 h 2857"/>
                  <a:gd name="T20" fmla="*/ 0 w 8112"/>
                  <a:gd name="T21" fmla="*/ 0 h 2857"/>
                  <a:gd name="T22" fmla="*/ 0 w 8112"/>
                  <a:gd name="T23" fmla="*/ 0 h 2857"/>
                  <a:gd name="T24" fmla="*/ 0 w 8112"/>
                  <a:gd name="T25" fmla="*/ 0 h 2857"/>
                  <a:gd name="T26" fmla="*/ 0 w 8112"/>
                  <a:gd name="T27" fmla="*/ 0 h 2857"/>
                  <a:gd name="T28" fmla="*/ 0 w 8112"/>
                  <a:gd name="T29" fmla="*/ 0 h 2857"/>
                  <a:gd name="T30" fmla="*/ 0 w 8112"/>
                  <a:gd name="T31" fmla="*/ 0 h 2857"/>
                  <a:gd name="T32" fmla="*/ 0 w 8112"/>
                  <a:gd name="T33" fmla="*/ 0 h 2857"/>
                  <a:gd name="T34" fmla="*/ 0 w 8112"/>
                  <a:gd name="T35" fmla="*/ 0 h 2857"/>
                  <a:gd name="T36" fmla="*/ 0 w 8112"/>
                  <a:gd name="T37" fmla="*/ 0 h 2857"/>
                  <a:gd name="T38" fmla="*/ 0 w 8112"/>
                  <a:gd name="T39" fmla="*/ 0 h 2857"/>
                  <a:gd name="T40" fmla="*/ 0 w 8112"/>
                  <a:gd name="T41" fmla="*/ 0 h 2857"/>
                  <a:gd name="T42" fmla="*/ 0 w 8112"/>
                  <a:gd name="T43" fmla="*/ 0 h 2857"/>
                  <a:gd name="T44" fmla="*/ 0 w 8112"/>
                  <a:gd name="T45" fmla="*/ 0 h 2857"/>
                  <a:gd name="T46" fmla="*/ 0 w 8112"/>
                  <a:gd name="T47" fmla="*/ 0 h 2857"/>
                  <a:gd name="T48" fmla="*/ 0 w 8112"/>
                  <a:gd name="T49" fmla="*/ 0 h 2857"/>
                  <a:gd name="T50" fmla="*/ 0 w 8112"/>
                  <a:gd name="T51" fmla="*/ 0 h 2857"/>
                  <a:gd name="T52" fmla="*/ 0 w 8112"/>
                  <a:gd name="T53" fmla="*/ 0 h 2857"/>
                  <a:gd name="T54" fmla="*/ 0 w 8112"/>
                  <a:gd name="T55" fmla="*/ 0 h 2857"/>
                  <a:gd name="T56" fmla="*/ 0 w 8112"/>
                  <a:gd name="T57" fmla="*/ 0 h 2857"/>
                  <a:gd name="T58" fmla="*/ 0 w 8112"/>
                  <a:gd name="T59" fmla="*/ 0 h 2857"/>
                  <a:gd name="T60" fmla="*/ 0 w 8112"/>
                  <a:gd name="T61" fmla="*/ 0 h 2857"/>
                  <a:gd name="T62" fmla="*/ 0 w 8112"/>
                  <a:gd name="T63" fmla="*/ 0 h 2857"/>
                  <a:gd name="T64" fmla="*/ 0 w 8112"/>
                  <a:gd name="T65" fmla="*/ 0 h 2857"/>
                  <a:gd name="T66" fmla="*/ 0 w 8112"/>
                  <a:gd name="T67" fmla="*/ 0 h 2857"/>
                  <a:gd name="T68" fmla="*/ 0 w 8112"/>
                  <a:gd name="T69" fmla="*/ 0 h 2857"/>
                  <a:gd name="T70" fmla="*/ 0 w 8112"/>
                  <a:gd name="T71" fmla="*/ 0 h 2857"/>
                  <a:gd name="T72" fmla="*/ 0 w 8112"/>
                  <a:gd name="T73" fmla="*/ 0 h 2857"/>
                  <a:gd name="T74" fmla="*/ 0 w 8112"/>
                  <a:gd name="T75" fmla="*/ 0 h 2857"/>
                  <a:gd name="T76" fmla="*/ 0 w 8112"/>
                  <a:gd name="T77" fmla="*/ 0 h 2857"/>
                  <a:gd name="T78" fmla="*/ 0 w 8112"/>
                  <a:gd name="T79" fmla="*/ 0 h 2857"/>
                  <a:gd name="T80" fmla="*/ 0 w 8112"/>
                  <a:gd name="T81" fmla="*/ 0 h 2857"/>
                  <a:gd name="T82" fmla="*/ 0 w 8112"/>
                  <a:gd name="T83" fmla="*/ 0 h 2857"/>
                  <a:gd name="T84" fmla="*/ 0 w 8112"/>
                  <a:gd name="T85" fmla="*/ 0 h 2857"/>
                  <a:gd name="T86" fmla="*/ 0 w 8112"/>
                  <a:gd name="T87" fmla="*/ 0 h 2857"/>
                  <a:gd name="T88" fmla="*/ 0 w 8112"/>
                  <a:gd name="T89" fmla="*/ 0 h 2857"/>
                  <a:gd name="T90" fmla="*/ 0 w 8112"/>
                  <a:gd name="T91" fmla="*/ 0 h 2857"/>
                  <a:gd name="T92" fmla="*/ 0 w 8112"/>
                  <a:gd name="T93" fmla="*/ 0 h 2857"/>
                  <a:gd name="T94" fmla="*/ 0 w 8112"/>
                  <a:gd name="T95" fmla="*/ 0 h 2857"/>
                  <a:gd name="T96" fmla="*/ 0 w 8112"/>
                  <a:gd name="T97" fmla="*/ 0 h 2857"/>
                  <a:gd name="T98" fmla="*/ 0 w 8112"/>
                  <a:gd name="T99" fmla="*/ 0 h 2857"/>
                  <a:gd name="T100" fmla="*/ 0 w 8112"/>
                  <a:gd name="T101" fmla="*/ 0 h 2857"/>
                  <a:gd name="T102" fmla="*/ 0 w 8112"/>
                  <a:gd name="T103" fmla="*/ 0 h 2857"/>
                  <a:gd name="T104" fmla="*/ 0 w 8112"/>
                  <a:gd name="T105" fmla="*/ 0 h 2857"/>
                  <a:gd name="T106" fmla="*/ 0 w 8112"/>
                  <a:gd name="T107" fmla="*/ 0 h 2857"/>
                  <a:gd name="T108" fmla="*/ 0 w 8112"/>
                  <a:gd name="T109" fmla="*/ 0 h 2857"/>
                  <a:gd name="T110" fmla="*/ 0 w 8112"/>
                  <a:gd name="T111" fmla="*/ 0 h 2857"/>
                  <a:gd name="T112" fmla="*/ 0 w 8112"/>
                  <a:gd name="T113" fmla="*/ 0 h 28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12"/>
                  <a:gd name="T172" fmla="*/ 0 h 2857"/>
                  <a:gd name="T173" fmla="*/ 8112 w 8112"/>
                  <a:gd name="T174" fmla="*/ 2857 h 28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12" h="2857">
                    <a:moveTo>
                      <a:pt x="0" y="50"/>
                    </a:moveTo>
                    <a:lnTo>
                      <a:pt x="0" y="50"/>
                    </a:lnTo>
                    <a:lnTo>
                      <a:pt x="1" y="87"/>
                    </a:lnTo>
                    <a:lnTo>
                      <a:pt x="3" y="125"/>
                    </a:lnTo>
                    <a:lnTo>
                      <a:pt x="6" y="161"/>
                    </a:lnTo>
                    <a:lnTo>
                      <a:pt x="11" y="199"/>
                    </a:lnTo>
                    <a:lnTo>
                      <a:pt x="17" y="236"/>
                    </a:lnTo>
                    <a:lnTo>
                      <a:pt x="24" y="273"/>
                    </a:lnTo>
                    <a:lnTo>
                      <a:pt x="33" y="310"/>
                    </a:lnTo>
                    <a:lnTo>
                      <a:pt x="44" y="346"/>
                    </a:lnTo>
                    <a:lnTo>
                      <a:pt x="55" y="382"/>
                    </a:lnTo>
                    <a:lnTo>
                      <a:pt x="68" y="418"/>
                    </a:lnTo>
                    <a:lnTo>
                      <a:pt x="82" y="455"/>
                    </a:lnTo>
                    <a:lnTo>
                      <a:pt x="97" y="490"/>
                    </a:lnTo>
                    <a:lnTo>
                      <a:pt x="114" y="526"/>
                    </a:lnTo>
                    <a:lnTo>
                      <a:pt x="132" y="561"/>
                    </a:lnTo>
                    <a:lnTo>
                      <a:pt x="151" y="596"/>
                    </a:lnTo>
                    <a:lnTo>
                      <a:pt x="171" y="631"/>
                    </a:lnTo>
                    <a:lnTo>
                      <a:pt x="193" y="665"/>
                    </a:lnTo>
                    <a:lnTo>
                      <a:pt x="215" y="700"/>
                    </a:lnTo>
                    <a:lnTo>
                      <a:pt x="239" y="734"/>
                    </a:lnTo>
                    <a:lnTo>
                      <a:pt x="264" y="768"/>
                    </a:lnTo>
                    <a:lnTo>
                      <a:pt x="290" y="802"/>
                    </a:lnTo>
                    <a:lnTo>
                      <a:pt x="317" y="836"/>
                    </a:lnTo>
                    <a:lnTo>
                      <a:pt x="346" y="869"/>
                    </a:lnTo>
                    <a:lnTo>
                      <a:pt x="375" y="903"/>
                    </a:lnTo>
                    <a:lnTo>
                      <a:pt x="407" y="936"/>
                    </a:lnTo>
                    <a:lnTo>
                      <a:pt x="438" y="969"/>
                    </a:lnTo>
                    <a:lnTo>
                      <a:pt x="472" y="1001"/>
                    </a:lnTo>
                    <a:lnTo>
                      <a:pt x="505" y="1034"/>
                    </a:lnTo>
                    <a:lnTo>
                      <a:pt x="540" y="1066"/>
                    </a:lnTo>
                    <a:lnTo>
                      <a:pt x="577" y="1097"/>
                    </a:lnTo>
                    <a:lnTo>
                      <a:pt x="613" y="1130"/>
                    </a:lnTo>
                    <a:lnTo>
                      <a:pt x="652" y="1161"/>
                    </a:lnTo>
                    <a:lnTo>
                      <a:pt x="692" y="1193"/>
                    </a:lnTo>
                    <a:lnTo>
                      <a:pt x="732" y="1224"/>
                    </a:lnTo>
                    <a:lnTo>
                      <a:pt x="774" y="1255"/>
                    </a:lnTo>
                    <a:lnTo>
                      <a:pt x="816" y="1285"/>
                    </a:lnTo>
                    <a:lnTo>
                      <a:pt x="860" y="1315"/>
                    </a:lnTo>
                    <a:lnTo>
                      <a:pt x="904" y="1346"/>
                    </a:lnTo>
                    <a:lnTo>
                      <a:pt x="950" y="1376"/>
                    </a:lnTo>
                    <a:lnTo>
                      <a:pt x="997" y="1406"/>
                    </a:lnTo>
                    <a:lnTo>
                      <a:pt x="1044" y="1435"/>
                    </a:lnTo>
                    <a:lnTo>
                      <a:pt x="1093" y="1465"/>
                    </a:lnTo>
                    <a:lnTo>
                      <a:pt x="1143" y="1494"/>
                    </a:lnTo>
                    <a:lnTo>
                      <a:pt x="1192" y="1522"/>
                    </a:lnTo>
                    <a:lnTo>
                      <a:pt x="1244" y="1551"/>
                    </a:lnTo>
                    <a:lnTo>
                      <a:pt x="1297" y="1579"/>
                    </a:lnTo>
                    <a:lnTo>
                      <a:pt x="1351" y="1608"/>
                    </a:lnTo>
                    <a:lnTo>
                      <a:pt x="1404" y="1635"/>
                    </a:lnTo>
                    <a:lnTo>
                      <a:pt x="1460" y="1663"/>
                    </a:lnTo>
                    <a:lnTo>
                      <a:pt x="1516" y="1691"/>
                    </a:lnTo>
                    <a:lnTo>
                      <a:pt x="1574" y="1717"/>
                    </a:lnTo>
                    <a:lnTo>
                      <a:pt x="1632" y="1744"/>
                    </a:lnTo>
                    <a:lnTo>
                      <a:pt x="1690" y="1771"/>
                    </a:lnTo>
                    <a:lnTo>
                      <a:pt x="1750" y="1797"/>
                    </a:lnTo>
                    <a:lnTo>
                      <a:pt x="1811" y="1824"/>
                    </a:lnTo>
                    <a:lnTo>
                      <a:pt x="1873" y="1849"/>
                    </a:lnTo>
                    <a:lnTo>
                      <a:pt x="1935" y="1874"/>
                    </a:lnTo>
                    <a:lnTo>
                      <a:pt x="1998" y="1900"/>
                    </a:lnTo>
                    <a:lnTo>
                      <a:pt x="2062" y="1925"/>
                    </a:lnTo>
                    <a:lnTo>
                      <a:pt x="2127" y="1949"/>
                    </a:lnTo>
                    <a:lnTo>
                      <a:pt x="2193" y="1975"/>
                    </a:lnTo>
                    <a:lnTo>
                      <a:pt x="2260" y="1998"/>
                    </a:lnTo>
                    <a:lnTo>
                      <a:pt x="2327" y="2022"/>
                    </a:lnTo>
                    <a:lnTo>
                      <a:pt x="2396" y="2046"/>
                    </a:lnTo>
                    <a:lnTo>
                      <a:pt x="2465" y="2069"/>
                    </a:lnTo>
                    <a:lnTo>
                      <a:pt x="2535" y="2092"/>
                    </a:lnTo>
                    <a:lnTo>
                      <a:pt x="2606" y="2116"/>
                    </a:lnTo>
                    <a:lnTo>
                      <a:pt x="2677" y="2138"/>
                    </a:lnTo>
                    <a:lnTo>
                      <a:pt x="2749" y="2160"/>
                    </a:lnTo>
                    <a:lnTo>
                      <a:pt x="2823" y="2182"/>
                    </a:lnTo>
                    <a:lnTo>
                      <a:pt x="2896" y="2204"/>
                    </a:lnTo>
                    <a:lnTo>
                      <a:pt x="2971" y="2225"/>
                    </a:lnTo>
                    <a:lnTo>
                      <a:pt x="3122" y="2267"/>
                    </a:lnTo>
                    <a:lnTo>
                      <a:pt x="3277" y="2307"/>
                    </a:lnTo>
                    <a:lnTo>
                      <a:pt x="3434" y="2347"/>
                    </a:lnTo>
                    <a:lnTo>
                      <a:pt x="3594" y="2384"/>
                    </a:lnTo>
                    <a:lnTo>
                      <a:pt x="3757" y="2421"/>
                    </a:lnTo>
                    <a:lnTo>
                      <a:pt x="3922" y="2456"/>
                    </a:lnTo>
                    <a:lnTo>
                      <a:pt x="4090" y="2491"/>
                    </a:lnTo>
                    <a:lnTo>
                      <a:pt x="4261" y="2523"/>
                    </a:lnTo>
                    <a:lnTo>
                      <a:pt x="4434" y="2555"/>
                    </a:lnTo>
                    <a:lnTo>
                      <a:pt x="4610" y="2584"/>
                    </a:lnTo>
                    <a:lnTo>
                      <a:pt x="4787" y="2612"/>
                    </a:lnTo>
                    <a:lnTo>
                      <a:pt x="4968" y="2640"/>
                    </a:lnTo>
                    <a:lnTo>
                      <a:pt x="5150" y="2665"/>
                    </a:lnTo>
                    <a:lnTo>
                      <a:pt x="5335" y="2689"/>
                    </a:lnTo>
                    <a:lnTo>
                      <a:pt x="5521" y="2712"/>
                    </a:lnTo>
                    <a:lnTo>
                      <a:pt x="5710" y="2732"/>
                    </a:lnTo>
                    <a:lnTo>
                      <a:pt x="5900" y="2751"/>
                    </a:lnTo>
                    <a:lnTo>
                      <a:pt x="6093" y="2770"/>
                    </a:lnTo>
                    <a:lnTo>
                      <a:pt x="6288" y="2786"/>
                    </a:lnTo>
                    <a:lnTo>
                      <a:pt x="6485" y="2800"/>
                    </a:lnTo>
                    <a:lnTo>
                      <a:pt x="6682" y="2813"/>
                    </a:lnTo>
                    <a:lnTo>
                      <a:pt x="6882" y="2824"/>
                    </a:lnTo>
                    <a:lnTo>
                      <a:pt x="7084" y="2835"/>
                    </a:lnTo>
                    <a:lnTo>
                      <a:pt x="7287" y="2843"/>
                    </a:lnTo>
                    <a:lnTo>
                      <a:pt x="7490" y="2849"/>
                    </a:lnTo>
                    <a:lnTo>
                      <a:pt x="7696" y="2853"/>
                    </a:lnTo>
                    <a:lnTo>
                      <a:pt x="7904" y="2856"/>
                    </a:lnTo>
                    <a:lnTo>
                      <a:pt x="8112" y="2857"/>
                    </a:lnTo>
                    <a:lnTo>
                      <a:pt x="8112" y="2759"/>
                    </a:lnTo>
                    <a:lnTo>
                      <a:pt x="7904" y="2758"/>
                    </a:lnTo>
                    <a:lnTo>
                      <a:pt x="7698" y="2754"/>
                    </a:lnTo>
                    <a:lnTo>
                      <a:pt x="7493" y="2750"/>
                    </a:lnTo>
                    <a:lnTo>
                      <a:pt x="7290" y="2744"/>
                    </a:lnTo>
                    <a:lnTo>
                      <a:pt x="7088" y="2736"/>
                    </a:lnTo>
                    <a:lnTo>
                      <a:pt x="6887" y="2727"/>
                    </a:lnTo>
                    <a:lnTo>
                      <a:pt x="6688" y="2715"/>
                    </a:lnTo>
                    <a:lnTo>
                      <a:pt x="6491" y="2703"/>
                    </a:lnTo>
                    <a:lnTo>
                      <a:pt x="6296" y="2688"/>
                    </a:lnTo>
                    <a:lnTo>
                      <a:pt x="6102" y="2671"/>
                    </a:lnTo>
                    <a:lnTo>
                      <a:pt x="5911" y="2654"/>
                    </a:lnTo>
                    <a:lnTo>
                      <a:pt x="5720" y="2635"/>
                    </a:lnTo>
                    <a:lnTo>
                      <a:pt x="5532" y="2614"/>
                    </a:lnTo>
                    <a:lnTo>
                      <a:pt x="5347" y="2591"/>
                    </a:lnTo>
                    <a:lnTo>
                      <a:pt x="5163" y="2568"/>
                    </a:lnTo>
                    <a:lnTo>
                      <a:pt x="4982" y="2543"/>
                    </a:lnTo>
                    <a:lnTo>
                      <a:pt x="4802" y="2515"/>
                    </a:lnTo>
                    <a:lnTo>
                      <a:pt x="4626" y="2487"/>
                    </a:lnTo>
                    <a:lnTo>
                      <a:pt x="4450" y="2457"/>
                    </a:lnTo>
                    <a:lnTo>
                      <a:pt x="4279" y="2426"/>
                    </a:lnTo>
                    <a:lnTo>
                      <a:pt x="4109" y="2393"/>
                    </a:lnTo>
                    <a:lnTo>
                      <a:pt x="3942" y="2360"/>
                    </a:lnTo>
                    <a:lnTo>
                      <a:pt x="3777" y="2324"/>
                    </a:lnTo>
                    <a:lnTo>
                      <a:pt x="3616" y="2288"/>
                    </a:lnTo>
                    <a:lnTo>
                      <a:pt x="3457" y="2250"/>
                    </a:lnTo>
                    <a:lnTo>
                      <a:pt x="3301" y="2212"/>
                    </a:lnTo>
                    <a:lnTo>
                      <a:pt x="3147" y="2171"/>
                    </a:lnTo>
                    <a:lnTo>
                      <a:pt x="2997" y="2130"/>
                    </a:lnTo>
                    <a:lnTo>
                      <a:pt x="2923" y="2110"/>
                    </a:lnTo>
                    <a:lnTo>
                      <a:pt x="2850" y="2088"/>
                    </a:lnTo>
                    <a:lnTo>
                      <a:pt x="2778" y="2066"/>
                    </a:lnTo>
                    <a:lnTo>
                      <a:pt x="2706" y="2044"/>
                    </a:lnTo>
                    <a:lnTo>
                      <a:pt x="2635" y="2021"/>
                    </a:lnTo>
                    <a:lnTo>
                      <a:pt x="2565" y="1999"/>
                    </a:lnTo>
                    <a:lnTo>
                      <a:pt x="2496" y="1977"/>
                    </a:lnTo>
                    <a:lnTo>
                      <a:pt x="2428" y="1953"/>
                    </a:lnTo>
                    <a:lnTo>
                      <a:pt x="2360" y="1930"/>
                    </a:lnTo>
                    <a:lnTo>
                      <a:pt x="2293" y="1906"/>
                    </a:lnTo>
                    <a:lnTo>
                      <a:pt x="2227" y="1882"/>
                    </a:lnTo>
                    <a:lnTo>
                      <a:pt x="2162" y="1858"/>
                    </a:lnTo>
                    <a:lnTo>
                      <a:pt x="2098" y="1834"/>
                    </a:lnTo>
                    <a:lnTo>
                      <a:pt x="2034" y="1808"/>
                    </a:lnTo>
                    <a:lnTo>
                      <a:pt x="1971" y="1784"/>
                    </a:lnTo>
                    <a:lnTo>
                      <a:pt x="1909" y="1759"/>
                    </a:lnTo>
                    <a:lnTo>
                      <a:pt x="1850" y="1733"/>
                    </a:lnTo>
                    <a:lnTo>
                      <a:pt x="1790" y="1707"/>
                    </a:lnTo>
                    <a:lnTo>
                      <a:pt x="1730" y="1682"/>
                    </a:lnTo>
                    <a:lnTo>
                      <a:pt x="1672" y="1655"/>
                    </a:lnTo>
                    <a:lnTo>
                      <a:pt x="1615" y="1629"/>
                    </a:lnTo>
                    <a:lnTo>
                      <a:pt x="1559" y="1601"/>
                    </a:lnTo>
                    <a:lnTo>
                      <a:pt x="1504" y="1575"/>
                    </a:lnTo>
                    <a:lnTo>
                      <a:pt x="1449" y="1548"/>
                    </a:lnTo>
                    <a:lnTo>
                      <a:pt x="1395" y="1520"/>
                    </a:lnTo>
                    <a:lnTo>
                      <a:pt x="1344" y="1493"/>
                    </a:lnTo>
                    <a:lnTo>
                      <a:pt x="1292" y="1465"/>
                    </a:lnTo>
                    <a:lnTo>
                      <a:pt x="1241" y="1436"/>
                    </a:lnTo>
                    <a:lnTo>
                      <a:pt x="1191" y="1409"/>
                    </a:lnTo>
                    <a:lnTo>
                      <a:pt x="1143" y="1380"/>
                    </a:lnTo>
                    <a:lnTo>
                      <a:pt x="1095" y="1351"/>
                    </a:lnTo>
                    <a:lnTo>
                      <a:pt x="1048" y="1323"/>
                    </a:lnTo>
                    <a:lnTo>
                      <a:pt x="1004" y="1293"/>
                    </a:lnTo>
                    <a:lnTo>
                      <a:pt x="959" y="1264"/>
                    </a:lnTo>
                    <a:lnTo>
                      <a:pt x="916" y="1234"/>
                    </a:lnTo>
                    <a:lnTo>
                      <a:pt x="873" y="1205"/>
                    </a:lnTo>
                    <a:lnTo>
                      <a:pt x="831" y="1176"/>
                    </a:lnTo>
                    <a:lnTo>
                      <a:pt x="791" y="1145"/>
                    </a:lnTo>
                    <a:lnTo>
                      <a:pt x="752" y="1115"/>
                    </a:lnTo>
                    <a:lnTo>
                      <a:pt x="714" y="1084"/>
                    </a:lnTo>
                    <a:lnTo>
                      <a:pt x="677" y="1054"/>
                    </a:lnTo>
                    <a:lnTo>
                      <a:pt x="641" y="1023"/>
                    </a:lnTo>
                    <a:lnTo>
                      <a:pt x="606" y="993"/>
                    </a:lnTo>
                    <a:lnTo>
                      <a:pt x="572" y="962"/>
                    </a:lnTo>
                    <a:lnTo>
                      <a:pt x="539" y="931"/>
                    </a:lnTo>
                    <a:lnTo>
                      <a:pt x="508" y="900"/>
                    </a:lnTo>
                    <a:lnTo>
                      <a:pt x="478" y="868"/>
                    </a:lnTo>
                    <a:lnTo>
                      <a:pt x="448" y="837"/>
                    </a:lnTo>
                    <a:lnTo>
                      <a:pt x="420" y="805"/>
                    </a:lnTo>
                    <a:lnTo>
                      <a:pt x="393" y="773"/>
                    </a:lnTo>
                    <a:lnTo>
                      <a:pt x="367" y="742"/>
                    </a:lnTo>
                    <a:lnTo>
                      <a:pt x="343" y="709"/>
                    </a:lnTo>
                    <a:lnTo>
                      <a:pt x="318" y="678"/>
                    </a:lnTo>
                    <a:lnTo>
                      <a:pt x="296" y="645"/>
                    </a:lnTo>
                    <a:lnTo>
                      <a:pt x="276" y="613"/>
                    </a:lnTo>
                    <a:lnTo>
                      <a:pt x="256" y="580"/>
                    </a:lnTo>
                    <a:lnTo>
                      <a:pt x="236" y="548"/>
                    </a:lnTo>
                    <a:lnTo>
                      <a:pt x="219" y="515"/>
                    </a:lnTo>
                    <a:lnTo>
                      <a:pt x="202" y="483"/>
                    </a:lnTo>
                    <a:lnTo>
                      <a:pt x="187" y="449"/>
                    </a:lnTo>
                    <a:lnTo>
                      <a:pt x="172" y="417"/>
                    </a:lnTo>
                    <a:lnTo>
                      <a:pt x="160" y="384"/>
                    </a:lnTo>
                    <a:lnTo>
                      <a:pt x="148" y="351"/>
                    </a:lnTo>
                    <a:lnTo>
                      <a:pt x="138" y="318"/>
                    </a:lnTo>
                    <a:lnTo>
                      <a:pt x="129" y="284"/>
                    </a:lnTo>
                    <a:lnTo>
                      <a:pt x="121" y="252"/>
                    </a:lnTo>
                    <a:lnTo>
                      <a:pt x="114" y="218"/>
                    </a:lnTo>
                    <a:lnTo>
                      <a:pt x="108" y="185"/>
                    </a:lnTo>
                    <a:lnTo>
                      <a:pt x="104" y="151"/>
                    </a:lnTo>
                    <a:lnTo>
                      <a:pt x="100" y="118"/>
                    </a:lnTo>
                    <a:lnTo>
                      <a:pt x="99" y="83"/>
                    </a:lnTo>
                    <a:lnTo>
                      <a:pt x="98" y="50"/>
                    </a:lnTo>
                    <a:lnTo>
                      <a:pt x="98" y="44"/>
                    </a:lnTo>
                    <a:lnTo>
                      <a:pt x="97" y="39"/>
                    </a:lnTo>
                    <a:lnTo>
                      <a:pt x="96" y="33"/>
                    </a:lnTo>
                    <a:lnTo>
                      <a:pt x="94" y="29"/>
                    </a:lnTo>
                    <a:lnTo>
                      <a:pt x="92" y="24"/>
                    </a:lnTo>
                    <a:lnTo>
                      <a:pt x="89" y="20"/>
                    </a:lnTo>
                    <a:lnTo>
                      <a:pt x="86" y="16"/>
                    </a:lnTo>
                    <a:lnTo>
                      <a:pt x="83" y="13"/>
                    </a:lnTo>
                    <a:lnTo>
                      <a:pt x="76" y="7"/>
                    </a:lnTo>
                    <a:lnTo>
                      <a:pt x="67" y="3"/>
                    </a:lnTo>
                    <a:lnTo>
                      <a:pt x="59" y="1"/>
                    </a:lnTo>
                    <a:lnTo>
                      <a:pt x="50" y="0"/>
                    </a:lnTo>
                    <a:lnTo>
                      <a:pt x="40" y="1"/>
                    </a:lnTo>
                    <a:lnTo>
                      <a:pt x="31" y="3"/>
                    </a:lnTo>
                    <a:lnTo>
                      <a:pt x="22" y="7"/>
                    </a:lnTo>
                    <a:lnTo>
                      <a:pt x="15" y="13"/>
                    </a:lnTo>
                    <a:lnTo>
                      <a:pt x="12" y="16"/>
                    </a:lnTo>
                    <a:lnTo>
                      <a:pt x="9" y="20"/>
                    </a:lnTo>
                    <a:lnTo>
                      <a:pt x="6" y="24"/>
                    </a:lnTo>
                    <a:lnTo>
                      <a:pt x="4" y="29"/>
                    </a:lnTo>
                    <a:lnTo>
                      <a:pt x="2" y="33"/>
                    </a:lnTo>
                    <a:lnTo>
                      <a:pt x="1" y="39"/>
                    </a:lnTo>
                    <a:lnTo>
                      <a:pt x="0" y="44"/>
                    </a:lnTo>
                    <a:lnTo>
                      <a:pt x="0" y="50"/>
                    </a:lnTo>
                    <a:close/>
                  </a:path>
                </a:pathLst>
              </a:custGeom>
              <a:solidFill>
                <a:srgbClr val="D98E9A"/>
              </a:solidFill>
              <a:ln w="9525">
                <a:noFill/>
                <a:round/>
                <a:headEnd/>
                <a:tailEnd/>
              </a:ln>
            </p:spPr>
            <p:txBody>
              <a:bodyPr/>
              <a:lstStyle/>
              <a:p>
                <a:endParaRPr lang="en-US" dirty="0"/>
              </a:p>
            </p:txBody>
          </p:sp>
          <p:sp>
            <p:nvSpPr>
              <p:cNvPr id="58818" name="Freeform 303"/>
              <p:cNvSpPr>
                <a:spLocks/>
              </p:cNvSpPr>
              <p:nvPr/>
            </p:nvSpPr>
            <p:spPr bwMode="auto">
              <a:xfrm>
                <a:off x="3744" y="4424"/>
                <a:ext cx="314" cy="108"/>
              </a:xfrm>
              <a:custGeom>
                <a:avLst/>
                <a:gdLst>
                  <a:gd name="T0" fmla="*/ 0 w 8162"/>
                  <a:gd name="T1" fmla="*/ 0 h 2807"/>
                  <a:gd name="T2" fmla="*/ 0 w 8162"/>
                  <a:gd name="T3" fmla="*/ 0 h 2807"/>
                  <a:gd name="T4" fmla="*/ 0 w 8162"/>
                  <a:gd name="T5" fmla="*/ 0 h 2807"/>
                  <a:gd name="T6" fmla="*/ 0 w 8162"/>
                  <a:gd name="T7" fmla="*/ 0 h 2807"/>
                  <a:gd name="T8" fmla="*/ 0 w 8162"/>
                  <a:gd name="T9" fmla="*/ 0 h 2807"/>
                  <a:gd name="T10" fmla="*/ 0 w 8162"/>
                  <a:gd name="T11" fmla="*/ 0 h 2807"/>
                  <a:gd name="T12" fmla="*/ 0 w 8162"/>
                  <a:gd name="T13" fmla="*/ 0 h 2807"/>
                  <a:gd name="T14" fmla="*/ 0 w 8162"/>
                  <a:gd name="T15" fmla="*/ 0 h 2807"/>
                  <a:gd name="T16" fmla="*/ 0 w 8162"/>
                  <a:gd name="T17" fmla="*/ 0 h 2807"/>
                  <a:gd name="T18" fmla="*/ 0 w 8162"/>
                  <a:gd name="T19" fmla="*/ 0 h 2807"/>
                  <a:gd name="T20" fmla="*/ 0 w 8162"/>
                  <a:gd name="T21" fmla="*/ 0 h 2807"/>
                  <a:gd name="T22" fmla="*/ 0 w 8162"/>
                  <a:gd name="T23" fmla="*/ 0 h 2807"/>
                  <a:gd name="T24" fmla="*/ 0 w 8162"/>
                  <a:gd name="T25" fmla="*/ 0 h 2807"/>
                  <a:gd name="T26" fmla="*/ 0 w 8162"/>
                  <a:gd name="T27" fmla="*/ 0 h 2807"/>
                  <a:gd name="T28" fmla="*/ 0 w 8162"/>
                  <a:gd name="T29" fmla="*/ 0 h 2807"/>
                  <a:gd name="T30" fmla="*/ 0 w 8162"/>
                  <a:gd name="T31" fmla="*/ 0 h 2807"/>
                  <a:gd name="T32" fmla="*/ 0 w 8162"/>
                  <a:gd name="T33" fmla="*/ 0 h 2807"/>
                  <a:gd name="T34" fmla="*/ 0 w 8162"/>
                  <a:gd name="T35" fmla="*/ 0 h 2807"/>
                  <a:gd name="T36" fmla="*/ 0 w 8162"/>
                  <a:gd name="T37" fmla="*/ 0 h 2807"/>
                  <a:gd name="T38" fmla="*/ 0 w 8162"/>
                  <a:gd name="T39" fmla="*/ 0 h 2807"/>
                  <a:gd name="T40" fmla="*/ 0 w 8162"/>
                  <a:gd name="T41" fmla="*/ 0 h 2807"/>
                  <a:gd name="T42" fmla="*/ 0 w 8162"/>
                  <a:gd name="T43" fmla="*/ 0 h 2807"/>
                  <a:gd name="T44" fmla="*/ 0 w 8162"/>
                  <a:gd name="T45" fmla="*/ 0 h 2807"/>
                  <a:gd name="T46" fmla="*/ 0 w 8162"/>
                  <a:gd name="T47" fmla="*/ 0 h 2807"/>
                  <a:gd name="T48" fmla="*/ 0 w 8162"/>
                  <a:gd name="T49" fmla="*/ 0 h 2807"/>
                  <a:gd name="T50" fmla="*/ 0 w 8162"/>
                  <a:gd name="T51" fmla="*/ 0 h 2807"/>
                  <a:gd name="T52" fmla="*/ 0 w 8162"/>
                  <a:gd name="T53" fmla="*/ 0 h 2807"/>
                  <a:gd name="T54" fmla="*/ 0 w 8162"/>
                  <a:gd name="T55" fmla="*/ 0 h 2807"/>
                  <a:gd name="T56" fmla="*/ 0 w 8162"/>
                  <a:gd name="T57" fmla="*/ 0 h 2807"/>
                  <a:gd name="T58" fmla="*/ 0 w 8162"/>
                  <a:gd name="T59" fmla="*/ 0 h 2807"/>
                  <a:gd name="T60" fmla="*/ 0 w 8162"/>
                  <a:gd name="T61" fmla="*/ 0 h 2807"/>
                  <a:gd name="T62" fmla="*/ 0 w 8162"/>
                  <a:gd name="T63" fmla="*/ 0 h 2807"/>
                  <a:gd name="T64" fmla="*/ 0 w 8162"/>
                  <a:gd name="T65" fmla="*/ 0 h 2807"/>
                  <a:gd name="T66" fmla="*/ 0 w 8162"/>
                  <a:gd name="T67" fmla="*/ 0 h 2807"/>
                  <a:gd name="T68" fmla="*/ 0 w 8162"/>
                  <a:gd name="T69" fmla="*/ 0 h 2807"/>
                  <a:gd name="T70" fmla="*/ 0 w 8162"/>
                  <a:gd name="T71" fmla="*/ 0 h 2807"/>
                  <a:gd name="T72" fmla="*/ 0 w 8162"/>
                  <a:gd name="T73" fmla="*/ 0 h 2807"/>
                  <a:gd name="T74" fmla="*/ 0 w 8162"/>
                  <a:gd name="T75" fmla="*/ 0 h 2807"/>
                  <a:gd name="T76" fmla="*/ 0 w 8162"/>
                  <a:gd name="T77" fmla="*/ 0 h 2807"/>
                  <a:gd name="T78" fmla="*/ 0 w 8162"/>
                  <a:gd name="T79" fmla="*/ 0 h 2807"/>
                  <a:gd name="T80" fmla="*/ 0 w 8162"/>
                  <a:gd name="T81" fmla="*/ 0 h 2807"/>
                  <a:gd name="T82" fmla="*/ 0 w 8162"/>
                  <a:gd name="T83" fmla="*/ 0 h 2807"/>
                  <a:gd name="T84" fmla="*/ 0 w 8162"/>
                  <a:gd name="T85" fmla="*/ 0 h 2807"/>
                  <a:gd name="T86" fmla="*/ 0 w 8162"/>
                  <a:gd name="T87" fmla="*/ 0 h 2807"/>
                  <a:gd name="T88" fmla="*/ 0 w 8162"/>
                  <a:gd name="T89" fmla="*/ 0 h 2807"/>
                  <a:gd name="T90" fmla="*/ 0 w 8162"/>
                  <a:gd name="T91" fmla="*/ 0 h 2807"/>
                  <a:gd name="T92" fmla="*/ 0 w 8162"/>
                  <a:gd name="T93" fmla="*/ 0 h 2807"/>
                  <a:gd name="T94" fmla="*/ 0 w 8162"/>
                  <a:gd name="T95" fmla="*/ 0 h 2807"/>
                  <a:gd name="T96" fmla="*/ 0 w 8162"/>
                  <a:gd name="T97" fmla="*/ 0 h 2807"/>
                  <a:gd name="T98" fmla="*/ 0 w 8162"/>
                  <a:gd name="T99" fmla="*/ 0 h 2807"/>
                  <a:gd name="T100" fmla="*/ 0 w 8162"/>
                  <a:gd name="T101" fmla="*/ 0 h 2807"/>
                  <a:gd name="T102" fmla="*/ 0 w 8162"/>
                  <a:gd name="T103" fmla="*/ 0 h 2807"/>
                  <a:gd name="T104" fmla="*/ 0 w 8162"/>
                  <a:gd name="T105" fmla="*/ 0 h 2807"/>
                  <a:gd name="T106" fmla="*/ 0 w 8162"/>
                  <a:gd name="T107" fmla="*/ 0 h 2807"/>
                  <a:gd name="T108" fmla="*/ 0 w 8162"/>
                  <a:gd name="T109" fmla="*/ 0 h 2807"/>
                  <a:gd name="T110" fmla="*/ 0 w 8162"/>
                  <a:gd name="T111" fmla="*/ 0 h 28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162"/>
                  <a:gd name="T169" fmla="*/ 0 h 2807"/>
                  <a:gd name="T170" fmla="*/ 8162 w 8162"/>
                  <a:gd name="T171" fmla="*/ 2807 h 28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162" h="2807">
                    <a:moveTo>
                      <a:pt x="8112" y="0"/>
                    </a:moveTo>
                    <a:lnTo>
                      <a:pt x="8112" y="0"/>
                    </a:lnTo>
                    <a:lnTo>
                      <a:pt x="7904" y="1"/>
                    </a:lnTo>
                    <a:lnTo>
                      <a:pt x="7696" y="4"/>
                    </a:lnTo>
                    <a:lnTo>
                      <a:pt x="7490" y="8"/>
                    </a:lnTo>
                    <a:lnTo>
                      <a:pt x="7287" y="14"/>
                    </a:lnTo>
                    <a:lnTo>
                      <a:pt x="7084" y="22"/>
                    </a:lnTo>
                    <a:lnTo>
                      <a:pt x="6882" y="32"/>
                    </a:lnTo>
                    <a:lnTo>
                      <a:pt x="6682" y="44"/>
                    </a:lnTo>
                    <a:lnTo>
                      <a:pt x="6485" y="57"/>
                    </a:lnTo>
                    <a:lnTo>
                      <a:pt x="6288" y="71"/>
                    </a:lnTo>
                    <a:lnTo>
                      <a:pt x="6093" y="87"/>
                    </a:lnTo>
                    <a:lnTo>
                      <a:pt x="5900" y="105"/>
                    </a:lnTo>
                    <a:lnTo>
                      <a:pt x="5710" y="125"/>
                    </a:lnTo>
                    <a:lnTo>
                      <a:pt x="5521" y="145"/>
                    </a:lnTo>
                    <a:lnTo>
                      <a:pt x="5335" y="168"/>
                    </a:lnTo>
                    <a:lnTo>
                      <a:pt x="5150" y="192"/>
                    </a:lnTo>
                    <a:lnTo>
                      <a:pt x="4968" y="217"/>
                    </a:lnTo>
                    <a:lnTo>
                      <a:pt x="4787" y="244"/>
                    </a:lnTo>
                    <a:lnTo>
                      <a:pt x="4610" y="273"/>
                    </a:lnTo>
                    <a:lnTo>
                      <a:pt x="4434" y="302"/>
                    </a:lnTo>
                    <a:lnTo>
                      <a:pt x="4261" y="334"/>
                    </a:lnTo>
                    <a:lnTo>
                      <a:pt x="4090" y="366"/>
                    </a:lnTo>
                    <a:lnTo>
                      <a:pt x="3922" y="401"/>
                    </a:lnTo>
                    <a:lnTo>
                      <a:pt x="3757" y="436"/>
                    </a:lnTo>
                    <a:lnTo>
                      <a:pt x="3594" y="473"/>
                    </a:lnTo>
                    <a:lnTo>
                      <a:pt x="3434" y="511"/>
                    </a:lnTo>
                    <a:lnTo>
                      <a:pt x="3277" y="550"/>
                    </a:lnTo>
                    <a:lnTo>
                      <a:pt x="3122" y="590"/>
                    </a:lnTo>
                    <a:lnTo>
                      <a:pt x="2971" y="632"/>
                    </a:lnTo>
                    <a:lnTo>
                      <a:pt x="2823" y="675"/>
                    </a:lnTo>
                    <a:lnTo>
                      <a:pt x="2677" y="719"/>
                    </a:lnTo>
                    <a:lnTo>
                      <a:pt x="2606" y="741"/>
                    </a:lnTo>
                    <a:lnTo>
                      <a:pt x="2535" y="765"/>
                    </a:lnTo>
                    <a:lnTo>
                      <a:pt x="2465" y="788"/>
                    </a:lnTo>
                    <a:lnTo>
                      <a:pt x="2396" y="810"/>
                    </a:lnTo>
                    <a:lnTo>
                      <a:pt x="2327" y="835"/>
                    </a:lnTo>
                    <a:lnTo>
                      <a:pt x="2260" y="859"/>
                    </a:lnTo>
                    <a:lnTo>
                      <a:pt x="2193" y="882"/>
                    </a:lnTo>
                    <a:lnTo>
                      <a:pt x="2127" y="907"/>
                    </a:lnTo>
                    <a:lnTo>
                      <a:pt x="2062" y="932"/>
                    </a:lnTo>
                    <a:lnTo>
                      <a:pt x="1998" y="957"/>
                    </a:lnTo>
                    <a:lnTo>
                      <a:pt x="1935" y="983"/>
                    </a:lnTo>
                    <a:lnTo>
                      <a:pt x="1873" y="1008"/>
                    </a:lnTo>
                    <a:lnTo>
                      <a:pt x="1811" y="1033"/>
                    </a:lnTo>
                    <a:lnTo>
                      <a:pt x="1750" y="1060"/>
                    </a:lnTo>
                    <a:lnTo>
                      <a:pt x="1690" y="1086"/>
                    </a:lnTo>
                    <a:lnTo>
                      <a:pt x="1632" y="1112"/>
                    </a:lnTo>
                    <a:lnTo>
                      <a:pt x="1574" y="1140"/>
                    </a:lnTo>
                    <a:lnTo>
                      <a:pt x="1516" y="1166"/>
                    </a:lnTo>
                    <a:lnTo>
                      <a:pt x="1460" y="1194"/>
                    </a:lnTo>
                    <a:lnTo>
                      <a:pt x="1404" y="1222"/>
                    </a:lnTo>
                    <a:lnTo>
                      <a:pt x="1351" y="1249"/>
                    </a:lnTo>
                    <a:lnTo>
                      <a:pt x="1297" y="1278"/>
                    </a:lnTo>
                    <a:lnTo>
                      <a:pt x="1244" y="1306"/>
                    </a:lnTo>
                    <a:lnTo>
                      <a:pt x="1192" y="1335"/>
                    </a:lnTo>
                    <a:lnTo>
                      <a:pt x="1143" y="1364"/>
                    </a:lnTo>
                    <a:lnTo>
                      <a:pt x="1093" y="1392"/>
                    </a:lnTo>
                    <a:lnTo>
                      <a:pt x="1044" y="1422"/>
                    </a:lnTo>
                    <a:lnTo>
                      <a:pt x="997" y="1451"/>
                    </a:lnTo>
                    <a:lnTo>
                      <a:pt x="950" y="1482"/>
                    </a:lnTo>
                    <a:lnTo>
                      <a:pt x="904" y="1511"/>
                    </a:lnTo>
                    <a:lnTo>
                      <a:pt x="860" y="1541"/>
                    </a:lnTo>
                    <a:lnTo>
                      <a:pt x="816" y="1572"/>
                    </a:lnTo>
                    <a:lnTo>
                      <a:pt x="774" y="1602"/>
                    </a:lnTo>
                    <a:lnTo>
                      <a:pt x="732" y="1633"/>
                    </a:lnTo>
                    <a:lnTo>
                      <a:pt x="692" y="1664"/>
                    </a:lnTo>
                    <a:lnTo>
                      <a:pt x="652" y="1696"/>
                    </a:lnTo>
                    <a:lnTo>
                      <a:pt x="613" y="1727"/>
                    </a:lnTo>
                    <a:lnTo>
                      <a:pt x="577" y="1759"/>
                    </a:lnTo>
                    <a:lnTo>
                      <a:pt x="540" y="1791"/>
                    </a:lnTo>
                    <a:lnTo>
                      <a:pt x="505" y="1823"/>
                    </a:lnTo>
                    <a:lnTo>
                      <a:pt x="472" y="1856"/>
                    </a:lnTo>
                    <a:lnTo>
                      <a:pt x="438" y="1888"/>
                    </a:lnTo>
                    <a:lnTo>
                      <a:pt x="407" y="1921"/>
                    </a:lnTo>
                    <a:lnTo>
                      <a:pt x="375" y="1954"/>
                    </a:lnTo>
                    <a:lnTo>
                      <a:pt x="346" y="1988"/>
                    </a:lnTo>
                    <a:lnTo>
                      <a:pt x="317" y="2021"/>
                    </a:lnTo>
                    <a:lnTo>
                      <a:pt x="290" y="2055"/>
                    </a:lnTo>
                    <a:lnTo>
                      <a:pt x="264" y="2088"/>
                    </a:lnTo>
                    <a:lnTo>
                      <a:pt x="239" y="2122"/>
                    </a:lnTo>
                    <a:lnTo>
                      <a:pt x="215" y="2157"/>
                    </a:lnTo>
                    <a:lnTo>
                      <a:pt x="193" y="2191"/>
                    </a:lnTo>
                    <a:lnTo>
                      <a:pt x="171" y="2226"/>
                    </a:lnTo>
                    <a:lnTo>
                      <a:pt x="151" y="2261"/>
                    </a:lnTo>
                    <a:lnTo>
                      <a:pt x="132" y="2296"/>
                    </a:lnTo>
                    <a:lnTo>
                      <a:pt x="114" y="2331"/>
                    </a:lnTo>
                    <a:lnTo>
                      <a:pt x="97" y="2367"/>
                    </a:lnTo>
                    <a:lnTo>
                      <a:pt x="82" y="2402"/>
                    </a:lnTo>
                    <a:lnTo>
                      <a:pt x="68" y="2439"/>
                    </a:lnTo>
                    <a:lnTo>
                      <a:pt x="55" y="2475"/>
                    </a:lnTo>
                    <a:lnTo>
                      <a:pt x="44" y="2511"/>
                    </a:lnTo>
                    <a:lnTo>
                      <a:pt x="33" y="2547"/>
                    </a:lnTo>
                    <a:lnTo>
                      <a:pt x="24" y="2584"/>
                    </a:lnTo>
                    <a:lnTo>
                      <a:pt x="17" y="2621"/>
                    </a:lnTo>
                    <a:lnTo>
                      <a:pt x="11" y="2658"/>
                    </a:lnTo>
                    <a:lnTo>
                      <a:pt x="6" y="2695"/>
                    </a:lnTo>
                    <a:lnTo>
                      <a:pt x="3" y="2732"/>
                    </a:lnTo>
                    <a:lnTo>
                      <a:pt x="1" y="2769"/>
                    </a:lnTo>
                    <a:lnTo>
                      <a:pt x="0" y="2807"/>
                    </a:lnTo>
                    <a:lnTo>
                      <a:pt x="98" y="2807"/>
                    </a:lnTo>
                    <a:lnTo>
                      <a:pt x="99" y="2773"/>
                    </a:lnTo>
                    <a:lnTo>
                      <a:pt x="100" y="2739"/>
                    </a:lnTo>
                    <a:lnTo>
                      <a:pt x="104" y="2706"/>
                    </a:lnTo>
                    <a:lnTo>
                      <a:pt x="108" y="2672"/>
                    </a:lnTo>
                    <a:lnTo>
                      <a:pt x="114" y="2639"/>
                    </a:lnTo>
                    <a:lnTo>
                      <a:pt x="121" y="2605"/>
                    </a:lnTo>
                    <a:lnTo>
                      <a:pt x="129" y="2573"/>
                    </a:lnTo>
                    <a:lnTo>
                      <a:pt x="138" y="2539"/>
                    </a:lnTo>
                    <a:lnTo>
                      <a:pt x="148" y="2506"/>
                    </a:lnTo>
                    <a:lnTo>
                      <a:pt x="160" y="2473"/>
                    </a:lnTo>
                    <a:lnTo>
                      <a:pt x="172" y="2440"/>
                    </a:lnTo>
                    <a:lnTo>
                      <a:pt x="187" y="2407"/>
                    </a:lnTo>
                    <a:lnTo>
                      <a:pt x="202" y="2374"/>
                    </a:lnTo>
                    <a:lnTo>
                      <a:pt x="219" y="2341"/>
                    </a:lnTo>
                    <a:lnTo>
                      <a:pt x="236" y="2309"/>
                    </a:lnTo>
                    <a:lnTo>
                      <a:pt x="256" y="2277"/>
                    </a:lnTo>
                    <a:lnTo>
                      <a:pt x="275" y="2244"/>
                    </a:lnTo>
                    <a:lnTo>
                      <a:pt x="296" y="2212"/>
                    </a:lnTo>
                    <a:lnTo>
                      <a:pt x="318" y="2179"/>
                    </a:lnTo>
                    <a:lnTo>
                      <a:pt x="343" y="2148"/>
                    </a:lnTo>
                    <a:lnTo>
                      <a:pt x="367" y="2115"/>
                    </a:lnTo>
                    <a:lnTo>
                      <a:pt x="393" y="2084"/>
                    </a:lnTo>
                    <a:lnTo>
                      <a:pt x="420" y="2052"/>
                    </a:lnTo>
                    <a:lnTo>
                      <a:pt x="448" y="2020"/>
                    </a:lnTo>
                    <a:lnTo>
                      <a:pt x="478" y="1989"/>
                    </a:lnTo>
                    <a:lnTo>
                      <a:pt x="508" y="1957"/>
                    </a:lnTo>
                    <a:lnTo>
                      <a:pt x="539" y="1926"/>
                    </a:lnTo>
                    <a:lnTo>
                      <a:pt x="572" y="1895"/>
                    </a:lnTo>
                    <a:lnTo>
                      <a:pt x="606" y="1864"/>
                    </a:lnTo>
                    <a:lnTo>
                      <a:pt x="641" y="1833"/>
                    </a:lnTo>
                    <a:lnTo>
                      <a:pt x="677" y="1803"/>
                    </a:lnTo>
                    <a:lnTo>
                      <a:pt x="714" y="1773"/>
                    </a:lnTo>
                    <a:lnTo>
                      <a:pt x="752" y="1742"/>
                    </a:lnTo>
                    <a:lnTo>
                      <a:pt x="791" y="1712"/>
                    </a:lnTo>
                    <a:lnTo>
                      <a:pt x="831" y="1681"/>
                    </a:lnTo>
                    <a:lnTo>
                      <a:pt x="873" y="1652"/>
                    </a:lnTo>
                    <a:lnTo>
                      <a:pt x="916" y="1623"/>
                    </a:lnTo>
                    <a:lnTo>
                      <a:pt x="959" y="1593"/>
                    </a:lnTo>
                    <a:lnTo>
                      <a:pt x="1004" y="1564"/>
                    </a:lnTo>
                    <a:lnTo>
                      <a:pt x="1048" y="1534"/>
                    </a:lnTo>
                    <a:lnTo>
                      <a:pt x="1095" y="1506"/>
                    </a:lnTo>
                    <a:lnTo>
                      <a:pt x="1143" y="1477"/>
                    </a:lnTo>
                    <a:lnTo>
                      <a:pt x="1191" y="1448"/>
                    </a:lnTo>
                    <a:lnTo>
                      <a:pt x="1241" y="1421"/>
                    </a:lnTo>
                    <a:lnTo>
                      <a:pt x="1292" y="1392"/>
                    </a:lnTo>
                    <a:lnTo>
                      <a:pt x="1344" y="1364"/>
                    </a:lnTo>
                    <a:lnTo>
                      <a:pt x="1395" y="1337"/>
                    </a:lnTo>
                    <a:lnTo>
                      <a:pt x="1449" y="1309"/>
                    </a:lnTo>
                    <a:lnTo>
                      <a:pt x="1504" y="1282"/>
                    </a:lnTo>
                    <a:lnTo>
                      <a:pt x="1559" y="1255"/>
                    </a:lnTo>
                    <a:lnTo>
                      <a:pt x="1615" y="1228"/>
                    </a:lnTo>
                    <a:lnTo>
                      <a:pt x="1672" y="1202"/>
                    </a:lnTo>
                    <a:lnTo>
                      <a:pt x="1730" y="1175"/>
                    </a:lnTo>
                    <a:lnTo>
                      <a:pt x="1790" y="1150"/>
                    </a:lnTo>
                    <a:lnTo>
                      <a:pt x="1850" y="1124"/>
                    </a:lnTo>
                    <a:lnTo>
                      <a:pt x="1909" y="1098"/>
                    </a:lnTo>
                    <a:lnTo>
                      <a:pt x="1971" y="1073"/>
                    </a:lnTo>
                    <a:lnTo>
                      <a:pt x="2034" y="1049"/>
                    </a:lnTo>
                    <a:lnTo>
                      <a:pt x="2098" y="1023"/>
                    </a:lnTo>
                    <a:lnTo>
                      <a:pt x="2162" y="999"/>
                    </a:lnTo>
                    <a:lnTo>
                      <a:pt x="2227" y="975"/>
                    </a:lnTo>
                    <a:lnTo>
                      <a:pt x="2293" y="951"/>
                    </a:lnTo>
                    <a:lnTo>
                      <a:pt x="2360" y="927"/>
                    </a:lnTo>
                    <a:lnTo>
                      <a:pt x="2428" y="904"/>
                    </a:lnTo>
                    <a:lnTo>
                      <a:pt x="2496" y="880"/>
                    </a:lnTo>
                    <a:lnTo>
                      <a:pt x="2565" y="858"/>
                    </a:lnTo>
                    <a:lnTo>
                      <a:pt x="2635" y="836"/>
                    </a:lnTo>
                    <a:lnTo>
                      <a:pt x="2706" y="813"/>
                    </a:lnTo>
                    <a:lnTo>
                      <a:pt x="2850" y="770"/>
                    </a:lnTo>
                    <a:lnTo>
                      <a:pt x="2997" y="726"/>
                    </a:lnTo>
                    <a:lnTo>
                      <a:pt x="3147" y="686"/>
                    </a:lnTo>
                    <a:lnTo>
                      <a:pt x="3301" y="645"/>
                    </a:lnTo>
                    <a:lnTo>
                      <a:pt x="3457" y="606"/>
                    </a:lnTo>
                    <a:lnTo>
                      <a:pt x="3616" y="568"/>
                    </a:lnTo>
                    <a:lnTo>
                      <a:pt x="3777" y="532"/>
                    </a:lnTo>
                    <a:lnTo>
                      <a:pt x="3942" y="497"/>
                    </a:lnTo>
                    <a:lnTo>
                      <a:pt x="4109" y="463"/>
                    </a:lnTo>
                    <a:lnTo>
                      <a:pt x="4279" y="431"/>
                    </a:lnTo>
                    <a:lnTo>
                      <a:pt x="4450" y="400"/>
                    </a:lnTo>
                    <a:lnTo>
                      <a:pt x="4626" y="370"/>
                    </a:lnTo>
                    <a:lnTo>
                      <a:pt x="4802" y="342"/>
                    </a:lnTo>
                    <a:lnTo>
                      <a:pt x="4982" y="314"/>
                    </a:lnTo>
                    <a:lnTo>
                      <a:pt x="5163" y="289"/>
                    </a:lnTo>
                    <a:lnTo>
                      <a:pt x="5347" y="266"/>
                    </a:lnTo>
                    <a:lnTo>
                      <a:pt x="5532" y="243"/>
                    </a:lnTo>
                    <a:lnTo>
                      <a:pt x="5720" y="222"/>
                    </a:lnTo>
                    <a:lnTo>
                      <a:pt x="5911" y="203"/>
                    </a:lnTo>
                    <a:lnTo>
                      <a:pt x="6102" y="186"/>
                    </a:lnTo>
                    <a:lnTo>
                      <a:pt x="6296" y="169"/>
                    </a:lnTo>
                    <a:lnTo>
                      <a:pt x="6491" y="154"/>
                    </a:lnTo>
                    <a:lnTo>
                      <a:pt x="6688" y="141"/>
                    </a:lnTo>
                    <a:lnTo>
                      <a:pt x="6887" y="130"/>
                    </a:lnTo>
                    <a:lnTo>
                      <a:pt x="7088" y="121"/>
                    </a:lnTo>
                    <a:lnTo>
                      <a:pt x="7290" y="113"/>
                    </a:lnTo>
                    <a:lnTo>
                      <a:pt x="7493" y="106"/>
                    </a:lnTo>
                    <a:lnTo>
                      <a:pt x="7698" y="102"/>
                    </a:lnTo>
                    <a:lnTo>
                      <a:pt x="7904" y="99"/>
                    </a:lnTo>
                    <a:lnTo>
                      <a:pt x="8112" y="98"/>
                    </a:lnTo>
                    <a:lnTo>
                      <a:pt x="8118" y="98"/>
                    </a:lnTo>
                    <a:lnTo>
                      <a:pt x="8123" y="97"/>
                    </a:lnTo>
                    <a:lnTo>
                      <a:pt x="8129" y="96"/>
                    </a:lnTo>
                    <a:lnTo>
                      <a:pt x="8133" y="94"/>
                    </a:lnTo>
                    <a:lnTo>
                      <a:pt x="8138" y="92"/>
                    </a:lnTo>
                    <a:lnTo>
                      <a:pt x="8142" y="89"/>
                    </a:lnTo>
                    <a:lnTo>
                      <a:pt x="8145" y="86"/>
                    </a:lnTo>
                    <a:lnTo>
                      <a:pt x="8150" y="83"/>
                    </a:lnTo>
                    <a:lnTo>
                      <a:pt x="8155" y="76"/>
                    </a:lnTo>
                    <a:lnTo>
                      <a:pt x="8159" y="67"/>
                    </a:lnTo>
                    <a:lnTo>
                      <a:pt x="8161" y="59"/>
                    </a:lnTo>
                    <a:lnTo>
                      <a:pt x="8162" y="50"/>
                    </a:lnTo>
                    <a:lnTo>
                      <a:pt x="8161" y="41"/>
                    </a:lnTo>
                    <a:lnTo>
                      <a:pt x="8159" y="31"/>
                    </a:lnTo>
                    <a:lnTo>
                      <a:pt x="8155" y="23"/>
                    </a:lnTo>
                    <a:lnTo>
                      <a:pt x="8150" y="15"/>
                    </a:lnTo>
                    <a:lnTo>
                      <a:pt x="8145" y="12"/>
                    </a:lnTo>
                    <a:lnTo>
                      <a:pt x="8142" y="9"/>
                    </a:lnTo>
                    <a:lnTo>
                      <a:pt x="8138" y="6"/>
                    </a:lnTo>
                    <a:lnTo>
                      <a:pt x="8133" y="4"/>
                    </a:lnTo>
                    <a:lnTo>
                      <a:pt x="8129" y="2"/>
                    </a:lnTo>
                    <a:lnTo>
                      <a:pt x="8123" y="1"/>
                    </a:lnTo>
                    <a:lnTo>
                      <a:pt x="8118" y="0"/>
                    </a:lnTo>
                    <a:lnTo>
                      <a:pt x="8112" y="0"/>
                    </a:lnTo>
                    <a:close/>
                  </a:path>
                </a:pathLst>
              </a:custGeom>
              <a:solidFill>
                <a:srgbClr val="D98E9A"/>
              </a:solidFill>
              <a:ln w="9525">
                <a:noFill/>
                <a:round/>
                <a:headEnd/>
                <a:tailEnd/>
              </a:ln>
            </p:spPr>
            <p:txBody>
              <a:bodyPr/>
              <a:lstStyle/>
              <a:p>
                <a:endParaRPr lang="en-US" dirty="0"/>
              </a:p>
            </p:txBody>
          </p:sp>
          <p:sp>
            <p:nvSpPr>
              <p:cNvPr id="58819" name="Freeform 304"/>
              <p:cNvSpPr>
                <a:spLocks/>
              </p:cNvSpPr>
              <p:nvPr/>
            </p:nvSpPr>
            <p:spPr bwMode="auto">
              <a:xfrm>
                <a:off x="4056" y="4424"/>
                <a:ext cx="312" cy="108"/>
              </a:xfrm>
              <a:custGeom>
                <a:avLst/>
                <a:gdLst>
                  <a:gd name="T0" fmla="*/ 0 w 8112"/>
                  <a:gd name="T1" fmla="*/ 0 h 2807"/>
                  <a:gd name="T2" fmla="*/ 0 w 8112"/>
                  <a:gd name="T3" fmla="*/ 0 h 2807"/>
                  <a:gd name="T4" fmla="*/ 0 w 8112"/>
                  <a:gd name="T5" fmla="*/ 0 h 2807"/>
                  <a:gd name="T6" fmla="*/ 0 w 8112"/>
                  <a:gd name="T7" fmla="*/ 0 h 2807"/>
                  <a:gd name="T8" fmla="*/ 0 w 8112"/>
                  <a:gd name="T9" fmla="*/ 0 h 2807"/>
                  <a:gd name="T10" fmla="*/ 0 w 8112"/>
                  <a:gd name="T11" fmla="*/ 0 h 2807"/>
                  <a:gd name="T12" fmla="*/ 0 w 8112"/>
                  <a:gd name="T13" fmla="*/ 0 h 2807"/>
                  <a:gd name="T14" fmla="*/ 0 w 8112"/>
                  <a:gd name="T15" fmla="*/ 0 h 2807"/>
                  <a:gd name="T16" fmla="*/ 0 w 8112"/>
                  <a:gd name="T17" fmla="*/ 0 h 2807"/>
                  <a:gd name="T18" fmla="*/ 0 w 8112"/>
                  <a:gd name="T19" fmla="*/ 0 h 2807"/>
                  <a:gd name="T20" fmla="*/ 0 w 8112"/>
                  <a:gd name="T21" fmla="*/ 0 h 2807"/>
                  <a:gd name="T22" fmla="*/ 0 w 8112"/>
                  <a:gd name="T23" fmla="*/ 0 h 2807"/>
                  <a:gd name="T24" fmla="*/ 0 w 8112"/>
                  <a:gd name="T25" fmla="*/ 0 h 2807"/>
                  <a:gd name="T26" fmla="*/ 0 w 8112"/>
                  <a:gd name="T27" fmla="*/ 0 h 2807"/>
                  <a:gd name="T28" fmla="*/ 0 w 8112"/>
                  <a:gd name="T29" fmla="*/ 0 h 2807"/>
                  <a:gd name="T30" fmla="*/ 0 w 8112"/>
                  <a:gd name="T31" fmla="*/ 0 h 2807"/>
                  <a:gd name="T32" fmla="*/ 0 w 8112"/>
                  <a:gd name="T33" fmla="*/ 0 h 2807"/>
                  <a:gd name="T34" fmla="*/ 0 w 8112"/>
                  <a:gd name="T35" fmla="*/ 0 h 2807"/>
                  <a:gd name="T36" fmla="*/ 0 w 8112"/>
                  <a:gd name="T37" fmla="*/ 0 h 2807"/>
                  <a:gd name="T38" fmla="*/ 0 w 8112"/>
                  <a:gd name="T39" fmla="*/ 0 h 2807"/>
                  <a:gd name="T40" fmla="*/ 0 w 8112"/>
                  <a:gd name="T41" fmla="*/ 0 h 2807"/>
                  <a:gd name="T42" fmla="*/ 0 w 8112"/>
                  <a:gd name="T43" fmla="*/ 0 h 2807"/>
                  <a:gd name="T44" fmla="*/ 0 w 8112"/>
                  <a:gd name="T45" fmla="*/ 0 h 2807"/>
                  <a:gd name="T46" fmla="*/ 0 w 8112"/>
                  <a:gd name="T47" fmla="*/ 0 h 2807"/>
                  <a:gd name="T48" fmla="*/ 0 w 8112"/>
                  <a:gd name="T49" fmla="*/ 0 h 2807"/>
                  <a:gd name="T50" fmla="*/ 0 w 8112"/>
                  <a:gd name="T51" fmla="*/ 0 h 2807"/>
                  <a:gd name="T52" fmla="*/ 0 w 8112"/>
                  <a:gd name="T53" fmla="*/ 0 h 2807"/>
                  <a:gd name="T54" fmla="*/ 0 w 8112"/>
                  <a:gd name="T55" fmla="*/ 0 h 2807"/>
                  <a:gd name="T56" fmla="*/ 0 w 8112"/>
                  <a:gd name="T57" fmla="*/ 0 h 2807"/>
                  <a:gd name="T58" fmla="*/ 0 w 8112"/>
                  <a:gd name="T59" fmla="*/ 0 h 2807"/>
                  <a:gd name="T60" fmla="*/ 0 w 8112"/>
                  <a:gd name="T61" fmla="*/ 0 h 2807"/>
                  <a:gd name="T62" fmla="*/ 0 w 8112"/>
                  <a:gd name="T63" fmla="*/ 0 h 2807"/>
                  <a:gd name="T64" fmla="*/ 0 w 8112"/>
                  <a:gd name="T65" fmla="*/ 0 h 2807"/>
                  <a:gd name="T66" fmla="*/ 0 w 8112"/>
                  <a:gd name="T67" fmla="*/ 0 h 2807"/>
                  <a:gd name="T68" fmla="*/ 0 w 8112"/>
                  <a:gd name="T69" fmla="*/ 0 h 2807"/>
                  <a:gd name="T70" fmla="*/ 0 w 8112"/>
                  <a:gd name="T71" fmla="*/ 0 h 2807"/>
                  <a:gd name="T72" fmla="*/ 0 w 8112"/>
                  <a:gd name="T73" fmla="*/ 0 h 2807"/>
                  <a:gd name="T74" fmla="*/ 0 w 8112"/>
                  <a:gd name="T75" fmla="*/ 0 h 2807"/>
                  <a:gd name="T76" fmla="*/ 0 w 8112"/>
                  <a:gd name="T77" fmla="*/ 0 h 2807"/>
                  <a:gd name="T78" fmla="*/ 0 w 8112"/>
                  <a:gd name="T79" fmla="*/ 0 h 2807"/>
                  <a:gd name="T80" fmla="*/ 0 w 8112"/>
                  <a:gd name="T81" fmla="*/ 0 h 2807"/>
                  <a:gd name="T82" fmla="*/ 0 w 8112"/>
                  <a:gd name="T83" fmla="*/ 0 h 2807"/>
                  <a:gd name="T84" fmla="*/ 0 w 8112"/>
                  <a:gd name="T85" fmla="*/ 0 h 2807"/>
                  <a:gd name="T86" fmla="*/ 0 w 8112"/>
                  <a:gd name="T87" fmla="*/ 0 h 2807"/>
                  <a:gd name="T88" fmla="*/ 0 w 8112"/>
                  <a:gd name="T89" fmla="*/ 0 h 2807"/>
                  <a:gd name="T90" fmla="*/ 0 w 8112"/>
                  <a:gd name="T91" fmla="*/ 0 h 2807"/>
                  <a:gd name="T92" fmla="*/ 0 w 8112"/>
                  <a:gd name="T93" fmla="*/ 0 h 2807"/>
                  <a:gd name="T94" fmla="*/ 0 w 8112"/>
                  <a:gd name="T95" fmla="*/ 0 h 2807"/>
                  <a:gd name="T96" fmla="*/ 0 w 8112"/>
                  <a:gd name="T97" fmla="*/ 0 h 28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12"/>
                  <a:gd name="T148" fmla="*/ 0 h 2807"/>
                  <a:gd name="T149" fmla="*/ 8112 w 8112"/>
                  <a:gd name="T150" fmla="*/ 2807 h 28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12" h="2807">
                    <a:moveTo>
                      <a:pt x="8112" y="2807"/>
                    </a:moveTo>
                    <a:lnTo>
                      <a:pt x="8111" y="2769"/>
                    </a:lnTo>
                    <a:lnTo>
                      <a:pt x="8109" y="2732"/>
                    </a:lnTo>
                    <a:lnTo>
                      <a:pt x="8106" y="2695"/>
                    </a:lnTo>
                    <a:lnTo>
                      <a:pt x="8101" y="2658"/>
                    </a:lnTo>
                    <a:lnTo>
                      <a:pt x="8095" y="2621"/>
                    </a:lnTo>
                    <a:lnTo>
                      <a:pt x="8087" y="2584"/>
                    </a:lnTo>
                    <a:lnTo>
                      <a:pt x="8079" y="2547"/>
                    </a:lnTo>
                    <a:lnTo>
                      <a:pt x="8068" y="2511"/>
                    </a:lnTo>
                    <a:lnTo>
                      <a:pt x="8056" y="2475"/>
                    </a:lnTo>
                    <a:lnTo>
                      <a:pt x="8044" y="2439"/>
                    </a:lnTo>
                    <a:lnTo>
                      <a:pt x="8030" y="2403"/>
                    </a:lnTo>
                    <a:lnTo>
                      <a:pt x="8015" y="2367"/>
                    </a:lnTo>
                    <a:lnTo>
                      <a:pt x="7998" y="2331"/>
                    </a:lnTo>
                    <a:lnTo>
                      <a:pt x="7980" y="2296"/>
                    </a:lnTo>
                    <a:lnTo>
                      <a:pt x="7961" y="2261"/>
                    </a:lnTo>
                    <a:lnTo>
                      <a:pt x="7941" y="2226"/>
                    </a:lnTo>
                    <a:lnTo>
                      <a:pt x="7919" y="2191"/>
                    </a:lnTo>
                    <a:lnTo>
                      <a:pt x="7897" y="2157"/>
                    </a:lnTo>
                    <a:lnTo>
                      <a:pt x="7873" y="2122"/>
                    </a:lnTo>
                    <a:lnTo>
                      <a:pt x="7848" y="2088"/>
                    </a:lnTo>
                    <a:lnTo>
                      <a:pt x="7822" y="2055"/>
                    </a:lnTo>
                    <a:lnTo>
                      <a:pt x="7795" y="2021"/>
                    </a:lnTo>
                    <a:lnTo>
                      <a:pt x="7766" y="1988"/>
                    </a:lnTo>
                    <a:lnTo>
                      <a:pt x="7737" y="1954"/>
                    </a:lnTo>
                    <a:lnTo>
                      <a:pt x="7705" y="1921"/>
                    </a:lnTo>
                    <a:lnTo>
                      <a:pt x="7674" y="1888"/>
                    </a:lnTo>
                    <a:lnTo>
                      <a:pt x="7640" y="1856"/>
                    </a:lnTo>
                    <a:lnTo>
                      <a:pt x="7607" y="1823"/>
                    </a:lnTo>
                    <a:lnTo>
                      <a:pt x="7572" y="1791"/>
                    </a:lnTo>
                    <a:lnTo>
                      <a:pt x="7535" y="1759"/>
                    </a:lnTo>
                    <a:lnTo>
                      <a:pt x="7498" y="1727"/>
                    </a:lnTo>
                    <a:lnTo>
                      <a:pt x="7460" y="1696"/>
                    </a:lnTo>
                    <a:lnTo>
                      <a:pt x="7420" y="1664"/>
                    </a:lnTo>
                    <a:lnTo>
                      <a:pt x="7380" y="1633"/>
                    </a:lnTo>
                    <a:lnTo>
                      <a:pt x="7338" y="1602"/>
                    </a:lnTo>
                    <a:lnTo>
                      <a:pt x="7296" y="1572"/>
                    </a:lnTo>
                    <a:lnTo>
                      <a:pt x="7252" y="1541"/>
                    </a:lnTo>
                    <a:lnTo>
                      <a:pt x="7208" y="1511"/>
                    </a:lnTo>
                    <a:lnTo>
                      <a:pt x="7162" y="1482"/>
                    </a:lnTo>
                    <a:lnTo>
                      <a:pt x="7115" y="1451"/>
                    </a:lnTo>
                    <a:lnTo>
                      <a:pt x="7068" y="1422"/>
                    </a:lnTo>
                    <a:lnTo>
                      <a:pt x="7019" y="1392"/>
                    </a:lnTo>
                    <a:lnTo>
                      <a:pt x="6969" y="1364"/>
                    </a:lnTo>
                    <a:lnTo>
                      <a:pt x="6919" y="1335"/>
                    </a:lnTo>
                    <a:lnTo>
                      <a:pt x="6868" y="1306"/>
                    </a:lnTo>
                    <a:lnTo>
                      <a:pt x="6815" y="1278"/>
                    </a:lnTo>
                    <a:lnTo>
                      <a:pt x="6761" y="1249"/>
                    </a:lnTo>
                    <a:lnTo>
                      <a:pt x="6708" y="1222"/>
                    </a:lnTo>
                    <a:lnTo>
                      <a:pt x="6652" y="1194"/>
                    </a:lnTo>
                    <a:lnTo>
                      <a:pt x="6596" y="1166"/>
                    </a:lnTo>
                    <a:lnTo>
                      <a:pt x="6538" y="1140"/>
                    </a:lnTo>
                    <a:lnTo>
                      <a:pt x="6480" y="1112"/>
                    </a:lnTo>
                    <a:lnTo>
                      <a:pt x="6422" y="1086"/>
                    </a:lnTo>
                    <a:lnTo>
                      <a:pt x="6362" y="1060"/>
                    </a:lnTo>
                    <a:lnTo>
                      <a:pt x="6301" y="1033"/>
                    </a:lnTo>
                    <a:lnTo>
                      <a:pt x="6239" y="1008"/>
                    </a:lnTo>
                    <a:lnTo>
                      <a:pt x="6177" y="983"/>
                    </a:lnTo>
                    <a:lnTo>
                      <a:pt x="6113" y="957"/>
                    </a:lnTo>
                    <a:lnTo>
                      <a:pt x="6050" y="932"/>
                    </a:lnTo>
                    <a:lnTo>
                      <a:pt x="5985" y="907"/>
                    </a:lnTo>
                    <a:lnTo>
                      <a:pt x="5919" y="882"/>
                    </a:lnTo>
                    <a:lnTo>
                      <a:pt x="5852" y="859"/>
                    </a:lnTo>
                    <a:lnTo>
                      <a:pt x="5785" y="835"/>
                    </a:lnTo>
                    <a:lnTo>
                      <a:pt x="5716" y="810"/>
                    </a:lnTo>
                    <a:lnTo>
                      <a:pt x="5647" y="788"/>
                    </a:lnTo>
                    <a:lnTo>
                      <a:pt x="5577" y="765"/>
                    </a:lnTo>
                    <a:lnTo>
                      <a:pt x="5506" y="741"/>
                    </a:lnTo>
                    <a:lnTo>
                      <a:pt x="5435" y="719"/>
                    </a:lnTo>
                    <a:lnTo>
                      <a:pt x="5289" y="675"/>
                    </a:lnTo>
                    <a:lnTo>
                      <a:pt x="5141" y="632"/>
                    </a:lnTo>
                    <a:lnTo>
                      <a:pt x="4990" y="590"/>
                    </a:lnTo>
                    <a:lnTo>
                      <a:pt x="4835" y="550"/>
                    </a:lnTo>
                    <a:lnTo>
                      <a:pt x="4678" y="511"/>
                    </a:lnTo>
                    <a:lnTo>
                      <a:pt x="4518" y="473"/>
                    </a:lnTo>
                    <a:lnTo>
                      <a:pt x="4355" y="436"/>
                    </a:lnTo>
                    <a:lnTo>
                      <a:pt x="4190" y="401"/>
                    </a:lnTo>
                    <a:lnTo>
                      <a:pt x="4022" y="366"/>
                    </a:lnTo>
                    <a:lnTo>
                      <a:pt x="3851" y="334"/>
                    </a:lnTo>
                    <a:lnTo>
                      <a:pt x="3678" y="302"/>
                    </a:lnTo>
                    <a:lnTo>
                      <a:pt x="3502" y="273"/>
                    </a:lnTo>
                    <a:lnTo>
                      <a:pt x="3325" y="244"/>
                    </a:lnTo>
                    <a:lnTo>
                      <a:pt x="3144" y="217"/>
                    </a:lnTo>
                    <a:lnTo>
                      <a:pt x="2962" y="192"/>
                    </a:lnTo>
                    <a:lnTo>
                      <a:pt x="2777" y="168"/>
                    </a:lnTo>
                    <a:lnTo>
                      <a:pt x="2591" y="145"/>
                    </a:lnTo>
                    <a:lnTo>
                      <a:pt x="2402" y="125"/>
                    </a:lnTo>
                    <a:lnTo>
                      <a:pt x="2212" y="105"/>
                    </a:lnTo>
                    <a:lnTo>
                      <a:pt x="2019" y="87"/>
                    </a:lnTo>
                    <a:lnTo>
                      <a:pt x="1824" y="71"/>
                    </a:lnTo>
                    <a:lnTo>
                      <a:pt x="1627" y="57"/>
                    </a:lnTo>
                    <a:lnTo>
                      <a:pt x="1430" y="44"/>
                    </a:lnTo>
                    <a:lnTo>
                      <a:pt x="1230" y="32"/>
                    </a:lnTo>
                    <a:lnTo>
                      <a:pt x="1028" y="22"/>
                    </a:lnTo>
                    <a:lnTo>
                      <a:pt x="825" y="14"/>
                    </a:lnTo>
                    <a:lnTo>
                      <a:pt x="622" y="8"/>
                    </a:lnTo>
                    <a:lnTo>
                      <a:pt x="416" y="4"/>
                    </a:lnTo>
                    <a:lnTo>
                      <a:pt x="209" y="1"/>
                    </a:lnTo>
                    <a:lnTo>
                      <a:pt x="0" y="0"/>
                    </a:lnTo>
                    <a:lnTo>
                      <a:pt x="0" y="98"/>
                    </a:lnTo>
                    <a:lnTo>
                      <a:pt x="208" y="99"/>
                    </a:lnTo>
                    <a:lnTo>
                      <a:pt x="414" y="102"/>
                    </a:lnTo>
                    <a:lnTo>
                      <a:pt x="619" y="106"/>
                    </a:lnTo>
                    <a:lnTo>
                      <a:pt x="822" y="113"/>
                    </a:lnTo>
                    <a:lnTo>
                      <a:pt x="1024" y="121"/>
                    </a:lnTo>
                    <a:lnTo>
                      <a:pt x="1225" y="130"/>
                    </a:lnTo>
                    <a:lnTo>
                      <a:pt x="1424" y="141"/>
                    </a:lnTo>
                    <a:lnTo>
                      <a:pt x="1621" y="154"/>
                    </a:lnTo>
                    <a:lnTo>
                      <a:pt x="1816" y="169"/>
                    </a:lnTo>
                    <a:lnTo>
                      <a:pt x="2010" y="186"/>
                    </a:lnTo>
                    <a:lnTo>
                      <a:pt x="2201" y="203"/>
                    </a:lnTo>
                    <a:lnTo>
                      <a:pt x="2392" y="222"/>
                    </a:lnTo>
                    <a:lnTo>
                      <a:pt x="2580" y="243"/>
                    </a:lnTo>
                    <a:lnTo>
                      <a:pt x="2765" y="266"/>
                    </a:lnTo>
                    <a:lnTo>
                      <a:pt x="2949" y="289"/>
                    </a:lnTo>
                    <a:lnTo>
                      <a:pt x="3130" y="314"/>
                    </a:lnTo>
                    <a:lnTo>
                      <a:pt x="3310" y="342"/>
                    </a:lnTo>
                    <a:lnTo>
                      <a:pt x="3486" y="370"/>
                    </a:lnTo>
                    <a:lnTo>
                      <a:pt x="3662" y="400"/>
                    </a:lnTo>
                    <a:lnTo>
                      <a:pt x="3833" y="431"/>
                    </a:lnTo>
                    <a:lnTo>
                      <a:pt x="4003" y="463"/>
                    </a:lnTo>
                    <a:lnTo>
                      <a:pt x="4170" y="497"/>
                    </a:lnTo>
                    <a:lnTo>
                      <a:pt x="4334" y="532"/>
                    </a:lnTo>
                    <a:lnTo>
                      <a:pt x="4496" y="568"/>
                    </a:lnTo>
                    <a:lnTo>
                      <a:pt x="4655" y="606"/>
                    </a:lnTo>
                    <a:lnTo>
                      <a:pt x="4811" y="645"/>
                    </a:lnTo>
                    <a:lnTo>
                      <a:pt x="4965" y="686"/>
                    </a:lnTo>
                    <a:lnTo>
                      <a:pt x="5115" y="726"/>
                    </a:lnTo>
                    <a:lnTo>
                      <a:pt x="5262" y="770"/>
                    </a:lnTo>
                    <a:lnTo>
                      <a:pt x="5406" y="813"/>
                    </a:lnTo>
                    <a:lnTo>
                      <a:pt x="5477" y="836"/>
                    </a:lnTo>
                    <a:lnTo>
                      <a:pt x="5547" y="858"/>
                    </a:lnTo>
                    <a:lnTo>
                      <a:pt x="5616" y="880"/>
                    </a:lnTo>
                    <a:lnTo>
                      <a:pt x="5684" y="904"/>
                    </a:lnTo>
                    <a:lnTo>
                      <a:pt x="5752" y="927"/>
                    </a:lnTo>
                    <a:lnTo>
                      <a:pt x="5819" y="951"/>
                    </a:lnTo>
                    <a:lnTo>
                      <a:pt x="5885" y="975"/>
                    </a:lnTo>
                    <a:lnTo>
                      <a:pt x="5950" y="999"/>
                    </a:lnTo>
                    <a:lnTo>
                      <a:pt x="6014" y="1023"/>
                    </a:lnTo>
                    <a:lnTo>
                      <a:pt x="6078" y="1049"/>
                    </a:lnTo>
                    <a:lnTo>
                      <a:pt x="6141" y="1073"/>
                    </a:lnTo>
                    <a:lnTo>
                      <a:pt x="6203" y="1098"/>
                    </a:lnTo>
                    <a:lnTo>
                      <a:pt x="6262" y="1124"/>
                    </a:lnTo>
                    <a:lnTo>
                      <a:pt x="6322" y="1150"/>
                    </a:lnTo>
                    <a:lnTo>
                      <a:pt x="6382" y="1175"/>
                    </a:lnTo>
                    <a:lnTo>
                      <a:pt x="6440" y="1202"/>
                    </a:lnTo>
                    <a:lnTo>
                      <a:pt x="6497" y="1228"/>
                    </a:lnTo>
                    <a:lnTo>
                      <a:pt x="6553" y="1255"/>
                    </a:lnTo>
                    <a:lnTo>
                      <a:pt x="6608" y="1282"/>
                    </a:lnTo>
                    <a:lnTo>
                      <a:pt x="6663" y="1309"/>
                    </a:lnTo>
                    <a:lnTo>
                      <a:pt x="6717" y="1337"/>
                    </a:lnTo>
                    <a:lnTo>
                      <a:pt x="6768" y="1364"/>
                    </a:lnTo>
                    <a:lnTo>
                      <a:pt x="6820" y="1392"/>
                    </a:lnTo>
                    <a:lnTo>
                      <a:pt x="6871" y="1421"/>
                    </a:lnTo>
                    <a:lnTo>
                      <a:pt x="6921" y="1448"/>
                    </a:lnTo>
                    <a:lnTo>
                      <a:pt x="6969" y="1477"/>
                    </a:lnTo>
                    <a:lnTo>
                      <a:pt x="7017" y="1506"/>
                    </a:lnTo>
                    <a:lnTo>
                      <a:pt x="7063" y="1534"/>
                    </a:lnTo>
                    <a:lnTo>
                      <a:pt x="7108" y="1564"/>
                    </a:lnTo>
                    <a:lnTo>
                      <a:pt x="7153" y="1593"/>
                    </a:lnTo>
                    <a:lnTo>
                      <a:pt x="7196" y="1623"/>
                    </a:lnTo>
                    <a:lnTo>
                      <a:pt x="7239" y="1652"/>
                    </a:lnTo>
                    <a:lnTo>
                      <a:pt x="7281" y="1681"/>
                    </a:lnTo>
                    <a:lnTo>
                      <a:pt x="7320" y="1712"/>
                    </a:lnTo>
                    <a:lnTo>
                      <a:pt x="7360" y="1742"/>
                    </a:lnTo>
                    <a:lnTo>
                      <a:pt x="7398" y="1773"/>
                    </a:lnTo>
                    <a:lnTo>
                      <a:pt x="7435" y="1803"/>
                    </a:lnTo>
                    <a:lnTo>
                      <a:pt x="7471" y="1833"/>
                    </a:lnTo>
                    <a:lnTo>
                      <a:pt x="7506" y="1864"/>
                    </a:lnTo>
                    <a:lnTo>
                      <a:pt x="7540" y="1895"/>
                    </a:lnTo>
                    <a:lnTo>
                      <a:pt x="7573" y="1926"/>
                    </a:lnTo>
                    <a:lnTo>
                      <a:pt x="7604" y="1957"/>
                    </a:lnTo>
                    <a:lnTo>
                      <a:pt x="7634" y="1989"/>
                    </a:lnTo>
                    <a:lnTo>
                      <a:pt x="7664" y="2020"/>
                    </a:lnTo>
                    <a:lnTo>
                      <a:pt x="7692" y="2052"/>
                    </a:lnTo>
                    <a:lnTo>
                      <a:pt x="7719" y="2084"/>
                    </a:lnTo>
                    <a:lnTo>
                      <a:pt x="7745" y="2115"/>
                    </a:lnTo>
                    <a:lnTo>
                      <a:pt x="7769" y="2148"/>
                    </a:lnTo>
                    <a:lnTo>
                      <a:pt x="7793" y="2179"/>
                    </a:lnTo>
                    <a:lnTo>
                      <a:pt x="7815" y="2212"/>
                    </a:lnTo>
                    <a:lnTo>
                      <a:pt x="7837" y="2244"/>
                    </a:lnTo>
                    <a:lnTo>
                      <a:pt x="7856" y="2277"/>
                    </a:lnTo>
                    <a:lnTo>
                      <a:pt x="7876" y="2309"/>
                    </a:lnTo>
                    <a:lnTo>
                      <a:pt x="7893" y="2341"/>
                    </a:lnTo>
                    <a:lnTo>
                      <a:pt x="7909" y="2374"/>
                    </a:lnTo>
                    <a:lnTo>
                      <a:pt x="7925" y="2407"/>
                    </a:lnTo>
                    <a:lnTo>
                      <a:pt x="7939" y="2440"/>
                    </a:lnTo>
                    <a:lnTo>
                      <a:pt x="7952" y="2473"/>
                    </a:lnTo>
                    <a:lnTo>
                      <a:pt x="7964" y="2506"/>
                    </a:lnTo>
                    <a:lnTo>
                      <a:pt x="7974" y="2539"/>
                    </a:lnTo>
                    <a:lnTo>
                      <a:pt x="7983" y="2573"/>
                    </a:lnTo>
                    <a:lnTo>
                      <a:pt x="7991" y="2605"/>
                    </a:lnTo>
                    <a:lnTo>
                      <a:pt x="7998" y="2639"/>
                    </a:lnTo>
                    <a:lnTo>
                      <a:pt x="8004" y="2672"/>
                    </a:lnTo>
                    <a:lnTo>
                      <a:pt x="8008" y="2706"/>
                    </a:lnTo>
                    <a:lnTo>
                      <a:pt x="8011" y="2739"/>
                    </a:lnTo>
                    <a:lnTo>
                      <a:pt x="8013" y="2773"/>
                    </a:lnTo>
                    <a:lnTo>
                      <a:pt x="8014" y="2807"/>
                    </a:lnTo>
                    <a:lnTo>
                      <a:pt x="8112" y="2807"/>
                    </a:lnTo>
                    <a:close/>
                  </a:path>
                </a:pathLst>
              </a:custGeom>
              <a:solidFill>
                <a:srgbClr val="D98E9A"/>
              </a:solidFill>
              <a:ln w="9525">
                <a:noFill/>
                <a:round/>
                <a:headEnd/>
                <a:tailEnd/>
              </a:ln>
            </p:spPr>
            <p:txBody>
              <a:bodyPr/>
              <a:lstStyle/>
              <a:p>
                <a:endParaRPr lang="en-US" dirty="0"/>
              </a:p>
            </p:txBody>
          </p:sp>
          <p:sp>
            <p:nvSpPr>
              <p:cNvPr id="58820" name="Rectangle 305"/>
              <p:cNvSpPr>
                <a:spLocks noChangeArrowheads="1"/>
              </p:cNvSpPr>
              <p:nvPr/>
            </p:nvSpPr>
            <p:spPr bwMode="auto">
              <a:xfrm>
                <a:off x="3744" y="4531"/>
                <a:ext cx="4" cy="2"/>
              </a:xfrm>
              <a:prstGeom prst="rect">
                <a:avLst/>
              </a:prstGeom>
              <a:solidFill>
                <a:srgbClr val="D98E9A"/>
              </a:solidFill>
              <a:ln w="9525">
                <a:noFill/>
                <a:miter lim="800000"/>
                <a:headEnd/>
                <a:tailEnd/>
              </a:ln>
            </p:spPr>
            <p:txBody>
              <a:bodyPr/>
              <a:lstStyle/>
              <a:p>
                <a:pPr algn="ctr" eaLnBrk="0" hangingPunct="0"/>
                <a:endParaRPr lang="en-US" dirty="0"/>
              </a:p>
            </p:txBody>
          </p:sp>
          <p:sp>
            <p:nvSpPr>
              <p:cNvPr id="58821" name="Rectangle 306"/>
              <p:cNvSpPr>
                <a:spLocks noChangeArrowheads="1"/>
              </p:cNvSpPr>
              <p:nvPr/>
            </p:nvSpPr>
            <p:spPr bwMode="auto">
              <a:xfrm>
                <a:off x="3744" y="4533"/>
                <a:ext cx="4" cy="75"/>
              </a:xfrm>
              <a:prstGeom prst="rect">
                <a:avLst/>
              </a:prstGeom>
              <a:solidFill>
                <a:srgbClr val="D98E9A"/>
              </a:solidFill>
              <a:ln w="9525">
                <a:noFill/>
                <a:miter lim="800000"/>
                <a:headEnd/>
                <a:tailEnd/>
              </a:ln>
            </p:spPr>
            <p:txBody>
              <a:bodyPr/>
              <a:lstStyle/>
              <a:p>
                <a:pPr algn="ctr" eaLnBrk="0" hangingPunct="0"/>
                <a:endParaRPr lang="en-US" dirty="0"/>
              </a:p>
            </p:txBody>
          </p:sp>
          <p:sp>
            <p:nvSpPr>
              <p:cNvPr id="58822" name="Rectangle 307"/>
              <p:cNvSpPr>
                <a:spLocks noChangeArrowheads="1"/>
              </p:cNvSpPr>
              <p:nvPr/>
            </p:nvSpPr>
            <p:spPr bwMode="auto">
              <a:xfrm>
                <a:off x="3744" y="4608"/>
                <a:ext cx="4" cy="2"/>
              </a:xfrm>
              <a:prstGeom prst="rect">
                <a:avLst/>
              </a:prstGeom>
              <a:solidFill>
                <a:srgbClr val="D98E9A"/>
              </a:solidFill>
              <a:ln w="9525">
                <a:noFill/>
                <a:miter lim="800000"/>
                <a:headEnd/>
                <a:tailEnd/>
              </a:ln>
            </p:spPr>
            <p:txBody>
              <a:bodyPr/>
              <a:lstStyle/>
              <a:p>
                <a:pPr algn="ctr" eaLnBrk="0" hangingPunct="0"/>
                <a:endParaRPr lang="en-US" dirty="0"/>
              </a:p>
            </p:txBody>
          </p:sp>
          <p:sp>
            <p:nvSpPr>
              <p:cNvPr id="58823" name="Rectangle 308"/>
              <p:cNvSpPr>
                <a:spLocks noChangeArrowheads="1"/>
              </p:cNvSpPr>
              <p:nvPr/>
            </p:nvSpPr>
            <p:spPr bwMode="auto">
              <a:xfrm>
                <a:off x="4364" y="4531"/>
                <a:ext cx="4" cy="2"/>
              </a:xfrm>
              <a:prstGeom prst="rect">
                <a:avLst/>
              </a:prstGeom>
              <a:solidFill>
                <a:srgbClr val="D98E9A"/>
              </a:solidFill>
              <a:ln w="9525">
                <a:noFill/>
                <a:miter lim="800000"/>
                <a:headEnd/>
                <a:tailEnd/>
              </a:ln>
            </p:spPr>
            <p:txBody>
              <a:bodyPr/>
              <a:lstStyle/>
              <a:p>
                <a:pPr algn="ctr" eaLnBrk="0" hangingPunct="0"/>
                <a:endParaRPr lang="en-US" dirty="0"/>
              </a:p>
            </p:txBody>
          </p:sp>
          <p:sp>
            <p:nvSpPr>
              <p:cNvPr id="58824" name="Rectangle 309"/>
              <p:cNvSpPr>
                <a:spLocks noChangeArrowheads="1"/>
              </p:cNvSpPr>
              <p:nvPr/>
            </p:nvSpPr>
            <p:spPr bwMode="auto">
              <a:xfrm>
                <a:off x="4364" y="4533"/>
                <a:ext cx="4" cy="75"/>
              </a:xfrm>
              <a:prstGeom prst="rect">
                <a:avLst/>
              </a:prstGeom>
              <a:solidFill>
                <a:srgbClr val="D98E9A"/>
              </a:solidFill>
              <a:ln w="9525">
                <a:noFill/>
                <a:miter lim="800000"/>
                <a:headEnd/>
                <a:tailEnd/>
              </a:ln>
            </p:spPr>
            <p:txBody>
              <a:bodyPr/>
              <a:lstStyle/>
              <a:p>
                <a:pPr algn="ctr" eaLnBrk="0" hangingPunct="0"/>
                <a:endParaRPr lang="en-US" dirty="0"/>
              </a:p>
            </p:txBody>
          </p:sp>
          <p:sp>
            <p:nvSpPr>
              <p:cNvPr id="58825" name="Rectangle 310"/>
              <p:cNvSpPr>
                <a:spLocks noChangeArrowheads="1"/>
              </p:cNvSpPr>
              <p:nvPr/>
            </p:nvSpPr>
            <p:spPr bwMode="auto">
              <a:xfrm>
                <a:off x="4364" y="4608"/>
                <a:ext cx="4" cy="2"/>
              </a:xfrm>
              <a:prstGeom prst="rect">
                <a:avLst/>
              </a:prstGeom>
              <a:solidFill>
                <a:srgbClr val="D98E9A"/>
              </a:solidFill>
              <a:ln w="9525">
                <a:noFill/>
                <a:miter lim="800000"/>
                <a:headEnd/>
                <a:tailEnd/>
              </a:ln>
            </p:spPr>
            <p:txBody>
              <a:bodyPr/>
              <a:lstStyle/>
              <a:p>
                <a:pPr algn="ctr" eaLnBrk="0" hangingPunct="0"/>
                <a:endParaRPr lang="en-US" dirty="0"/>
              </a:p>
            </p:txBody>
          </p:sp>
          <p:sp>
            <p:nvSpPr>
              <p:cNvPr id="58826" name="Freeform 311"/>
              <p:cNvSpPr>
                <a:spLocks/>
              </p:cNvSpPr>
              <p:nvPr/>
            </p:nvSpPr>
            <p:spPr bwMode="auto">
              <a:xfrm>
                <a:off x="3914" y="4492"/>
                <a:ext cx="2" cy="3"/>
              </a:xfrm>
              <a:custGeom>
                <a:avLst/>
                <a:gdLst>
                  <a:gd name="T0" fmla="*/ 0 w 69"/>
                  <a:gd name="T1" fmla="*/ 0 h 96"/>
                  <a:gd name="T2" fmla="*/ 0 w 69"/>
                  <a:gd name="T3" fmla="*/ 0 h 96"/>
                  <a:gd name="T4" fmla="*/ 0 w 69"/>
                  <a:gd name="T5" fmla="*/ 0 h 96"/>
                  <a:gd name="T6" fmla="*/ 0 w 69"/>
                  <a:gd name="T7" fmla="*/ 0 h 96"/>
                  <a:gd name="T8" fmla="*/ 0 w 69"/>
                  <a:gd name="T9" fmla="*/ 0 h 96"/>
                  <a:gd name="T10" fmla="*/ 0 w 69"/>
                  <a:gd name="T11" fmla="*/ 0 h 96"/>
                  <a:gd name="T12" fmla="*/ 0 w 69"/>
                  <a:gd name="T13" fmla="*/ 0 h 96"/>
                  <a:gd name="T14" fmla="*/ 0 w 69"/>
                  <a:gd name="T15" fmla="*/ 0 h 96"/>
                  <a:gd name="T16" fmla="*/ 0 w 69"/>
                  <a:gd name="T17" fmla="*/ 0 h 96"/>
                  <a:gd name="T18" fmla="*/ 0 w 69"/>
                  <a:gd name="T19" fmla="*/ 0 h 96"/>
                  <a:gd name="T20" fmla="*/ 0 w 69"/>
                  <a:gd name="T21" fmla="*/ 0 h 96"/>
                  <a:gd name="T22" fmla="*/ 0 w 69"/>
                  <a:gd name="T23" fmla="*/ 0 h 96"/>
                  <a:gd name="T24" fmla="*/ 0 w 69"/>
                  <a:gd name="T25" fmla="*/ 0 h 96"/>
                  <a:gd name="T26" fmla="*/ 0 w 69"/>
                  <a:gd name="T27" fmla="*/ 0 h 96"/>
                  <a:gd name="T28" fmla="*/ 0 w 69"/>
                  <a:gd name="T29" fmla="*/ 0 h 96"/>
                  <a:gd name="T30" fmla="*/ 0 w 69"/>
                  <a:gd name="T31" fmla="*/ 0 h 96"/>
                  <a:gd name="T32" fmla="*/ 0 w 69"/>
                  <a:gd name="T33" fmla="*/ 0 h 96"/>
                  <a:gd name="T34" fmla="*/ 0 w 69"/>
                  <a:gd name="T35" fmla="*/ 0 h 96"/>
                  <a:gd name="T36" fmla="*/ 0 w 69"/>
                  <a:gd name="T37" fmla="*/ 0 h 96"/>
                  <a:gd name="T38" fmla="*/ 0 w 69"/>
                  <a:gd name="T39" fmla="*/ 0 h 96"/>
                  <a:gd name="T40" fmla="*/ 0 w 69"/>
                  <a:gd name="T41" fmla="*/ 0 h 96"/>
                  <a:gd name="T42" fmla="*/ 0 w 69"/>
                  <a:gd name="T43" fmla="*/ 0 h 96"/>
                  <a:gd name="T44" fmla="*/ 0 w 69"/>
                  <a:gd name="T45" fmla="*/ 0 h 96"/>
                  <a:gd name="T46" fmla="*/ 0 w 69"/>
                  <a:gd name="T47" fmla="*/ 0 h 96"/>
                  <a:gd name="T48" fmla="*/ 0 w 69"/>
                  <a:gd name="T49" fmla="*/ 0 h 96"/>
                  <a:gd name="T50" fmla="*/ 0 w 69"/>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6"/>
                  <a:gd name="T80" fmla="*/ 69 w 69"/>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6">
                    <a:moveTo>
                      <a:pt x="69" y="5"/>
                    </a:moveTo>
                    <a:lnTo>
                      <a:pt x="64" y="3"/>
                    </a:lnTo>
                    <a:lnTo>
                      <a:pt x="58" y="1"/>
                    </a:lnTo>
                    <a:lnTo>
                      <a:pt x="53" y="0"/>
                    </a:lnTo>
                    <a:lnTo>
                      <a:pt x="48" y="0"/>
                    </a:lnTo>
                    <a:lnTo>
                      <a:pt x="43" y="0"/>
                    </a:lnTo>
                    <a:lnTo>
                      <a:pt x="37" y="1"/>
                    </a:lnTo>
                    <a:lnTo>
                      <a:pt x="33" y="2"/>
                    </a:lnTo>
                    <a:lnTo>
                      <a:pt x="29" y="4"/>
                    </a:lnTo>
                    <a:lnTo>
                      <a:pt x="21" y="10"/>
                    </a:lnTo>
                    <a:lnTo>
                      <a:pt x="14" y="16"/>
                    </a:lnTo>
                    <a:lnTo>
                      <a:pt x="8" y="23"/>
                    </a:lnTo>
                    <a:lnTo>
                      <a:pt x="4" y="31"/>
                    </a:lnTo>
                    <a:lnTo>
                      <a:pt x="1" y="39"/>
                    </a:lnTo>
                    <a:lnTo>
                      <a:pt x="0" y="48"/>
                    </a:lnTo>
                    <a:lnTo>
                      <a:pt x="0" y="57"/>
                    </a:lnTo>
                    <a:lnTo>
                      <a:pt x="2" y="66"/>
                    </a:lnTo>
                    <a:lnTo>
                      <a:pt x="3" y="70"/>
                    </a:lnTo>
                    <a:lnTo>
                      <a:pt x="5" y="75"/>
                    </a:lnTo>
                    <a:lnTo>
                      <a:pt x="8" y="79"/>
                    </a:lnTo>
                    <a:lnTo>
                      <a:pt x="11" y="83"/>
                    </a:lnTo>
                    <a:lnTo>
                      <a:pt x="15" y="87"/>
                    </a:lnTo>
                    <a:lnTo>
                      <a:pt x="19" y="90"/>
                    </a:lnTo>
                    <a:lnTo>
                      <a:pt x="24" y="93"/>
                    </a:lnTo>
                    <a:lnTo>
                      <a:pt x="29" y="96"/>
                    </a:lnTo>
                    <a:lnTo>
                      <a:pt x="69" y="5"/>
                    </a:lnTo>
                    <a:close/>
                  </a:path>
                </a:pathLst>
              </a:custGeom>
              <a:solidFill>
                <a:srgbClr val="1F1A17"/>
              </a:solidFill>
              <a:ln w="9525">
                <a:noFill/>
                <a:round/>
                <a:headEnd/>
                <a:tailEnd/>
              </a:ln>
            </p:spPr>
            <p:txBody>
              <a:bodyPr/>
              <a:lstStyle/>
              <a:p>
                <a:endParaRPr lang="en-US" dirty="0"/>
              </a:p>
            </p:txBody>
          </p:sp>
          <p:sp>
            <p:nvSpPr>
              <p:cNvPr id="58827" name="Freeform 312"/>
              <p:cNvSpPr>
                <a:spLocks/>
              </p:cNvSpPr>
              <p:nvPr/>
            </p:nvSpPr>
            <p:spPr bwMode="auto">
              <a:xfrm>
                <a:off x="3915" y="4492"/>
                <a:ext cx="68" cy="33"/>
              </a:xfrm>
              <a:custGeom>
                <a:avLst/>
                <a:gdLst>
                  <a:gd name="T0" fmla="*/ 0 w 1777"/>
                  <a:gd name="T1" fmla="*/ 0 h 856"/>
                  <a:gd name="T2" fmla="*/ 0 w 1777"/>
                  <a:gd name="T3" fmla="*/ 0 h 856"/>
                  <a:gd name="T4" fmla="*/ 0 w 1777"/>
                  <a:gd name="T5" fmla="*/ 0 h 856"/>
                  <a:gd name="T6" fmla="*/ 0 w 1777"/>
                  <a:gd name="T7" fmla="*/ 0 h 856"/>
                  <a:gd name="T8" fmla="*/ 0 w 1777"/>
                  <a:gd name="T9" fmla="*/ 0 h 856"/>
                  <a:gd name="T10" fmla="*/ 0 60000 65536"/>
                  <a:gd name="T11" fmla="*/ 0 60000 65536"/>
                  <a:gd name="T12" fmla="*/ 0 60000 65536"/>
                  <a:gd name="T13" fmla="*/ 0 60000 65536"/>
                  <a:gd name="T14" fmla="*/ 0 60000 65536"/>
                  <a:gd name="T15" fmla="*/ 0 w 1777"/>
                  <a:gd name="T16" fmla="*/ 0 h 856"/>
                  <a:gd name="T17" fmla="*/ 1777 w 1777"/>
                  <a:gd name="T18" fmla="*/ 856 h 856"/>
                </a:gdLst>
                <a:ahLst/>
                <a:cxnLst>
                  <a:cxn ang="T10">
                    <a:pos x="T0" y="T1"/>
                  </a:cxn>
                  <a:cxn ang="T11">
                    <a:pos x="T2" y="T3"/>
                  </a:cxn>
                  <a:cxn ang="T12">
                    <a:pos x="T4" y="T5"/>
                  </a:cxn>
                  <a:cxn ang="T13">
                    <a:pos x="T6" y="T7"/>
                  </a:cxn>
                  <a:cxn ang="T14">
                    <a:pos x="T8" y="T9"/>
                  </a:cxn>
                </a:cxnLst>
                <a:rect l="T15" t="T16" r="T17" b="T18"/>
                <a:pathLst>
                  <a:path w="1777" h="856">
                    <a:moveTo>
                      <a:pt x="1777" y="766"/>
                    </a:moveTo>
                    <a:lnTo>
                      <a:pt x="40" y="0"/>
                    </a:lnTo>
                    <a:lnTo>
                      <a:pt x="0" y="91"/>
                    </a:lnTo>
                    <a:lnTo>
                      <a:pt x="1736" y="856"/>
                    </a:lnTo>
                    <a:lnTo>
                      <a:pt x="1777" y="766"/>
                    </a:lnTo>
                    <a:close/>
                  </a:path>
                </a:pathLst>
              </a:custGeom>
              <a:solidFill>
                <a:srgbClr val="1F1A17"/>
              </a:solidFill>
              <a:ln w="9525">
                <a:noFill/>
                <a:round/>
                <a:headEnd/>
                <a:tailEnd/>
              </a:ln>
            </p:spPr>
            <p:txBody>
              <a:bodyPr/>
              <a:lstStyle/>
              <a:p>
                <a:endParaRPr lang="en-US" dirty="0"/>
              </a:p>
            </p:txBody>
          </p:sp>
          <p:sp>
            <p:nvSpPr>
              <p:cNvPr id="58828" name="Freeform 313"/>
              <p:cNvSpPr>
                <a:spLocks/>
              </p:cNvSpPr>
              <p:nvPr/>
            </p:nvSpPr>
            <p:spPr bwMode="auto">
              <a:xfrm>
                <a:off x="3982" y="4521"/>
                <a:ext cx="2" cy="4"/>
              </a:xfrm>
              <a:custGeom>
                <a:avLst/>
                <a:gdLst>
                  <a:gd name="T0" fmla="*/ 0 w 70"/>
                  <a:gd name="T1" fmla="*/ 0 h 95"/>
                  <a:gd name="T2" fmla="*/ 0 w 70"/>
                  <a:gd name="T3" fmla="*/ 0 h 95"/>
                  <a:gd name="T4" fmla="*/ 0 w 70"/>
                  <a:gd name="T5" fmla="*/ 0 h 95"/>
                  <a:gd name="T6" fmla="*/ 0 w 70"/>
                  <a:gd name="T7" fmla="*/ 0 h 95"/>
                  <a:gd name="T8" fmla="*/ 0 w 70"/>
                  <a:gd name="T9" fmla="*/ 0 h 95"/>
                  <a:gd name="T10" fmla="*/ 0 w 70"/>
                  <a:gd name="T11" fmla="*/ 0 h 95"/>
                  <a:gd name="T12" fmla="*/ 0 w 70"/>
                  <a:gd name="T13" fmla="*/ 0 h 95"/>
                  <a:gd name="T14" fmla="*/ 0 w 70"/>
                  <a:gd name="T15" fmla="*/ 0 h 95"/>
                  <a:gd name="T16" fmla="*/ 0 w 70"/>
                  <a:gd name="T17" fmla="*/ 0 h 95"/>
                  <a:gd name="T18" fmla="*/ 0 w 70"/>
                  <a:gd name="T19" fmla="*/ 0 h 95"/>
                  <a:gd name="T20" fmla="*/ 0 w 70"/>
                  <a:gd name="T21" fmla="*/ 0 h 95"/>
                  <a:gd name="T22" fmla="*/ 0 w 70"/>
                  <a:gd name="T23" fmla="*/ 0 h 95"/>
                  <a:gd name="T24" fmla="*/ 0 w 70"/>
                  <a:gd name="T25" fmla="*/ 0 h 95"/>
                  <a:gd name="T26" fmla="*/ 0 w 70"/>
                  <a:gd name="T27" fmla="*/ 0 h 95"/>
                  <a:gd name="T28" fmla="*/ 0 w 70"/>
                  <a:gd name="T29" fmla="*/ 0 h 95"/>
                  <a:gd name="T30" fmla="*/ 0 w 70"/>
                  <a:gd name="T31" fmla="*/ 0 h 95"/>
                  <a:gd name="T32" fmla="*/ 0 w 70"/>
                  <a:gd name="T33" fmla="*/ 0 h 95"/>
                  <a:gd name="T34" fmla="*/ 0 w 70"/>
                  <a:gd name="T35" fmla="*/ 0 h 95"/>
                  <a:gd name="T36" fmla="*/ 0 w 70"/>
                  <a:gd name="T37" fmla="*/ 0 h 95"/>
                  <a:gd name="T38" fmla="*/ 0 w 70"/>
                  <a:gd name="T39" fmla="*/ 0 h 95"/>
                  <a:gd name="T40" fmla="*/ 0 w 70"/>
                  <a:gd name="T41" fmla="*/ 0 h 95"/>
                  <a:gd name="T42" fmla="*/ 0 w 70"/>
                  <a:gd name="T43" fmla="*/ 0 h 95"/>
                  <a:gd name="T44" fmla="*/ 0 w 70"/>
                  <a:gd name="T45" fmla="*/ 0 h 95"/>
                  <a:gd name="T46" fmla="*/ 0 w 70"/>
                  <a:gd name="T47" fmla="*/ 0 h 95"/>
                  <a:gd name="T48" fmla="*/ 0 w 70"/>
                  <a:gd name="T49" fmla="*/ 0 h 95"/>
                  <a:gd name="T50" fmla="*/ 0 w 70"/>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5"/>
                  <a:gd name="T80" fmla="*/ 70 w 70"/>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5">
                    <a:moveTo>
                      <a:pt x="0" y="90"/>
                    </a:moveTo>
                    <a:lnTo>
                      <a:pt x="6" y="92"/>
                    </a:lnTo>
                    <a:lnTo>
                      <a:pt x="11" y="94"/>
                    </a:lnTo>
                    <a:lnTo>
                      <a:pt x="17" y="95"/>
                    </a:lnTo>
                    <a:lnTo>
                      <a:pt x="22" y="95"/>
                    </a:lnTo>
                    <a:lnTo>
                      <a:pt x="27" y="95"/>
                    </a:lnTo>
                    <a:lnTo>
                      <a:pt x="32" y="94"/>
                    </a:lnTo>
                    <a:lnTo>
                      <a:pt x="36" y="93"/>
                    </a:lnTo>
                    <a:lnTo>
                      <a:pt x="41" y="91"/>
                    </a:lnTo>
                    <a:lnTo>
                      <a:pt x="49" y="86"/>
                    </a:lnTo>
                    <a:lnTo>
                      <a:pt x="55" y="80"/>
                    </a:lnTo>
                    <a:lnTo>
                      <a:pt x="61" y="73"/>
                    </a:lnTo>
                    <a:lnTo>
                      <a:pt x="65" y="65"/>
                    </a:lnTo>
                    <a:lnTo>
                      <a:pt x="68" y="57"/>
                    </a:lnTo>
                    <a:lnTo>
                      <a:pt x="70" y="48"/>
                    </a:lnTo>
                    <a:lnTo>
                      <a:pt x="70" y="39"/>
                    </a:lnTo>
                    <a:lnTo>
                      <a:pt x="68" y="29"/>
                    </a:lnTo>
                    <a:lnTo>
                      <a:pt x="66" y="25"/>
                    </a:lnTo>
                    <a:lnTo>
                      <a:pt x="64" y="20"/>
                    </a:lnTo>
                    <a:lnTo>
                      <a:pt x="61" y="16"/>
                    </a:lnTo>
                    <a:lnTo>
                      <a:pt x="58" y="13"/>
                    </a:lnTo>
                    <a:lnTo>
                      <a:pt x="55" y="9"/>
                    </a:lnTo>
                    <a:lnTo>
                      <a:pt x="50" y="6"/>
                    </a:lnTo>
                    <a:lnTo>
                      <a:pt x="46" y="3"/>
                    </a:lnTo>
                    <a:lnTo>
                      <a:pt x="41" y="0"/>
                    </a:lnTo>
                    <a:lnTo>
                      <a:pt x="0" y="90"/>
                    </a:lnTo>
                    <a:close/>
                  </a:path>
                </a:pathLst>
              </a:custGeom>
              <a:solidFill>
                <a:srgbClr val="1F1A17"/>
              </a:solidFill>
              <a:ln w="9525">
                <a:noFill/>
                <a:round/>
                <a:headEnd/>
                <a:tailEnd/>
              </a:ln>
            </p:spPr>
            <p:txBody>
              <a:bodyPr/>
              <a:lstStyle/>
              <a:p>
                <a:endParaRPr lang="en-US" dirty="0"/>
              </a:p>
            </p:txBody>
          </p:sp>
          <p:sp>
            <p:nvSpPr>
              <p:cNvPr id="58829" name="Freeform 314"/>
              <p:cNvSpPr>
                <a:spLocks/>
              </p:cNvSpPr>
              <p:nvPr/>
            </p:nvSpPr>
            <p:spPr bwMode="auto">
              <a:xfrm>
                <a:off x="4056" y="4562"/>
                <a:ext cx="4" cy="4"/>
              </a:xfrm>
              <a:custGeom>
                <a:avLst/>
                <a:gdLst>
                  <a:gd name="T0" fmla="*/ 0 w 85"/>
                  <a:gd name="T1" fmla="*/ 0 h 109"/>
                  <a:gd name="T2" fmla="*/ 0 w 85"/>
                  <a:gd name="T3" fmla="*/ 0 h 109"/>
                  <a:gd name="T4" fmla="*/ 0 w 85"/>
                  <a:gd name="T5" fmla="*/ 0 h 109"/>
                  <a:gd name="T6" fmla="*/ 0 w 85"/>
                  <a:gd name="T7" fmla="*/ 0 h 109"/>
                  <a:gd name="T8" fmla="*/ 0 w 85"/>
                  <a:gd name="T9" fmla="*/ 0 h 109"/>
                  <a:gd name="T10" fmla="*/ 0 60000 65536"/>
                  <a:gd name="T11" fmla="*/ 0 60000 65536"/>
                  <a:gd name="T12" fmla="*/ 0 60000 65536"/>
                  <a:gd name="T13" fmla="*/ 0 60000 65536"/>
                  <a:gd name="T14" fmla="*/ 0 60000 65536"/>
                  <a:gd name="T15" fmla="*/ 0 w 85"/>
                  <a:gd name="T16" fmla="*/ 0 h 109"/>
                  <a:gd name="T17" fmla="*/ 85 w 85"/>
                  <a:gd name="T18" fmla="*/ 109 h 109"/>
                </a:gdLst>
                <a:ahLst/>
                <a:cxnLst>
                  <a:cxn ang="T10">
                    <a:pos x="T0" y="T1"/>
                  </a:cxn>
                  <a:cxn ang="T11">
                    <a:pos x="T2" y="T3"/>
                  </a:cxn>
                  <a:cxn ang="T12">
                    <a:pos x="T4" y="T5"/>
                  </a:cxn>
                  <a:cxn ang="T13">
                    <a:pos x="T6" y="T7"/>
                  </a:cxn>
                  <a:cxn ang="T14">
                    <a:pos x="T8" y="T9"/>
                  </a:cxn>
                </a:cxnLst>
                <a:rect l="T15" t="T16" r="T17" b="T18"/>
                <a:pathLst>
                  <a:path w="85" h="109">
                    <a:moveTo>
                      <a:pt x="85" y="19"/>
                    </a:moveTo>
                    <a:lnTo>
                      <a:pt x="41" y="0"/>
                    </a:lnTo>
                    <a:lnTo>
                      <a:pt x="0" y="90"/>
                    </a:lnTo>
                    <a:lnTo>
                      <a:pt x="46" y="109"/>
                    </a:lnTo>
                    <a:lnTo>
                      <a:pt x="85" y="19"/>
                    </a:lnTo>
                    <a:close/>
                  </a:path>
                </a:pathLst>
              </a:custGeom>
              <a:solidFill>
                <a:srgbClr val="714049"/>
              </a:solidFill>
              <a:ln w="9525">
                <a:noFill/>
                <a:round/>
                <a:headEnd/>
                <a:tailEnd/>
              </a:ln>
            </p:spPr>
            <p:txBody>
              <a:bodyPr/>
              <a:lstStyle/>
              <a:p>
                <a:endParaRPr lang="en-US" dirty="0"/>
              </a:p>
            </p:txBody>
          </p:sp>
          <p:sp>
            <p:nvSpPr>
              <p:cNvPr id="58830" name="Freeform 315"/>
              <p:cNvSpPr>
                <a:spLocks/>
              </p:cNvSpPr>
              <p:nvPr/>
            </p:nvSpPr>
            <p:spPr bwMode="auto">
              <a:xfrm>
                <a:off x="4058" y="4563"/>
                <a:ext cx="68" cy="32"/>
              </a:xfrm>
              <a:custGeom>
                <a:avLst/>
                <a:gdLst>
                  <a:gd name="T0" fmla="*/ 0 w 1761"/>
                  <a:gd name="T1" fmla="*/ 0 h 850"/>
                  <a:gd name="T2" fmla="*/ 0 w 1761"/>
                  <a:gd name="T3" fmla="*/ 0 h 850"/>
                  <a:gd name="T4" fmla="*/ 0 w 1761"/>
                  <a:gd name="T5" fmla="*/ 0 h 850"/>
                  <a:gd name="T6" fmla="*/ 0 w 1761"/>
                  <a:gd name="T7" fmla="*/ 0 h 850"/>
                  <a:gd name="T8" fmla="*/ 0 w 1761"/>
                  <a:gd name="T9" fmla="*/ 0 h 850"/>
                  <a:gd name="T10" fmla="*/ 0 60000 65536"/>
                  <a:gd name="T11" fmla="*/ 0 60000 65536"/>
                  <a:gd name="T12" fmla="*/ 0 60000 65536"/>
                  <a:gd name="T13" fmla="*/ 0 60000 65536"/>
                  <a:gd name="T14" fmla="*/ 0 60000 65536"/>
                  <a:gd name="T15" fmla="*/ 0 w 1761"/>
                  <a:gd name="T16" fmla="*/ 0 h 850"/>
                  <a:gd name="T17" fmla="*/ 1761 w 1761"/>
                  <a:gd name="T18" fmla="*/ 850 h 850"/>
                </a:gdLst>
                <a:ahLst/>
                <a:cxnLst>
                  <a:cxn ang="T10">
                    <a:pos x="T0" y="T1"/>
                  </a:cxn>
                  <a:cxn ang="T11">
                    <a:pos x="T2" y="T3"/>
                  </a:cxn>
                  <a:cxn ang="T12">
                    <a:pos x="T4" y="T5"/>
                  </a:cxn>
                  <a:cxn ang="T13">
                    <a:pos x="T6" y="T7"/>
                  </a:cxn>
                  <a:cxn ang="T14">
                    <a:pos x="T8" y="T9"/>
                  </a:cxn>
                </a:cxnLst>
                <a:rect l="T15" t="T16" r="T17" b="T18"/>
                <a:pathLst>
                  <a:path w="1761" h="850">
                    <a:moveTo>
                      <a:pt x="1761" y="761"/>
                    </a:moveTo>
                    <a:lnTo>
                      <a:pt x="39" y="0"/>
                    </a:lnTo>
                    <a:lnTo>
                      <a:pt x="0" y="90"/>
                    </a:lnTo>
                    <a:lnTo>
                      <a:pt x="1722" y="850"/>
                    </a:lnTo>
                    <a:lnTo>
                      <a:pt x="1761" y="761"/>
                    </a:lnTo>
                    <a:close/>
                  </a:path>
                </a:pathLst>
              </a:custGeom>
              <a:solidFill>
                <a:srgbClr val="714049"/>
              </a:solidFill>
              <a:ln w="9525">
                <a:noFill/>
                <a:round/>
                <a:headEnd/>
                <a:tailEnd/>
              </a:ln>
            </p:spPr>
            <p:txBody>
              <a:bodyPr/>
              <a:lstStyle/>
              <a:p>
                <a:endParaRPr lang="en-US" dirty="0"/>
              </a:p>
            </p:txBody>
          </p:sp>
          <p:sp>
            <p:nvSpPr>
              <p:cNvPr id="58831" name="Freeform 316"/>
              <p:cNvSpPr>
                <a:spLocks/>
              </p:cNvSpPr>
              <p:nvPr/>
            </p:nvSpPr>
            <p:spPr bwMode="auto">
              <a:xfrm>
                <a:off x="4124" y="4592"/>
                <a:ext cx="4" cy="4"/>
              </a:xfrm>
              <a:custGeom>
                <a:avLst/>
                <a:gdLst>
                  <a:gd name="T0" fmla="*/ 0 w 84"/>
                  <a:gd name="T1" fmla="*/ 0 h 109"/>
                  <a:gd name="T2" fmla="*/ 0 w 84"/>
                  <a:gd name="T3" fmla="*/ 0 h 109"/>
                  <a:gd name="T4" fmla="*/ 0 w 84"/>
                  <a:gd name="T5" fmla="*/ 0 h 109"/>
                  <a:gd name="T6" fmla="*/ 0 w 84"/>
                  <a:gd name="T7" fmla="*/ 0 h 109"/>
                  <a:gd name="T8" fmla="*/ 0 w 84"/>
                  <a:gd name="T9" fmla="*/ 0 h 109"/>
                  <a:gd name="T10" fmla="*/ 0 60000 65536"/>
                  <a:gd name="T11" fmla="*/ 0 60000 65536"/>
                  <a:gd name="T12" fmla="*/ 0 60000 65536"/>
                  <a:gd name="T13" fmla="*/ 0 60000 65536"/>
                  <a:gd name="T14" fmla="*/ 0 60000 65536"/>
                  <a:gd name="T15" fmla="*/ 0 w 84"/>
                  <a:gd name="T16" fmla="*/ 0 h 109"/>
                  <a:gd name="T17" fmla="*/ 84 w 84"/>
                  <a:gd name="T18" fmla="*/ 109 h 109"/>
                </a:gdLst>
                <a:ahLst/>
                <a:cxnLst>
                  <a:cxn ang="T10">
                    <a:pos x="T0" y="T1"/>
                  </a:cxn>
                  <a:cxn ang="T11">
                    <a:pos x="T2" y="T3"/>
                  </a:cxn>
                  <a:cxn ang="T12">
                    <a:pos x="T4" y="T5"/>
                  </a:cxn>
                  <a:cxn ang="T13">
                    <a:pos x="T6" y="T7"/>
                  </a:cxn>
                  <a:cxn ang="T14">
                    <a:pos x="T8" y="T9"/>
                  </a:cxn>
                </a:cxnLst>
                <a:rect l="T15" t="T16" r="T17" b="T18"/>
                <a:pathLst>
                  <a:path w="84" h="109">
                    <a:moveTo>
                      <a:pt x="0" y="89"/>
                    </a:moveTo>
                    <a:lnTo>
                      <a:pt x="44" y="109"/>
                    </a:lnTo>
                    <a:lnTo>
                      <a:pt x="84" y="19"/>
                    </a:lnTo>
                    <a:lnTo>
                      <a:pt x="39" y="0"/>
                    </a:lnTo>
                    <a:lnTo>
                      <a:pt x="0" y="89"/>
                    </a:lnTo>
                    <a:close/>
                  </a:path>
                </a:pathLst>
              </a:custGeom>
              <a:solidFill>
                <a:srgbClr val="714049"/>
              </a:solidFill>
              <a:ln w="9525">
                <a:noFill/>
                <a:round/>
                <a:headEnd/>
                <a:tailEnd/>
              </a:ln>
            </p:spPr>
            <p:txBody>
              <a:bodyPr/>
              <a:lstStyle/>
              <a:p>
                <a:endParaRPr lang="en-US" dirty="0"/>
              </a:p>
            </p:txBody>
          </p:sp>
          <p:sp>
            <p:nvSpPr>
              <p:cNvPr id="58832" name="Freeform 317"/>
              <p:cNvSpPr>
                <a:spLocks/>
              </p:cNvSpPr>
              <p:nvPr/>
            </p:nvSpPr>
            <p:spPr bwMode="auto">
              <a:xfrm>
                <a:off x="3758" y="4558"/>
                <a:ext cx="2" cy="3"/>
              </a:xfrm>
              <a:custGeom>
                <a:avLst/>
                <a:gdLst>
                  <a:gd name="T0" fmla="*/ 0 w 68"/>
                  <a:gd name="T1" fmla="*/ 0 h 96"/>
                  <a:gd name="T2" fmla="*/ 0 w 68"/>
                  <a:gd name="T3" fmla="*/ 0 h 96"/>
                  <a:gd name="T4" fmla="*/ 0 w 68"/>
                  <a:gd name="T5" fmla="*/ 0 h 96"/>
                  <a:gd name="T6" fmla="*/ 0 w 68"/>
                  <a:gd name="T7" fmla="*/ 0 h 96"/>
                  <a:gd name="T8" fmla="*/ 0 w 68"/>
                  <a:gd name="T9" fmla="*/ 0 h 96"/>
                  <a:gd name="T10" fmla="*/ 0 w 68"/>
                  <a:gd name="T11" fmla="*/ 0 h 96"/>
                  <a:gd name="T12" fmla="*/ 0 w 68"/>
                  <a:gd name="T13" fmla="*/ 0 h 96"/>
                  <a:gd name="T14" fmla="*/ 0 w 68"/>
                  <a:gd name="T15" fmla="*/ 0 h 96"/>
                  <a:gd name="T16" fmla="*/ 0 w 68"/>
                  <a:gd name="T17" fmla="*/ 0 h 96"/>
                  <a:gd name="T18" fmla="*/ 0 w 68"/>
                  <a:gd name="T19" fmla="*/ 0 h 96"/>
                  <a:gd name="T20" fmla="*/ 0 w 68"/>
                  <a:gd name="T21" fmla="*/ 0 h 96"/>
                  <a:gd name="T22" fmla="*/ 0 w 68"/>
                  <a:gd name="T23" fmla="*/ 0 h 96"/>
                  <a:gd name="T24" fmla="*/ 0 w 68"/>
                  <a:gd name="T25" fmla="*/ 0 h 96"/>
                  <a:gd name="T26" fmla="*/ 0 w 68"/>
                  <a:gd name="T27" fmla="*/ 0 h 96"/>
                  <a:gd name="T28" fmla="*/ 0 w 68"/>
                  <a:gd name="T29" fmla="*/ 0 h 96"/>
                  <a:gd name="T30" fmla="*/ 0 w 68"/>
                  <a:gd name="T31" fmla="*/ 0 h 96"/>
                  <a:gd name="T32" fmla="*/ 0 w 68"/>
                  <a:gd name="T33" fmla="*/ 0 h 96"/>
                  <a:gd name="T34" fmla="*/ 0 w 68"/>
                  <a:gd name="T35" fmla="*/ 0 h 96"/>
                  <a:gd name="T36" fmla="*/ 0 w 68"/>
                  <a:gd name="T37" fmla="*/ 0 h 96"/>
                  <a:gd name="T38" fmla="*/ 0 w 68"/>
                  <a:gd name="T39" fmla="*/ 0 h 96"/>
                  <a:gd name="T40" fmla="*/ 0 w 68"/>
                  <a:gd name="T41" fmla="*/ 0 h 96"/>
                  <a:gd name="T42" fmla="*/ 0 w 68"/>
                  <a:gd name="T43" fmla="*/ 0 h 96"/>
                  <a:gd name="T44" fmla="*/ 0 w 68"/>
                  <a:gd name="T45" fmla="*/ 0 h 96"/>
                  <a:gd name="T46" fmla="*/ 0 w 68"/>
                  <a:gd name="T47" fmla="*/ 0 h 96"/>
                  <a:gd name="T48" fmla="*/ 0 w 68"/>
                  <a:gd name="T49" fmla="*/ 0 h 96"/>
                  <a:gd name="T50" fmla="*/ 0 w 68"/>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6"/>
                  <a:gd name="T80" fmla="*/ 68 w 68"/>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6">
                    <a:moveTo>
                      <a:pt x="30" y="0"/>
                    </a:moveTo>
                    <a:lnTo>
                      <a:pt x="25" y="2"/>
                    </a:lnTo>
                    <a:lnTo>
                      <a:pt x="20" y="5"/>
                    </a:lnTo>
                    <a:lnTo>
                      <a:pt x="16" y="8"/>
                    </a:lnTo>
                    <a:lnTo>
                      <a:pt x="12" y="12"/>
                    </a:lnTo>
                    <a:lnTo>
                      <a:pt x="9" y="15"/>
                    </a:lnTo>
                    <a:lnTo>
                      <a:pt x="6" y="19"/>
                    </a:lnTo>
                    <a:lnTo>
                      <a:pt x="4" y="24"/>
                    </a:lnTo>
                    <a:lnTo>
                      <a:pt x="2" y="29"/>
                    </a:lnTo>
                    <a:lnTo>
                      <a:pt x="0" y="37"/>
                    </a:lnTo>
                    <a:lnTo>
                      <a:pt x="0" y="46"/>
                    </a:lnTo>
                    <a:lnTo>
                      <a:pt x="1" y="55"/>
                    </a:lnTo>
                    <a:lnTo>
                      <a:pt x="4" y="64"/>
                    </a:lnTo>
                    <a:lnTo>
                      <a:pt x="8" y="72"/>
                    </a:lnTo>
                    <a:lnTo>
                      <a:pt x="13" y="79"/>
                    </a:lnTo>
                    <a:lnTo>
                      <a:pt x="20" y="86"/>
                    </a:lnTo>
                    <a:lnTo>
                      <a:pt x="27" y="90"/>
                    </a:lnTo>
                    <a:lnTo>
                      <a:pt x="31" y="92"/>
                    </a:lnTo>
                    <a:lnTo>
                      <a:pt x="36" y="94"/>
                    </a:lnTo>
                    <a:lnTo>
                      <a:pt x="42" y="94"/>
                    </a:lnTo>
                    <a:lnTo>
                      <a:pt x="46" y="96"/>
                    </a:lnTo>
                    <a:lnTo>
                      <a:pt x="51" y="96"/>
                    </a:lnTo>
                    <a:lnTo>
                      <a:pt x="57" y="94"/>
                    </a:lnTo>
                    <a:lnTo>
                      <a:pt x="62" y="93"/>
                    </a:lnTo>
                    <a:lnTo>
                      <a:pt x="68" y="91"/>
                    </a:lnTo>
                    <a:lnTo>
                      <a:pt x="30" y="0"/>
                    </a:lnTo>
                    <a:close/>
                  </a:path>
                </a:pathLst>
              </a:custGeom>
              <a:solidFill>
                <a:srgbClr val="714049"/>
              </a:solidFill>
              <a:ln w="9525">
                <a:noFill/>
                <a:round/>
                <a:headEnd/>
                <a:tailEnd/>
              </a:ln>
            </p:spPr>
            <p:txBody>
              <a:bodyPr/>
              <a:lstStyle/>
              <a:p>
                <a:endParaRPr lang="en-US" dirty="0"/>
              </a:p>
            </p:txBody>
          </p:sp>
          <p:sp>
            <p:nvSpPr>
              <p:cNvPr id="58833" name="Freeform 318"/>
              <p:cNvSpPr>
                <a:spLocks/>
              </p:cNvSpPr>
              <p:nvPr/>
            </p:nvSpPr>
            <p:spPr bwMode="auto">
              <a:xfrm>
                <a:off x="3759" y="4427"/>
                <a:ext cx="323" cy="134"/>
              </a:xfrm>
              <a:custGeom>
                <a:avLst/>
                <a:gdLst>
                  <a:gd name="T0" fmla="*/ 0 w 8404"/>
                  <a:gd name="T1" fmla="*/ 0 h 3494"/>
                  <a:gd name="T2" fmla="*/ 0 w 8404"/>
                  <a:gd name="T3" fmla="*/ 0 h 3494"/>
                  <a:gd name="T4" fmla="*/ 0 w 8404"/>
                  <a:gd name="T5" fmla="*/ 0 h 3494"/>
                  <a:gd name="T6" fmla="*/ 0 w 8404"/>
                  <a:gd name="T7" fmla="*/ 0 h 3494"/>
                  <a:gd name="T8" fmla="*/ 0 w 8404"/>
                  <a:gd name="T9" fmla="*/ 0 h 3494"/>
                  <a:gd name="T10" fmla="*/ 0 60000 65536"/>
                  <a:gd name="T11" fmla="*/ 0 60000 65536"/>
                  <a:gd name="T12" fmla="*/ 0 60000 65536"/>
                  <a:gd name="T13" fmla="*/ 0 60000 65536"/>
                  <a:gd name="T14" fmla="*/ 0 60000 65536"/>
                  <a:gd name="T15" fmla="*/ 0 w 8404"/>
                  <a:gd name="T16" fmla="*/ 0 h 3494"/>
                  <a:gd name="T17" fmla="*/ 8404 w 8404"/>
                  <a:gd name="T18" fmla="*/ 3494 h 3494"/>
                </a:gdLst>
                <a:ahLst/>
                <a:cxnLst>
                  <a:cxn ang="T10">
                    <a:pos x="T0" y="T1"/>
                  </a:cxn>
                  <a:cxn ang="T11">
                    <a:pos x="T2" y="T3"/>
                  </a:cxn>
                  <a:cxn ang="T12">
                    <a:pos x="T4" y="T5"/>
                  </a:cxn>
                  <a:cxn ang="T13">
                    <a:pos x="T6" y="T7"/>
                  </a:cxn>
                  <a:cxn ang="T14">
                    <a:pos x="T8" y="T9"/>
                  </a:cxn>
                </a:cxnLst>
                <a:rect l="T15" t="T16" r="T17" b="T18"/>
                <a:pathLst>
                  <a:path w="8404" h="3494">
                    <a:moveTo>
                      <a:pt x="8368" y="0"/>
                    </a:moveTo>
                    <a:lnTo>
                      <a:pt x="0" y="3403"/>
                    </a:lnTo>
                    <a:lnTo>
                      <a:pt x="38" y="3494"/>
                    </a:lnTo>
                    <a:lnTo>
                      <a:pt x="8404" y="91"/>
                    </a:lnTo>
                    <a:lnTo>
                      <a:pt x="8368" y="0"/>
                    </a:lnTo>
                    <a:close/>
                  </a:path>
                </a:pathLst>
              </a:custGeom>
              <a:solidFill>
                <a:srgbClr val="714049"/>
              </a:solidFill>
              <a:ln w="9525">
                <a:noFill/>
                <a:round/>
                <a:headEnd/>
                <a:tailEnd/>
              </a:ln>
            </p:spPr>
            <p:txBody>
              <a:bodyPr/>
              <a:lstStyle/>
              <a:p>
                <a:endParaRPr lang="en-US" dirty="0"/>
              </a:p>
            </p:txBody>
          </p:sp>
          <p:sp>
            <p:nvSpPr>
              <p:cNvPr id="58834" name="Freeform 319"/>
              <p:cNvSpPr>
                <a:spLocks/>
              </p:cNvSpPr>
              <p:nvPr/>
            </p:nvSpPr>
            <p:spPr bwMode="auto">
              <a:xfrm>
                <a:off x="4081" y="4427"/>
                <a:ext cx="2" cy="3"/>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6" y="95"/>
                    </a:moveTo>
                    <a:lnTo>
                      <a:pt x="42" y="92"/>
                    </a:lnTo>
                    <a:lnTo>
                      <a:pt x="47" y="89"/>
                    </a:lnTo>
                    <a:lnTo>
                      <a:pt x="52" y="86"/>
                    </a:lnTo>
                    <a:lnTo>
                      <a:pt x="55" y="83"/>
                    </a:lnTo>
                    <a:lnTo>
                      <a:pt x="58" y="79"/>
                    </a:lnTo>
                    <a:lnTo>
                      <a:pt x="61" y="75"/>
                    </a:lnTo>
                    <a:lnTo>
                      <a:pt x="63" y="71"/>
                    </a:lnTo>
                    <a:lnTo>
                      <a:pt x="65" y="67"/>
                    </a:lnTo>
                    <a:lnTo>
                      <a:pt x="67" y="58"/>
                    </a:lnTo>
                    <a:lnTo>
                      <a:pt x="68" y="49"/>
                    </a:lnTo>
                    <a:lnTo>
                      <a:pt x="67" y="39"/>
                    </a:lnTo>
                    <a:lnTo>
                      <a:pt x="64" y="31"/>
                    </a:lnTo>
                    <a:lnTo>
                      <a:pt x="60" y="22"/>
                    </a:lnTo>
                    <a:lnTo>
                      <a:pt x="54" y="15"/>
                    </a:lnTo>
                    <a:lnTo>
                      <a:pt x="48" y="9"/>
                    </a:lnTo>
                    <a:lnTo>
                      <a:pt x="39" y="4"/>
                    </a:lnTo>
                    <a:lnTo>
                      <a:pt x="35" y="2"/>
                    </a:lnTo>
                    <a:lnTo>
                      <a:pt x="30" y="1"/>
                    </a:lnTo>
                    <a:lnTo>
                      <a:pt x="26" y="0"/>
                    </a:lnTo>
                    <a:lnTo>
                      <a:pt x="21" y="0"/>
                    </a:lnTo>
                    <a:lnTo>
                      <a:pt x="16" y="0"/>
                    </a:lnTo>
                    <a:lnTo>
                      <a:pt x="11" y="1"/>
                    </a:lnTo>
                    <a:lnTo>
                      <a:pt x="5" y="2"/>
                    </a:lnTo>
                    <a:lnTo>
                      <a:pt x="0" y="4"/>
                    </a:lnTo>
                    <a:lnTo>
                      <a:pt x="36" y="95"/>
                    </a:lnTo>
                    <a:close/>
                  </a:path>
                </a:pathLst>
              </a:custGeom>
              <a:solidFill>
                <a:srgbClr val="714049"/>
              </a:solidFill>
              <a:ln w="9525">
                <a:noFill/>
                <a:round/>
                <a:headEnd/>
                <a:tailEnd/>
              </a:ln>
            </p:spPr>
            <p:txBody>
              <a:bodyPr/>
              <a:lstStyle/>
              <a:p>
                <a:endParaRPr lang="en-US" dirty="0"/>
              </a:p>
            </p:txBody>
          </p:sp>
          <p:sp>
            <p:nvSpPr>
              <p:cNvPr id="58835" name="Freeform 320"/>
              <p:cNvSpPr>
                <a:spLocks/>
              </p:cNvSpPr>
              <p:nvPr/>
            </p:nvSpPr>
            <p:spPr bwMode="auto">
              <a:xfrm>
                <a:off x="3813" y="4598"/>
                <a:ext cx="3"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31" y="0"/>
                    </a:moveTo>
                    <a:lnTo>
                      <a:pt x="26" y="2"/>
                    </a:lnTo>
                    <a:lnTo>
                      <a:pt x="21" y="5"/>
                    </a:lnTo>
                    <a:lnTo>
                      <a:pt x="17" y="8"/>
                    </a:lnTo>
                    <a:lnTo>
                      <a:pt x="13" y="12"/>
                    </a:lnTo>
                    <a:lnTo>
                      <a:pt x="10" y="15"/>
                    </a:lnTo>
                    <a:lnTo>
                      <a:pt x="7" y="19"/>
                    </a:lnTo>
                    <a:lnTo>
                      <a:pt x="5" y="23"/>
                    </a:lnTo>
                    <a:lnTo>
                      <a:pt x="3" y="28"/>
                    </a:lnTo>
                    <a:lnTo>
                      <a:pt x="1" y="36"/>
                    </a:lnTo>
                    <a:lnTo>
                      <a:pt x="0" y="45"/>
                    </a:lnTo>
                    <a:lnTo>
                      <a:pt x="2" y="54"/>
                    </a:lnTo>
                    <a:lnTo>
                      <a:pt x="4" y="64"/>
                    </a:lnTo>
                    <a:lnTo>
                      <a:pt x="8" y="72"/>
                    </a:lnTo>
                    <a:lnTo>
                      <a:pt x="14" y="79"/>
                    </a:lnTo>
                    <a:lnTo>
                      <a:pt x="20" y="86"/>
                    </a:lnTo>
                    <a:lnTo>
                      <a:pt x="28" y="90"/>
                    </a:lnTo>
                    <a:lnTo>
                      <a:pt x="32" y="92"/>
                    </a:lnTo>
                    <a:lnTo>
                      <a:pt x="37" y="94"/>
                    </a:lnTo>
                    <a:lnTo>
                      <a:pt x="42" y="95"/>
                    </a:lnTo>
                    <a:lnTo>
                      <a:pt x="47" y="95"/>
                    </a:lnTo>
                    <a:lnTo>
                      <a:pt x="52" y="95"/>
                    </a:lnTo>
                    <a:lnTo>
                      <a:pt x="58" y="94"/>
                    </a:lnTo>
                    <a:lnTo>
                      <a:pt x="63" y="93"/>
                    </a:lnTo>
                    <a:lnTo>
                      <a:pt x="69" y="91"/>
                    </a:lnTo>
                    <a:lnTo>
                      <a:pt x="31" y="0"/>
                    </a:lnTo>
                    <a:close/>
                  </a:path>
                </a:pathLst>
              </a:custGeom>
              <a:solidFill>
                <a:srgbClr val="714049"/>
              </a:solidFill>
              <a:ln w="9525">
                <a:noFill/>
                <a:round/>
                <a:headEnd/>
                <a:tailEnd/>
              </a:ln>
            </p:spPr>
            <p:txBody>
              <a:bodyPr/>
              <a:lstStyle/>
              <a:p>
                <a:endParaRPr lang="en-US" dirty="0"/>
              </a:p>
            </p:txBody>
          </p:sp>
          <p:sp>
            <p:nvSpPr>
              <p:cNvPr id="58836" name="Freeform 321"/>
              <p:cNvSpPr>
                <a:spLocks/>
              </p:cNvSpPr>
              <p:nvPr/>
            </p:nvSpPr>
            <p:spPr bwMode="auto">
              <a:xfrm>
                <a:off x="3815" y="4439"/>
                <a:ext cx="390" cy="162"/>
              </a:xfrm>
              <a:custGeom>
                <a:avLst/>
                <a:gdLst>
                  <a:gd name="T0" fmla="*/ 0 w 10162"/>
                  <a:gd name="T1" fmla="*/ 0 h 4209"/>
                  <a:gd name="T2" fmla="*/ 0 w 10162"/>
                  <a:gd name="T3" fmla="*/ 0 h 4209"/>
                  <a:gd name="T4" fmla="*/ 0 w 10162"/>
                  <a:gd name="T5" fmla="*/ 0 h 4209"/>
                  <a:gd name="T6" fmla="*/ 0 w 10162"/>
                  <a:gd name="T7" fmla="*/ 0 h 4209"/>
                  <a:gd name="T8" fmla="*/ 0 w 10162"/>
                  <a:gd name="T9" fmla="*/ 0 h 4209"/>
                  <a:gd name="T10" fmla="*/ 0 60000 65536"/>
                  <a:gd name="T11" fmla="*/ 0 60000 65536"/>
                  <a:gd name="T12" fmla="*/ 0 60000 65536"/>
                  <a:gd name="T13" fmla="*/ 0 60000 65536"/>
                  <a:gd name="T14" fmla="*/ 0 60000 65536"/>
                  <a:gd name="T15" fmla="*/ 0 w 10162"/>
                  <a:gd name="T16" fmla="*/ 0 h 4209"/>
                  <a:gd name="T17" fmla="*/ 10162 w 10162"/>
                  <a:gd name="T18" fmla="*/ 4209 h 4209"/>
                </a:gdLst>
                <a:ahLst/>
                <a:cxnLst>
                  <a:cxn ang="T10">
                    <a:pos x="T0" y="T1"/>
                  </a:cxn>
                  <a:cxn ang="T11">
                    <a:pos x="T2" y="T3"/>
                  </a:cxn>
                  <a:cxn ang="T12">
                    <a:pos x="T4" y="T5"/>
                  </a:cxn>
                  <a:cxn ang="T13">
                    <a:pos x="T6" y="T7"/>
                  </a:cxn>
                  <a:cxn ang="T14">
                    <a:pos x="T8" y="T9"/>
                  </a:cxn>
                </a:cxnLst>
                <a:rect l="T15" t="T16" r="T17" b="T18"/>
                <a:pathLst>
                  <a:path w="10162" h="4209">
                    <a:moveTo>
                      <a:pt x="10125" y="0"/>
                    </a:moveTo>
                    <a:lnTo>
                      <a:pt x="0" y="4118"/>
                    </a:lnTo>
                    <a:lnTo>
                      <a:pt x="38" y="4209"/>
                    </a:lnTo>
                    <a:lnTo>
                      <a:pt x="10162" y="91"/>
                    </a:lnTo>
                    <a:lnTo>
                      <a:pt x="10125" y="0"/>
                    </a:lnTo>
                    <a:close/>
                  </a:path>
                </a:pathLst>
              </a:custGeom>
              <a:solidFill>
                <a:srgbClr val="714049"/>
              </a:solidFill>
              <a:ln w="9525">
                <a:noFill/>
                <a:round/>
                <a:headEnd/>
                <a:tailEnd/>
              </a:ln>
            </p:spPr>
            <p:txBody>
              <a:bodyPr/>
              <a:lstStyle/>
              <a:p>
                <a:endParaRPr lang="en-US" dirty="0"/>
              </a:p>
            </p:txBody>
          </p:sp>
          <p:sp>
            <p:nvSpPr>
              <p:cNvPr id="58837" name="Freeform 322"/>
              <p:cNvSpPr>
                <a:spLocks/>
              </p:cNvSpPr>
              <p:nvPr/>
            </p:nvSpPr>
            <p:spPr bwMode="auto">
              <a:xfrm>
                <a:off x="4204" y="4439"/>
                <a:ext cx="3" cy="4"/>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7" y="95"/>
                    </a:moveTo>
                    <a:lnTo>
                      <a:pt x="42" y="92"/>
                    </a:lnTo>
                    <a:lnTo>
                      <a:pt x="47" y="90"/>
                    </a:lnTo>
                    <a:lnTo>
                      <a:pt x="51" y="87"/>
                    </a:lnTo>
                    <a:lnTo>
                      <a:pt x="55" y="83"/>
                    </a:lnTo>
                    <a:lnTo>
                      <a:pt x="58" y="79"/>
                    </a:lnTo>
                    <a:lnTo>
                      <a:pt x="61" y="76"/>
                    </a:lnTo>
                    <a:lnTo>
                      <a:pt x="63" y="70"/>
                    </a:lnTo>
                    <a:lnTo>
                      <a:pt x="65" y="66"/>
                    </a:lnTo>
                    <a:lnTo>
                      <a:pt x="67" y="57"/>
                    </a:lnTo>
                    <a:lnTo>
                      <a:pt x="68" y="48"/>
                    </a:lnTo>
                    <a:lnTo>
                      <a:pt x="67" y="39"/>
                    </a:lnTo>
                    <a:lnTo>
                      <a:pt x="64" y="31"/>
                    </a:lnTo>
                    <a:lnTo>
                      <a:pt x="60" y="23"/>
                    </a:lnTo>
                    <a:lnTo>
                      <a:pt x="54" y="15"/>
                    </a:lnTo>
                    <a:lnTo>
                      <a:pt x="48" y="9"/>
                    </a:lnTo>
                    <a:lnTo>
                      <a:pt x="40" y="4"/>
                    </a:lnTo>
                    <a:lnTo>
                      <a:pt x="36" y="3"/>
                    </a:lnTo>
                    <a:lnTo>
                      <a:pt x="31" y="1"/>
                    </a:lnTo>
                    <a:lnTo>
                      <a:pt x="27" y="0"/>
                    </a:lnTo>
                    <a:lnTo>
                      <a:pt x="21" y="0"/>
                    </a:lnTo>
                    <a:lnTo>
                      <a:pt x="16" y="0"/>
                    </a:lnTo>
                    <a:lnTo>
                      <a:pt x="11" y="1"/>
                    </a:lnTo>
                    <a:lnTo>
                      <a:pt x="5" y="2"/>
                    </a:lnTo>
                    <a:lnTo>
                      <a:pt x="0" y="4"/>
                    </a:lnTo>
                    <a:lnTo>
                      <a:pt x="37" y="95"/>
                    </a:lnTo>
                    <a:close/>
                  </a:path>
                </a:pathLst>
              </a:custGeom>
              <a:solidFill>
                <a:srgbClr val="714049"/>
              </a:solidFill>
              <a:ln w="9525">
                <a:noFill/>
                <a:round/>
                <a:headEnd/>
                <a:tailEnd/>
              </a:ln>
            </p:spPr>
            <p:txBody>
              <a:bodyPr/>
              <a:lstStyle/>
              <a:p>
                <a:endParaRPr lang="en-US" dirty="0"/>
              </a:p>
            </p:txBody>
          </p:sp>
          <p:sp>
            <p:nvSpPr>
              <p:cNvPr id="58838" name="Freeform 323"/>
              <p:cNvSpPr>
                <a:spLocks/>
              </p:cNvSpPr>
              <p:nvPr/>
            </p:nvSpPr>
            <p:spPr bwMode="auto">
              <a:xfrm>
                <a:off x="3902" y="4624"/>
                <a:ext cx="3" cy="3"/>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1" y="0"/>
                    </a:moveTo>
                    <a:lnTo>
                      <a:pt x="25" y="3"/>
                    </a:lnTo>
                    <a:lnTo>
                      <a:pt x="20" y="6"/>
                    </a:lnTo>
                    <a:lnTo>
                      <a:pt x="16" y="9"/>
                    </a:lnTo>
                    <a:lnTo>
                      <a:pt x="12" y="12"/>
                    </a:lnTo>
                    <a:lnTo>
                      <a:pt x="9" y="16"/>
                    </a:lnTo>
                    <a:lnTo>
                      <a:pt x="7" y="20"/>
                    </a:lnTo>
                    <a:lnTo>
                      <a:pt x="4" y="24"/>
                    </a:lnTo>
                    <a:lnTo>
                      <a:pt x="3" y="28"/>
                    </a:lnTo>
                    <a:lnTo>
                      <a:pt x="0" y="37"/>
                    </a:lnTo>
                    <a:lnTo>
                      <a:pt x="0" y="47"/>
                    </a:lnTo>
                    <a:lnTo>
                      <a:pt x="1" y="56"/>
                    </a:lnTo>
                    <a:lnTo>
                      <a:pt x="4" y="65"/>
                    </a:lnTo>
                    <a:lnTo>
                      <a:pt x="8" y="73"/>
                    </a:lnTo>
                    <a:lnTo>
                      <a:pt x="13" y="80"/>
                    </a:lnTo>
                    <a:lnTo>
                      <a:pt x="20" y="86"/>
                    </a:lnTo>
                    <a:lnTo>
                      <a:pt x="28" y="91"/>
                    </a:lnTo>
                    <a:lnTo>
                      <a:pt x="32" y="93"/>
                    </a:lnTo>
                    <a:lnTo>
                      <a:pt x="36" y="94"/>
                    </a:lnTo>
                    <a:lnTo>
                      <a:pt x="41" y="95"/>
                    </a:lnTo>
                    <a:lnTo>
                      <a:pt x="47" y="95"/>
                    </a:lnTo>
                    <a:lnTo>
                      <a:pt x="52" y="95"/>
                    </a:lnTo>
                    <a:lnTo>
                      <a:pt x="57" y="95"/>
                    </a:lnTo>
                    <a:lnTo>
                      <a:pt x="62" y="93"/>
                    </a:lnTo>
                    <a:lnTo>
                      <a:pt x="68" y="91"/>
                    </a:lnTo>
                    <a:lnTo>
                      <a:pt x="31" y="0"/>
                    </a:lnTo>
                    <a:close/>
                  </a:path>
                </a:pathLst>
              </a:custGeom>
              <a:solidFill>
                <a:srgbClr val="714049"/>
              </a:solidFill>
              <a:ln w="9525">
                <a:noFill/>
                <a:round/>
                <a:headEnd/>
                <a:tailEnd/>
              </a:ln>
            </p:spPr>
            <p:txBody>
              <a:bodyPr/>
              <a:lstStyle/>
              <a:p>
                <a:endParaRPr lang="en-US" dirty="0"/>
              </a:p>
            </p:txBody>
          </p:sp>
          <p:sp>
            <p:nvSpPr>
              <p:cNvPr id="58839" name="Freeform 324"/>
              <p:cNvSpPr>
                <a:spLocks/>
              </p:cNvSpPr>
              <p:nvPr/>
            </p:nvSpPr>
            <p:spPr bwMode="auto">
              <a:xfrm>
                <a:off x="3904" y="4464"/>
                <a:ext cx="393" cy="163"/>
              </a:xfrm>
              <a:custGeom>
                <a:avLst/>
                <a:gdLst>
                  <a:gd name="T0" fmla="*/ 0 w 10225"/>
                  <a:gd name="T1" fmla="*/ 0 h 4235"/>
                  <a:gd name="T2" fmla="*/ 0 w 10225"/>
                  <a:gd name="T3" fmla="*/ 0 h 4235"/>
                  <a:gd name="T4" fmla="*/ 0 w 10225"/>
                  <a:gd name="T5" fmla="*/ 0 h 4235"/>
                  <a:gd name="T6" fmla="*/ 0 w 10225"/>
                  <a:gd name="T7" fmla="*/ 0 h 4235"/>
                  <a:gd name="T8" fmla="*/ 0 w 10225"/>
                  <a:gd name="T9" fmla="*/ 0 h 4235"/>
                  <a:gd name="T10" fmla="*/ 0 60000 65536"/>
                  <a:gd name="T11" fmla="*/ 0 60000 65536"/>
                  <a:gd name="T12" fmla="*/ 0 60000 65536"/>
                  <a:gd name="T13" fmla="*/ 0 60000 65536"/>
                  <a:gd name="T14" fmla="*/ 0 60000 65536"/>
                  <a:gd name="T15" fmla="*/ 0 w 10225"/>
                  <a:gd name="T16" fmla="*/ 0 h 4235"/>
                  <a:gd name="T17" fmla="*/ 10225 w 10225"/>
                  <a:gd name="T18" fmla="*/ 4235 h 4235"/>
                </a:gdLst>
                <a:ahLst/>
                <a:cxnLst>
                  <a:cxn ang="T10">
                    <a:pos x="T0" y="T1"/>
                  </a:cxn>
                  <a:cxn ang="T11">
                    <a:pos x="T2" y="T3"/>
                  </a:cxn>
                  <a:cxn ang="T12">
                    <a:pos x="T4" y="T5"/>
                  </a:cxn>
                  <a:cxn ang="T13">
                    <a:pos x="T6" y="T7"/>
                  </a:cxn>
                  <a:cxn ang="T14">
                    <a:pos x="T8" y="T9"/>
                  </a:cxn>
                </a:cxnLst>
                <a:rect l="T15" t="T16" r="T17" b="T18"/>
                <a:pathLst>
                  <a:path w="10225" h="4235">
                    <a:moveTo>
                      <a:pt x="10189" y="0"/>
                    </a:moveTo>
                    <a:lnTo>
                      <a:pt x="0" y="4144"/>
                    </a:lnTo>
                    <a:lnTo>
                      <a:pt x="37" y="4235"/>
                    </a:lnTo>
                    <a:lnTo>
                      <a:pt x="10225" y="92"/>
                    </a:lnTo>
                    <a:lnTo>
                      <a:pt x="10189" y="0"/>
                    </a:lnTo>
                    <a:close/>
                  </a:path>
                </a:pathLst>
              </a:custGeom>
              <a:solidFill>
                <a:srgbClr val="714049"/>
              </a:solidFill>
              <a:ln w="9525">
                <a:noFill/>
                <a:round/>
                <a:headEnd/>
                <a:tailEnd/>
              </a:ln>
            </p:spPr>
            <p:txBody>
              <a:bodyPr/>
              <a:lstStyle/>
              <a:p>
                <a:endParaRPr lang="en-US" dirty="0"/>
              </a:p>
            </p:txBody>
          </p:sp>
          <p:sp>
            <p:nvSpPr>
              <p:cNvPr id="58840" name="Freeform 325"/>
              <p:cNvSpPr>
                <a:spLocks/>
              </p:cNvSpPr>
              <p:nvPr/>
            </p:nvSpPr>
            <p:spPr bwMode="auto">
              <a:xfrm>
                <a:off x="4295" y="4464"/>
                <a:ext cx="3" cy="4"/>
              </a:xfrm>
              <a:custGeom>
                <a:avLst/>
                <a:gdLst>
                  <a:gd name="T0" fmla="*/ 0 w 68"/>
                  <a:gd name="T1" fmla="*/ 0 h 96"/>
                  <a:gd name="T2" fmla="*/ 0 w 68"/>
                  <a:gd name="T3" fmla="*/ 0 h 96"/>
                  <a:gd name="T4" fmla="*/ 0 w 68"/>
                  <a:gd name="T5" fmla="*/ 0 h 96"/>
                  <a:gd name="T6" fmla="*/ 0 w 68"/>
                  <a:gd name="T7" fmla="*/ 0 h 96"/>
                  <a:gd name="T8" fmla="*/ 0 w 68"/>
                  <a:gd name="T9" fmla="*/ 0 h 96"/>
                  <a:gd name="T10" fmla="*/ 0 w 68"/>
                  <a:gd name="T11" fmla="*/ 0 h 96"/>
                  <a:gd name="T12" fmla="*/ 0 w 68"/>
                  <a:gd name="T13" fmla="*/ 0 h 96"/>
                  <a:gd name="T14" fmla="*/ 0 w 68"/>
                  <a:gd name="T15" fmla="*/ 0 h 96"/>
                  <a:gd name="T16" fmla="*/ 0 w 68"/>
                  <a:gd name="T17" fmla="*/ 0 h 96"/>
                  <a:gd name="T18" fmla="*/ 0 w 68"/>
                  <a:gd name="T19" fmla="*/ 0 h 96"/>
                  <a:gd name="T20" fmla="*/ 0 w 68"/>
                  <a:gd name="T21" fmla="*/ 0 h 96"/>
                  <a:gd name="T22" fmla="*/ 0 w 68"/>
                  <a:gd name="T23" fmla="*/ 0 h 96"/>
                  <a:gd name="T24" fmla="*/ 0 w 68"/>
                  <a:gd name="T25" fmla="*/ 0 h 96"/>
                  <a:gd name="T26" fmla="*/ 0 w 68"/>
                  <a:gd name="T27" fmla="*/ 0 h 96"/>
                  <a:gd name="T28" fmla="*/ 0 w 68"/>
                  <a:gd name="T29" fmla="*/ 0 h 96"/>
                  <a:gd name="T30" fmla="*/ 0 w 68"/>
                  <a:gd name="T31" fmla="*/ 0 h 96"/>
                  <a:gd name="T32" fmla="*/ 0 w 68"/>
                  <a:gd name="T33" fmla="*/ 0 h 96"/>
                  <a:gd name="T34" fmla="*/ 0 w 68"/>
                  <a:gd name="T35" fmla="*/ 0 h 96"/>
                  <a:gd name="T36" fmla="*/ 0 w 68"/>
                  <a:gd name="T37" fmla="*/ 0 h 96"/>
                  <a:gd name="T38" fmla="*/ 0 w 68"/>
                  <a:gd name="T39" fmla="*/ 0 h 96"/>
                  <a:gd name="T40" fmla="*/ 0 w 68"/>
                  <a:gd name="T41" fmla="*/ 0 h 96"/>
                  <a:gd name="T42" fmla="*/ 0 w 68"/>
                  <a:gd name="T43" fmla="*/ 0 h 96"/>
                  <a:gd name="T44" fmla="*/ 0 w 68"/>
                  <a:gd name="T45" fmla="*/ 0 h 96"/>
                  <a:gd name="T46" fmla="*/ 0 w 68"/>
                  <a:gd name="T47" fmla="*/ 0 h 96"/>
                  <a:gd name="T48" fmla="*/ 0 w 68"/>
                  <a:gd name="T49" fmla="*/ 0 h 96"/>
                  <a:gd name="T50" fmla="*/ 0 w 68"/>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6"/>
                  <a:gd name="T80" fmla="*/ 68 w 68"/>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6">
                    <a:moveTo>
                      <a:pt x="36" y="96"/>
                    </a:moveTo>
                    <a:lnTo>
                      <a:pt x="43" y="93"/>
                    </a:lnTo>
                    <a:lnTo>
                      <a:pt x="47" y="90"/>
                    </a:lnTo>
                    <a:lnTo>
                      <a:pt x="52" y="87"/>
                    </a:lnTo>
                    <a:lnTo>
                      <a:pt x="55" y="84"/>
                    </a:lnTo>
                    <a:lnTo>
                      <a:pt x="59" y="80"/>
                    </a:lnTo>
                    <a:lnTo>
                      <a:pt x="61" y="75"/>
                    </a:lnTo>
                    <a:lnTo>
                      <a:pt x="63" y="71"/>
                    </a:lnTo>
                    <a:lnTo>
                      <a:pt x="65" y="67"/>
                    </a:lnTo>
                    <a:lnTo>
                      <a:pt x="67" y="58"/>
                    </a:lnTo>
                    <a:lnTo>
                      <a:pt x="68" y="49"/>
                    </a:lnTo>
                    <a:lnTo>
                      <a:pt x="67" y="40"/>
                    </a:lnTo>
                    <a:lnTo>
                      <a:pt x="64" y="31"/>
                    </a:lnTo>
                    <a:lnTo>
                      <a:pt x="60" y="23"/>
                    </a:lnTo>
                    <a:lnTo>
                      <a:pt x="54" y="16"/>
                    </a:lnTo>
                    <a:lnTo>
                      <a:pt x="48" y="10"/>
                    </a:lnTo>
                    <a:lnTo>
                      <a:pt x="40" y="4"/>
                    </a:lnTo>
                    <a:lnTo>
                      <a:pt x="35" y="2"/>
                    </a:lnTo>
                    <a:lnTo>
                      <a:pt x="31" y="1"/>
                    </a:lnTo>
                    <a:lnTo>
                      <a:pt x="26" y="0"/>
                    </a:lnTo>
                    <a:lnTo>
                      <a:pt x="21" y="0"/>
                    </a:lnTo>
                    <a:lnTo>
                      <a:pt x="16" y="0"/>
                    </a:lnTo>
                    <a:lnTo>
                      <a:pt x="11" y="0"/>
                    </a:lnTo>
                    <a:lnTo>
                      <a:pt x="5" y="2"/>
                    </a:lnTo>
                    <a:lnTo>
                      <a:pt x="0" y="4"/>
                    </a:lnTo>
                    <a:lnTo>
                      <a:pt x="36" y="96"/>
                    </a:lnTo>
                    <a:close/>
                  </a:path>
                </a:pathLst>
              </a:custGeom>
              <a:solidFill>
                <a:srgbClr val="714049"/>
              </a:solidFill>
              <a:ln w="9525">
                <a:noFill/>
                <a:round/>
                <a:headEnd/>
                <a:tailEnd/>
              </a:ln>
            </p:spPr>
            <p:txBody>
              <a:bodyPr/>
              <a:lstStyle/>
              <a:p>
                <a:endParaRPr lang="en-US" dirty="0"/>
              </a:p>
            </p:txBody>
          </p:sp>
          <p:sp>
            <p:nvSpPr>
              <p:cNvPr id="58841" name="Freeform 326"/>
              <p:cNvSpPr>
                <a:spLocks/>
              </p:cNvSpPr>
              <p:nvPr/>
            </p:nvSpPr>
            <p:spPr bwMode="auto">
              <a:xfrm>
                <a:off x="3761" y="4501"/>
                <a:ext cx="3" cy="4"/>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2" y="0"/>
                    </a:moveTo>
                    <a:lnTo>
                      <a:pt x="27" y="2"/>
                    </a:lnTo>
                    <a:lnTo>
                      <a:pt x="22" y="5"/>
                    </a:lnTo>
                    <a:lnTo>
                      <a:pt x="17" y="8"/>
                    </a:lnTo>
                    <a:lnTo>
                      <a:pt x="13" y="12"/>
                    </a:lnTo>
                    <a:lnTo>
                      <a:pt x="10" y="15"/>
                    </a:lnTo>
                    <a:lnTo>
                      <a:pt x="7" y="19"/>
                    </a:lnTo>
                    <a:lnTo>
                      <a:pt x="5" y="23"/>
                    </a:lnTo>
                    <a:lnTo>
                      <a:pt x="3" y="28"/>
                    </a:lnTo>
                    <a:lnTo>
                      <a:pt x="1" y="36"/>
                    </a:lnTo>
                    <a:lnTo>
                      <a:pt x="0" y="45"/>
                    </a:lnTo>
                    <a:lnTo>
                      <a:pt x="1" y="55"/>
                    </a:lnTo>
                    <a:lnTo>
                      <a:pt x="4" y="64"/>
                    </a:lnTo>
                    <a:lnTo>
                      <a:pt x="8" y="72"/>
                    </a:lnTo>
                    <a:lnTo>
                      <a:pt x="14" y="79"/>
                    </a:lnTo>
                    <a:lnTo>
                      <a:pt x="21" y="86"/>
                    </a:lnTo>
                    <a:lnTo>
                      <a:pt x="29" y="90"/>
                    </a:lnTo>
                    <a:lnTo>
                      <a:pt x="33" y="92"/>
                    </a:lnTo>
                    <a:lnTo>
                      <a:pt x="38" y="94"/>
                    </a:lnTo>
                    <a:lnTo>
                      <a:pt x="42" y="95"/>
                    </a:lnTo>
                    <a:lnTo>
                      <a:pt x="47" y="95"/>
                    </a:lnTo>
                    <a:lnTo>
                      <a:pt x="52" y="95"/>
                    </a:lnTo>
                    <a:lnTo>
                      <a:pt x="57" y="94"/>
                    </a:lnTo>
                    <a:lnTo>
                      <a:pt x="63" y="93"/>
                    </a:lnTo>
                    <a:lnTo>
                      <a:pt x="68" y="91"/>
                    </a:lnTo>
                    <a:lnTo>
                      <a:pt x="32" y="0"/>
                    </a:lnTo>
                    <a:close/>
                  </a:path>
                </a:pathLst>
              </a:custGeom>
              <a:solidFill>
                <a:srgbClr val="714049"/>
              </a:solidFill>
              <a:ln w="9525">
                <a:noFill/>
                <a:round/>
                <a:headEnd/>
                <a:tailEnd/>
              </a:ln>
            </p:spPr>
            <p:txBody>
              <a:bodyPr/>
              <a:lstStyle/>
              <a:p>
                <a:endParaRPr lang="en-US" dirty="0"/>
              </a:p>
            </p:txBody>
          </p:sp>
          <p:sp>
            <p:nvSpPr>
              <p:cNvPr id="58842" name="Freeform 327"/>
              <p:cNvSpPr>
                <a:spLocks/>
              </p:cNvSpPr>
              <p:nvPr/>
            </p:nvSpPr>
            <p:spPr bwMode="auto">
              <a:xfrm>
                <a:off x="3763" y="4438"/>
                <a:ext cx="155" cy="66"/>
              </a:xfrm>
              <a:custGeom>
                <a:avLst/>
                <a:gdLst>
                  <a:gd name="T0" fmla="*/ 0 w 4044"/>
                  <a:gd name="T1" fmla="*/ 0 h 1721"/>
                  <a:gd name="T2" fmla="*/ 0 w 4044"/>
                  <a:gd name="T3" fmla="*/ 0 h 1721"/>
                  <a:gd name="T4" fmla="*/ 0 w 4044"/>
                  <a:gd name="T5" fmla="*/ 0 h 1721"/>
                  <a:gd name="T6" fmla="*/ 0 w 4044"/>
                  <a:gd name="T7" fmla="*/ 0 h 1721"/>
                  <a:gd name="T8" fmla="*/ 0 w 4044"/>
                  <a:gd name="T9" fmla="*/ 0 h 1721"/>
                  <a:gd name="T10" fmla="*/ 0 60000 65536"/>
                  <a:gd name="T11" fmla="*/ 0 60000 65536"/>
                  <a:gd name="T12" fmla="*/ 0 60000 65536"/>
                  <a:gd name="T13" fmla="*/ 0 60000 65536"/>
                  <a:gd name="T14" fmla="*/ 0 60000 65536"/>
                  <a:gd name="T15" fmla="*/ 0 w 4044"/>
                  <a:gd name="T16" fmla="*/ 0 h 1721"/>
                  <a:gd name="T17" fmla="*/ 4044 w 4044"/>
                  <a:gd name="T18" fmla="*/ 1721 h 1721"/>
                </a:gdLst>
                <a:ahLst/>
                <a:cxnLst>
                  <a:cxn ang="T10">
                    <a:pos x="T0" y="T1"/>
                  </a:cxn>
                  <a:cxn ang="T11">
                    <a:pos x="T2" y="T3"/>
                  </a:cxn>
                  <a:cxn ang="T12">
                    <a:pos x="T4" y="T5"/>
                  </a:cxn>
                  <a:cxn ang="T13">
                    <a:pos x="T6" y="T7"/>
                  </a:cxn>
                  <a:cxn ang="T14">
                    <a:pos x="T8" y="T9"/>
                  </a:cxn>
                </a:cxnLst>
                <a:rect l="T15" t="T16" r="T17" b="T18"/>
                <a:pathLst>
                  <a:path w="4044" h="1721">
                    <a:moveTo>
                      <a:pt x="4007" y="0"/>
                    </a:moveTo>
                    <a:lnTo>
                      <a:pt x="0" y="1630"/>
                    </a:lnTo>
                    <a:lnTo>
                      <a:pt x="36" y="1721"/>
                    </a:lnTo>
                    <a:lnTo>
                      <a:pt x="4044" y="91"/>
                    </a:lnTo>
                    <a:lnTo>
                      <a:pt x="4007" y="0"/>
                    </a:lnTo>
                    <a:close/>
                  </a:path>
                </a:pathLst>
              </a:custGeom>
              <a:solidFill>
                <a:srgbClr val="714049"/>
              </a:solidFill>
              <a:ln w="9525">
                <a:noFill/>
                <a:round/>
                <a:headEnd/>
                <a:tailEnd/>
              </a:ln>
            </p:spPr>
            <p:txBody>
              <a:bodyPr/>
              <a:lstStyle/>
              <a:p>
                <a:endParaRPr lang="en-US" dirty="0"/>
              </a:p>
            </p:txBody>
          </p:sp>
          <p:sp>
            <p:nvSpPr>
              <p:cNvPr id="58843" name="Freeform 328"/>
              <p:cNvSpPr>
                <a:spLocks/>
              </p:cNvSpPr>
              <p:nvPr/>
            </p:nvSpPr>
            <p:spPr bwMode="auto">
              <a:xfrm>
                <a:off x="3917" y="4438"/>
                <a:ext cx="2" cy="4"/>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7" y="95"/>
                    </a:moveTo>
                    <a:lnTo>
                      <a:pt x="43" y="92"/>
                    </a:lnTo>
                    <a:lnTo>
                      <a:pt x="47" y="89"/>
                    </a:lnTo>
                    <a:lnTo>
                      <a:pt x="52" y="86"/>
                    </a:lnTo>
                    <a:lnTo>
                      <a:pt x="55" y="83"/>
                    </a:lnTo>
                    <a:lnTo>
                      <a:pt x="58" y="79"/>
                    </a:lnTo>
                    <a:lnTo>
                      <a:pt x="61" y="75"/>
                    </a:lnTo>
                    <a:lnTo>
                      <a:pt x="63" y="71"/>
                    </a:lnTo>
                    <a:lnTo>
                      <a:pt x="65" y="67"/>
                    </a:lnTo>
                    <a:lnTo>
                      <a:pt x="67" y="58"/>
                    </a:lnTo>
                    <a:lnTo>
                      <a:pt x="68" y="49"/>
                    </a:lnTo>
                    <a:lnTo>
                      <a:pt x="67" y="40"/>
                    </a:lnTo>
                    <a:lnTo>
                      <a:pt x="64" y="31"/>
                    </a:lnTo>
                    <a:lnTo>
                      <a:pt x="60" y="22"/>
                    </a:lnTo>
                    <a:lnTo>
                      <a:pt x="54" y="15"/>
                    </a:lnTo>
                    <a:lnTo>
                      <a:pt x="48" y="9"/>
                    </a:lnTo>
                    <a:lnTo>
                      <a:pt x="40" y="4"/>
                    </a:lnTo>
                    <a:lnTo>
                      <a:pt x="35" y="2"/>
                    </a:lnTo>
                    <a:lnTo>
                      <a:pt x="30" y="1"/>
                    </a:lnTo>
                    <a:lnTo>
                      <a:pt x="26" y="0"/>
                    </a:lnTo>
                    <a:lnTo>
                      <a:pt x="21" y="0"/>
                    </a:lnTo>
                    <a:lnTo>
                      <a:pt x="16" y="0"/>
                    </a:lnTo>
                    <a:lnTo>
                      <a:pt x="11" y="0"/>
                    </a:lnTo>
                    <a:lnTo>
                      <a:pt x="5" y="2"/>
                    </a:lnTo>
                    <a:lnTo>
                      <a:pt x="0" y="4"/>
                    </a:lnTo>
                    <a:lnTo>
                      <a:pt x="37" y="95"/>
                    </a:lnTo>
                    <a:close/>
                  </a:path>
                </a:pathLst>
              </a:custGeom>
              <a:solidFill>
                <a:srgbClr val="714049"/>
              </a:solidFill>
              <a:ln w="9525">
                <a:noFill/>
                <a:round/>
                <a:headEnd/>
                <a:tailEnd/>
              </a:ln>
            </p:spPr>
            <p:txBody>
              <a:bodyPr/>
              <a:lstStyle/>
              <a:p>
                <a:endParaRPr lang="en-US" dirty="0"/>
              </a:p>
            </p:txBody>
          </p:sp>
          <p:sp>
            <p:nvSpPr>
              <p:cNvPr id="58844" name="Freeform 329"/>
              <p:cNvSpPr>
                <a:spLocks/>
              </p:cNvSpPr>
              <p:nvPr/>
            </p:nvSpPr>
            <p:spPr bwMode="auto">
              <a:xfrm>
                <a:off x="4022" y="4635"/>
                <a:ext cx="3" cy="3"/>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1" y="0"/>
                    </a:moveTo>
                    <a:lnTo>
                      <a:pt x="26" y="3"/>
                    </a:lnTo>
                    <a:lnTo>
                      <a:pt x="21" y="5"/>
                    </a:lnTo>
                    <a:lnTo>
                      <a:pt x="17" y="8"/>
                    </a:lnTo>
                    <a:lnTo>
                      <a:pt x="13" y="12"/>
                    </a:lnTo>
                    <a:lnTo>
                      <a:pt x="10" y="16"/>
                    </a:lnTo>
                    <a:lnTo>
                      <a:pt x="7" y="20"/>
                    </a:lnTo>
                    <a:lnTo>
                      <a:pt x="5" y="24"/>
                    </a:lnTo>
                    <a:lnTo>
                      <a:pt x="3" y="28"/>
                    </a:lnTo>
                    <a:lnTo>
                      <a:pt x="1" y="38"/>
                    </a:lnTo>
                    <a:lnTo>
                      <a:pt x="0" y="47"/>
                    </a:lnTo>
                    <a:lnTo>
                      <a:pt x="2" y="56"/>
                    </a:lnTo>
                    <a:lnTo>
                      <a:pt x="4" y="64"/>
                    </a:lnTo>
                    <a:lnTo>
                      <a:pt x="8" y="72"/>
                    </a:lnTo>
                    <a:lnTo>
                      <a:pt x="14" y="80"/>
                    </a:lnTo>
                    <a:lnTo>
                      <a:pt x="20" y="86"/>
                    </a:lnTo>
                    <a:lnTo>
                      <a:pt x="28" y="91"/>
                    </a:lnTo>
                    <a:lnTo>
                      <a:pt x="32" y="92"/>
                    </a:lnTo>
                    <a:lnTo>
                      <a:pt x="37" y="94"/>
                    </a:lnTo>
                    <a:lnTo>
                      <a:pt x="41" y="95"/>
                    </a:lnTo>
                    <a:lnTo>
                      <a:pt x="47" y="95"/>
                    </a:lnTo>
                    <a:lnTo>
                      <a:pt x="52" y="95"/>
                    </a:lnTo>
                    <a:lnTo>
                      <a:pt x="57" y="94"/>
                    </a:lnTo>
                    <a:lnTo>
                      <a:pt x="63" y="93"/>
                    </a:lnTo>
                    <a:lnTo>
                      <a:pt x="68" y="91"/>
                    </a:lnTo>
                    <a:lnTo>
                      <a:pt x="31" y="0"/>
                    </a:lnTo>
                    <a:close/>
                  </a:path>
                </a:pathLst>
              </a:custGeom>
              <a:solidFill>
                <a:srgbClr val="714049"/>
              </a:solidFill>
              <a:ln w="9525">
                <a:noFill/>
                <a:round/>
                <a:headEnd/>
                <a:tailEnd/>
              </a:ln>
            </p:spPr>
            <p:txBody>
              <a:bodyPr/>
              <a:lstStyle/>
              <a:p>
                <a:endParaRPr lang="en-US" dirty="0"/>
              </a:p>
            </p:txBody>
          </p:sp>
          <p:sp>
            <p:nvSpPr>
              <p:cNvPr id="58845" name="Freeform 330"/>
              <p:cNvSpPr>
                <a:spLocks/>
              </p:cNvSpPr>
              <p:nvPr/>
            </p:nvSpPr>
            <p:spPr bwMode="auto">
              <a:xfrm>
                <a:off x="4023" y="4501"/>
                <a:ext cx="331" cy="137"/>
              </a:xfrm>
              <a:custGeom>
                <a:avLst/>
                <a:gdLst>
                  <a:gd name="T0" fmla="*/ 0 w 8585"/>
                  <a:gd name="T1" fmla="*/ 0 h 3568"/>
                  <a:gd name="T2" fmla="*/ 0 w 8585"/>
                  <a:gd name="T3" fmla="*/ 0 h 3568"/>
                  <a:gd name="T4" fmla="*/ 0 w 8585"/>
                  <a:gd name="T5" fmla="*/ 0 h 3568"/>
                  <a:gd name="T6" fmla="*/ 0 w 8585"/>
                  <a:gd name="T7" fmla="*/ 0 h 3568"/>
                  <a:gd name="T8" fmla="*/ 0 w 8585"/>
                  <a:gd name="T9" fmla="*/ 0 h 3568"/>
                  <a:gd name="T10" fmla="*/ 0 60000 65536"/>
                  <a:gd name="T11" fmla="*/ 0 60000 65536"/>
                  <a:gd name="T12" fmla="*/ 0 60000 65536"/>
                  <a:gd name="T13" fmla="*/ 0 60000 65536"/>
                  <a:gd name="T14" fmla="*/ 0 60000 65536"/>
                  <a:gd name="T15" fmla="*/ 0 w 8585"/>
                  <a:gd name="T16" fmla="*/ 0 h 3568"/>
                  <a:gd name="T17" fmla="*/ 8585 w 8585"/>
                  <a:gd name="T18" fmla="*/ 3568 h 3568"/>
                </a:gdLst>
                <a:ahLst/>
                <a:cxnLst>
                  <a:cxn ang="T10">
                    <a:pos x="T0" y="T1"/>
                  </a:cxn>
                  <a:cxn ang="T11">
                    <a:pos x="T2" y="T3"/>
                  </a:cxn>
                  <a:cxn ang="T12">
                    <a:pos x="T4" y="T5"/>
                  </a:cxn>
                  <a:cxn ang="T13">
                    <a:pos x="T6" y="T7"/>
                  </a:cxn>
                  <a:cxn ang="T14">
                    <a:pos x="T8" y="T9"/>
                  </a:cxn>
                </a:cxnLst>
                <a:rect l="T15" t="T16" r="T17" b="T18"/>
                <a:pathLst>
                  <a:path w="8585" h="3568">
                    <a:moveTo>
                      <a:pt x="8548" y="0"/>
                    </a:moveTo>
                    <a:lnTo>
                      <a:pt x="0" y="3477"/>
                    </a:lnTo>
                    <a:lnTo>
                      <a:pt x="37" y="3568"/>
                    </a:lnTo>
                    <a:lnTo>
                      <a:pt x="8585" y="91"/>
                    </a:lnTo>
                    <a:lnTo>
                      <a:pt x="8548" y="0"/>
                    </a:lnTo>
                    <a:close/>
                  </a:path>
                </a:pathLst>
              </a:custGeom>
              <a:solidFill>
                <a:srgbClr val="714049"/>
              </a:solidFill>
              <a:ln w="9525">
                <a:noFill/>
                <a:round/>
                <a:headEnd/>
                <a:tailEnd/>
              </a:ln>
            </p:spPr>
            <p:txBody>
              <a:bodyPr/>
              <a:lstStyle/>
              <a:p>
                <a:endParaRPr lang="en-US" dirty="0"/>
              </a:p>
            </p:txBody>
          </p:sp>
          <p:sp>
            <p:nvSpPr>
              <p:cNvPr id="58846" name="Freeform 331"/>
              <p:cNvSpPr>
                <a:spLocks/>
              </p:cNvSpPr>
              <p:nvPr/>
            </p:nvSpPr>
            <p:spPr bwMode="auto">
              <a:xfrm>
                <a:off x="4352" y="4501"/>
                <a:ext cx="3" cy="3"/>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7" y="95"/>
                    </a:moveTo>
                    <a:lnTo>
                      <a:pt x="43" y="93"/>
                    </a:lnTo>
                    <a:lnTo>
                      <a:pt x="47" y="90"/>
                    </a:lnTo>
                    <a:lnTo>
                      <a:pt x="52" y="87"/>
                    </a:lnTo>
                    <a:lnTo>
                      <a:pt x="55" y="84"/>
                    </a:lnTo>
                    <a:lnTo>
                      <a:pt x="59" y="80"/>
                    </a:lnTo>
                    <a:lnTo>
                      <a:pt x="61" y="76"/>
                    </a:lnTo>
                    <a:lnTo>
                      <a:pt x="63" y="72"/>
                    </a:lnTo>
                    <a:lnTo>
                      <a:pt x="65" y="68"/>
                    </a:lnTo>
                    <a:lnTo>
                      <a:pt x="67" y="59"/>
                    </a:lnTo>
                    <a:lnTo>
                      <a:pt x="68" y="49"/>
                    </a:lnTo>
                    <a:lnTo>
                      <a:pt x="67" y="40"/>
                    </a:lnTo>
                    <a:lnTo>
                      <a:pt x="64" y="31"/>
                    </a:lnTo>
                    <a:lnTo>
                      <a:pt x="60" y="23"/>
                    </a:lnTo>
                    <a:lnTo>
                      <a:pt x="54" y="16"/>
                    </a:lnTo>
                    <a:lnTo>
                      <a:pt x="48" y="10"/>
                    </a:lnTo>
                    <a:lnTo>
                      <a:pt x="40" y="5"/>
                    </a:lnTo>
                    <a:lnTo>
                      <a:pt x="36" y="3"/>
                    </a:lnTo>
                    <a:lnTo>
                      <a:pt x="32" y="2"/>
                    </a:lnTo>
                    <a:lnTo>
                      <a:pt x="27" y="1"/>
                    </a:lnTo>
                    <a:lnTo>
                      <a:pt x="22" y="0"/>
                    </a:lnTo>
                    <a:lnTo>
                      <a:pt x="17" y="1"/>
                    </a:lnTo>
                    <a:lnTo>
                      <a:pt x="11" y="1"/>
                    </a:lnTo>
                    <a:lnTo>
                      <a:pt x="5" y="3"/>
                    </a:lnTo>
                    <a:lnTo>
                      <a:pt x="0" y="4"/>
                    </a:lnTo>
                    <a:lnTo>
                      <a:pt x="37" y="95"/>
                    </a:lnTo>
                    <a:close/>
                  </a:path>
                </a:pathLst>
              </a:custGeom>
              <a:solidFill>
                <a:srgbClr val="714049"/>
              </a:solidFill>
              <a:ln w="9525">
                <a:noFill/>
                <a:round/>
                <a:headEnd/>
                <a:tailEnd/>
              </a:ln>
            </p:spPr>
            <p:txBody>
              <a:bodyPr/>
              <a:lstStyle/>
              <a:p>
                <a:endParaRPr lang="en-US" dirty="0"/>
              </a:p>
            </p:txBody>
          </p:sp>
          <p:sp>
            <p:nvSpPr>
              <p:cNvPr id="58847" name="Freeform 332"/>
              <p:cNvSpPr>
                <a:spLocks/>
              </p:cNvSpPr>
              <p:nvPr/>
            </p:nvSpPr>
            <p:spPr bwMode="auto">
              <a:xfrm>
                <a:off x="4238" y="4615"/>
                <a:ext cx="3" cy="3"/>
              </a:xfrm>
              <a:custGeom>
                <a:avLst/>
                <a:gdLst>
                  <a:gd name="T0" fmla="*/ 0 w 69"/>
                  <a:gd name="T1" fmla="*/ 0 h 94"/>
                  <a:gd name="T2" fmla="*/ 0 w 69"/>
                  <a:gd name="T3" fmla="*/ 0 h 94"/>
                  <a:gd name="T4" fmla="*/ 0 w 69"/>
                  <a:gd name="T5" fmla="*/ 0 h 94"/>
                  <a:gd name="T6" fmla="*/ 0 w 69"/>
                  <a:gd name="T7" fmla="*/ 0 h 94"/>
                  <a:gd name="T8" fmla="*/ 0 w 69"/>
                  <a:gd name="T9" fmla="*/ 0 h 94"/>
                  <a:gd name="T10" fmla="*/ 0 w 69"/>
                  <a:gd name="T11" fmla="*/ 0 h 94"/>
                  <a:gd name="T12" fmla="*/ 0 w 69"/>
                  <a:gd name="T13" fmla="*/ 0 h 94"/>
                  <a:gd name="T14" fmla="*/ 0 w 69"/>
                  <a:gd name="T15" fmla="*/ 0 h 94"/>
                  <a:gd name="T16" fmla="*/ 0 w 69"/>
                  <a:gd name="T17" fmla="*/ 0 h 94"/>
                  <a:gd name="T18" fmla="*/ 0 w 69"/>
                  <a:gd name="T19" fmla="*/ 0 h 94"/>
                  <a:gd name="T20" fmla="*/ 0 w 69"/>
                  <a:gd name="T21" fmla="*/ 0 h 94"/>
                  <a:gd name="T22" fmla="*/ 0 w 69"/>
                  <a:gd name="T23" fmla="*/ 0 h 94"/>
                  <a:gd name="T24" fmla="*/ 0 w 69"/>
                  <a:gd name="T25" fmla="*/ 0 h 94"/>
                  <a:gd name="T26" fmla="*/ 0 w 69"/>
                  <a:gd name="T27" fmla="*/ 0 h 94"/>
                  <a:gd name="T28" fmla="*/ 0 w 69"/>
                  <a:gd name="T29" fmla="*/ 0 h 94"/>
                  <a:gd name="T30" fmla="*/ 0 w 69"/>
                  <a:gd name="T31" fmla="*/ 0 h 94"/>
                  <a:gd name="T32" fmla="*/ 0 w 69"/>
                  <a:gd name="T33" fmla="*/ 0 h 94"/>
                  <a:gd name="T34" fmla="*/ 0 w 69"/>
                  <a:gd name="T35" fmla="*/ 0 h 94"/>
                  <a:gd name="T36" fmla="*/ 0 w 69"/>
                  <a:gd name="T37" fmla="*/ 0 h 94"/>
                  <a:gd name="T38" fmla="*/ 0 w 69"/>
                  <a:gd name="T39" fmla="*/ 0 h 94"/>
                  <a:gd name="T40" fmla="*/ 0 w 69"/>
                  <a:gd name="T41" fmla="*/ 0 h 94"/>
                  <a:gd name="T42" fmla="*/ 0 w 69"/>
                  <a:gd name="T43" fmla="*/ 0 h 94"/>
                  <a:gd name="T44" fmla="*/ 0 w 69"/>
                  <a:gd name="T45" fmla="*/ 0 h 94"/>
                  <a:gd name="T46" fmla="*/ 0 w 69"/>
                  <a:gd name="T47" fmla="*/ 0 h 94"/>
                  <a:gd name="T48" fmla="*/ 0 w 69"/>
                  <a:gd name="T49" fmla="*/ 0 h 94"/>
                  <a:gd name="T50" fmla="*/ 0 w 69"/>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4"/>
                  <a:gd name="T80" fmla="*/ 69 w 69"/>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4">
                    <a:moveTo>
                      <a:pt x="30" y="0"/>
                    </a:moveTo>
                    <a:lnTo>
                      <a:pt x="25" y="3"/>
                    </a:lnTo>
                    <a:lnTo>
                      <a:pt x="20" y="5"/>
                    </a:lnTo>
                    <a:lnTo>
                      <a:pt x="16" y="9"/>
                    </a:lnTo>
                    <a:lnTo>
                      <a:pt x="12" y="12"/>
                    </a:lnTo>
                    <a:lnTo>
                      <a:pt x="9" y="16"/>
                    </a:lnTo>
                    <a:lnTo>
                      <a:pt x="7" y="20"/>
                    </a:lnTo>
                    <a:lnTo>
                      <a:pt x="4" y="24"/>
                    </a:lnTo>
                    <a:lnTo>
                      <a:pt x="3" y="28"/>
                    </a:lnTo>
                    <a:lnTo>
                      <a:pt x="0" y="37"/>
                    </a:lnTo>
                    <a:lnTo>
                      <a:pt x="0" y="46"/>
                    </a:lnTo>
                    <a:lnTo>
                      <a:pt x="1" y="56"/>
                    </a:lnTo>
                    <a:lnTo>
                      <a:pt x="5" y="65"/>
                    </a:lnTo>
                    <a:lnTo>
                      <a:pt x="9" y="73"/>
                    </a:lnTo>
                    <a:lnTo>
                      <a:pt x="15" y="80"/>
                    </a:lnTo>
                    <a:lnTo>
                      <a:pt x="22" y="86"/>
                    </a:lnTo>
                    <a:lnTo>
                      <a:pt x="29" y="90"/>
                    </a:lnTo>
                    <a:lnTo>
                      <a:pt x="34" y="92"/>
                    </a:lnTo>
                    <a:lnTo>
                      <a:pt x="38" y="93"/>
                    </a:lnTo>
                    <a:lnTo>
                      <a:pt x="43" y="94"/>
                    </a:lnTo>
                    <a:lnTo>
                      <a:pt x="48" y="94"/>
                    </a:lnTo>
                    <a:lnTo>
                      <a:pt x="53" y="94"/>
                    </a:lnTo>
                    <a:lnTo>
                      <a:pt x="58" y="93"/>
                    </a:lnTo>
                    <a:lnTo>
                      <a:pt x="63" y="92"/>
                    </a:lnTo>
                    <a:lnTo>
                      <a:pt x="69" y="90"/>
                    </a:lnTo>
                    <a:lnTo>
                      <a:pt x="30" y="0"/>
                    </a:lnTo>
                    <a:close/>
                  </a:path>
                </a:pathLst>
              </a:custGeom>
              <a:solidFill>
                <a:srgbClr val="714049"/>
              </a:solidFill>
              <a:ln w="9525">
                <a:noFill/>
                <a:round/>
                <a:headEnd/>
                <a:tailEnd/>
              </a:ln>
            </p:spPr>
            <p:txBody>
              <a:bodyPr/>
              <a:lstStyle/>
              <a:p>
                <a:endParaRPr lang="en-US" dirty="0"/>
              </a:p>
            </p:txBody>
          </p:sp>
          <p:sp>
            <p:nvSpPr>
              <p:cNvPr id="58848" name="Freeform 333"/>
              <p:cNvSpPr>
                <a:spLocks/>
              </p:cNvSpPr>
              <p:nvPr/>
            </p:nvSpPr>
            <p:spPr bwMode="auto">
              <a:xfrm>
                <a:off x="4240" y="4569"/>
                <a:ext cx="105" cy="49"/>
              </a:xfrm>
              <a:custGeom>
                <a:avLst/>
                <a:gdLst>
                  <a:gd name="T0" fmla="*/ 0 w 2737"/>
                  <a:gd name="T1" fmla="*/ 0 h 1266"/>
                  <a:gd name="T2" fmla="*/ 0 w 2737"/>
                  <a:gd name="T3" fmla="*/ 0 h 1266"/>
                  <a:gd name="T4" fmla="*/ 0 w 2737"/>
                  <a:gd name="T5" fmla="*/ 0 h 1266"/>
                  <a:gd name="T6" fmla="*/ 0 w 2737"/>
                  <a:gd name="T7" fmla="*/ 0 h 1266"/>
                  <a:gd name="T8" fmla="*/ 0 w 2737"/>
                  <a:gd name="T9" fmla="*/ 0 h 1266"/>
                  <a:gd name="T10" fmla="*/ 0 60000 65536"/>
                  <a:gd name="T11" fmla="*/ 0 60000 65536"/>
                  <a:gd name="T12" fmla="*/ 0 60000 65536"/>
                  <a:gd name="T13" fmla="*/ 0 60000 65536"/>
                  <a:gd name="T14" fmla="*/ 0 60000 65536"/>
                  <a:gd name="T15" fmla="*/ 0 w 2737"/>
                  <a:gd name="T16" fmla="*/ 0 h 1266"/>
                  <a:gd name="T17" fmla="*/ 2737 w 2737"/>
                  <a:gd name="T18" fmla="*/ 1266 h 1266"/>
                </a:gdLst>
                <a:ahLst/>
                <a:cxnLst>
                  <a:cxn ang="T10">
                    <a:pos x="T0" y="T1"/>
                  </a:cxn>
                  <a:cxn ang="T11">
                    <a:pos x="T2" y="T3"/>
                  </a:cxn>
                  <a:cxn ang="T12">
                    <a:pos x="T4" y="T5"/>
                  </a:cxn>
                  <a:cxn ang="T13">
                    <a:pos x="T6" y="T7"/>
                  </a:cxn>
                  <a:cxn ang="T14">
                    <a:pos x="T8" y="T9"/>
                  </a:cxn>
                </a:cxnLst>
                <a:rect l="T15" t="T16" r="T17" b="T18"/>
                <a:pathLst>
                  <a:path w="2737" h="1266">
                    <a:moveTo>
                      <a:pt x="2697" y="0"/>
                    </a:moveTo>
                    <a:lnTo>
                      <a:pt x="0" y="1176"/>
                    </a:lnTo>
                    <a:lnTo>
                      <a:pt x="39" y="1266"/>
                    </a:lnTo>
                    <a:lnTo>
                      <a:pt x="2737" y="91"/>
                    </a:lnTo>
                    <a:lnTo>
                      <a:pt x="2697" y="0"/>
                    </a:lnTo>
                    <a:close/>
                  </a:path>
                </a:pathLst>
              </a:custGeom>
              <a:solidFill>
                <a:srgbClr val="714049"/>
              </a:solidFill>
              <a:ln w="9525">
                <a:noFill/>
                <a:round/>
                <a:headEnd/>
                <a:tailEnd/>
              </a:ln>
            </p:spPr>
            <p:txBody>
              <a:bodyPr/>
              <a:lstStyle/>
              <a:p>
                <a:endParaRPr lang="en-US" dirty="0"/>
              </a:p>
            </p:txBody>
          </p:sp>
          <p:sp>
            <p:nvSpPr>
              <p:cNvPr id="58849" name="Freeform 334"/>
              <p:cNvSpPr>
                <a:spLocks/>
              </p:cNvSpPr>
              <p:nvPr/>
            </p:nvSpPr>
            <p:spPr bwMode="auto">
              <a:xfrm>
                <a:off x="4343" y="4569"/>
                <a:ext cx="3"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40" y="95"/>
                    </a:moveTo>
                    <a:lnTo>
                      <a:pt x="45" y="93"/>
                    </a:lnTo>
                    <a:lnTo>
                      <a:pt x="49" y="90"/>
                    </a:lnTo>
                    <a:lnTo>
                      <a:pt x="54" y="87"/>
                    </a:lnTo>
                    <a:lnTo>
                      <a:pt x="57" y="83"/>
                    </a:lnTo>
                    <a:lnTo>
                      <a:pt x="60" y="78"/>
                    </a:lnTo>
                    <a:lnTo>
                      <a:pt x="63" y="74"/>
                    </a:lnTo>
                    <a:lnTo>
                      <a:pt x="65" y="70"/>
                    </a:lnTo>
                    <a:lnTo>
                      <a:pt x="67" y="66"/>
                    </a:lnTo>
                    <a:lnTo>
                      <a:pt x="69" y="57"/>
                    </a:lnTo>
                    <a:lnTo>
                      <a:pt x="69" y="48"/>
                    </a:lnTo>
                    <a:lnTo>
                      <a:pt x="67" y="39"/>
                    </a:lnTo>
                    <a:lnTo>
                      <a:pt x="65" y="31"/>
                    </a:lnTo>
                    <a:lnTo>
                      <a:pt x="60" y="23"/>
                    </a:lnTo>
                    <a:lnTo>
                      <a:pt x="55" y="15"/>
                    </a:lnTo>
                    <a:lnTo>
                      <a:pt x="48" y="10"/>
                    </a:lnTo>
                    <a:lnTo>
                      <a:pt x="40" y="4"/>
                    </a:lnTo>
                    <a:lnTo>
                      <a:pt x="36" y="2"/>
                    </a:lnTo>
                    <a:lnTo>
                      <a:pt x="31" y="1"/>
                    </a:lnTo>
                    <a:lnTo>
                      <a:pt x="26" y="0"/>
                    </a:lnTo>
                    <a:lnTo>
                      <a:pt x="21" y="0"/>
                    </a:lnTo>
                    <a:lnTo>
                      <a:pt x="16" y="0"/>
                    </a:lnTo>
                    <a:lnTo>
                      <a:pt x="11" y="1"/>
                    </a:lnTo>
                    <a:lnTo>
                      <a:pt x="5" y="2"/>
                    </a:lnTo>
                    <a:lnTo>
                      <a:pt x="0" y="4"/>
                    </a:lnTo>
                    <a:lnTo>
                      <a:pt x="40" y="95"/>
                    </a:lnTo>
                    <a:close/>
                  </a:path>
                </a:pathLst>
              </a:custGeom>
              <a:solidFill>
                <a:srgbClr val="714049"/>
              </a:solidFill>
              <a:ln w="9525">
                <a:noFill/>
                <a:round/>
                <a:headEnd/>
                <a:tailEnd/>
              </a:ln>
            </p:spPr>
            <p:txBody>
              <a:bodyPr/>
              <a:lstStyle/>
              <a:p>
                <a:endParaRPr lang="en-US" dirty="0"/>
              </a:p>
            </p:txBody>
          </p:sp>
          <p:sp>
            <p:nvSpPr>
              <p:cNvPr id="58850" name="Freeform 335"/>
              <p:cNvSpPr>
                <a:spLocks/>
              </p:cNvSpPr>
              <p:nvPr/>
            </p:nvSpPr>
            <p:spPr bwMode="auto">
              <a:xfrm>
                <a:off x="3790" y="4491"/>
                <a:ext cx="2" cy="3"/>
              </a:xfrm>
              <a:custGeom>
                <a:avLst/>
                <a:gdLst>
                  <a:gd name="T0" fmla="*/ 0 w 70"/>
                  <a:gd name="T1" fmla="*/ 0 h 95"/>
                  <a:gd name="T2" fmla="*/ 0 w 70"/>
                  <a:gd name="T3" fmla="*/ 0 h 95"/>
                  <a:gd name="T4" fmla="*/ 0 w 70"/>
                  <a:gd name="T5" fmla="*/ 0 h 95"/>
                  <a:gd name="T6" fmla="*/ 0 w 70"/>
                  <a:gd name="T7" fmla="*/ 0 h 95"/>
                  <a:gd name="T8" fmla="*/ 0 w 70"/>
                  <a:gd name="T9" fmla="*/ 0 h 95"/>
                  <a:gd name="T10" fmla="*/ 0 w 70"/>
                  <a:gd name="T11" fmla="*/ 0 h 95"/>
                  <a:gd name="T12" fmla="*/ 0 w 70"/>
                  <a:gd name="T13" fmla="*/ 0 h 95"/>
                  <a:gd name="T14" fmla="*/ 0 w 70"/>
                  <a:gd name="T15" fmla="*/ 0 h 95"/>
                  <a:gd name="T16" fmla="*/ 0 w 70"/>
                  <a:gd name="T17" fmla="*/ 0 h 95"/>
                  <a:gd name="T18" fmla="*/ 0 w 70"/>
                  <a:gd name="T19" fmla="*/ 0 h 95"/>
                  <a:gd name="T20" fmla="*/ 0 w 70"/>
                  <a:gd name="T21" fmla="*/ 0 h 95"/>
                  <a:gd name="T22" fmla="*/ 0 w 70"/>
                  <a:gd name="T23" fmla="*/ 0 h 95"/>
                  <a:gd name="T24" fmla="*/ 0 w 70"/>
                  <a:gd name="T25" fmla="*/ 0 h 95"/>
                  <a:gd name="T26" fmla="*/ 0 w 70"/>
                  <a:gd name="T27" fmla="*/ 0 h 95"/>
                  <a:gd name="T28" fmla="*/ 0 w 70"/>
                  <a:gd name="T29" fmla="*/ 0 h 95"/>
                  <a:gd name="T30" fmla="*/ 0 w 70"/>
                  <a:gd name="T31" fmla="*/ 0 h 95"/>
                  <a:gd name="T32" fmla="*/ 0 w 70"/>
                  <a:gd name="T33" fmla="*/ 0 h 95"/>
                  <a:gd name="T34" fmla="*/ 0 w 70"/>
                  <a:gd name="T35" fmla="*/ 0 h 95"/>
                  <a:gd name="T36" fmla="*/ 0 w 70"/>
                  <a:gd name="T37" fmla="*/ 0 h 95"/>
                  <a:gd name="T38" fmla="*/ 0 w 70"/>
                  <a:gd name="T39" fmla="*/ 0 h 95"/>
                  <a:gd name="T40" fmla="*/ 0 w 70"/>
                  <a:gd name="T41" fmla="*/ 0 h 95"/>
                  <a:gd name="T42" fmla="*/ 0 w 70"/>
                  <a:gd name="T43" fmla="*/ 0 h 95"/>
                  <a:gd name="T44" fmla="*/ 0 w 70"/>
                  <a:gd name="T45" fmla="*/ 0 h 95"/>
                  <a:gd name="T46" fmla="*/ 0 w 70"/>
                  <a:gd name="T47" fmla="*/ 0 h 95"/>
                  <a:gd name="T48" fmla="*/ 0 w 70"/>
                  <a:gd name="T49" fmla="*/ 0 h 95"/>
                  <a:gd name="T50" fmla="*/ 0 w 70"/>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5"/>
                  <a:gd name="T80" fmla="*/ 70 w 70"/>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5">
                    <a:moveTo>
                      <a:pt x="70" y="5"/>
                    </a:moveTo>
                    <a:lnTo>
                      <a:pt x="64" y="3"/>
                    </a:lnTo>
                    <a:lnTo>
                      <a:pt x="59" y="1"/>
                    </a:lnTo>
                    <a:lnTo>
                      <a:pt x="54" y="0"/>
                    </a:lnTo>
                    <a:lnTo>
                      <a:pt x="49" y="0"/>
                    </a:lnTo>
                    <a:lnTo>
                      <a:pt x="44" y="0"/>
                    </a:lnTo>
                    <a:lnTo>
                      <a:pt x="39" y="1"/>
                    </a:lnTo>
                    <a:lnTo>
                      <a:pt x="34" y="2"/>
                    </a:lnTo>
                    <a:lnTo>
                      <a:pt x="30" y="4"/>
                    </a:lnTo>
                    <a:lnTo>
                      <a:pt x="22" y="9"/>
                    </a:lnTo>
                    <a:lnTo>
                      <a:pt x="16" y="15"/>
                    </a:lnTo>
                    <a:lnTo>
                      <a:pt x="9" y="22"/>
                    </a:lnTo>
                    <a:lnTo>
                      <a:pt x="5" y="30"/>
                    </a:lnTo>
                    <a:lnTo>
                      <a:pt x="2" y="39"/>
                    </a:lnTo>
                    <a:lnTo>
                      <a:pt x="0" y="48"/>
                    </a:lnTo>
                    <a:lnTo>
                      <a:pt x="0" y="57"/>
                    </a:lnTo>
                    <a:lnTo>
                      <a:pt x="2" y="66"/>
                    </a:lnTo>
                    <a:lnTo>
                      <a:pt x="4" y="70"/>
                    </a:lnTo>
                    <a:lnTo>
                      <a:pt x="6" y="75"/>
                    </a:lnTo>
                    <a:lnTo>
                      <a:pt x="9" y="79"/>
                    </a:lnTo>
                    <a:lnTo>
                      <a:pt x="13" y="82"/>
                    </a:lnTo>
                    <a:lnTo>
                      <a:pt x="16" y="86"/>
                    </a:lnTo>
                    <a:lnTo>
                      <a:pt x="21" y="89"/>
                    </a:lnTo>
                    <a:lnTo>
                      <a:pt x="25" y="92"/>
                    </a:lnTo>
                    <a:lnTo>
                      <a:pt x="31" y="95"/>
                    </a:lnTo>
                    <a:lnTo>
                      <a:pt x="70" y="5"/>
                    </a:lnTo>
                    <a:close/>
                  </a:path>
                </a:pathLst>
              </a:custGeom>
              <a:solidFill>
                <a:srgbClr val="714049"/>
              </a:solidFill>
              <a:ln w="9525">
                <a:noFill/>
                <a:round/>
                <a:headEnd/>
                <a:tailEnd/>
              </a:ln>
            </p:spPr>
            <p:txBody>
              <a:bodyPr/>
              <a:lstStyle/>
              <a:p>
                <a:endParaRPr lang="en-US" dirty="0"/>
              </a:p>
            </p:txBody>
          </p:sp>
          <p:sp>
            <p:nvSpPr>
              <p:cNvPr id="58851" name="Freeform 336"/>
              <p:cNvSpPr>
                <a:spLocks/>
              </p:cNvSpPr>
              <p:nvPr/>
            </p:nvSpPr>
            <p:spPr bwMode="auto">
              <a:xfrm>
                <a:off x="3791" y="4491"/>
                <a:ext cx="64" cy="31"/>
              </a:xfrm>
              <a:custGeom>
                <a:avLst/>
                <a:gdLst>
                  <a:gd name="T0" fmla="*/ 0 w 1676"/>
                  <a:gd name="T1" fmla="*/ 0 h 812"/>
                  <a:gd name="T2" fmla="*/ 0 w 1676"/>
                  <a:gd name="T3" fmla="*/ 0 h 812"/>
                  <a:gd name="T4" fmla="*/ 0 w 1676"/>
                  <a:gd name="T5" fmla="*/ 0 h 812"/>
                  <a:gd name="T6" fmla="*/ 0 w 1676"/>
                  <a:gd name="T7" fmla="*/ 0 h 812"/>
                  <a:gd name="T8" fmla="*/ 0 w 1676"/>
                  <a:gd name="T9" fmla="*/ 0 h 812"/>
                  <a:gd name="T10" fmla="*/ 0 60000 65536"/>
                  <a:gd name="T11" fmla="*/ 0 60000 65536"/>
                  <a:gd name="T12" fmla="*/ 0 60000 65536"/>
                  <a:gd name="T13" fmla="*/ 0 60000 65536"/>
                  <a:gd name="T14" fmla="*/ 0 60000 65536"/>
                  <a:gd name="T15" fmla="*/ 0 w 1676"/>
                  <a:gd name="T16" fmla="*/ 0 h 812"/>
                  <a:gd name="T17" fmla="*/ 1676 w 1676"/>
                  <a:gd name="T18" fmla="*/ 812 h 812"/>
                </a:gdLst>
                <a:ahLst/>
                <a:cxnLst>
                  <a:cxn ang="T10">
                    <a:pos x="T0" y="T1"/>
                  </a:cxn>
                  <a:cxn ang="T11">
                    <a:pos x="T2" y="T3"/>
                  </a:cxn>
                  <a:cxn ang="T12">
                    <a:pos x="T4" y="T5"/>
                  </a:cxn>
                  <a:cxn ang="T13">
                    <a:pos x="T6" y="T7"/>
                  </a:cxn>
                  <a:cxn ang="T14">
                    <a:pos x="T8" y="T9"/>
                  </a:cxn>
                </a:cxnLst>
                <a:rect l="T15" t="T16" r="T17" b="T18"/>
                <a:pathLst>
                  <a:path w="1676" h="812">
                    <a:moveTo>
                      <a:pt x="1676" y="722"/>
                    </a:moveTo>
                    <a:lnTo>
                      <a:pt x="39" y="0"/>
                    </a:lnTo>
                    <a:lnTo>
                      <a:pt x="0" y="90"/>
                    </a:lnTo>
                    <a:lnTo>
                      <a:pt x="1636" y="812"/>
                    </a:lnTo>
                    <a:lnTo>
                      <a:pt x="1676" y="722"/>
                    </a:lnTo>
                    <a:close/>
                  </a:path>
                </a:pathLst>
              </a:custGeom>
              <a:solidFill>
                <a:srgbClr val="714049"/>
              </a:solidFill>
              <a:ln w="9525">
                <a:noFill/>
                <a:round/>
                <a:headEnd/>
                <a:tailEnd/>
              </a:ln>
            </p:spPr>
            <p:txBody>
              <a:bodyPr/>
              <a:lstStyle/>
              <a:p>
                <a:endParaRPr lang="en-US" dirty="0"/>
              </a:p>
            </p:txBody>
          </p:sp>
          <p:sp>
            <p:nvSpPr>
              <p:cNvPr id="58852" name="Freeform 337"/>
              <p:cNvSpPr>
                <a:spLocks/>
              </p:cNvSpPr>
              <p:nvPr/>
            </p:nvSpPr>
            <p:spPr bwMode="auto">
              <a:xfrm>
                <a:off x="3854" y="4519"/>
                <a:ext cx="2" cy="3"/>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0" y="90"/>
                    </a:moveTo>
                    <a:lnTo>
                      <a:pt x="5" y="92"/>
                    </a:lnTo>
                    <a:lnTo>
                      <a:pt x="10" y="93"/>
                    </a:lnTo>
                    <a:lnTo>
                      <a:pt x="17" y="94"/>
                    </a:lnTo>
                    <a:lnTo>
                      <a:pt x="22" y="95"/>
                    </a:lnTo>
                    <a:lnTo>
                      <a:pt x="26" y="94"/>
                    </a:lnTo>
                    <a:lnTo>
                      <a:pt x="31" y="94"/>
                    </a:lnTo>
                    <a:lnTo>
                      <a:pt x="36" y="92"/>
                    </a:lnTo>
                    <a:lnTo>
                      <a:pt x="40" y="91"/>
                    </a:lnTo>
                    <a:lnTo>
                      <a:pt x="48" y="86"/>
                    </a:lnTo>
                    <a:lnTo>
                      <a:pt x="55" y="80"/>
                    </a:lnTo>
                    <a:lnTo>
                      <a:pt x="60" y="73"/>
                    </a:lnTo>
                    <a:lnTo>
                      <a:pt x="64" y="65"/>
                    </a:lnTo>
                    <a:lnTo>
                      <a:pt x="67" y="56"/>
                    </a:lnTo>
                    <a:lnTo>
                      <a:pt x="69" y="48"/>
                    </a:lnTo>
                    <a:lnTo>
                      <a:pt x="69" y="38"/>
                    </a:lnTo>
                    <a:lnTo>
                      <a:pt x="67" y="30"/>
                    </a:lnTo>
                    <a:lnTo>
                      <a:pt x="65" y="24"/>
                    </a:lnTo>
                    <a:lnTo>
                      <a:pt x="63" y="20"/>
                    </a:lnTo>
                    <a:lnTo>
                      <a:pt x="60" y="16"/>
                    </a:lnTo>
                    <a:lnTo>
                      <a:pt x="57" y="12"/>
                    </a:lnTo>
                    <a:lnTo>
                      <a:pt x="54" y="9"/>
                    </a:lnTo>
                    <a:lnTo>
                      <a:pt x="50" y="6"/>
                    </a:lnTo>
                    <a:lnTo>
                      <a:pt x="45" y="3"/>
                    </a:lnTo>
                    <a:lnTo>
                      <a:pt x="40" y="0"/>
                    </a:lnTo>
                    <a:lnTo>
                      <a:pt x="0" y="90"/>
                    </a:lnTo>
                    <a:close/>
                  </a:path>
                </a:pathLst>
              </a:custGeom>
              <a:solidFill>
                <a:srgbClr val="714049"/>
              </a:solidFill>
              <a:ln w="9525">
                <a:noFill/>
                <a:round/>
                <a:headEnd/>
                <a:tailEnd/>
              </a:ln>
            </p:spPr>
            <p:txBody>
              <a:bodyPr/>
              <a:lstStyle/>
              <a:p>
                <a:endParaRPr lang="en-US" dirty="0"/>
              </a:p>
            </p:txBody>
          </p:sp>
          <p:sp>
            <p:nvSpPr>
              <p:cNvPr id="58853" name="Freeform 338"/>
              <p:cNvSpPr>
                <a:spLocks/>
              </p:cNvSpPr>
              <p:nvPr/>
            </p:nvSpPr>
            <p:spPr bwMode="auto">
              <a:xfrm>
                <a:off x="3916" y="4439"/>
                <a:ext cx="3" cy="4"/>
              </a:xfrm>
              <a:custGeom>
                <a:avLst/>
                <a:gdLst>
                  <a:gd name="T0" fmla="*/ 0 w 70"/>
                  <a:gd name="T1" fmla="*/ 0 h 95"/>
                  <a:gd name="T2" fmla="*/ 0 w 70"/>
                  <a:gd name="T3" fmla="*/ 0 h 95"/>
                  <a:gd name="T4" fmla="*/ 0 w 70"/>
                  <a:gd name="T5" fmla="*/ 0 h 95"/>
                  <a:gd name="T6" fmla="*/ 0 w 70"/>
                  <a:gd name="T7" fmla="*/ 0 h 95"/>
                  <a:gd name="T8" fmla="*/ 0 w 70"/>
                  <a:gd name="T9" fmla="*/ 0 h 95"/>
                  <a:gd name="T10" fmla="*/ 0 w 70"/>
                  <a:gd name="T11" fmla="*/ 0 h 95"/>
                  <a:gd name="T12" fmla="*/ 0 w 70"/>
                  <a:gd name="T13" fmla="*/ 0 h 95"/>
                  <a:gd name="T14" fmla="*/ 0 w 70"/>
                  <a:gd name="T15" fmla="*/ 0 h 95"/>
                  <a:gd name="T16" fmla="*/ 0 w 70"/>
                  <a:gd name="T17" fmla="*/ 0 h 95"/>
                  <a:gd name="T18" fmla="*/ 0 w 70"/>
                  <a:gd name="T19" fmla="*/ 0 h 95"/>
                  <a:gd name="T20" fmla="*/ 0 w 70"/>
                  <a:gd name="T21" fmla="*/ 0 h 95"/>
                  <a:gd name="T22" fmla="*/ 0 w 70"/>
                  <a:gd name="T23" fmla="*/ 0 h 95"/>
                  <a:gd name="T24" fmla="*/ 0 w 70"/>
                  <a:gd name="T25" fmla="*/ 0 h 95"/>
                  <a:gd name="T26" fmla="*/ 0 w 70"/>
                  <a:gd name="T27" fmla="*/ 0 h 95"/>
                  <a:gd name="T28" fmla="*/ 0 w 70"/>
                  <a:gd name="T29" fmla="*/ 0 h 95"/>
                  <a:gd name="T30" fmla="*/ 0 w 70"/>
                  <a:gd name="T31" fmla="*/ 0 h 95"/>
                  <a:gd name="T32" fmla="*/ 0 w 70"/>
                  <a:gd name="T33" fmla="*/ 0 h 95"/>
                  <a:gd name="T34" fmla="*/ 0 w 70"/>
                  <a:gd name="T35" fmla="*/ 0 h 95"/>
                  <a:gd name="T36" fmla="*/ 0 w 70"/>
                  <a:gd name="T37" fmla="*/ 0 h 95"/>
                  <a:gd name="T38" fmla="*/ 0 w 70"/>
                  <a:gd name="T39" fmla="*/ 0 h 95"/>
                  <a:gd name="T40" fmla="*/ 0 w 70"/>
                  <a:gd name="T41" fmla="*/ 0 h 95"/>
                  <a:gd name="T42" fmla="*/ 0 w 70"/>
                  <a:gd name="T43" fmla="*/ 0 h 95"/>
                  <a:gd name="T44" fmla="*/ 0 w 70"/>
                  <a:gd name="T45" fmla="*/ 0 h 95"/>
                  <a:gd name="T46" fmla="*/ 0 w 70"/>
                  <a:gd name="T47" fmla="*/ 0 h 95"/>
                  <a:gd name="T48" fmla="*/ 0 w 70"/>
                  <a:gd name="T49" fmla="*/ 0 h 95"/>
                  <a:gd name="T50" fmla="*/ 0 w 70"/>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5"/>
                  <a:gd name="T80" fmla="*/ 70 w 70"/>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5">
                    <a:moveTo>
                      <a:pt x="70" y="6"/>
                    </a:moveTo>
                    <a:lnTo>
                      <a:pt x="64" y="3"/>
                    </a:lnTo>
                    <a:lnTo>
                      <a:pt x="59" y="1"/>
                    </a:lnTo>
                    <a:lnTo>
                      <a:pt x="54" y="0"/>
                    </a:lnTo>
                    <a:lnTo>
                      <a:pt x="48" y="0"/>
                    </a:lnTo>
                    <a:lnTo>
                      <a:pt x="43" y="0"/>
                    </a:lnTo>
                    <a:lnTo>
                      <a:pt x="38" y="1"/>
                    </a:lnTo>
                    <a:lnTo>
                      <a:pt x="33" y="2"/>
                    </a:lnTo>
                    <a:lnTo>
                      <a:pt x="29" y="4"/>
                    </a:lnTo>
                    <a:lnTo>
                      <a:pt x="21" y="9"/>
                    </a:lnTo>
                    <a:lnTo>
                      <a:pt x="15" y="15"/>
                    </a:lnTo>
                    <a:lnTo>
                      <a:pt x="9" y="23"/>
                    </a:lnTo>
                    <a:lnTo>
                      <a:pt x="5" y="30"/>
                    </a:lnTo>
                    <a:lnTo>
                      <a:pt x="2" y="39"/>
                    </a:lnTo>
                    <a:lnTo>
                      <a:pt x="0" y="48"/>
                    </a:lnTo>
                    <a:lnTo>
                      <a:pt x="0" y="57"/>
                    </a:lnTo>
                    <a:lnTo>
                      <a:pt x="2" y="66"/>
                    </a:lnTo>
                    <a:lnTo>
                      <a:pt x="4" y="70"/>
                    </a:lnTo>
                    <a:lnTo>
                      <a:pt x="6" y="74"/>
                    </a:lnTo>
                    <a:lnTo>
                      <a:pt x="9" y="79"/>
                    </a:lnTo>
                    <a:lnTo>
                      <a:pt x="12" y="83"/>
                    </a:lnTo>
                    <a:lnTo>
                      <a:pt x="15" y="87"/>
                    </a:lnTo>
                    <a:lnTo>
                      <a:pt x="20" y="90"/>
                    </a:lnTo>
                    <a:lnTo>
                      <a:pt x="24" y="93"/>
                    </a:lnTo>
                    <a:lnTo>
                      <a:pt x="30" y="95"/>
                    </a:lnTo>
                    <a:lnTo>
                      <a:pt x="70" y="6"/>
                    </a:lnTo>
                    <a:close/>
                  </a:path>
                </a:pathLst>
              </a:custGeom>
              <a:solidFill>
                <a:srgbClr val="714049"/>
              </a:solidFill>
              <a:ln w="9525">
                <a:noFill/>
                <a:round/>
                <a:headEnd/>
                <a:tailEnd/>
              </a:ln>
            </p:spPr>
            <p:txBody>
              <a:bodyPr/>
              <a:lstStyle/>
              <a:p>
                <a:endParaRPr lang="en-US" dirty="0"/>
              </a:p>
            </p:txBody>
          </p:sp>
          <p:sp>
            <p:nvSpPr>
              <p:cNvPr id="58854" name="Freeform 339"/>
              <p:cNvSpPr>
                <a:spLocks/>
              </p:cNvSpPr>
              <p:nvPr/>
            </p:nvSpPr>
            <p:spPr bwMode="auto">
              <a:xfrm>
                <a:off x="3917" y="4439"/>
                <a:ext cx="63" cy="31"/>
              </a:xfrm>
              <a:custGeom>
                <a:avLst/>
                <a:gdLst>
                  <a:gd name="T0" fmla="*/ 0 w 1631"/>
                  <a:gd name="T1" fmla="*/ 0 h 790"/>
                  <a:gd name="T2" fmla="*/ 0 w 1631"/>
                  <a:gd name="T3" fmla="*/ 0 h 790"/>
                  <a:gd name="T4" fmla="*/ 0 w 1631"/>
                  <a:gd name="T5" fmla="*/ 0 h 790"/>
                  <a:gd name="T6" fmla="*/ 0 w 1631"/>
                  <a:gd name="T7" fmla="*/ 0 h 790"/>
                  <a:gd name="T8" fmla="*/ 0 w 1631"/>
                  <a:gd name="T9" fmla="*/ 0 h 790"/>
                  <a:gd name="T10" fmla="*/ 0 60000 65536"/>
                  <a:gd name="T11" fmla="*/ 0 60000 65536"/>
                  <a:gd name="T12" fmla="*/ 0 60000 65536"/>
                  <a:gd name="T13" fmla="*/ 0 60000 65536"/>
                  <a:gd name="T14" fmla="*/ 0 60000 65536"/>
                  <a:gd name="T15" fmla="*/ 0 w 1631"/>
                  <a:gd name="T16" fmla="*/ 0 h 790"/>
                  <a:gd name="T17" fmla="*/ 1631 w 1631"/>
                  <a:gd name="T18" fmla="*/ 790 h 790"/>
                </a:gdLst>
                <a:ahLst/>
                <a:cxnLst>
                  <a:cxn ang="T10">
                    <a:pos x="T0" y="T1"/>
                  </a:cxn>
                  <a:cxn ang="T11">
                    <a:pos x="T2" y="T3"/>
                  </a:cxn>
                  <a:cxn ang="T12">
                    <a:pos x="T4" y="T5"/>
                  </a:cxn>
                  <a:cxn ang="T13">
                    <a:pos x="T6" y="T7"/>
                  </a:cxn>
                  <a:cxn ang="T14">
                    <a:pos x="T8" y="T9"/>
                  </a:cxn>
                </a:cxnLst>
                <a:rect l="T15" t="T16" r="T17" b="T18"/>
                <a:pathLst>
                  <a:path w="1631" h="790">
                    <a:moveTo>
                      <a:pt x="1631" y="701"/>
                    </a:moveTo>
                    <a:lnTo>
                      <a:pt x="40" y="0"/>
                    </a:lnTo>
                    <a:lnTo>
                      <a:pt x="0" y="89"/>
                    </a:lnTo>
                    <a:lnTo>
                      <a:pt x="1591" y="790"/>
                    </a:lnTo>
                    <a:lnTo>
                      <a:pt x="1631" y="701"/>
                    </a:lnTo>
                    <a:close/>
                  </a:path>
                </a:pathLst>
              </a:custGeom>
              <a:solidFill>
                <a:srgbClr val="714049"/>
              </a:solidFill>
              <a:ln w="9525">
                <a:noFill/>
                <a:round/>
                <a:headEnd/>
                <a:tailEnd/>
              </a:ln>
            </p:spPr>
            <p:txBody>
              <a:bodyPr/>
              <a:lstStyle/>
              <a:p>
                <a:endParaRPr lang="en-US" dirty="0"/>
              </a:p>
            </p:txBody>
          </p:sp>
          <p:sp>
            <p:nvSpPr>
              <p:cNvPr id="58855" name="Freeform 340"/>
              <p:cNvSpPr>
                <a:spLocks/>
              </p:cNvSpPr>
              <p:nvPr/>
            </p:nvSpPr>
            <p:spPr bwMode="auto">
              <a:xfrm>
                <a:off x="3979" y="4466"/>
                <a:ext cx="2"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0" y="89"/>
                    </a:moveTo>
                    <a:lnTo>
                      <a:pt x="5" y="93"/>
                    </a:lnTo>
                    <a:lnTo>
                      <a:pt x="10" y="94"/>
                    </a:lnTo>
                    <a:lnTo>
                      <a:pt x="16" y="95"/>
                    </a:lnTo>
                    <a:lnTo>
                      <a:pt x="22" y="95"/>
                    </a:lnTo>
                    <a:lnTo>
                      <a:pt x="26" y="95"/>
                    </a:lnTo>
                    <a:lnTo>
                      <a:pt x="31" y="94"/>
                    </a:lnTo>
                    <a:lnTo>
                      <a:pt x="36" y="93"/>
                    </a:lnTo>
                    <a:lnTo>
                      <a:pt x="40" y="90"/>
                    </a:lnTo>
                    <a:lnTo>
                      <a:pt x="48" y="86"/>
                    </a:lnTo>
                    <a:lnTo>
                      <a:pt x="55" y="80"/>
                    </a:lnTo>
                    <a:lnTo>
                      <a:pt x="60" y="73"/>
                    </a:lnTo>
                    <a:lnTo>
                      <a:pt x="64" y="65"/>
                    </a:lnTo>
                    <a:lnTo>
                      <a:pt x="67" y="56"/>
                    </a:lnTo>
                    <a:lnTo>
                      <a:pt x="69" y="47"/>
                    </a:lnTo>
                    <a:lnTo>
                      <a:pt x="69" y="38"/>
                    </a:lnTo>
                    <a:lnTo>
                      <a:pt x="67" y="29"/>
                    </a:lnTo>
                    <a:lnTo>
                      <a:pt x="65" y="25"/>
                    </a:lnTo>
                    <a:lnTo>
                      <a:pt x="63" y="21"/>
                    </a:lnTo>
                    <a:lnTo>
                      <a:pt x="60" y="16"/>
                    </a:lnTo>
                    <a:lnTo>
                      <a:pt x="57" y="12"/>
                    </a:lnTo>
                    <a:lnTo>
                      <a:pt x="54" y="9"/>
                    </a:lnTo>
                    <a:lnTo>
                      <a:pt x="50" y="5"/>
                    </a:lnTo>
                    <a:lnTo>
                      <a:pt x="45" y="2"/>
                    </a:lnTo>
                    <a:lnTo>
                      <a:pt x="40" y="0"/>
                    </a:lnTo>
                    <a:lnTo>
                      <a:pt x="0" y="89"/>
                    </a:lnTo>
                    <a:close/>
                  </a:path>
                </a:pathLst>
              </a:custGeom>
              <a:solidFill>
                <a:srgbClr val="714049"/>
              </a:solidFill>
              <a:ln w="9525">
                <a:noFill/>
                <a:round/>
                <a:headEnd/>
                <a:tailEnd/>
              </a:ln>
            </p:spPr>
            <p:txBody>
              <a:bodyPr/>
              <a:lstStyle/>
              <a:p>
                <a:endParaRPr lang="en-US" dirty="0"/>
              </a:p>
            </p:txBody>
          </p:sp>
          <p:sp>
            <p:nvSpPr>
              <p:cNvPr id="58856" name="Freeform 341"/>
              <p:cNvSpPr>
                <a:spLocks/>
              </p:cNvSpPr>
              <p:nvPr/>
            </p:nvSpPr>
            <p:spPr bwMode="auto">
              <a:xfrm>
                <a:off x="3788" y="4546"/>
                <a:ext cx="3"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69" y="5"/>
                    </a:moveTo>
                    <a:lnTo>
                      <a:pt x="64" y="3"/>
                    </a:lnTo>
                    <a:lnTo>
                      <a:pt x="58" y="2"/>
                    </a:lnTo>
                    <a:lnTo>
                      <a:pt x="53" y="1"/>
                    </a:lnTo>
                    <a:lnTo>
                      <a:pt x="48" y="0"/>
                    </a:lnTo>
                    <a:lnTo>
                      <a:pt x="43" y="1"/>
                    </a:lnTo>
                    <a:lnTo>
                      <a:pt x="38" y="2"/>
                    </a:lnTo>
                    <a:lnTo>
                      <a:pt x="33" y="3"/>
                    </a:lnTo>
                    <a:lnTo>
                      <a:pt x="29" y="4"/>
                    </a:lnTo>
                    <a:lnTo>
                      <a:pt x="21" y="9"/>
                    </a:lnTo>
                    <a:lnTo>
                      <a:pt x="14" y="15"/>
                    </a:lnTo>
                    <a:lnTo>
                      <a:pt x="9" y="22"/>
                    </a:lnTo>
                    <a:lnTo>
                      <a:pt x="4" y="31"/>
                    </a:lnTo>
                    <a:lnTo>
                      <a:pt x="1" y="40"/>
                    </a:lnTo>
                    <a:lnTo>
                      <a:pt x="0" y="49"/>
                    </a:lnTo>
                    <a:lnTo>
                      <a:pt x="0" y="58"/>
                    </a:lnTo>
                    <a:lnTo>
                      <a:pt x="2" y="66"/>
                    </a:lnTo>
                    <a:lnTo>
                      <a:pt x="4" y="71"/>
                    </a:lnTo>
                    <a:lnTo>
                      <a:pt x="6" y="75"/>
                    </a:lnTo>
                    <a:lnTo>
                      <a:pt x="8" y="79"/>
                    </a:lnTo>
                    <a:lnTo>
                      <a:pt x="11" y="83"/>
                    </a:lnTo>
                    <a:lnTo>
                      <a:pt x="15" y="86"/>
                    </a:lnTo>
                    <a:lnTo>
                      <a:pt x="19" y="89"/>
                    </a:lnTo>
                    <a:lnTo>
                      <a:pt x="24" y="92"/>
                    </a:lnTo>
                    <a:lnTo>
                      <a:pt x="29" y="95"/>
                    </a:lnTo>
                    <a:lnTo>
                      <a:pt x="69" y="5"/>
                    </a:lnTo>
                    <a:close/>
                  </a:path>
                </a:pathLst>
              </a:custGeom>
              <a:solidFill>
                <a:srgbClr val="714049"/>
              </a:solidFill>
              <a:ln w="9525">
                <a:noFill/>
                <a:round/>
                <a:headEnd/>
                <a:tailEnd/>
              </a:ln>
            </p:spPr>
            <p:txBody>
              <a:bodyPr/>
              <a:lstStyle/>
              <a:p>
                <a:endParaRPr lang="en-US" dirty="0"/>
              </a:p>
            </p:txBody>
          </p:sp>
          <p:sp>
            <p:nvSpPr>
              <p:cNvPr id="58857" name="Freeform 342"/>
              <p:cNvSpPr>
                <a:spLocks/>
              </p:cNvSpPr>
              <p:nvPr/>
            </p:nvSpPr>
            <p:spPr bwMode="auto">
              <a:xfrm>
                <a:off x="3790" y="4546"/>
                <a:ext cx="74" cy="36"/>
              </a:xfrm>
              <a:custGeom>
                <a:avLst/>
                <a:gdLst>
                  <a:gd name="T0" fmla="*/ 0 w 1936"/>
                  <a:gd name="T1" fmla="*/ 0 h 927"/>
                  <a:gd name="T2" fmla="*/ 0 w 1936"/>
                  <a:gd name="T3" fmla="*/ 0 h 927"/>
                  <a:gd name="T4" fmla="*/ 0 w 1936"/>
                  <a:gd name="T5" fmla="*/ 0 h 927"/>
                  <a:gd name="T6" fmla="*/ 0 w 1936"/>
                  <a:gd name="T7" fmla="*/ 0 h 927"/>
                  <a:gd name="T8" fmla="*/ 0 w 1936"/>
                  <a:gd name="T9" fmla="*/ 0 h 927"/>
                  <a:gd name="T10" fmla="*/ 0 60000 65536"/>
                  <a:gd name="T11" fmla="*/ 0 60000 65536"/>
                  <a:gd name="T12" fmla="*/ 0 60000 65536"/>
                  <a:gd name="T13" fmla="*/ 0 60000 65536"/>
                  <a:gd name="T14" fmla="*/ 0 60000 65536"/>
                  <a:gd name="T15" fmla="*/ 0 w 1936"/>
                  <a:gd name="T16" fmla="*/ 0 h 927"/>
                  <a:gd name="T17" fmla="*/ 1936 w 1936"/>
                  <a:gd name="T18" fmla="*/ 927 h 927"/>
                </a:gdLst>
                <a:ahLst/>
                <a:cxnLst>
                  <a:cxn ang="T10">
                    <a:pos x="T0" y="T1"/>
                  </a:cxn>
                  <a:cxn ang="T11">
                    <a:pos x="T2" y="T3"/>
                  </a:cxn>
                  <a:cxn ang="T12">
                    <a:pos x="T4" y="T5"/>
                  </a:cxn>
                  <a:cxn ang="T13">
                    <a:pos x="T6" y="T7"/>
                  </a:cxn>
                  <a:cxn ang="T14">
                    <a:pos x="T8" y="T9"/>
                  </a:cxn>
                </a:cxnLst>
                <a:rect l="T15" t="T16" r="T17" b="T18"/>
                <a:pathLst>
                  <a:path w="1936" h="927">
                    <a:moveTo>
                      <a:pt x="1936" y="837"/>
                    </a:moveTo>
                    <a:lnTo>
                      <a:pt x="40" y="0"/>
                    </a:lnTo>
                    <a:lnTo>
                      <a:pt x="0" y="90"/>
                    </a:lnTo>
                    <a:lnTo>
                      <a:pt x="1897" y="927"/>
                    </a:lnTo>
                    <a:lnTo>
                      <a:pt x="1936" y="837"/>
                    </a:lnTo>
                    <a:close/>
                  </a:path>
                </a:pathLst>
              </a:custGeom>
              <a:solidFill>
                <a:srgbClr val="714049"/>
              </a:solidFill>
              <a:ln w="9525">
                <a:noFill/>
                <a:round/>
                <a:headEnd/>
                <a:tailEnd/>
              </a:ln>
            </p:spPr>
            <p:txBody>
              <a:bodyPr/>
              <a:lstStyle/>
              <a:p>
                <a:endParaRPr lang="en-US" dirty="0"/>
              </a:p>
            </p:txBody>
          </p:sp>
          <p:sp>
            <p:nvSpPr>
              <p:cNvPr id="58858" name="Freeform 343"/>
              <p:cNvSpPr>
                <a:spLocks/>
              </p:cNvSpPr>
              <p:nvPr/>
            </p:nvSpPr>
            <p:spPr bwMode="auto">
              <a:xfrm>
                <a:off x="3862" y="4579"/>
                <a:ext cx="3" cy="3"/>
              </a:xfrm>
              <a:custGeom>
                <a:avLst/>
                <a:gdLst>
                  <a:gd name="T0" fmla="*/ 0 w 68"/>
                  <a:gd name="T1" fmla="*/ 0 h 94"/>
                  <a:gd name="T2" fmla="*/ 0 w 68"/>
                  <a:gd name="T3" fmla="*/ 0 h 94"/>
                  <a:gd name="T4" fmla="*/ 0 w 68"/>
                  <a:gd name="T5" fmla="*/ 0 h 94"/>
                  <a:gd name="T6" fmla="*/ 0 w 68"/>
                  <a:gd name="T7" fmla="*/ 0 h 94"/>
                  <a:gd name="T8" fmla="*/ 0 w 68"/>
                  <a:gd name="T9" fmla="*/ 0 h 94"/>
                  <a:gd name="T10" fmla="*/ 0 w 68"/>
                  <a:gd name="T11" fmla="*/ 0 h 94"/>
                  <a:gd name="T12" fmla="*/ 0 w 68"/>
                  <a:gd name="T13" fmla="*/ 0 h 94"/>
                  <a:gd name="T14" fmla="*/ 0 w 68"/>
                  <a:gd name="T15" fmla="*/ 0 h 94"/>
                  <a:gd name="T16" fmla="*/ 0 w 68"/>
                  <a:gd name="T17" fmla="*/ 0 h 94"/>
                  <a:gd name="T18" fmla="*/ 0 w 68"/>
                  <a:gd name="T19" fmla="*/ 0 h 94"/>
                  <a:gd name="T20" fmla="*/ 0 w 68"/>
                  <a:gd name="T21" fmla="*/ 0 h 94"/>
                  <a:gd name="T22" fmla="*/ 0 w 68"/>
                  <a:gd name="T23" fmla="*/ 0 h 94"/>
                  <a:gd name="T24" fmla="*/ 0 w 68"/>
                  <a:gd name="T25" fmla="*/ 0 h 94"/>
                  <a:gd name="T26" fmla="*/ 0 w 68"/>
                  <a:gd name="T27" fmla="*/ 0 h 94"/>
                  <a:gd name="T28" fmla="*/ 0 w 68"/>
                  <a:gd name="T29" fmla="*/ 0 h 94"/>
                  <a:gd name="T30" fmla="*/ 0 w 68"/>
                  <a:gd name="T31" fmla="*/ 0 h 94"/>
                  <a:gd name="T32" fmla="*/ 0 w 68"/>
                  <a:gd name="T33" fmla="*/ 0 h 94"/>
                  <a:gd name="T34" fmla="*/ 0 w 68"/>
                  <a:gd name="T35" fmla="*/ 0 h 94"/>
                  <a:gd name="T36" fmla="*/ 0 w 68"/>
                  <a:gd name="T37" fmla="*/ 0 h 94"/>
                  <a:gd name="T38" fmla="*/ 0 w 68"/>
                  <a:gd name="T39" fmla="*/ 0 h 94"/>
                  <a:gd name="T40" fmla="*/ 0 w 68"/>
                  <a:gd name="T41" fmla="*/ 0 h 94"/>
                  <a:gd name="T42" fmla="*/ 0 w 68"/>
                  <a:gd name="T43" fmla="*/ 0 h 94"/>
                  <a:gd name="T44" fmla="*/ 0 w 68"/>
                  <a:gd name="T45" fmla="*/ 0 h 94"/>
                  <a:gd name="T46" fmla="*/ 0 w 68"/>
                  <a:gd name="T47" fmla="*/ 0 h 94"/>
                  <a:gd name="T48" fmla="*/ 0 w 68"/>
                  <a:gd name="T49" fmla="*/ 0 h 94"/>
                  <a:gd name="T50" fmla="*/ 0 w 68"/>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4"/>
                  <a:gd name="T80" fmla="*/ 68 w 68"/>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4">
                    <a:moveTo>
                      <a:pt x="0" y="90"/>
                    </a:moveTo>
                    <a:lnTo>
                      <a:pt x="5" y="92"/>
                    </a:lnTo>
                    <a:lnTo>
                      <a:pt x="10" y="93"/>
                    </a:lnTo>
                    <a:lnTo>
                      <a:pt x="16" y="94"/>
                    </a:lnTo>
                    <a:lnTo>
                      <a:pt x="21" y="94"/>
                    </a:lnTo>
                    <a:lnTo>
                      <a:pt x="26" y="94"/>
                    </a:lnTo>
                    <a:lnTo>
                      <a:pt x="30" y="93"/>
                    </a:lnTo>
                    <a:lnTo>
                      <a:pt x="35" y="92"/>
                    </a:lnTo>
                    <a:lnTo>
                      <a:pt x="39" y="90"/>
                    </a:lnTo>
                    <a:lnTo>
                      <a:pt x="47" y="86"/>
                    </a:lnTo>
                    <a:lnTo>
                      <a:pt x="54" y="80"/>
                    </a:lnTo>
                    <a:lnTo>
                      <a:pt x="59" y="73"/>
                    </a:lnTo>
                    <a:lnTo>
                      <a:pt x="64" y="65"/>
                    </a:lnTo>
                    <a:lnTo>
                      <a:pt x="67" y="56"/>
                    </a:lnTo>
                    <a:lnTo>
                      <a:pt x="68" y="46"/>
                    </a:lnTo>
                    <a:lnTo>
                      <a:pt x="68" y="37"/>
                    </a:lnTo>
                    <a:lnTo>
                      <a:pt x="66" y="28"/>
                    </a:lnTo>
                    <a:lnTo>
                      <a:pt x="64" y="24"/>
                    </a:lnTo>
                    <a:lnTo>
                      <a:pt x="62" y="20"/>
                    </a:lnTo>
                    <a:lnTo>
                      <a:pt x="60" y="16"/>
                    </a:lnTo>
                    <a:lnTo>
                      <a:pt x="56" y="12"/>
                    </a:lnTo>
                    <a:lnTo>
                      <a:pt x="53" y="9"/>
                    </a:lnTo>
                    <a:lnTo>
                      <a:pt x="49" y="6"/>
                    </a:lnTo>
                    <a:lnTo>
                      <a:pt x="44" y="3"/>
                    </a:lnTo>
                    <a:lnTo>
                      <a:pt x="39" y="0"/>
                    </a:lnTo>
                    <a:lnTo>
                      <a:pt x="0" y="90"/>
                    </a:lnTo>
                    <a:close/>
                  </a:path>
                </a:pathLst>
              </a:custGeom>
              <a:solidFill>
                <a:srgbClr val="714049"/>
              </a:solidFill>
              <a:ln w="9525">
                <a:noFill/>
                <a:round/>
                <a:headEnd/>
                <a:tailEnd/>
              </a:ln>
            </p:spPr>
            <p:txBody>
              <a:bodyPr/>
              <a:lstStyle/>
              <a:p>
                <a:endParaRPr lang="en-US" dirty="0"/>
              </a:p>
            </p:txBody>
          </p:sp>
          <p:sp>
            <p:nvSpPr>
              <p:cNvPr id="58859" name="Freeform 344"/>
              <p:cNvSpPr>
                <a:spLocks/>
              </p:cNvSpPr>
              <p:nvPr/>
            </p:nvSpPr>
            <p:spPr bwMode="auto">
              <a:xfrm>
                <a:off x="3917" y="4494"/>
                <a:ext cx="2" cy="4"/>
              </a:xfrm>
              <a:custGeom>
                <a:avLst/>
                <a:gdLst>
                  <a:gd name="T0" fmla="*/ 0 w 69"/>
                  <a:gd name="T1" fmla="*/ 0 h 96"/>
                  <a:gd name="T2" fmla="*/ 0 w 69"/>
                  <a:gd name="T3" fmla="*/ 0 h 96"/>
                  <a:gd name="T4" fmla="*/ 0 w 69"/>
                  <a:gd name="T5" fmla="*/ 0 h 96"/>
                  <a:gd name="T6" fmla="*/ 0 w 69"/>
                  <a:gd name="T7" fmla="*/ 0 h 96"/>
                  <a:gd name="T8" fmla="*/ 0 w 69"/>
                  <a:gd name="T9" fmla="*/ 0 h 96"/>
                  <a:gd name="T10" fmla="*/ 0 w 69"/>
                  <a:gd name="T11" fmla="*/ 0 h 96"/>
                  <a:gd name="T12" fmla="*/ 0 w 69"/>
                  <a:gd name="T13" fmla="*/ 0 h 96"/>
                  <a:gd name="T14" fmla="*/ 0 w 69"/>
                  <a:gd name="T15" fmla="*/ 0 h 96"/>
                  <a:gd name="T16" fmla="*/ 0 w 69"/>
                  <a:gd name="T17" fmla="*/ 0 h 96"/>
                  <a:gd name="T18" fmla="*/ 0 w 69"/>
                  <a:gd name="T19" fmla="*/ 0 h 96"/>
                  <a:gd name="T20" fmla="*/ 0 w 69"/>
                  <a:gd name="T21" fmla="*/ 0 h 96"/>
                  <a:gd name="T22" fmla="*/ 0 w 69"/>
                  <a:gd name="T23" fmla="*/ 0 h 96"/>
                  <a:gd name="T24" fmla="*/ 0 w 69"/>
                  <a:gd name="T25" fmla="*/ 0 h 96"/>
                  <a:gd name="T26" fmla="*/ 0 w 69"/>
                  <a:gd name="T27" fmla="*/ 0 h 96"/>
                  <a:gd name="T28" fmla="*/ 0 w 69"/>
                  <a:gd name="T29" fmla="*/ 0 h 96"/>
                  <a:gd name="T30" fmla="*/ 0 w 69"/>
                  <a:gd name="T31" fmla="*/ 0 h 96"/>
                  <a:gd name="T32" fmla="*/ 0 w 69"/>
                  <a:gd name="T33" fmla="*/ 0 h 96"/>
                  <a:gd name="T34" fmla="*/ 0 w 69"/>
                  <a:gd name="T35" fmla="*/ 0 h 96"/>
                  <a:gd name="T36" fmla="*/ 0 w 69"/>
                  <a:gd name="T37" fmla="*/ 0 h 96"/>
                  <a:gd name="T38" fmla="*/ 0 w 69"/>
                  <a:gd name="T39" fmla="*/ 0 h 96"/>
                  <a:gd name="T40" fmla="*/ 0 w 69"/>
                  <a:gd name="T41" fmla="*/ 0 h 96"/>
                  <a:gd name="T42" fmla="*/ 0 w 69"/>
                  <a:gd name="T43" fmla="*/ 0 h 96"/>
                  <a:gd name="T44" fmla="*/ 0 w 69"/>
                  <a:gd name="T45" fmla="*/ 0 h 96"/>
                  <a:gd name="T46" fmla="*/ 0 w 69"/>
                  <a:gd name="T47" fmla="*/ 0 h 96"/>
                  <a:gd name="T48" fmla="*/ 0 w 69"/>
                  <a:gd name="T49" fmla="*/ 0 h 96"/>
                  <a:gd name="T50" fmla="*/ 0 w 69"/>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6"/>
                  <a:gd name="T80" fmla="*/ 69 w 69"/>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6">
                    <a:moveTo>
                      <a:pt x="69" y="5"/>
                    </a:moveTo>
                    <a:lnTo>
                      <a:pt x="64" y="3"/>
                    </a:lnTo>
                    <a:lnTo>
                      <a:pt x="58" y="1"/>
                    </a:lnTo>
                    <a:lnTo>
                      <a:pt x="53" y="0"/>
                    </a:lnTo>
                    <a:lnTo>
                      <a:pt x="48" y="0"/>
                    </a:lnTo>
                    <a:lnTo>
                      <a:pt x="43" y="0"/>
                    </a:lnTo>
                    <a:lnTo>
                      <a:pt x="37" y="1"/>
                    </a:lnTo>
                    <a:lnTo>
                      <a:pt x="33" y="2"/>
                    </a:lnTo>
                    <a:lnTo>
                      <a:pt x="29" y="4"/>
                    </a:lnTo>
                    <a:lnTo>
                      <a:pt x="21" y="9"/>
                    </a:lnTo>
                    <a:lnTo>
                      <a:pt x="14" y="16"/>
                    </a:lnTo>
                    <a:lnTo>
                      <a:pt x="9" y="23"/>
                    </a:lnTo>
                    <a:lnTo>
                      <a:pt x="4" y="31"/>
                    </a:lnTo>
                    <a:lnTo>
                      <a:pt x="1" y="39"/>
                    </a:lnTo>
                    <a:lnTo>
                      <a:pt x="0" y="48"/>
                    </a:lnTo>
                    <a:lnTo>
                      <a:pt x="0" y="57"/>
                    </a:lnTo>
                    <a:lnTo>
                      <a:pt x="2" y="66"/>
                    </a:lnTo>
                    <a:lnTo>
                      <a:pt x="3" y="70"/>
                    </a:lnTo>
                    <a:lnTo>
                      <a:pt x="6" y="75"/>
                    </a:lnTo>
                    <a:lnTo>
                      <a:pt x="8" y="79"/>
                    </a:lnTo>
                    <a:lnTo>
                      <a:pt x="11" y="83"/>
                    </a:lnTo>
                    <a:lnTo>
                      <a:pt x="15" y="87"/>
                    </a:lnTo>
                    <a:lnTo>
                      <a:pt x="19" y="90"/>
                    </a:lnTo>
                    <a:lnTo>
                      <a:pt x="24" y="93"/>
                    </a:lnTo>
                    <a:lnTo>
                      <a:pt x="29" y="96"/>
                    </a:lnTo>
                    <a:lnTo>
                      <a:pt x="69" y="5"/>
                    </a:lnTo>
                    <a:close/>
                  </a:path>
                </a:pathLst>
              </a:custGeom>
              <a:solidFill>
                <a:srgbClr val="714049"/>
              </a:solidFill>
              <a:ln w="9525">
                <a:noFill/>
                <a:round/>
                <a:headEnd/>
                <a:tailEnd/>
              </a:ln>
            </p:spPr>
            <p:txBody>
              <a:bodyPr/>
              <a:lstStyle/>
              <a:p>
                <a:endParaRPr lang="en-US" dirty="0"/>
              </a:p>
            </p:txBody>
          </p:sp>
          <p:sp>
            <p:nvSpPr>
              <p:cNvPr id="58860" name="Freeform 345"/>
              <p:cNvSpPr>
                <a:spLocks/>
              </p:cNvSpPr>
              <p:nvPr/>
            </p:nvSpPr>
            <p:spPr bwMode="auto">
              <a:xfrm>
                <a:off x="3918" y="4495"/>
                <a:ext cx="73" cy="35"/>
              </a:xfrm>
              <a:custGeom>
                <a:avLst/>
                <a:gdLst>
                  <a:gd name="T0" fmla="*/ 0 w 1908"/>
                  <a:gd name="T1" fmla="*/ 0 h 914"/>
                  <a:gd name="T2" fmla="*/ 0 w 1908"/>
                  <a:gd name="T3" fmla="*/ 0 h 914"/>
                  <a:gd name="T4" fmla="*/ 0 w 1908"/>
                  <a:gd name="T5" fmla="*/ 0 h 914"/>
                  <a:gd name="T6" fmla="*/ 0 w 1908"/>
                  <a:gd name="T7" fmla="*/ 0 h 914"/>
                  <a:gd name="T8" fmla="*/ 0 w 1908"/>
                  <a:gd name="T9" fmla="*/ 0 h 914"/>
                  <a:gd name="T10" fmla="*/ 0 60000 65536"/>
                  <a:gd name="T11" fmla="*/ 0 60000 65536"/>
                  <a:gd name="T12" fmla="*/ 0 60000 65536"/>
                  <a:gd name="T13" fmla="*/ 0 60000 65536"/>
                  <a:gd name="T14" fmla="*/ 0 60000 65536"/>
                  <a:gd name="T15" fmla="*/ 0 w 1908"/>
                  <a:gd name="T16" fmla="*/ 0 h 914"/>
                  <a:gd name="T17" fmla="*/ 1908 w 1908"/>
                  <a:gd name="T18" fmla="*/ 914 h 914"/>
                </a:gdLst>
                <a:ahLst/>
                <a:cxnLst>
                  <a:cxn ang="T10">
                    <a:pos x="T0" y="T1"/>
                  </a:cxn>
                  <a:cxn ang="T11">
                    <a:pos x="T2" y="T3"/>
                  </a:cxn>
                  <a:cxn ang="T12">
                    <a:pos x="T4" y="T5"/>
                  </a:cxn>
                  <a:cxn ang="T13">
                    <a:pos x="T6" y="T7"/>
                  </a:cxn>
                  <a:cxn ang="T14">
                    <a:pos x="T8" y="T9"/>
                  </a:cxn>
                </a:cxnLst>
                <a:rect l="T15" t="T16" r="T17" b="T18"/>
                <a:pathLst>
                  <a:path w="1908" h="914">
                    <a:moveTo>
                      <a:pt x="1908" y="824"/>
                    </a:moveTo>
                    <a:lnTo>
                      <a:pt x="40" y="0"/>
                    </a:lnTo>
                    <a:lnTo>
                      <a:pt x="0" y="91"/>
                    </a:lnTo>
                    <a:lnTo>
                      <a:pt x="1868" y="914"/>
                    </a:lnTo>
                    <a:lnTo>
                      <a:pt x="1908" y="824"/>
                    </a:lnTo>
                    <a:close/>
                  </a:path>
                </a:pathLst>
              </a:custGeom>
              <a:solidFill>
                <a:srgbClr val="714049"/>
              </a:solidFill>
              <a:ln w="9525">
                <a:noFill/>
                <a:round/>
                <a:headEnd/>
                <a:tailEnd/>
              </a:ln>
            </p:spPr>
            <p:txBody>
              <a:bodyPr/>
              <a:lstStyle/>
              <a:p>
                <a:endParaRPr lang="en-US" dirty="0"/>
              </a:p>
            </p:txBody>
          </p:sp>
          <p:sp>
            <p:nvSpPr>
              <p:cNvPr id="58861" name="Freeform 346"/>
              <p:cNvSpPr>
                <a:spLocks/>
              </p:cNvSpPr>
              <p:nvPr/>
            </p:nvSpPr>
            <p:spPr bwMode="auto">
              <a:xfrm>
                <a:off x="3990" y="4526"/>
                <a:ext cx="2"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0" y="90"/>
                    </a:moveTo>
                    <a:lnTo>
                      <a:pt x="5" y="92"/>
                    </a:lnTo>
                    <a:lnTo>
                      <a:pt x="11" y="94"/>
                    </a:lnTo>
                    <a:lnTo>
                      <a:pt x="16" y="95"/>
                    </a:lnTo>
                    <a:lnTo>
                      <a:pt x="21" y="95"/>
                    </a:lnTo>
                    <a:lnTo>
                      <a:pt x="27" y="95"/>
                    </a:lnTo>
                    <a:lnTo>
                      <a:pt x="31" y="94"/>
                    </a:lnTo>
                    <a:lnTo>
                      <a:pt x="36" y="93"/>
                    </a:lnTo>
                    <a:lnTo>
                      <a:pt x="40" y="91"/>
                    </a:lnTo>
                    <a:lnTo>
                      <a:pt x="48" y="86"/>
                    </a:lnTo>
                    <a:lnTo>
                      <a:pt x="55" y="80"/>
                    </a:lnTo>
                    <a:lnTo>
                      <a:pt x="60" y="73"/>
                    </a:lnTo>
                    <a:lnTo>
                      <a:pt x="65" y="65"/>
                    </a:lnTo>
                    <a:lnTo>
                      <a:pt x="68" y="57"/>
                    </a:lnTo>
                    <a:lnTo>
                      <a:pt x="69" y="48"/>
                    </a:lnTo>
                    <a:lnTo>
                      <a:pt x="69" y="38"/>
                    </a:lnTo>
                    <a:lnTo>
                      <a:pt x="67" y="29"/>
                    </a:lnTo>
                    <a:lnTo>
                      <a:pt x="65" y="25"/>
                    </a:lnTo>
                    <a:lnTo>
                      <a:pt x="63" y="21"/>
                    </a:lnTo>
                    <a:lnTo>
                      <a:pt x="61" y="17"/>
                    </a:lnTo>
                    <a:lnTo>
                      <a:pt x="58" y="13"/>
                    </a:lnTo>
                    <a:lnTo>
                      <a:pt x="54" y="9"/>
                    </a:lnTo>
                    <a:lnTo>
                      <a:pt x="50" y="6"/>
                    </a:lnTo>
                    <a:lnTo>
                      <a:pt x="45" y="3"/>
                    </a:lnTo>
                    <a:lnTo>
                      <a:pt x="40" y="0"/>
                    </a:lnTo>
                    <a:lnTo>
                      <a:pt x="0" y="90"/>
                    </a:lnTo>
                    <a:close/>
                  </a:path>
                </a:pathLst>
              </a:custGeom>
              <a:solidFill>
                <a:srgbClr val="714049"/>
              </a:solidFill>
              <a:ln w="9525">
                <a:noFill/>
                <a:round/>
                <a:headEnd/>
                <a:tailEnd/>
              </a:ln>
            </p:spPr>
            <p:txBody>
              <a:bodyPr/>
              <a:lstStyle/>
              <a:p>
                <a:endParaRPr lang="en-US" dirty="0"/>
              </a:p>
            </p:txBody>
          </p:sp>
          <p:sp>
            <p:nvSpPr>
              <p:cNvPr id="58862" name="Freeform 347"/>
              <p:cNvSpPr>
                <a:spLocks/>
              </p:cNvSpPr>
              <p:nvPr/>
            </p:nvSpPr>
            <p:spPr bwMode="auto">
              <a:xfrm>
                <a:off x="4046" y="4441"/>
                <a:ext cx="3" cy="4"/>
              </a:xfrm>
              <a:custGeom>
                <a:avLst/>
                <a:gdLst>
                  <a:gd name="T0" fmla="*/ 0 w 69"/>
                  <a:gd name="T1" fmla="*/ 0 h 96"/>
                  <a:gd name="T2" fmla="*/ 0 w 69"/>
                  <a:gd name="T3" fmla="*/ 0 h 96"/>
                  <a:gd name="T4" fmla="*/ 0 w 69"/>
                  <a:gd name="T5" fmla="*/ 0 h 96"/>
                  <a:gd name="T6" fmla="*/ 0 w 69"/>
                  <a:gd name="T7" fmla="*/ 0 h 96"/>
                  <a:gd name="T8" fmla="*/ 0 w 69"/>
                  <a:gd name="T9" fmla="*/ 0 h 96"/>
                  <a:gd name="T10" fmla="*/ 0 w 69"/>
                  <a:gd name="T11" fmla="*/ 0 h 96"/>
                  <a:gd name="T12" fmla="*/ 0 w 69"/>
                  <a:gd name="T13" fmla="*/ 0 h 96"/>
                  <a:gd name="T14" fmla="*/ 0 w 69"/>
                  <a:gd name="T15" fmla="*/ 0 h 96"/>
                  <a:gd name="T16" fmla="*/ 0 w 69"/>
                  <a:gd name="T17" fmla="*/ 0 h 96"/>
                  <a:gd name="T18" fmla="*/ 0 w 69"/>
                  <a:gd name="T19" fmla="*/ 0 h 96"/>
                  <a:gd name="T20" fmla="*/ 0 w 69"/>
                  <a:gd name="T21" fmla="*/ 0 h 96"/>
                  <a:gd name="T22" fmla="*/ 0 w 69"/>
                  <a:gd name="T23" fmla="*/ 0 h 96"/>
                  <a:gd name="T24" fmla="*/ 0 w 69"/>
                  <a:gd name="T25" fmla="*/ 0 h 96"/>
                  <a:gd name="T26" fmla="*/ 0 w 69"/>
                  <a:gd name="T27" fmla="*/ 0 h 96"/>
                  <a:gd name="T28" fmla="*/ 0 w 69"/>
                  <a:gd name="T29" fmla="*/ 0 h 96"/>
                  <a:gd name="T30" fmla="*/ 0 w 69"/>
                  <a:gd name="T31" fmla="*/ 0 h 96"/>
                  <a:gd name="T32" fmla="*/ 0 w 69"/>
                  <a:gd name="T33" fmla="*/ 0 h 96"/>
                  <a:gd name="T34" fmla="*/ 0 w 69"/>
                  <a:gd name="T35" fmla="*/ 0 h 96"/>
                  <a:gd name="T36" fmla="*/ 0 w 69"/>
                  <a:gd name="T37" fmla="*/ 0 h 96"/>
                  <a:gd name="T38" fmla="*/ 0 w 69"/>
                  <a:gd name="T39" fmla="*/ 0 h 96"/>
                  <a:gd name="T40" fmla="*/ 0 w 69"/>
                  <a:gd name="T41" fmla="*/ 0 h 96"/>
                  <a:gd name="T42" fmla="*/ 0 w 69"/>
                  <a:gd name="T43" fmla="*/ 0 h 96"/>
                  <a:gd name="T44" fmla="*/ 0 w 69"/>
                  <a:gd name="T45" fmla="*/ 0 h 96"/>
                  <a:gd name="T46" fmla="*/ 0 w 69"/>
                  <a:gd name="T47" fmla="*/ 0 h 96"/>
                  <a:gd name="T48" fmla="*/ 0 w 69"/>
                  <a:gd name="T49" fmla="*/ 0 h 96"/>
                  <a:gd name="T50" fmla="*/ 0 w 69"/>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6"/>
                  <a:gd name="T80" fmla="*/ 69 w 69"/>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6">
                    <a:moveTo>
                      <a:pt x="69" y="5"/>
                    </a:moveTo>
                    <a:lnTo>
                      <a:pt x="64" y="3"/>
                    </a:lnTo>
                    <a:lnTo>
                      <a:pt x="58" y="1"/>
                    </a:lnTo>
                    <a:lnTo>
                      <a:pt x="53" y="0"/>
                    </a:lnTo>
                    <a:lnTo>
                      <a:pt x="48" y="0"/>
                    </a:lnTo>
                    <a:lnTo>
                      <a:pt x="43" y="0"/>
                    </a:lnTo>
                    <a:lnTo>
                      <a:pt x="39" y="1"/>
                    </a:lnTo>
                    <a:lnTo>
                      <a:pt x="34" y="2"/>
                    </a:lnTo>
                    <a:lnTo>
                      <a:pt x="30" y="4"/>
                    </a:lnTo>
                    <a:lnTo>
                      <a:pt x="22" y="9"/>
                    </a:lnTo>
                    <a:lnTo>
                      <a:pt x="15" y="15"/>
                    </a:lnTo>
                    <a:lnTo>
                      <a:pt x="10" y="23"/>
                    </a:lnTo>
                    <a:lnTo>
                      <a:pt x="5" y="31"/>
                    </a:lnTo>
                    <a:lnTo>
                      <a:pt x="2" y="39"/>
                    </a:lnTo>
                    <a:lnTo>
                      <a:pt x="0" y="48"/>
                    </a:lnTo>
                    <a:lnTo>
                      <a:pt x="0" y="57"/>
                    </a:lnTo>
                    <a:lnTo>
                      <a:pt x="3" y="66"/>
                    </a:lnTo>
                    <a:lnTo>
                      <a:pt x="5" y="70"/>
                    </a:lnTo>
                    <a:lnTo>
                      <a:pt x="7" y="75"/>
                    </a:lnTo>
                    <a:lnTo>
                      <a:pt x="9" y="79"/>
                    </a:lnTo>
                    <a:lnTo>
                      <a:pt x="12" y="82"/>
                    </a:lnTo>
                    <a:lnTo>
                      <a:pt x="16" y="86"/>
                    </a:lnTo>
                    <a:lnTo>
                      <a:pt x="20" y="89"/>
                    </a:lnTo>
                    <a:lnTo>
                      <a:pt x="25" y="92"/>
                    </a:lnTo>
                    <a:lnTo>
                      <a:pt x="30" y="96"/>
                    </a:lnTo>
                    <a:lnTo>
                      <a:pt x="69" y="5"/>
                    </a:lnTo>
                    <a:close/>
                  </a:path>
                </a:pathLst>
              </a:custGeom>
              <a:solidFill>
                <a:srgbClr val="714049"/>
              </a:solidFill>
              <a:ln w="9525">
                <a:noFill/>
                <a:round/>
                <a:headEnd/>
                <a:tailEnd/>
              </a:ln>
            </p:spPr>
            <p:txBody>
              <a:bodyPr/>
              <a:lstStyle/>
              <a:p>
                <a:endParaRPr lang="en-US" dirty="0"/>
              </a:p>
            </p:txBody>
          </p:sp>
          <p:sp>
            <p:nvSpPr>
              <p:cNvPr id="58863" name="Freeform 348"/>
              <p:cNvSpPr>
                <a:spLocks/>
              </p:cNvSpPr>
              <p:nvPr/>
            </p:nvSpPr>
            <p:spPr bwMode="auto">
              <a:xfrm>
                <a:off x="4047" y="4441"/>
                <a:ext cx="73" cy="35"/>
              </a:xfrm>
              <a:custGeom>
                <a:avLst/>
                <a:gdLst>
                  <a:gd name="T0" fmla="*/ 0 w 1899"/>
                  <a:gd name="T1" fmla="*/ 0 h 911"/>
                  <a:gd name="T2" fmla="*/ 0 w 1899"/>
                  <a:gd name="T3" fmla="*/ 0 h 911"/>
                  <a:gd name="T4" fmla="*/ 0 w 1899"/>
                  <a:gd name="T5" fmla="*/ 0 h 911"/>
                  <a:gd name="T6" fmla="*/ 0 w 1899"/>
                  <a:gd name="T7" fmla="*/ 0 h 911"/>
                  <a:gd name="T8" fmla="*/ 0 w 1899"/>
                  <a:gd name="T9" fmla="*/ 0 h 911"/>
                  <a:gd name="T10" fmla="*/ 0 60000 65536"/>
                  <a:gd name="T11" fmla="*/ 0 60000 65536"/>
                  <a:gd name="T12" fmla="*/ 0 60000 65536"/>
                  <a:gd name="T13" fmla="*/ 0 60000 65536"/>
                  <a:gd name="T14" fmla="*/ 0 60000 65536"/>
                  <a:gd name="T15" fmla="*/ 0 w 1899"/>
                  <a:gd name="T16" fmla="*/ 0 h 911"/>
                  <a:gd name="T17" fmla="*/ 1899 w 1899"/>
                  <a:gd name="T18" fmla="*/ 911 h 911"/>
                </a:gdLst>
                <a:ahLst/>
                <a:cxnLst>
                  <a:cxn ang="T10">
                    <a:pos x="T0" y="T1"/>
                  </a:cxn>
                  <a:cxn ang="T11">
                    <a:pos x="T2" y="T3"/>
                  </a:cxn>
                  <a:cxn ang="T12">
                    <a:pos x="T4" y="T5"/>
                  </a:cxn>
                  <a:cxn ang="T13">
                    <a:pos x="T6" y="T7"/>
                  </a:cxn>
                  <a:cxn ang="T14">
                    <a:pos x="T8" y="T9"/>
                  </a:cxn>
                </a:cxnLst>
                <a:rect l="T15" t="T16" r="T17" b="T18"/>
                <a:pathLst>
                  <a:path w="1899" h="911">
                    <a:moveTo>
                      <a:pt x="1899" y="821"/>
                    </a:moveTo>
                    <a:lnTo>
                      <a:pt x="39" y="0"/>
                    </a:lnTo>
                    <a:lnTo>
                      <a:pt x="0" y="91"/>
                    </a:lnTo>
                    <a:lnTo>
                      <a:pt x="1860" y="911"/>
                    </a:lnTo>
                    <a:lnTo>
                      <a:pt x="1899" y="821"/>
                    </a:lnTo>
                    <a:close/>
                  </a:path>
                </a:pathLst>
              </a:custGeom>
              <a:solidFill>
                <a:srgbClr val="714049"/>
              </a:solidFill>
              <a:ln w="9525">
                <a:noFill/>
                <a:round/>
                <a:headEnd/>
                <a:tailEnd/>
              </a:ln>
            </p:spPr>
            <p:txBody>
              <a:bodyPr/>
              <a:lstStyle/>
              <a:p>
                <a:endParaRPr lang="en-US" dirty="0"/>
              </a:p>
            </p:txBody>
          </p:sp>
          <p:sp>
            <p:nvSpPr>
              <p:cNvPr id="58864" name="Freeform 349"/>
              <p:cNvSpPr>
                <a:spLocks/>
              </p:cNvSpPr>
              <p:nvPr/>
            </p:nvSpPr>
            <p:spPr bwMode="auto">
              <a:xfrm>
                <a:off x="4119" y="4473"/>
                <a:ext cx="3" cy="4"/>
              </a:xfrm>
              <a:custGeom>
                <a:avLst/>
                <a:gdLst>
                  <a:gd name="T0" fmla="*/ 0 w 70"/>
                  <a:gd name="T1" fmla="*/ 0 h 95"/>
                  <a:gd name="T2" fmla="*/ 0 w 70"/>
                  <a:gd name="T3" fmla="*/ 0 h 95"/>
                  <a:gd name="T4" fmla="*/ 0 w 70"/>
                  <a:gd name="T5" fmla="*/ 0 h 95"/>
                  <a:gd name="T6" fmla="*/ 0 w 70"/>
                  <a:gd name="T7" fmla="*/ 0 h 95"/>
                  <a:gd name="T8" fmla="*/ 0 w 70"/>
                  <a:gd name="T9" fmla="*/ 0 h 95"/>
                  <a:gd name="T10" fmla="*/ 0 w 70"/>
                  <a:gd name="T11" fmla="*/ 0 h 95"/>
                  <a:gd name="T12" fmla="*/ 0 w 70"/>
                  <a:gd name="T13" fmla="*/ 0 h 95"/>
                  <a:gd name="T14" fmla="*/ 0 w 70"/>
                  <a:gd name="T15" fmla="*/ 0 h 95"/>
                  <a:gd name="T16" fmla="*/ 0 w 70"/>
                  <a:gd name="T17" fmla="*/ 0 h 95"/>
                  <a:gd name="T18" fmla="*/ 0 w 70"/>
                  <a:gd name="T19" fmla="*/ 0 h 95"/>
                  <a:gd name="T20" fmla="*/ 0 w 70"/>
                  <a:gd name="T21" fmla="*/ 0 h 95"/>
                  <a:gd name="T22" fmla="*/ 0 w 70"/>
                  <a:gd name="T23" fmla="*/ 0 h 95"/>
                  <a:gd name="T24" fmla="*/ 0 w 70"/>
                  <a:gd name="T25" fmla="*/ 0 h 95"/>
                  <a:gd name="T26" fmla="*/ 0 w 70"/>
                  <a:gd name="T27" fmla="*/ 0 h 95"/>
                  <a:gd name="T28" fmla="*/ 0 w 70"/>
                  <a:gd name="T29" fmla="*/ 0 h 95"/>
                  <a:gd name="T30" fmla="*/ 0 w 70"/>
                  <a:gd name="T31" fmla="*/ 0 h 95"/>
                  <a:gd name="T32" fmla="*/ 0 w 70"/>
                  <a:gd name="T33" fmla="*/ 0 h 95"/>
                  <a:gd name="T34" fmla="*/ 0 w 70"/>
                  <a:gd name="T35" fmla="*/ 0 h 95"/>
                  <a:gd name="T36" fmla="*/ 0 w 70"/>
                  <a:gd name="T37" fmla="*/ 0 h 95"/>
                  <a:gd name="T38" fmla="*/ 0 w 70"/>
                  <a:gd name="T39" fmla="*/ 0 h 95"/>
                  <a:gd name="T40" fmla="*/ 0 w 70"/>
                  <a:gd name="T41" fmla="*/ 0 h 95"/>
                  <a:gd name="T42" fmla="*/ 0 w 70"/>
                  <a:gd name="T43" fmla="*/ 0 h 95"/>
                  <a:gd name="T44" fmla="*/ 0 w 70"/>
                  <a:gd name="T45" fmla="*/ 0 h 95"/>
                  <a:gd name="T46" fmla="*/ 0 w 70"/>
                  <a:gd name="T47" fmla="*/ 0 h 95"/>
                  <a:gd name="T48" fmla="*/ 0 w 70"/>
                  <a:gd name="T49" fmla="*/ 0 h 95"/>
                  <a:gd name="T50" fmla="*/ 0 w 70"/>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5"/>
                  <a:gd name="T80" fmla="*/ 70 w 70"/>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5">
                    <a:moveTo>
                      <a:pt x="0" y="90"/>
                    </a:moveTo>
                    <a:lnTo>
                      <a:pt x="6" y="92"/>
                    </a:lnTo>
                    <a:lnTo>
                      <a:pt x="11" y="94"/>
                    </a:lnTo>
                    <a:lnTo>
                      <a:pt x="16" y="95"/>
                    </a:lnTo>
                    <a:lnTo>
                      <a:pt x="21" y="95"/>
                    </a:lnTo>
                    <a:lnTo>
                      <a:pt x="26" y="95"/>
                    </a:lnTo>
                    <a:lnTo>
                      <a:pt x="31" y="94"/>
                    </a:lnTo>
                    <a:lnTo>
                      <a:pt x="35" y="92"/>
                    </a:lnTo>
                    <a:lnTo>
                      <a:pt x="40" y="91"/>
                    </a:lnTo>
                    <a:lnTo>
                      <a:pt x="47" y="86"/>
                    </a:lnTo>
                    <a:lnTo>
                      <a:pt x="54" y="80"/>
                    </a:lnTo>
                    <a:lnTo>
                      <a:pt x="60" y="73"/>
                    </a:lnTo>
                    <a:lnTo>
                      <a:pt x="64" y="65"/>
                    </a:lnTo>
                    <a:lnTo>
                      <a:pt x="68" y="56"/>
                    </a:lnTo>
                    <a:lnTo>
                      <a:pt x="70" y="47"/>
                    </a:lnTo>
                    <a:lnTo>
                      <a:pt x="69" y="38"/>
                    </a:lnTo>
                    <a:lnTo>
                      <a:pt x="68" y="29"/>
                    </a:lnTo>
                    <a:lnTo>
                      <a:pt x="65" y="25"/>
                    </a:lnTo>
                    <a:lnTo>
                      <a:pt x="63" y="20"/>
                    </a:lnTo>
                    <a:lnTo>
                      <a:pt x="60" y="16"/>
                    </a:lnTo>
                    <a:lnTo>
                      <a:pt x="57" y="13"/>
                    </a:lnTo>
                    <a:lnTo>
                      <a:pt x="54" y="9"/>
                    </a:lnTo>
                    <a:lnTo>
                      <a:pt x="49" y="6"/>
                    </a:lnTo>
                    <a:lnTo>
                      <a:pt x="45" y="3"/>
                    </a:lnTo>
                    <a:lnTo>
                      <a:pt x="39" y="0"/>
                    </a:lnTo>
                    <a:lnTo>
                      <a:pt x="0" y="90"/>
                    </a:lnTo>
                    <a:close/>
                  </a:path>
                </a:pathLst>
              </a:custGeom>
              <a:solidFill>
                <a:srgbClr val="714049"/>
              </a:solidFill>
              <a:ln w="9525">
                <a:noFill/>
                <a:round/>
                <a:headEnd/>
                <a:tailEnd/>
              </a:ln>
            </p:spPr>
            <p:txBody>
              <a:bodyPr/>
              <a:lstStyle/>
              <a:p>
                <a:endParaRPr lang="en-US" dirty="0"/>
              </a:p>
            </p:txBody>
          </p:sp>
          <p:sp>
            <p:nvSpPr>
              <p:cNvPr id="58865" name="Freeform 350"/>
              <p:cNvSpPr>
                <a:spLocks/>
              </p:cNvSpPr>
              <p:nvPr/>
            </p:nvSpPr>
            <p:spPr bwMode="auto">
              <a:xfrm>
                <a:off x="3926" y="4553"/>
                <a:ext cx="2" cy="3"/>
              </a:xfrm>
              <a:custGeom>
                <a:avLst/>
                <a:gdLst>
                  <a:gd name="T0" fmla="*/ 0 w 69"/>
                  <a:gd name="T1" fmla="*/ 0 h 96"/>
                  <a:gd name="T2" fmla="*/ 0 w 69"/>
                  <a:gd name="T3" fmla="*/ 0 h 96"/>
                  <a:gd name="T4" fmla="*/ 0 w 69"/>
                  <a:gd name="T5" fmla="*/ 0 h 96"/>
                  <a:gd name="T6" fmla="*/ 0 w 69"/>
                  <a:gd name="T7" fmla="*/ 0 h 96"/>
                  <a:gd name="T8" fmla="*/ 0 w 69"/>
                  <a:gd name="T9" fmla="*/ 0 h 96"/>
                  <a:gd name="T10" fmla="*/ 0 w 69"/>
                  <a:gd name="T11" fmla="*/ 0 h 96"/>
                  <a:gd name="T12" fmla="*/ 0 w 69"/>
                  <a:gd name="T13" fmla="*/ 0 h 96"/>
                  <a:gd name="T14" fmla="*/ 0 w 69"/>
                  <a:gd name="T15" fmla="*/ 0 h 96"/>
                  <a:gd name="T16" fmla="*/ 0 w 69"/>
                  <a:gd name="T17" fmla="*/ 0 h 96"/>
                  <a:gd name="T18" fmla="*/ 0 w 69"/>
                  <a:gd name="T19" fmla="*/ 0 h 96"/>
                  <a:gd name="T20" fmla="*/ 0 w 69"/>
                  <a:gd name="T21" fmla="*/ 0 h 96"/>
                  <a:gd name="T22" fmla="*/ 0 w 69"/>
                  <a:gd name="T23" fmla="*/ 0 h 96"/>
                  <a:gd name="T24" fmla="*/ 0 w 69"/>
                  <a:gd name="T25" fmla="*/ 0 h 96"/>
                  <a:gd name="T26" fmla="*/ 0 w 69"/>
                  <a:gd name="T27" fmla="*/ 0 h 96"/>
                  <a:gd name="T28" fmla="*/ 0 w 69"/>
                  <a:gd name="T29" fmla="*/ 0 h 96"/>
                  <a:gd name="T30" fmla="*/ 0 w 69"/>
                  <a:gd name="T31" fmla="*/ 0 h 96"/>
                  <a:gd name="T32" fmla="*/ 0 w 69"/>
                  <a:gd name="T33" fmla="*/ 0 h 96"/>
                  <a:gd name="T34" fmla="*/ 0 w 69"/>
                  <a:gd name="T35" fmla="*/ 0 h 96"/>
                  <a:gd name="T36" fmla="*/ 0 w 69"/>
                  <a:gd name="T37" fmla="*/ 0 h 96"/>
                  <a:gd name="T38" fmla="*/ 0 w 69"/>
                  <a:gd name="T39" fmla="*/ 0 h 96"/>
                  <a:gd name="T40" fmla="*/ 0 w 69"/>
                  <a:gd name="T41" fmla="*/ 0 h 96"/>
                  <a:gd name="T42" fmla="*/ 0 w 69"/>
                  <a:gd name="T43" fmla="*/ 0 h 96"/>
                  <a:gd name="T44" fmla="*/ 0 w 69"/>
                  <a:gd name="T45" fmla="*/ 0 h 96"/>
                  <a:gd name="T46" fmla="*/ 0 w 69"/>
                  <a:gd name="T47" fmla="*/ 0 h 96"/>
                  <a:gd name="T48" fmla="*/ 0 w 69"/>
                  <a:gd name="T49" fmla="*/ 0 h 96"/>
                  <a:gd name="T50" fmla="*/ 0 w 69"/>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6"/>
                  <a:gd name="T80" fmla="*/ 69 w 69"/>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6">
                    <a:moveTo>
                      <a:pt x="69" y="6"/>
                    </a:moveTo>
                    <a:lnTo>
                      <a:pt x="64" y="3"/>
                    </a:lnTo>
                    <a:lnTo>
                      <a:pt x="59" y="1"/>
                    </a:lnTo>
                    <a:lnTo>
                      <a:pt x="53" y="1"/>
                    </a:lnTo>
                    <a:lnTo>
                      <a:pt x="48" y="0"/>
                    </a:lnTo>
                    <a:lnTo>
                      <a:pt x="43" y="1"/>
                    </a:lnTo>
                    <a:lnTo>
                      <a:pt x="39" y="1"/>
                    </a:lnTo>
                    <a:lnTo>
                      <a:pt x="34" y="3"/>
                    </a:lnTo>
                    <a:lnTo>
                      <a:pt x="30" y="5"/>
                    </a:lnTo>
                    <a:lnTo>
                      <a:pt x="22" y="10"/>
                    </a:lnTo>
                    <a:lnTo>
                      <a:pt x="14" y="16"/>
                    </a:lnTo>
                    <a:lnTo>
                      <a:pt x="9" y="23"/>
                    </a:lnTo>
                    <a:lnTo>
                      <a:pt x="4" y="31"/>
                    </a:lnTo>
                    <a:lnTo>
                      <a:pt x="1" y="39"/>
                    </a:lnTo>
                    <a:lnTo>
                      <a:pt x="0" y="48"/>
                    </a:lnTo>
                    <a:lnTo>
                      <a:pt x="0" y="57"/>
                    </a:lnTo>
                    <a:lnTo>
                      <a:pt x="2" y="66"/>
                    </a:lnTo>
                    <a:lnTo>
                      <a:pt x="4" y="71"/>
                    </a:lnTo>
                    <a:lnTo>
                      <a:pt x="6" y="75"/>
                    </a:lnTo>
                    <a:lnTo>
                      <a:pt x="8" y="80"/>
                    </a:lnTo>
                    <a:lnTo>
                      <a:pt x="12" y="83"/>
                    </a:lnTo>
                    <a:lnTo>
                      <a:pt x="15" y="87"/>
                    </a:lnTo>
                    <a:lnTo>
                      <a:pt x="19" y="90"/>
                    </a:lnTo>
                    <a:lnTo>
                      <a:pt x="25" y="93"/>
                    </a:lnTo>
                    <a:lnTo>
                      <a:pt x="30" y="96"/>
                    </a:lnTo>
                    <a:lnTo>
                      <a:pt x="69" y="6"/>
                    </a:lnTo>
                    <a:close/>
                  </a:path>
                </a:pathLst>
              </a:custGeom>
              <a:solidFill>
                <a:srgbClr val="714049"/>
              </a:solidFill>
              <a:ln w="9525">
                <a:noFill/>
                <a:round/>
                <a:headEnd/>
                <a:tailEnd/>
              </a:ln>
            </p:spPr>
            <p:txBody>
              <a:bodyPr/>
              <a:lstStyle/>
              <a:p>
                <a:endParaRPr lang="en-US" dirty="0"/>
              </a:p>
            </p:txBody>
          </p:sp>
          <p:sp>
            <p:nvSpPr>
              <p:cNvPr id="58866" name="Freeform 351"/>
              <p:cNvSpPr>
                <a:spLocks/>
              </p:cNvSpPr>
              <p:nvPr/>
            </p:nvSpPr>
            <p:spPr bwMode="auto">
              <a:xfrm>
                <a:off x="3927" y="4553"/>
                <a:ext cx="71" cy="34"/>
              </a:xfrm>
              <a:custGeom>
                <a:avLst/>
                <a:gdLst>
                  <a:gd name="T0" fmla="*/ 0 w 1856"/>
                  <a:gd name="T1" fmla="*/ 0 h 891"/>
                  <a:gd name="T2" fmla="*/ 0 w 1856"/>
                  <a:gd name="T3" fmla="*/ 0 h 891"/>
                  <a:gd name="T4" fmla="*/ 0 w 1856"/>
                  <a:gd name="T5" fmla="*/ 0 h 891"/>
                  <a:gd name="T6" fmla="*/ 0 w 1856"/>
                  <a:gd name="T7" fmla="*/ 0 h 891"/>
                  <a:gd name="T8" fmla="*/ 0 w 1856"/>
                  <a:gd name="T9" fmla="*/ 0 h 891"/>
                  <a:gd name="T10" fmla="*/ 0 60000 65536"/>
                  <a:gd name="T11" fmla="*/ 0 60000 65536"/>
                  <a:gd name="T12" fmla="*/ 0 60000 65536"/>
                  <a:gd name="T13" fmla="*/ 0 60000 65536"/>
                  <a:gd name="T14" fmla="*/ 0 60000 65536"/>
                  <a:gd name="T15" fmla="*/ 0 w 1856"/>
                  <a:gd name="T16" fmla="*/ 0 h 891"/>
                  <a:gd name="T17" fmla="*/ 1856 w 1856"/>
                  <a:gd name="T18" fmla="*/ 891 h 891"/>
                </a:gdLst>
                <a:ahLst/>
                <a:cxnLst>
                  <a:cxn ang="T10">
                    <a:pos x="T0" y="T1"/>
                  </a:cxn>
                  <a:cxn ang="T11">
                    <a:pos x="T2" y="T3"/>
                  </a:cxn>
                  <a:cxn ang="T12">
                    <a:pos x="T4" y="T5"/>
                  </a:cxn>
                  <a:cxn ang="T13">
                    <a:pos x="T6" y="T7"/>
                  </a:cxn>
                  <a:cxn ang="T14">
                    <a:pos x="T8" y="T9"/>
                  </a:cxn>
                </a:cxnLst>
                <a:rect l="T15" t="T16" r="T17" b="T18"/>
                <a:pathLst>
                  <a:path w="1856" h="891">
                    <a:moveTo>
                      <a:pt x="1856" y="801"/>
                    </a:moveTo>
                    <a:lnTo>
                      <a:pt x="39" y="0"/>
                    </a:lnTo>
                    <a:lnTo>
                      <a:pt x="0" y="90"/>
                    </a:lnTo>
                    <a:lnTo>
                      <a:pt x="1817" y="891"/>
                    </a:lnTo>
                    <a:lnTo>
                      <a:pt x="1856" y="801"/>
                    </a:lnTo>
                    <a:close/>
                  </a:path>
                </a:pathLst>
              </a:custGeom>
              <a:solidFill>
                <a:srgbClr val="714049"/>
              </a:solidFill>
              <a:ln w="9525">
                <a:noFill/>
                <a:round/>
                <a:headEnd/>
                <a:tailEnd/>
              </a:ln>
            </p:spPr>
            <p:txBody>
              <a:bodyPr/>
              <a:lstStyle/>
              <a:p>
                <a:endParaRPr lang="en-US" dirty="0"/>
              </a:p>
            </p:txBody>
          </p:sp>
          <p:sp>
            <p:nvSpPr>
              <p:cNvPr id="58867" name="Freeform 352"/>
              <p:cNvSpPr>
                <a:spLocks/>
              </p:cNvSpPr>
              <p:nvPr/>
            </p:nvSpPr>
            <p:spPr bwMode="auto">
              <a:xfrm>
                <a:off x="3997" y="4584"/>
                <a:ext cx="2" cy="3"/>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0" y="90"/>
                    </a:moveTo>
                    <a:lnTo>
                      <a:pt x="5" y="92"/>
                    </a:lnTo>
                    <a:lnTo>
                      <a:pt x="11" y="94"/>
                    </a:lnTo>
                    <a:lnTo>
                      <a:pt x="16" y="95"/>
                    </a:lnTo>
                    <a:lnTo>
                      <a:pt x="21" y="95"/>
                    </a:lnTo>
                    <a:lnTo>
                      <a:pt x="26" y="95"/>
                    </a:lnTo>
                    <a:lnTo>
                      <a:pt x="31" y="94"/>
                    </a:lnTo>
                    <a:lnTo>
                      <a:pt x="35" y="93"/>
                    </a:lnTo>
                    <a:lnTo>
                      <a:pt x="39" y="91"/>
                    </a:lnTo>
                    <a:lnTo>
                      <a:pt x="47" y="86"/>
                    </a:lnTo>
                    <a:lnTo>
                      <a:pt x="54" y="80"/>
                    </a:lnTo>
                    <a:lnTo>
                      <a:pt x="61" y="73"/>
                    </a:lnTo>
                    <a:lnTo>
                      <a:pt x="65" y="65"/>
                    </a:lnTo>
                    <a:lnTo>
                      <a:pt x="68" y="56"/>
                    </a:lnTo>
                    <a:lnTo>
                      <a:pt x="69" y="47"/>
                    </a:lnTo>
                    <a:lnTo>
                      <a:pt x="69" y="38"/>
                    </a:lnTo>
                    <a:lnTo>
                      <a:pt x="67" y="29"/>
                    </a:lnTo>
                    <a:lnTo>
                      <a:pt x="66" y="25"/>
                    </a:lnTo>
                    <a:lnTo>
                      <a:pt x="64" y="21"/>
                    </a:lnTo>
                    <a:lnTo>
                      <a:pt x="61" y="17"/>
                    </a:lnTo>
                    <a:lnTo>
                      <a:pt x="58" y="13"/>
                    </a:lnTo>
                    <a:lnTo>
                      <a:pt x="53" y="9"/>
                    </a:lnTo>
                    <a:lnTo>
                      <a:pt x="49" y="6"/>
                    </a:lnTo>
                    <a:lnTo>
                      <a:pt x="44" y="3"/>
                    </a:lnTo>
                    <a:lnTo>
                      <a:pt x="39" y="0"/>
                    </a:lnTo>
                    <a:lnTo>
                      <a:pt x="0" y="90"/>
                    </a:lnTo>
                    <a:close/>
                  </a:path>
                </a:pathLst>
              </a:custGeom>
              <a:solidFill>
                <a:srgbClr val="714049"/>
              </a:solidFill>
              <a:ln w="9525">
                <a:noFill/>
                <a:round/>
                <a:headEnd/>
                <a:tailEnd/>
              </a:ln>
            </p:spPr>
            <p:txBody>
              <a:bodyPr/>
              <a:lstStyle/>
              <a:p>
                <a:endParaRPr lang="en-US" dirty="0"/>
              </a:p>
            </p:txBody>
          </p:sp>
          <p:sp>
            <p:nvSpPr>
              <p:cNvPr id="58868" name="Freeform 353"/>
              <p:cNvSpPr>
                <a:spLocks/>
              </p:cNvSpPr>
              <p:nvPr/>
            </p:nvSpPr>
            <p:spPr bwMode="auto">
              <a:xfrm>
                <a:off x="4055" y="4501"/>
                <a:ext cx="3" cy="3"/>
              </a:xfrm>
              <a:custGeom>
                <a:avLst/>
                <a:gdLst>
                  <a:gd name="T0" fmla="*/ 0 w 70"/>
                  <a:gd name="T1" fmla="*/ 0 h 95"/>
                  <a:gd name="T2" fmla="*/ 0 w 70"/>
                  <a:gd name="T3" fmla="*/ 0 h 95"/>
                  <a:gd name="T4" fmla="*/ 0 w 70"/>
                  <a:gd name="T5" fmla="*/ 0 h 95"/>
                  <a:gd name="T6" fmla="*/ 0 w 70"/>
                  <a:gd name="T7" fmla="*/ 0 h 95"/>
                  <a:gd name="T8" fmla="*/ 0 w 70"/>
                  <a:gd name="T9" fmla="*/ 0 h 95"/>
                  <a:gd name="T10" fmla="*/ 0 w 70"/>
                  <a:gd name="T11" fmla="*/ 0 h 95"/>
                  <a:gd name="T12" fmla="*/ 0 w 70"/>
                  <a:gd name="T13" fmla="*/ 0 h 95"/>
                  <a:gd name="T14" fmla="*/ 0 w 70"/>
                  <a:gd name="T15" fmla="*/ 0 h 95"/>
                  <a:gd name="T16" fmla="*/ 0 w 70"/>
                  <a:gd name="T17" fmla="*/ 0 h 95"/>
                  <a:gd name="T18" fmla="*/ 0 w 70"/>
                  <a:gd name="T19" fmla="*/ 0 h 95"/>
                  <a:gd name="T20" fmla="*/ 0 w 70"/>
                  <a:gd name="T21" fmla="*/ 0 h 95"/>
                  <a:gd name="T22" fmla="*/ 0 w 70"/>
                  <a:gd name="T23" fmla="*/ 0 h 95"/>
                  <a:gd name="T24" fmla="*/ 0 w 70"/>
                  <a:gd name="T25" fmla="*/ 0 h 95"/>
                  <a:gd name="T26" fmla="*/ 0 w 70"/>
                  <a:gd name="T27" fmla="*/ 0 h 95"/>
                  <a:gd name="T28" fmla="*/ 0 w 70"/>
                  <a:gd name="T29" fmla="*/ 0 h 95"/>
                  <a:gd name="T30" fmla="*/ 0 w 70"/>
                  <a:gd name="T31" fmla="*/ 0 h 95"/>
                  <a:gd name="T32" fmla="*/ 0 w 70"/>
                  <a:gd name="T33" fmla="*/ 0 h 95"/>
                  <a:gd name="T34" fmla="*/ 0 w 70"/>
                  <a:gd name="T35" fmla="*/ 0 h 95"/>
                  <a:gd name="T36" fmla="*/ 0 w 70"/>
                  <a:gd name="T37" fmla="*/ 0 h 95"/>
                  <a:gd name="T38" fmla="*/ 0 w 70"/>
                  <a:gd name="T39" fmla="*/ 0 h 95"/>
                  <a:gd name="T40" fmla="*/ 0 w 70"/>
                  <a:gd name="T41" fmla="*/ 0 h 95"/>
                  <a:gd name="T42" fmla="*/ 0 w 70"/>
                  <a:gd name="T43" fmla="*/ 0 h 95"/>
                  <a:gd name="T44" fmla="*/ 0 w 70"/>
                  <a:gd name="T45" fmla="*/ 0 h 95"/>
                  <a:gd name="T46" fmla="*/ 0 w 70"/>
                  <a:gd name="T47" fmla="*/ 0 h 95"/>
                  <a:gd name="T48" fmla="*/ 0 w 70"/>
                  <a:gd name="T49" fmla="*/ 0 h 95"/>
                  <a:gd name="T50" fmla="*/ 0 w 70"/>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5"/>
                  <a:gd name="T80" fmla="*/ 70 w 70"/>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5">
                    <a:moveTo>
                      <a:pt x="70" y="5"/>
                    </a:moveTo>
                    <a:lnTo>
                      <a:pt x="64" y="3"/>
                    </a:lnTo>
                    <a:lnTo>
                      <a:pt x="59" y="2"/>
                    </a:lnTo>
                    <a:lnTo>
                      <a:pt x="52" y="1"/>
                    </a:lnTo>
                    <a:lnTo>
                      <a:pt x="47" y="0"/>
                    </a:lnTo>
                    <a:lnTo>
                      <a:pt x="43" y="1"/>
                    </a:lnTo>
                    <a:lnTo>
                      <a:pt x="38" y="1"/>
                    </a:lnTo>
                    <a:lnTo>
                      <a:pt x="33" y="3"/>
                    </a:lnTo>
                    <a:lnTo>
                      <a:pt x="29" y="4"/>
                    </a:lnTo>
                    <a:lnTo>
                      <a:pt x="21" y="9"/>
                    </a:lnTo>
                    <a:lnTo>
                      <a:pt x="15" y="15"/>
                    </a:lnTo>
                    <a:lnTo>
                      <a:pt x="9" y="22"/>
                    </a:lnTo>
                    <a:lnTo>
                      <a:pt x="5" y="30"/>
                    </a:lnTo>
                    <a:lnTo>
                      <a:pt x="2" y="39"/>
                    </a:lnTo>
                    <a:lnTo>
                      <a:pt x="0" y="47"/>
                    </a:lnTo>
                    <a:lnTo>
                      <a:pt x="0" y="57"/>
                    </a:lnTo>
                    <a:lnTo>
                      <a:pt x="2" y="66"/>
                    </a:lnTo>
                    <a:lnTo>
                      <a:pt x="4" y="71"/>
                    </a:lnTo>
                    <a:lnTo>
                      <a:pt x="6" y="75"/>
                    </a:lnTo>
                    <a:lnTo>
                      <a:pt x="9" y="79"/>
                    </a:lnTo>
                    <a:lnTo>
                      <a:pt x="12" y="83"/>
                    </a:lnTo>
                    <a:lnTo>
                      <a:pt x="15" y="86"/>
                    </a:lnTo>
                    <a:lnTo>
                      <a:pt x="19" y="89"/>
                    </a:lnTo>
                    <a:lnTo>
                      <a:pt x="24" y="92"/>
                    </a:lnTo>
                    <a:lnTo>
                      <a:pt x="29" y="95"/>
                    </a:lnTo>
                    <a:lnTo>
                      <a:pt x="70" y="5"/>
                    </a:lnTo>
                    <a:close/>
                  </a:path>
                </a:pathLst>
              </a:custGeom>
              <a:solidFill>
                <a:srgbClr val="714049"/>
              </a:solidFill>
              <a:ln w="9525">
                <a:noFill/>
                <a:round/>
                <a:headEnd/>
                <a:tailEnd/>
              </a:ln>
            </p:spPr>
            <p:txBody>
              <a:bodyPr/>
              <a:lstStyle/>
              <a:p>
                <a:endParaRPr lang="en-US" dirty="0"/>
              </a:p>
            </p:txBody>
          </p:sp>
          <p:sp>
            <p:nvSpPr>
              <p:cNvPr id="58869" name="Freeform 354"/>
              <p:cNvSpPr>
                <a:spLocks/>
              </p:cNvSpPr>
              <p:nvPr/>
            </p:nvSpPr>
            <p:spPr bwMode="auto">
              <a:xfrm>
                <a:off x="4056" y="4501"/>
                <a:ext cx="72" cy="34"/>
              </a:xfrm>
              <a:custGeom>
                <a:avLst/>
                <a:gdLst>
                  <a:gd name="T0" fmla="*/ 0 w 1866"/>
                  <a:gd name="T1" fmla="*/ 0 h 895"/>
                  <a:gd name="T2" fmla="*/ 0 w 1866"/>
                  <a:gd name="T3" fmla="*/ 0 h 895"/>
                  <a:gd name="T4" fmla="*/ 0 w 1866"/>
                  <a:gd name="T5" fmla="*/ 0 h 895"/>
                  <a:gd name="T6" fmla="*/ 0 w 1866"/>
                  <a:gd name="T7" fmla="*/ 0 h 895"/>
                  <a:gd name="T8" fmla="*/ 0 w 1866"/>
                  <a:gd name="T9" fmla="*/ 0 h 895"/>
                  <a:gd name="T10" fmla="*/ 0 60000 65536"/>
                  <a:gd name="T11" fmla="*/ 0 60000 65536"/>
                  <a:gd name="T12" fmla="*/ 0 60000 65536"/>
                  <a:gd name="T13" fmla="*/ 0 60000 65536"/>
                  <a:gd name="T14" fmla="*/ 0 60000 65536"/>
                  <a:gd name="T15" fmla="*/ 0 w 1866"/>
                  <a:gd name="T16" fmla="*/ 0 h 895"/>
                  <a:gd name="T17" fmla="*/ 1866 w 1866"/>
                  <a:gd name="T18" fmla="*/ 895 h 895"/>
                </a:gdLst>
                <a:ahLst/>
                <a:cxnLst>
                  <a:cxn ang="T10">
                    <a:pos x="T0" y="T1"/>
                  </a:cxn>
                  <a:cxn ang="T11">
                    <a:pos x="T2" y="T3"/>
                  </a:cxn>
                  <a:cxn ang="T12">
                    <a:pos x="T4" y="T5"/>
                  </a:cxn>
                  <a:cxn ang="T13">
                    <a:pos x="T6" y="T7"/>
                  </a:cxn>
                  <a:cxn ang="T14">
                    <a:pos x="T8" y="T9"/>
                  </a:cxn>
                </a:cxnLst>
                <a:rect l="T15" t="T16" r="T17" b="T18"/>
                <a:pathLst>
                  <a:path w="1866" h="895">
                    <a:moveTo>
                      <a:pt x="1866" y="805"/>
                    </a:moveTo>
                    <a:lnTo>
                      <a:pt x="41" y="0"/>
                    </a:lnTo>
                    <a:lnTo>
                      <a:pt x="0" y="90"/>
                    </a:lnTo>
                    <a:lnTo>
                      <a:pt x="1826" y="895"/>
                    </a:lnTo>
                    <a:lnTo>
                      <a:pt x="1866" y="805"/>
                    </a:lnTo>
                    <a:close/>
                  </a:path>
                </a:pathLst>
              </a:custGeom>
              <a:solidFill>
                <a:srgbClr val="714049"/>
              </a:solidFill>
              <a:ln w="9525">
                <a:noFill/>
                <a:round/>
                <a:headEnd/>
                <a:tailEnd/>
              </a:ln>
            </p:spPr>
            <p:txBody>
              <a:bodyPr/>
              <a:lstStyle/>
              <a:p>
                <a:endParaRPr lang="en-US" dirty="0"/>
              </a:p>
            </p:txBody>
          </p:sp>
          <p:sp>
            <p:nvSpPr>
              <p:cNvPr id="58870" name="Freeform 355"/>
              <p:cNvSpPr>
                <a:spLocks/>
              </p:cNvSpPr>
              <p:nvPr/>
            </p:nvSpPr>
            <p:spPr bwMode="auto">
              <a:xfrm>
                <a:off x="4127" y="4532"/>
                <a:ext cx="2"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0" y="90"/>
                    </a:moveTo>
                    <a:lnTo>
                      <a:pt x="6" y="92"/>
                    </a:lnTo>
                    <a:lnTo>
                      <a:pt x="12" y="94"/>
                    </a:lnTo>
                    <a:lnTo>
                      <a:pt x="17" y="95"/>
                    </a:lnTo>
                    <a:lnTo>
                      <a:pt x="22" y="95"/>
                    </a:lnTo>
                    <a:lnTo>
                      <a:pt x="27" y="95"/>
                    </a:lnTo>
                    <a:lnTo>
                      <a:pt x="32" y="94"/>
                    </a:lnTo>
                    <a:lnTo>
                      <a:pt x="36" y="93"/>
                    </a:lnTo>
                    <a:lnTo>
                      <a:pt x="40" y="91"/>
                    </a:lnTo>
                    <a:lnTo>
                      <a:pt x="48" y="86"/>
                    </a:lnTo>
                    <a:lnTo>
                      <a:pt x="55" y="80"/>
                    </a:lnTo>
                    <a:lnTo>
                      <a:pt x="61" y="73"/>
                    </a:lnTo>
                    <a:lnTo>
                      <a:pt x="65" y="65"/>
                    </a:lnTo>
                    <a:lnTo>
                      <a:pt x="68" y="57"/>
                    </a:lnTo>
                    <a:lnTo>
                      <a:pt x="69" y="48"/>
                    </a:lnTo>
                    <a:lnTo>
                      <a:pt x="69" y="38"/>
                    </a:lnTo>
                    <a:lnTo>
                      <a:pt x="67" y="29"/>
                    </a:lnTo>
                    <a:lnTo>
                      <a:pt x="66" y="25"/>
                    </a:lnTo>
                    <a:lnTo>
                      <a:pt x="64" y="21"/>
                    </a:lnTo>
                    <a:lnTo>
                      <a:pt x="61" y="17"/>
                    </a:lnTo>
                    <a:lnTo>
                      <a:pt x="58" y="13"/>
                    </a:lnTo>
                    <a:lnTo>
                      <a:pt x="54" y="9"/>
                    </a:lnTo>
                    <a:lnTo>
                      <a:pt x="50" y="6"/>
                    </a:lnTo>
                    <a:lnTo>
                      <a:pt x="45" y="3"/>
                    </a:lnTo>
                    <a:lnTo>
                      <a:pt x="40" y="0"/>
                    </a:lnTo>
                    <a:lnTo>
                      <a:pt x="0" y="90"/>
                    </a:lnTo>
                    <a:close/>
                  </a:path>
                </a:pathLst>
              </a:custGeom>
              <a:solidFill>
                <a:srgbClr val="714049"/>
              </a:solidFill>
              <a:ln w="9525">
                <a:noFill/>
                <a:round/>
                <a:headEnd/>
                <a:tailEnd/>
              </a:ln>
            </p:spPr>
            <p:txBody>
              <a:bodyPr/>
              <a:lstStyle/>
              <a:p>
                <a:endParaRPr lang="en-US" dirty="0"/>
              </a:p>
            </p:txBody>
          </p:sp>
          <p:sp>
            <p:nvSpPr>
              <p:cNvPr id="58871" name="Freeform 356"/>
              <p:cNvSpPr>
                <a:spLocks/>
              </p:cNvSpPr>
              <p:nvPr/>
            </p:nvSpPr>
            <p:spPr bwMode="auto">
              <a:xfrm>
                <a:off x="4184" y="4447"/>
                <a:ext cx="3" cy="4"/>
              </a:xfrm>
              <a:custGeom>
                <a:avLst/>
                <a:gdLst>
                  <a:gd name="T0" fmla="*/ 0 w 69"/>
                  <a:gd name="T1" fmla="*/ 0 h 96"/>
                  <a:gd name="T2" fmla="*/ 0 w 69"/>
                  <a:gd name="T3" fmla="*/ 0 h 96"/>
                  <a:gd name="T4" fmla="*/ 0 w 69"/>
                  <a:gd name="T5" fmla="*/ 0 h 96"/>
                  <a:gd name="T6" fmla="*/ 0 w 69"/>
                  <a:gd name="T7" fmla="*/ 0 h 96"/>
                  <a:gd name="T8" fmla="*/ 0 w 69"/>
                  <a:gd name="T9" fmla="*/ 0 h 96"/>
                  <a:gd name="T10" fmla="*/ 0 w 69"/>
                  <a:gd name="T11" fmla="*/ 0 h 96"/>
                  <a:gd name="T12" fmla="*/ 0 w 69"/>
                  <a:gd name="T13" fmla="*/ 0 h 96"/>
                  <a:gd name="T14" fmla="*/ 0 w 69"/>
                  <a:gd name="T15" fmla="*/ 0 h 96"/>
                  <a:gd name="T16" fmla="*/ 0 w 69"/>
                  <a:gd name="T17" fmla="*/ 0 h 96"/>
                  <a:gd name="T18" fmla="*/ 0 w 69"/>
                  <a:gd name="T19" fmla="*/ 0 h 96"/>
                  <a:gd name="T20" fmla="*/ 0 w 69"/>
                  <a:gd name="T21" fmla="*/ 0 h 96"/>
                  <a:gd name="T22" fmla="*/ 0 w 69"/>
                  <a:gd name="T23" fmla="*/ 0 h 96"/>
                  <a:gd name="T24" fmla="*/ 0 w 69"/>
                  <a:gd name="T25" fmla="*/ 0 h 96"/>
                  <a:gd name="T26" fmla="*/ 0 w 69"/>
                  <a:gd name="T27" fmla="*/ 0 h 96"/>
                  <a:gd name="T28" fmla="*/ 0 w 69"/>
                  <a:gd name="T29" fmla="*/ 0 h 96"/>
                  <a:gd name="T30" fmla="*/ 0 w 69"/>
                  <a:gd name="T31" fmla="*/ 0 h 96"/>
                  <a:gd name="T32" fmla="*/ 0 w 69"/>
                  <a:gd name="T33" fmla="*/ 0 h 96"/>
                  <a:gd name="T34" fmla="*/ 0 w 69"/>
                  <a:gd name="T35" fmla="*/ 0 h 96"/>
                  <a:gd name="T36" fmla="*/ 0 w 69"/>
                  <a:gd name="T37" fmla="*/ 0 h 96"/>
                  <a:gd name="T38" fmla="*/ 0 w 69"/>
                  <a:gd name="T39" fmla="*/ 0 h 96"/>
                  <a:gd name="T40" fmla="*/ 0 w 69"/>
                  <a:gd name="T41" fmla="*/ 0 h 96"/>
                  <a:gd name="T42" fmla="*/ 0 w 69"/>
                  <a:gd name="T43" fmla="*/ 0 h 96"/>
                  <a:gd name="T44" fmla="*/ 0 w 69"/>
                  <a:gd name="T45" fmla="*/ 0 h 96"/>
                  <a:gd name="T46" fmla="*/ 0 w 69"/>
                  <a:gd name="T47" fmla="*/ 0 h 96"/>
                  <a:gd name="T48" fmla="*/ 0 w 69"/>
                  <a:gd name="T49" fmla="*/ 0 h 96"/>
                  <a:gd name="T50" fmla="*/ 0 w 69"/>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6"/>
                  <a:gd name="T80" fmla="*/ 69 w 69"/>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6">
                    <a:moveTo>
                      <a:pt x="69" y="5"/>
                    </a:moveTo>
                    <a:lnTo>
                      <a:pt x="64" y="3"/>
                    </a:lnTo>
                    <a:lnTo>
                      <a:pt x="59" y="1"/>
                    </a:lnTo>
                    <a:lnTo>
                      <a:pt x="53" y="0"/>
                    </a:lnTo>
                    <a:lnTo>
                      <a:pt x="48" y="0"/>
                    </a:lnTo>
                    <a:lnTo>
                      <a:pt x="43" y="0"/>
                    </a:lnTo>
                    <a:lnTo>
                      <a:pt x="38" y="1"/>
                    </a:lnTo>
                    <a:lnTo>
                      <a:pt x="33" y="2"/>
                    </a:lnTo>
                    <a:lnTo>
                      <a:pt x="29" y="4"/>
                    </a:lnTo>
                    <a:lnTo>
                      <a:pt x="21" y="9"/>
                    </a:lnTo>
                    <a:lnTo>
                      <a:pt x="14" y="16"/>
                    </a:lnTo>
                    <a:lnTo>
                      <a:pt x="9" y="23"/>
                    </a:lnTo>
                    <a:lnTo>
                      <a:pt x="5" y="31"/>
                    </a:lnTo>
                    <a:lnTo>
                      <a:pt x="2" y="39"/>
                    </a:lnTo>
                    <a:lnTo>
                      <a:pt x="0" y="48"/>
                    </a:lnTo>
                    <a:lnTo>
                      <a:pt x="0" y="57"/>
                    </a:lnTo>
                    <a:lnTo>
                      <a:pt x="2" y="66"/>
                    </a:lnTo>
                    <a:lnTo>
                      <a:pt x="4" y="70"/>
                    </a:lnTo>
                    <a:lnTo>
                      <a:pt x="6" y="74"/>
                    </a:lnTo>
                    <a:lnTo>
                      <a:pt x="8" y="78"/>
                    </a:lnTo>
                    <a:lnTo>
                      <a:pt x="12" y="82"/>
                    </a:lnTo>
                    <a:lnTo>
                      <a:pt x="15" y="87"/>
                    </a:lnTo>
                    <a:lnTo>
                      <a:pt x="19" y="90"/>
                    </a:lnTo>
                    <a:lnTo>
                      <a:pt x="24" y="93"/>
                    </a:lnTo>
                    <a:lnTo>
                      <a:pt x="29" y="96"/>
                    </a:lnTo>
                    <a:lnTo>
                      <a:pt x="69" y="5"/>
                    </a:lnTo>
                    <a:close/>
                  </a:path>
                </a:pathLst>
              </a:custGeom>
              <a:solidFill>
                <a:srgbClr val="714049"/>
              </a:solidFill>
              <a:ln w="9525">
                <a:noFill/>
                <a:round/>
                <a:headEnd/>
                <a:tailEnd/>
              </a:ln>
            </p:spPr>
            <p:txBody>
              <a:bodyPr/>
              <a:lstStyle/>
              <a:p>
                <a:endParaRPr lang="en-US" dirty="0"/>
              </a:p>
            </p:txBody>
          </p:sp>
          <p:sp>
            <p:nvSpPr>
              <p:cNvPr id="58872" name="Freeform 357"/>
              <p:cNvSpPr>
                <a:spLocks/>
              </p:cNvSpPr>
              <p:nvPr/>
            </p:nvSpPr>
            <p:spPr bwMode="auto">
              <a:xfrm>
                <a:off x="4185" y="4447"/>
                <a:ext cx="72" cy="35"/>
              </a:xfrm>
              <a:custGeom>
                <a:avLst/>
                <a:gdLst>
                  <a:gd name="T0" fmla="*/ 0 w 1877"/>
                  <a:gd name="T1" fmla="*/ 0 h 901"/>
                  <a:gd name="T2" fmla="*/ 0 w 1877"/>
                  <a:gd name="T3" fmla="*/ 0 h 901"/>
                  <a:gd name="T4" fmla="*/ 0 w 1877"/>
                  <a:gd name="T5" fmla="*/ 0 h 901"/>
                  <a:gd name="T6" fmla="*/ 0 w 1877"/>
                  <a:gd name="T7" fmla="*/ 0 h 901"/>
                  <a:gd name="T8" fmla="*/ 0 w 1877"/>
                  <a:gd name="T9" fmla="*/ 0 h 901"/>
                  <a:gd name="T10" fmla="*/ 0 60000 65536"/>
                  <a:gd name="T11" fmla="*/ 0 60000 65536"/>
                  <a:gd name="T12" fmla="*/ 0 60000 65536"/>
                  <a:gd name="T13" fmla="*/ 0 60000 65536"/>
                  <a:gd name="T14" fmla="*/ 0 60000 65536"/>
                  <a:gd name="T15" fmla="*/ 0 w 1877"/>
                  <a:gd name="T16" fmla="*/ 0 h 901"/>
                  <a:gd name="T17" fmla="*/ 1877 w 1877"/>
                  <a:gd name="T18" fmla="*/ 901 h 901"/>
                </a:gdLst>
                <a:ahLst/>
                <a:cxnLst>
                  <a:cxn ang="T10">
                    <a:pos x="T0" y="T1"/>
                  </a:cxn>
                  <a:cxn ang="T11">
                    <a:pos x="T2" y="T3"/>
                  </a:cxn>
                  <a:cxn ang="T12">
                    <a:pos x="T4" y="T5"/>
                  </a:cxn>
                  <a:cxn ang="T13">
                    <a:pos x="T6" y="T7"/>
                  </a:cxn>
                  <a:cxn ang="T14">
                    <a:pos x="T8" y="T9"/>
                  </a:cxn>
                </a:cxnLst>
                <a:rect l="T15" t="T16" r="T17" b="T18"/>
                <a:pathLst>
                  <a:path w="1877" h="901">
                    <a:moveTo>
                      <a:pt x="1877" y="811"/>
                    </a:moveTo>
                    <a:lnTo>
                      <a:pt x="40" y="0"/>
                    </a:lnTo>
                    <a:lnTo>
                      <a:pt x="0" y="91"/>
                    </a:lnTo>
                    <a:lnTo>
                      <a:pt x="1838" y="901"/>
                    </a:lnTo>
                    <a:lnTo>
                      <a:pt x="1877" y="811"/>
                    </a:lnTo>
                    <a:close/>
                  </a:path>
                </a:pathLst>
              </a:custGeom>
              <a:solidFill>
                <a:srgbClr val="714049"/>
              </a:solidFill>
              <a:ln w="9525">
                <a:noFill/>
                <a:round/>
                <a:headEnd/>
                <a:tailEnd/>
              </a:ln>
            </p:spPr>
            <p:txBody>
              <a:bodyPr/>
              <a:lstStyle/>
              <a:p>
                <a:endParaRPr lang="en-US" dirty="0"/>
              </a:p>
            </p:txBody>
          </p:sp>
          <p:sp>
            <p:nvSpPr>
              <p:cNvPr id="58873" name="Freeform 358"/>
              <p:cNvSpPr>
                <a:spLocks/>
              </p:cNvSpPr>
              <p:nvPr/>
            </p:nvSpPr>
            <p:spPr bwMode="auto">
              <a:xfrm>
                <a:off x="4256" y="4478"/>
                <a:ext cx="2" cy="4"/>
              </a:xfrm>
              <a:custGeom>
                <a:avLst/>
                <a:gdLst>
                  <a:gd name="T0" fmla="*/ 0 w 69"/>
                  <a:gd name="T1" fmla="*/ 0 h 94"/>
                  <a:gd name="T2" fmla="*/ 0 w 69"/>
                  <a:gd name="T3" fmla="*/ 0 h 94"/>
                  <a:gd name="T4" fmla="*/ 0 w 69"/>
                  <a:gd name="T5" fmla="*/ 0 h 94"/>
                  <a:gd name="T6" fmla="*/ 0 w 69"/>
                  <a:gd name="T7" fmla="*/ 0 h 94"/>
                  <a:gd name="T8" fmla="*/ 0 w 69"/>
                  <a:gd name="T9" fmla="*/ 0 h 94"/>
                  <a:gd name="T10" fmla="*/ 0 w 69"/>
                  <a:gd name="T11" fmla="*/ 0 h 94"/>
                  <a:gd name="T12" fmla="*/ 0 w 69"/>
                  <a:gd name="T13" fmla="*/ 0 h 94"/>
                  <a:gd name="T14" fmla="*/ 0 w 69"/>
                  <a:gd name="T15" fmla="*/ 0 h 94"/>
                  <a:gd name="T16" fmla="*/ 0 w 69"/>
                  <a:gd name="T17" fmla="*/ 0 h 94"/>
                  <a:gd name="T18" fmla="*/ 0 w 69"/>
                  <a:gd name="T19" fmla="*/ 0 h 94"/>
                  <a:gd name="T20" fmla="*/ 0 w 69"/>
                  <a:gd name="T21" fmla="*/ 0 h 94"/>
                  <a:gd name="T22" fmla="*/ 0 w 69"/>
                  <a:gd name="T23" fmla="*/ 0 h 94"/>
                  <a:gd name="T24" fmla="*/ 0 w 69"/>
                  <a:gd name="T25" fmla="*/ 0 h 94"/>
                  <a:gd name="T26" fmla="*/ 0 w 69"/>
                  <a:gd name="T27" fmla="*/ 0 h 94"/>
                  <a:gd name="T28" fmla="*/ 0 w 69"/>
                  <a:gd name="T29" fmla="*/ 0 h 94"/>
                  <a:gd name="T30" fmla="*/ 0 w 69"/>
                  <a:gd name="T31" fmla="*/ 0 h 94"/>
                  <a:gd name="T32" fmla="*/ 0 w 69"/>
                  <a:gd name="T33" fmla="*/ 0 h 94"/>
                  <a:gd name="T34" fmla="*/ 0 w 69"/>
                  <a:gd name="T35" fmla="*/ 0 h 94"/>
                  <a:gd name="T36" fmla="*/ 0 w 69"/>
                  <a:gd name="T37" fmla="*/ 0 h 94"/>
                  <a:gd name="T38" fmla="*/ 0 w 69"/>
                  <a:gd name="T39" fmla="*/ 0 h 94"/>
                  <a:gd name="T40" fmla="*/ 0 w 69"/>
                  <a:gd name="T41" fmla="*/ 0 h 94"/>
                  <a:gd name="T42" fmla="*/ 0 w 69"/>
                  <a:gd name="T43" fmla="*/ 0 h 94"/>
                  <a:gd name="T44" fmla="*/ 0 w 69"/>
                  <a:gd name="T45" fmla="*/ 0 h 94"/>
                  <a:gd name="T46" fmla="*/ 0 w 69"/>
                  <a:gd name="T47" fmla="*/ 0 h 94"/>
                  <a:gd name="T48" fmla="*/ 0 w 69"/>
                  <a:gd name="T49" fmla="*/ 0 h 94"/>
                  <a:gd name="T50" fmla="*/ 0 w 69"/>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4"/>
                  <a:gd name="T80" fmla="*/ 69 w 69"/>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4">
                    <a:moveTo>
                      <a:pt x="0" y="90"/>
                    </a:moveTo>
                    <a:lnTo>
                      <a:pt x="5" y="92"/>
                    </a:lnTo>
                    <a:lnTo>
                      <a:pt x="11" y="93"/>
                    </a:lnTo>
                    <a:lnTo>
                      <a:pt x="16" y="94"/>
                    </a:lnTo>
                    <a:lnTo>
                      <a:pt x="21" y="94"/>
                    </a:lnTo>
                    <a:lnTo>
                      <a:pt x="26" y="94"/>
                    </a:lnTo>
                    <a:lnTo>
                      <a:pt x="30" y="93"/>
                    </a:lnTo>
                    <a:lnTo>
                      <a:pt x="35" y="92"/>
                    </a:lnTo>
                    <a:lnTo>
                      <a:pt x="39" y="90"/>
                    </a:lnTo>
                    <a:lnTo>
                      <a:pt x="47" y="86"/>
                    </a:lnTo>
                    <a:lnTo>
                      <a:pt x="54" y="80"/>
                    </a:lnTo>
                    <a:lnTo>
                      <a:pt x="60" y="73"/>
                    </a:lnTo>
                    <a:lnTo>
                      <a:pt x="65" y="65"/>
                    </a:lnTo>
                    <a:lnTo>
                      <a:pt x="68" y="55"/>
                    </a:lnTo>
                    <a:lnTo>
                      <a:pt x="69" y="46"/>
                    </a:lnTo>
                    <a:lnTo>
                      <a:pt x="69" y="37"/>
                    </a:lnTo>
                    <a:lnTo>
                      <a:pt x="67" y="28"/>
                    </a:lnTo>
                    <a:lnTo>
                      <a:pt x="65" y="24"/>
                    </a:lnTo>
                    <a:lnTo>
                      <a:pt x="63" y="20"/>
                    </a:lnTo>
                    <a:lnTo>
                      <a:pt x="61" y="16"/>
                    </a:lnTo>
                    <a:lnTo>
                      <a:pt x="58" y="12"/>
                    </a:lnTo>
                    <a:lnTo>
                      <a:pt x="53" y="9"/>
                    </a:lnTo>
                    <a:lnTo>
                      <a:pt x="49" y="5"/>
                    </a:lnTo>
                    <a:lnTo>
                      <a:pt x="44" y="2"/>
                    </a:lnTo>
                    <a:lnTo>
                      <a:pt x="39" y="0"/>
                    </a:lnTo>
                    <a:lnTo>
                      <a:pt x="0" y="90"/>
                    </a:lnTo>
                    <a:close/>
                  </a:path>
                </a:pathLst>
              </a:custGeom>
              <a:solidFill>
                <a:srgbClr val="714049"/>
              </a:solidFill>
              <a:ln w="9525">
                <a:noFill/>
                <a:round/>
                <a:headEnd/>
                <a:tailEnd/>
              </a:ln>
            </p:spPr>
            <p:txBody>
              <a:bodyPr/>
              <a:lstStyle/>
              <a:p>
                <a:endParaRPr lang="en-US" dirty="0"/>
              </a:p>
            </p:txBody>
          </p:sp>
          <p:sp>
            <p:nvSpPr>
              <p:cNvPr id="58874" name="Freeform 359"/>
              <p:cNvSpPr>
                <a:spLocks/>
              </p:cNvSpPr>
              <p:nvPr/>
            </p:nvSpPr>
            <p:spPr bwMode="auto">
              <a:xfrm>
                <a:off x="4196" y="4508"/>
                <a:ext cx="3" cy="3"/>
              </a:xfrm>
              <a:custGeom>
                <a:avLst/>
                <a:gdLst>
                  <a:gd name="T0" fmla="*/ 0 w 70"/>
                  <a:gd name="T1" fmla="*/ 0 h 96"/>
                  <a:gd name="T2" fmla="*/ 0 w 70"/>
                  <a:gd name="T3" fmla="*/ 0 h 96"/>
                  <a:gd name="T4" fmla="*/ 0 w 70"/>
                  <a:gd name="T5" fmla="*/ 0 h 96"/>
                  <a:gd name="T6" fmla="*/ 0 w 70"/>
                  <a:gd name="T7" fmla="*/ 0 h 96"/>
                  <a:gd name="T8" fmla="*/ 0 w 70"/>
                  <a:gd name="T9" fmla="*/ 0 h 96"/>
                  <a:gd name="T10" fmla="*/ 0 w 70"/>
                  <a:gd name="T11" fmla="*/ 0 h 96"/>
                  <a:gd name="T12" fmla="*/ 0 w 70"/>
                  <a:gd name="T13" fmla="*/ 0 h 96"/>
                  <a:gd name="T14" fmla="*/ 0 w 70"/>
                  <a:gd name="T15" fmla="*/ 0 h 96"/>
                  <a:gd name="T16" fmla="*/ 0 w 70"/>
                  <a:gd name="T17" fmla="*/ 0 h 96"/>
                  <a:gd name="T18" fmla="*/ 0 w 70"/>
                  <a:gd name="T19" fmla="*/ 0 h 96"/>
                  <a:gd name="T20" fmla="*/ 0 w 70"/>
                  <a:gd name="T21" fmla="*/ 0 h 96"/>
                  <a:gd name="T22" fmla="*/ 0 w 70"/>
                  <a:gd name="T23" fmla="*/ 0 h 96"/>
                  <a:gd name="T24" fmla="*/ 0 w 70"/>
                  <a:gd name="T25" fmla="*/ 0 h 96"/>
                  <a:gd name="T26" fmla="*/ 0 w 70"/>
                  <a:gd name="T27" fmla="*/ 0 h 96"/>
                  <a:gd name="T28" fmla="*/ 0 w 70"/>
                  <a:gd name="T29" fmla="*/ 0 h 96"/>
                  <a:gd name="T30" fmla="*/ 0 w 70"/>
                  <a:gd name="T31" fmla="*/ 0 h 96"/>
                  <a:gd name="T32" fmla="*/ 0 w 70"/>
                  <a:gd name="T33" fmla="*/ 0 h 96"/>
                  <a:gd name="T34" fmla="*/ 0 w 70"/>
                  <a:gd name="T35" fmla="*/ 0 h 96"/>
                  <a:gd name="T36" fmla="*/ 0 w 70"/>
                  <a:gd name="T37" fmla="*/ 0 h 96"/>
                  <a:gd name="T38" fmla="*/ 0 w 70"/>
                  <a:gd name="T39" fmla="*/ 0 h 96"/>
                  <a:gd name="T40" fmla="*/ 0 w 70"/>
                  <a:gd name="T41" fmla="*/ 0 h 96"/>
                  <a:gd name="T42" fmla="*/ 0 w 70"/>
                  <a:gd name="T43" fmla="*/ 0 h 96"/>
                  <a:gd name="T44" fmla="*/ 0 w 70"/>
                  <a:gd name="T45" fmla="*/ 0 h 96"/>
                  <a:gd name="T46" fmla="*/ 0 w 70"/>
                  <a:gd name="T47" fmla="*/ 0 h 96"/>
                  <a:gd name="T48" fmla="*/ 0 w 70"/>
                  <a:gd name="T49" fmla="*/ 0 h 96"/>
                  <a:gd name="T50" fmla="*/ 0 w 70"/>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6"/>
                  <a:gd name="T80" fmla="*/ 70 w 70"/>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6">
                    <a:moveTo>
                      <a:pt x="70" y="5"/>
                    </a:moveTo>
                    <a:lnTo>
                      <a:pt x="64" y="3"/>
                    </a:lnTo>
                    <a:lnTo>
                      <a:pt x="59" y="1"/>
                    </a:lnTo>
                    <a:lnTo>
                      <a:pt x="54" y="1"/>
                    </a:lnTo>
                    <a:lnTo>
                      <a:pt x="49" y="0"/>
                    </a:lnTo>
                    <a:lnTo>
                      <a:pt x="44" y="1"/>
                    </a:lnTo>
                    <a:lnTo>
                      <a:pt x="39" y="1"/>
                    </a:lnTo>
                    <a:lnTo>
                      <a:pt x="35" y="3"/>
                    </a:lnTo>
                    <a:lnTo>
                      <a:pt x="30" y="4"/>
                    </a:lnTo>
                    <a:lnTo>
                      <a:pt x="22" y="9"/>
                    </a:lnTo>
                    <a:lnTo>
                      <a:pt x="16" y="15"/>
                    </a:lnTo>
                    <a:lnTo>
                      <a:pt x="10" y="23"/>
                    </a:lnTo>
                    <a:lnTo>
                      <a:pt x="5" y="31"/>
                    </a:lnTo>
                    <a:lnTo>
                      <a:pt x="2" y="39"/>
                    </a:lnTo>
                    <a:lnTo>
                      <a:pt x="0" y="48"/>
                    </a:lnTo>
                    <a:lnTo>
                      <a:pt x="0" y="57"/>
                    </a:lnTo>
                    <a:lnTo>
                      <a:pt x="2" y="66"/>
                    </a:lnTo>
                    <a:lnTo>
                      <a:pt x="4" y="71"/>
                    </a:lnTo>
                    <a:lnTo>
                      <a:pt x="6" y="75"/>
                    </a:lnTo>
                    <a:lnTo>
                      <a:pt x="10" y="79"/>
                    </a:lnTo>
                    <a:lnTo>
                      <a:pt x="13" y="82"/>
                    </a:lnTo>
                    <a:lnTo>
                      <a:pt x="16" y="86"/>
                    </a:lnTo>
                    <a:lnTo>
                      <a:pt x="21" y="89"/>
                    </a:lnTo>
                    <a:lnTo>
                      <a:pt x="25" y="92"/>
                    </a:lnTo>
                    <a:lnTo>
                      <a:pt x="31" y="96"/>
                    </a:lnTo>
                    <a:lnTo>
                      <a:pt x="70" y="5"/>
                    </a:lnTo>
                    <a:close/>
                  </a:path>
                </a:pathLst>
              </a:custGeom>
              <a:solidFill>
                <a:srgbClr val="714049"/>
              </a:solidFill>
              <a:ln w="9525">
                <a:noFill/>
                <a:round/>
                <a:headEnd/>
                <a:tailEnd/>
              </a:ln>
            </p:spPr>
            <p:txBody>
              <a:bodyPr/>
              <a:lstStyle/>
              <a:p>
                <a:endParaRPr lang="en-US" dirty="0"/>
              </a:p>
            </p:txBody>
          </p:sp>
          <p:sp>
            <p:nvSpPr>
              <p:cNvPr id="58875" name="Freeform 360"/>
              <p:cNvSpPr>
                <a:spLocks/>
              </p:cNvSpPr>
              <p:nvPr/>
            </p:nvSpPr>
            <p:spPr bwMode="auto">
              <a:xfrm>
                <a:off x="4198" y="4508"/>
                <a:ext cx="65" cy="32"/>
              </a:xfrm>
              <a:custGeom>
                <a:avLst/>
                <a:gdLst>
                  <a:gd name="T0" fmla="*/ 0 w 1706"/>
                  <a:gd name="T1" fmla="*/ 0 h 826"/>
                  <a:gd name="T2" fmla="*/ 0 w 1706"/>
                  <a:gd name="T3" fmla="*/ 0 h 826"/>
                  <a:gd name="T4" fmla="*/ 0 w 1706"/>
                  <a:gd name="T5" fmla="*/ 0 h 826"/>
                  <a:gd name="T6" fmla="*/ 0 w 1706"/>
                  <a:gd name="T7" fmla="*/ 0 h 826"/>
                  <a:gd name="T8" fmla="*/ 0 w 1706"/>
                  <a:gd name="T9" fmla="*/ 0 h 826"/>
                  <a:gd name="T10" fmla="*/ 0 60000 65536"/>
                  <a:gd name="T11" fmla="*/ 0 60000 65536"/>
                  <a:gd name="T12" fmla="*/ 0 60000 65536"/>
                  <a:gd name="T13" fmla="*/ 0 60000 65536"/>
                  <a:gd name="T14" fmla="*/ 0 60000 65536"/>
                  <a:gd name="T15" fmla="*/ 0 w 1706"/>
                  <a:gd name="T16" fmla="*/ 0 h 826"/>
                  <a:gd name="T17" fmla="*/ 1706 w 1706"/>
                  <a:gd name="T18" fmla="*/ 826 h 826"/>
                </a:gdLst>
                <a:ahLst/>
                <a:cxnLst>
                  <a:cxn ang="T10">
                    <a:pos x="T0" y="T1"/>
                  </a:cxn>
                  <a:cxn ang="T11">
                    <a:pos x="T2" y="T3"/>
                  </a:cxn>
                  <a:cxn ang="T12">
                    <a:pos x="T4" y="T5"/>
                  </a:cxn>
                  <a:cxn ang="T13">
                    <a:pos x="T6" y="T7"/>
                  </a:cxn>
                  <a:cxn ang="T14">
                    <a:pos x="T8" y="T9"/>
                  </a:cxn>
                </a:cxnLst>
                <a:rect l="T15" t="T16" r="T17" b="T18"/>
                <a:pathLst>
                  <a:path w="1706" h="826">
                    <a:moveTo>
                      <a:pt x="1706" y="737"/>
                    </a:moveTo>
                    <a:lnTo>
                      <a:pt x="39" y="0"/>
                    </a:lnTo>
                    <a:lnTo>
                      <a:pt x="0" y="91"/>
                    </a:lnTo>
                    <a:lnTo>
                      <a:pt x="1667" y="826"/>
                    </a:lnTo>
                    <a:lnTo>
                      <a:pt x="1706" y="737"/>
                    </a:lnTo>
                    <a:close/>
                  </a:path>
                </a:pathLst>
              </a:custGeom>
              <a:solidFill>
                <a:srgbClr val="714049"/>
              </a:solidFill>
              <a:ln w="9525">
                <a:noFill/>
                <a:round/>
                <a:headEnd/>
                <a:tailEnd/>
              </a:ln>
            </p:spPr>
            <p:txBody>
              <a:bodyPr/>
              <a:lstStyle/>
              <a:p>
                <a:endParaRPr lang="en-US" dirty="0"/>
              </a:p>
            </p:txBody>
          </p:sp>
          <p:sp>
            <p:nvSpPr>
              <p:cNvPr id="58876" name="Freeform 361"/>
              <p:cNvSpPr>
                <a:spLocks/>
              </p:cNvSpPr>
              <p:nvPr/>
            </p:nvSpPr>
            <p:spPr bwMode="auto">
              <a:xfrm>
                <a:off x="4262" y="4536"/>
                <a:ext cx="2" cy="4"/>
              </a:xfrm>
              <a:custGeom>
                <a:avLst/>
                <a:gdLst>
                  <a:gd name="T0" fmla="*/ 0 w 70"/>
                  <a:gd name="T1" fmla="*/ 0 h 94"/>
                  <a:gd name="T2" fmla="*/ 0 w 70"/>
                  <a:gd name="T3" fmla="*/ 0 h 94"/>
                  <a:gd name="T4" fmla="*/ 0 w 70"/>
                  <a:gd name="T5" fmla="*/ 0 h 94"/>
                  <a:gd name="T6" fmla="*/ 0 w 70"/>
                  <a:gd name="T7" fmla="*/ 0 h 94"/>
                  <a:gd name="T8" fmla="*/ 0 w 70"/>
                  <a:gd name="T9" fmla="*/ 0 h 94"/>
                  <a:gd name="T10" fmla="*/ 0 w 70"/>
                  <a:gd name="T11" fmla="*/ 0 h 94"/>
                  <a:gd name="T12" fmla="*/ 0 w 70"/>
                  <a:gd name="T13" fmla="*/ 0 h 94"/>
                  <a:gd name="T14" fmla="*/ 0 w 70"/>
                  <a:gd name="T15" fmla="*/ 0 h 94"/>
                  <a:gd name="T16" fmla="*/ 0 w 70"/>
                  <a:gd name="T17" fmla="*/ 0 h 94"/>
                  <a:gd name="T18" fmla="*/ 0 w 70"/>
                  <a:gd name="T19" fmla="*/ 0 h 94"/>
                  <a:gd name="T20" fmla="*/ 0 w 70"/>
                  <a:gd name="T21" fmla="*/ 0 h 94"/>
                  <a:gd name="T22" fmla="*/ 0 w 70"/>
                  <a:gd name="T23" fmla="*/ 0 h 94"/>
                  <a:gd name="T24" fmla="*/ 0 w 70"/>
                  <a:gd name="T25" fmla="*/ 0 h 94"/>
                  <a:gd name="T26" fmla="*/ 0 w 70"/>
                  <a:gd name="T27" fmla="*/ 0 h 94"/>
                  <a:gd name="T28" fmla="*/ 0 w 70"/>
                  <a:gd name="T29" fmla="*/ 0 h 94"/>
                  <a:gd name="T30" fmla="*/ 0 w 70"/>
                  <a:gd name="T31" fmla="*/ 0 h 94"/>
                  <a:gd name="T32" fmla="*/ 0 w 70"/>
                  <a:gd name="T33" fmla="*/ 0 h 94"/>
                  <a:gd name="T34" fmla="*/ 0 w 70"/>
                  <a:gd name="T35" fmla="*/ 0 h 94"/>
                  <a:gd name="T36" fmla="*/ 0 w 70"/>
                  <a:gd name="T37" fmla="*/ 0 h 94"/>
                  <a:gd name="T38" fmla="*/ 0 w 70"/>
                  <a:gd name="T39" fmla="*/ 0 h 94"/>
                  <a:gd name="T40" fmla="*/ 0 w 70"/>
                  <a:gd name="T41" fmla="*/ 0 h 94"/>
                  <a:gd name="T42" fmla="*/ 0 w 70"/>
                  <a:gd name="T43" fmla="*/ 0 h 94"/>
                  <a:gd name="T44" fmla="*/ 0 w 70"/>
                  <a:gd name="T45" fmla="*/ 0 h 94"/>
                  <a:gd name="T46" fmla="*/ 0 w 70"/>
                  <a:gd name="T47" fmla="*/ 0 h 94"/>
                  <a:gd name="T48" fmla="*/ 0 w 70"/>
                  <a:gd name="T49" fmla="*/ 0 h 94"/>
                  <a:gd name="T50" fmla="*/ 0 w 70"/>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4"/>
                  <a:gd name="T80" fmla="*/ 70 w 70"/>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4">
                    <a:moveTo>
                      <a:pt x="0" y="89"/>
                    </a:moveTo>
                    <a:lnTo>
                      <a:pt x="6" y="92"/>
                    </a:lnTo>
                    <a:lnTo>
                      <a:pt x="11" y="93"/>
                    </a:lnTo>
                    <a:lnTo>
                      <a:pt x="16" y="94"/>
                    </a:lnTo>
                    <a:lnTo>
                      <a:pt x="21" y="94"/>
                    </a:lnTo>
                    <a:lnTo>
                      <a:pt x="26" y="94"/>
                    </a:lnTo>
                    <a:lnTo>
                      <a:pt x="31" y="93"/>
                    </a:lnTo>
                    <a:lnTo>
                      <a:pt x="35" y="92"/>
                    </a:lnTo>
                    <a:lnTo>
                      <a:pt x="40" y="90"/>
                    </a:lnTo>
                    <a:lnTo>
                      <a:pt x="47" y="86"/>
                    </a:lnTo>
                    <a:lnTo>
                      <a:pt x="55" y="80"/>
                    </a:lnTo>
                    <a:lnTo>
                      <a:pt x="61" y="73"/>
                    </a:lnTo>
                    <a:lnTo>
                      <a:pt x="65" y="64"/>
                    </a:lnTo>
                    <a:lnTo>
                      <a:pt x="68" y="55"/>
                    </a:lnTo>
                    <a:lnTo>
                      <a:pt x="70" y="46"/>
                    </a:lnTo>
                    <a:lnTo>
                      <a:pt x="69" y="37"/>
                    </a:lnTo>
                    <a:lnTo>
                      <a:pt x="68" y="28"/>
                    </a:lnTo>
                    <a:lnTo>
                      <a:pt x="66" y="24"/>
                    </a:lnTo>
                    <a:lnTo>
                      <a:pt x="64" y="20"/>
                    </a:lnTo>
                    <a:lnTo>
                      <a:pt x="61" y="16"/>
                    </a:lnTo>
                    <a:lnTo>
                      <a:pt x="58" y="12"/>
                    </a:lnTo>
                    <a:lnTo>
                      <a:pt x="55" y="9"/>
                    </a:lnTo>
                    <a:lnTo>
                      <a:pt x="50" y="5"/>
                    </a:lnTo>
                    <a:lnTo>
                      <a:pt x="45" y="2"/>
                    </a:lnTo>
                    <a:lnTo>
                      <a:pt x="39" y="0"/>
                    </a:lnTo>
                    <a:lnTo>
                      <a:pt x="0" y="89"/>
                    </a:lnTo>
                    <a:close/>
                  </a:path>
                </a:pathLst>
              </a:custGeom>
              <a:solidFill>
                <a:srgbClr val="714049"/>
              </a:solidFill>
              <a:ln w="9525">
                <a:noFill/>
                <a:round/>
                <a:headEnd/>
                <a:tailEnd/>
              </a:ln>
            </p:spPr>
            <p:txBody>
              <a:bodyPr/>
              <a:lstStyle/>
              <a:p>
                <a:endParaRPr lang="en-US" dirty="0"/>
              </a:p>
            </p:txBody>
          </p:sp>
          <p:sp>
            <p:nvSpPr>
              <p:cNvPr id="58877" name="Freeform 362"/>
              <p:cNvSpPr>
                <a:spLocks/>
              </p:cNvSpPr>
              <p:nvPr/>
            </p:nvSpPr>
            <p:spPr bwMode="auto">
              <a:xfrm>
                <a:off x="4070" y="4616"/>
                <a:ext cx="2" cy="3"/>
              </a:xfrm>
              <a:custGeom>
                <a:avLst/>
                <a:gdLst>
                  <a:gd name="T0" fmla="*/ 0 w 69"/>
                  <a:gd name="T1" fmla="*/ 0 h 94"/>
                  <a:gd name="T2" fmla="*/ 0 w 69"/>
                  <a:gd name="T3" fmla="*/ 0 h 94"/>
                  <a:gd name="T4" fmla="*/ 0 w 69"/>
                  <a:gd name="T5" fmla="*/ 0 h 94"/>
                  <a:gd name="T6" fmla="*/ 0 w 69"/>
                  <a:gd name="T7" fmla="*/ 0 h 94"/>
                  <a:gd name="T8" fmla="*/ 0 w 69"/>
                  <a:gd name="T9" fmla="*/ 0 h 94"/>
                  <a:gd name="T10" fmla="*/ 0 w 69"/>
                  <a:gd name="T11" fmla="*/ 0 h 94"/>
                  <a:gd name="T12" fmla="*/ 0 w 69"/>
                  <a:gd name="T13" fmla="*/ 0 h 94"/>
                  <a:gd name="T14" fmla="*/ 0 w 69"/>
                  <a:gd name="T15" fmla="*/ 0 h 94"/>
                  <a:gd name="T16" fmla="*/ 0 w 69"/>
                  <a:gd name="T17" fmla="*/ 0 h 94"/>
                  <a:gd name="T18" fmla="*/ 0 w 69"/>
                  <a:gd name="T19" fmla="*/ 0 h 94"/>
                  <a:gd name="T20" fmla="*/ 0 w 69"/>
                  <a:gd name="T21" fmla="*/ 0 h 94"/>
                  <a:gd name="T22" fmla="*/ 0 w 69"/>
                  <a:gd name="T23" fmla="*/ 0 h 94"/>
                  <a:gd name="T24" fmla="*/ 0 w 69"/>
                  <a:gd name="T25" fmla="*/ 0 h 94"/>
                  <a:gd name="T26" fmla="*/ 0 w 69"/>
                  <a:gd name="T27" fmla="*/ 0 h 94"/>
                  <a:gd name="T28" fmla="*/ 0 w 69"/>
                  <a:gd name="T29" fmla="*/ 0 h 94"/>
                  <a:gd name="T30" fmla="*/ 0 w 69"/>
                  <a:gd name="T31" fmla="*/ 0 h 94"/>
                  <a:gd name="T32" fmla="*/ 0 w 69"/>
                  <a:gd name="T33" fmla="*/ 0 h 94"/>
                  <a:gd name="T34" fmla="*/ 0 w 69"/>
                  <a:gd name="T35" fmla="*/ 0 h 94"/>
                  <a:gd name="T36" fmla="*/ 0 w 69"/>
                  <a:gd name="T37" fmla="*/ 0 h 94"/>
                  <a:gd name="T38" fmla="*/ 0 w 69"/>
                  <a:gd name="T39" fmla="*/ 0 h 94"/>
                  <a:gd name="T40" fmla="*/ 0 w 69"/>
                  <a:gd name="T41" fmla="*/ 0 h 94"/>
                  <a:gd name="T42" fmla="*/ 0 w 69"/>
                  <a:gd name="T43" fmla="*/ 0 h 94"/>
                  <a:gd name="T44" fmla="*/ 0 w 69"/>
                  <a:gd name="T45" fmla="*/ 0 h 94"/>
                  <a:gd name="T46" fmla="*/ 0 w 69"/>
                  <a:gd name="T47" fmla="*/ 0 h 94"/>
                  <a:gd name="T48" fmla="*/ 0 w 69"/>
                  <a:gd name="T49" fmla="*/ 0 h 94"/>
                  <a:gd name="T50" fmla="*/ 0 w 69"/>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4"/>
                  <a:gd name="T80" fmla="*/ 69 w 69"/>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4">
                    <a:moveTo>
                      <a:pt x="69" y="5"/>
                    </a:moveTo>
                    <a:lnTo>
                      <a:pt x="64" y="3"/>
                    </a:lnTo>
                    <a:lnTo>
                      <a:pt x="59" y="1"/>
                    </a:lnTo>
                    <a:lnTo>
                      <a:pt x="53" y="0"/>
                    </a:lnTo>
                    <a:lnTo>
                      <a:pt x="48" y="0"/>
                    </a:lnTo>
                    <a:lnTo>
                      <a:pt x="43" y="0"/>
                    </a:lnTo>
                    <a:lnTo>
                      <a:pt x="39" y="1"/>
                    </a:lnTo>
                    <a:lnTo>
                      <a:pt x="33" y="2"/>
                    </a:lnTo>
                    <a:lnTo>
                      <a:pt x="29" y="4"/>
                    </a:lnTo>
                    <a:lnTo>
                      <a:pt x="21" y="8"/>
                    </a:lnTo>
                    <a:lnTo>
                      <a:pt x="14" y="14"/>
                    </a:lnTo>
                    <a:lnTo>
                      <a:pt x="9" y="22"/>
                    </a:lnTo>
                    <a:lnTo>
                      <a:pt x="5" y="30"/>
                    </a:lnTo>
                    <a:lnTo>
                      <a:pt x="2" y="39"/>
                    </a:lnTo>
                    <a:lnTo>
                      <a:pt x="0" y="48"/>
                    </a:lnTo>
                    <a:lnTo>
                      <a:pt x="0" y="57"/>
                    </a:lnTo>
                    <a:lnTo>
                      <a:pt x="2" y="66"/>
                    </a:lnTo>
                    <a:lnTo>
                      <a:pt x="4" y="70"/>
                    </a:lnTo>
                    <a:lnTo>
                      <a:pt x="6" y="74"/>
                    </a:lnTo>
                    <a:lnTo>
                      <a:pt x="8" y="78"/>
                    </a:lnTo>
                    <a:lnTo>
                      <a:pt x="12" y="82"/>
                    </a:lnTo>
                    <a:lnTo>
                      <a:pt x="15" y="86"/>
                    </a:lnTo>
                    <a:lnTo>
                      <a:pt x="19" y="89"/>
                    </a:lnTo>
                    <a:lnTo>
                      <a:pt x="24" y="92"/>
                    </a:lnTo>
                    <a:lnTo>
                      <a:pt x="29" y="94"/>
                    </a:lnTo>
                    <a:lnTo>
                      <a:pt x="69" y="5"/>
                    </a:lnTo>
                    <a:close/>
                  </a:path>
                </a:pathLst>
              </a:custGeom>
              <a:solidFill>
                <a:srgbClr val="714049"/>
              </a:solidFill>
              <a:ln w="9525">
                <a:noFill/>
                <a:round/>
                <a:headEnd/>
                <a:tailEnd/>
              </a:ln>
            </p:spPr>
            <p:txBody>
              <a:bodyPr/>
              <a:lstStyle/>
              <a:p>
                <a:endParaRPr lang="en-US" dirty="0"/>
              </a:p>
            </p:txBody>
          </p:sp>
          <p:sp>
            <p:nvSpPr>
              <p:cNvPr id="58878" name="Freeform 363"/>
              <p:cNvSpPr>
                <a:spLocks/>
              </p:cNvSpPr>
              <p:nvPr/>
            </p:nvSpPr>
            <p:spPr bwMode="auto">
              <a:xfrm>
                <a:off x="4071" y="4616"/>
                <a:ext cx="45" cy="22"/>
              </a:xfrm>
              <a:custGeom>
                <a:avLst/>
                <a:gdLst>
                  <a:gd name="T0" fmla="*/ 0 w 1176"/>
                  <a:gd name="T1" fmla="*/ 0 h 591"/>
                  <a:gd name="T2" fmla="*/ 0 w 1176"/>
                  <a:gd name="T3" fmla="*/ 0 h 591"/>
                  <a:gd name="T4" fmla="*/ 0 w 1176"/>
                  <a:gd name="T5" fmla="*/ 0 h 591"/>
                  <a:gd name="T6" fmla="*/ 0 w 1176"/>
                  <a:gd name="T7" fmla="*/ 0 h 591"/>
                  <a:gd name="T8" fmla="*/ 0 w 1176"/>
                  <a:gd name="T9" fmla="*/ 0 h 591"/>
                  <a:gd name="T10" fmla="*/ 0 60000 65536"/>
                  <a:gd name="T11" fmla="*/ 0 60000 65536"/>
                  <a:gd name="T12" fmla="*/ 0 60000 65536"/>
                  <a:gd name="T13" fmla="*/ 0 60000 65536"/>
                  <a:gd name="T14" fmla="*/ 0 60000 65536"/>
                  <a:gd name="T15" fmla="*/ 0 w 1176"/>
                  <a:gd name="T16" fmla="*/ 0 h 591"/>
                  <a:gd name="T17" fmla="*/ 1176 w 1176"/>
                  <a:gd name="T18" fmla="*/ 591 h 591"/>
                </a:gdLst>
                <a:ahLst/>
                <a:cxnLst>
                  <a:cxn ang="T10">
                    <a:pos x="T0" y="T1"/>
                  </a:cxn>
                  <a:cxn ang="T11">
                    <a:pos x="T2" y="T3"/>
                  </a:cxn>
                  <a:cxn ang="T12">
                    <a:pos x="T4" y="T5"/>
                  </a:cxn>
                  <a:cxn ang="T13">
                    <a:pos x="T6" y="T7"/>
                  </a:cxn>
                  <a:cxn ang="T14">
                    <a:pos x="T8" y="T9"/>
                  </a:cxn>
                </a:cxnLst>
                <a:rect l="T15" t="T16" r="T17" b="T18"/>
                <a:pathLst>
                  <a:path w="1176" h="591">
                    <a:moveTo>
                      <a:pt x="1176" y="501"/>
                    </a:moveTo>
                    <a:lnTo>
                      <a:pt x="40" y="0"/>
                    </a:lnTo>
                    <a:lnTo>
                      <a:pt x="0" y="89"/>
                    </a:lnTo>
                    <a:lnTo>
                      <a:pt x="1136" y="591"/>
                    </a:lnTo>
                    <a:lnTo>
                      <a:pt x="1176" y="501"/>
                    </a:lnTo>
                    <a:close/>
                  </a:path>
                </a:pathLst>
              </a:custGeom>
              <a:solidFill>
                <a:srgbClr val="714049"/>
              </a:solidFill>
              <a:ln w="9525">
                <a:noFill/>
                <a:round/>
                <a:headEnd/>
                <a:tailEnd/>
              </a:ln>
            </p:spPr>
            <p:txBody>
              <a:bodyPr/>
              <a:lstStyle/>
              <a:p>
                <a:endParaRPr lang="en-US" dirty="0"/>
              </a:p>
            </p:txBody>
          </p:sp>
          <p:sp>
            <p:nvSpPr>
              <p:cNvPr id="58879" name="Freeform 364"/>
              <p:cNvSpPr>
                <a:spLocks/>
              </p:cNvSpPr>
              <p:nvPr/>
            </p:nvSpPr>
            <p:spPr bwMode="auto">
              <a:xfrm>
                <a:off x="4115" y="4635"/>
                <a:ext cx="2" cy="4"/>
              </a:xfrm>
              <a:custGeom>
                <a:avLst/>
                <a:gdLst>
                  <a:gd name="T0" fmla="*/ 0 w 70"/>
                  <a:gd name="T1" fmla="*/ 0 h 94"/>
                  <a:gd name="T2" fmla="*/ 0 w 70"/>
                  <a:gd name="T3" fmla="*/ 0 h 94"/>
                  <a:gd name="T4" fmla="*/ 0 w 70"/>
                  <a:gd name="T5" fmla="*/ 0 h 94"/>
                  <a:gd name="T6" fmla="*/ 0 w 70"/>
                  <a:gd name="T7" fmla="*/ 0 h 94"/>
                  <a:gd name="T8" fmla="*/ 0 w 70"/>
                  <a:gd name="T9" fmla="*/ 0 h 94"/>
                  <a:gd name="T10" fmla="*/ 0 w 70"/>
                  <a:gd name="T11" fmla="*/ 0 h 94"/>
                  <a:gd name="T12" fmla="*/ 0 w 70"/>
                  <a:gd name="T13" fmla="*/ 0 h 94"/>
                  <a:gd name="T14" fmla="*/ 0 w 70"/>
                  <a:gd name="T15" fmla="*/ 0 h 94"/>
                  <a:gd name="T16" fmla="*/ 0 w 70"/>
                  <a:gd name="T17" fmla="*/ 0 h 94"/>
                  <a:gd name="T18" fmla="*/ 0 w 70"/>
                  <a:gd name="T19" fmla="*/ 0 h 94"/>
                  <a:gd name="T20" fmla="*/ 0 w 70"/>
                  <a:gd name="T21" fmla="*/ 0 h 94"/>
                  <a:gd name="T22" fmla="*/ 0 w 70"/>
                  <a:gd name="T23" fmla="*/ 0 h 94"/>
                  <a:gd name="T24" fmla="*/ 0 w 70"/>
                  <a:gd name="T25" fmla="*/ 0 h 94"/>
                  <a:gd name="T26" fmla="*/ 0 w 70"/>
                  <a:gd name="T27" fmla="*/ 0 h 94"/>
                  <a:gd name="T28" fmla="*/ 0 w 70"/>
                  <a:gd name="T29" fmla="*/ 0 h 94"/>
                  <a:gd name="T30" fmla="*/ 0 w 70"/>
                  <a:gd name="T31" fmla="*/ 0 h 94"/>
                  <a:gd name="T32" fmla="*/ 0 w 70"/>
                  <a:gd name="T33" fmla="*/ 0 h 94"/>
                  <a:gd name="T34" fmla="*/ 0 w 70"/>
                  <a:gd name="T35" fmla="*/ 0 h 94"/>
                  <a:gd name="T36" fmla="*/ 0 w 70"/>
                  <a:gd name="T37" fmla="*/ 0 h 94"/>
                  <a:gd name="T38" fmla="*/ 0 w 70"/>
                  <a:gd name="T39" fmla="*/ 0 h 94"/>
                  <a:gd name="T40" fmla="*/ 0 w 70"/>
                  <a:gd name="T41" fmla="*/ 0 h 94"/>
                  <a:gd name="T42" fmla="*/ 0 w 70"/>
                  <a:gd name="T43" fmla="*/ 0 h 94"/>
                  <a:gd name="T44" fmla="*/ 0 w 70"/>
                  <a:gd name="T45" fmla="*/ 0 h 94"/>
                  <a:gd name="T46" fmla="*/ 0 w 70"/>
                  <a:gd name="T47" fmla="*/ 0 h 94"/>
                  <a:gd name="T48" fmla="*/ 0 w 70"/>
                  <a:gd name="T49" fmla="*/ 0 h 94"/>
                  <a:gd name="T50" fmla="*/ 0 w 70"/>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4"/>
                  <a:gd name="T80" fmla="*/ 70 w 70"/>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4">
                    <a:moveTo>
                      <a:pt x="0" y="90"/>
                    </a:moveTo>
                    <a:lnTo>
                      <a:pt x="6" y="92"/>
                    </a:lnTo>
                    <a:lnTo>
                      <a:pt x="11" y="93"/>
                    </a:lnTo>
                    <a:lnTo>
                      <a:pt x="16" y="94"/>
                    </a:lnTo>
                    <a:lnTo>
                      <a:pt x="21" y="94"/>
                    </a:lnTo>
                    <a:lnTo>
                      <a:pt x="26" y="94"/>
                    </a:lnTo>
                    <a:lnTo>
                      <a:pt x="31" y="93"/>
                    </a:lnTo>
                    <a:lnTo>
                      <a:pt x="36" y="92"/>
                    </a:lnTo>
                    <a:lnTo>
                      <a:pt x="41" y="90"/>
                    </a:lnTo>
                    <a:lnTo>
                      <a:pt x="48" y="86"/>
                    </a:lnTo>
                    <a:lnTo>
                      <a:pt x="55" y="80"/>
                    </a:lnTo>
                    <a:lnTo>
                      <a:pt x="61" y="73"/>
                    </a:lnTo>
                    <a:lnTo>
                      <a:pt x="65" y="65"/>
                    </a:lnTo>
                    <a:lnTo>
                      <a:pt x="68" y="56"/>
                    </a:lnTo>
                    <a:lnTo>
                      <a:pt x="70" y="47"/>
                    </a:lnTo>
                    <a:lnTo>
                      <a:pt x="69" y="38"/>
                    </a:lnTo>
                    <a:lnTo>
                      <a:pt x="67" y="28"/>
                    </a:lnTo>
                    <a:lnTo>
                      <a:pt x="66" y="24"/>
                    </a:lnTo>
                    <a:lnTo>
                      <a:pt x="64" y="20"/>
                    </a:lnTo>
                    <a:lnTo>
                      <a:pt x="61" y="16"/>
                    </a:lnTo>
                    <a:lnTo>
                      <a:pt x="58" y="12"/>
                    </a:lnTo>
                    <a:lnTo>
                      <a:pt x="54" y="9"/>
                    </a:lnTo>
                    <a:lnTo>
                      <a:pt x="50" y="5"/>
                    </a:lnTo>
                    <a:lnTo>
                      <a:pt x="46" y="2"/>
                    </a:lnTo>
                    <a:lnTo>
                      <a:pt x="40" y="0"/>
                    </a:lnTo>
                    <a:lnTo>
                      <a:pt x="0" y="90"/>
                    </a:lnTo>
                    <a:close/>
                  </a:path>
                </a:pathLst>
              </a:custGeom>
              <a:solidFill>
                <a:srgbClr val="714049"/>
              </a:solidFill>
              <a:ln w="9525">
                <a:noFill/>
                <a:round/>
                <a:headEnd/>
                <a:tailEnd/>
              </a:ln>
            </p:spPr>
            <p:txBody>
              <a:bodyPr/>
              <a:lstStyle/>
              <a:p>
                <a:endParaRPr lang="en-US" dirty="0"/>
              </a:p>
            </p:txBody>
          </p:sp>
          <p:sp>
            <p:nvSpPr>
              <p:cNvPr id="58880" name="Freeform 365"/>
              <p:cNvSpPr>
                <a:spLocks/>
              </p:cNvSpPr>
              <p:nvPr/>
            </p:nvSpPr>
            <p:spPr bwMode="auto">
              <a:xfrm>
                <a:off x="4199" y="4563"/>
                <a:ext cx="2" cy="4"/>
              </a:xfrm>
              <a:custGeom>
                <a:avLst/>
                <a:gdLst>
                  <a:gd name="T0" fmla="*/ 0 w 70"/>
                  <a:gd name="T1" fmla="*/ 0 h 95"/>
                  <a:gd name="T2" fmla="*/ 0 w 70"/>
                  <a:gd name="T3" fmla="*/ 0 h 95"/>
                  <a:gd name="T4" fmla="*/ 0 w 70"/>
                  <a:gd name="T5" fmla="*/ 0 h 95"/>
                  <a:gd name="T6" fmla="*/ 0 w 70"/>
                  <a:gd name="T7" fmla="*/ 0 h 95"/>
                  <a:gd name="T8" fmla="*/ 0 w 70"/>
                  <a:gd name="T9" fmla="*/ 0 h 95"/>
                  <a:gd name="T10" fmla="*/ 0 w 70"/>
                  <a:gd name="T11" fmla="*/ 0 h 95"/>
                  <a:gd name="T12" fmla="*/ 0 w 70"/>
                  <a:gd name="T13" fmla="*/ 0 h 95"/>
                  <a:gd name="T14" fmla="*/ 0 w 70"/>
                  <a:gd name="T15" fmla="*/ 0 h 95"/>
                  <a:gd name="T16" fmla="*/ 0 w 70"/>
                  <a:gd name="T17" fmla="*/ 0 h 95"/>
                  <a:gd name="T18" fmla="*/ 0 w 70"/>
                  <a:gd name="T19" fmla="*/ 0 h 95"/>
                  <a:gd name="T20" fmla="*/ 0 w 70"/>
                  <a:gd name="T21" fmla="*/ 0 h 95"/>
                  <a:gd name="T22" fmla="*/ 0 w 70"/>
                  <a:gd name="T23" fmla="*/ 0 h 95"/>
                  <a:gd name="T24" fmla="*/ 0 w 70"/>
                  <a:gd name="T25" fmla="*/ 0 h 95"/>
                  <a:gd name="T26" fmla="*/ 0 w 70"/>
                  <a:gd name="T27" fmla="*/ 0 h 95"/>
                  <a:gd name="T28" fmla="*/ 0 w 70"/>
                  <a:gd name="T29" fmla="*/ 0 h 95"/>
                  <a:gd name="T30" fmla="*/ 0 w 70"/>
                  <a:gd name="T31" fmla="*/ 0 h 95"/>
                  <a:gd name="T32" fmla="*/ 0 w 70"/>
                  <a:gd name="T33" fmla="*/ 0 h 95"/>
                  <a:gd name="T34" fmla="*/ 0 w 70"/>
                  <a:gd name="T35" fmla="*/ 0 h 95"/>
                  <a:gd name="T36" fmla="*/ 0 w 70"/>
                  <a:gd name="T37" fmla="*/ 0 h 95"/>
                  <a:gd name="T38" fmla="*/ 0 w 70"/>
                  <a:gd name="T39" fmla="*/ 0 h 95"/>
                  <a:gd name="T40" fmla="*/ 0 w 70"/>
                  <a:gd name="T41" fmla="*/ 0 h 95"/>
                  <a:gd name="T42" fmla="*/ 0 w 70"/>
                  <a:gd name="T43" fmla="*/ 0 h 95"/>
                  <a:gd name="T44" fmla="*/ 0 w 70"/>
                  <a:gd name="T45" fmla="*/ 0 h 95"/>
                  <a:gd name="T46" fmla="*/ 0 w 70"/>
                  <a:gd name="T47" fmla="*/ 0 h 95"/>
                  <a:gd name="T48" fmla="*/ 0 w 70"/>
                  <a:gd name="T49" fmla="*/ 0 h 95"/>
                  <a:gd name="T50" fmla="*/ 0 w 70"/>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5"/>
                  <a:gd name="T80" fmla="*/ 70 w 70"/>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5">
                    <a:moveTo>
                      <a:pt x="70" y="5"/>
                    </a:moveTo>
                    <a:lnTo>
                      <a:pt x="64" y="2"/>
                    </a:lnTo>
                    <a:lnTo>
                      <a:pt x="59" y="1"/>
                    </a:lnTo>
                    <a:lnTo>
                      <a:pt x="54" y="0"/>
                    </a:lnTo>
                    <a:lnTo>
                      <a:pt x="49" y="0"/>
                    </a:lnTo>
                    <a:lnTo>
                      <a:pt x="44" y="0"/>
                    </a:lnTo>
                    <a:lnTo>
                      <a:pt x="39" y="1"/>
                    </a:lnTo>
                    <a:lnTo>
                      <a:pt x="34" y="2"/>
                    </a:lnTo>
                    <a:lnTo>
                      <a:pt x="30" y="4"/>
                    </a:lnTo>
                    <a:lnTo>
                      <a:pt x="21" y="8"/>
                    </a:lnTo>
                    <a:lnTo>
                      <a:pt x="15" y="14"/>
                    </a:lnTo>
                    <a:lnTo>
                      <a:pt x="9" y="22"/>
                    </a:lnTo>
                    <a:lnTo>
                      <a:pt x="5" y="30"/>
                    </a:lnTo>
                    <a:lnTo>
                      <a:pt x="2" y="39"/>
                    </a:lnTo>
                    <a:lnTo>
                      <a:pt x="0" y="48"/>
                    </a:lnTo>
                    <a:lnTo>
                      <a:pt x="0" y="57"/>
                    </a:lnTo>
                    <a:lnTo>
                      <a:pt x="2" y="66"/>
                    </a:lnTo>
                    <a:lnTo>
                      <a:pt x="4" y="70"/>
                    </a:lnTo>
                    <a:lnTo>
                      <a:pt x="6" y="74"/>
                    </a:lnTo>
                    <a:lnTo>
                      <a:pt x="9" y="78"/>
                    </a:lnTo>
                    <a:lnTo>
                      <a:pt x="12" y="82"/>
                    </a:lnTo>
                    <a:lnTo>
                      <a:pt x="15" y="86"/>
                    </a:lnTo>
                    <a:lnTo>
                      <a:pt x="20" y="90"/>
                    </a:lnTo>
                    <a:lnTo>
                      <a:pt x="25" y="93"/>
                    </a:lnTo>
                    <a:lnTo>
                      <a:pt x="31" y="95"/>
                    </a:lnTo>
                    <a:lnTo>
                      <a:pt x="70" y="5"/>
                    </a:lnTo>
                    <a:close/>
                  </a:path>
                </a:pathLst>
              </a:custGeom>
              <a:solidFill>
                <a:srgbClr val="714049"/>
              </a:solidFill>
              <a:ln w="9525">
                <a:noFill/>
                <a:round/>
                <a:headEnd/>
                <a:tailEnd/>
              </a:ln>
            </p:spPr>
            <p:txBody>
              <a:bodyPr/>
              <a:lstStyle/>
              <a:p>
                <a:endParaRPr lang="en-US" dirty="0"/>
              </a:p>
            </p:txBody>
          </p:sp>
          <p:sp>
            <p:nvSpPr>
              <p:cNvPr id="58881" name="Freeform 366"/>
              <p:cNvSpPr>
                <a:spLocks/>
              </p:cNvSpPr>
              <p:nvPr/>
            </p:nvSpPr>
            <p:spPr bwMode="auto">
              <a:xfrm>
                <a:off x="4200" y="4564"/>
                <a:ext cx="77" cy="37"/>
              </a:xfrm>
              <a:custGeom>
                <a:avLst/>
                <a:gdLst>
                  <a:gd name="T0" fmla="*/ 0 w 2013"/>
                  <a:gd name="T1" fmla="*/ 0 h 961"/>
                  <a:gd name="T2" fmla="*/ 0 w 2013"/>
                  <a:gd name="T3" fmla="*/ 0 h 961"/>
                  <a:gd name="T4" fmla="*/ 0 w 2013"/>
                  <a:gd name="T5" fmla="*/ 0 h 961"/>
                  <a:gd name="T6" fmla="*/ 0 w 2013"/>
                  <a:gd name="T7" fmla="*/ 0 h 961"/>
                  <a:gd name="T8" fmla="*/ 0 w 2013"/>
                  <a:gd name="T9" fmla="*/ 0 h 961"/>
                  <a:gd name="T10" fmla="*/ 0 60000 65536"/>
                  <a:gd name="T11" fmla="*/ 0 60000 65536"/>
                  <a:gd name="T12" fmla="*/ 0 60000 65536"/>
                  <a:gd name="T13" fmla="*/ 0 60000 65536"/>
                  <a:gd name="T14" fmla="*/ 0 60000 65536"/>
                  <a:gd name="T15" fmla="*/ 0 w 2013"/>
                  <a:gd name="T16" fmla="*/ 0 h 961"/>
                  <a:gd name="T17" fmla="*/ 2013 w 2013"/>
                  <a:gd name="T18" fmla="*/ 961 h 961"/>
                </a:gdLst>
                <a:ahLst/>
                <a:cxnLst>
                  <a:cxn ang="T10">
                    <a:pos x="T0" y="T1"/>
                  </a:cxn>
                  <a:cxn ang="T11">
                    <a:pos x="T2" y="T3"/>
                  </a:cxn>
                  <a:cxn ang="T12">
                    <a:pos x="T4" y="T5"/>
                  </a:cxn>
                  <a:cxn ang="T13">
                    <a:pos x="T6" y="T7"/>
                  </a:cxn>
                  <a:cxn ang="T14">
                    <a:pos x="T8" y="T9"/>
                  </a:cxn>
                </a:cxnLst>
                <a:rect l="T15" t="T16" r="T17" b="T18"/>
                <a:pathLst>
                  <a:path w="2013" h="961">
                    <a:moveTo>
                      <a:pt x="2013" y="871"/>
                    </a:moveTo>
                    <a:lnTo>
                      <a:pt x="39" y="0"/>
                    </a:lnTo>
                    <a:lnTo>
                      <a:pt x="0" y="90"/>
                    </a:lnTo>
                    <a:lnTo>
                      <a:pt x="1973" y="961"/>
                    </a:lnTo>
                    <a:lnTo>
                      <a:pt x="2013" y="871"/>
                    </a:lnTo>
                    <a:close/>
                  </a:path>
                </a:pathLst>
              </a:custGeom>
              <a:solidFill>
                <a:srgbClr val="714049"/>
              </a:solidFill>
              <a:ln w="9525">
                <a:noFill/>
                <a:round/>
                <a:headEnd/>
                <a:tailEnd/>
              </a:ln>
            </p:spPr>
            <p:txBody>
              <a:bodyPr/>
              <a:lstStyle/>
              <a:p>
                <a:endParaRPr lang="en-US" dirty="0"/>
              </a:p>
            </p:txBody>
          </p:sp>
          <p:sp>
            <p:nvSpPr>
              <p:cNvPr id="58882" name="Freeform 367"/>
              <p:cNvSpPr>
                <a:spLocks/>
              </p:cNvSpPr>
              <p:nvPr/>
            </p:nvSpPr>
            <p:spPr bwMode="auto">
              <a:xfrm>
                <a:off x="4276" y="4597"/>
                <a:ext cx="2" cy="4"/>
              </a:xfrm>
              <a:custGeom>
                <a:avLst/>
                <a:gdLst>
                  <a:gd name="T0" fmla="*/ 0 w 70"/>
                  <a:gd name="T1" fmla="*/ 0 h 95"/>
                  <a:gd name="T2" fmla="*/ 0 w 70"/>
                  <a:gd name="T3" fmla="*/ 0 h 95"/>
                  <a:gd name="T4" fmla="*/ 0 w 70"/>
                  <a:gd name="T5" fmla="*/ 0 h 95"/>
                  <a:gd name="T6" fmla="*/ 0 w 70"/>
                  <a:gd name="T7" fmla="*/ 0 h 95"/>
                  <a:gd name="T8" fmla="*/ 0 w 70"/>
                  <a:gd name="T9" fmla="*/ 0 h 95"/>
                  <a:gd name="T10" fmla="*/ 0 w 70"/>
                  <a:gd name="T11" fmla="*/ 0 h 95"/>
                  <a:gd name="T12" fmla="*/ 0 w 70"/>
                  <a:gd name="T13" fmla="*/ 0 h 95"/>
                  <a:gd name="T14" fmla="*/ 0 w 70"/>
                  <a:gd name="T15" fmla="*/ 0 h 95"/>
                  <a:gd name="T16" fmla="*/ 0 w 70"/>
                  <a:gd name="T17" fmla="*/ 0 h 95"/>
                  <a:gd name="T18" fmla="*/ 0 w 70"/>
                  <a:gd name="T19" fmla="*/ 0 h 95"/>
                  <a:gd name="T20" fmla="*/ 0 w 70"/>
                  <a:gd name="T21" fmla="*/ 0 h 95"/>
                  <a:gd name="T22" fmla="*/ 0 w 70"/>
                  <a:gd name="T23" fmla="*/ 0 h 95"/>
                  <a:gd name="T24" fmla="*/ 0 w 70"/>
                  <a:gd name="T25" fmla="*/ 0 h 95"/>
                  <a:gd name="T26" fmla="*/ 0 w 70"/>
                  <a:gd name="T27" fmla="*/ 0 h 95"/>
                  <a:gd name="T28" fmla="*/ 0 w 70"/>
                  <a:gd name="T29" fmla="*/ 0 h 95"/>
                  <a:gd name="T30" fmla="*/ 0 w 70"/>
                  <a:gd name="T31" fmla="*/ 0 h 95"/>
                  <a:gd name="T32" fmla="*/ 0 w 70"/>
                  <a:gd name="T33" fmla="*/ 0 h 95"/>
                  <a:gd name="T34" fmla="*/ 0 w 70"/>
                  <a:gd name="T35" fmla="*/ 0 h 95"/>
                  <a:gd name="T36" fmla="*/ 0 w 70"/>
                  <a:gd name="T37" fmla="*/ 0 h 95"/>
                  <a:gd name="T38" fmla="*/ 0 w 70"/>
                  <a:gd name="T39" fmla="*/ 0 h 95"/>
                  <a:gd name="T40" fmla="*/ 0 w 70"/>
                  <a:gd name="T41" fmla="*/ 0 h 95"/>
                  <a:gd name="T42" fmla="*/ 0 w 70"/>
                  <a:gd name="T43" fmla="*/ 0 h 95"/>
                  <a:gd name="T44" fmla="*/ 0 w 70"/>
                  <a:gd name="T45" fmla="*/ 0 h 95"/>
                  <a:gd name="T46" fmla="*/ 0 w 70"/>
                  <a:gd name="T47" fmla="*/ 0 h 95"/>
                  <a:gd name="T48" fmla="*/ 0 w 70"/>
                  <a:gd name="T49" fmla="*/ 0 h 95"/>
                  <a:gd name="T50" fmla="*/ 0 w 70"/>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5"/>
                  <a:gd name="T80" fmla="*/ 70 w 70"/>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5">
                    <a:moveTo>
                      <a:pt x="0" y="90"/>
                    </a:moveTo>
                    <a:lnTo>
                      <a:pt x="6" y="93"/>
                    </a:lnTo>
                    <a:lnTo>
                      <a:pt x="11" y="94"/>
                    </a:lnTo>
                    <a:lnTo>
                      <a:pt x="16" y="95"/>
                    </a:lnTo>
                    <a:lnTo>
                      <a:pt x="21" y="95"/>
                    </a:lnTo>
                    <a:lnTo>
                      <a:pt x="26" y="95"/>
                    </a:lnTo>
                    <a:lnTo>
                      <a:pt x="31" y="94"/>
                    </a:lnTo>
                    <a:lnTo>
                      <a:pt x="35" y="93"/>
                    </a:lnTo>
                    <a:lnTo>
                      <a:pt x="40" y="91"/>
                    </a:lnTo>
                    <a:lnTo>
                      <a:pt x="49" y="87"/>
                    </a:lnTo>
                    <a:lnTo>
                      <a:pt x="55" y="81"/>
                    </a:lnTo>
                    <a:lnTo>
                      <a:pt x="61" y="73"/>
                    </a:lnTo>
                    <a:lnTo>
                      <a:pt x="65" y="65"/>
                    </a:lnTo>
                    <a:lnTo>
                      <a:pt x="68" y="56"/>
                    </a:lnTo>
                    <a:lnTo>
                      <a:pt x="70" y="47"/>
                    </a:lnTo>
                    <a:lnTo>
                      <a:pt x="70" y="38"/>
                    </a:lnTo>
                    <a:lnTo>
                      <a:pt x="68" y="29"/>
                    </a:lnTo>
                    <a:lnTo>
                      <a:pt x="66" y="25"/>
                    </a:lnTo>
                    <a:lnTo>
                      <a:pt x="64" y="21"/>
                    </a:lnTo>
                    <a:lnTo>
                      <a:pt x="61" y="17"/>
                    </a:lnTo>
                    <a:lnTo>
                      <a:pt x="58" y="13"/>
                    </a:lnTo>
                    <a:lnTo>
                      <a:pt x="55" y="10"/>
                    </a:lnTo>
                    <a:lnTo>
                      <a:pt x="50" y="6"/>
                    </a:lnTo>
                    <a:lnTo>
                      <a:pt x="45" y="2"/>
                    </a:lnTo>
                    <a:lnTo>
                      <a:pt x="40" y="0"/>
                    </a:lnTo>
                    <a:lnTo>
                      <a:pt x="0" y="90"/>
                    </a:lnTo>
                    <a:close/>
                  </a:path>
                </a:pathLst>
              </a:custGeom>
              <a:solidFill>
                <a:srgbClr val="714049"/>
              </a:solidFill>
              <a:ln w="9525">
                <a:noFill/>
                <a:round/>
                <a:headEnd/>
                <a:tailEnd/>
              </a:ln>
            </p:spPr>
            <p:txBody>
              <a:bodyPr/>
              <a:lstStyle/>
              <a:p>
                <a:endParaRPr lang="en-US" dirty="0"/>
              </a:p>
            </p:txBody>
          </p:sp>
          <p:sp>
            <p:nvSpPr>
              <p:cNvPr id="58883" name="Freeform 368"/>
              <p:cNvSpPr>
                <a:spLocks/>
              </p:cNvSpPr>
              <p:nvPr/>
            </p:nvSpPr>
            <p:spPr bwMode="auto">
              <a:xfrm>
                <a:off x="4329" y="4511"/>
                <a:ext cx="3" cy="3"/>
              </a:xfrm>
              <a:custGeom>
                <a:avLst/>
                <a:gdLst>
                  <a:gd name="T0" fmla="*/ 0 w 69"/>
                  <a:gd name="T1" fmla="*/ 0 h 96"/>
                  <a:gd name="T2" fmla="*/ 0 w 69"/>
                  <a:gd name="T3" fmla="*/ 0 h 96"/>
                  <a:gd name="T4" fmla="*/ 0 w 69"/>
                  <a:gd name="T5" fmla="*/ 0 h 96"/>
                  <a:gd name="T6" fmla="*/ 0 w 69"/>
                  <a:gd name="T7" fmla="*/ 0 h 96"/>
                  <a:gd name="T8" fmla="*/ 0 w 69"/>
                  <a:gd name="T9" fmla="*/ 0 h 96"/>
                  <a:gd name="T10" fmla="*/ 0 w 69"/>
                  <a:gd name="T11" fmla="*/ 0 h 96"/>
                  <a:gd name="T12" fmla="*/ 0 w 69"/>
                  <a:gd name="T13" fmla="*/ 0 h 96"/>
                  <a:gd name="T14" fmla="*/ 0 w 69"/>
                  <a:gd name="T15" fmla="*/ 0 h 96"/>
                  <a:gd name="T16" fmla="*/ 0 w 69"/>
                  <a:gd name="T17" fmla="*/ 0 h 96"/>
                  <a:gd name="T18" fmla="*/ 0 w 69"/>
                  <a:gd name="T19" fmla="*/ 0 h 96"/>
                  <a:gd name="T20" fmla="*/ 0 w 69"/>
                  <a:gd name="T21" fmla="*/ 0 h 96"/>
                  <a:gd name="T22" fmla="*/ 0 w 69"/>
                  <a:gd name="T23" fmla="*/ 0 h 96"/>
                  <a:gd name="T24" fmla="*/ 0 w 69"/>
                  <a:gd name="T25" fmla="*/ 0 h 96"/>
                  <a:gd name="T26" fmla="*/ 0 w 69"/>
                  <a:gd name="T27" fmla="*/ 0 h 96"/>
                  <a:gd name="T28" fmla="*/ 0 w 69"/>
                  <a:gd name="T29" fmla="*/ 0 h 96"/>
                  <a:gd name="T30" fmla="*/ 0 w 69"/>
                  <a:gd name="T31" fmla="*/ 0 h 96"/>
                  <a:gd name="T32" fmla="*/ 0 w 69"/>
                  <a:gd name="T33" fmla="*/ 0 h 96"/>
                  <a:gd name="T34" fmla="*/ 0 w 69"/>
                  <a:gd name="T35" fmla="*/ 0 h 96"/>
                  <a:gd name="T36" fmla="*/ 0 w 69"/>
                  <a:gd name="T37" fmla="*/ 0 h 96"/>
                  <a:gd name="T38" fmla="*/ 0 w 69"/>
                  <a:gd name="T39" fmla="*/ 0 h 96"/>
                  <a:gd name="T40" fmla="*/ 0 w 69"/>
                  <a:gd name="T41" fmla="*/ 0 h 96"/>
                  <a:gd name="T42" fmla="*/ 0 w 69"/>
                  <a:gd name="T43" fmla="*/ 0 h 96"/>
                  <a:gd name="T44" fmla="*/ 0 w 69"/>
                  <a:gd name="T45" fmla="*/ 0 h 96"/>
                  <a:gd name="T46" fmla="*/ 0 w 69"/>
                  <a:gd name="T47" fmla="*/ 0 h 96"/>
                  <a:gd name="T48" fmla="*/ 0 w 69"/>
                  <a:gd name="T49" fmla="*/ 0 h 96"/>
                  <a:gd name="T50" fmla="*/ 0 w 69"/>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6"/>
                  <a:gd name="T80" fmla="*/ 69 w 69"/>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6">
                    <a:moveTo>
                      <a:pt x="69" y="5"/>
                    </a:moveTo>
                    <a:lnTo>
                      <a:pt x="64" y="3"/>
                    </a:lnTo>
                    <a:lnTo>
                      <a:pt x="58" y="2"/>
                    </a:lnTo>
                    <a:lnTo>
                      <a:pt x="53" y="1"/>
                    </a:lnTo>
                    <a:lnTo>
                      <a:pt x="48" y="0"/>
                    </a:lnTo>
                    <a:lnTo>
                      <a:pt x="43" y="1"/>
                    </a:lnTo>
                    <a:lnTo>
                      <a:pt x="39" y="1"/>
                    </a:lnTo>
                    <a:lnTo>
                      <a:pt x="34" y="3"/>
                    </a:lnTo>
                    <a:lnTo>
                      <a:pt x="30" y="4"/>
                    </a:lnTo>
                    <a:lnTo>
                      <a:pt x="21" y="9"/>
                    </a:lnTo>
                    <a:lnTo>
                      <a:pt x="14" y="15"/>
                    </a:lnTo>
                    <a:lnTo>
                      <a:pt x="9" y="23"/>
                    </a:lnTo>
                    <a:lnTo>
                      <a:pt x="4" y="31"/>
                    </a:lnTo>
                    <a:lnTo>
                      <a:pt x="1" y="40"/>
                    </a:lnTo>
                    <a:lnTo>
                      <a:pt x="0" y="49"/>
                    </a:lnTo>
                    <a:lnTo>
                      <a:pt x="0" y="58"/>
                    </a:lnTo>
                    <a:lnTo>
                      <a:pt x="2" y="66"/>
                    </a:lnTo>
                    <a:lnTo>
                      <a:pt x="4" y="71"/>
                    </a:lnTo>
                    <a:lnTo>
                      <a:pt x="6" y="75"/>
                    </a:lnTo>
                    <a:lnTo>
                      <a:pt x="8" y="79"/>
                    </a:lnTo>
                    <a:lnTo>
                      <a:pt x="11" y="83"/>
                    </a:lnTo>
                    <a:lnTo>
                      <a:pt x="15" y="86"/>
                    </a:lnTo>
                    <a:lnTo>
                      <a:pt x="19" y="90"/>
                    </a:lnTo>
                    <a:lnTo>
                      <a:pt x="24" y="93"/>
                    </a:lnTo>
                    <a:lnTo>
                      <a:pt x="30" y="96"/>
                    </a:lnTo>
                    <a:lnTo>
                      <a:pt x="69" y="5"/>
                    </a:lnTo>
                    <a:close/>
                  </a:path>
                </a:pathLst>
              </a:custGeom>
              <a:solidFill>
                <a:srgbClr val="714049"/>
              </a:solidFill>
              <a:ln w="9525">
                <a:noFill/>
                <a:round/>
                <a:headEnd/>
                <a:tailEnd/>
              </a:ln>
            </p:spPr>
            <p:txBody>
              <a:bodyPr/>
              <a:lstStyle/>
              <a:p>
                <a:endParaRPr lang="en-US" dirty="0"/>
              </a:p>
            </p:txBody>
          </p:sp>
          <p:sp>
            <p:nvSpPr>
              <p:cNvPr id="58884" name="Freeform 369"/>
              <p:cNvSpPr>
                <a:spLocks/>
              </p:cNvSpPr>
              <p:nvPr/>
            </p:nvSpPr>
            <p:spPr bwMode="auto">
              <a:xfrm>
                <a:off x="4330" y="4511"/>
                <a:ext cx="35" cy="18"/>
              </a:xfrm>
              <a:custGeom>
                <a:avLst/>
                <a:gdLst>
                  <a:gd name="T0" fmla="*/ 0 w 893"/>
                  <a:gd name="T1" fmla="*/ 0 h 467"/>
                  <a:gd name="T2" fmla="*/ 0 w 893"/>
                  <a:gd name="T3" fmla="*/ 0 h 467"/>
                  <a:gd name="T4" fmla="*/ 0 w 893"/>
                  <a:gd name="T5" fmla="*/ 0 h 467"/>
                  <a:gd name="T6" fmla="*/ 0 w 893"/>
                  <a:gd name="T7" fmla="*/ 0 h 467"/>
                  <a:gd name="T8" fmla="*/ 0 w 893"/>
                  <a:gd name="T9" fmla="*/ 0 h 467"/>
                  <a:gd name="T10" fmla="*/ 0 60000 65536"/>
                  <a:gd name="T11" fmla="*/ 0 60000 65536"/>
                  <a:gd name="T12" fmla="*/ 0 60000 65536"/>
                  <a:gd name="T13" fmla="*/ 0 60000 65536"/>
                  <a:gd name="T14" fmla="*/ 0 60000 65536"/>
                  <a:gd name="T15" fmla="*/ 0 w 893"/>
                  <a:gd name="T16" fmla="*/ 0 h 467"/>
                  <a:gd name="T17" fmla="*/ 893 w 893"/>
                  <a:gd name="T18" fmla="*/ 467 h 467"/>
                </a:gdLst>
                <a:ahLst/>
                <a:cxnLst>
                  <a:cxn ang="T10">
                    <a:pos x="T0" y="T1"/>
                  </a:cxn>
                  <a:cxn ang="T11">
                    <a:pos x="T2" y="T3"/>
                  </a:cxn>
                  <a:cxn ang="T12">
                    <a:pos x="T4" y="T5"/>
                  </a:cxn>
                  <a:cxn ang="T13">
                    <a:pos x="T6" y="T7"/>
                  </a:cxn>
                  <a:cxn ang="T14">
                    <a:pos x="T8" y="T9"/>
                  </a:cxn>
                </a:cxnLst>
                <a:rect l="T15" t="T16" r="T17" b="T18"/>
                <a:pathLst>
                  <a:path w="893" h="467">
                    <a:moveTo>
                      <a:pt x="893" y="378"/>
                    </a:moveTo>
                    <a:lnTo>
                      <a:pt x="39" y="0"/>
                    </a:lnTo>
                    <a:lnTo>
                      <a:pt x="0" y="91"/>
                    </a:lnTo>
                    <a:lnTo>
                      <a:pt x="853" y="467"/>
                    </a:lnTo>
                    <a:lnTo>
                      <a:pt x="893" y="378"/>
                    </a:lnTo>
                    <a:close/>
                  </a:path>
                </a:pathLst>
              </a:custGeom>
              <a:solidFill>
                <a:srgbClr val="714049"/>
              </a:solidFill>
              <a:ln w="9525">
                <a:noFill/>
                <a:round/>
                <a:headEnd/>
                <a:tailEnd/>
              </a:ln>
            </p:spPr>
            <p:txBody>
              <a:bodyPr/>
              <a:lstStyle/>
              <a:p>
                <a:endParaRPr lang="en-US" dirty="0"/>
              </a:p>
            </p:txBody>
          </p:sp>
          <p:sp>
            <p:nvSpPr>
              <p:cNvPr id="58885" name="Freeform 370"/>
              <p:cNvSpPr>
                <a:spLocks/>
              </p:cNvSpPr>
              <p:nvPr/>
            </p:nvSpPr>
            <p:spPr bwMode="auto">
              <a:xfrm>
                <a:off x="4363" y="4525"/>
                <a:ext cx="3" cy="4"/>
              </a:xfrm>
              <a:custGeom>
                <a:avLst/>
                <a:gdLst>
                  <a:gd name="T0" fmla="*/ 0 w 70"/>
                  <a:gd name="T1" fmla="*/ 0 h 94"/>
                  <a:gd name="T2" fmla="*/ 0 w 70"/>
                  <a:gd name="T3" fmla="*/ 0 h 94"/>
                  <a:gd name="T4" fmla="*/ 0 w 70"/>
                  <a:gd name="T5" fmla="*/ 0 h 94"/>
                  <a:gd name="T6" fmla="*/ 0 w 70"/>
                  <a:gd name="T7" fmla="*/ 0 h 94"/>
                  <a:gd name="T8" fmla="*/ 0 w 70"/>
                  <a:gd name="T9" fmla="*/ 0 h 94"/>
                  <a:gd name="T10" fmla="*/ 0 w 70"/>
                  <a:gd name="T11" fmla="*/ 0 h 94"/>
                  <a:gd name="T12" fmla="*/ 0 w 70"/>
                  <a:gd name="T13" fmla="*/ 0 h 94"/>
                  <a:gd name="T14" fmla="*/ 0 w 70"/>
                  <a:gd name="T15" fmla="*/ 0 h 94"/>
                  <a:gd name="T16" fmla="*/ 0 w 70"/>
                  <a:gd name="T17" fmla="*/ 0 h 94"/>
                  <a:gd name="T18" fmla="*/ 0 w 70"/>
                  <a:gd name="T19" fmla="*/ 0 h 94"/>
                  <a:gd name="T20" fmla="*/ 0 w 70"/>
                  <a:gd name="T21" fmla="*/ 0 h 94"/>
                  <a:gd name="T22" fmla="*/ 0 w 70"/>
                  <a:gd name="T23" fmla="*/ 0 h 94"/>
                  <a:gd name="T24" fmla="*/ 0 w 70"/>
                  <a:gd name="T25" fmla="*/ 0 h 94"/>
                  <a:gd name="T26" fmla="*/ 0 w 70"/>
                  <a:gd name="T27" fmla="*/ 0 h 94"/>
                  <a:gd name="T28" fmla="*/ 0 w 70"/>
                  <a:gd name="T29" fmla="*/ 0 h 94"/>
                  <a:gd name="T30" fmla="*/ 0 w 70"/>
                  <a:gd name="T31" fmla="*/ 0 h 94"/>
                  <a:gd name="T32" fmla="*/ 0 w 70"/>
                  <a:gd name="T33" fmla="*/ 0 h 94"/>
                  <a:gd name="T34" fmla="*/ 0 w 70"/>
                  <a:gd name="T35" fmla="*/ 0 h 94"/>
                  <a:gd name="T36" fmla="*/ 0 w 70"/>
                  <a:gd name="T37" fmla="*/ 0 h 94"/>
                  <a:gd name="T38" fmla="*/ 0 w 70"/>
                  <a:gd name="T39" fmla="*/ 0 h 94"/>
                  <a:gd name="T40" fmla="*/ 0 w 70"/>
                  <a:gd name="T41" fmla="*/ 0 h 94"/>
                  <a:gd name="T42" fmla="*/ 0 w 70"/>
                  <a:gd name="T43" fmla="*/ 0 h 94"/>
                  <a:gd name="T44" fmla="*/ 0 w 70"/>
                  <a:gd name="T45" fmla="*/ 0 h 94"/>
                  <a:gd name="T46" fmla="*/ 0 w 70"/>
                  <a:gd name="T47" fmla="*/ 0 h 94"/>
                  <a:gd name="T48" fmla="*/ 0 w 70"/>
                  <a:gd name="T49" fmla="*/ 0 h 94"/>
                  <a:gd name="T50" fmla="*/ 0 w 70"/>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4"/>
                  <a:gd name="T80" fmla="*/ 70 w 70"/>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4">
                    <a:moveTo>
                      <a:pt x="0" y="89"/>
                    </a:moveTo>
                    <a:lnTo>
                      <a:pt x="6" y="92"/>
                    </a:lnTo>
                    <a:lnTo>
                      <a:pt x="11" y="93"/>
                    </a:lnTo>
                    <a:lnTo>
                      <a:pt x="17" y="94"/>
                    </a:lnTo>
                    <a:lnTo>
                      <a:pt x="22" y="94"/>
                    </a:lnTo>
                    <a:lnTo>
                      <a:pt x="27" y="94"/>
                    </a:lnTo>
                    <a:lnTo>
                      <a:pt x="32" y="93"/>
                    </a:lnTo>
                    <a:lnTo>
                      <a:pt x="36" y="92"/>
                    </a:lnTo>
                    <a:lnTo>
                      <a:pt x="41" y="90"/>
                    </a:lnTo>
                    <a:lnTo>
                      <a:pt x="48" y="86"/>
                    </a:lnTo>
                    <a:lnTo>
                      <a:pt x="55" y="80"/>
                    </a:lnTo>
                    <a:lnTo>
                      <a:pt x="61" y="73"/>
                    </a:lnTo>
                    <a:lnTo>
                      <a:pt x="65" y="64"/>
                    </a:lnTo>
                    <a:lnTo>
                      <a:pt x="68" y="55"/>
                    </a:lnTo>
                    <a:lnTo>
                      <a:pt x="70" y="46"/>
                    </a:lnTo>
                    <a:lnTo>
                      <a:pt x="69" y="37"/>
                    </a:lnTo>
                    <a:lnTo>
                      <a:pt x="67" y="28"/>
                    </a:lnTo>
                    <a:lnTo>
                      <a:pt x="66" y="24"/>
                    </a:lnTo>
                    <a:lnTo>
                      <a:pt x="64" y="20"/>
                    </a:lnTo>
                    <a:lnTo>
                      <a:pt x="61" y="16"/>
                    </a:lnTo>
                    <a:lnTo>
                      <a:pt x="58" y="12"/>
                    </a:lnTo>
                    <a:lnTo>
                      <a:pt x="54" y="9"/>
                    </a:lnTo>
                    <a:lnTo>
                      <a:pt x="50" y="5"/>
                    </a:lnTo>
                    <a:lnTo>
                      <a:pt x="46" y="2"/>
                    </a:lnTo>
                    <a:lnTo>
                      <a:pt x="40" y="0"/>
                    </a:lnTo>
                    <a:lnTo>
                      <a:pt x="0" y="89"/>
                    </a:lnTo>
                    <a:close/>
                  </a:path>
                </a:pathLst>
              </a:custGeom>
              <a:solidFill>
                <a:srgbClr val="714049"/>
              </a:solidFill>
              <a:ln w="9525">
                <a:noFill/>
                <a:round/>
                <a:headEnd/>
                <a:tailEnd/>
              </a:ln>
            </p:spPr>
            <p:txBody>
              <a:bodyPr/>
              <a:lstStyle/>
              <a:p>
                <a:endParaRPr lang="en-US" dirty="0"/>
              </a:p>
            </p:txBody>
          </p:sp>
          <p:sp>
            <p:nvSpPr>
              <p:cNvPr id="58886" name="Freeform 371"/>
              <p:cNvSpPr>
                <a:spLocks/>
              </p:cNvSpPr>
              <p:nvPr/>
            </p:nvSpPr>
            <p:spPr bwMode="auto">
              <a:xfrm>
                <a:off x="4054" y="4560"/>
                <a:ext cx="3" cy="4"/>
              </a:xfrm>
              <a:custGeom>
                <a:avLst/>
                <a:gdLst>
                  <a:gd name="T0" fmla="*/ 0 w 85"/>
                  <a:gd name="T1" fmla="*/ 0 h 110"/>
                  <a:gd name="T2" fmla="*/ 0 w 85"/>
                  <a:gd name="T3" fmla="*/ 0 h 110"/>
                  <a:gd name="T4" fmla="*/ 0 w 85"/>
                  <a:gd name="T5" fmla="*/ 0 h 110"/>
                  <a:gd name="T6" fmla="*/ 0 w 85"/>
                  <a:gd name="T7" fmla="*/ 0 h 110"/>
                  <a:gd name="T8" fmla="*/ 0 w 85"/>
                  <a:gd name="T9" fmla="*/ 0 h 110"/>
                  <a:gd name="T10" fmla="*/ 0 60000 65536"/>
                  <a:gd name="T11" fmla="*/ 0 60000 65536"/>
                  <a:gd name="T12" fmla="*/ 0 60000 65536"/>
                  <a:gd name="T13" fmla="*/ 0 60000 65536"/>
                  <a:gd name="T14" fmla="*/ 0 60000 65536"/>
                  <a:gd name="T15" fmla="*/ 0 w 85"/>
                  <a:gd name="T16" fmla="*/ 0 h 110"/>
                  <a:gd name="T17" fmla="*/ 85 w 85"/>
                  <a:gd name="T18" fmla="*/ 110 h 110"/>
                </a:gdLst>
                <a:ahLst/>
                <a:cxnLst>
                  <a:cxn ang="T10">
                    <a:pos x="T0" y="T1"/>
                  </a:cxn>
                  <a:cxn ang="T11">
                    <a:pos x="T2" y="T3"/>
                  </a:cxn>
                  <a:cxn ang="T12">
                    <a:pos x="T4" y="T5"/>
                  </a:cxn>
                  <a:cxn ang="T13">
                    <a:pos x="T6" y="T7"/>
                  </a:cxn>
                  <a:cxn ang="T14">
                    <a:pos x="T8" y="T9"/>
                  </a:cxn>
                </a:cxnLst>
                <a:rect l="T15" t="T16" r="T17" b="T18"/>
                <a:pathLst>
                  <a:path w="85" h="110">
                    <a:moveTo>
                      <a:pt x="85" y="19"/>
                    </a:moveTo>
                    <a:lnTo>
                      <a:pt x="40" y="0"/>
                    </a:lnTo>
                    <a:lnTo>
                      <a:pt x="0" y="90"/>
                    </a:lnTo>
                    <a:lnTo>
                      <a:pt x="46" y="110"/>
                    </a:lnTo>
                    <a:lnTo>
                      <a:pt x="85" y="19"/>
                    </a:lnTo>
                    <a:close/>
                  </a:path>
                </a:pathLst>
              </a:custGeom>
              <a:solidFill>
                <a:srgbClr val="EDAAB4"/>
              </a:solidFill>
              <a:ln w="9525">
                <a:noFill/>
                <a:round/>
                <a:headEnd/>
                <a:tailEnd/>
              </a:ln>
            </p:spPr>
            <p:txBody>
              <a:bodyPr/>
              <a:lstStyle/>
              <a:p>
                <a:endParaRPr lang="en-US" dirty="0"/>
              </a:p>
            </p:txBody>
          </p:sp>
          <p:sp>
            <p:nvSpPr>
              <p:cNvPr id="58887" name="Freeform 372"/>
              <p:cNvSpPr>
                <a:spLocks/>
              </p:cNvSpPr>
              <p:nvPr/>
            </p:nvSpPr>
            <p:spPr bwMode="auto">
              <a:xfrm>
                <a:off x="4056" y="4561"/>
                <a:ext cx="67" cy="32"/>
              </a:xfrm>
              <a:custGeom>
                <a:avLst/>
                <a:gdLst>
                  <a:gd name="T0" fmla="*/ 0 w 1761"/>
                  <a:gd name="T1" fmla="*/ 0 h 850"/>
                  <a:gd name="T2" fmla="*/ 0 w 1761"/>
                  <a:gd name="T3" fmla="*/ 0 h 850"/>
                  <a:gd name="T4" fmla="*/ 0 w 1761"/>
                  <a:gd name="T5" fmla="*/ 0 h 850"/>
                  <a:gd name="T6" fmla="*/ 0 w 1761"/>
                  <a:gd name="T7" fmla="*/ 0 h 850"/>
                  <a:gd name="T8" fmla="*/ 0 w 1761"/>
                  <a:gd name="T9" fmla="*/ 0 h 850"/>
                  <a:gd name="T10" fmla="*/ 0 60000 65536"/>
                  <a:gd name="T11" fmla="*/ 0 60000 65536"/>
                  <a:gd name="T12" fmla="*/ 0 60000 65536"/>
                  <a:gd name="T13" fmla="*/ 0 60000 65536"/>
                  <a:gd name="T14" fmla="*/ 0 60000 65536"/>
                  <a:gd name="T15" fmla="*/ 0 w 1761"/>
                  <a:gd name="T16" fmla="*/ 0 h 850"/>
                  <a:gd name="T17" fmla="*/ 1761 w 1761"/>
                  <a:gd name="T18" fmla="*/ 850 h 850"/>
                </a:gdLst>
                <a:ahLst/>
                <a:cxnLst>
                  <a:cxn ang="T10">
                    <a:pos x="T0" y="T1"/>
                  </a:cxn>
                  <a:cxn ang="T11">
                    <a:pos x="T2" y="T3"/>
                  </a:cxn>
                  <a:cxn ang="T12">
                    <a:pos x="T4" y="T5"/>
                  </a:cxn>
                  <a:cxn ang="T13">
                    <a:pos x="T6" y="T7"/>
                  </a:cxn>
                  <a:cxn ang="T14">
                    <a:pos x="T8" y="T9"/>
                  </a:cxn>
                </a:cxnLst>
                <a:rect l="T15" t="T16" r="T17" b="T18"/>
                <a:pathLst>
                  <a:path w="1761" h="850">
                    <a:moveTo>
                      <a:pt x="1761" y="761"/>
                    </a:moveTo>
                    <a:lnTo>
                      <a:pt x="39" y="0"/>
                    </a:lnTo>
                    <a:lnTo>
                      <a:pt x="0" y="91"/>
                    </a:lnTo>
                    <a:lnTo>
                      <a:pt x="1722" y="850"/>
                    </a:lnTo>
                    <a:lnTo>
                      <a:pt x="1761" y="761"/>
                    </a:lnTo>
                    <a:close/>
                  </a:path>
                </a:pathLst>
              </a:custGeom>
              <a:solidFill>
                <a:srgbClr val="EDAAB4"/>
              </a:solidFill>
              <a:ln w="9525">
                <a:noFill/>
                <a:round/>
                <a:headEnd/>
                <a:tailEnd/>
              </a:ln>
            </p:spPr>
            <p:txBody>
              <a:bodyPr/>
              <a:lstStyle/>
              <a:p>
                <a:endParaRPr lang="en-US" dirty="0"/>
              </a:p>
            </p:txBody>
          </p:sp>
          <p:sp>
            <p:nvSpPr>
              <p:cNvPr id="58888" name="Freeform 373"/>
              <p:cNvSpPr>
                <a:spLocks/>
              </p:cNvSpPr>
              <p:nvPr/>
            </p:nvSpPr>
            <p:spPr bwMode="auto">
              <a:xfrm>
                <a:off x="4122" y="4590"/>
                <a:ext cx="3" cy="4"/>
              </a:xfrm>
              <a:custGeom>
                <a:avLst/>
                <a:gdLst>
                  <a:gd name="T0" fmla="*/ 0 w 84"/>
                  <a:gd name="T1" fmla="*/ 0 h 109"/>
                  <a:gd name="T2" fmla="*/ 0 w 84"/>
                  <a:gd name="T3" fmla="*/ 0 h 109"/>
                  <a:gd name="T4" fmla="*/ 0 w 84"/>
                  <a:gd name="T5" fmla="*/ 0 h 109"/>
                  <a:gd name="T6" fmla="*/ 0 w 84"/>
                  <a:gd name="T7" fmla="*/ 0 h 109"/>
                  <a:gd name="T8" fmla="*/ 0 w 84"/>
                  <a:gd name="T9" fmla="*/ 0 h 109"/>
                  <a:gd name="T10" fmla="*/ 0 60000 65536"/>
                  <a:gd name="T11" fmla="*/ 0 60000 65536"/>
                  <a:gd name="T12" fmla="*/ 0 60000 65536"/>
                  <a:gd name="T13" fmla="*/ 0 60000 65536"/>
                  <a:gd name="T14" fmla="*/ 0 60000 65536"/>
                  <a:gd name="T15" fmla="*/ 0 w 84"/>
                  <a:gd name="T16" fmla="*/ 0 h 109"/>
                  <a:gd name="T17" fmla="*/ 84 w 84"/>
                  <a:gd name="T18" fmla="*/ 109 h 109"/>
                </a:gdLst>
                <a:ahLst/>
                <a:cxnLst>
                  <a:cxn ang="T10">
                    <a:pos x="T0" y="T1"/>
                  </a:cxn>
                  <a:cxn ang="T11">
                    <a:pos x="T2" y="T3"/>
                  </a:cxn>
                  <a:cxn ang="T12">
                    <a:pos x="T4" y="T5"/>
                  </a:cxn>
                  <a:cxn ang="T13">
                    <a:pos x="T6" y="T7"/>
                  </a:cxn>
                  <a:cxn ang="T14">
                    <a:pos x="T8" y="T9"/>
                  </a:cxn>
                </a:cxnLst>
                <a:rect l="T15" t="T16" r="T17" b="T18"/>
                <a:pathLst>
                  <a:path w="84" h="109">
                    <a:moveTo>
                      <a:pt x="0" y="89"/>
                    </a:moveTo>
                    <a:lnTo>
                      <a:pt x="44" y="109"/>
                    </a:lnTo>
                    <a:lnTo>
                      <a:pt x="84" y="19"/>
                    </a:lnTo>
                    <a:lnTo>
                      <a:pt x="39" y="0"/>
                    </a:lnTo>
                    <a:lnTo>
                      <a:pt x="0" y="89"/>
                    </a:lnTo>
                    <a:close/>
                  </a:path>
                </a:pathLst>
              </a:custGeom>
              <a:solidFill>
                <a:srgbClr val="EDAAB4"/>
              </a:solidFill>
              <a:ln w="9525">
                <a:noFill/>
                <a:round/>
                <a:headEnd/>
                <a:tailEnd/>
              </a:ln>
            </p:spPr>
            <p:txBody>
              <a:bodyPr/>
              <a:lstStyle/>
              <a:p>
                <a:endParaRPr lang="en-US" dirty="0"/>
              </a:p>
            </p:txBody>
          </p:sp>
          <p:sp>
            <p:nvSpPr>
              <p:cNvPr id="58889" name="Freeform 374"/>
              <p:cNvSpPr>
                <a:spLocks/>
              </p:cNvSpPr>
              <p:nvPr/>
            </p:nvSpPr>
            <p:spPr bwMode="auto">
              <a:xfrm>
                <a:off x="3755" y="4556"/>
                <a:ext cx="3" cy="3"/>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0" y="0"/>
                    </a:moveTo>
                    <a:lnTo>
                      <a:pt x="25" y="2"/>
                    </a:lnTo>
                    <a:lnTo>
                      <a:pt x="20" y="5"/>
                    </a:lnTo>
                    <a:lnTo>
                      <a:pt x="16" y="8"/>
                    </a:lnTo>
                    <a:lnTo>
                      <a:pt x="12" y="12"/>
                    </a:lnTo>
                    <a:lnTo>
                      <a:pt x="9" y="15"/>
                    </a:lnTo>
                    <a:lnTo>
                      <a:pt x="6" y="19"/>
                    </a:lnTo>
                    <a:lnTo>
                      <a:pt x="4" y="23"/>
                    </a:lnTo>
                    <a:lnTo>
                      <a:pt x="2" y="28"/>
                    </a:lnTo>
                    <a:lnTo>
                      <a:pt x="0" y="36"/>
                    </a:lnTo>
                    <a:lnTo>
                      <a:pt x="0" y="45"/>
                    </a:lnTo>
                    <a:lnTo>
                      <a:pt x="1" y="54"/>
                    </a:lnTo>
                    <a:lnTo>
                      <a:pt x="3" y="63"/>
                    </a:lnTo>
                    <a:lnTo>
                      <a:pt x="7" y="72"/>
                    </a:lnTo>
                    <a:lnTo>
                      <a:pt x="13" y="79"/>
                    </a:lnTo>
                    <a:lnTo>
                      <a:pt x="19" y="86"/>
                    </a:lnTo>
                    <a:lnTo>
                      <a:pt x="27" y="90"/>
                    </a:lnTo>
                    <a:lnTo>
                      <a:pt x="31" y="92"/>
                    </a:lnTo>
                    <a:lnTo>
                      <a:pt x="37" y="94"/>
                    </a:lnTo>
                    <a:lnTo>
                      <a:pt x="41" y="95"/>
                    </a:lnTo>
                    <a:lnTo>
                      <a:pt x="46" y="95"/>
                    </a:lnTo>
                    <a:lnTo>
                      <a:pt x="51" y="95"/>
                    </a:lnTo>
                    <a:lnTo>
                      <a:pt x="57" y="94"/>
                    </a:lnTo>
                    <a:lnTo>
                      <a:pt x="62" y="93"/>
                    </a:lnTo>
                    <a:lnTo>
                      <a:pt x="68" y="91"/>
                    </a:lnTo>
                    <a:lnTo>
                      <a:pt x="30" y="0"/>
                    </a:lnTo>
                    <a:close/>
                  </a:path>
                </a:pathLst>
              </a:custGeom>
              <a:solidFill>
                <a:srgbClr val="EDAAB4"/>
              </a:solidFill>
              <a:ln w="9525">
                <a:noFill/>
                <a:round/>
                <a:headEnd/>
                <a:tailEnd/>
              </a:ln>
            </p:spPr>
            <p:txBody>
              <a:bodyPr/>
              <a:lstStyle/>
              <a:p>
                <a:endParaRPr lang="en-US" dirty="0"/>
              </a:p>
            </p:txBody>
          </p:sp>
          <p:sp>
            <p:nvSpPr>
              <p:cNvPr id="58890" name="Freeform 375"/>
              <p:cNvSpPr>
                <a:spLocks/>
              </p:cNvSpPr>
              <p:nvPr/>
            </p:nvSpPr>
            <p:spPr bwMode="auto">
              <a:xfrm>
                <a:off x="3756" y="4425"/>
                <a:ext cx="324" cy="134"/>
              </a:xfrm>
              <a:custGeom>
                <a:avLst/>
                <a:gdLst>
                  <a:gd name="T0" fmla="*/ 0 w 8404"/>
                  <a:gd name="T1" fmla="*/ 0 h 3495"/>
                  <a:gd name="T2" fmla="*/ 0 w 8404"/>
                  <a:gd name="T3" fmla="*/ 0 h 3495"/>
                  <a:gd name="T4" fmla="*/ 0 w 8404"/>
                  <a:gd name="T5" fmla="*/ 0 h 3495"/>
                  <a:gd name="T6" fmla="*/ 0 w 8404"/>
                  <a:gd name="T7" fmla="*/ 0 h 3495"/>
                  <a:gd name="T8" fmla="*/ 0 w 8404"/>
                  <a:gd name="T9" fmla="*/ 0 h 3495"/>
                  <a:gd name="T10" fmla="*/ 0 60000 65536"/>
                  <a:gd name="T11" fmla="*/ 0 60000 65536"/>
                  <a:gd name="T12" fmla="*/ 0 60000 65536"/>
                  <a:gd name="T13" fmla="*/ 0 60000 65536"/>
                  <a:gd name="T14" fmla="*/ 0 60000 65536"/>
                  <a:gd name="T15" fmla="*/ 0 w 8404"/>
                  <a:gd name="T16" fmla="*/ 0 h 3495"/>
                  <a:gd name="T17" fmla="*/ 8404 w 8404"/>
                  <a:gd name="T18" fmla="*/ 3495 h 3495"/>
                </a:gdLst>
                <a:ahLst/>
                <a:cxnLst>
                  <a:cxn ang="T10">
                    <a:pos x="T0" y="T1"/>
                  </a:cxn>
                  <a:cxn ang="T11">
                    <a:pos x="T2" y="T3"/>
                  </a:cxn>
                  <a:cxn ang="T12">
                    <a:pos x="T4" y="T5"/>
                  </a:cxn>
                  <a:cxn ang="T13">
                    <a:pos x="T6" y="T7"/>
                  </a:cxn>
                  <a:cxn ang="T14">
                    <a:pos x="T8" y="T9"/>
                  </a:cxn>
                </a:cxnLst>
                <a:rect l="T15" t="T16" r="T17" b="T18"/>
                <a:pathLst>
                  <a:path w="8404" h="3495">
                    <a:moveTo>
                      <a:pt x="8368" y="0"/>
                    </a:moveTo>
                    <a:lnTo>
                      <a:pt x="0" y="3404"/>
                    </a:lnTo>
                    <a:lnTo>
                      <a:pt x="38" y="3495"/>
                    </a:lnTo>
                    <a:lnTo>
                      <a:pt x="8404" y="92"/>
                    </a:lnTo>
                    <a:lnTo>
                      <a:pt x="8368" y="0"/>
                    </a:lnTo>
                    <a:close/>
                  </a:path>
                </a:pathLst>
              </a:custGeom>
              <a:solidFill>
                <a:srgbClr val="EDAAB4"/>
              </a:solidFill>
              <a:ln w="9525">
                <a:noFill/>
                <a:round/>
                <a:headEnd/>
                <a:tailEnd/>
              </a:ln>
            </p:spPr>
            <p:txBody>
              <a:bodyPr/>
              <a:lstStyle/>
              <a:p>
                <a:endParaRPr lang="en-US" dirty="0"/>
              </a:p>
            </p:txBody>
          </p:sp>
          <p:sp>
            <p:nvSpPr>
              <p:cNvPr id="58891" name="Freeform 376"/>
              <p:cNvSpPr>
                <a:spLocks/>
              </p:cNvSpPr>
              <p:nvPr/>
            </p:nvSpPr>
            <p:spPr bwMode="auto">
              <a:xfrm>
                <a:off x="4078" y="4425"/>
                <a:ext cx="3" cy="3"/>
              </a:xfrm>
              <a:custGeom>
                <a:avLst/>
                <a:gdLst>
                  <a:gd name="T0" fmla="*/ 0 w 68"/>
                  <a:gd name="T1" fmla="*/ 0 h 96"/>
                  <a:gd name="T2" fmla="*/ 0 w 68"/>
                  <a:gd name="T3" fmla="*/ 0 h 96"/>
                  <a:gd name="T4" fmla="*/ 0 w 68"/>
                  <a:gd name="T5" fmla="*/ 0 h 96"/>
                  <a:gd name="T6" fmla="*/ 0 w 68"/>
                  <a:gd name="T7" fmla="*/ 0 h 96"/>
                  <a:gd name="T8" fmla="*/ 0 w 68"/>
                  <a:gd name="T9" fmla="*/ 0 h 96"/>
                  <a:gd name="T10" fmla="*/ 0 w 68"/>
                  <a:gd name="T11" fmla="*/ 0 h 96"/>
                  <a:gd name="T12" fmla="*/ 0 w 68"/>
                  <a:gd name="T13" fmla="*/ 0 h 96"/>
                  <a:gd name="T14" fmla="*/ 0 w 68"/>
                  <a:gd name="T15" fmla="*/ 0 h 96"/>
                  <a:gd name="T16" fmla="*/ 0 w 68"/>
                  <a:gd name="T17" fmla="*/ 0 h 96"/>
                  <a:gd name="T18" fmla="*/ 0 w 68"/>
                  <a:gd name="T19" fmla="*/ 0 h 96"/>
                  <a:gd name="T20" fmla="*/ 0 w 68"/>
                  <a:gd name="T21" fmla="*/ 0 h 96"/>
                  <a:gd name="T22" fmla="*/ 0 w 68"/>
                  <a:gd name="T23" fmla="*/ 0 h 96"/>
                  <a:gd name="T24" fmla="*/ 0 w 68"/>
                  <a:gd name="T25" fmla="*/ 0 h 96"/>
                  <a:gd name="T26" fmla="*/ 0 w 68"/>
                  <a:gd name="T27" fmla="*/ 0 h 96"/>
                  <a:gd name="T28" fmla="*/ 0 w 68"/>
                  <a:gd name="T29" fmla="*/ 0 h 96"/>
                  <a:gd name="T30" fmla="*/ 0 w 68"/>
                  <a:gd name="T31" fmla="*/ 0 h 96"/>
                  <a:gd name="T32" fmla="*/ 0 w 68"/>
                  <a:gd name="T33" fmla="*/ 0 h 96"/>
                  <a:gd name="T34" fmla="*/ 0 w 68"/>
                  <a:gd name="T35" fmla="*/ 0 h 96"/>
                  <a:gd name="T36" fmla="*/ 0 w 68"/>
                  <a:gd name="T37" fmla="*/ 0 h 96"/>
                  <a:gd name="T38" fmla="*/ 0 w 68"/>
                  <a:gd name="T39" fmla="*/ 0 h 96"/>
                  <a:gd name="T40" fmla="*/ 0 w 68"/>
                  <a:gd name="T41" fmla="*/ 0 h 96"/>
                  <a:gd name="T42" fmla="*/ 0 w 68"/>
                  <a:gd name="T43" fmla="*/ 0 h 96"/>
                  <a:gd name="T44" fmla="*/ 0 w 68"/>
                  <a:gd name="T45" fmla="*/ 0 h 96"/>
                  <a:gd name="T46" fmla="*/ 0 w 68"/>
                  <a:gd name="T47" fmla="*/ 0 h 96"/>
                  <a:gd name="T48" fmla="*/ 0 w 68"/>
                  <a:gd name="T49" fmla="*/ 0 h 96"/>
                  <a:gd name="T50" fmla="*/ 0 w 68"/>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6"/>
                  <a:gd name="T80" fmla="*/ 68 w 68"/>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6">
                    <a:moveTo>
                      <a:pt x="36" y="96"/>
                    </a:moveTo>
                    <a:lnTo>
                      <a:pt x="42" y="93"/>
                    </a:lnTo>
                    <a:lnTo>
                      <a:pt x="47" y="91"/>
                    </a:lnTo>
                    <a:lnTo>
                      <a:pt x="51" y="86"/>
                    </a:lnTo>
                    <a:lnTo>
                      <a:pt x="55" y="83"/>
                    </a:lnTo>
                    <a:lnTo>
                      <a:pt x="58" y="79"/>
                    </a:lnTo>
                    <a:lnTo>
                      <a:pt x="61" y="75"/>
                    </a:lnTo>
                    <a:lnTo>
                      <a:pt x="63" y="71"/>
                    </a:lnTo>
                    <a:lnTo>
                      <a:pt x="65" y="67"/>
                    </a:lnTo>
                    <a:lnTo>
                      <a:pt x="67" y="58"/>
                    </a:lnTo>
                    <a:lnTo>
                      <a:pt x="68" y="49"/>
                    </a:lnTo>
                    <a:lnTo>
                      <a:pt x="66" y="40"/>
                    </a:lnTo>
                    <a:lnTo>
                      <a:pt x="64" y="32"/>
                    </a:lnTo>
                    <a:lnTo>
                      <a:pt x="60" y="24"/>
                    </a:lnTo>
                    <a:lnTo>
                      <a:pt x="54" y="15"/>
                    </a:lnTo>
                    <a:lnTo>
                      <a:pt x="48" y="9"/>
                    </a:lnTo>
                    <a:lnTo>
                      <a:pt x="40" y="4"/>
                    </a:lnTo>
                    <a:lnTo>
                      <a:pt x="35" y="2"/>
                    </a:lnTo>
                    <a:lnTo>
                      <a:pt x="30" y="1"/>
                    </a:lnTo>
                    <a:lnTo>
                      <a:pt x="26" y="0"/>
                    </a:lnTo>
                    <a:lnTo>
                      <a:pt x="21" y="0"/>
                    </a:lnTo>
                    <a:lnTo>
                      <a:pt x="16" y="0"/>
                    </a:lnTo>
                    <a:lnTo>
                      <a:pt x="11" y="1"/>
                    </a:lnTo>
                    <a:lnTo>
                      <a:pt x="5" y="2"/>
                    </a:lnTo>
                    <a:lnTo>
                      <a:pt x="0" y="4"/>
                    </a:lnTo>
                    <a:lnTo>
                      <a:pt x="36" y="96"/>
                    </a:lnTo>
                    <a:close/>
                  </a:path>
                </a:pathLst>
              </a:custGeom>
              <a:solidFill>
                <a:srgbClr val="EDAAB4"/>
              </a:solidFill>
              <a:ln w="9525">
                <a:noFill/>
                <a:round/>
                <a:headEnd/>
                <a:tailEnd/>
              </a:ln>
            </p:spPr>
            <p:txBody>
              <a:bodyPr/>
              <a:lstStyle/>
              <a:p>
                <a:endParaRPr lang="en-US" dirty="0"/>
              </a:p>
            </p:txBody>
          </p:sp>
          <p:sp>
            <p:nvSpPr>
              <p:cNvPr id="58892" name="Freeform 377"/>
              <p:cNvSpPr>
                <a:spLocks/>
              </p:cNvSpPr>
              <p:nvPr/>
            </p:nvSpPr>
            <p:spPr bwMode="auto">
              <a:xfrm>
                <a:off x="3811" y="4596"/>
                <a:ext cx="3" cy="4"/>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1" y="0"/>
                    </a:moveTo>
                    <a:lnTo>
                      <a:pt x="26" y="3"/>
                    </a:lnTo>
                    <a:lnTo>
                      <a:pt x="21" y="5"/>
                    </a:lnTo>
                    <a:lnTo>
                      <a:pt x="17" y="8"/>
                    </a:lnTo>
                    <a:lnTo>
                      <a:pt x="13" y="12"/>
                    </a:lnTo>
                    <a:lnTo>
                      <a:pt x="10" y="16"/>
                    </a:lnTo>
                    <a:lnTo>
                      <a:pt x="7" y="19"/>
                    </a:lnTo>
                    <a:lnTo>
                      <a:pt x="5" y="24"/>
                    </a:lnTo>
                    <a:lnTo>
                      <a:pt x="3" y="28"/>
                    </a:lnTo>
                    <a:lnTo>
                      <a:pt x="1" y="38"/>
                    </a:lnTo>
                    <a:lnTo>
                      <a:pt x="0" y="47"/>
                    </a:lnTo>
                    <a:lnTo>
                      <a:pt x="1" y="56"/>
                    </a:lnTo>
                    <a:lnTo>
                      <a:pt x="4" y="64"/>
                    </a:lnTo>
                    <a:lnTo>
                      <a:pt x="8" y="72"/>
                    </a:lnTo>
                    <a:lnTo>
                      <a:pt x="14" y="80"/>
                    </a:lnTo>
                    <a:lnTo>
                      <a:pt x="20" y="86"/>
                    </a:lnTo>
                    <a:lnTo>
                      <a:pt x="28" y="91"/>
                    </a:lnTo>
                    <a:lnTo>
                      <a:pt x="32" y="92"/>
                    </a:lnTo>
                    <a:lnTo>
                      <a:pt x="38" y="94"/>
                    </a:lnTo>
                    <a:lnTo>
                      <a:pt x="42" y="95"/>
                    </a:lnTo>
                    <a:lnTo>
                      <a:pt x="47" y="95"/>
                    </a:lnTo>
                    <a:lnTo>
                      <a:pt x="52" y="95"/>
                    </a:lnTo>
                    <a:lnTo>
                      <a:pt x="57" y="94"/>
                    </a:lnTo>
                    <a:lnTo>
                      <a:pt x="63" y="93"/>
                    </a:lnTo>
                    <a:lnTo>
                      <a:pt x="68" y="91"/>
                    </a:lnTo>
                    <a:lnTo>
                      <a:pt x="31" y="0"/>
                    </a:lnTo>
                    <a:close/>
                  </a:path>
                </a:pathLst>
              </a:custGeom>
              <a:solidFill>
                <a:srgbClr val="EDAAB4"/>
              </a:solidFill>
              <a:ln w="9525">
                <a:noFill/>
                <a:round/>
                <a:headEnd/>
                <a:tailEnd/>
              </a:ln>
            </p:spPr>
            <p:txBody>
              <a:bodyPr/>
              <a:lstStyle/>
              <a:p>
                <a:endParaRPr lang="en-US" dirty="0"/>
              </a:p>
            </p:txBody>
          </p:sp>
          <p:sp>
            <p:nvSpPr>
              <p:cNvPr id="58893" name="Freeform 378"/>
              <p:cNvSpPr>
                <a:spLocks/>
              </p:cNvSpPr>
              <p:nvPr/>
            </p:nvSpPr>
            <p:spPr bwMode="auto">
              <a:xfrm>
                <a:off x="3812" y="4438"/>
                <a:ext cx="391" cy="162"/>
              </a:xfrm>
              <a:custGeom>
                <a:avLst/>
                <a:gdLst>
                  <a:gd name="T0" fmla="*/ 0 w 10162"/>
                  <a:gd name="T1" fmla="*/ 0 h 4209"/>
                  <a:gd name="T2" fmla="*/ 0 w 10162"/>
                  <a:gd name="T3" fmla="*/ 0 h 4209"/>
                  <a:gd name="T4" fmla="*/ 0 w 10162"/>
                  <a:gd name="T5" fmla="*/ 0 h 4209"/>
                  <a:gd name="T6" fmla="*/ 0 w 10162"/>
                  <a:gd name="T7" fmla="*/ 0 h 4209"/>
                  <a:gd name="T8" fmla="*/ 0 w 10162"/>
                  <a:gd name="T9" fmla="*/ 0 h 4209"/>
                  <a:gd name="T10" fmla="*/ 0 60000 65536"/>
                  <a:gd name="T11" fmla="*/ 0 60000 65536"/>
                  <a:gd name="T12" fmla="*/ 0 60000 65536"/>
                  <a:gd name="T13" fmla="*/ 0 60000 65536"/>
                  <a:gd name="T14" fmla="*/ 0 60000 65536"/>
                  <a:gd name="T15" fmla="*/ 0 w 10162"/>
                  <a:gd name="T16" fmla="*/ 0 h 4209"/>
                  <a:gd name="T17" fmla="*/ 10162 w 10162"/>
                  <a:gd name="T18" fmla="*/ 4209 h 4209"/>
                </a:gdLst>
                <a:ahLst/>
                <a:cxnLst>
                  <a:cxn ang="T10">
                    <a:pos x="T0" y="T1"/>
                  </a:cxn>
                  <a:cxn ang="T11">
                    <a:pos x="T2" y="T3"/>
                  </a:cxn>
                  <a:cxn ang="T12">
                    <a:pos x="T4" y="T5"/>
                  </a:cxn>
                  <a:cxn ang="T13">
                    <a:pos x="T6" y="T7"/>
                  </a:cxn>
                  <a:cxn ang="T14">
                    <a:pos x="T8" y="T9"/>
                  </a:cxn>
                </a:cxnLst>
                <a:rect l="T15" t="T16" r="T17" b="T18"/>
                <a:pathLst>
                  <a:path w="10162" h="4209">
                    <a:moveTo>
                      <a:pt x="10125" y="0"/>
                    </a:moveTo>
                    <a:lnTo>
                      <a:pt x="0" y="4118"/>
                    </a:lnTo>
                    <a:lnTo>
                      <a:pt x="37" y="4209"/>
                    </a:lnTo>
                    <a:lnTo>
                      <a:pt x="10162" y="91"/>
                    </a:lnTo>
                    <a:lnTo>
                      <a:pt x="10125" y="0"/>
                    </a:lnTo>
                    <a:close/>
                  </a:path>
                </a:pathLst>
              </a:custGeom>
              <a:solidFill>
                <a:srgbClr val="EDAAB4"/>
              </a:solidFill>
              <a:ln w="9525">
                <a:noFill/>
                <a:round/>
                <a:headEnd/>
                <a:tailEnd/>
              </a:ln>
            </p:spPr>
            <p:txBody>
              <a:bodyPr/>
              <a:lstStyle/>
              <a:p>
                <a:endParaRPr lang="en-US" dirty="0"/>
              </a:p>
            </p:txBody>
          </p:sp>
          <p:sp>
            <p:nvSpPr>
              <p:cNvPr id="58894" name="Freeform 379"/>
              <p:cNvSpPr>
                <a:spLocks/>
              </p:cNvSpPr>
              <p:nvPr/>
            </p:nvSpPr>
            <p:spPr bwMode="auto">
              <a:xfrm>
                <a:off x="4202" y="4438"/>
                <a:ext cx="2" cy="3"/>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7" y="95"/>
                    </a:moveTo>
                    <a:lnTo>
                      <a:pt x="42" y="93"/>
                    </a:lnTo>
                    <a:lnTo>
                      <a:pt x="47" y="90"/>
                    </a:lnTo>
                    <a:lnTo>
                      <a:pt x="51" y="87"/>
                    </a:lnTo>
                    <a:lnTo>
                      <a:pt x="55" y="83"/>
                    </a:lnTo>
                    <a:lnTo>
                      <a:pt x="58" y="80"/>
                    </a:lnTo>
                    <a:lnTo>
                      <a:pt x="61" y="76"/>
                    </a:lnTo>
                    <a:lnTo>
                      <a:pt x="63" y="72"/>
                    </a:lnTo>
                    <a:lnTo>
                      <a:pt x="65" y="67"/>
                    </a:lnTo>
                    <a:lnTo>
                      <a:pt x="67" y="59"/>
                    </a:lnTo>
                    <a:lnTo>
                      <a:pt x="68" y="49"/>
                    </a:lnTo>
                    <a:lnTo>
                      <a:pt x="66" y="39"/>
                    </a:lnTo>
                    <a:lnTo>
                      <a:pt x="64" y="31"/>
                    </a:lnTo>
                    <a:lnTo>
                      <a:pt x="60" y="23"/>
                    </a:lnTo>
                    <a:lnTo>
                      <a:pt x="54" y="15"/>
                    </a:lnTo>
                    <a:lnTo>
                      <a:pt x="48" y="9"/>
                    </a:lnTo>
                    <a:lnTo>
                      <a:pt x="40" y="4"/>
                    </a:lnTo>
                    <a:lnTo>
                      <a:pt x="36" y="3"/>
                    </a:lnTo>
                    <a:lnTo>
                      <a:pt x="31" y="1"/>
                    </a:lnTo>
                    <a:lnTo>
                      <a:pt x="27" y="0"/>
                    </a:lnTo>
                    <a:lnTo>
                      <a:pt x="22" y="0"/>
                    </a:lnTo>
                    <a:lnTo>
                      <a:pt x="16" y="0"/>
                    </a:lnTo>
                    <a:lnTo>
                      <a:pt x="11" y="1"/>
                    </a:lnTo>
                    <a:lnTo>
                      <a:pt x="5" y="2"/>
                    </a:lnTo>
                    <a:lnTo>
                      <a:pt x="0" y="4"/>
                    </a:lnTo>
                    <a:lnTo>
                      <a:pt x="37" y="95"/>
                    </a:lnTo>
                    <a:close/>
                  </a:path>
                </a:pathLst>
              </a:custGeom>
              <a:solidFill>
                <a:srgbClr val="EDAAB4"/>
              </a:solidFill>
              <a:ln w="9525">
                <a:noFill/>
                <a:round/>
                <a:headEnd/>
                <a:tailEnd/>
              </a:ln>
            </p:spPr>
            <p:txBody>
              <a:bodyPr/>
              <a:lstStyle/>
              <a:p>
                <a:endParaRPr lang="en-US" dirty="0"/>
              </a:p>
            </p:txBody>
          </p:sp>
          <p:sp>
            <p:nvSpPr>
              <p:cNvPr id="58895" name="Freeform 380"/>
              <p:cNvSpPr>
                <a:spLocks/>
              </p:cNvSpPr>
              <p:nvPr/>
            </p:nvSpPr>
            <p:spPr bwMode="auto">
              <a:xfrm>
                <a:off x="3900" y="4622"/>
                <a:ext cx="2" cy="3"/>
              </a:xfrm>
              <a:custGeom>
                <a:avLst/>
                <a:gdLst>
                  <a:gd name="T0" fmla="*/ 0 w 68"/>
                  <a:gd name="T1" fmla="*/ 0 h 97"/>
                  <a:gd name="T2" fmla="*/ 0 w 68"/>
                  <a:gd name="T3" fmla="*/ 0 h 97"/>
                  <a:gd name="T4" fmla="*/ 0 w 68"/>
                  <a:gd name="T5" fmla="*/ 0 h 97"/>
                  <a:gd name="T6" fmla="*/ 0 w 68"/>
                  <a:gd name="T7" fmla="*/ 0 h 97"/>
                  <a:gd name="T8" fmla="*/ 0 w 68"/>
                  <a:gd name="T9" fmla="*/ 0 h 97"/>
                  <a:gd name="T10" fmla="*/ 0 w 68"/>
                  <a:gd name="T11" fmla="*/ 0 h 97"/>
                  <a:gd name="T12" fmla="*/ 0 w 68"/>
                  <a:gd name="T13" fmla="*/ 0 h 97"/>
                  <a:gd name="T14" fmla="*/ 0 w 68"/>
                  <a:gd name="T15" fmla="*/ 0 h 97"/>
                  <a:gd name="T16" fmla="*/ 0 w 68"/>
                  <a:gd name="T17" fmla="*/ 0 h 97"/>
                  <a:gd name="T18" fmla="*/ 0 w 68"/>
                  <a:gd name="T19" fmla="*/ 0 h 97"/>
                  <a:gd name="T20" fmla="*/ 0 w 68"/>
                  <a:gd name="T21" fmla="*/ 0 h 97"/>
                  <a:gd name="T22" fmla="*/ 0 w 68"/>
                  <a:gd name="T23" fmla="*/ 0 h 97"/>
                  <a:gd name="T24" fmla="*/ 0 w 68"/>
                  <a:gd name="T25" fmla="*/ 0 h 97"/>
                  <a:gd name="T26" fmla="*/ 0 w 68"/>
                  <a:gd name="T27" fmla="*/ 0 h 97"/>
                  <a:gd name="T28" fmla="*/ 0 w 68"/>
                  <a:gd name="T29" fmla="*/ 0 h 97"/>
                  <a:gd name="T30" fmla="*/ 0 w 68"/>
                  <a:gd name="T31" fmla="*/ 0 h 97"/>
                  <a:gd name="T32" fmla="*/ 0 w 68"/>
                  <a:gd name="T33" fmla="*/ 0 h 97"/>
                  <a:gd name="T34" fmla="*/ 0 w 68"/>
                  <a:gd name="T35" fmla="*/ 0 h 97"/>
                  <a:gd name="T36" fmla="*/ 0 w 68"/>
                  <a:gd name="T37" fmla="*/ 0 h 97"/>
                  <a:gd name="T38" fmla="*/ 0 w 68"/>
                  <a:gd name="T39" fmla="*/ 0 h 97"/>
                  <a:gd name="T40" fmla="*/ 0 w 68"/>
                  <a:gd name="T41" fmla="*/ 0 h 97"/>
                  <a:gd name="T42" fmla="*/ 0 w 68"/>
                  <a:gd name="T43" fmla="*/ 0 h 97"/>
                  <a:gd name="T44" fmla="*/ 0 w 68"/>
                  <a:gd name="T45" fmla="*/ 0 h 97"/>
                  <a:gd name="T46" fmla="*/ 0 w 68"/>
                  <a:gd name="T47" fmla="*/ 0 h 97"/>
                  <a:gd name="T48" fmla="*/ 0 w 68"/>
                  <a:gd name="T49" fmla="*/ 0 h 97"/>
                  <a:gd name="T50" fmla="*/ 0 w 68"/>
                  <a:gd name="T51" fmla="*/ 0 h 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7"/>
                  <a:gd name="T80" fmla="*/ 68 w 68"/>
                  <a:gd name="T81" fmla="*/ 97 h 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7">
                    <a:moveTo>
                      <a:pt x="30" y="0"/>
                    </a:moveTo>
                    <a:lnTo>
                      <a:pt x="25" y="3"/>
                    </a:lnTo>
                    <a:lnTo>
                      <a:pt x="20" y="6"/>
                    </a:lnTo>
                    <a:lnTo>
                      <a:pt x="16" y="9"/>
                    </a:lnTo>
                    <a:lnTo>
                      <a:pt x="12" y="13"/>
                    </a:lnTo>
                    <a:lnTo>
                      <a:pt x="9" y="17"/>
                    </a:lnTo>
                    <a:lnTo>
                      <a:pt x="6" y="21"/>
                    </a:lnTo>
                    <a:lnTo>
                      <a:pt x="4" y="25"/>
                    </a:lnTo>
                    <a:lnTo>
                      <a:pt x="2" y="29"/>
                    </a:lnTo>
                    <a:lnTo>
                      <a:pt x="0" y="38"/>
                    </a:lnTo>
                    <a:lnTo>
                      <a:pt x="0" y="47"/>
                    </a:lnTo>
                    <a:lnTo>
                      <a:pt x="1" y="56"/>
                    </a:lnTo>
                    <a:lnTo>
                      <a:pt x="4" y="65"/>
                    </a:lnTo>
                    <a:lnTo>
                      <a:pt x="8" y="73"/>
                    </a:lnTo>
                    <a:lnTo>
                      <a:pt x="13" y="80"/>
                    </a:lnTo>
                    <a:lnTo>
                      <a:pt x="20" y="87"/>
                    </a:lnTo>
                    <a:lnTo>
                      <a:pt x="27" y="92"/>
                    </a:lnTo>
                    <a:lnTo>
                      <a:pt x="32" y="94"/>
                    </a:lnTo>
                    <a:lnTo>
                      <a:pt x="36" y="95"/>
                    </a:lnTo>
                    <a:lnTo>
                      <a:pt x="42" y="96"/>
                    </a:lnTo>
                    <a:lnTo>
                      <a:pt x="47" y="97"/>
                    </a:lnTo>
                    <a:lnTo>
                      <a:pt x="52" y="96"/>
                    </a:lnTo>
                    <a:lnTo>
                      <a:pt x="57" y="96"/>
                    </a:lnTo>
                    <a:lnTo>
                      <a:pt x="62" y="94"/>
                    </a:lnTo>
                    <a:lnTo>
                      <a:pt x="68" y="92"/>
                    </a:lnTo>
                    <a:lnTo>
                      <a:pt x="30" y="0"/>
                    </a:lnTo>
                    <a:close/>
                  </a:path>
                </a:pathLst>
              </a:custGeom>
              <a:solidFill>
                <a:srgbClr val="EDAAB4"/>
              </a:solidFill>
              <a:ln w="9525">
                <a:noFill/>
                <a:round/>
                <a:headEnd/>
                <a:tailEnd/>
              </a:ln>
            </p:spPr>
            <p:txBody>
              <a:bodyPr/>
              <a:lstStyle/>
              <a:p>
                <a:endParaRPr lang="en-US" dirty="0"/>
              </a:p>
            </p:txBody>
          </p:sp>
          <p:sp>
            <p:nvSpPr>
              <p:cNvPr id="58896" name="Freeform 381"/>
              <p:cNvSpPr>
                <a:spLocks/>
              </p:cNvSpPr>
              <p:nvPr/>
            </p:nvSpPr>
            <p:spPr bwMode="auto">
              <a:xfrm>
                <a:off x="3901" y="4463"/>
                <a:ext cx="393" cy="162"/>
              </a:xfrm>
              <a:custGeom>
                <a:avLst/>
                <a:gdLst>
                  <a:gd name="T0" fmla="*/ 0 w 10209"/>
                  <a:gd name="T1" fmla="*/ 0 h 4228"/>
                  <a:gd name="T2" fmla="*/ 0 w 10209"/>
                  <a:gd name="T3" fmla="*/ 0 h 4228"/>
                  <a:gd name="T4" fmla="*/ 0 w 10209"/>
                  <a:gd name="T5" fmla="*/ 0 h 4228"/>
                  <a:gd name="T6" fmla="*/ 0 w 10209"/>
                  <a:gd name="T7" fmla="*/ 0 h 4228"/>
                  <a:gd name="T8" fmla="*/ 0 w 10209"/>
                  <a:gd name="T9" fmla="*/ 0 h 4228"/>
                  <a:gd name="T10" fmla="*/ 0 60000 65536"/>
                  <a:gd name="T11" fmla="*/ 0 60000 65536"/>
                  <a:gd name="T12" fmla="*/ 0 60000 65536"/>
                  <a:gd name="T13" fmla="*/ 0 60000 65536"/>
                  <a:gd name="T14" fmla="*/ 0 60000 65536"/>
                  <a:gd name="T15" fmla="*/ 0 w 10209"/>
                  <a:gd name="T16" fmla="*/ 0 h 4228"/>
                  <a:gd name="T17" fmla="*/ 10209 w 10209"/>
                  <a:gd name="T18" fmla="*/ 4228 h 4228"/>
                </a:gdLst>
                <a:ahLst/>
                <a:cxnLst>
                  <a:cxn ang="T10">
                    <a:pos x="T0" y="T1"/>
                  </a:cxn>
                  <a:cxn ang="T11">
                    <a:pos x="T2" y="T3"/>
                  </a:cxn>
                  <a:cxn ang="T12">
                    <a:pos x="T4" y="T5"/>
                  </a:cxn>
                  <a:cxn ang="T13">
                    <a:pos x="T6" y="T7"/>
                  </a:cxn>
                  <a:cxn ang="T14">
                    <a:pos x="T8" y="T9"/>
                  </a:cxn>
                </a:cxnLst>
                <a:rect l="T15" t="T16" r="T17" b="T18"/>
                <a:pathLst>
                  <a:path w="10209" h="4228">
                    <a:moveTo>
                      <a:pt x="10173" y="0"/>
                    </a:moveTo>
                    <a:lnTo>
                      <a:pt x="0" y="4136"/>
                    </a:lnTo>
                    <a:lnTo>
                      <a:pt x="38" y="4228"/>
                    </a:lnTo>
                    <a:lnTo>
                      <a:pt x="10209" y="91"/>
                    </a:lnTo>
                    <a:lnTo>
                      <a:pt x="10173" y="0"/>
                    </a:lnTo>
                    <a:close/>
                  </a:path>
                </a:pathLst>
              </a:custGeom>
              <a:solidFill>
                <a:srgbClr val="EDAAB4"/>
              </a:solidFill>
              <a:ln w="9525">
                <a:noFill/>
                <a:round/>
                <a:headEnd/>
                <a:tailEnd/>
              </a:ln>
            </p:spPr>
            <p:txBody>
              <a:bodyPr/>
              <a:lstStyle/>
              <a:p>
                <a:endParaRPr lang="en-US" dirty="0"/>
              </a:p>
            </p:txBody>
          </p:sp>
          <p:sp>
            <p:nvSpPr>
              <p:cNvPr id="58897" name="Freeform 382"/>
              <p:cNvSpPr>
                <a:spLocks/>
              </p:cNvSpPr>
              <p:nvPr/>
            </p:nvSpPr>
            <p:spPr bwMode="auto">
              <a:xfrm>
                <a:off x="4292" y="4463"/>
                <a:ext cx="3" cy="3"/>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6" y="95"/>
                    </a:moveTo>
                    <a:lnTo>
                      <a:pt x="42" y="92"/>
                    </a:lnTo>
                    <a:lnTo>
                      <a:pt x="46" y="89"/>
                    </a:lnTo>
                    <a:lnTo>
                      <a:pt x="52" y="86"/>
                    </a:lnTo>
                    <a:lnTo>
                      <a:pt x="55" y="83"/>
                    </a:lnTo>
                    <a:lnTo>
                      <a:pt x="59" y="79"/>
                    </a:lnTo>
                    <a:lnTo>
                      <a:pt x="61" y="75"/>
                    </a:lnTo>
                    <a:lnTo>
                      <a:pt x="64" y="71"/>
                    </a:lnTo>
                    <a:lnTo>
                      <a:pt x="65" y="67"/>
                    </a:lnTo>
                    <a:lnTo>
                      <a:pt x="67" y="58"/>
                    </a:lnTo>
                    <a:lnTo>
                      <a:pt x="68" y="49"/>
                    </a:lnTo>
                    <a:lnTo>
                      <a:pt x="67" y="39"/>
                    </a:lnTo>
                    <a:lnTo>
                      <a:pt x="64" y="30"/>
                    </a:lnTo>
                    <a:lnTo>
                      <a:pt x="60" y="22"/>
                    </a:lnTo>
                    <a:lnTo>
                      <a:pt x="55" y="15"/>
                    </a:lnTo>
                    <a:lnTo>
                      <a:pt x="47" y="9"/>
                    </a:lnTo>
                    <a:lnTo>
                      <a:pt x="39" y="4"/>
                    </a:lnTo>
                    <a:lnTo>
                      <a:pt x="35" y="2"/>
                    </a:lnTo>
                    <a:lnTo>
                      <a:pt x="31" y="1"/>
                    </a:lnTo>
                    <a:lnTo>
                      <a:pt x="26" y="0"/>
                    </a:lnTo>
                    <a:lnTo>
                      <a:pt x="21" y="0"/>
                    </a:lnTo>
                    <a:lnTo>
                      <a:pt x="16" y="0"/>
                    </a:lnTo>
                    <a:lnTo>
                      <a:pt x="11" y="0"/>
                    </a:lnTo>
                    <a:lnTo>
                      <a:pt x="5" y="2"/>
                    </a:lnTo>
                    <a:lnTo>
                      <a:pt x="0" y="4"/>
                    </a:lnTo>
                    <a:lnTo>
                      <a:pt x="36" y="95"/>
                    </a:lnTo>
                    <a:close/>
                  </a:path>
                </a:pathLst>
              </a:custGeom>
              <a:solidFill>
                <a:srgbClr val="EDAAB4"/>
              </a:solidFill>
              <a:ln w="9525">
                <a:noFill/>
                <a:round/>
                <a:headEnd/>
                <a:tailEnd/>
              </a:ln>
            </p:spPr>
            <p:txBody>
              <a:bodyPr/>
              <a:lstStyle/>
              <a:p>
                <a:endParaRPr lang="en-US" dirty="0"/>
              </a:p>
            </p:txBody>
          </p:sp>
          <p:sp>
            <p:nvSpPr>
              <p:cNvPr id="58898" name="Freeform 383"/>
              <p:cNvSpPr>
                <a:spLocks/>
              </p:cNvSpPr>
              <p:nvPr/>
            </p:nvSpPr>
            <p:spPr bwMode="auto">
              <a:xfrm>
                <a:off x="3759" y="4499"/>
                <a:ext cx="2" cy="4"/>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2" y="0"/>
                    </a:moveTo>
                    <a:lnTo>
                      <a:pt x="26" y="3"/>
                    </a:lnTo>
                    <a:lnTo>
                      <a:pt x="22" y="5"/>
                    </a:lnTo>
                    <a:lnTo>
                      <a:pt x="17" y="8"/>
                    </a:lnTo>
                    <a:lnTo>
                      <a:pt x="14" y="12"/>
                    </a:lnTo>
                    <a:lnTo>
                      <a:pt x="10" y="16"/>
                    </a:lnTo>
                    <a:lnTo>
                      <a:pt x="7" y="19"/>
                    </a:lnTo>
                    <a:lnTo>
                      <a:pt x="5" y="24"/>
                    </a:lnTo>
                    <a:lnTo>
                      <a:pt x="3" y="29"/>
                    </a:lnTo>
                    <a:lnTo>
                      <a:pt x="1" y="38"/>
                    </a:lnTo>
                    <a:lnTo>
                      <a:pt x="0" y="47"/>
                    </a:lnTo>
                    <a:lnTo>
                      <a:pt x="1" y="56"/>
                    </a:lnTo>
                    <a:lnTo>
                      <a:pt x="4" y="64"/>
                    </a:lnTo>
                    <a:lnTo>
                      <a:pt x="8" y="72"/>
                    </a:lnTo>
                    <a:lnTo>
                      <a:pt x="15" y="80"/>
                    </a:lnTo>
                    <a:lnTo>
                      <a:pt x="21" y="86"/>
                    </a:lnTo>
                    <a:lnTo>
                      <a:pt x="29" y="91"/>
                    </a:lnTo>
                    <a:lnTo>
                      <a:pt x="33" y="92"/>
                    </a:lnTo>
                    <a:lnTo>
                      <a:pt x="38" y="94"/>
                    </a:lnTo>
                    <a:lnTo>
                      <a:pt x="42" y="95"/>
                    </a:lnTo>
                    <a:lnTo>
                      <a:pt x="47" y="95"/>
                    </a:lnTo>
                    <a:lnTo>
                      <a:pt x="52" y="95"/>
                    </a:lnTo>
                    <a:lnTo>
                      <a:pt x="57" y="94"/>
                    </a:lnTo>
                    <a:lnTo>
                      <a:pt x="63" y="93"/>
                    </a:lnTo>
                    <a:lnTo>
                      <a:pt x="68" y="91"/>
                    </a:lnTo>
                    <a:lnTo>
                      <a:pt x="32" y="0"/>
                    </a:lnTo>
                    <a:close/>
                  </a:path>
                </a:pathLst>
              </a:custGeom>
              <a:solidFill>
                <a:srgbClr val="EDAAB4"/>
              </a:solidFill>
              <a:ln w="9525">
                <a:noFill/>
                <a:round/>
                <a:headEnd/>
                <a:tailEnd/>
              </a:ln>
            </p:spPr>
            <p:txBody>
              <a:bodyPr/>
              <a:lstStyle/>
              <a:p>
                <a:endParaRPr lang="en-US" dirty="0"/>
              </a:p>
            </p:txBody>
          </p:sp>
          <p:sp>
            <p:nvSpPr>
              <p:cNvPr id="58899" name="Freeform 384"/>
              <p:cNvSpPr>
                <a:spLocks/>
              </p:cNvSpPr>
              <p:nvPr/>
            </p:nvSpPr>
            <p:spPr bwMode="auto">
              <a:xfrm>
                <a:off x="3760" y="4436"/>
                <a:ext cx="156" cy="67"/>
              </a:xfrm>
              <a:custGeom>
                <a:avLst/>
                <a:gdLst>
                  <a:gd name="T0" fmla="*/ 0 w 4044"/>
                  <a:gd name="T1" fmla="*/ 0 h 1720"/>
                  <a:gd name="T2" fmla="*/ 0 w 4044"/>
                  <a:gd name="T3" fmla="*/ 0 h 1720"/>
                  <a:gd name="T4" fmla="*/ 0 w 4044"/>
                  <a:gd name="T5" fmla="*/ 0 h 1720"/>
                  <a:gd name="T6" fmla="*/ 0 w 4044"/>
                  <a:gd name="T7" fmla="*/ 0 h 1720"/>
                  <a:gd name="T8" fmla="*/ 0 w 4044"/>
                  <a:gd name="T9" fmla="*/ 0 h 1720"/>
                  <a:gd name="T10" fmla="*/ 0 60000 65536"/>
                  <a:gd name="T11" fmla="*/ 0 60000 65536"/>
                  <a:gd name="T12" fmla="*/ 0 60000 65536"/>
                  <a:gd name="T13" fmla="*/ 0 60000 65536"/>
                  <a:gd name="T14" fmla="*/ 0 60000 65536"/>
                  <a:gd name="T15" fmla="*/ 0 w 4044"/>
                  <a:gd name="T16" fmla="*/ 0 h 1720"/>
                  <a:gd name="T17" fmla="*/ 4044 w 4044"/>
                  <a:gd name="T18" fmla="*/ 1720 h 1720"/>
                </a:gdLst>
                <a:ahLst/>
                <a:cxnLst>
                  <a:cxn ang="T10">
                    <a:pos x="T0" y="T1"/>
                  </a:cxn>
                  <a:cxn ang="T11">
                    <a:pos x="T2" y="T3"/>
                  </a:cxn>
                  <a:cxn ang="T12">
                    <a:pos x="T4" y="T5"/>
                  </a:cxn>
                  <a:cxn ang="T13">
                    <a:pos x="T6" y="T7"/>
                  </a:cxn>
                  <a:cxn ang="T14">
                    <a:pos x="T8" y="T9"/>
                  </a:cxn>
                </a:cxnLst>
                <a:rect l="T15" t="T16" r="T17" b="T18"/>
                <a:pathLst>
                  <a:path w="4044" h="1720">
                    <a:moveTo>
                      <a:pt x="4007" y="0"/>
                    </a:moveTo>
                    <a:lnTo>
                      <a:pt x="0" y="1629"/>
                    </a:lnTo>
                    <a:lnTo>
                      <a:pt x="36" y="1720"/>
                    </a:lnTo>
                    <a:lnTo>
                      <a:pt x="4044" y="91"/>
                    </a:lnTo>
                    <a:lnTo>
                      <a:pt x="4007" y="0"/>
                    </a:lnTo>
                    <a:close/>
                  </a:path>
                </a:pathLst>
              </a:custGeom>
              <a:solidFill>
                <a:srgbClr val="EDAAB4"/>
              </a:solidFill>
              <a:ln w="9525">
                <a:noFill/>
                <a:round/>
                <a:headEnd/>
                <a:tailEnd/>
              </a:ln>
            </p:spPr>
            <p:txBody>
              <a:bodyPr/>
              <a:lstStyle/>
              <a:p>
                <a:endParaRPr lang="en-US" dirty="0"/>
              </a:p>
            </p:txBody>
          </p:sp>
          <p:sp>
            <p:nvSpPr>
              <p:cNvPr id="58900" name="Freeform 385"/>
              <p:cNvSpPr>
                <a:spLocks/>
              </p:cNvSpPr>
              <p:nvPr/>
            </p:nvSpPr>
            <p:spPr bwMode="auto">
              <a:xfrm>
                <a:off x="3914" y="4436"/>
                <a:ext cx="3" cy="4"/>
              </a:xfrm>
              <a:custGeom>
                <a:avLst/>
                <a:gdLst>
                  <a:gd name="T0" fmla="*/ 0 w 68"/>
                  <a:gd name="T1" fmla="*/ 0 h 96"/>
                  <a:gd name="T2" fmla="*/ 0 w 68"/>
                  <a:gd name="T3" fmla="*/ 0 h 96"/>
                  <a:gd name="T4" fmla="*/ 0 w 68"/>
                  <a:gd name="T5" fmla="*/ 0 h 96"/>
                  <a:gd name="T6" fmla="*/ 0 w 68"/>
                  <a:gd name="T7" fmla="*/ 0 h 96"/>
                  <a:gd name="T8" fmla="*/ 0 w 68"/>
                  <a:gd name="T9" fmla="*/ 0 h 96"/>
                  <a:gd name="T10" fmla="*/ 0 w 68"/>
                  <a:gd name="T11" fmla="*/ 0 h 96"/>
                  <a:gd name="T12" fmla="*/ 0 w 68"/>
                  <a:gd name="T13" fmla="*/ 0 h 96"/>
                  <a:gd name="T14" fmla="*/ 0 w 68"/>
                  <a:gd name="T15" fmla="*/ 0 h 96"/>
                  <a:gd name="T16" fmla="*/ 0 w 68"/>
                  <a:gd name="T17" fmla="*/ 0 h 96"/>
                  <a:gd name="T18" fmla="*/ 0 w 68"/>
                  <a:gd name="T19" fmla="*/ 0 h 96"/>
                  <a:gd name="T20" fmla="*/ 0 w 68"/>
                  <a:gd name="T21" fmla="*/ 0 h 96"/>
                  <a:gd name="T22" fmla="*/ 0 w 68"/>
                  <a:gd name="T23" fmla="*/ 0 h 96"/>
                  <a:gd name="T24" fmla="*/ 0 w 68"/>
                  <a:gd name="T25" fmla="*/ 0 h 96"/>
                  <a:gd name="T26" fmla="*/ 0 w 68"/>
                  <a:gd name="T27" fmla="*/ 0 h 96"/>
                  <a:gd name="T28" fmla="*/ 0 w 68"/>
                  <a:gd name="T29" fmla="*/ 0 h 96"/>
                  <a:gd name="T30" fmla="*/ 0 w 68"/>
                  <a:gd name="T31" fmla="*/ 0 h 96"/>
                  <a:gd name="T32" fmla="*/ 0 w 68"/>
                  <a:gd name="T33" fmla="*/ 0 h 96"/>
                  <a:gd name="T34" fmla="*/ 0 w 68"/>
                  <a:gd name="T35" fmla="*/ 0 h 96"/>
                  <a:gd name="T36" fmla="*/ 0 w 68"/>
                  <a:gd name="T37" fmla="*/ 0 h 96"/>
                  <a:gd name="T38" fmla="*/ 0 w 68"/>
                  <a:gd name="T39" fmla="*/ 0 h 96"/>
                  <a:gd name="T40" fmla="*/ 0 w 68"/>
                  <a:gd name="T41" fmla="*/ 0 h 96"/>
                  <a:gd name="T42" fmla="*/ 0 w 68"/>
                  <a:gd name="T43" fmla="*/ 0 h 96"/>
                  <a:gd name="T44" fmla="*/ 0 w 68"/>
                  <a:gd name="T45" fmla="*/ 0 h 96"/>
                  <a:gd name="T46" fmla="*/ 0 w 68"/>
                  <a:gd name="T47" fmla="*/ 0 h 96"/>
                  <a:gd name="T48" fmla="*/ 0 w 68"/>
                  <a:gd name="T49" fmla="*/ 0 h 96"/>
                  <a:gd name="T50" fmla="*/ 0 w 68"/>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6"/>
                  <a:gd name="T80" fmla="*/ 68 w 68"/>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6">
                    <a:moveTo>
                      <a:pt x="37" y="96"/>
                    </a:moveTo>
                    <a:lnTo>
                      <a:pt x="42" y="93"/>
                    </a:lnTo>
                    <a:lnTo>
                      <a:pt x="47" y="90"/>
                    </a:lnTo>
                    <a:lnTo>
                      <a:pt x="51" y="87"/>
                    </a:lnTo>
                    <a:lnTo>
                      <a:pt x="55" y="84"/>
                    </a:lnTo>
                    <a:lnTo>
                      <a:pt x="58" y="80"/>
                    </a:lnTo>
                    <a:lnTo>
                      <a:pt x="61" y="75"/>
                    </a:lnTo>
                    <a:lnTo>
                      <a:pt x="63" y="71"/>
                    </a:lnTo>
                    <a:lnTo>
                      <a:pt x="65" y="67"/>
                    </a:lnTo>
                    <a:lnTo>
                      <a:pt x="67" y="58"/>
                    </a:lnTo>
                    <a:lnTo>
                      <a:pt x="68" y="49"/>
                    </a:lnTo>
                    <a:lnTo>
                      <a:pt x="66" y="40"/>
                    </a:lnTo>
                    <a:lnTo>
                      <a:pt x="64" y="31"/>
                    </a:lnTo>
                    <a:lnTo>
                      <a:pt x="60" y="23"/>
                    </a:lnTo>
                    <a:lnTo>
                      <a:pt x="54" y="16"/>
                    </a:lnTo>
                    <a:lnTo>
                      <a:pt x="48" y="10"/>
                    </a:lnTo>
                    <a:lnTo>
                      <a:pt x="40" y="5"/>
                    </a:lnTo>
                    <a:lnTo>
                      <a:pt x="36" y="2"/>
                    </a:lnTo>
                    <a:lnTo>
                      <a:pt x="31" y="1"/>
                    </a:lnTo>
                    <a:lnTo>
                      <a:pt x="26" y="0"/>
                    </a:lnTo>
                    <a:lnTo>
                      <a:pt x="21" y="0"/>
                    </a:lnTo>
                    <a:lnTo>
                      <a:pt x="16" y="0"/>
                    </a:lnTo>
                    <a:lnTo>
                      <a:pt x="11" y="1"/>
                    </a:lnTo>
                    <a:lnTo>
                      <a:pt x="5" y="2"/>
                    </a:lnTo>
                    <a:lnTo>
                      <a:pt x="0" y="5"/>
                    </a:lnTo>
                    <a:lnTo>
                      <a:pt x="37" y="96"/>
                    </a:lnTo>
                    <a:close/>
                  </a:path>
                </a:pathLst>
              </a:custGeom>
              <a:solidFill>
                <a:srgbClr val="EDAAB4"/>
              </a:solidFill>
              <a:ln w="9525">
                <a:noFill/>
                <a:round/>
                <a:headEnd/>
                <a:tailEnd/>
              </a:ln>
            </p:spPr>
            <p:txBody>
              <a:bodyPr/>
              <a:lstStyle/>
              <a:p>
                <a:endParaRPr lang="en-US" dirty="0"/>
              </a:p>
            </p:txBody>
          </p:sp>
          <p:sp>
            <p:nvSpPr>
              <p:cNvPr id="58901" name="Freeform 386"/>
              <p:cNvSpPr>
                <a:spLocks/>
              </p:cNvSpPr>
              <p:nvPr/>
            </p:nvSpPr>
            <p:spPr bwMode="auto">
              <a:xfrm>
                <a:off x="4015" y="4635"/>
                <a:ext cx="3" cy="4"/>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1" y="0"/>
                    </a:moveTo>
                    <a:lnTo>
                      <a:pt x="26" y="2"/>
                    </a:lnTo>
                    <a:lnTo>
                      <a:pt x="21" y="5"/>
                    </a:lnTo>
                    <a:lnTo>
                      <a:pt x="17" y="8"/>
                    </a:lnTo>
                    <a:lnTo>
                      <a:pt x="12" y="12"/>
                    </a:lnTo>
                    <a:lnTo>
                      <a:pt x="9" y="15"/>
                    </a:lnTo>
                    <a:lnTo>
                      <a:pt x="6" y="19"/>
                    </a:lnTo>
                    <a:lnTo>
                      <a:pt x="4" y="23"/>
                    </a:lnTo>
                    <a:lnTo>
                      <a:pt x="2" y="27"/>
                    </a:lnTo>
                    <a:lnTo>
                      <a:pt x="0" y="37"/>
                    </a:lnTo>
                    <a:lnTo>
                      <a:pt x="0" y="46"/>
                    </a:lnTo>
                    <a:lnTo>
                      <a:pt x="1" y="55"/>
                    </a:lnTo>
                    <a:lnTo>
                      <a:pt x="3" y="64"/>
                    </a:lnTo>
                    <a:lnTo>
                      <a:pt x="8" y="72"/>
                    </a:lnTo>
                    <a:lnTo>
                      <a:pt x="13" y="79"/>
                    </a:lnTo>
                    <a:lnTo>
                      <a:pt x="21" y="85"/>
                    </a:lnTo>
                    <a:lnTo>
                      <a:pt x="28" y="90"/>
                    </a:lnTo>
                    <a:lnTo>
                      <a:pt x="32" y="92"/>
                    </a:lnTo>
                    <a:lnTo>
                      <a:pt x="37" y="93"/>
                    </a:lnTo>
                    <a:lnTo>
                      <a:pt x="42" y="94"/>
                    </a:lnTo>
                    <a:lnTo>
                      <a:pt x="46" y="95"/>
                    </a:lnTo>
                    <a:lnTo>
                      <a:pt x="51" y="95"/>
                    </a:lnTo>
                    <a:lnTo>
                      <a:pt x="57" y="94"/>
                    </a:lnTo>
                    <a:lnTo>
                      <a:pt x="62" y="93"/>
                    </a:lnTo>
                    <a:lnTo>
                      <a:pt x="68" y="91"/>
                    </a:lnTo>
                    <a:lnTo>
                      <a:pt x="31" y="0"/>
                    </a:lnTo>
                    <a:close/>
                  </a:path>
                </a:pathLst>
              </a:custGeom>
              <a:solidFill>
                <a:srgbClr val="EDAAB4"/>
              </a:solidFill>
              <a:ln w="9525">
                <a:noFill/>
                <a:round/>
                <a:headEnd/>
                <a:tailEnd/>
              </a:ln>
            </p:spPr>
            <p:txBody>
              <a:bodyPr/>
              <a:lstStyle/>
              <a:p>
                <a:endParaRPr lang="en-US" dirty="0"/>
              </a:p>
            </p:txBody>
          </p:sp>
          <p:sp>
            <p:nvSpPr>
              <p:cNvPr id="58902" name="Freeform 387"/>
              <p:cNvSpPr>
                <a:spLocks/>
              </p:cNvSpPr>
              <p:nvPr/>
            </p:nvSpPr>
            <p:spPr bwMode="auto">
              <a:xfrm>
                <a:off x="4016" y="4499"/>
                <a:ext cx="335" cy="139"/>
              </a:xfrm>
              <a:custGeom>
                <a:avLst/>
                <a:gdLst>
                  <a:gd name="T0" fmla="*/ 0 w 8706"/>
                  <a:gd name="T1" fmla="*/ 0 h 3618"/>
                  <a:gd name="T2" fmla="*/ 0 w 8706"/>
                  <a:gd name="T3" fmla="*/ 0 h 3618"/>
                  <a:gd name="T4" fmla="*/ 0 w 8706"/>
                  <a:gd name="T5" fmla="*/ 0 h 3618"/>
                  <a:gd name="T6" fmla="*/ 0 w 8706"/>
                  <a:gd name="T7" fmla="*/ 0 h 3618"/>
                  <a:gd name="T8" fmla="*/ 0 w 8706"/>
                  <a:gd name="T9" fmla="*/ 0 h 3618"/>
                  <a:gd name="T10" fmla="*/ 0 60000 65536"/>
                  <a:gd name="T11" fmla="*/ 0 60000 65536"/>
                  <a:gd name="T12" fmla="*/ 0 60000 65536"/>
                  <a:gd name="T13" fmla="*/ 0 60000 65536"/>
                  <a:gd name="T14" fmla="*/ 0 60000 65536"/>
                  <a:gd name="T15" fmla="*/ 0 w 8706"/>
                  <a:gd name="T16" fmla="*/ 0 h 3618"/>
                  <a:gd name="T17" fmla="*/ 8706 w 8706"/>
                  <a:gd name="T18" fmla="*/ 3618 h 3618"/>
                </a:gdLst>
                <a:ahLst/>
                <a:cxnLst>
                  <a:cxn ang="T10">
                    <a:pos x="T0" y="T1"/>
                  </a:cxn>
                  <a:cxn ang="T11">
                    <a:pos x="T2" y="T3"/>
                  </a:cxn>
                  <a:cxn ang="T12">
                    <a:pos x="T4" y="T5"/>
                  </a:cxn>
                  <a:cxn ang="T13">
                    <a:pos x="T6" y="T7"/>
                  </a:cxn>
                  <a:cxn ang="T14">
                    <a:pos x="T8" y="T9"/>
                  </a:cxn>
                </a:cxnLst>
                <a:rect l="T15" t="T16" r="T17" b="T18"/>
                <a:pathLst>
                  <a:path w="8706" h="3618">
                    <a:moveTo>
                      <a:pt x="8669" y="0"/>
                    </a:moveTo>
                    <a:lnTo>
                      <a:pt x="0" y="3527"/>
                    </a:lnTo>
                    <a:lnTo>
                      <a:pt x="37" y="3618"/>
                    </a:lnTo>
                    <a:lnTo>
                      <a:pt x="8706" y="91"/>
                    </a:lnTo>
                    <a:lnTo>
                      <a:pt x="8669" y="0"/>
                    </a:lnTo>
                    <a:close/>
                  </a:path>
                </a:pathLst>
              </a:custGeom>
              <a:solidFill>
                <a:srgbClr val="EDAAB4"/>
              </a:solidFill>
              <a:ln w="9525">
                <a:noFill/>
                <a:round/>
                <a:headEnd/>
                <a:tailEnd/>
              </a:ln>
            </p:spPr>
            <p:txBody>
              <a:bodyPr/>
              <a:lstStyle/>
              <a:p>
                <a:endParaRPr lang="en-US" dirty="0"/>
              </a:p>
            </p:txBody>
          </p:sp>
          <p:sp>
            <p:nvSpPr>
              <p:cNvPr id="58903" name="Freeform 388"/>
              <p:cNvSpPr>
                <a:spLocks/>
              </p:cNvSpPr>
              <p:nvPr/>
            </p:nvSpPr>
            <p:spPr bwMode="auto">
              <a:xfrm>
                <a:off x="4350" y="4499"/>
                <a:ext cx="2" cy="4"/>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7" y="95"/>
                    </a:moveTo>
                    <a:lnTo>
                      <a:pt x="43" y="93"/>
                    </a:lnTo>
                    <a:lnTo>
                      <a:pt x="48" y="90"/>
                    </a:lnTo>
                    <a:lnTo>
                      <a:pt x="52" y="87"/>
                    </a:lnTo>
                    <a:lnTo>
                      <a:pt x="56" y="83"/>
                    </a:lnTo>
                    <a:lnTo>
                      <a:pt x="59" y="80"/>
                    </a:lnTo>
                    <a:lnTo>
                      <a:pt x="61" y="76"/>
                    </a:lnTo>
                    <a:lnTo>
                      <a:pt x="64" y="72"/>
                    </a:lnTo>
                    <a:lnTo>
                      <a:pt x="65" y="67"/>
                    </a:lnTo>
                    <a:lnTo>
                      <a:pt x="68" y="59"/>
                    </a:lnTo>
                    <a:lnTo>
                      <a:pt x="68" y="50"/>
                    </a:lnTo>
                    <a:lnTo>
                      <a:pt x="67" y="41"/>
                    </a:lnTo>
                    <a:lnTo>
                      <a:pt x="64" y="32"/>
                    </a:lnTo>
                    <a:lnTo>
                      <a:pt x="60" y="23"/>
                    </a:lnTo>
                    <a:lnTo>
                      <a:pt x="55" y="16"/>
                    </a:lnTo>
                    <a:lnTo>
                      <a:pt x="48" y="9"/>
                    </a:lnTo>
                    <a:lnTo>
                      <a:pt x="40" y="5"/>
                    </a:lnTo>
                    <a:lnTo>
                      <a:pt x="36" y="3"/>
                    </a:lnTo>
                    <a:lnTo>
                      <a:pt x="32" y="1"/>
                    </a:lnTo>
                    <a:lnTo>
                      <a:pt x="27" y="1"/>
                    </a:lnTo>
                    <a:lnTo>
                      <a:pt x="22" y="0"/>
                    </a:lnTo>
                    <a:lnTo>
                      <a:pt x="17" y="0"/>
                    </a:lnTo>
                    <a:lnTo>
                      <a:pt x="12" y="1"/>
                    </a:lnTo>
                    <a:lnTo>
                      <a:pt x="6" y="2"/>
                    </a:lnTo>
                    <a:lnTo>
                      <a:pt x="0" y="4"/>
                    </a:lnTo>
                    <a:lnTo>
                      <a:pt x="37" y="95"/>
                    </a:lnTo>
                    <a:close/>
                  </a:path>
                </a:pathLst>
              </a:custGeom>
              <a:solidFill>
                <a:srgbClr val="EDAAB4"/>
              </a:solidFill>
              <a:ln w="9525">
                <a:noFill/>
                <a:round/>
                <a:headEnd/>
                <a:tailEnd/>
              </a:ln>
            </p:spPr>
            <p:txBody>
              <a:bodyPr/>
              <a:lstStyle/>
              <a:p>
                <a:endParaRPr lang="en-US" dirty="0"/>
              </a:p>
            </p:txBody>
          </p:sp>
          <p:sp>
            <p:nvSpPr>
              <p:cNvPr id="58904" name="Freeform 389"/>
              <p:cNvSpPr>
                <a:spLocks/>
              </p:cNvSpPr>
              <p:nvPr/>
            </p:nvSpPr>
            <p:spPr bwMode="auto">
              <a:xfrm>
                <a:off x="4224" y="4618"/>
                <a:ext cx="2"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30" y="0"/>
                    </a:moveTo>
                    <a:lnTo>
                      <a:pt x="25" y="3"/>
                    </a:lnTo>
                    <a:lnTo>
                      <a:pt x="19" y="6"/>
                    </a:lnTo>
                    <a:lnTo>
                      <a:pt x="15" y="9"/>
                    </a:lnTo>
                    <a:lnTo>
                      <a:pt x="11" y="13"/>
                    </a:lnTo>
                    <a:lnTo>
                      <a:pt x="8" y="16"/>
                    </a:lnTo>
                    <a:lnTo>
                      <a:pt x="5" y="20"/>
                    </a:lnTo>
                    <a:lnTo>
                      <a:pt x="3" y="25"/>
                    </a:lnTo>
                    <a:lnTo>
                      <a:pt x="2" y="29"/>
                    </a:lnTo>
                    <a:lnTo>
                      <a:pt x="0" y="39"/>
                    </a:lnTo>
                    <a:lnTo>
                      <a:pt x="0" y="48"/>
                    </a:lnTo>
                    <a:lnTo>
                      <a:pt x="1" y="57"/>
                    </a:lnTo>
                    <a:lnTo>
                      <a:pt x="4" y="65"/>
                    </a:lnTo>
                    <a:lnTo>
                      <a:pt x="8" y="73"/>
                    </a:lnTo>
                    <a:lnTo>
                      <a:pt x="14" y="80"/>
                    </a:lnTo>
                    <a:lnTo>
                      <a:pt x="21" y="86"/>
                    </a:lnTo>
                    <a:lnTo>
                      <a:pt x="29" y="91"/>
                    </a:lnTo>
                    <a:lnTo>
                      <a:pt x="34" y="93"/>
                    </a:lnTo>
                    <a:lnTo>
                      <a:pt x="38" y="94"/>
                    </a:lnTo>
                    <a:lnTo>
                      <a:pt x="43" y="95"/>
                    </a:lnTo>
                    <a:lnTo>
                      <a:pt x="48" y="95"/>
                    </a:lnTo>
                    <a:lnTo>
                      <a:pt x="53" y="95"/>
                    </a:lnTo>
                    <a:lnTo>
                      <a:pt x="58" y="94"/>
                    </a:lnTo>
                    <a:lnTo>
                      <a:pt x="63" y="92"/>
                    </a:lnTo>
                    <a:lnTo>
                      <a:pt x="69" y="90"/>
                    </a:lnTo>
                    <a:lnTo>
                      <a:pt x="30" y="0"/>
                    </a:lnTo>
                    <a:close/>
                  </a:path>
                </a:pathLst>
              </a:custGeom>
              <a:solidFill>
                <a:srgbClr val="EDAAB4"/>
              </a:solidFill>
              <a:ln w="9525">
                <a:noFill/>
                <a:round/>
                <a:headEnd/>
                <a:tailEnd/>
              </a:ln>
            </p:spPr>
            <p:txBody>
              <a:bodyPr/>
              <a:lstStyle/>
              <a:p>
                <a:endParaRPr lang="en-US" dirty="0"/>
              </a:p>
            </p:txBody>
          </p:sp>
          <p:sp>
            <p:nvSpPr>
              <p:cNvPr id="58905" name="Freeform 390"/>
              <p:cNvSpPr>
                <a:spLocks/>
              </p:cNvSpPr>
              <p:nvPr/>
            </p:nvSpPr>
            <p:spPr bwMode="auto">
              <a:xfrm>
                <a:off x="4225" y="4564"/>
                <a:ext cx="125" cy="58"/>
              </a:xfrm>
              <a:custGeom>
                <a:avLst/>
                <a:gdLst>
                  <a:gd name="T0" fmla="*/ 0 w 3263"/>
                  <a:gd name="T1" fmla="*/ 0 h 1493"/>
                  <a:gd name="T2" fmla="*/ 0 w 3263"/>
                  <a:gd name="T3" fmla="*/ 0 h 1493"/>
                  <a:gd name="T4" fmla="*/ 0 w 3263"/>
                  <a:gd name="T5" fmla="*/ 0 h 1493"/>
                  <a:gd name="T6" fmla="*/ 0 w 3263"/>
                  <a:gd name="T7" fmla="*/ 0 h 1493"/>
                  <a:gd name="T8" fmla="*/ 0 w 3263"/>
                  <a:gd name="T9" fmla="*/ 0 h 1493"/>
                  <a:gd name="T10" fmla="*/ 0 60000 65536"/>
                  <a:gd name="T11" fmla="*/ 0 60000 65536"/>
                  <a:gd name="T12" fmla="*/ 0 60000 65536"/>
                  <a:gd name="T13" fmla="*/ 0 60000 65536"/>
                  <a:gd name="T14" fmla="*/ 0 60000 65536"/>
                  <a:gd name="T15" fmla="*/ 0 w 3263"/>
                  <a:gd name="T16" fmla="*/ 0 h 1493"/>
                  <a:gd name="T17" fmla="*/ 3263 w 3263"/>
                  <a:gd name="T18" fmla="*/ 1493 h 1493"/>
                </a:gdLst>
                <a:ahLst/>
                <a:cxnLst>
                  <a:cxn ang="T10">
                    <a:pos x="T0" y="T1"/>
                  </a:cxn>
                  <a:cxn ang="T11">
                    <a:pos x="T2" y="T3"/>
                  </a:cxn>
                  <a:cxn ang="T12">
                    <a:pos x="T4" y="T5"/>
                  </a:cxn>
                  <a:cxn ang="T13">
                    <a:pos x="T6" y="T7"/>
                  </a:cxn>
                  <a:cxn ang="T14">
                    <a:pos x="T8" y="T9"/>
                  </a:cxn>
                </a:cxnLst>
                <a:rect l="T15" t="T16" r="T17" b="T18"/>
                <a:pathLst>
                  <a:path w="3263" h="1493">
                    <a:moveTo>
                      <a:pt x="3223" y="0"/>
                    </a:moveTo>
                    <a:lnTo>
                      <a:pt x="0" y="1403"/>
                    </a:lnTo>
                    <a:lnTo>
                      <a:pt x="39" y="1493"/>
                    </a:lnTo>
                    <a:lnTo>
                      <a:pt x="3263" y="89"/>
                    </a:lnTo>
                    <a:lnTo>
                      <a:pt x="3223" y="0"/>
                    </a:lnTo>
                    <a:close/>
                  </a:path>
                </a:pathLst>
              </a:custGeom>
              <a:solidFill>
                <a:srgbClr val="EDAAB4"/>
              </a:solidFill>
              <a:ln w="9525">
                <a:noFill/>
                <a:round/>
                <a:headEnd/>
                <a:tailEnd/>
              </a:ln>
            </p:spPr>
            <p:txBody>
              <a:bodyPr/>
              <a:lstStyle/>
              <a:p>
                <a:endParaRPr lang="en-US" dirty="0"/>
              </a:p>
            </p:txBody>
          </p:sp>
          <p:sp>
            <p:nvSpPr>
              <p:cNvPr id="58906" name="Freeform 391"/>
              <p:cNvSpPr>
                <a:spLocks/>
              </p:cNvSpPr>
              <p:nvPr/>
            </p:nvSpPr>
            <p:spPr bwMode="auto">
              <a:xfrm>
                <a:off x="4349" y="4564"/>
                <a:ext cx="2" cy="4"/>
              </a:xfrm>
              <a:custGeom>
                <a:avLst/>
                <a:gdLst>
                  <a:gd name="T0" fmla="*/ 0 w 69"/>
                  <a:gd name="T1" fmla="*/ 0 h 94"/>
                  <a:gd name="T2" fmla="*/ 0 w 69"/>
                  <a:gd name="T3" fmla="*/ 0 h 94"/>
                  <a:gd name="T4" fmla="*/ 0 w 69"/>
                  <a:gd name="T5" fmla="*/ 0 h 94"/>
                  <a:gd name="T6" fmla="*/ 0 w 69"/>
                  <a:gd name="T7" fmla="*/ 0 h 94"/>
                  <a:gd name="T8" fmla="*/ 0 w 69"/>
                  <a:gd name="T9" fmla="*/ 0 h 94"/>
                  <a:gd name="T10" fmla="*/ 0 w 69"/>
                  <a:gd name="T11" fmla="*/ 0 h 94"/>
                  <a:gd name="T12" fmla="*/ 0 w 69"/>
                  <a:gd name="T13" fmla="*/ 0 h 94"/>
                  <a:gd name="T14" fmla="*/ 0 w 69"/>
                  <a:gd name="T15" fmla="*/ 0 h 94"/>
                  <a:gd name="T16" fmla="*/ 0 w 69"/>
                  <a:gd name="T17" fmla="*/ 0 h 94"/>
                  <a:gd name="T18" fmla="*/ 0 w 69"/>
                  <a:gd name="T19" fmla="*/ 0 h 94"/>
                  <a:gd name="T20" fmla="*/ 0 w 69"/>
                  <a:gd name="T21" fmla="*/ 0 h 94"/>
                  <a:gd name="T22" fmla="*/ 0 w 69"/>
                  <a:gd name="T23" fmla="*/ 0 h 94"/>
                  <a:gd name="T24" fmla="*/ 0 w 69"/>
                  <a:gd name="T25" fmla="*/ 0 h 94"/>
                  <a:gd name="T26" fmla="*/ 0 w 69"/>
                  <a:gd name="T27" fmla="*/ 0 h 94"/>
                  <a:gd name="T28" fmla="*/ 0 w 69"/>
                  <a:gd name="T29" fmla="*/ 0 h 94"/>
                  <a:gd name="T30" fmla="*/ 0 w 69"/>
                  <a:gd name="T31" fmla="*/ 0 h 94"/>
                  <a:gd name="T32" fmla="*/ 0 w 69"/>
                  <a:gd name="T33" fmla="*/ 0 h 94"/>
                  <a:gd name="T34" fmla="*/ 0 w 69"/>
                  <a:gd name="T35" fmla="*/ 0 h 94"/>
                  <a:gd name="T36" fmla="*/ 0 w 69"/>
                  <a:gd name="T37" fmla="*/ 0 h 94"/>
                  <a:gd name="T38" fmla="*/ 0 w 69"/>
                  <a:gd name="T39" fmla="*/ 0 h 94"/>
                  <a:gd name="T40" fmla="*/ 0 w 69"/>
                  <a:gd name="T41" fmla="*/ 0 h 94"/>
                  <a:gd name="T42" fmla="*/ 0 w 69"/>
                  <a:gd name="T43" fmla="*/ 0 h 94"/>
                  <a:gd name="T44" fmla="*/ 0 w 69"/>
                  <a:gd name="T45" fmla="*/ 0 h 94"/>
                  <a:gd name="T46" fmla="*/ 0 w 69"/>
                  <a:gd name="T47" fmla="*/ 0 h 94"/>
                  <a:gd name="T48" fmla="*/ 0 w 69"/>
                  <a:gd name="T49" fmla="*/ 0 h 94"/>
                  <a:gd name="T50" fmla="*/ 0 w 69"/>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4"/>
                  <a:gd name="T80" fmla="*/ 69 w 69"/>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4">
                    <a:moveTo>
                      <a:pt x="40" y="94"/>
                    </a:moveTo>
                    <a:lnTo>
                      <a:pt x="45" y="92"/>
                    </a:lnTo>
                    <a:lnTo>
                      <a:pt x="50" y="89"/>
                    </a:lnTo>
                    <a:lnTo>
                      <a:pt x="54" y="86"/>
                    </a:lnTo>
                    <a:lnTo>
                      <a:pt x="57" y="82"/>
                    </a:lnTo>
                    <a:lnTo>
                      <a:pt x="60" y="79"/>
                    </a:lnTo>
                    <a:lnTo>
                      <a:pt x="63" y="75"/>
                    </a:lnTo>
                    <a:lnTo>
                      <a:pt x="65" y="70"/>
                    </a:lnTo>
                    <a:lnTo>
                      <a:pt x="67" y="65"/>
                    </a:lnTo>
                    <a:lnTo>
                      <a:pt x="69" y="56"/>
                    </a:lnTo>
                    <a:lnTo>
                      <a:pt x="69" y="47"/>
                    </a:lnTo>
                    <a:lnTo>
                      <a:pt x="68" y="38"/>
                    </a:lnTo>
                    <a:lnTo>
                      <a:pt x="65" y="30"/>
                    </a:lnTo>
                    <a:lnTo>
                      <a:pt x="60" y="22"/>
                    </a:lnTo>
                    <a:lnTo>
                      <a:pt x="55" y="15"/>
                    </a:lnTo>
                    <a:lnTo>
                      <a:pt x="48" y="9"/>
                    </a:lnTo>
                    <a:lnTo>
                      <a:pt x="40" y="4"/>
                    </a:lnTo>
                    <a:lnTo>
                      <a:pt x="36" y="2"/>
                    </a:lnTo>
                    <a:lnTo>
                      <a:pt x="32" y="1"/>
                    </a:lnTo>
                    <a:lnTo>
                      <a:pt x="26" y="0"/>
                    </a:lnTo>
                    <a:lnTo>
                      <a:pt x="21" y="0"/>
                    </a:lnTo>
                    <a:lnTo>
                      <a:pt x="16" y="0"/>
                    </a:lnTo>
                    <a:lnTo>
                      <a:pt x="11" y="1"/>
                    </a:lnTo>
                    <a:lnTo>
                      <a:pt x="5" y="3"/>
                    </a:lnTo>
                    <a:lnTo>
                      <a:pt x="0" y="5"/>
                    </a:lnTo>
                    <a:lnTo>
                      <a:pt x="40" y="94"/>
                    </a:lnTo>
                    <a:close/>
                  </a:path>
                </a:pathLst>
              </a:custGeom>
              <a:solidFill>
                <a:srgbClr val="EDAAB4"/>
              </a:solidFill>
              <a:ln w="9525">
                <a:noFill/>
                <a:round/>
                <a:headEnd/>
                <a:tailEnd/>
              </a:ln>
            </p:spPr>
            <p:txBody>
              <a:bodyPr/>
              <a:lstStyle/>
              <a:p>
                <a:endParaRPr lang="en-US" dirty="0"/>
              </a:p>
            </p:txBody>
          </p:sp>
          <p:sp>
            <p:nvSpPr>
              <p:cNvPr id="58907" name="Freeform 392"/>
              <p:cNvSpPr>
                <a:spLocks/>
              </p:cNvSpPr>
              <p:nvPr/>
            </p:nvSpPr>
            <p:spPr bwMode="auto">
              <a:xfrm>
                <a:off x="3787" y="4489"/>
                <a:ext cx="3" cy="4"/>
              </a:xfrm>
              <a:custGeom>
                <a:avLst/>
                <a:gdLst>
                  <a:gd name="T0" fmla="*/ 0 w 70"/>
                  <a:gd name="T1" fmla="*/ 0 h 96"/>
                  <a:gd name="T2" fmla="*/ 0 w 70"/>
                  <a:gd name="T3" fmla="*/ 0 h 96"/>
                  <a:gd name="T4" fmla="*/ 0 w 70"/>
                  <a:gd name="T5" fmla="*/ 0 h 96"/>
                  <a:gd name="T6" fmla="*/ 0 w 70"/>
                  <a:gd name="T7" fmla="*/ 0 h 96"/>
                  <a:gd name="T8" fmla="*/ 0 w 70"/>
                  <a:gd name="T9" fmla="*/ 0 h 96"/>
                  <a:gd name="T10" fmla="*/ 0 w 70"/>
                  <a:gd name="T11" fmla="*/ 0 h 96"/>
                  <a:gd name="T12" fmla="*/ 0 w 70"/>
                  <a:gd name="T13" fmla="*/ 0 h 96"/>
                  <a:gd name="T14" fmla="*/ 0 w 70"/>
                  <a:gd name="T15" fmla="*/ 0 h 96"/>
                  <a:gd name="T16" fmla="*/ 0 w 70"/>
                  <a:gd name="T17" fmla="*/ 0 h 96"/>
                  <a:gd name="T18" fmla="*/ 0 w 70"/>
                  <a:gd name="T19" fmla="*/ 0 h 96"/>
                  <a:gd name="T20" fmla="*/ 0 w 70"/>
                  <a:gd name="T21" fmla="*/ 0 h 96"/>
                  <a:gd name="T22" fmla="*/ 0 w 70"/>
                  <a:gd name="T23" fmla="*/ 0 h 96"/>
                  <a:gd name="T24" fmla="*/ 0 w 70"/>
                  <a:gd name="T25" fmla="*/ 0 h 96"/>
                  <a:gd name="T26" fmla="*/ 0 w 70"/>
                  <a:gd name="T27" fmla="*/ 0 h 96"/>
                  <a:gd name="T28" fmla="*/ 0 w 70"/>
                  <a:gd name="T29" fmla="*/ 0 h 96"/>
                  <a:gd name="T30" fmla="*/ 0 w 70"/>
                  <a:gd name="T31" fmla="*/ 0 h 96"/>
                  <a:gd name="T32" fmla="*/ 0 w 70"/>
                  <a:gd name="T33" fmla="*/ 0 h 96"/>
                  <a:gd name="T34" fmla="*/ 0 w 70"/>
                  <a:gd name="T35" fmla="*/ 0 h 96"/>
                  <a:gd name="T36" fmla="*/ 0 w 70"/>
                  <a:gd name="T37" fmla="*/ 0 h 96"/>
                  <a:gd name="T38" fmla="*/ 0 w 70"/>
                  <a:gd name="T39" fmla="*/ 0 h 96"/>
                  <a:gd name="T40" fmla="*/ 0 w 70"/>
                  <a:gd name="T41" fmla="*/ 0 h 96"/>
                  <a:gd name="T42" fmla="*/ 0 w 70"/>
                  <a:gd name="T43" fmla="*/ 0 h 96"/>
                  <a:gd name="T44" fmla="*/ 0 w 70"/>
                  <a:gd name="T45" fmla="*/ 0 h 96"/>
                  <a:gd name="T46" fmla="*/ 0 w 70"/>
                  <a:gd name="T47" fmla="*/ 0 h 96"/>
                  <a:gd name="T48" fmla="*/ 0 w 70"/>
                  <a:gd name="T49" fmla="*/ 0 h 96"/>
                  <a:gd name="T50" fmla="*/ 0 w 70"/>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6"/>
                  <a:gd name="T80" fmla="*/ 70 w 70"/>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6">
                    <a:moveTo>
                      <a:pt x="70" y="5"/>
                    </a:moveTo>
                    <a:lnTo>
                      <a:pt x="64" y="3"/>
                    </a:lnTo>
                    <a:lnTo>
                      <a:pt x="59" y="1"/>
                    </a:lnTo>
                    <a:lnTo>
                      <a:pt x="53" y="1"/>
                    </a:lnTo>
                    <a:lnTo>
                      <a:pt x="48" y="0"/>
                    </a:lnTo>
                    <a:lnTo>
                      <a:pt x="44" y="1"/>
                    </a:lnTo>
                    <a:lnTo>
                      <a:pt x="39" y="1"/>
                    </a:lnTo>
                    <a:lnTo>
                      <a:pt x="34" y="3"/>
                    </a:lnTo>
                    <a:lnTo>
                      <a:pt x="30" y="4"/>
                    </a:lnTo>
                    <a:lnTo>
                      <a:pt x="22" y="10"/>
                    </a:lnTo>
                    <a:lnTo>
                      <a:pt x="16" y="16"/>
                    </a:lnTo>
                    <a:lnTo>
                      <a:pt x="10" y="23"/>
                    </a:lnTo>
                    <a:lnTo>
                      <a:pt x="5" y="31"/>
                    </a:lnTo>
                    <a:lnTo>
                      <a:pt x="2" y="39"/>
                    </a:lnTo>
                    <a:lnTo>
                      <a:pt x="0" y="48"/>
                    </a:lnTo>
                    <a:lnTo>
                      <a:pt x="0" y="57"/>
                    </a:lnTo>
                    <a:lnTo>
                      <a:pt x="2" y="66"/>
                    </a:lnTo>
                    <a:lnTo>
                      <a:pt x="4" y="71"/>
                    </a:lnTo>
                    <a:lnTo>
                      <a:pt x="7" y="75"/>
                    </a:lnTo>
                    <a:lnTo>
                      <a:pt x="10" y="80"/>
                    </a:lnTo>
                    <a:lnTo>
                      <a:pt x="13" y="83"/>
                    </a:lnTo>
                    <a:lnTo>
                      <a:pt x="16" y="87"/>
                    </a:lnTo>
                    <a:lnTo>
                      <a:pt x="20" y="90"/>
                    </a:lnTo>
                    <a:lnTo>
                      <a:pt x="25" y="93"/>
                    </a:lnTo>
                    <a:lnTo>
                      <a:pt x="30" y="96"/>
                    </a:lnTo>
                    <a:lnTo>
                      <a:pt x="70" y="5"/>
                    </a:lnTo>
                    <a:close/>
                  </a:path>
                </a:pathLst>
              </a:custGeom>
              <a:solidFill>
                <a:srgbClr val="EDAAB4"/>
              </a:solidFill>
              <a:ln w="9525">
                <a:noFill/>
                <a:round/>
                <a:headEnd/>
                <a:tailEnd/>
              </a:ln>
            </p:spPr>
            <p:txBody>
              <a:bodyPr/>
              <a:lstStyle/>
              <a:p>
                <a:endParaRPr lang="en-US" dirty="0"/>
              </a:p>
            </p:txBody>
          </p:sp>
          <p:sp>
            <p:nvSpPr>
              <p:cNvPr id="58908" name="Freeform 393"/>
              <p:cNvSpPr>
                <a:spLocks/>
              </p:cNvSpPr>
              <p:nvPr/>
            </p:nvSpPr>
            <p:spPr bwMode="auto">
              <a:xfrm>
                <a:off x="3788" y="4489"/>
                <a:ext cx="65" cy="31"/>
              </a:xfrm>
              <a:custGeom>
                <a:avLst/>
                <a:gdLst>
                  <a:gd name="T0" fmla="*/ 0 w 1677"/>
                  <a:gd name="T1" fmla="*/ 0 h 813"/>
                  <a:gd name="T2" fmla="*/ 0 w 1677"/>
                  <a:gd name="T3" fmla="*/ 0 h 813"/>
                  <a:gd name="T4" fmla="*/ 0 w 1677"/>
                  <a:gd name="T5" fmla="*/ 0 h 813"/>
                  <a:gd name="T6" fmla="*/ 0 w 1677"/>
                  <a:gd name="T7" fmla="*/ 0 h 813"/>
                  <a:gd name="T8" fmla="*/ 0 w 1677"/>
                  <a:gd name="T9" fmla="*/ 0 h 813"/>
                  <a:gd name="T10" fmla="*/ 0 60000 65536"/>
                  <a:gd name="T11" fmla="*/ 0 60000 65536"/>
                  <a:gd name="T12" fmla="*/ 0 60000 65536"/>
                  <a:gd name="T13" fmla="*/ 0 60000 65536"/>
                  <a:gd name="T14" fmla="*/ 0 60000 65536"/>
                  <a:gd name="T15" fmla="*/ 0 w 1677"/>
                  <a:gd name="T16" fmla="*/ 0 h 813"/>
                  <a:gd name="T17" fmla="*/ 1677 w 1677"/>
                  <a:gd name="T18" fmla="*/ 813 h 813"/>
                </a:gdLst>
                <a:ahLst/>
                <a:cxnLst>
                  <a:cxn ang="T10">
                    <a:pos x="T0" y="T1"/>
                  </a:cxn>
                  <a:cxn ang="T11">
                    <a:pos x="T2" y="T3"/>
                  </a:cxn>
                  <a:cxn ang="T12">
                    <a:pos x="T4" y="T5"/>
                  </a:cxn>
                  <a:cxn ang="T13">
                    <a:pos x="T6" y="T7"/>
                  </a:cxn>
                  <a:cxn ang="T14">
                    <a:pos x="T8" y="T9"/>
                  </a:cxn>
                </a:cxnLst>
                <a:rect l="T15" t="T16" r="T17" b="T18"/>
                <a:pathLst>
                  <a:path w="1677" h="813">
                    <a:moveTo>
                      <a:pt x="1677" y="723"/>
                    </a:moveTo>
                    <a:lnTo>
                      <a:pt x="40" y="0"/>
                    </a:lnTo>
                    <a:lnTo>
                      <a:pt x="0" y="91"/>
                    </a:lnTo>
                    <a:lnTo>
                      <a:pt x="1637" y="813"/>
                    </a:lnTo>
                    <a:lnTo>
                      <a:pt x="1677" y="723"/>
                    </a:lnTo>
                    <a:close/>
                  </a:path>
                </a:pathLst>
              </a:custGeom>
              <a:solidFill>
                <a:srgbClr val="EDAAB4"/>
              </a:solidFill>
              <a:ln w="9525">
                <a:noFill/>
                <a:round/>
                <a:headEnd/>
                <a:tailEnd/>
              </a:ln>
            </p:spPr>
            <p:txBody>
              <a:bodyPr/>
              <a:lstStyle/>
              <a:p>
                <a:endParaRPr lang="en-US" dirty="0"/>
              </a:p>
            </p:txBody>
          </p:sp>
          <p:sp>
            <p:nvSpPr>
              <p:cNvPr id="58909" name="Freeform 394"/>
              <p:cNvSpPr>
                <a:spLocks/>
              </p:cNvSpPr>
              <p:nvPr/>
            </p:nvSpPr>
            <p:spPr bwMode="auto">
              <a:xfrm>
                <a:off x="3851" y="4517"/>
                <a:ext cx="3"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0" y="90"/>
                    </a:moveTo>
                    <a:lnTo>
                      <a:pt x="6" y="92"/>
                    </a:lnTo>
                    <a:lnTo>
                      <a:pt x="11" y="94"/>
                    </a:lnTo>
                    <a:lnTo>
                      <a:pt x="17" y="94"/>
                    </a:lnTo>
                    <a:lnTo>
                      <a:pt x="22" y="95"/>
                    </a:lnTo>
                    <a:lnTo>
                      <a:pt x="26" y="94"/>
                    </a:lnTo>
                    <a:lnTo>
                      <a:pt x="31" y="94"/>
                    </a:lnTo>
                    <a:lnTo>
                      <a:pt x="36" y="92"/>
                    </a:lnTo>
                    <a:lnTo>
                      <a:pt x="40" y="91"/>
                    </a:lnTo>
                    <a:lnTo>
                      <a:pt x="48" y="86"/>
                    </a:lnTo>
                    <a:lnTo>
                      <a:pt x="54" y="80"/>
                    </a:lnTo>
                    <a:lnTo>
                      <a:pt x="60" y="73"/>
                    </a:lnTo>
                    <a:lnTo>
                      <a:pt x="64" y="64"/>
                    </a:lnTo>
                    <a:lnTo>
                      <a:pt x="67" y="56"/>
                    </a:lnTo>
                    <a:lnTo>
                      <a:pt x="69" y="47"/>
                    </a:lnTo>
                    <a:lnTo>
                      <a:pt x="69" y="38"/>
                    </a:lnTo>
                    <a:lnTo>
                      <a:pt x="67" y="29"/>
                    </a:lnTo>
                    <a:lnTo>
                      <a:pt x="65" y="24"/>
                    </a:lnTo>
                    <a:lnTo>
                      <a:pt x="63" y="20"/>
                    </a:lnTo>
                    <a:lnTo>
                      <a:pt x="60" y="16"/>
                    </a:lnTo>
                    <a:lnTo>
                      <a:pt x="57" y="13"/>
                    </a:lnTo>
                    <a:lnTo>
                      <a:pt x="54" y="9"/>
                    </a:lnTo>
                    <a:lnTo>
                      <a:pt x="50" y="6"/>
                    </a:lnTo>
                    <a:lnTo>
                      <a:pt x="45" y="3"/>
                    </a:lnTo>
                    <a:lnTo>
                      <a:pt x="40" y="0"/>
                    </a:lnTo>
                    <a:lnTo>
                      <a:pt x="0" y="90"/>
                    </a:lnTo>
                    <a:close/>
                  </a:path>
                </a:pathLst>
              </a:custGeom>
              <a:solidFill>
                <a:srgbClr val="EDAAB4"/>
              </a:solidFill>
              <a:ln w="9525">
                <a:noFill/>
                <a:round/>
                <a:headEnd/>
                <a:tailEnd/>
              </a:ln>
            </p:spPr>
            <p:txBody>
              <a:bodyPr/>
              <a:lstStyle/>
              <a:p>
                <a:endParaRPr lang="en-US" dirty="0"/>
              </a:p>
            </p:txBody>
          </p:sp>
          <p:sp>
            <p:nvSpPr>
              <p:cNvPr id="58910" name="Freeform 395"/>
              <p:cNvSpPr>
                <a:spLocks/>
              </p:cNvSpPr>
              <p:nvPr/>
            </p:nvSpPr>
            <p:spPr bwMode="auto">
              <a:xfrm>
                <a:off x="3914" y="4437"/>
                <a:ext cx="2" cy="4"/>
              </a:xfrm>
              <a:custGeom>
                <a:avLst/>
                <a:gdLst>
                  <a:gd name="T0" fmla="*/ 0 w 70"/>
                  <a:gd name="T1" fmla="*/ 0 h 94"/>
                  <a:gd name="T2" fmla="*/ 0 w 70"/>
                  <a:gd name="T3" fmla="*/ 0 h 94"/>
                  <a:gd name="T4" fmla="*/ 0 w 70"/>
                  <a:gd name="T5" fmla="*/ 0 h 94"/>
                  <a:gd name="T6" fmla="*/ 0 w 70"/>
                  <a:gd name="T7" fmla="*/ 0 h 94"/>
                  <a:gd name="T8" fmla="*/ 0 w 70"/>
                  <a:gd name="T9" fmla="*/ 0 h 94"/>
                  <a:gd name="T10" fmla="*/ 0 w 70"/>
                  <a:gd name="T11" fmla="*/ 0 h 94"/>
                  <a:gd name="T12" fmla="*/ 0 w 70"/>
                  <a:gd name="T13" fmla="*/ 0 h 94"/>
                  <a:gd name="T14" fmla="*/ 0 w 70"/>
                  <a:gd name="T15" fmla="*/ 0 h 94"/>
                  <a:gd name="T16" fmla="*/ 0 w 70"/>
                  <a:gd name="T17" fmla="*/ 0 h 94"/>
                  <a:gd name="T18" fmla="*/ 0 w 70"/>
                  <a:gd name="T19" fmla="*/ 0 h 94"/>
                  <a:gd name="T20" fmla="*/ 0 w 70"/>
                  <a:gd name="T21" fmla="*/ 0 h 94"/>
                  <a:gd name="T22" fmla="*/ 0 w 70"/>
                  <a:gd name="T23" fmla="*/ 0 h 94"/>
                  <a:gd name="T24" fmla="*/ 0 w 70"/>
                  <a:gd name="T25" fmla="*/ 0 h 94"/>
                  <a:gd name="T26" fmla="*/ 0 w 70"/>
                  <a:gd name="T27" fmla="*/ 0 h 94"/>
                  <a:gd name="T28" fmla="*/ 0 w 70"/>
                  <a:gd name="T29" fmla="*/ 0 h 94"/>
                  <a:gd name="T30" fmla="*/ 0 w 70"/>
                  <a:gd name="T31" fmla="*/ 0 h 94"/>
                  <a:gd name="T32" fmla="*/ 0 w 70"/>
                  <a:gd name="T33" fmla="*/ 0 h 94"/>
                  <a:gd name="T34" fmla="*/ 0 w 70"/>
                  <a:gd name="T35" fmla="*/ 0 h 94"/>
                  <a:gd name="T36" fmla="*/ 0 w 70"/>
                  <a:gd name="T37" fmla="*/ 0 h 94"/>
                  <a:gd name="T38" fmla="*/ 0 w 70"/>
                  <a:gd name="T39" fmla="*/ 0 h 94"/>
                  <a:gd name="T40" fmla="*/ 0 w 70"/>
                  <a:gd name="T41" fmla="*/ 0 h 94"/>
                  <a:gd name="T42" fmla="*/ 0 w 70"/>
                  <a:gd name="T43" fmla="*/ 0 h 94"/>
                  <a:gd name="T44" fmla="*/ 0 w 70"/>
                  <a:gd name="T45" fmla="*/ 0 h 94"/>
                  <a:gd name="T46" fmla="*/ 0 w 70"/>
                  <a:gd name="T47" fmla="*/ 0 h 94"/>
                  <a:gd name="T48" fmla="*/ 0 w 70"/>
                  <a:gd name="T49" fmla="*/ 0 h 94"/>
                  <a:gd name="T50" fmla="*/ 0 w 70"/>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4"/>
                  <a:gd name="T80" fmla="*/ 70 w 70"/>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4">
                    <a:moveTo>
                      <a:pt x="70" y="5"/>
                    </a:moveTo>
                    <a:lnTo>
                      <a:pt x="64" y="3"/>
                    </a:lnTo>
                    <a:lnTo>
                      <a:pt x="59" y="1"/>
                    </a:lnTo>
                    <a:lnTo>
                      <a:pt x="53" y="0"/>
                    </a:lnTo>
                    <a:lnTo>
                      <a:pt x="48" y="0"/>
                    </a:lnTo>
                    <a:lnTo>
                      <a:pt x="44" y="0"/>
                    </a:lnTo>
                    <a:lnTo>
                      <a:pt x="38" y="1"/>
                    </a:lnTo>
                    <a:lnTo>
                      <a:pt x="33" y="2"/>
                    </a:lnTo>
                    <a:lnTo>
                      <a:pt x="29" y="4"/>
                    </a:lnTo>
                    <a:lnTo>
                      <a:pt x="21" y="9"/>
                    </a:lnTo>
                    <a:lnTo>
                      <a:pt x="15" y="15"/>
                    </a:lnTo>
                    <a:lnTo>
                      <a:pt x="9" y="22"/>
                    </a:lnTo>
                    <a:lnTo>
                      <a:pt x="5" y="30"/>
                    </a:lnTo>
                    <a:lnTo>
                      <a:pt x="2" y="38"/>
                    </a:lnTo>
                    <a:lnTo>
                      <a:pt x="0" y="47"/>
                    </a:lnTo>
                    <a:lnTo>
                      <a:pt x="0" y="57"/>
                    </a:lnTo>
                    <a:lnTo>
                      <a:pt x="2" y="66"/>
                    </a:lnTo>
                    <a:lnTo>
                      <a:pt x="4" y="70"/>
                    </a:lnTo>
                    <a:lnTo>
                      <a:pt x="6" y="74"/>
                    </a:lnTo>
                    <a:lnTo>
                      <a:pt x="9" y="78"/>
                    </a:lnTo>
                    <a:lnTo>
                      <a:pt x="12" y="82"/>
                    </a:lnTo>
                    <a:lnTo>
                      <a:pt x="15" y="86"/>
                    </a:lnTo>
                    <a:lnTo>
                      <a:pt x="19" y="89"/>
                    </a:lnTo>
                    <a:lnTo>
                      <a:pt x="24" y="92"/>
                    </a:lnTo>
                    <a:lnTo>
                      <a:pt x="29" y="94"/>
                    </a:lnTo>
                    <a:lnTo>
                      <a:pt x="70" y="5"/>
                    </a:lnTo>
                    <a:close/>
                  </a:path>
                </a:pathLst>
              </a:custGeom>
              <a:solidFill>
                <a:srgbClr val="EDAAB4"/>
              </a:solidFill>
              <a:ln w="9525">
                <a:noFill/>
                <a:round/>
                <a:headEnd/>
                <a:tailEnd/>
              </a:ln>
            </p:spPr>
            <p:txBody>
              <a:bodyPr/>
              <a:lstStyle/>
              <a:p>
                <a:endParaRPr lang="en-US" dirty="0"/>
              </a:p>
            </p:txBody>
          </p:sp>
          <p:sp>
            <p:nvSpPr>
              <p:cNvPr id="58911" name="Freeform 396"/>
              <p:cNvSpPr>
                <a:spLocks/>
              </p:cNvSpPr>
              <p:nvPr/>
            </p:nvSpPr>
            <p:spPr bwMode="auto">
              <a:xfrm>
                <a:off x="3915" y="4437"/>
                <a:ext cx="63" cy="31"/>
              </a:xfrm>
              <a:custGeom>
                <a:avLst/>
                <a:gdLst>
                  <a:gd name="T0" fmla="*/ 0 w 1632"/>
                  <a:gd name="T1" fmla="*/ 0 h 792"/>
                  <a:gd name="T2" fmla="*/ 0 w 1632"/>
                  <a:gd name="T3" fmla="*/ 0 h 792"/>
                  <a:gd name="T4" fmla="*/ 0 w 1632"/>
                  <a:gd name="T5" fmla="*/ 0 h 792"/>
                  <a:gd name="T6" fmla="*/ 0 w 1632"/>
                  <a:gd name="T7" fmla="*/ 0 h 792"/>
                  <a:gd name="T8" fmla="*/ 0 w 1632"/>
                  <a:gd name="T9" fmla="*/ 0 h 792"/>
                  <a:gd name="T10" fmla="*/ 0 60000 65536"/>
                  <a:gd name="T11" fmla="*/ 0 60000 65536"/>
                  <a:gd name="T12" fmla="*/ 0 60000 65536"/>
                  <a:gd name="T13" fmla="*/ 0 60000 65536"/>
                  <a:gd name="T14" fmla="*/ 0 60000 65536"/>
                  <a:gd name="T15" fmla="*/ 0 w 1632"/>
                  <a:gd name="T16" fmla="*/ 0 h 792"/>
                  <a:gd name="T17" fmla="*/ 1632 w 1632"/>
                  <a:gd name="T18" fmla="*/ 792 h 792"/>
                </a:gdLst>
                <a:ahLst/>
                <a:cxnLst>
                  <a:cxn ang="T10">
                    <a:pos x="T0" y="T1"/>
                  </a:cxn>
                  <a:cxn ang="T11">
                    <a:pos x="T2" y="T3"/>
                  </a:cxn>
                  <a:cxn ang="T12">
                    <a:pos x="T4" y="T5"/>
                  </a:cxn>
                  <a:cxn ang="T13">
                    <a:pos x="T6" y="T7"/>
                  </a:cxn>
                  <a:cxn ang="T14">
                    <a:pos x="T8" y="T9"/>
                  </a:cxn>
                </a:cxnLst>
                <a:rect l="T15" t="T16" r="T17" b="T18"/>
                <a:pathLst>
                  <a:path w="1632" h="792">
                    <a:moveTo>
                      <a:pt x="1632" y="702"/>
                    </a:moveTo>
                    <a:lnTo>
                      <a:pt x="41" y="0"/>
                    </a:lnTo>
                    <a:lnTo>
                      <a:pt x="0" y="89"/>
                    </a:lnTo>
                    <a:lnTo>
                      <a:pt x="1592" y="792"/>
                    </a:lnTo>
                    <a:lnTo>
                      <a:pt x="1632" y="702"/>
                    </a:lnTo>
                    <a:close/>
                  </a:path>
                </a:pathLst>
              </a:custGeom>
              <a:solidFill>
                <a:srgbClr val="EDAAB4"/>
              </a:solidFill>
              <a:ln w="9525">
                <a:noFill/>
                <a:round/>
                <a:headEnd/>
                <a:tailEnd/>
              </a:ln>
            </p:spPr>
            <p:txBody>
              <a:bodyPr/>
              <a:lstStyle/>
              <a:p>
                <a:endParaRPr lang="en-US" dirty="0"/>
              </a:p>
            </p:txBody>
          </p:sp>
          <p:sp>
            <p:nvSpPr>
              <p:cNvPr id="58912" name="Freeform 397"/>
              <p:cNvSpPr>
                <a:spLocks/>
              </p:cNvSpPr>
              <p:nvPr/>
            </p:nvSpPr>
            <p:spPr bwMode="auto">
              <a:xfrm>
                <a:off x="3976" y="4464"/>
                <a:ext cx="3" cy="4"/>
              </a:xfrm>
              <a:custGeom>
                <a:avLst/>
                <a:gdLst>
                  <a:gd name="T0" fmla="*/ 0 w 69"/>
                  <a:gd name="T1" fmla="*/ 0 h 94"/>
                  <a:gd name="T2" fmla="*/ 0 w 69"/>
                  <a:gd name="T3" fmla="*/ 0 h 94"/>
                  <a:gd name="T4" fmla="*/ 0 w 69"/>
                  <a:gd name="T5" fmla="*/ 0 h 94"/>
                  <a:gd name="T6" fmla="*/ 0 w 69"/>
                  <a:gd name="T7" fmla="*/ 0 h 94"/>
                  <a:gd name="T8" fmla="*/ 0 w 69"/>
                  <a:gd name="T9" fmla="*/ 0 h 94"/>
                  <a:gd name="T10" fmla="*/ 0 w 69"/>
                  <a:gd name="T11" fmla="*/ 0 h 94"/>
                  <a:gd name="T12" fmla="*/ 0 w 69"/>
                  <a:gd name="T13" fmla="*/ 0 h 94"/>
                  <a:gd name="T14" fmla="*/ 0 w 69"/>
                  <a:gd name="T15" fmla="*/ 0 h 94"/>
                  <a:gd name="T16" fmla="*/ 0 w 69"/>
                  <a:gd name="T17" fmla="*/ 0 h 94"/>
                  <a:gd name="T18" fmla="*/ 0 w 69"/>
                  <a:gd name="T19" fmla="*/ 0 h 94"/>
                  <a:gd name="T20" fmla="*/ 0 w 69"/>
                  <a:gd name="T21" fmla="*/ 0 h 94"/>
                  <a:gd name="T22" fmla="*/ 0 w 69"/>
                  <a:gd name="T23" fmla="*/ 0 h 94"/>
                  <a:gd name="T24" fmla="*/ 0 w 69"/>
                  <a:gd name="T25" fmla="*/ 0 h 94"/>
                  <a:gd name="T26" fmla="*/ 0 w 69"/>
                  <a:gd name="T27" fmla="*/ 0 h 94"/>
                  <a:gd name="T28" fmla="*/ 0 w 69"/>
                  <a:gd name="T29" fmla="*/ 0 h 94"/>
                  <a:gd name="T30" fmla="*/ 0 w 69"/>
                  <a:gd name="T31" fmla="*/ 0 h 94"/>
                  <a:gd name="T32" fmla="*/ 0 w 69"/>
                  <a:gd name="T33" fmla="*/ 0 h 94"/>
                  <a:gd name="T34" fmla="*/ 0 w 69"/>
                  <a:gd name="T35" fmla="*/ 0 h 94"/>
                  <a:gd name="T36" fmla="*/ 0 w 69"/>
                  <a:gd name="T37" fmla="*/ 0 h 94"/>
                  <a:gd name="T38" fmla="*/ 0 w 69"/>
                  <a:gd name="T39" fmla="*/ 0 h 94"/>
                  <a:gd name="T40" fmla="*/ 0 w 69"/>
                  <a:gd name="T41" fmla="*/ 0 h 94"/>
                  <a:gd name="T42" fmla="*/ 0 w 69"/>
                  <a:gd name="T43" fmla="*/ 0 h 94"/>
                  <a:gd name="T44" fmla="*/ 0 w 69"/>
                  <a:gd name="T45" fmla="*/ 0 h 94"/>
                  <a:gd name="T46" fmla="*/ 0 w 69"/>
                  <a:gd name="T47" fmla="*/ 0 h 94"/>
                  <a:gd name="T48" fmla="*/ 0 w 69"/>
                  <a:gd name="T49" fmla="*/ 0 h 94"/>
                  <a:gd name="T50" fmla="*/ 0 w 69"/>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4"/>
                  <a:gd name="T80" fmla="*/ 69 w 69"/>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4">
                    <a:moveTo>
                      <a:pt x="0" y="90"/>
                    </a:moveTo>
                    <a:lnTo>
                      <a:pt x="5" y="92"/>
                    </a:lnTo>
                    <a:lnTo>
                      <a:pt x="10" y="93"/>
                    </a:lnTo>
                    <a:lnTo>
                      <a:pt x="17" y="94"/>
                    </a:lnTo>
                    <a:lnTo>
                      <a:pt x="22" y="94"/>
                    </a:lnTo>
                    <a:lnTo>
                      <a:pt x="26" y="94"/>
                    </a:lnTo>
                    <a:lnTo>
                      <a:pt x="31" y="93"/>
                    </a:lnTo>
                    <a:lnTo>
                      <a:pt x="36" y="92"/>
                    </a:lnTo>
                    <a:lnTo>
                      <a:pt x="40" y="90"/>
                    </a:lnTo>
                    <a:lnTo>
                      <a:pt x="48" y="86"/>
                    </a:lnTo>
                    <a:lnTo>
                      <a:pt x="54" y="80"/>
                    </a:lnTo>
                    <a:lnTo>
                      <a:pt x="60" y="73"/>
                    </a:lnTo>
                    <a:lnTo>
                      <a:pt x="64" y="65"/>
                    </a:lnTo>
                    <a:lnTo>
                      <a:pt x="67" y="55"/>
                    </a:lnTo>
                    <a:lnTo>
                      <a:pt x="69" y="46"/>
                    </a:lnTo>
                    <a:lnTo>
                      <a:pt x="69" y="37"/>
                    </a:lnTo>
                    <a:lnTo>
                      <a:pt x="67" y="28"/>
                    </a:lnTo>
                    <a:lnTo>
                      <a:pt x="65" y="24"/>
                    </a:lnTo>
                    <a:lnTo>
                      <a:pt x="63" y="20"/>
                    </a:lnTo>
                    <a:lnTo>
                      <a:pt x="60" y="16"/>
                    </a:lnTo>
                    <a:lnTo>
                      <a:pt x="57" y="12"/>
                    </a:lnTo>
                    <a:lnTo>
                      <a:pt x="54" y="9"/>
                    </a:lnTo>
                    <a:lnTo>
                      <a:pt x="50" y="5"/>
                    </a:lnTo>
                    <a:lnTo>
                      <a:pt x="45" y="2"/>
                    </a:lnTo>
                    <a:lnTo>
                      <a:pt x="40" y="0"/>
                    </a:lnTo>
                    <a:lnTo>
                      <a:pt x="0" y="90"/>
                    </a:lnTo>
                    <a:close/>
                  </a:path>
                </a:pathLst>
              </a:custGeom>
              <a:solidFill>
                <a:srgbClr val="EDAAB4"/>
              </a:solidFill>
              <a:ln w="9525">
                <a:noFill/>
                <a:round/>
                <a:headEnd/>
                <a:tailEnd/>
              </a:ln>
            </p:spPr>
            <p:txBody>
              <a:bodyPr/>
              <a:lstStyle/>
              <a:p>
                <a:endParaRPr lang="en-US" dirty="0"/>
              </a:p>
            </p:txBody>
          </p:sp>
          <p:sp>
            <p:nvSpPr>
              <p:cNvPr id="58913" name="Freeform 398"/>
              <p:cNvSpPr>
                <a:spLocks/>
              </p:cNvSpPr>
              <p:nvPr/>
            </p:nvSpPr>
            <p:spPr bwMode="auto">
              <a:xfrm>
                <a:off x="3786" y="4545"/>
                <a:ext cx="2" cy="3"/>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69" y="5"/>
                    </a:moveTo>
                    <a:lnTo>
                      <a:pt x="64" y="3"/>
                    </a:lnTo>
                    <a:lnTo>
                      <a:pt x="58" y="1"/>
                    </a:lnTo>
                    <a:lnTo>
                      <a:pt x="53" y="0"/>
                    </a:lnTo>
                    <a:lnTo>
                      <a:pt x="48" y="0"/>
                    </a:lnTo>
                    <a:lnTo>
                      <a:pt x="43" y="0"/>
                    </a:lnTo>
                    <a:lnTo>
                      <a:pt x="39" y="1"/>
                    </a:lnTo>
                    <a:lnTo>
                      <a:pt x="33" y="3"/>
                    </a:lnTo>
                    <a:lnTo>
                      <a:pt x="29" y="5"/>
                    </a:lnTo>
                    <a:lnTo>
                      <a:pt x="21" y="9"/>
                    </a:lnTo>
                    <a:lnTo>
                      <a:pt x="14" y="15"/>
                    </a:lnTo>
                    <a:lnTo>
                      <a:pt x="9" y="22"/>
                    </a:lnTo>
                    <a:lnTo>
                      <a:pt x="4" y="30"/>
                    </a:lnTo>
                    <a:lnTo>
                      <a:pt x="1" y="39"/>
                    </a:lnTo>
                    <a:lnTo>
                      <a:pt x="0" y="48"/>
                    </a:lnTo>
                    <a:lnTo>
                      <a:pt x="0" y="57"/>
                    </a:lnTo>
                    <a:lnTo>
                      <a:pt x="2" y="66"/>
                    </a:lnTo>
                    <a:lnTo>
                      <a:pt x="4" y="70"/>
                    </a:lnTo>
                    <a:lnTo>
                      <a:pt x="6" y="75"/>
                    </a:lnTo>
                    <a:lnTo>
                      <a:pt x="8" y="79"/>
                    </a:lnTo>
                    <a:lnTo>
                      <a:pt x="11" y="83"/>
                    </a:lnTo>
                    <a:lnTo>
                      <a:pt x="15" y="86"/>
                    </a:lnTo>
                    <a:lnTo>
                      <a:pt x="19" y="90"/>
                    </a:lnTo>
                    <a:lnTo>
                      <a:pt x="24" y="92"/>
                    </a:lnTo>
                    <a:lnTo>
                      <a:pt x="29" y="95"/>
                    </a:lnTo>
                    <a:lnTo>
                      <a:pt x="69" y="5"/>
                    </a:lnTo>
                    <a:close/>
                  </a:path>
                </a:pathLst>
              </a:custGeom>
              <a:solidFill>
                <a:srgbClr val="EDAAB4"/>
              </a:solidFill>
              <a:ln w="9525">
                <a:noFill/>
                <a:round/>
                <a:headEnd/>
                <a:tailEnd/>
              </a:ln>
            </p:spPr>
            <p:txBody>
              <a:bodyPr/>
              <a:lstStyle/>
              <a:p>
                <a:endParaRPr lang="en-US" dirty="0"/>
              </a:p>
            </p:txBody>
          </p:sp>
          <p:sp>
            <p:nvSpPr>
              <p:cNvPr id="58914" name="Freeform 399"/>
              <p:cNvSpPr>
                <a:spLocks/>
              </p:cNvSpPr>
              <p:nvPr/>
            </p:nvSpPr>
            <p:spPr bwMode="auto">
              <a:xfrm>
                <a:off x="3787" y="4545"/>
                <a:ext cx="74" cy="35"/>
              </a:xfrm>
              <a:custGeom>
                <a:avLst/>
                <a:gdLst>
                  <a:gd name="T0" fmla="*/ 0 w 1936"/>
                  <a:gd name="T1" fmla="*/ 0 h 926"/>
                  <a:gd name="T2" fmla="*/ 0 w 1936"/>
                  <a:gd name="T3" fmla="*/ 0 h 926"/>
                  <a:gd name="T4" fmla="*/ 0 w 1936"/>
                  <a:gd name="T5" fmla="*/ 0 h 926"/>
                  <a:gd name="T6" fmla="*/ 0 w 1936"/>
                  <a:gd name="T7" fmla="*/ 0 h 926"/>
                  <a:gd name="T8" fmla="*/ 0 w 1936"/>
                  <a:gd name="T9" fmla="*/ 0 h 926"/>
                  <a:gd name="T10" fmla="*/ 0 60000 65536"/>
                  <a:gd name="T11" fmla="*/ 0 60000 65536"/>
                  <a:gd name="T12" fmla="*/ 0 60000 65536"/>
                  <a:gd name="T13" fmla="*/ 0 60000 65536"/>
                  <a:gd name="T14" fmla="*/ 0 60000 65536"/>
                  <a:gd name="T15" fmla="*/ 0 w 1936"/>
                  <a:gd name="T16" fmla="*/ 0 h 926"/>
                  <a:gd name="T17" fmla="*/ 1936 w 1936"/>
                  <a:gd name="T18" fmla="*/ 926 h 926"/>
                </a:gdLst>
                <a:ahLst/>
                <a:cxnLst>
                  <a:cxn ang="T10">
                    <a:pos x="T0" y="T1"/>
                  </a:cxn>
                  <a:cxn ang="T11">
                    <a:pos x="T2" y="T3"/>
                  </a:cxn>
                  <a:cxn ang="T12">
                    <a:pos x="T4" y="T5"/>
                  </a:cxn>
                  <a:cxn ang="T13">
                    <a:pos x="T6" y="T7"/>
                  </a:cxn>
                  <a:cxn ang="T14">
                    <a:pos x="T8" y="T9"/>
                  </a:cxn>
                </a:cxnLst>
                <a:rect l="T15" t="T16" r="T17" b="T18"/>
                <a:pathLst>
                  <a:path w="1936" h="926">
                    <a:moveTo>
                      <a:pt x="1936" y="836"/>
                    </a:moveTo>
                    <a:lnTo>
                      <a:pt x="40" y="0"/>
                    </a:lnTo>
                    <a:lnTo>
                      <a:pt x="0" y="90"/>
                    </a:lnTo>
                    <a:lnTo>
                      <a:pt x="1897" y="926"/>
                    </a:lnTo>
                    <a:lnTo>
                      <a:pt x="1936" y="836"/>
                    </a:lnTo>
                    <a:close/>
                  </a:path>
                </a:pathLst>
              </a:custGeom>
              <a:solidFill>
                <a:srgbClr val="EDAAB4"/>
              </a:solidFill>
              <a:ln w="9525">
                <a:noFill/>
                <a:round/>
                <a:headEnd/>
                <a:tailEnd/>
              </a:ln>
            </p:spPr>
            <p:txBody>
              <a:bodyPr/>
              <a:lstStyle/>
              <a:p>
                <a:endParaRPr lang="en-US" dirty="0"/>
              </a:p>
            </p:txBody>
          </p:sp>
          <p:sp>
            <p:nvSpPr>
              <p:cNvPr id="58915" name="Freeform 400"/>
              <p:cNvSpPr>
                <a:spLocks/>
              </p:cNvSpPr>
              <p:nvPr/>
            </p:nvSpPr>
            <p:spPr bwMode="auto">
              <a:xfrm>
                <a:off x="3860" y="4577"/>
                <a:ext cx="3"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0" y="90"/>
                    </a:moveTo>
                    <a:lnTo>
                      <a:pt x="5" y="92"/>
                    </a:lnTo>
                    <a:lnTo>
                      <a:pt x="10" y="93"/>
                    </a:lnTo>
                    <a:lnTo>
                      <a:pt x="16" y="94"/>
                    </a:lnTo>
                    <a:lnTo>
                      <a:pt x="21" y="95"/>
                    </a:lnTo>
                    <a:lnTo>
                      <a:pt x="26" y="94"/>
                    </a:lnTo>
                    <a:lnTo>
                      <a:pt x="30" y="94"/>
                    </a:lnTo>
                    <a:lnTo>
                      <a:pt x="35" y="92"/>
                    </a:lnTo>
                    <a:lnTo>
                      <a:pt x="39" y="91"/>
                    </a:lnTo>
                    <a:lnTo>
                      <a:pt x="47" y="86"/>
                    </a:lnTo>
                    <a:lnTo>
                      <a:pt x="54" y="80"/>
                    </a:lnTo>
                    <a:lnTo>
                      <a:pt x="59" y="73"/>
                    </a:lnTo>
                    <a:lnTo>
                      <a:pt x="65" y="65"/>
                    </a:lnTo>
                    <a:lnTo>
                      <a:pt x="67" y="56"/>
                    </a:lnTo>
                    <a:lnTo>
                      <a:pt x="69" y="47"/>
                    </a:lnTo>
                    <a:lnTo>
                      <a:pt x="69" y="38"/>
                    </a:lnTo>
                    <a:lnTo>
                      <a:pt x="67" y="30"/>
                    </a:lnTo>
                    <a:lnTo>
                      <a:pt x="65" y="24"/>
                    </a:lnTo>
                    <a:lnTo>
                      <a:pt x="62" y="20"/>
                    </a:lnTo>
                    <a:lnTo>
                      <a:pt x="59" y="16"/>
                    </a:lnTo>
                    <a:lnTo>
                      <a:pt x="56" y="12"/>
                    </a:lnTo>
                    <a:lnTo>
                      <a:pt x="53" y="9"/>
                    </a:lnTo>
                    <a:lnTo>
                      <a:pt x="49" y="6"/>
                    </a:lnTo>
                    <a:lnTo>
                      <a:pt x="44" y="3"/>
                    </a:lnTo>
                    <a:lnTo>
                      <a:pt x="39" y="0"/>
                    </a:lnTo>
                    <a:lnTo>
                      <a:pt x="0" y="90"/>
                    </a:lnTo>
                    <a:close/>
                  </a:path>
                </a:pathLst>
              </a:custGeom>
              <a:solidFill>
                <a:srgbClr val="EDAAB4"/>
              </a:solidFill>
              <a:ln w="9525">
                <a:noFill/>
                <a:round/>
                <a:headEnd/>
                <a:tailEnd/>
              </a:ln>
            </p:spPr>
            <p:txBody>
              <a:bodyPr/>
              <a:lstStyle/>
              <a:p>
                <a:endParaRPr lang="en-US" dirty="0"/>
              </a:p>
            </p:txBody>
          </p:sp>
          <p:sp>
            <p:nvSpPr>
              <p:cNvPr id="58916" name="Freeform 401"/>
              <p:cNvSpPr>
                <a:spLocks/>
              </p:cNvSpPr>
              <p:nvPr/>
            </p:nvSpPr>
            <p:spPr bwMode="auto">
              <a:xfrm>
                <a:off x="3914" y="4493"/>
                <a:ext cx="3" cy="3"/>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69" y="5"/>
                    </a:moveTo>
                    <a:lnTo>
                      <a:pt x="64" y="3"/>
                    </a:lnTo>
                    <a:lnTo>
                      <a:pt x="58" y="1"/>
                    </a:lnTo>
                    <a:lnTo>
                      <a:pt x="53" y="1"/>
                    </a:lnTo>
                    <a:lnTo>
                      <a:pt x="48" y="0"/>
                    </a:lnTo>
                    <a:lnTo>
                      <a:pt x="43" y="1"/>
                    </a:lnTo>
                    <a:lnTo>
                      <a:pt x="38" y="1"/>
                    </a:lnTo>
                    <a:lnTo>
                      <a:pt x="34" y="3"/>
                    </a:lnTo>
                    <a:lnTo>
                      <a:pt x="29" y="4"/>
                    </a:lnTo>
                    <a:lnTo>
                      <a:pt x="21" y="9"/>
                    </a:lnTo>
                    <a:lnTo>
                      <a:pt x="14" y="15"/>
                    </a:lnTo>
                    <a:lnTo>
                      <a:pt x="8" y="22"/>
                    </a:lnTo>
                    <a:lnTo>
                      <a:pt x="4" y="30"/>
                    </a:lnTo>
                    <a:lnTo>
                      <a:pt x="1" y="38"/>
                    </a:lnTo>
                    <a:lnTo>
                      <a:pt x="0" y="47"/>
                    </a:lnTo>
                    <a:lnTo>
                      <a:pt x="0" y="57"/>
                    </a:lnTo>
                    <a:lnTo>
                      <a:pt x="2" y="66"/>
                    </a:lnTo>
                    <a:lnTo>
                      <a:pt x="3" y="71"/>
                    </a:lnTo>
                    <a:lnTo>
                      <a:pt x="6" y="75"/>
                    </a:lnTo>
                    <a:lnTo>
                      <a:pt x="8" y="79"/>
                    </a:lnTo>
                    <a:lnTo>
                      <a:pt x="11" y="82"/>
                    </a:lnTo>
                    <a:lnTo>
                      <a:pt x="15" y="86"/>
                    </a:lnTo>
                    <a:lnTo>
                      <a:pt x="19" y="89"/>
                    </a:lnTo>
                    <a:lnTo>
                      <a:pt x="24" y="92"/>
                    </a:lnTo>
                    <a:lnTo>
                      <a:pt x="29" y="95"/>
                    </a:lnTo>
                    <a:lnTo>
                      <a:pt x="69" y="5"/>
                    </a:lnTo>
                    <a:close/>
                  </a:path>
                </a:pathLst>
              </a:custGeom>
              <a:solidFill>
                <a:srgbClr val="EDAAB4"/>
              </a:solidFill>
              <a:ln w="9525">
                <a:noFill/>
                <a:round/>
                <a:headEnd/>
                <a:tailEnd/>
              </a:ln>
            </p:spPr>
            <p:txBody>
              <a:bodyPr/>
              <a:lstStyle/>
              <a:p>
                <a:endParaRPr lang="en-US" dirty="0"/>
              </a:p>
            </p:txBody>
          </p:sp>
          <p:sp>
            <p:nvSpPr>
              <p:cNvPr id="58917" name="Freeform 402"/>
              <p:cNvSpPr>
                <a:spLocks/>
              </p:cNvSpPr>
              <p:nvPr/>
            </p:nvSpPr>
            <p:spPr bwMode="auto">
              <a:xfrm>
                <a:off x="3915" y="4493"/>
                <a:ext cx="74" cy="35"/>
              </a:xfrm>
              <a:custGeom>
                <a:avLst/>
                <a:gdLst>
                  <a:gd name="T0" fmla="*/ 0 w 1908"/>
                  <a:gd name="T1" fmla="*/ 0 h 913"/>
                  <a:gd name="T2" fmla="*/ 0 w 1908"/>
                  <a:gd name="T3" fmla="*/ 0 h 913"/>
                  <a:gd name="T4" fmla="*/ 0 w 1908"/>
                  <a:gd name="T5" fmla="*/ 0 h 913"/>
                  <a:gd name="T6" fmla="*/ 0 w 1908"/>
                  <a:gd name="T7" fmla="*/ 0 h 913"/>
                  <a:gd name="T8" fmla="*/ 0 w 1908"/>
                  <a:gd name="T9" fmla="*/ 0 h 913"/>
                  <a:gd name="T10" fmla="*/ 0 60000 65536"/>
                  <a:gd name="T11" fmla="*/ 0 60000 65536"/>
                  <a:gd name="T12" fmla="*/ 0 60000 65536"/>
                  <a:gd name="T13" fmla="*/ 0 60000 65536"/>
                  <a:gd name="T14" fmla="*/ 0 60000 65536"/>
                  <a:gd name="T15" fmla="*/ 0 w 1908"/>
                  <a:gd name="T16" fmla="*/ 0 h 913"/>
                  <a:gd name="T17" fmla="*/ 1908 w 1908"/>
                  <a:gd name="T18" fmla="*/ 913 h 913"/>
                </a:gdLst>
                <a:ahLst/>
                <a:cxnLst>
                  <a:cxn ang="T10">
                    <a:pos x="T0" y="T1"/>
                  </a:cxn>
                  <a:cxn ang="T11">
                    <a:pos x="T2" y="T3"/>
                  </a:cxn>
                  <a:cxn ang="T12">
                    <a:pos x="T4" y="T5"/>
                  </a:cxn>
                  <a:cxn ang="T13">
                    <a:pos x="T6" y="T7"/>
                  </a:cxn>
                  <a:cxn ang="T14">
                    <a:pos x="T8" y="T9"/>
                  </a:cxn>
                </a:cxnLst>
                <a:rect l="T15" t="T16" r="T17" b="T18"/>
                <a:pathLst>
                  <a:path w="1908" h="913">
                    <a:moveTo>
                      <a:pt x="1908" y="823"/>
                    </a:moveTo>
                    <a:lnTo>
                      <a:pt x="40" y="0"/>
                    </a:lnTo>
                    <a:lnTo>
                      <a:pt x="0" y="90"/>
                    </a:lnTo>
                    <a:lnTo>
                      <a:pt x="1868" y="913"/>
                    </a:lnTo>
                    <a:lnTo>
                      <a:pt x="1908" y="823"/>
                    </a:lnTo>
                    <a:close/>
                  </a:path>
                </a:pathLst>
              </a:custGeom>
              <a:solidFill>
                <a:srgbClr val="EDAAB4"/>
              </a:solidFill>
              <a:ln w="9525">
                <a:noFill/>
                <a:round/>
                <a:headEnd/>
                <a:tailEnd/>
              </a:ln>
            </p:spPr>
            <p:txBody>
              <a:bodyPr/>
              <a:lstStyle/>
              <a:p>
                <a:endParaRPr lang="en-US" dirty="0"/>
              </a:p>
            </p:txBody>
          </p:sp>
          <p:sp>
            <p:nvSpPr>
              <p:cNvPr id="58918" name="Freeform 403"/>
              <p:cNvSpPr>
                <a:spLocks/>
              </p:cNvSpPr>
              <p:nvPr/>
            </p:nvSpPr>
            <p:spPr bwMode="auto">
              <a:xfrm>
                <a:off x="3987" y="4524"/>
                <a:ext cx="3" cy="4"/>
              </a:xfrm>
              <a:custGeom>
                <a:avLst/>
                <a:gdLst>
                  <a:gd name="T0" fmla="*/ 0 w 69"/>
                  <a:gd name="T1" fmla="*/ 0 h 96"/>
                  <a:gd name="T2" fmla="*/ 0 w 69"/>
                  <a:gd name="T3" fmla="*/ 0 h 96"/>
                  <a:gd name="T4" fmla="*/ 0 w 69"/>
                  <a:gd name="T5" fmla="*/ 0 h 96"/>
                  <a:gd name="T6" fmla="*/ 0 w 69"/>
                  <a:gd name="T7" fmla="*/ 0 h 96"/>
                  <a:gd name="T8" fmla="*/ 0 w 69"/>
                  <a:gd name="T9" fmla="*/ 0 h 96"/>
                  <a:gd name="T10" fmla="*/ 0 w 69"/>
                  <a:gd name="T11" fmla="*/ 0 h 96"/>
                  <a:gd name="T12" fmla="*/ 0 w 69"/>
                  <a:gd name="T13" fmla="*/ 0 h 96"/>
                  <a:gd name="T14" fmla="*/ 0 w 69"/>
                  <a:gd name="T15" fmla="*/ 0 h 96"/>
                  <a:gd name="T16" fmla="*/ 0 w 69"/>
                  <a:gd name="T17" fmla="*/ 0 h 96"/>
                  <a:gd name="T18" fmla="*/ 0 w 69"/>
                  <a:gd name="T19" fmla="*/ 0 h 96"/>
                  <a:gd name="T20" fmla="*/ 0 w 69"/>
                  <a:gd name="T21" fmla="*/ 0 h 96"/>
                  <a:gd name="T22" fmla="*/ 0 w 69"/>
                  <a:gd name="T23" fmla="*/ 0 h 96"/>
                  <a:gd name="T24" fmla="*/ 0 w 69"/>
                  <a:gd name="T25" fmla="*/ 0 h 96"/>
                  <a:gd name="T26" fmla="*/ 0 w 69"/>
                  <a:gd name="T27" fmla="*/ 0 h 96"/>
                  <a:gd name="T28" fmla="*/ 0 w 69"/>
                  <a:gd name="T29" fmla="*/ 0 h 96"/>
                  <a:gd name="T30" fmla="*/ 0 w 69"/>
                  <a:gd name="T31" fmla="*/ 0 h 96"/>
                  <a:gd name="T32" fmla="*/ 0 w 69"/>
                  <a:gd name="T33" fmla="*/ 0 h 96"/>
                  <a:gd name="T34" fmla="*/ 0 w 69"/>
                  <a:gd name="T35" fmla="*/ 0 h 96"/>
                  <a:gd name="T36" fmla="*/ 0 w 69"/>
                  <a:gd name="T37" fmla="*/ 0 h 96"/>
                  <a:gd name="T38" fmla="*/ 0 w 69"/>
                  <a:gd name="T39" fmla="*/ 0 h 96"/>
                  <a:gd name="T40" fmla="*/ 0 w 69"/>
                  <a:gd name="T41" fmla="*/ 0 h 96"/>
                  <a:gd name="T42" fmla="*/ 0 w 69"/>
                  <a:gd name="T43" fmla="*/ 0 h 96"/>
                  <a:gd name="T44" fmla="*/ 0 w 69"/>
                  <a:gd name="T45" fmla="*/ 0 h 96"/>
                  <a:gd name="T46" fmla="*/ 0 w 69"/>
                  <a:gd name="T47" fmla="*/ 0 h 96"/>
                  <a:gd name="T48" fmla="*/ 0 w 69"/>
                  <a:gd name="T49" fmla="*/ 0 h 96"/>
                  <a:gd name="T50" fmla="*/ 0 w 69"/>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6"/>
                  <a:gd name="T80" fmla="*/ 69 w 69"/>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6">
                    <a:moveTo>
                      <a:pt x="0" y="90"/>
                    </a:moveTo>
                    <a:lnTo>
                      <a:pt x="5" y="93"/>
                    </a:lnTo>
                    <a:lnTo>
                      <a:pt x="11" y="95"/>
                    </a:lnTo>
                    <a:lnTo>
                      <a:pt x="16" y="96"/>
                    </a:lnTo>
                    <a:lnTo>
                      <a:pt x="22" y="96"/>
                    </a:lnTo>
                    <a:lnTo>
                      <a:pt x="27" y="96"/>
                    </a:lnTo>
                    <a:lnTo>
                      <a:pt x="31" y="95"/>
                    </a:lnTo>
                    <a:lnTo>
                      <a:pt x="36" y="94"/>
                    </a:lnTo>
                    <a:lnTo>
                      <a:pt x="40" y="91"/>
                    </a:lnTo>
                    <a:lnTo>
                      <a:pt x="48" y="86"/>
                    </a:lnTo>
                    <a:lnTo>
                      <a:pt x="55" y="81"/>
                    </a:lnTo>
                    <a:lnTo>
                      <a:pt x="60" y="73"/>
                    </a:lnTo>
                    <a:lnTo>
                      <a:pt x="65" y="65"/>
                    </a:lnTo>
                    <a:lnTo>
                      <a:pt x="68" y="57"/>
                    </a:lnTo>
                    <a:lnTo>
                      <a:pt x="69" y="48"/>
                    </a:lnTo>
                    <a:lnTo>
                      <a:pt x="69" y="39"/>
                    </a:lnTo>
                    <a:lnTo>
                      <a:pt x="67" y="30"/>
                    </a:lnTo>
                    <a:lnTo>
                      <a:pt x="65" y="26"/>
                    </a:lnTo>
                    <a:lnTo>
                      <a:pt x="63" y="22"/>
                    </a:lnTo>
                    <a:lnTo>
                      <a:pt x="61" y="17"/>
                    </a:lnTo>
                    <a:lnTo>
                      <a:pt x="58" y="13"/>
                    </a:lnTo>
                    <a:lnTo>
                      <a:pt x="54" y="9"/>
                    </a:lnTo>
                    <a:lnTo>
                      <a:pt x="50" y="6"/>
                    </a:lnTo>
                    <a:lnTo>
                      <a:pt x="45" y="3"/>
                    </a:lnTo>
                    <a:lnTo>
                      <a:pt x="40" y="0"/>
                    </a:lnTo>
                    <a:lnTo>
                      <a:pt x="0" y="90"/>
                    </a:lnTo>
                    <a:close/>
                  </a:path>
                </a:pathLst>
              </a:custGeom>
              <a:solidFill>
                <a:srgbClr val="EDAAB4"/>
              </a:solidFill>
              <a:ln w="9525">
                <a:noFill/>
                <a:round/>
                <a:headEnd/>
                <a:tailEnd/>
              </a:ln>
            </p:spPr>
            <p:txBody>
              <a:bodyPr/>
              <a:lstStyle/>
              <a:p>
                <a:endParaRPr lang="en-US" dirty="0"/>
              </a:p>
            </p:txBody>
          </p:sp>
          <p:sp>
            <p:nvSpPr>
              <p:cNvPr id="58919" name="Freeform 404"/>
              <p:cNvSpPr>
                <a:spLocks/>
              </p:cNvSpPr>
              <p:nvPr/>
            </p:nvSpPr>
            <p:spPr bwMode="auto">
              <a:xfrm>
                <a:off x="4044" y="4439"/>
                <a:ext cx="2"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69" y="5"/>
                    </a:moveTo>
                    <a:lnTo>
                      <a:pt x="63" y="3"/>
                    </a:lnTo>
                    <a:lnTo>
                      <a:pt x="57" y="1"/>
                    </a:lnTo>
                    <a:lnTo>
                      <a:pt x="52" y="1"/>
                    </a:lnTo>
                    <a:lnTo>
                      <a:pt x="47" y="0"/>
                    </a:lnTo>
                    <a:lnTo>
                      <a:pt x="42" y="0"/>
                    </a:lnTo>
                    <a:lnTo>
                      <a:pt x="38" y="1"/>
                    </a:lnTo>
                    <a:lnTo>
                      <a:pt x="33" y="2"/>
                    </a:lnTo>
                    <a:lnTo>
                      <a:pt x="29" y="4"/>
                    </a:lnTo>
                    <a:lnTo>
                      <a:pt x="21" y="9"/>
                    </a:lnTo>
                    <a:lnTo>
                      <a:pt x="14" y="15"/>
                    </a:lnTo>
                    <a:lnTo>
                      <a:pt x="9" y="22"/>
                    </a:lnTo>
                    <a:lnTo>
                      <a:pt x="4" y="30"/>
                    </a:lnTo>
                    <a:lnTo>
                      <a:pt x="1" y="38"/>
                    </a:lnTo>
                    <a:lnTo>
                      <a:pt x="0" y="47"/>
                    </a:lnTo>
                    <a:lnTo>
                      <a:pt x="0" y="56"/>
                    </a:lnTo>
                    <a:lnTo>
                      <a:pt x="2" y="65"/>
                    </a:lnTo>
                    <a:lnTo>
                      <a:pt x="4" y="71"/>
                    </a:lnTo>
                    <a:lnTo>
                      <a:pt x="6" y="75"/>
                    </a:lnTo>
                    <a:lnTo>
                      <a:pt x="8" y="79"/>
                    </a:lnTo>
                    <a:lnTo>
                      <a:pt x="11" y="82"/>
                    </a:lnTo>
                    <a:lnTo>
                      <a:pt x="15" y="86"/>
                    </a:lnTo>
                    <a:lnTo>
                      <a:pt x="19" y="89"/>
                    </a:lnTo>
                    <a:lnTo>
                      <a:pt x="24" y="92"/>
                    </a:lnTo>
                    <a:lnTo>
                      <a:pt x="29" y="95"/>
                    </a:lnTo>
                    <a:lnTo>
                      <a:pt x="69" y="5"/>
                    </a:lnTo>
                    <a:close/>
                  </a:path>
                </a:pathLst>
              </a:custGeom>
              <a:solidFill>
                <a:srgbClr val="EDAAB4"/>
              </a:solidFill>
              <a:ln w="9525">
                <a:noFill/>
                <a:round/>
                <a:headEnd/>
                <a:tailEnd/>
              </a:ln>
            </p:spPr>
            <p:txBody>
              <a:bodyPr/>
              <a:lstStyle/>
              <a:p>
                <a:endParaRPr lang="en-US" dirty="0"/>
              </a:p>
            </p:txBody>
          </p:sp>
          <p:sp>
            <p:nvSpPr>
              <p:cNvPr id="58920" name="Freeform 405"/>
              <p:cNvSpPr>
                <a:spLocks/>
              </p:cNvSpPr>
              <p:nvPr/>
            </p:nvSpPr>
            <p:spPr bwMode="auto">
              <a:xfrm>
                <a:off x="4045" y="4440"/>
                <a:ext cx="73" cy="35"/>
              </a:xfrm>
              <a:custGeom>
                <a:avLst/>
                <a:gdLst>
                  <a:gd name="T0" fmla="*/ 0 w 1899"/>
                  <a:gd name="T1" fmla="*/ 0 h 910"/>
                  <a:gd name="T2" fmla="*/ 0 w 1899"/>
                  <a:gd name="T3" fmla="*/ 0 h 910"/>
                  <a:gd name="T4" fmla="*/ 0 w 1899"/>
                  <a:gd name="T5" fmla="*/ 0 h 910"/>
                  <a:gd name="T6" fmla="*/ 0 w 1899"/>
                  <a:gd name="T7" fmla="*/ 0 h 910"/>
                  <a:gd name="T8" fmla="*/ 0 w 1899"/>
                  <a:gd name="T9" fmla="*/ 0 h 910"/>
                  <a:gd name="T10" fmla="*/ 0 60000 65536"/>
                  <a:gd name="T11" fmla="*/ 0 60000 65536"/>
                  <a:gd name="T12" fmla="*/ 0 60000 65536"/>
                  <a:gd name="T13" fmla="*/ 0 60000 65536"/>
                  <a:gd name="T14" fmla="*/ 0 60000 65536"/>
                  <a:gd name="T15" fmla="*/ 0 w 1899"/>
                  <a:gd name="T16" fmla="*/ 0 h 910"/>
                  <a:gd name="T17" fmla="*/ 1899 w 1899"/>
                  <a:gd name="T18" fmla="*/ 910 h 910"/>
                </a:gdLst>
                <a:ahLst/>
                <a:cxnLst>
                  <a:cxn ang="T10">
                    <a:pos x="T0" y="T1"/>
                  </a:cxn>
                  <a:cxn ang="T11">
                    <a:pos x="T2" y="T3"/>
                  </a:cxn>
                  <a:cxn ang="T12">
                    <a:pos x="T4" y="T5"/>
                  </a:cxn>
                  <a:cxn ang="T13">
                    <a:pos x="T6" y="T7"/>
                  </a:cxn>
                  <a:cxn ang="T14">
                    <a:pos x="T8" y="T9"/>
                  </a:cxn>
                </a:cxnLst>
                <a:rect l="T15" t="T16" r="T17" b="T18"/>
                <a:pathLst>
                  <a:path w="1899" h="910">
                    <a:moveTo>
                      <a:pt x="1899" y="820"/>
                    </a:moveTo>
                    <a:lnTo>
                      <a:pt x="40" y="0"/>
                    </a:lnTo>
                    <a:lnTo>
                      <a:pt x="0" y="90"/>
                    </a:lnTo>
                    <a:lnTo>
                      <a:pt x="1860" y="910"/>
                    </a:lnTo>
                    <a:lnTo>
                      <a:pt x="1899" y="820"/>
                    </a:lnTo>
                    <a:close/>
                  </a:path>
                </a:pathLst>
              </a:custGeom>
              <a:solidFill>
                <a:srgbClr val="EDAAB4"/>
              </a:solidFill>
              <a:ln w="9525">
                <a:noFill/>
                <a:round/>
                <a:headEnd/>
                <a:tailEnd/>
              </a:ln>
            </p:spPr>
            <p:txBody>
              <a:bodyPr/>
              <a:lstStyle/>
              <a:p>
                <a:endParaRPr lang="en-US" dirty="0"/>
              </a:p>
            </p:txBody>
          </p:sp>
          <p:sp>
            <p:nvSpPr>
              <p:cNvPr id="58921" name="Freeform 406"/>
              <p:cNvSpPr>
                <a:spLocks/>
              </p:cNvSpPr>
              <p:nvPr/>
            </p:nvSpPr>
            <p:spPr bwMode="auto">
              <a:xfrm>
                <a:off x="4116" y="4471"/>
                <a:ext cx="3" cy="4"/>
              </a:xfrm>
              <a:custGeom>
                <a:avLst/>
                <a:gdLst>
                  <a:gd name="T0" fmla="*/ 0 w 70"/>
                  <a:gd name="T1" fmla="*/ 0 h 95"/>
                  <a:gd name="T2" fmla="*/ 0 w 70"/>
                  <a:gd name="T3" fmla="*/ 0 h 95"/>
                  <a:gd name="T4" fmla="*/ 0 w 70"/>
                  <a:gd name="T5" fmla="*/ 0 h 95"/>
                  <a:gd name="T6" fmla="*/ 0 w 70"/>
                  <a:gd name="T7" fmla="*/ 0 h 95"/>
                  <a:gd name="T8" fmla="*/ 0 w 70"/>
                  <a:gd name="T9" fmla="*/ 0 h 95"/>
                  <a:gd name="T10" fmla="*/ 0 w 70"/>
                  <a:gd name="T11" fmla="*/ 0 h 95"/>
                  <a:gd name="T12" fmla="*/ 0 w 70"/>
                  <a:gd name="T13" fmla="*/ 0 h 95"/>
                  <a:gd name="T14" fmla="*/ 0 w 70"/>
                  <a:gd name="T15" fmla="*/ 0 h 95"/>
                  <a:gd name="T16" fmla="*/ 0 w 70"/>
                  <a:gd name="T17" fmla="*/ 0 h 95"/>
                  <a:gd name="T18" fmla="*/ 0 w 70"/>
                  <a:gd name="T19" fmla="*/ 0 h 95"/>
                  <a:gd name="T20" fmla="*/ 0 w 70"/>
                  <a:gd name="T21" fmla="*/ 0 h 95"/>
                  <a:gd name="T22" fmla="*/ 0 w 70"/>
                  <a:gd name="T23" fmla="*/ 0 h 95"/>
                  <a:gd name="T24" fmla="*/ 0 w 70"/>
                  <a:gd name="T25" fmla="*/ 0 h 95"/>
                  <a:gd name="T26" fmla="*/ 0 w 70"/>
                  <a:gd name="T27" fmla="*/ 0 h 95"/>
                  <a:gd name="T28" fmla="*/ 0 w 70"/>
                  <a:gd name="T29" fmla="*/ 0 h 95"/>
                  <a:gd name="T30" fmla="*/ 0 w 70"/>
                  <a:gd name="T31" fmla="*/ 0 h 95"/>
                  <a:gd name="T32" fmla="*/ 0 w 70"/>
                  <a:gd name="T33" fmla="*/ 0 h 95"/>
                  <a:gd name="T34" fmla="*/ 0 w 70"/>
                  <a:gd name="T35" fmla="*/ 0 h 95"/>
                  <a:gd name="T36" fmla="*/ 0 w 70"/>
                  <a:gd name="T37" fmla="*/ 0 h 95"/>
                  <a:gd name="T38" fmla="*/ 0 w 70"/>
                  <a:gd name="T39" fmla="*/ 0 h 95"/>
                  <a:gd name="T40" fmla="*/ 0 w 70"/>
                  <a:gd name="T41" fmla="*/ 0 h 95"/>
                  <a:gd name="T42" fmla="*/ 0 w 70"/>
                  <a:gd name="T43" fmla="*/ 0 h 95"/>
                  <a:gd name="T44" fmla="*/ 0 w 70"/>
                  <a:gd name="T45" fmla="*/ 0 h 95"/>
                  <a:gd name="T46" fmla="*/ 0 w 70"/>
                  <a:gd name="T47" fmla="*/ 0 h 95"/>
                  <a:gd name="T48" fmla="*/ 0 w 70"/>
                  <a:gd name="T49" fmla="*/ 0 h 95"/>
                  <a:gd name="T50" fmla="*/ 0 w 70"/>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5"/>
                  <a:gd name="T80" fmla="*/ 70 w 70"/>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5">
                    <a:moveTo>
                      <a:pt x="0" y="90"/>
                    </a:moveTo>
                    <a:lnTo>
                      <a:pt x="6" y="92"/>
                    </a:lnTo>
                    <a:lnTo>
                      <a:pt x="11" y="94"/>
                    </a:lnTo>
                    <a:lnTo>
                      <a:pt x="16" y="95"/>
                    </a:lnTo>
                    <a:lnTo>
                      <a:pt x="21" y="95"/>
                    </a:lnTo>
                    <a:lnTo>
                      <a:pt x="26" y="95"/>
                    </a:lnTo>
                    <a:lnTo>
                      <a:pt x="31" y="94"/>
                    </a:lnTo>
                    <a:lnTo>
                      <a:pt x="35" y="93"/>
                    </a:lnTo>
                    <a:lnTo>
                      <a:pt x="40" y="91"/>
                    </a:lnTo>
                    <a:lnTo>
                      <a:pt x="47" y="86"/>
                    </a:lnTo>
                    <a:lnTo>
                      <a:pt x="54" y="80"/>
                    </a:lnTo>
                    <a:lnTo>
                      <a:pt x="60" y="73"/>
                    </a:lnTo>
                    <a:lnTo>
                      <a:pt x="65" y="65"/>
                    </a:lnTo>
                    <a:lnTo>
                      <a:pt x="68" y="57"/>
                    </a:lnTo>
                    <a:lnTo>
                      <a:pt x="70" y="48"/>
                    </a:lnTo>
                    <a:lnTo>
                      <a:pt x="69" y="39"/>
                    </a:lnTo>
                    <a:lnTo>
                      <a:pt x="68" y="29"/>
                    </a:lnTo>
                    <a:lnTo>
                      <a:pt x="66" y="25"/>
                    </a:lnTo>
                    <a:lnTo>
                      <a:pt x="64" y="20"/>
                    </a:lnTo>
                    <a:lnTo>
                      <a:pt x="60" y="16"/>
                    </a:lnTo>
                    <a:lnTo>
                      <a:pt x="57" y="13"/>
                    </a:lnTo>
                    <a:lnTo>
                      <a:pt x="53" y="9"/>
                    </a:lnTo>
                    <a:lnTo>
                      <a:pt x="49" y="6"/>
                    </a:lnTo>
                    <a:lnTo>
                      <a:pt x="45" y="3"/>
                    </a:lnTo>
                    <a:lnTo>
                      <a:pt x="39" y="0"/>
                    </a:lnTo>
                    <a:lnTo>
                      <a:pt x="0" y="90"/>
                    </a:lnTo>
                    <a:close/>
                  </a:path>
                </a:pathLst>
              </a:custGeom>
              <a:solidFill>
                <a:srgbClr val="EDAAB4"/>
              </a:solidFill>
              <a:ln w="9525">
                <a:noFill/>
                <a:round/>
                <a:headEnd/>
                <a:tailEnd/>
              </a:ln>
            </p:spPr>
            <p:txBody>
              <a:bodyPr/>
              <a:lstStyle/>
              <a:p>
                <a:endParaRPr lang="en-US" dirty="0"/>
              </a:p>
            </p:txBody>
          </p:sp>
          <p:sp>
            <p:nvSpPr>
              <p:cNvPr id="58922" name="Freeform 407"/>
              <p:cNvSpPr>
                <a:spLocks/>
              </p:cNvSpPr>
              <p:nvPr/>
            </p:nvSpPr>
            <p:spPr bwMode="auto">
              <a:xfrm>
                <a:off x="3923" y="4551"/>
                <a:ext cx="3"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69" y="5"/>
                    </a:moveTo>
                    <a:lnTo>
                      <a:pt x="64" y="3"/>
                    </a:lnTo>
                    <a:lnTo>
                      <a:pt x="58" y="2"/>
                    </a:lnTo>
                    <a:lnTo>
                      <a:pt x="53" y="1"/>
                    </a:lnTo>
                    <a:lnTo>
                      <a:pt x="48" y="0"/>
                    </a:lnTo>
                    <a:lnTo>
                      <a:pt x="43" y="1"/>
                    </a:lnTo>
                    <a:lnTo>
                      <a:pt x="39" y="1"/>
                    </a:lnTo>
                    <a:lnTo>
                      <a:pt x="34" y="3"/>
                    </a:lnTo>
                    <a:lnTo>
                      <a:pt x="30" y="4"/>
                    </a:lnTo>
                    <a:lnTo>
                      <a:pt x="22" y="9"/>
                    </a:lnTo>
                    <a:lnTo>
                      <a:pt x="14" y="15"/>
                    </a:lnTo>
                    <a:lnTo>
                      <a:pt x="9" y="22"/>
                    </a:lnTo>
                    <a:lnTo>
                      <a:pt x="4" y="30"/>
                    </a:lnTo>
                    <a:lnTo>
                      <a:pt x="1" y="39"/>
                    </a:lnTo>
                    <a:lnTo>
                      <a:pt x="0" y="47"/>
                    </a:lnTo>
                    <a:lnTo>
                      <a:pt x="0" y="57"/>
                    </a:lnTo>
                    <a:lnTo>
                      <a:pt x="2" y="66"/>
                    </a:lnTo>
                    <a:lnTo>
                      <a:pt x="4" y="71"/>
                    </a:lnTo>
                    <a:lnTo>
                      <a:pt x="6" y="75"/>
                    </a:lnTo>
                    <a:lnTo>
                      <a:pt x="8" y="79"/>
                    </a:lnTo>
                    <a:lnTo>
                      <a:pt x="11" y="82"/>
                    </a:lnTo>
                    <a:lnTo>
                      <a:pt x="16" y="86"/>
                    </a:lnTo>
                    <a:lnTo>
                      <a:pt x="20" y="89"/>
                    </a:lnTo>
                    <a:lnTo>
                      <a:pt x="25" y="92"/>
                    </a:lnTo>
                    <a:lnTo>
                      <a:pt x="30" y="95"/>
                    </a:lnTo>
                    <a:lnTo>
                      <a:pt x="69" y="5"/>
                    </a:lnTo>
                    <a:close/>
                  </a:path>
                </a:pathLst>
              </a:custGeom>
              <a:solidFill>
                <a:srgbClr val="EDAAB4"/>
              </a:solidFill>
              <a:ln w="9525">
                <a:noFill/>
                <a:round/>
                <a:headEnd/>
                <a:tailEnd/>
              </a:ln>
            </p:spPr>
            <p:txBody>
              <a:bodyPr/>
              <a:lstStyle/>
              <a:p>
                <a:endParaRPr lang="en-US" dirty="0"/>
              </a:p>
            </p:txBody>
          </p:sp>
          <p:sp>
            <p:nvSpPr>
              <p:cNvPr id="58923" name="Freeform 408"/>
              <p:cNvSpPr>
                <a:spLocks/>
              </p:cNvSpPr>
              <p:nvPr/>
            </p:nvSpPr>
            <p:spPr bwMode="auto">
              <a:xfrm>
                <a:off x="3924" y="4551"/>
                <a:ext cx="72" cy="35"/>
              </a:xfrm>
              <a:custGeom>
                <a:avLst/>
                <a:gdLst>
                  <a:gd name="T0" fmla="*/ 0 w 1856"/>
                  <a:gd name="T1" fmla="*/ 0 h 891"/>
                  <a:gd name="T2" fmla="*/ 0 w 1856"/>
                  <a:gd name="T3" fmla="*/ 0 h 891"/>
                  <a:gd name="T4" fmla="*/ 0 w 1856"/>
                  <a:gd name="T5" fmla="*/ 0 h 891"/>
                  <a:gd name="T6" fmla="*/ 0 w 1856"/>
                  <a:gd name="T7" fmla="*/ 0 h 891"/>
                  <a:gd name="T8" fmla="*/ 0 w 1856"/>
                  <a:gd name="T9" fmla="*/ 0 h 891"/>
                  <a:gd name="T10" fmla="*/ 0 60000 65536"/>
                  <a:gd name="T11" fmla="*/ 0 60000 65536"/>
                  <a:gd name="T12" fmla="*/ 0 60000 65536"/>
                  <a:gd name="T13" fmla="*/ 0 60000 65536"/>
                  <a:gd name="T14" fmla="*/ 0 60000 65536"/>
                  <a:gd name="T15" fmla="*/ 0 w 1856"/>
                  <a:gd name="T16" fmla="*/ 0 h 891"/>
                  <a:gd name="T17" fmla="*/ 1856 w 1856"/>
                  <a:gd name="T18" fmla="*/ 891 h 891"/>
                </a:gdLst>
                <a:ahLst/>
                <a:cxnLst>
                  <a:cxn ang="T10">
                    <a:pos x="T0" y="T1"/>
                  </a:cxn>
                  <a:cxn ang="T11">
                    <a:pos x="T2" y="T3"/>
                  </a:cxn>
                  <a:cxn ang="T12">
                    <a:pos x="T4" y="T5"/>
                  </a:cxn>
                  <a:cxn ang="T13">
                    <a:pos x="T6" y="T7"/>
                  </a:cxn>
                  <a:cxn ang="T14">
                    <a:pos x="T8" y="T9"/>
                  </a:cxn>
                </a:cxnLst>
                <a:rect l="T15" t="T16" r="T17" b="T18"/>
                <a:pathLst>
                  <a:path w="1856" h="891">
                    <a:moveTo>
                      <a:pt x="1856" y="802"/>
                    </a:moveTo>
                    <a:lnTo>
                      <a:pt x="39" y="0"/>
                    </a:lnTo>
                    <a:lnTo>
                      <a:pt x="0" y="90"/>
                    </a:lnTo>
                    <a:lnTo>
                      <a:pt x="1817" y="891"/>
                    </a:lnTo>
                    <a:lnTo>
                      <a:pt x="1856" y="802"/>
                    </a:lnTo>
                    <a:close/>
                  </a:path>
                </a:pathLst>
              </a:custGeom>
              <a:solidFill>
                <a:srgbClr val="EDAAB4"/>
              </a:solidFill>
              <a:ln w="9525">
                <a:noFill/>
                <a:round/>
                <a:headEnd/>
                <a:tailEnd/>
              </a:ln>
            </p:spPr>
            <p:txBody>
              <a:bodyPr/>
              <a:lstStyle/>
              <a:p>
                <a:endParaRPr lang="en-US" dirty="0"/>
              </a:p>
            </p:txBody>
          </p:sp>
          <p:sp>
            <p:nvSpPr>
              <p:cNvPr id="58924" name="Freeform 409"/>
              <p:cNvSpPr>
                <a:spLocks/>
              </p:cNvSpPr>
              <p:nvPr/>
            </p:nvSpPr>
            <p:spPr bwMode="auto">
              <a:xfrm>
                <a:off x="3994" y="4582"/>
                <a:ext cx="3" cy="4"/>
              </a:xfrm>
              <a:custGeom>
                <a:avLst/>
                <a:gdLst>
                  <a:gd name="T0" fmla="*/ 0 w 69"/>
                  <a:gd name="T1" fmla="*/ 0 h 94"/>
                  <a:gd name="T2" fmla="*/ 0 w 69"/>
                  <a:gd name="T3" fmla="*/ 0 h 94"/>
                  <a:gd name="T4" fmla="*/ 0 w 69"/>
                  <a:gd name="T5" fmla="*/ 0 h 94"/>
                  <a:gd name="T6" fmla="*/ 0 w 69"/>
                  <a:gd name="T7" fmla="*/ 0 h 94"/>
                  <a:gd name="T8" fmla="*/ 0 w 69"/>
                  <a:gd name="T9" fmla="*/ 0 h 94"/>
                  <a:gd name="T10" fmla="*/ 0 w 69"/>
                  <a:gd name="T11" fmla="*/ 0 h 94"/>
                  <a:gd name="T12" fmla="*/ 0 w 69"/>
                  <a:gd name="T13" fmla="*/ 0 h 94"/>
                  <a:gd name="T14" fmla="*/ 0 w 69"/>
                  <a:gd name="T15" fmla="*/ 0 h 94"/>
                  <a:gd name="T16" fmla="*/ 0 w 69"/>
                  <a:gd name="T17" fmla="*/ 0 h 94"/>
                  <a:gd name="T18" fmla="*/ 0 w 69"/>
                  <a:gd name="T19" fmla="*/ 0 h 94"/>
                  <a:gd name="T20" fmla="*/ 0 w 69"/>
                  <a:gd name="T21" fmla="*/ 0 h 94"/>
                  <a:gd name="T22" fmla="*/ 0 w 69"/>
                  <a:gd name="T23" fmla="*/ 0 h 94"/>
                  <a:gd name="T24" fmla="*/ 0 w 69"/>
                  <a:gd name="T25" fmla="*/ 0 h 94"/>
                  <a:gd name="T26" fmla="*/ 0 w 69"/>
                  <a:gd name="T27" fmla="*/ 0 h 94"/>
                  <a:gd name="T28" fmla="*/ 0 w 69"/>
                  <a:gd name="T29" fmla="*/ 0 h 94"/>
                  <a:gd name="T30" fmla="*/ 0 w 69"/>
                  <a:gd name="T31" fmla="*/ 0 h 94"/>
                  <a:gd name="T32" fmla="*/ 0 w 69"/>
                  <a:gd name="T33" fmla="*/ 0 h 94"/>
                  <a:gd name="T34" fmla="*/ 0 w 69"/>
                  <a:gd name="T35" fmla="*/ 0 h 94"/>
                  <a:gd name="T36" fmla="*/ 0 w 69"/>
                  <a:gd name="T37" fmla="*/ 0 h 94"/>
                  <a:gd name="T38" fmla="*/ 0 w 69"/>
                  <a:gd name="T39" fmla="*/ 0 h 94"/>
                  <a:gd name="T40" fmla="*/ 0 w 69"/>
                  <a:gd name="T41" fmla="*/ 0 h 94"/>
                  <a:gd name="T42" fmla="*/ 0 w 69"/>
                  <a:gd name="T43" fmla="*/ 0 h 94"/>
                  <a:gd name="T44" fmla="*/ 0 w 69"/>
                  <a:gd name="T45" fmla="*/ 0 h 94"/>
                  <a:gd name="T46" fmla="*/ 0 w 69"/>
                  <a:gd name="T47" fmla="*/ 0 h 94"/>
                  <a:gd name="T48" fmla="*/ 0 w 69"/>
                  <a:gd name="T49" fmla="*/ 0 h 94"/>
                  <a:gd name="T50" fmla="*/ 0 w 69"/>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4"/>
                  <a:gd name="T80" fmla="*/ 69 w 69"/>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4">
                    <a:moveTo>
                      <a:pt x="0" y="89"/>
                    </a:moveTo>
                    <a:lnTo>
                      <a:pt x="5" y="91"/>
                    </a:lnTo>
                    <a:lnTo>
                      <a:pt x="11" y="93"/>
                    </a:lnTo>
                    <a:lnTo>
                      <a:pt x="16" y="94"/>
                    </a:lnTo>
                    <a:lnTo>
                      <a:pt x="21" y="94"/>
                    </a:lnTo>
                    <a:lnTo>
                      <a:pt x="26" y="94"/>
                    </a:lnTo>
                    <a:lnTo>
                      <a:pt x="31" y="93"/>
                    </a:lnTo>
                    <a:lnTo>
                      <a:pt x="35" y="92"/>
                    </a:lnTo>
                    <a:lnTo>
                      <a:pt x="39" y="90"/>
                    </a:lnTo>
                    <a:lnTo>
                      <a:pt x="47" y="86"/>
                    </a:lnTo>
                    <a:lnTo>
                      <a:pt x="55" y="80"/>
                    </a:lnTo>
                    <a:lnTo>
                      <a:pt x="61" y="72"/>
                    </a:lnTo>
                    <a:lnTo>
                      <a:pt x="65" y="64"/>
                    </a:lnTo>
                    <a:lnTo>
                      <a:pt x="68" y="56"/>
                    </a:lnTo>
                    <a:lnTo>
                      <a:pt x="69" y="47"/>
                    </a:lnTo>
                    <a:lnTo>
                      <a:pt x="69" y="38"/>
                    </a:lnTo>
                    <a:lnTo>
                      <a:pt x="67" y="28"/>
                    </a:lnTo>
                    <a:lnTo>
                      <a:pt x="66" y="24"/>
                    </a:lnTo>
                    <a:lnTo>
                      <a:pt x="63" y="20"/>
                    </a:lnTo>
                    <a:lnTo>
                      <a:pt x="61" y="16"/>
                    </a:lnTo>
                    <a:lnTo>
                      <a:pt x="58" y="12"/>
                    </a:lnTo>
                    <a:lnTo>
                      <a:pt x="54" y="8"/>
                    </a:lnTo>
                    <a:lnTo>
                      <a:pt x="49" y="5"/>
                    </a:lnTo>
                    <a:lnTo>
                      <a:pt x="44" y="2"/>
                    </a:lnTo>
                    <a:lnTo>
                      <a:pt x="39" y="0"/>
                    </a:lnTo>
                    <a:lnTo>
                      <a:pt x="0" y="89"/>
                    </a:lnTo>
                    <a:close/>
                  </a:path>
                </a:pathLst>
              </a:custGeom>
              <a:solidFill>
                <a:srgbClr val="EDAAB4"/>
              </a:solidFill>
              <a:ln w="9525">
                <a:noFill/>
                <a:round/>
                <a:headEnd/>
                <a:tailEnd/>
              </a:ln>
            </p:spPr>
            <p:txBody>
              <a:bodyPr/>
              <a:lstStyle/>
              <a:p>
                <a:endParaRPr lang="en-US" dirty="0"/>
              </a:p>
            </p:txBody>
          </p:sp>
          <p:sp>
            <p:nvSpPr>
              <p:cNvPr id="58925" name="Freeform 410"/>
              <p:cNvSpPr>
                <a:spLocks/>
              </p:cNvSpPr>
              <p:nvPr/>
            </p:nvSpPr>
            <p:spPr bwMode="auto">
              <a:xfrm>
                <a:off x="4053" y="4499"/>
                <a:ext cx="2" cy="4"/>
              </a:xfrm>
              <a:custGeom>
                <a:avLst/>
                <a:gdLst>
                  <a:gd name="T0" fmla="*/ 0 w 70"/>
                  <a:gd name="T1" fmla="*/ 0 h 95"/>
                  <a:gd name="T2" fmla="*/ 0 w 70"/>
                  <a:gd name="T3" fmla="*/ 0 h 95"/>
                  <a:gd name="T4" fmla="*/ 0 w 70"/>
                  <a:gd name="T5" fmla="*/ 0 h 95"/>
                  <a:gd name="T6" fmla="*/ 0 w 70"/>
                  <a:gd name="T7" fmla="*/ 0 h 95"/>
                  <a:gd name="T8" fmla="*/ 0 w 70"/>
                  <a:gd name="T9" fmla="*/ 0 h 95"/>
                  <a:gd name="T10" fmla="*/ 0 w 70"/>
                  <a:gd name="T11" fmla="*/ 0 h 95"/>
                  <a:gd name="T12" fmla="*/ 0 w 70"/>
                  <a:gd name="T13" fmla="*/ 0 h 95"/>
                  <a:gd name="T14" fmla="*/ 0 w 70"/>
                  <a:gd name="T15" fmla="*/ 0 h 95"/>
                  <a:gd name="T16" fmla="*/ 0 w 70"/>
                  <a:gd name="T17" fmla="*/ 0 h 95"/>
                  <a:gd name="T18" fmla="*/ 0 w 70"/>
                  <a:gd name="T19" fmla="*/ 0 h 95"/>
                  <a:gd name="T20" fmla="*/ 0 w 70"/>
                  <a:gd name="T21" fmla="*/ 0 h 95"/>
                  <a:gd name="T22" fmla="*/ 0 w 70"/>
                  <a:gd name="T23" fmla="*/ 0 h 95"/>
                  <a:gd name="T24" fmla="*/ 0 w 70"/>
                  <a:gd name="T25" fmla="*/ 0 h 95"/>
                  <a:gd name="T26" fmla="*/ 0 w 70"/>
                  <a:gd name="T27" fmla="*/ 0 h 95"/>
                  <a:gd name="T28" fmla="*/ 0 w 70"/>
                  <a:gd name="T29" fmla="*/ 0 h 95"/>
                  <a:gd name="T30" fmla="*/ 0 w 70"/>
                  <a:gd name="T31" fmla="*/ 0 h 95"/>
                  <a:gd name="T32" fmla="*/ 0 w 70"/>
                  <a:gd name="T33" fmla="*/ 0 h 95"/>
                  <a:gd name="T34" fmla="*/ 0 w 70"/>
                  <a:gd name="T35" fmla="*/ 0 h 95"/>
                  <a:gd name="T36" fmla="*/ 0 w 70"/>
                  <a:gd name="T37" fmla="*/ 0 h 95"/>
                  <a:gd name="T38" fmla="*/ 0 w 70"/>
                  <a:gd name="T39" fmla="*/ 0 h 95"/>
                  <a:gd name="T40" fmla="*/ 0 w 70"/>
                  <a:gd name="T41" fmla="*/ 0 h 95"/>
                  <a:gd name="T42" fmla="*/ 0 w 70"/>
                  <a:gd name="T43" fmla="*/ 0 h 95"/>
                  <a:gd name="T44" fmla="*/ 0 w 70"/>
                  <a:gd name="T45" fmla="*/ 0 h 95"/>
                  <a:gd name="T46" fmla="*/ 0 w 70"/>
                  <a:gd name="T47" fmla="*/ 0 h 95"/>
                  <a:gd name="T48" fmla="*/ 0 w 70"/>
                  <a:gd name="T49" fmla="*/ 0 h 95"/>
                  <a:gd name="T50" fmla="*/ 0 w 70"/>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5"/>
                  <a:gd name="T80" fmla="*/ 70 w 70"/>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5">
                    <a:moveTo>
                      <a:pt x="70" y="5"/>
                    </a:moveTo>
                    <a:lnTo>
                      <a:pt x="64" y="3"/>
                    </a:lnTo>
                    <a:lnTo>
                      <a:pt x="59" y="2"/>
                    </a:lnTo>
                    <a:lnTo>
                      <a:pt x="53" y="1"/>
                    </a:lnTo>
                    <a:lnTo>
                      <a:pt x="47" y="0"/>
                    </a:lnTo>
                    <a:lnTo>
                      <a:pt x="43" y="1"/>
                    </a:lnTo>
                    <a:lnTo>
                      <a:pt x="38" y="2"/>
                    </a:lnTo>
                    <a:lnTo>
                      <a:pt x="33" y="3"/>
                    </a:lnTo>
                    <a:lnTo>
                      <a:pt x="29" y="4"/>
                    </a:lnTo>
                    <a:lnTo>
                      <a:pt x="21" y="9"/>
                    </a:lnTo>
                    <a:lnTo>
                      <a:pt x="15" y="15"/>
                    </a:lnTo>
                    <a:lnTo>
                      <a:pt x="9" y="22"/>
                    </a:lnTo>
                    <a:lnTo>
                      <a:pt x="5" y="30"/>
                    </a:lnTo>
                    <a:lnTo>
                      <a:pt x="2" y="40"/>
                    </a:lnTo>
                    <a:lnTo>
                      <a:pt x="0" y="49"/>
                    </a:lnTo>
                    <a:lnTo>
                      <a:pt x="0" y="58"/>
                    </a:lnTo>
                    <a:lnTo>
                      <a:pt x="2" y="66"/>
                    </a:lnTo>
                    <a:lnTo>
                      <a:pt x="4" y="71"/>
                    </a:lnTo>
                    <a:lnTo>
                      <a:pt x="6" y="75"/>
                    </a:lnTo>
                    <a:lnTo>
                      <a:pt x="9" y="79"/>
                    </a:lnTo>
                    <a:lnTo>
                      <a:pt x="12" y="83"/>
                    </a:lnTo>
                    <a:lnTo>
                      <a:pt x="15" y="86"/>
                    </a:lnTo>
                    <a:lnTo>
                      <a:pt x="19" y="89"/>
                    </a:lnTo>
                    <a:lnTo>
                      <a:pt x="24" y="92"/>
                    </a:lnTo>
                    <a:lnTo>
                      <a:pt x="29" y="95"/>
                    </a:lnTo>
                    <a:lnTo>
                      <a:pt x="70" y="5"/>
                    </a:lnTo>
                    <a:close/>
                  </a:path>
                </a:pathLst>
              </a:custGeom>
              <a:solidFill>
                <a:srgbClr val="EDAAB4"/>
              </a:solidFill>
              <a:ln w="9525">
                <a:noFill/>
                <a:round/>
                <a:headEnd/>
                <a:tailEnd/>
              </a:ln>
            </p:spPr>
            <p:txBody>
              <a:bodyPr/>
              <a:lstStyle/>
              <a:p>
                <a:endParaRPr lang="en-US" dirty="0"/>
              </a:p>
            </p:txBody>
          </p:sp>
          <p:sp>
            <p:nvSpPr>
              <p:cNvPr id="58926" name="Freeform 411"/>
              <p:cNvSpPr>
                <a:spLocks/>
              </p:cNvSpPr>
              <p:nvPr/>
            </p:nvSpPr>
            <p:spPr bwMode="auto">
              <a:xfrm>
                <a:off x="4054" y="4499"/>
                <a:ext cx="72" cy="35"/>
              </a:xfrm>
              <a:custGeom>
                <a:avLst/>
                <a:gdLst>
                  <a:gd name="T0" fmla="*/ 0 w 1866"/>
                  <a:gd name="T1" fmla="*/ 0 h 896"/>
                  <a:gd name="T2" fmla="*/ 0 w 1866"/>
                  <a:gd name="T3" fmla="*/ 0 h 896"/>
                  <a:gd name="T4" fmla="*/ 0 w 1866"/>
                  <a:gd name="T5" fmla="*/ 0 h 896"/>
                  <a:gd name="T6" fmla="*/ 0 w 1866"/>
                  <a:gd name="T7" fmla="*/ 0 h 896"/>
                  <a:gd name="T8" fmla="*/ 0 w 1866"/>
                  <a:gd name="T9" fmla="*/ 0 h 896"/>
                  <a:gd name="T10" fmla="*/ 0 60000 65536"/>
                  <a:gd name="T11" fmla="*/ 0 60000 65536"/>
                  <a:gd name="T12" fmla="*/ 0 60000 65536"/>
                  <a:gd name="T13" fmla="*/ 0 60000 65536"/>
                  <a:gd name="T14" fmla="*/ 0 60000 65536"/>
                  <a:gd name="T15" fmla="*/ 0 w 1866"/>
                  <a:gd name="T16" fmla="*/ 0 h 896"/>
                  <a:gd name="T17" fmla="*/ 1866 w 1866"/>
                  <a:gd name="T18" fmla="*/ 896 h 896"/>
                </a:gdLst>
                <a:ahLst/>
                <a:cxnLst>
                  <a:cxn ang="T10">
                    <a:pos x="T0" y="T1"/>
                  </a:cxn>
                  <a:cxn ang="T11">
                    <a:pos x="T2" y="T3"/>
                  </a:cxn>
                  <a:cxn ang="T12">
                    <a:pos x="T4" y="T5"/>
                  </a:cxn>
                  <a:cxn ang="T13">
                    <a:pos x="T6" y="T7"/>
                  </a:cxn>
                  <a:cxn ang="T14">
                    <a:pos x="T8" y="T9"/>
                  </a:cxn>
                </a:cxnLst>
                <a:rect l="T15" t="T16" r="T17" b="T18"/>
                <a:pathLst>
                  <a:path w="1866" h="896">
                    <a:moveTo>
                      <a:pt x="1866" y="805"/>
                    </a:moveTo>
                    <a:lnTo>
                      <a:pt x="41" y="0"/>
                    </a:lnTo>
                    <a:lnTo>
                      <a:pt x="0" y="90"/>
                    </a:lnTo>
                    <a:lnTo>
                      <a:pt x="1826" y="896"/>
                    </a:lnTo>
                    <a:lnTo>
                      <a:pt x="1866" y="805"/>
                    </a:lnTo>
                    <a:close/>
                  </a:path>
                </a:pathLst>
              </a:custGeom>
              <a:solidFill>
                <a:srgbClr val="EDAAB4"/>
              </a:solidFill>
              <a:ln w="9525">
                <a:noFill/>
                <a:round/>
                <a:headEnd/>
                <a:tailEnd/>
              </a:ln>
            </p:spPr>
            <p:txBody>
              <a:bodyPr/>
              <a:lstStyle/>
              <a:p>
                <a:endParaRPr lang="en-US" dirty="0"/>
              </a:p>
            </p:txBody>
          </p:sp>
          <p:sp>
            <p:nvSpPr>
              <p:cNvPr id="58927" name="Freeform 412"/>
              <p:cNvSpPr>
                <a:spLocks/>
              </p:cNvSpPr>
              <p:nvPr/>
            </p:nvSpPr>
            <p:spPr bwMode="auto">
              <a:xfrm>
                <a:off x="4124" y="4530"/>
                <a:ext cx="3" cy="4"/>
              </a:xfrm>
              <a:custGeom>
                <a:avLst/>
                <a:gdLst>
                  <a:gd name="T0" fmla="*/ 0 w 69"/>
                  <a:gd name="T1" fmla="*/ 0 h 96"/>
                  <a:gd name="T2" fmla="*/ 0 w 69"/>
                  <a:gd name="T3" fmla="*/ 0 h 96"/>
                  <a:gd name="T4" fmla="*/ 0 w 69"/>
                  <a:gd name="T5" fmla="*/ 0 h 96"/>
                  <a:gd name="T6" fmla="*/ 0 w 69"/>
                  <a:gd name="T7" fmla="*/ 0 h 96"/>
                  <a:gd name="T8" fmla="*/ 0 w 69"/>
                  <a:gd name="T9" fmla="*/ 0 h 96"/>
                  <a:gd name="T10" fmla="*/ 0 w 69"/>
                  <a:gd name="T11" fmla="*/ 0 h 96"/>
                  <a:gd name="T12" fmla="*/ 0 w 69"/>
                  <a:gd name="T13" fmla="*/ 0 h 96"/>
                  <a:gd name="T14" fmla="*/ 0 w 69"/>
                  <a:gd name="T15" fmla="*/ 0 h 96"/>
                  <a:gd name="T16" fmla="*/ 0 w 69"/>
                  <a:gd name="T17" fmla="*/ 0 h 96"/>
                  <a:gd name="T18" fmla="*/ 0 w 69"/>
                  <a:gd name="T19" fmla="*/ 0 h 96"/>
                  <a:gd name="T20" fmla="*/ 0 w 69"/>
                  <a:gd name="T21" fmla="*/ 0 h 96"/>
                  <a:gd name="T22" fmla="*/ 0 w 69"/>
                  <a:gd name="T23" fmla="*/ 0 h 96"/>
                  <a:gd name="T24" fmla="*/ 0 w 69"/>
                  <a:gd name="T25" fmla="*/ 0 h 96"/>
                  <a:gd name="T26" fmla="*/ 0 w 69"/>
                  <a:gd name="T27" fmla="*/ 0 h 96"/>
                  <a:gd name="T28" fmla="*/ 0 w 69"/>
                  <a:gd name="T29" fmla="*/ 0 h 96"/>
                  <a:gd name="T30" fmla="*/ 0 w 69"/>
                  <a:gd name="T31" fmla="*/ 0 h 96"/>
                  <a:gd name="T32" fmla="*/ 0 w 69"/>
                  <a:gd name="T33" fmla="*/ 0 h 96"/>
                  <a:gd name="T34" fmla="*/ 0 w 69"/>
                  <a:gd name="T35" fmla="*/ 0 h 96"/>
                  <a:gd name="T36" fmla="*/ 0 w 69"/>
                  <a:gd name="T37" fmla="*/ 0 h 96"/>
                  <a:gd name="T38" fmla="*/ 0 w 69"/>
                  <a:gd name="T39" fmla="*/ 0 h 96"/>
                  <a:gd name="T40" fmla="*/ 0 w 69"/>
                  <a:gd name="T41" fmla="*/ 0 h 96"/>
                  <a:gd name="T42" fmla="*/ 0 w 69"/>
                  <a:gd name="T43" fmla="*/ 0 h 96"/>
                  <a:gd name="T44" fmla="*/ 0 w 69"/>
                  <a:gd name="T45" fmla="*/ 0 h 96"/>
                  <a:gd name="T46" fmla="*/ 0 w 69"/>
                  <a:gd name="T47" fmla="*/ 0 h 96"/>
                  <a:gd name="T48" fmla="*/ 0 w 69"/>
                  <a:gd name="T49" fmla="*/ 0 h 96"/>
                  <a:gd name="T50" fmla="*/ 0 w 69"/>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6"/>
                  <a:gd name="T80" fmla="*/ 69 w 69"/>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6">
                    <a:moveTo>
                      <a:pt x="0" y="91"/>
                    </a:moveTo>
                    <a:lnTo>
                      <a:pt x="6" y="93"/>
                    </a:lnTo>
                    <a:lnTo>
                      <a:pt x="12" y="95"/>
                    </a:lnTo>
                    <a:lnTo>
                      <a:pt x="17" y="96"/>
                    </a:lnTo>
                    <a:lnTo>
                      <a:pt x="22" y="96"/>
                    </a:lnTo>
                    <a:lnTo>
                      <a:pt x="27" y="96"/>
                    </a:lnTo>
                    <a:lnTo>
                      <a:pt x="32" y="95"/>
                    </a:lnTo>
                    <a:lnTo>
                      <a:pt x="36" y="94"/>
                    </a:lnTo>
                    <a:lnTo>
                      <a:pt x="40" y="92"/>
                    </a:lnTo>
                    <a:lnTo>
                      <a:pt x="48" y="86"/>
                    </a:lnTo>
                    <a:lnTo>
                      <a:pt x="55" y="80"/>
                    </a:lnTo>
                    <a:lnTo>
                      <a:pt x="60" y="73"/>
                    </a:lnTo>
                    <a:lnTo>
                      <a:pt x="65" y="65"/>
                    </a:lnTo>
                    <a:lnTo>
                      <a:pt x="68" y="57"/>
                    </a:lnTo>
                    <a:lnTo>
                      <a:pt x="69" y="48"/>
                    </a:lnTo>
                    <a:lnTo>
                      <a:pt x="69" y="39"/>
                    </a:lnTo>
                    <a:lnTo>
                      <a:pt x="67" y="30"/>
                    </a:lnTo>
                    <a:lnTo>
                      <a:pt x="66" y="26"/>
                    </a:lnTo>
                    <a:lnTo>
                      <a:pt x="63" y="22"/>
                    </a:lnTo>
                    <a:lnTo>
                      <a:pt x="61" y="18"/>
                    </a:lnTo>
                    <a:lnTo>
                      <a:pt x="58" y="13"/>
                    </a:lnTo>
                    <a:lnTo>
                      <a:pt x="54" y="9"/>
                    </a:lnTo>
                    <a:lnTo>
                      <a:pt x="50" y="6"/>
                    </a:lnTo>
                    <a:lnTo>
                      <a:pt x="45" y="3"/>
                    </a:lnTo>
                    <a:lnTo>
                      <a:pt x="40" y="0"/>
                    </a:lnTo>
                    <a:lnTo>
                      <a:pt x="0" y="91"/>
                    </a:lnTo>
                    <a:close/>
                  </a:path>
                </a:pathLst>
              </a:custGeom>
              <a:solidFill>
                <a:srgbClr val="EDAAB4"/>
              </a:solidFill>
              <a:ln w="9525">
                <a:noFill/>
                <a:round/>
                <a:headEnd/>
                <a:tailEnd/>
              </a:ln>
            </p:spPr>
            <p:txBody>
              <a:bodyPr/>
              <a:lstStyle/>
              <a:p>
                <a:endParaRPr lang="en-US" dirty="0"/>
              </a:p>
            </p:txBody>
          </p:sp>
          <p:sp>
            <p:nvSpPr>
              <p:cNvPr id="58928" name="Freeform 413"/>
              <p:cNvSpPr>
                <a:spLocks/>
              </p:cNvSpPr>
              <p:nvPr/>
            </p:nvSpPr>
            <p:spPr bwMode="auto">
              <a:xfrm>
                <a:off x="4181" y="4445"/>
                <a:ext cx="3"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69" y="5"/>
                    </a:moveTo>
                    <a:lnTo>
                      <a:pt x="64" y="3"/>
                    </a:lnTo>
                    <a:lnTo>
                      <a:pt x="58" y="1"/>
                    </a:lnTo>
                    <a:lnTo>
                      <a:pt x="53" y="0"/>
                    </a:lnTo>
                    <a:lnTo>
                      <a:pt x="48" y="0"/>
                    </a:lnTo>
                    <a:lnTo>
                      <a:pt x="43" y="0"/>
                    </a:lnTo>
                    <a:lnTo>
                      <a:pt x="39" y="1"/>
                    </a:lnTo>
                    <a:lnTo>
                      <a:pt x="33" y="2"/>
                    </a:lnTo>
                    <a:lnTo>
                      <a:pt x="29" y="4"/>
                    </a:lnTo>
                    <a:lnTo>
                      <a:pt x="21" y="9"/>
                    </a:lnTo>
                    <a:lnTo>
                      <a:pt x="14" y="15"/>
                    </a:lnTo>
                    <a:lnTo>
                      <a:pt x="9" y="22"/>
                    </a:lnTo>
                    <a:lnTo>
                      <a:pt x="4" y="30"/>
                    </a:lnTo>
                    <a:lnTo>
                      <a:pt x="1" y="38"/>
                    </a:lnTo>
                    <a:lnTo>
                      <a:pt x="0" y="47"/>
                    </a:lnTo>
                    <a:lnTo>
                      <a:pt x="0" y="56"/>
                    </a:lnTo>
                    <a:lnTo>
                      <a:pt x="2" y="66"/>
                    </a:lnTo>
                    <a:lnTo>
                      <a:pt x="4" y="70"/>
                    </a:lnTo>
                    <a:lnTo>
                      <a:pt x="6" y="75"/>
                    </a:lnTo>
                    <a:lnTo>
                      <a:pt x="8" y="79"/>
                    </a:lnTo>
                    <a:lnTo>
                      <a:pt x="11" y="82"/>
                    </a:lnTo>
                    <a:lnTo>
                      <a:pt x="15" y="86"/>
                    </a:lnTo>
                    <a:lnTo>
                      <a:pt x="19" y="89"/>
                    </a:lnTo>
                    <a:lnTo>
                      <a:pt x="24" y="92"/>
                    </a:lnTo>
                    <a:lnTo>
                      <a:pt x="29" y="95"/>
                    </a:lnTo>
                    <a:lnTo>
                      <a:pt x="69" y="5"/>
                    </a:lnTo>
                    <a:close/>
                  </a:path>
                </a:pathLst>
              </a:custGeom>
              <a:solidFill>
                <a:srgbClr val="EDAAB4"/>
              </a:solidFill>
              <a:ln w="9525">
                <a:noFill/>
                <a:round/>
                <a:headEnd/>
                <a:tailEnd/>
              </a:ln>
            </p:spPr>
            <p:txBody>
              <a:bodyPr/>
              <a:lstStyle/>
              <a:p>
                <a:endParaRPr lang="en-US" dirty="0"/>
              </a:p>
            </p:txBody>
          </p:sp>
          <p:sp>
            <p:nvSpPr>
              <p:cNvPr id="58929" name="Freeform 414"/>
              <p:cNvSpPr>
                <a:spLocks/>
              </p:cNvSpPr>
              <p:nvPr/>
            </p:nvSpPr>
            <p:spPr bwMode="auto">
              <a:xfrm>
                <a:off x="4183" y="4445"/>
                <a:ext cx="72" cy="35"/>
              </a:xfrm>
              <a:custGeom>
                <a:avLst/>
                <a:gdLst>
                  <a:gd name="T0" fmla="*/ 0 w 1877"/>
                  <a:gd name="T1" fmla="*/ 0 h 900"/>
                  <a:gd name="T2" fmla="*/ 0 w 1877"/>
                  <a:gd name="T3" fmla="*/ 0 h 900"/>
                  <a:gd name="T4" fmla="*/ 0 w 1877"/>
                  <a:gd name="T5" fmla="*/ 0 h 900"/>
                  <a:gd name="T6" fmla="*/ 0 w 1877"/>
                  <a:gd name="T7" fmla="*/ 0 h 900"/>
                  <a:gd name="T8" fmla="*/ 0 w 1877"/>
                  <a:gd name="T9" fmla="*/ 0 h 900"/>
                  <a:gd name="T10" fmla="*/ 0 60000 65536"/>
                  <a:gd name="T11" fmla="*/ 0 60000 65536"/>
                  <a:gd name="T12" fmla="*/ 0 60000 65536"/>
                  <a:gd name="T13" fmla="*/ 0 60000 65536"/>
                  <a:gd name="T14" fmla="*/ 0 60000 65536"/>
                  <a:gd name="T15" fmla="*/ 0 w 1877"/>
                  <a:gd name="T16" fmla="*/ 0 h 900"/>
                  <a:gd name="T17" fmla="*/ 1877 w 1877"/>
                  <a:gd name="T18" fmla="*/ 900 h 900"/>
                </a:gdLst>
                <a:ahLst/>
                <a:cxnLst>
                  <a:cxn ang="T10">
                    <a:pos x="T0" y="T1"/>
                  </a:cxn>
                  <a:cxn ang="T11">
                    <a:pos x="T2" y="T3"/>
                  </a:cxn>
                  <a:cxn ang="T12">
                    <a:pos x="T4" y="T5"/>
                  </a:cxn>
                  <a:cxn ang="T13">
                    <a:pos x="T6" y="T7"/>
                  </a:cxn>
                  <a:cxn ang="T14">
                    <a:pos x="T8" y="T9"/>
                  </a:cxn>
                </a:cxnLst>
                <a:rect l="T15" t="T16" r="T17" b="T18"/>
                <a:pathLst>
                  <a:path w="1877" h="900">
                    <a:moveTo>
                      <a:pt x="1877" y="810"/>
                    </a:moveTo>
                    <a:lnTo>
                      <a:pt x="40" y="0"/>
                    </a:lnTo>
                    <a:lnTo>
                      <a:pt x="0" y="90"/>
                    </a:lnTo>
                    <a:lnTo>
                      <a:pt x="1838" y="900"/>
                    </a:lnTo>
                    <a:lnTo>
                      <a:pt x="1877" y="810"/>
                    </a:lnTo>
                    <a:close/>
                  </a:path>
                </a:pathLst>
              </a:custGeom>
              <a:solidFill>
                <a:srgbClr val="EDAAB4"/>
              </a:solidFill>
              <a:ln w="9525">
                <a:noFill/>
                <a:round/>
                <a:headEnd/>
                <a:tailEnd/>
              </a:ln>
            </p:spPr>
            <p:txBody>
              <a:bodyPr/>
              <a:lstStyle/>
              <a:p>
                <a:endParaRPr lang="en-US" dirty="0"/>
              </a:p>
            </p:txBody>
          </p:sp>
          <p:sp>
            <p:nvSpPr>
              <p:cNvPr id="58930" name="Freeform 415"/>
              <p:cNvSpPr>
                <a:spLocks/>
              </p:cNvSpPr>
              <p:nvPr/>
            </p:nvSpPr>
            <p:spPr bwMode="auto">
              <a:xfrm>
                <a:off x="4253" y="4477"/>
                <a:ext cx="3" cy="3"/>
              </a:xfrm>
              <a:custGeom>
                <a:avLst/>
                <a:gdLst>
                  <a:gd name="T0" fmla="*/ 0 w 69"/>
                  <a:gd name="T1" fmla="*/ 0 h 94"/>
                  <a:gd name="T2" fmla="*/ 0 w 69"/>
                  <a:gd name="T3" fmla="*/ 0 h 94"/>
                  <a:gd name="T4" fmla="*/ 0 w 69"/>
                  <a:gd name="T5" fmla="*/ 0 h 94"/>
                  <a:gd name="T6" fmla="*/ 0 w 69"/>
                  <a:gd name="T7" fmla="*/ 0 h 94"/>
                  <a:gd name="T8" fmla="*/ 0 w 69"/>
                  <a:gd name="T9" fmla="*/ 0 h 94"/>
                  <a:gd name="T10" fmla="*/ 0 w 69"/>
                  <a:gd name="T11" fmla="*/ 0 h 94"/>
                  <a:gd name="T12" fmla="*/ 0 w 69"/>
                  <a:gd name="T13" fmla="*/ 0 h 94"/>
                  <a:gd name="T14" fmla="*/ 0 w 69"/>
                  <a:gd name="T15" fmla="*/ 0 h 94"/>
                  <a:gd name="T16" fmla="*/ 0 w 69"/>
                  <a:gd name="T17" fmla="*/ 0 h 94"/>
                  <a:gd name="T18" fmla="*/ 0 w 69"/>
                  <a:gd name="T19" fmla="*/ 0 h 94"/>
                  <a:gd name="T20" fmla="*/ 0 w 69"/>
                  <a:gd name="T21" fmla="*/ 0 h 94"/>
                  <a:gd name="T22" fmla="*/ 0 w 69"/>
                  <a:gd name="T23" fmla="*/ 0 h 94"/>
                  <a:gd name="T24" fmla="*/ 0 w 69"/>
                  <a:gd name="T25" fmla="*/ 0 h 94"/>
                  <a:gd name="T26" fmla="*/ 0 w 69"/>
                  <a:gd name="T27" fmla="*/ 0 h 94"/>
                  <a:gd name="T28" fmla="*/ 0 w 69"/>
                  <a:gd name="T29" fmla="*/ 0 h 94"/>
                  <a:gd name="T30" fmla="*/ 0 w 69"/>
                  <a:gd name="T31" fmla="*/ 0 h 94"/>
                  <a:gd name="T32" fmla="*/ 0 w 69"/>
                  <a:gd name="T33" fmla="*/ 0 h 94"/>
                  <a:gd name="T34" fmla="*/ 0 w 69"/>
                  <a:gd name="T35" fmla="*/ 0 h 94"/>
                  <a:gd name="T36" fmla="*/ 0 w 69"/>
                  <a:gd name="T37" fmla="*/ 0 h 94"/>
                  <a:gd name="T38" fmla="*/ 0 w 69"/>
                  <a:gd name="T39" fmla="*/ 0 h 94"/>
                  <a:gd name="T40" fmla="*/ 0 w 69"/>
                  <a:gd name="T41" fmla="*/ 0 h 94"/>
                  <a:gd name="T42" fmla="*/ 0 w 69"/>
                  <a:gd name="T43" fmla="*/ 0 h 94"/>
                  <a:gd name="T44" fmla="*/ 0 w 69"/>
                  <a:gd name="T45" fmla="*/ 0 h 94"/>
                  <a:gd name="T46" fmla="*/ 0 w 69"/>
                  <a:gd name="T47" fmla="*/ 0 h 94"/>
                  <a:gd name="T48" fmla="*/ 0 w 69"/>
                  <a:gd name="T49" fmla="*/ 0 h 94"/>
                  <a:gd name="T50" fmla="*/ 0 w 69"/>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4"/>
                  <a:gd name="T80" fmla="*/ 69 w 69"/>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4">
                    <a:moveTo>
                      <a:pt x="0" y="90"/>
                    </a:moveTo>
                    <a:lnTo>
                      <a:pt x="5" y="92"/>
                    </a:lnTo>
                    <a:lnTo>
                      <a:pt x="11" y="93"/>
                    </a:lnTo>
                    <a:lnTo>
                      <a:pt x="16" y="94"/>
                    </a:lnTo>
                    <a:lnTo>
                      <a:pt x="21" y="94"/>
                    </a:lnTo>
                    <a:lnTo>
                      <a:pt x="26" y="94"/>
                    </a:lnTo>
                    <a:lnTo>
                      <a:pt x="30" y="93"/>
                    </a:lnTo>
                    <a:lnTo>
                      <a:pt x="35" y="92"/>
                    </a:lnTo>
                    <a:lnTo>
                      <a:pt x="39" y="90"/>
                    </a:lnTo>
                    <a:lnTo>
                      <a:pt x="47" y="86"/>
                    </a:lnTo>
                    <a:lnTo>
                      <a:pt x="55" y="80"/>
                    </a:lnTo>
                    <a:lnTo>
                      <a:pt x="60" y="73"/>
                    </a:lnTo>
                    <a:lnTo>
                      <a:pt x="65" y="65"/>
                    </a:lnTo>
                    <a:lnTo>
                      <a:pt x="68" y="56"/>
                    </a:lnTo>
                    <a:lnTo>
                      <a:pt x="69" y="47"/>
                    </a:lnTo>
                    <a:lnTo>
                      <a:pt x="69" y="38"/>
                    </a:lnTo>
                    <a:lnTo>
                      <a:pt x="67" y="28"/>
                    </a:lnTo>
                    <a:lnTo>
                      <a:pt x="65" y="24"/>
                    </a:lnTo>
                    <a:lnTo>
                      <a:pt x="63" y="20"/>
                    </a:lnTo>
                    <a:lnTo>
                      <a:pt x="61" y="16"/>
                    </a:lnTo>
                    <a:lnTo>
                      <a:pt x="58" y="12"/>
                    </a:lnTo>
                    <a:lnTo>
                      <a:pt x="54" y="9"/>
                    </a:lnTo>
                    <a:lnTo>
                      <a:pt x="49" y="6"/>
                    </a:lnTo>
                    <a:lnTo>
                      <a:pt x="44" y="3"/>
                    </a:lnTo>
                    <a:lnTo>
                      <a:pt x="39" y="0"/>
                    </a:lnTo>
                    <a:lnTo>
                      <a:pt x="0" y="90"/>
                    </a:lnTo>
                    <a:close/>
                  </a:path>
                </a:pathLst>
              </a:custGeom>
              <a:solidFill>
                <a:srgbClr val="EDAAB4"/>
              </a:solidFill>
              <a:ln w="9525">
                <a:noFill/>
                <a:round/>
                <a:headEnd/>
                <a:tailEnd/>
              </a:ln>
            </p:spPr>
            <p:txBody>
              <a:bodyPr/>
              <a:lstStyle/>
              <a:p>
                <a:endParaRPr lang="en-US" dirty="0"/>
              </a:p>
            </p:txBody>
          </p:sp>
          <p:sp>
            <p:nvSpPr>
              <p:cNvPr id="58931" name="Freeform 416"/>
              <p:cNvSpPr>
                <a:spLocks/>
              </p:cNvSpPr>
              <p:nvPr/>
            </p:nvSpPr>
            <p:spPr bwMode="auto">
              <a:xfrm>
                <a:off x="4194" y="4506"/>
                <a:ext cx="3" cy="4"/>
              </a:xfrm>
              <a:custGeom>
                <a:avLst/>
                <a:gdLst>
                  <a:gd name="T0" fmla="*/ 0 w 70"/>
                  <a:gd name="T1" fmla="*/ 0 h 95"/>
                  <a:gd name="T2" fmla="*/ 0 w 70"/>
                  <a:gd name="T3" fmla="*/ 0 h 95"/>
                  <a:gd name="T4" fmla="*/ 0 w 70"/>
                  <a:gd name="T5" fmla="*/ 0 h 95"/>
                  <a:gd name="T6" fmla="*/ 0 w 70"/>
                  <a:gd name="T7" fmla="*/ 0 h 95"/>
                  <a:gd name="T8" fmla="*/ 0 w 70"/>
                  <a:gd name="T9" fmla="*/ 0 h 95"/>
                  <a:gd name="T10" fmla="*/ 0 w 70"/>
                  <a:gd name="T11" fmla="*/ 0 h 95"/>
                  <a:gd name="T12" fmla="*/ 0 w 70"/>
                  <a:gd name="T13" fmla="*/ 0 h 95"/>
                  <a:gd name="T14" fmla="*/ 0 w 70"/>
                  <a:gd name="T15" fmla="*/ 0 h 95"/>
                  <a:gd name="T16" fmla="*/ 0 w 70"/>
                  <a:gd name="T17" fmla="*/ 0 h 95"/>
                  <a:gd name="T18" fmla="*/ 0 w 70"/>
                  <a:gd name="T19" fmla="*/ 0 h 95"/>
                  <a:gd name="T20" fmla="*/ 0 w 70"/>
                  <a:gd name="T21" fmla="*/ 0 h 95"/>
                  <a:gd name="T22" fmla="*/ 0 w 70"/>
                  <a:gd name="T23" fmla="*/ 0 h 95"/>
                  <a:gd name="T24" fmla="*/ 0 w 70"/>
                  <a:gd name="T25" fmla="*/ 0 h 95"/>
                  <a:gd name="T26" fmla="*/ 0 w 70"/>
                  <a:gd name="T27" fmla="*/ 0 h 95"/>
                  <a:gd name="T28" fmla="*/ 0 w 70"/>
                  <a:gd name="T29" fmla="*/ 0 h 95"/>
                  <a:gd name="T30" fmla="*/ 0 w 70"/>
                  <a:gd name="T31" fmla="*/ 0 h 95"/>
                  <a:gd name="T32" fmla="*/ 0 w 70"/>
                  <a:gd name="T33" fmla="*/ 0 h 95"/>
                  <a:gd name="T34" fmla="*/ 0 w 70"/>
                  <a:gd name="T35" fmla="*/ 0 h 95"/>
                  <a:gd name="T36" fmla="*/ 0 w 70"/>
                  <a:gd name="T37" fmla="*/ 0 h 95"/>
                  <a:gd name="T38" fmla="*/ 0 w 70"/>
                  <a:gd name="T39" fmla="*/ 0 h 95"/>
                  <a:gd name="T40" fmla="*/ 0 w 70"/>
                  <a:gd name="T41" fmla="*/ 0 h 95"/>
                  <a:gd name="T42" fmla="*/ 0 w 70"/>
                  <a:gd name="T43" fmla="*/ 0 h 95"/>
                  <a:gd name="T44" fmla="*/ 0 w 70"/>
                  <a:gd name="T45" fmla="*/ 0 h 95"/>
                  <a:gd name="T46" fmla="*/ 0 w 70"/>
                  <a:gd name="T47" fmla="*/ 0 h 95"/>
                  <a:gd name="T48" fmla="*/ 0 w 70"/>
                  <a:gd name="T49" fmla="*/ 0 h 95"/>
                  <a:gd name="T50" fmla="*/ 0 w 70"/>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5"/>
                  <a:gd name="T80" fmla="*/ 70 w 70"/>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5">
                    <a:moveTo>
                      <a:pt x="70" y="5"/>
                    </a:moveTo>
                    <a:lnTo>
                      <a:pt x="64" y="3"/>
                    </a:lnTo>
                    <a:lnTo>
                      <a:pt x="59" y="2"/>
                    </a:lnTo>
                    <a:lnTo>
                      <a:pt x="54" y="1"/>
                    </a:lnTo>
                    <a:lnTo>
                      <a:pt x="49" y="0"/>
                    </a:lnTo>
                    <a:lnTo>
                      <a:pt x="44" y="1"/>
                    </a:lnTo>
                    <a:lnTo>
                      <a:pt x="39" y="1"/>
                    </a:lnTo>
                    <a:lnTo>
                      <a:pt x="34" y="3"/>
                    </a:lnTo>
                    <a:lnTo>
                      <a:pt x="30" y="4"/>
                    </a:lnTo>
                    <a:lnTo>
                      <a:pt x="22" y="9"/>
                    </a:lnTo>
                    <a:lnTo>
                      <a:pt x="16" y="15"/>
                    </a:lnTo>
                    <a:lnTo>
                      <a:pt x="10" y="22"/>
                    </a:lnTo>
                    <a:lnTo>
                      <a:pt x="6" y="30"/>
                    </a:lnTo>
                    <a:lnTo>
                      <a:pt x="3" y="39"/>
                    </a:lnTo>
                    <a:lnTo>
                      <a:pt x="0" y="47"/>
                    </a:lnTo>
                    <a:lnTo>
                      <a:pt x="0" y="56"/>
                    </a:lnTo>
                    <a:lnTo>
                      <a:pt x="3" y="65"/>
                    </a:lnTo>
                    <a:lnTo>
                      <a:pt x="5" y="71"/>
                    </a:lnTo>
                    <a:lnTo>
                      <a:pt x="7" y="75"/>
                    </a:lnTo>
                    <a:lnTo>
                      <a:pt x="10" y="79"/>
                    </a:lnTo>
                    <a:lnTo>
                      <a:pt x="13" y="82"/>
                    </a:lnTo>
                    <a:lnTo>
                      <a:pt x="16" y="86"/>
                    </a:lnTo>
                    <a:lnTo>
                      <a:pt x="21" y="89"/>
                    </a:lnTo>
                    <a:lnTo>
                      <a:pt x="25" y="92"/>
                    </a:lnTo>
                    <a:lnTo>
                      <a:pt x="31" y="95"/>
                    </a:lnTo>
                    <a:lnTo>
                      <a:pt x="70" y="5"/>
                    </a:lnTo>
                    <a:close/>
                  </a:path>
                </a:pathLst>
              </a:custGeom>
              <a:solidFill>
                <a:srgbClr val="EDAAB4"/>
              </a:solidFill>
              <a:ln w="9525">
                <a:noFill/>
                <a:round/>
                <a:headEnd/>
                <a:tailEnd/>
              </a:ln>
            </p:spPr>
            <p:txBody>
              <a:bodyPr/>
              <a:lstStyle/>
              <a:p>
                <a:endParaRPr lang="en-US" dirty="0"/>
              </a:p>
            </p:txBody>
          </p:sp>
          <p:sp>
            <p:nvSpPr>
              <p:cNvPr id="58932" name="Freeform 417"/>
              <p:cNvSpPr>
                <a:spLocks/>
              </p:cNvSpPr>
              <p:nvPr/>
            </p:nvSpPr>
            <p:spPr bwMode="auto">
              <a:xfrm>
                <a:off x="4195" y="4506"/>
                <a:ext cx="66" cy="32"/>
              </a:xfrm>
              <a:custGeom>
                <a:avLst/>
                <a:gdLst>
                  <a:gd name="T0" fmla="*/ 0 w 1706"/>
                  <a:gd name="T1" fmla="*/ 0 h 826"/>
                  <a:gd name="T2" fmla="*/ 0 w 1706"/>
                  <a:gd name="T3" fmla="*/ 0 h 826"/>
                  <a:gd name="T4" fmla="*/ 0 w 1706"/>
                  <a:gd name="T5" fmla="*/ 0 h 826"/>
                  <a:gd name="T6" fmla="*/ 0 w 1706"/>
                  <a:gd name="T7" fmla="*/ 0 h 826"/>
                  <a:gd name="T8" fmla="*/ 0 w 1706"/>
                  <a:gd name="T9" fmla="*/ 0 h 826"/>
                  <a:gd name="T10" fmla="*/ 0 60000 65536"/>
                  <a:gd name="T11" fmla="*/ 0 60000 65536"/>
                  <a:gd name="T12" fmla="*/ 0 60000 65536"/>
                  <a:gd name="T13" fmla="*/ 0 60000 65536"/>
                  <a:gd name="T14" fmla="*/ 0 60000 65536"/>
                  <a:gd name="T15" fmla="*/ 0 w 1706"/>
                  <a:gd name="T16" fmla="*/ 0 h 826"/>
                  <a:gd name="T17" fmla="*/ 1706 w 1706"/>
                  <a:gd name="T18" fmla="*/ 826 h 826"/>
                </a:gdLst>
                <a:ahLst/>
                <a:cxnLst>
                  <a:cxn ang="T10">
                    <a:pos x="T0" y="T1"/>
                  </a:cxn>
                  <a:cxn ang="T11">
                    <a:pos x="T2" y="T3"/>
                  </a:cxn>
                  <a:cxn ang="T12">
                    <a:pos x="T4" y="T5"/>
                  </a:cxn>
                  <a:cxn ang="T13">
                    <a:pos x="T6" y="T7"/>
                  </a:cxn>
                  <a:cxn ang="T14">
                    <a:pos x="T8" y="T9"/>
                  </a:cxn>
                </a:cxnLst>
                <a:rect l="T15" t="T16" r="T17" b="T18"/>
                <a:pathLst>
                  <a:path w="1706" h="826">
                    <a:moveTo>
                      <a:pt x="1706" y="736"/>
                    </a:moveTo>
                    <a:lnTo>
                      <a:pt x="39" y="0"/>
                    </a:lnTo>
                    <a:lnTo>
                      <a:pt x="0" y="90"/>
                    </a:lnTo>
                    <a:lnTo>
                      <a:pt x="1667" y="826"/>
                    </a:lnTo>
                    <a:lnTo>
                      <a:pt x="1706" y="736"/>
                    </a:lnTo>
                    <a:close/>
                  </a:path>
                </a:pathLst>
              </a:custGeom>
              <a:solidFill>
                <a:srgbClr val="EDAAB4"/>
              </a:solidFill>
              <a:ln w="9525">
                <a:noFill/>
                <a:round/>
                <a:headEnd/>
                <a:tailEnd/>
              </a:ln>
            </p:spPr>
            <p:txBody>
              <a:bodyPr/>
              <a:lstStyle/>
              <a:p>
                <a:endParaRPr lang="en-US" dirty="0"/>
              </a:p>
            </p:txBody>
          </p:sp>
          <p:sp>
            <p:nvSpPr>
              <p:cNvPr id="58933" name="Freeform 418"/>
              <p:cNvSpPr>
                <a:spLocks/>
              </p:cNvSpPr>
              <p:nvPr/>
            </p:nvSpPr>
            <p:spPr bwMode="auto">
              <a:xfrm>
                <a:off x="4259" y="4535"/>
                <a:ext cx="3" cy="3"/>
              </a:xfrm>
              <a:custGeom>
                <a:avLst/>
                <a:gdLst>
                  <a:gd name="T0" fmla="*/ 0 w 70"/>
                  <a:gd name="T1" fmla="*/ 0 h 94"/>
                  <a:gd name="T2" fmla="*/ 0 w 70"/>
                  <a:gd name="T3" fmla="*/ 0 h 94"/>
                  <a:gd name="T4" fmla="*/ 0 w 70"/>
                  <a:gd name="T5" fmla="*/ 0 h 94"/>
                  <a:gd name="T6" fmla="*/ 0 w 70"/>
                  <a:gd name="T7" fmla="*/ 0 h 94"/>
                  <a:gd name="T8" fmla="*/ 0 w 70"/>
                  <a:gd name="T9" fmla="*/ 0 h 94"/>
                  <a:gd name="T10" fmla="*/ 0 w 70"/>
                  <a:gd name="T11" fmla="*/ 0 h 94"/>
                  <a:gd name="T12" fmla="*/ 0 w 70"/>
                  <a:gd name="T13" fmla="*/ 0 h 94"/>
                  <a:gd name="T14" fmla="*/ 0 w 70"/>
                  <a:gd name="T15" fmla="*/ 0 h 94"/>
                  <a:gd name="T16" fmla="*/ 0 w 70"/>
                  <a:gd name="T17" fmla="*/ 0 h 94"/>
                  <a:gd name="T18" fmla="*/ 0 w 70"/>
                  <a:gd name="T19" fmla="*/ 0 h 94"/>
                  <a:gd name="T20" fmla="*/ 0 w 70"/>
                  <a:gd name="T21" fmla="*/ 0 h 94"/>
                  <a:gd name="T22" fmla="*/ 0 w 70"/>
                  <a:gd name="T23" fmla="*/ 0 h 94"/>
                  <a:gd name="T24" fmla="*/ 0 w 70"/>
                  <a:gd name="T25" fmla="*/ 0 h 94"/>
                  <a:gd name="T26" fmla="*/ 0 w 70"/>
                  <a:gd name="T27" fmla="*/ 0 h 94"/>
                  <a:gd name="T28" fmla="*/ 0 w 70"/>
                  <a:gd name="T29" fmla="*/ 0 h 94"/>
                  <a:gd name="T30" fmla="*/ 0 w 70"/>
                  <a:gd name="T31" fmla="*/ 0 h 94"/>
                  <a:gd name="T32" fmla="*/ 0 w 70"/>
                  <a:gd name="T33" fmla="*/ 0 h 94"/>
                  <a:gd name="T34" fmla="*/ 0 w 70"/>
                  <a:gd name="T35" fmla="*/ 0 h 94"/>
                  <a:gd name="T36" fmla="*/ 0 w 70"/>
                  <a:gd name="T37" fmla="*/ 0 h 94"/>
                  <a:gd name="T38" fmla="*/ 0 w 70"/>
                  <a:gd name="T39" fmla="*/ 0 h 94"/>
                  <a:gd name="T40" fmla="*/ 0 w 70"/>
                  <a:gd name="T41" fmla="*/ 0 h 94"/>
                  <a:gd name="T42" fmla="*/ 0 w 70"/>
                  <a:gd name="T43" fmla="*/ 0 h 94"/>
                  <a:gd name="T44" fmla="*/ 0 w 70"/>
                  <a:gd name="T45" fmla="*/ 0 h 94"/>
                  <a:gd name="T46" fmla="*/ 0 w 70"/>
                  <a:gd name="T47" fmla="*/ 0 h 94"/>
                  <a:gd name="T48" fmla="*/ 0 w 70"/>
                  <a:gd name="T49" fmla="*/ 0 h 94"/>
                  <a:gd name="T50" fmla="*/ 0 w 70"/>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4"/>
                  <a:gd name="T80" fmla="*/ 70 w 70"/>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4">
                    <a:moveTo>
                      <a:pt x="0" y="90"/>
                    </a:moveTo>
                    <a:lnTo>
                      <a:pt x="6" y="92"/>
                    </a:lnTo>
                    <a:lnTo>
                      <a:pt x="11" y="93"/>
                    </a:lnTo>
                    <a:lnTo>
                      <a:pt x="16" y="94"/>
                    </a:lnTo>
                    <a:lnTo>
                      <a:pt x="21" y="94"/>
                    </a:lnTo>
                    <a:lnTo>
                      <a:pt x="26" y="94"/>
                    </a:lnTo>
                    <a:lnTo>
                      <a:pt x="31" y="93"/>
                    </a:lnTo>
                    <a:lnTo>
                      <a:pt x="35" y="92"/>
                    </a:lnTo>
                    <a:lnTo>
                      <a:pt x="40" y="90"/>
                    </a:lnTo>
                    <a:lnTo>
                      <a:pt x="48" y="86"/>
                    </a:lnTo>
                    <a:lnTo>
                      <a:pt x="55" y="80"/>
                    </a:lnTo>
                    <a:lnTo>
                      <a:pt x="61" y="73"/>
                    </a:lnTo>
                    <a:lnTo>
                      <a:pt x="65" y="65"/>
                    </a:lnTo>
                    <a:lnTo>
                      <a:pt x="68" y="56"/>
                    </a:lnTo>
                    <a:lnTo>
                      <a:pt x="70" y="47"/>
                    </a:lnTo>
                    <a:lnTo>
                      <a:pt x="69" y="37"/>
                    </a:lnTo>
                    <a:lnTo>
                      <a:pt x="68" y="28"/>
                    </a:lnTo>
                    <a:lnTo>
                      <a:pt x="66" y="24"/>
                    </a:lnTo>
                    <a:lnTo>
                      <a:pt x="64" y="20"/>
                    </a:lnTo>
                    <a:lnTo>
                      <a:pt x="61" y="16"/>
                    </a:lnTo>
                    <a:lnTo>
                      <a:pt x="58" y="12"/>
                    </a:lnTo>
                    <a:lnTo>
                      <a:pt x="54" y="9"/>
                    </a:lnTo>
                    <a:lnTo>
                      <a:pt x="50" y="5"/>
                    </a:lnTo>
                    <a:lnTo>
                      <a:pt x="46" y="2"/>
                    </a:lnTo>
                    <a:lnTo>
                      <a:pt x="39" y="0"/>
                    </a:lnTo>
                    <a:lnTo>
                      <a:pt x="0" y="90"/>
                    </a:lnTo>
                    <a:close/>
                  </a:path>
                </a:pathLst>
              </a:custGeom>
              <a:solidFill>
                <a:srgbClr val="EDAAB4"/>
              </a:solidFill>
              <a:ln w="9525">
                <a:noFill/>
                <a:round/>
                <a:headEnd/>
                <a:tailEnd/>
              </a:ln>
            </p:spPr>
            <p:txBody>
              <a:bodyPr/>
              <a:lstStyle/>
              <a:p>
                <a:endParaRPr lang="en-US" dirty="0"/>
              </a:p>
            </p:txBody>
          </p:sp>
          <p:sp>
            <p:nvSpPr>
              <p:cNvPr id="58934" name="Freeform 419"/>
              <p:cNvSpPr>
                <a:spLocks/>
              </p:cNvSpPr>
              <p:nvPr/>
            </p:nvSpPr>
            <p:spPr bwMode="auto">
              <a:xfrm>
                <a:off x="4067" y="4614"/>
                <a:ext cx="3" cy="3"/>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69" y="6"/>
                    </a:moveTo>
                    <a:lnTo>
                      <a:pt x="64" y="3"/>
                    </a:lnTo>
                    <a:lnTo>
                      <a:pt x="58" y="1"/>
                    </a:lnTo>
                    <a:lnTo>
                      <a:pt x="53" y="0"/>
                    </a:lnTo>
                    <a:lnTo>
                      <a:pt x="48" y="0"/>
                    </a:lnTo>
                    <a:lnTo>
                      <a:pt x="43" y="0"/>
                    </a:lnTo>
                    <a:lnTo>
                      <a:pt x="39" y="1"/>
                    </a:lnTo>
                    <a:lnTo>
                      <a:pt x="34" y="2"/>
                    </a:lnTo>
                    <a:lnTo>
                      <a:pt x="29" y="4"/>
                    </a:lnTo>
                    <a:lnTo>
                      <a:pt x="21" y="10"/>
                    </a:lnTo>
                    <a:lnTo>
                      <a:pt x="14" y="15"/>
                    </a:lnTo>
                    <a:lnTo>
                      <a:pt x="9" y="23"/>
                    </a:lnTo>
                    <a:lnTo>
                      <a:pt x="4" y="31"/>
                    </a:lnTo>
                    <a:lnTo>
                      <a:pt x="1" y="39"/>
                    </a:lnTo>
                    <a:lnTo>
                      <a:pt x="0" y="48"/>
                    </a:lnTo>
                    <a:lnTo>
                      <a:pt x="0" y="57"/>
                    </a:lnTo>
                    <a:lnTo>
                      <a:pt x="2" y="66"/>
                    </a:lnTo>
                    <a:lnTo>
                      <a:pt x="4" y="70"/>
                    </a:lnTo>
                    <a:lnTo>
                      <a:pt x="6" y="74"/>
                    </a:lnTo>
                    <a:lnTo>
                      <a:pt x="8" y="79"/>
                    </a:lnTo>
                    <a:lnTo>
                      <a:pt x="11" y="83"/>
                    </a:lnTo>
                    <a:lnTo>
                      <a:pt x="15" y="87"/>
                    </a:lnTo>
                    <a:lnTo>
                      <a:pt x="19" y="90"/>
                    </a:lnTo>
                    <a:lnTo>
                      <a:pt x="24" y="93"/>
                    </a:lnTo>
                    <a:lnTo>
                      <a:pt x="29" y="95"/>
                    </a:lnTo>
                    <a:lnTo>
                      <a:pt x="69" y="6"/>
                    </a:lnTo>
                    <a:close/>
                  </a:path>
                </a:pathLst>
              </a:custGeom>
              <a:solidFill>
                <a:srgbClr val="EDAAB4"/>
              </a:solidFill>
              <a:ln w="9525">
                <a:noFill/>
                <a:round/>
                <a:headEnd/>
                <a:tailEnd/>
              </a:ln>
            </p:spPr>
            <p:txBody>
              <a:bodyPr/>
              <a:lstStyle/>
              <a:p>
                <a:endParaRPr lang="en-US" dirty="0"/>
              </a:p>
            </p:txBody>
          </p:sp>
          <p:sp>
            <p:nvSpPr>
              <p:cNvPr id="58935" name="Freeform 420"/>
              <p:cNvSpPr>
                <a:spLocks/>
              </p:cNvSpPr>
              <p:nvPr/>
            </p:nvSpPr>
            <p:spPr bwMode="auto">
              <a:xfrm>
                <a:off x="4068" y="4614"/>
                <a:ext cx="46" cy="23"/>
              </a:xfrm>
              <a:custGeom>
                <a:avLst/>
                <a:gdLst>
                  <a:gd name="T0" fmla="*/ 0 w 1176"/>
                  <a:gd name="T1" fmla="*/ 0 h 591"/>
                  <a:gd name="T2" fmla="*/ 0 w 1176"/>
                  <a:gd name="T3" fmla="*/ 0 h 591"/>
                  <a:gd name="T4" fmla="*/ 0 w 1176"/>
                  <a:gd name="T5" fmla="*/ 0 h 591"/>
                  <a:gd name="T6" fmla="*/ 0 w 1176"/>
                  <a:gd name="T7" fmla="*/ 0 h 591"/>
                  <a:gd name="T8" fmla="*/ 0 w 1176"/>
                  <a:gd name="T9" fmla="*/ 0 h 591"/>
                  <a:gd name="T10" fmla="*/ 0 60000 65536"/>
                  <a:gd name="T11" fmla="*/ 0 60000 65536"/>
                  <a:gd name="T12" fmla="*/ 0 60000 65536"/>
                  <a:gd name="T13" fmla="*/ 0 60000 65536"/>
                  <a:gd name="T14" fmla="*/ 0 60000 65536"/>
                  <a:gd name="T15" fmla="*/ 0 w 1176"/>
                  <a:gd name="T16" fmla="*/ 0 h 591"/>
                  <a:gd name="T17" fmla="*/ 1176 w 1176"/>
                  <a:gd name="T18" fmla="*/ 591 h 591"/>
                </a:gdLst>
                <a:ahLst/>
                <a:cxnLst>
                  <a:cxn ang="T10">
                    <a:pos x="T0" y="T1"/>
                  </a:cxn>
                  <a:cxn ang="T11">
                    <a:pos x="T2" y="T3"/>
                  </a:cxn>
                  <a:cxn ang="T12">
                    <a:pos x="T4" y="T5"/>
                  </a:cxn>
                  <a:cxn ang="T13">
                    <a:pos x="T6" y="T7"/>
                  </a:cxn>
                  <a:cxn ang="T14">
                    <a:pos x="T8" y="T9"/>
                  </a:cxn>
                </a:cxnLst>
                <a:rect l="T15" t="T16" r="T17" b="T18"/>
                <a:pathLst>
                  <a:path w="1176" h="591">
                    <a:moveTo>
                      <a:pt x="1176" y="500"/>
                    </a:moveTo>
                    <a:lnTo>
                      <a:pt x="40" y="0"/>
                    </a:lnTo>
                    <a:lnTo>
                      <a:pt x="0" y="89"/>
                    </a:lnTo>
                    <a:lnTo>
                      <a:pt x="1136" y="591"/>
                    </a:lnTo>
                    <a:lnTo>
                      <a:pt x="1176" y="500"/>
                    </a:lnTo>
                    <a:close/>
                  </a:path>
                </a:pathLst>
              </a:custGeom>
              <a:solidFill>
                <a:srgbClr val="EDAAB4"/>
              </a:solidFill>
              <a:ln w="9525">
                <a:noFill/>
                <a:round/>
                <a:headEnd/>
                <a:tailEnd/>
              </a:ln>
            </p:spPr>
            <p:txBody>
              <a:bodyPr/>
              <a:lstStyle/>
              <a:p>
                <a:endParaRPr lang="en-US" dirty="0"/>
              </a:p>
            </p:txBody>
          </p:sp>
          <p:sp>
            <p:nvSpPr>
              <p:cNvPr id="58936" name="Freeform 421"/>
              <p:cNvSpPr>
                <a:spLocks/>
              </p:cNvSpPr>
              <p:nvPr/>
            </p:nvSpPr>
            <p:spPr bwMode="auto">
              <a:xfrm>
                <a:off x="4112" y="4633"/>
                <a:ext cx="3"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0" y="91"/>
                    </a:moveTo>
                    <a:lnTo>
                      <a:pt x="6" y="93"/>
                    </a:lnTo>
                    <a:lnTo>
                      <a:pt x="11" y="94"/>
                    </a:lnTo>
                    <a:lnTo>
                      <a:pt x="16" y="95"/>
                    </a:lnTo>
                    <a:lnTo>
                      <a:pt x="21" y="95"/>
                    </a:lnTo>
                    <a:lnTo>
                      <a:pt x="27" y="95"/>
                    </a:lnTo>
                    <a:lnTo>
                      <a:pt x="32" y="94"/>
                    </a:lnTo>
                    <a:lnTo>
                      <a:pt x="36" y="93"/>
                    </a:lnTo>
                    <a:lnTo>
                      <a:pt x="41" y="91"/>
                    </a:lnTo>
                    <a:lnTo>
                      <a:pt x="48" y="87"/>
                    </a:lnTo>
                    <a:lnTo>
                      <a:pt x="55" y="81"/>
                    </a:lnTo>
                    <a:lnTo>
                      <a:pt x="61" y="73"/>
                    </a:lnTo>
                    <a:lnTo>
                      <a:pt x="65" y="65"/>
                    </a:lnTo>
                    <a:lnTo>
                      <a:pt x="68" y="56"/>
                    </a:lnTo>
                    <a:lnTo>
                      <a:pt x="69" y="47"/>
                    </a:lnTo>
                    <a:lnTo>
                      <a:pt x="69" y="38"/>
                    </a:lnTo>
                    <a:lnTo>
                      <a:pt x="67" y="29"/>
                    </a:lnTo>
                    <a:lnTo>
                      <a:pt x="66" y="25"/>
                    </a:lnTo>
                    <a:lnTo>
                      <a:pt x="64" y="21"/>
                    </a:lnTo>
                    <a:lnTo>
                      <a:pt x="61" y="17"/>
                    </a:lnTo>
                    <a:lnTo>
                      <a:pt x="58" y="13"/>
                    </a:lnTo>
                    <a:lnTo>
                      <a:pt x="54" y="10"/>
                    </a:lnTo>
                    <a:lnTo>
                      <a:pt x="50" y="6"/>
                    </a:lnTo>
                    <a:lnTo>
                      <a:pt x="45" y="2"/>
                    </a:lnTo>
                    <a:lnTo>
                      <a:pt x="40" y="0"/>
                    </a:lnTo>
                    <a:lnTo>
                      <a:pt x="0" y="91"/>
                    </a:lnTo>
                    <a:close/>
                  </a:path>
                </a:pathLst>
              </a:custGeom>
              <a:solidFill>
                <a:srgbClr val="EDAAB4"/>
              </a:solidFill>
              <a:ln w="9525">
                <a:noFill/>
                <a:round/>
                <a:headEnd/>
                <a:tailEnd/>
              </a:ln>
            </p:spPr>
            <p:txBody>
              <a:bodyPr/>
              <a:lstStyle/>
              <a:p>
                <a:endParaRPr lang="en-US" dirty="0"/>
              </a:p>
            </p:txBody>
          </p:sp>
          <p:sp>
            <p:nvSpPr>
              <p:cNvPr id="58937" name="Freeform 422"/>
              <p:cNvSpPr>
                <a:spLocks/>
              </p:cNvSpPr>
              <p:nvPr/>
            </p:nvSpPr>
            <p:spPr bwMode="auto">
              <a:xfrm>
                <a:off x="4196" y="4562"/>
                <a:ext cx="3" cy="3"/>
              </a:xfrm>
              <a:custGeom>
                <a:avLst/>
                <a:gdLst>
                  <a:gd name="T0" fmla="*/ 0 w 70"/>
                  <a:gd name="T1" fmla="*/ 0 h 94"/>
                  <a:gd name="T2" fmla="*/ 0 w 70"/>
                  <a:gd name="T3" fmla="*/ 0 h 94"/>
                  <a:gd name="T4" fmla="*/ 0 w 70"/>
                  <a:gd name="T5" fmla="*/ 0 h 94"/>
                  <a:gd name="T6" fmla="*/ 0 w 70"/>
                  <a:gd name="T7" fmla="*/ 0 h 94"/>
                  <a:gd name="T8" fmla="*/ 0 w 70"/>
                  <a:gd name="T9" fmla="*/ 0 h 94"/>
                  <a:gd name="T10" fmla="*/ 0 w 70"/>
                  <a:gd name="T11" fmla="*/ 0 h 94"/>
                  <a:gd name="T12" fmla="*/ 0 w 70"/>
                  <a:gd name="T13" fmla="*/ 0 h 94"/>
                  <a:gd name="T14" fmla="*/ 0 w 70"/>
                  <a:gd name="T15" fmla="*/ 0 h 94"/>
                  <a:gd name="T16" fmla="*/ 0 w 70"/>
                  <a:gd name="T17" fmla="*/ 0 h 94"/>
                  <a:gd name="T18" fmla="*/ 0 w 70"/>
                  <a:gd name="T19" fmla="*/ 0 h 94"/>
                  <a:gd name="T20" fmla="*/ 0 w 70"/>
                  <a:gd name="T21" fmla="*/ 0 h 94"/>
                  <a:gd name="T22" fmla="*/ 0 w 70"/>
                  <a:gd name="T23" fmla="*/ 0 h 94"/>
                  <a:gd name="T24" fmla="*/ 0 w 70"/>
                  <a:gd name="T25" fmla="*/ 0 h 94"/>
                  <a:gd name="T26" fmla="*/ 0 w 70"/>
                  <a:gd name="T27" fmla="*/ 0 h 94"/>
                  <a:gd name="T28" fmla="*/ 0 w 70"/>
                  <a:gd name="T29" fmla="*/ 0 h 94"/>
                  <a:gd name="T30" fmla="*/ 0 w 70"/>
                  <a:gd name="T31" fmla="*/ 0 h 94"/>
                  <a:gd name="T32" fmla="*/ 0 w 70"/>
                  <a:gd name="T33" fmla="*/ 0 h 94"/>
                  <a:gd name="T34" fmla="*/ 0 w 70"/>
                  <a:gd name="T35" fmla="*/ 0 h 94"/>
                  <a:gd name="T36" fmla="*/ 0 w 70"/>
                  <a:gd name="T37" fmla="*/ 0 h 94"/>
                  <a:gd name="T38" fmla="*/ 0 w 70"/>
                  <a:gd name="T39" fmla="*/ 0 h 94"/>
                  <a:gd name="T40" fmla="*/ 0 w 70"/>
                  <a:gd name="T41" fmla="*/ 0 h 94"/>
                  <a:gd name="T42" fmla="*/ 0 w 70"/>
                  <a:gd name="T43" fmla="*/ 0 h 94"/>
                  <a:gd name="T44" fmla="*/ 0 w 70"/>
                  <a:gd name="T45" fmla="*/ 0 h 94"/>
                  <a:gd name="T46" fmla="*/ 0 w 70"/>
                  <a:gd name="T47" fmla="*/ 0 h 94"/>
                  <a:gd name="T48" fmla="*/ 0 w 70"/>
                  <a:gd name="T49" fmla="*/ 0 h 94"/>
                  <a:gd name="T50" fmla="*/ 0 w 70"/>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4"/>
                  <a:gd name="T80" fmla="*/ 70 w 70"/>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4">
                    <a:moveTo>
                      <a:pt x="70" y="5"/>
                    </a:moveTo>
                    <a:lnTo>
                      <a:pt x="64" y="3"/>
                    </a:lnTo>
                    <a:lnTo>
                      <a:pt x="59" y="1"/>
                    </a:lnTo>
                    <a:lnTo>
                      <a:pt x="53" y="0"/>
                    </a:lnTo>
                    <a:lnTo>
                      <a:pt x="48" y="0"/>
                    </a:lnTo>
                    <a:lnTo>
                      <a:pt x="44" y="0"/>
                    </a:lnTo>
                    <a:lnTo>
                      <a:pt x="39" y="1"/>
                    </a:lnTo>
                    <a:lnTo>
                      <a:pt x="34" y="2"/>
                    </a:lnTo>
                    <a:lnTo>
                      <a:pt x="30" y="4"/>
                    </a:lnTo>
                    <a:lnTo>
                      <a:pt x="22" y="8"/>
                    </a:lnTo>
                    <a:lnTo>
                      <a:pt x="15" y="14"/>
                    </a:lnTo>
                    <a:lnTo>
                      <a:pt x="9" y="22"/>
                    </a:lnTo>
                    <a:lnTo>
                      <a:pt x="5" y="30"/>
                    </a:lnTo>
                    <a:lnTo>
                      <a:pt x="2" y="38"/>
                    </a:lnTo>
                    <a:lnTo>
                      <a:pt x="0" y="47"/>
                    </a:lnTo>
                    <a:lnTo>
                      <a:pt x="0" y="56"/>
                    </a:lnTo>
                    <a:lnTo>
                      <a:pt x="2" y="66"/>
                    </a:lnTo>
                    <a:lnTo>
                      <a:pt x="4" y="70"/>
                    </a:lnTo>
                    <a:lnTo>
                      <a:pt x="6" y="74"/>
                    </a:lnTo>
                    <a:lnTo>
                      <a:pt x="9" y="78"/>
                    </a:lnTo>
                    <a:lnTo>
                      <a:pt x="12" y="82"/>
                    </a:lnTo>
                    <a:lnTo>
                      <a:pt x="15" y="86"/>
                    </a:lnTo>
                    <a:lnTo>
                      <a:pt x="20" y="89"/>
                    </a:lnTo>
                    <a:lnTo>
                      <a:pt x="25" y="92"/>
                    </a:lnTo>
                    <a:lnTo>
                      <a:pt x="30" y="94"/>
                    </a:lnTo>
                    <a:lnTo>
                      <a:pt x="70" y="5"/>
                    </a:lnTo>
                    <a:close/>
                  </a:path>
                </a:pathLst>
              </a:custGeom>
              <a:solidFill>
                <a:srgbClr val="EDAAB4"/>
              </a:solidFill>
              <a:ln w="9525">
                <a:noFill/>
                <a:round/>
                <a:headEnd/>
                <a:tailEnd/>
              </a:ln>
            </p:spPr>
            <p:txBody>
              <a:bodyPr/>
              <a:lstStyle/>
              <a:p>
                <a:endParaRPr lang="en-US" dirty="0"/>
              </a:p>
            </p:txBody>
          </p:sp>
          <p:sp>
            <p:nvSpPr>
              <p:cNvPr id="58938" name="Freeform 423"/>
              <p:cNvSpPr>
                <a:spLocks/>
              </p:cNvSpPr>
              <p:nvPr/>
            </p:nvSpPr>
            <p:spPr bwMode="auto">
              <a:xfrm>
                <a:off x="4197" y="4562"/>
                <a:ext cx="78" cy="37"/>
              </a:xfrm>
              <a:custGeom>
                <a:avLst/>
                <a:gdLst>
                  <a:gd name="T0" fmla="*/ 0 w 2013"/>
                  <a:gd name="T1" fmla="*/ 0 h 961"/>
                  <a:gd name="T2" fmla="*/ 0 w 2013"/>
                  <a:gd name="T3" fmla="*/ 0 h 961"/>
                  <a:gd name="T4" fmla="*/ 0 w 2013"/>
                  <a:gd name="T5" fmla="*/ 0 h 961"/>
                  <a:gd name="T6" fmla="*/ 0 w 2013"/>
                  <a:gd name="T7" fmla="*/ 0 h 961"/>
                  <a:gd name="T8" fmla="*/ 0 w 2013"/>
                  <a:gd name="T9" fmla="*/ 0 h 961"/>
                  <a:gd name="T10" fmla="*/ 0 60000 65536"/>
                  <a:gd name="T11" fmla="*/ 0 60000 65536"/>
                  <a:gd name="T12" fmla="*/ 0 60000 65536"/>
                  <a:gd name="T13" fmla="*/ 0 60000 65536"/>
                  <a:gd name="T14" fmla="*/ 0 60000 65536"/>
                  <a:gd name="T15" fmla="*/ 0 w 2013"/>
                  <a:gd name="T16" fmla="*/ 0 h 961"/>
                  <a:gd name="T17" fmla="*/ 2013 w 2013"/>
                  <a:gd name="T18" fmla="*/ 961 h 961"/>
                </a:gdLst>
                <a:ahLst/>
                <a:cxnLst>
                  <a:cxn ang="T10">
                    <a:pos x="T0" y="T1"/>
                  </a:cxn>
                  <a:cxn ang="T11">
                    <a:pos x="T2" y="T3"/>
                  </a:cxn>
                  <a:cxn ang="T12">
                    <a:pos x="T4" y="T5"/>
                  </a:cxn>
                  <a:cxn ang="T13">
                    <a:pos x="T6" y="T7"/>
                  </a:cxn>
                  <a:cxn ang="T14">
                    <a:pos x="T8" y="T9"/>
                  </a:cxn>
                </a:cxnLst>
                <a:rect l="T15" t="T16" r="T17" b="T18"/>
                <a:pathLst>
                  <a:path w="2013" h="961">
                    <a:moveTo>
                      <a:pt x="2013" y="871"/>
                    </a:moveTo>
                    <a:lnTo>
                      <a:pt x="40" y="0"/>
                    </a:lnTo>
                    <a:lnTo>
                      <a:pt x="0" y="89"/>
                    </a:lnTo>
                    <a:lnTo>
                      <a:pt x="1974" y="961"/>
                    </a:lnTo>
                    <a:lnTo>
                      <a:pt x="2013" y="871"/>
                    </a:lnTo>
                    <a:close/>
                  </a:path>
                </a:pathLst>
              </a:custGeom>
              <a:solidFill>
                <a:srgbClr val="EDAAB4"/>
              </a:solidFill>
              <a:ln w="9525">
                <a:noFill/>
                <a:round/>
                <a:headEnd/>
                <a:tailEnd/>
              </a:ln>
            </p:spPr>
            <p:txBody>
              <a:bodyPr/>
              <a:lstStyle/>
              <a:p>
                <a:endParaRPr lang="en-US" dirty="0"/>
              </a:p>
            </p:txBody>
          </p:sp>
          <p:sp>
            <p:nvSpPr>
              <p:cNvPr id="58939" name="Freeform 424"/>
              <p:cNvSpPr>
                <a:spLocks/>
              </p:cNvSpPr>
              <p:nvPr/>
            </p:nvSpPr>
            <p:spPr bwMode="auto">
              <a:xfrm>
                <a:off x="4273" y="4595"/>
                <a:ext cx="3" cy="4"/>
              </a:xfrm>
              <a:custGeom>
                <a:avLst/>
                <a:gdLst>
                  <a:gd name="T0" fmla="*/ 0 w 70"/>
                  <a:gd name="T1" fmla="*/ 0 h 94"/>
                  <a:gd name="T2" fmla="*/ 0 w 70"/>
                  <a:gd name="T3" fmla="*/ 0 h 94"/>
                  <a:gd name="T4" fmla="*/ 0 w 70"/>
                  <a:gd name="T5" fmla="*/ 0 h 94"/>
                  <a:gd name="T6" fmla="*/ 0 w 70"/>
                  <a:gd name="T7" fmla="*/ 0 h 94"/>
                  <a:gd name="T8" fmla="*/ 0 w 70"/>
                  <a:gd name="T9" fmla="*/ 0 h 94"/>
                  <a:gd name="T10" fmla="*/ 0 w 70"/>
                  <a:gd name="T11" fmla="*/ 0 h 94"/>
                  <a:gd name="T12" fmla="*/ 0 w 70"/>
                  <a:gd name="T13" fmla="*/ 0 h 94"/>
                  <a:gd name="T14" fmla="*/ 0 w 70"/>
                  <a:gd name="T15" fmla="*/ 0 h 94"/>
                  <a:gd name="T16" fmla="*/ 0 w 70"/>
                  <a:gd name="T17" fmla="*/ 0 h 94"/>
                  <a:gd name="T18" fmla="*/ 0 w 70"/>
                  <a:gd name="T19" fmla="*/ 0 h 94"/>
                  <a:gd name="T20" fmla="*/ 0 w 70"/>
                  <a:gd name="T21" fmla="*/ 0 h 94"/>
                  <a:gd name="T22" fmla="*/ 0 w 70"/>
                  <a:gd name="T23" fmla="*/ 0 h 94"/>
                  <a:gd name="T24" fmla="*/ 0 w 70"/>
                  <a:gd name="T25" fmla="*/ 0 h 94"/>
                  <a:gd name="T26" fmla="*/ 0 w 70"/>
                  <a:gd name="T27" fmla="*/ 0 h 94"/>
                  <a:gd name="T28" fmla="*/ 0 w 70"/>
                  <a:gd name="T29" fmla="*/ 0 h 94"/>
                  <a:gd name="T30" fmla="*/ 0 w 70"/>
                  <a:gd name="T31" fmla="*/ 0 h 94"/>
                  <a:gd name="T32" fmla="*/ 0 w 70"/>
                  <a:gd name="T33" fmla="*/ 0 h 94"/>
                  <a:gd name="T34" fmla="*/ 0 w 70"/>
                  <a:gd name="T35" fmla="*/ 0 h 94"/>
                  <a:gd name="T36" fmla="*/ 0 w 70"/>
                  <a:gd name="T37" fmla="*/ 0 h 94"/>
                  <a:gd name="T38" fmla="*/ 0 w 70"/>
                  <a:gd name="T39" fmla="*/ 0 h 94"/>
                  <a:gd name="T40" fmla="*/ 0 w 70"/>
                  <a:gd name="T41" fmla="*/ 0 h 94"/>
                  <a:gd name="T42" fmla="*/ 0 w 70"/>
                  <a:gd name="T43" fmla="*/ 0 h 94"/>
                  <a:gd name="T44" fmla="*/ 0 w 70"/>
                  <a:gd name="T45" fmla="*/ 0 h 94"/>
                  <a:gd name="T46" fmla="*/ 0 w 70"/>
                  <a:gd name="T47" fmla="*/ 0 h 94"/>
                  <a:gd name="T48" fmla="*/ 0 w 70"/>
                  <a:gd name="T49" fmla="*/ 0 h 94"/>
                  <a:gd name="T50" fmla="*/ 0 w 70"/>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4"/>
                  <a:gd name="T80" fmla="*/ 70 w 70"/>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4">
                    <a:moveTo>
                      <a:pt x="0" y="90"/>
                    </a:moveTo>
                    <a:lnTo>
                      <a:pt x="6" y="92"/>
                    </a:lnTo>
                    <a:lnTo>
                      <a:pt x="11" y="93"/>
                    </a:lnTo>
                    <a:lnTo>
                      <a:pt x="16" y="94"/>
                    </a:lnTo>
                    <a:lnTo>
                      <a:pt x="21" y="94"/>
                    </a:lnTo>
                    <a:lnTo>
                      <a:pt x="26" y="94"/>
                    </a:lnTo>
                    <a:lnTo>
                      <a:pt x="31" y="93"/>
                    </a:lnTo>
                    <a:lnTo>
                      <a:pt x="35" y="92"/>
                    </a:lnTo>
                    <a:lnTo>
                      <a:pt x="41" y="90"/>
                    </a:lnTo>
                    <a:lnTo>
                      <a:pt x="48" y="86"/>
                    </a:lnTo>
                    <a:lnTo>
                      <a:pt x="55" y="80"/>
                    </a:lnTo>
                    <a:lnTo>
                      <a:pt x="61" y="73"/>
                    </a:lnTo>
                    <a:lnTo>
                      <a:pt x="65" y="65"/>
                    </a:lnTo>
                    <a:lnTo>
                      <a:pt x="68" y="56"/>
                    </a:lnTo>
                    <a:lnTo>
                      <a:pt x="70" y="46"/>
                    </a:lnTo>
                    <a:lnTo>
                      <a:pt x="69" y="37"/>
                    </a:lnTo>
                    <a:lnTo>
                      <a:pt x="68" y="28"/>
                    </a:lnTo>
                    <a:lnTo>
                      <a:pt x="66" y="24"/>
                    </a:lnTo>
                    <a:lnTo>
                      <a:pt x="64" y="20"/>
                    </a:lnTo>
                    <a:lnTo>
                      <a:pt x="61" y="16"/>
                    </a:lnTo>
                    <a:lnTo>
                      <a:pt x="58" y="12"/>
                    </a:lnTo>
                    <a:lnTo>
                      <a:pt x="55" y="9"/>
                    </a:lnTo>
                    <a:lnTo>
                      <a:pt x="50" y="5"/>
                    </a:lnTo>
                    <a:lnTo>
                      <a:pt x="46" y="2"/>
                    </a:lnTo>
                    <a:lnTo>
                      <a:pt x="39" y="0"/>
                    </a:lnTo>
                    <a:lnTo>
                      <a:pt x="0" y="90"/>
                    </a:lnTo>
                    <a:close/>
                  </a:path>
                </a:pathLst>
              </a:custGeom>
              <a:solidFill>
                <a:srgbClr val="EDAAB4"/>
              </a:solidFill>
              <a:ln w="9525">
                <a:noFill/>
                <a:round/>
                <a:headEnd/>
                <a:tailEnd/>
              </a:ln>
            </p:spPr>
            <p:txBody>
              <a:bodyPr/>
              <a:lstStyle/>
              <a:p>
                <a:endParaRPr lang="en-US" dirty="0"/>
              </a:p>
            </p:txBody>
          </p:sp>
          <p:sp>
            <p:nvSpPr>
              <p:cNvPr id="58940" name="Freeform 425"/>
              <p:cNvSpPr>
                <a:spLocks/>
              </p:cNvSpPr>
              <p:nvPr/>
            </p:nvSpPr>
            <p:spPr bwMode="auto">
              <a:xfrm>
                <a:off x="4327" y="4509"/>
                <a:ext cx="3"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69" y="5"/>
                    </a:moveTo>
                    <a:lnTo>
                      <a:pt x="63" y="3"/>
                    </a:lnTo>
                    <a:lnTo>
                      <a:pt x="58" y="1"/>
                    </a:lnTo>
                    <a:lnTo>
                      <a:pt x="53" y="0"/>
                    </a:lnTo>
                    <a:lnTo>
                      <a:pt x="48" y="0"/>
                    </a:lnTo>
                    <a:lnTo>
                      <a:pt x="43" y="0"/>
                    </a:lnTo>
                    <a:lnTo>
                      <a:pt x="38" y="1"/>
                    </a:lnTo>
                    <a:lnTo>
                      <a:pt x="34" y="2"/>
                    </a:lnTo>
                    <a:lnTo>
                      <a:pt x="29" y="4"/>
                    </a:lnTo>
                    <a:lnTo>
                      <a:pt x="22" y="9"/>
                    </a:lnTo>
                    <a:lnTo>
                      <a:pt x="14" y="15"/>
                    </a:lnTo>
                    <a:lnTo>
                      <a:pt x="8" y="22"/>
                    </a:lnTo>
                    <a:lnTo>
                      <a:pt x="4" y="30"/>
                    </a:lnTo>
                    <a:lnTo>
                      <a:pt x="1" y="38"/>
                    </a:lnTo>
                    <a:lnTo>
                      <a:pt x="0" y="47"/>
                    </a:lnTo>
                    <a:lnTo>
                      <a:pt x="0" y="57"/>
                    </a:lnTo>
                    <a:lnTo>
                      <a:pt x="2" y="66"/>
                    </a:lnTo>
                    <a:lnTo>
                      <a:pt x="3" y="70"/>
                    </a:lnTo>
                    <a:lnTo>
                      <a:pt x="5" y="75"/>
                    </a:lnTo>
                    <a:lnTo>
                      <a:pt x="8" y="79"/>
                    </a:lnTo>
                    <a:lnTo>
                      <a:pt x="11" y="82"/>
                    </a:lnTo>
                    <a:lnTo>
                      <a:pt x="15" y="86"/>
                    </a:lnTo>
                    <a:lnTo>
                      <a:pt x="20" y="89"/>
                    </a:lnTo>
                    <a:lnTo>
                      <a:pt x="24" y="92"/>
                    </a:lnTo>
                    <a:lnTo>
                      <a:pt x="30" y="95"/>
                    </a:lnTo>
                    <a:lnTo>
                      <a:pt x="69" y="5"/>
                    </a:lnTo>
                    <a:close/>
                  </a:path>
                </a:pathLst>
              </a:custGeom>
              <a:solidFill>
                <a:srgbClr val="EDAAB4"/>
              </a:solidFill>
              <a:ln w="9525">
                <a:noFill/>
                <a:round/>
                <a:headEnd/>
                <a:tailEnd/>
              </a:ln>
            </p:spPr>
            <p:txBody>
              <a:bodyPr/>
              <a:lstStyle/>
              <a:p>
                <a:endParaRPr lang="en-US" dirty="0"/>
              </a:p>
            </p:txBody>
          </p:sp>
          <p:sp>
            <p:nvSpPr>
              <p:cNvPr id="58941" name="Freeform 426"/>
              <p:cNvSpPr>
                <a:spLocks/>
              </p:cNvSpPr>
              <p:nvPr/>
            </p:nvSpPr>
            <p:spPr bwMode="auto">
              <a:xfrm>
                <a:off x="4328" y="4509"/>
                <a:ext cx="38" cy="20"/>
              </a:xfrm>
              <a:custGeom>
                <a:avLst/>
                <a:gdLst>
                  <a:gd name="T0" fmla="*/ 0 w 983"/>
                  <a:gd name="T1" fmla="*/ 0 h 506"/>
                  <a:gd name="T2" fmla="*/ 0 w 983"/>
                  <a:gd name="T3" fmla="*/ 0 h 506"/>
                  <a:gd name="T4" fmla="*/ 0 w 983"/>
                  <a:gd name="T5" fmla="*/ 0 h 506"/>
                  <a:gd name="T6" fmla="*/ 0 w 983"/>
                  <a:gd name="T7" fmla="*/ 0 h 506"/>
                  <a:gd name="T8" fmla="*/ 0 w 983"/>
                  <a:gd name="T9" fmla="*/ 0 h 506"/>
                  <a:gd name="T10" fmla="*/ 0 60000 65536"/>
                  <a:gd name="T11" fmla="*/ 0 60000 65536"/>
                  <a:gd name="T12" fmla="*/ 0 60000 65536"/>
                  <a:gd name="T13" fmla="*/ 0 60000 65536"/>
                  <a:gd name="T14" fmla="*/ 0 60000 65536"/>
                  <a:gd name="T15" fmla="*/ 0 w 983"/>
                  <a:gd name="T16" fmla="*/ 0 h 506"/>
                  <a:gd name="T17" fmla="*/ 983 w 983"/>
                  <a:gd name="T18" fmla="*/ 506 h 506"/>
                </a:gdLst>
                <a:ahLst/>
                <a:cxnLst>
                  <a:cxn ang="T10">
                    <a:pos x="T0" y="T1"/>
                  </a:cxn>
                  <a:cxn ang="T11">
                    <a:pos x="T2" y="T3"/>
                  </a:cxn>
                  <a:cxn ang="T12">
                    <a:pos x="T4" y="T5"/>
                  </a:cxn>
                  <a:cxn ang="T13">
                    <a:pos x="T6" y="T7"/>
                  </a:cxn>
                  <a:cxn ang="T14">
                    <a:pos x="T8" y="T9"/>
                  </a:cxn>
                </a:cxnLst>
                <a:rect l="T15" t="T16" r="T17" b="T18"/>
                <a:pathLst>
                  <a:path w="983" h="506">
                    <a:moveTo>
                      <a:pt x="983" y="417"/>
                    </a:moveTo>
                    <a:lnTo>
                      <a:pt x="39" y="0"/>
                    </a:lnTo>
                    <a:lnTo>
                      <a:pt x="0" y="90"/>
                    </a:lnTo>
                    <a:lnTo>
                      <a:pt x="944" y="506"/>
                    </a:lnTo>
                    <a:lnTo>
                      <a:pt x="983" y="417"/>
                    </a:lnTo>
                    <a:close/>
                  </a:path>
                </a:pathLst>
              </a:custGeom>
              <a:solidFill>
                <a:srgbClr val="EDAAB4"/>
              </a:solidFill>
              <a:ln w="9525">
                <a:noFill/>
                <a:round/>
                <a:headEnd/>
                <a:tailEnd/>
              </a:ln>
            </p:spPr>
            <p:txBody>
              <a:bodyPr/>
              <a:lstStyle/>
              <a:p>
                <a:endParaRPr lang="en-US" dirty="0"/>
              </a:p>
            </p:txBody>
          </p:sp>
          <p:sp>
            <p:nvSpPr>
              <p:cNvPr id="58942" name="Freeform 427"/>
              <p:cNvSpPr>
                <a:spLocks/>
              </p:cNvSpPr>
              <p:nvPr/>
            </p:nvSpPr>
            <p:spPr bwMode="auto">
              <a:xfrm>
                <a:off x="4364" y="4525"/>
                <a:ext cx="3" cy="4"/>
              </a:xfrm>
              <a:custGeom>
                <a:avLst/>
                <a:gdLst>
                  <a:gd name="T0" fmla="*/ 0 w 69"/>
                  <a:gd name="T1" fmla="*/ 0 h 94"/>
                  <a:gd name="T2" fmla="*/ 0 w 69"/>
                  <a:gd name="T3" fmla="*/ 0 h 94"/>
                  <a:gd name="T4" fmla="*/ 0 w 69"/>
                  <a:gd name="T5" fmla="*/ 0 h 94"/>
                  <a:gd name="T6" fmla="*/ 0 w 69"/>
                  <a:gd name="T7" fmla="*/ 0 h 94"/>
                  <a:gd name="T8" fmla="*/ 0 w 69"/>
                  <a:gd name="T9" fmla="*/ 0 h 94"/>
                  <a:gd name="T10" fmla="*/ 0 w 69"/>
                  <a:gd name="T11" fmla="*/ 0 h 94"/>
                  <a:gd name="T12" fmla="*/ 0 w 69"/>
                  <a:gd name="T13" fmla="*/ 0 h 94"/>
                  <a:gd name="T14" fmla="*/ 0 w 69"/>
                  <a:gd name="T15" fmla="*/ 0 h 94"/>
                  <a:gd name="T16" fmla="*/ 0 w 69"/>
                  <a:gd name="T17" fmla="*/ 0 h 94"/>
                  <a:gd name="T18" fmla="*/ 0 w 69"/>
                  <a:gd name="T19" fmla="*/ 0 h 94"/>
                  <a:gd name="T20" fmla="*/ 0 w 69"/>
                  <a:gd name="T21" fmla="*/ 0 h 94"/>
                  <a:gd name="T22" fmla="*/ 0 w 69"/>
                  <a:gd name="T23" fmla="*/ 0 h 94"/>
                  <a:gd name="T24" fmla="*/ 0 w 69"/>
                  <a:gd name="T25" fmla="*/ 0 h 94"/>
                  <a:gd name="T26" fmla="*/ 0 w 69"/>
                  <a:gd name="T27" fmla="*/ 0 h 94"/>
                  <a:gd name="T28" fmla="*/ 0 w 69"/>
                  <a:gd name="T29" fmla="*/ 0 h 94"/>
                  <a:gd name="T30" fmla="*/ 0 w 69"/>
                  <a:gd name="T31" fmla="*/ 0 h 94"/>
                  <a:gd name="T32" fmla="*/ 0 w 69"/>
                  <a:gd name="T33" fmla="*/ 0 h 94"/>
                  <a:gd name="T34" fmla="*/ 0 w 69"/>
                  <a:gd name="T35" fmla="*/ 0 h 94"/>
                  <a:gd name="T36" fmla="*/ 0 w 69"/>
                  <a:gd name="T37" fmla="*/ 0 h 94"/>
                  <a:gd name="T38" fmla="*/ 0 w 69"/>
                  <a:gd name="T39" fmla="*/ 0 h 94"/>
                  <a:gd name="T40" fmla="*/ 0 w 69"/>
                  <a:gd name="T41" fmla="*/ 0 h 94"/>
                  <a:gd name="T42" fmla="*/ 0 w 69"/>
                  <a:gd name="T43" fmla="*/ 0 h 94"/>
                  <a:gd name="T44" fmla="*/ 0 w 69"/>
                  <a:gd name="T45" fmla="*/ 0 h 94"/>
                  <a:gd name="T46" fmla="*/ 0 w 69"/>
                  <a:gd name="T47" fmla="*/ 0 h 94"/>
                  <a:gd name="T48" fmla="*/ 0 w 69"/>
                  <a:gd name="T49" fmla="*/ 0 h 94"/>
                  <a:gd name="T50" fmla="*/ 0 w 69"/>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4"/>
                  <a:gd name="T80" fmla="*/ 69 w 69"/>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4">
                    <a:moveTo>
                      <a:pt x="0" y="89"/>
                    </a:moveTo>
                    <a:lnTo>
                      <a:pt x="5" y="92"/>
                    </a:lnTo>
                    <a:lnTo>
                      <a:pt x="11" y="93"/>
                    </a:lnTo>
                    <a:lnTo>
                      <a:pt x="16" y="94"/>
                    </a:lnTo>
                    <a:lnTo>
                      <a:pt x="21" y="94"/>
                    </a:lnTo>
                    <a:lnTo>
                      <a:pt x="26" y="94"/>
                    </a:lnTo>
                    <a:lnTo>
                      <a:pt x="30" y="93"/>
                    </a:lnTo>
                    <a:lnTo>
                      <a:pt x="35" y="92"/>
                    </a:lnTo>
                    <a:lnTo>
                      <a:pt x="39" y="90"/>
                    </a:lnTo>
                    <a:lnTo>
                      <a:pt x="47" y="86"/>
                    </a:lnTo>
                    <a:lnTo>
                      <a:pt x="54" y="80"/>
                    </a:lnTo>
                    <a:lnTo>
                      <a:pt x="60" y="73"/>
                    </a:lnTo>
                    <a:lnTo>
                      <a:pt x="65" y="64"/>
                    </a:lnTo>
                    <a:lnTo>
                      <a:pt x="68" y="55"/>
                    </a:lnTo>
                    <a:lnTo>
                      <a:pt x="69" y="46"/>
                    </a:lnTo>
                    <a:lnTo>
                      <a:pt x="69" y="37"/>
                    </a:lnTo>
                    <a:lnTo>
                      <a:pt x="67" y="28"/>
                    </a:lnTo>
                    <a:lnTo>
                      <a:pt x="65" y="24"/>
                    </a:lnTo>
                    <a:lnTo>
                      <a:pt x="63" y="20"/>
                    </a:lnTo>
                    <a:lnTo>
                      <a:pt x="61" y="16"/>
                    </a:lnTo>
                    <a:lnTo>
                      <a:pt x="58" y="12"/>
                    </a:lnTo>
                    <a:lnTo>
                      <a:pt x="53" y="9"/>
                    </a:lnTo>
                    <a:lnTo>
                      <a:pt x="49" y="5"/>
                    </a:lnTo>
                    <a:lnTo>
                      <a:pt x="44" y="2"/>
                    </a:lnTo>
                    <a:lnTo>
                      <a:pt x="39" y="0"/>
                    </a:lnTo>
                    <a:lnTo>
                      <a:pt x="0" y="89"/>
                    </a:lnTo>
                    <a:close/>
                  </a:path>
                </a:pathLst>
              </a:custGeom>
              <a:solidFill>
                <a:srgbClr val="EDAAB4"/>
              </a:solidFill>
              <a:ln w="9525">
                <a:noFill/>
                <a:round/>
                <a:headEnd/>
                <a:tailEnd/>
              </a:ln>
            </p:spPr>
            <p:txBody>
              <a:bodyPr/>
              <a:lstStyle/>
              <a:p>
                <a:endParaRPr lang="en-US" dirty="0"/>
              </a:p>
            </p:txBody>
          </p:sp>
          <p:sp>
            <p:nvSpPr>
              <p:cNvPr id="58943" name="Freeform 428"/>
              <p:cNvSpPr>
                <a:spLocks/>
              </p:cNvSpPr>
              <p:nvPr/>
            </p:nvSpPr>
            <p:spPr bwMode="auto">
              <a:xfrm>
                <a:off x="4056" y="4532"/>
                <a:ext cx="312" cy="108"/>
              </a:xfrm>
              <a:custGeom>
                <a:avLst/>
                <a:gdLst>
                  <a:gd name="T0" fmla="*/ 0 w 8112"/>
                  <a:gd name="T1" fmla="*/ 0 h 2807"/>
                  <a:gd name="T2" fmla="*/ 0 w 8112"/>
                  <a:gd name="T3" fmla="*/ 0 h 2807"/>
                  <a:gd name="T4" fmla="*/ 0 w 8112"/>
                  <a:gd name="T5" fmla="*/ 0 h 2807"/>
                  <a:gd name="T6" fmla="*/ 0 w 8112"/>
                  <a:gd name="T7" fmla="*/ 0 h 2807"/>
                  <a:gd name="T8" fmla="*/ 0 w 8112"/>
                  <a:gd name="T9" fmla="*/ 0 h 2807"/>
                  <a:gd name="T10" fmla="*/ 0 w 8112"/>
                  <a:gd name="T11" fmla="*/ 0 h 2807"/>
                  <a:gd name="T12" fmla="*/ 0 w 8112"/>
                  <a:gd name="T13" fmla="*/ 0 h 2807"/>
                  <a:gd name="T14" fmla="*/ 0 w 8112"/>
                  <a:gd name="T15" fmla="*/ 0 h 2807"/>
                  <a:gd name="T16" fmla="*/ 0 w 8112"/>
                  <a:gd name="T17" fmla="*/ 0 h 2807"/>
                  <a:gd name="T18" fmla="*/ 0 w 8112"/>
                  <a:gd name="T19" fmla="*/ 0 h 2807"/>
                  <a:gd name="T20" fmla="*/ 0 w 8112"/>
                  <a:gd name="T21" fmla="*/ 0 h 2807"/>
                  <a:gd name="T22" fmla="*/ 0 w 8112"/>
                  <a:gd name="T23" fmla="*/ 0 h 2807"/>
                  <a:gd name="T24" fmla="*/ 0 w 8112"/>
                  <a:gd name="T25" fmla="*/ 0 h 2807"/>
                  <a:gd name="T26" fmla="*/ 0 w 8112"/>
                  <a:gd name="T27" fmla="*/ 0 h 2807"/>
                  <a:gd name="T28" fmla="*/ 0 w 8112"/>
                  <a:gd name="T29" fmla="*/ 0 h 2807"/>
                  <a:gd name="T30" fmla="*/ 0 w 8112"/>
                  <a:gd name="T31" fmla="*/ 0 h 2807"/>
                  <a:gd name="T32" fmla="*/ 0 w 8112"/>
                  <a:gd name="T33" fmla="*/ 0 h 2807"/>
                  <a:gd name="T34" fmla="*/ 0 w 8112"/>
                  <a:gd name="T35" fmla="*/ 0 h 2807"/>
                  <a:gd name="T36" fmla="*/ 0 w 8112"/>
                  <a:gd name="T37" fmla="*/ 0 h 2807"/>
                  <a:gd name="T38" fmla="*/ 0 w 8112"/>
                  <a:gd name="T39" fmla="*/ 0 h 2807"/>
                  <a:gd name="T40" fmla="*/ 0 w 8112"/>
                  <a:gd name="T41" fmla="*/ 0 h 2807"/>
                  <a:gd name="T42" fmla="*/ 0 w 8112"/>
                  <a:gd name="T43" fmla="*/ 0 h 2807"/>
                  <a:gd name="T44" fmla="*/ 0 w 8112"/>
                  <a:gd name="T45" fmla="*/ 0 h 2807"/>
                  <a:gd name="T46" fmla="*/ 0 w 8112"/>
                  <a:gd name="T47" fmla="*/ 0 h 2807"/>
                  <a:gd name="T48" fmla="*/ 0 w 8112"/>
                  <a:gd name="T49" fmla="*/ 0 h 2807"/>
                  <a:gd name="T50" fmla="*/ 0 w 8112"/>
                  <a:gd name="T51" fmla="*/ 0 h 2807"/>
                  <a:gd name="T52" fmla="*/ 0 w 8112"/>
                  <a:gd name="T53" fmla="*/ 0 h 2807"/>
                  <a:gd name="T54" fmla="*/ 0 w 8112"/>
                  <a:gd name="T55" fmla="*/ 0 h 2807"/>
                  <a:gd name="T56" fmla="*/ 0 w 8112"/>
                  <a:gd name="T57" fmla="*/ 0 h 2807"/>
                  <a:gd name="T58" fmla="*/ 0 w 8112"/>
                  <a:gd name="T59" fmla="*/ 0 h 2807"/>
                  <a:gd name="T60" fmla="*/ 0 w 8112"/>
                  <a:gd name="T61" fmla="*/ 0 h 2807"/>
                  <a:gd name="T62" fmla="*/ 0 w 8112"/>
                  <a:gd name="T63" fmla="*/ 0 h 2807"/>
                  <a:gd name="T64" fmla="*/ 0 w 8112"/>
                  <a:gd name="T65" fmla="*/ 0 h 2807"/>
                  <a:gd name="T66" fmla="*/ 0 w 8112"/>
                  <a:gd name="T67" fmla="*/ 0 h 2807"/>
                  <a:gd name="T68" fmla="*/ 0 w 8112"/>
                  <a:gd name="T69" fmla="*/ 0 h 2807"/>
                  <a:gd name="T70" fmla="*/ 0 w 8112"/>
                  <a:gd name="T71" fmla="*/ 0 h 2807"/>
                  <a:gd name="T72" fmla="*/ 0 w 8112"/>
                  <a:gd name="T73" fmla="*/ 0 h 2807"/>
                  <a:gd name="T74" fmla="*/ 0 w 8112"/>
                  <a:gd name="T75" fmla="*/ 0 h 2807"/>
                  <a:gd name="T76" fmla="*/ 0 w 8112"/>
                  <a:gd name="T77" fmla="*/ 0 h 2807"/>
                  <a:gd name="T78" fmla="*/ 0 w 8112"/>
                  <a:gd name="T79" fmla="*/ 0 h 2807"/>
                  <a:gd name="T80" fmla="*/ 0 w 8112"/>
                  <a:gd name="T81" fmla="*/ 0 h 2807"/>
                  <a:gd name="T82" fmla="*/ 0 w 8112"/>
                  <a:gd name="T83" fmla="*/ 0 h 2807"/>
                  <a:gd name="T84" fmla="*/ 0 w 8112"/>
                  <a:gd name="T85" fmla="*/ 0 h 2807"/>
                  <a:gd name="T86" fmla="*/ 0 w 8112"/>
                  <a:gd name="T87" fmla="*/ 0 h 2807"/>
                  <a:gd name="T88" fmla="*/ 0 w 8112"/>
                  <a:gd name="T89" fmla="*/ 0 h 2807"/>
                  <a:gd name="T90" fmla="*/ 0 w 8112"/>
                  <a:gd name="T91" fmla="*/ 0 h 2807"/>
                  <a:gd name="T92" fmla="*/ 0 w 8112"/>
                  <a:gd name="T93" fmla="*/ 0 h 2807"/>
                  <a:gd name="T94" fmla="*/ 0 w 8112"/>
                  <a:gd name="T95" fmla="*/ 0 h 2807"/>
                  <a:gd name="T96" fmla="*/ 0 w 8112"/>
                  <a:gd name="T97" fmla="*/ 0 h 2807"/>
                  <a:gd name="T98" fmla="*/ 0 w 8112"/>
                  <a:gd name="T99" fmla="*/ 0 h 2807"/>
                  <a:gd name="T100" fmla="*/ 0 w 8112"/>
                  <a:gd name="T101" fmla="*/ 0 h 28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12"/>
                  <a:gd name="T154" fmla="*/ 0 h 2807"/>
                  <a:gd name="T155" fmla="*/ 8112 w 8112"/>
                  <a:gd name="T156" fmla="*/ 2807 h 28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12" h="2807">
                    <a:moveTo>
                      <a:pt x="0" y="2807"/>
                    </a:moveTo>
                    <a:lnTo>
                      <a:pt x="0" y="2807"/>
                    </a:lnTo>
                    <a:lnTo>
                      <a:pt x="208" y="2806"/>
                    </a:lnTo>
                    <a:lnTo>
                      <a:pt x="416" y="2803"/>
                    </a:lnTo>
                    <a:lnTo>
                      <a:pt x="622" y="2799"/>
                    </a:lnTo>
                    <a:lnTo>
                      <a:pt x="825" y="2793"/>
                    </a:lnTo>
                    <a:lnTo>
                      <a:pt x="1028" y="2785"/>
                    </a:lnTo>
                    <a:lnTo>
                      <a:pt x="1230" y="2774"/>
                    </a:lnTo>
                    <a:lnTo>
                      <a:pt x="1430" y="2763"/>
                    </a:lnTo>
                    <a:lnTo>
                      <a:pt x="1627" y="2750"/>
                    </a:lnTo>
                    <a:lnTo>
                      <a:pt x="1824" y="2736"/>
                    </a:lnTo>
                    <a:lnTo>
                      <a:pt x="2019" y="2720"/>
                    </a:lnTo>
                    <a:lnTo>
                      <a:pt x="2211" y="2701"/>
                    </a:lnTo>
                    <a:lnTo>
                      <a:pt x="2402" y="2682"/>
                    </a:lnTo>
                    <a:lnTo>
                      <a:pt x="2591" y="2662"/>
                    </a:lnTo>
                    <a:lnTo>
                      <a:pt x="2777" y="2639"/>
                    </a:lnTo>
                    <a:lnTo>
                      <a:pt x="2962" y="2615"/>
                    </a:lnTo>
                    <a:lnTo>
                      <a:pt x="3144" y="2590"/>
                    </a:lnTo>
                    <a:lnTo>
                      <a:pt x="3325" y="2562"/>
                    </a:lnTo>
                    <a:lnTo>
                      <a:pt x="3502" y="2534"/>
                    </a:lnTo>
                    <a:lnTo>
                      <a:pt x="3678" y="2505"/>
                    </a:lnTo>
                    <a:lnTo>
                      <a:pt x="3851" y="2473"/>
                    </a:lnTo>
                    <a:lnTo>
                      <a:pt x="4022" y="2441"/>
                    </a:lnTo>
                    <a:lnTo>
                      <a:pt x="4190" y="2406"/>
                    </a:lnTo>
                    <a:lnTo>
                      <a:pt x="4355" y="2371"/>
                    </a:lnTo>
                    <a:lnTo>
                      <a:pt x="4518" y="2334"/>
                    </a:lnTo>
                    <a:lnTo>
                      <a:pt x="4678" y="2297"/>
                    </a:lnTo>
                    <a:lnTo>
                      <a:pt x="4835" y="2257"/>
                    </a:lnTo>
                    <a:lnTo>
                      <a:pt x="4990" y="2217"/>
                    </a:lnTo>
                    <a:lnTo>
                      <a:pt x="5141" y="2175"/>
                    </a:lnTo>
                    <a:lnTo>
                      <a:pt x="5216" y="2154"/>
                    </a:lnTo>
                    <a:lnTo>
                      <a:pt x="5289" y="2132"/>
                    </a:lnTo>
                    <a:lnTo>
                      <a:pt x="5362" y="2110"/>
                    </a:lnTo>
                    <a:lnTo>
                      <a:pt x="5435" y="2088"/>
                    </a:lnTo>
                    <a:lnTo>
                      <a:pt x="5506" y="2066"/>
                    </a:lnTo>
                    <a:lnTo>
                      <a:pt x="5577" y="2042"/>
                    </a:lnTo>
                    <a:lnTo>
                      <a:pt x="5647" y="2019"/>
                    </a:lnTo>
                    <a:lnTo>
                      <a:pt x="5716" y="1996"/>
                    </a:lnTo>
                    <a:lnTo>
                      <a:pt x="5785" y="1972"/>
                    </a:lnTo>
                    <a:lnTo>
                      <a:pt x="5852" y="1948"/>
                    </a:lnTo>
                    <a:lnTo>
                      <a:pt x="5919" y="1925"/>
                    </a:lnTo>
                    <a:lnTo>
                      <a:pt x="5985" y="1899"/>
                    </a:lnTo>
                    <a:lnTo>
                      <a:pt x="6050" y="1875"/>
                    </a:lnTo>
                    <a:lnTo>
                      <a:pt x="6113" y="1850"/>
                    </a:lnTo>
                    <a:lnTo>
                      <a:pt x="6177" y="1824"/>
                    </a:lnTo>
                    <a:lnTo>
                      <a:pt x="6239" y="1799"/>
                    </a:lnTo>
                    <a:lnTo>
                      <a:pt x="6301" y="1774"/>
                    </a:lnTo>
                    <a:lnTo>
                      <a:pt x="6362" y="1747"/>
                    </a:lnTo>
                    <a:lnTo>
                      <a:pt x="6422" y="1721"/>
                    </a:lnTo>
                    <a:lnTo>
                      <a:pt x="6480" y="1694"/>
                    </a:lnTo>
                    <a:lnTo>
                      <a:pt x="6538" y="1667"/>
                    </a:lnTo>
                    <a:lnTo>
                      <a:pt x="6596" y="1641"/>
                    </a:lnTo>
                    <a:lnTo>
                      <a:pt x="6652" y="1613"/>
                    </a:lnTo>
                    <a:lnTo>
                      <a:pt x="6708" y="1585"/>
                    </a:lnTo>
                    <a:lnTo>
                      <a:pt x="6761" y="1558"/>
                    </a:lnTo>
                    <a:lnTo>
                      <a:pt x="6815" y="1529"/>
                    </a:lnTo>
                    <a:lnTo>
                      <a:pt x="6868" y="1501"/>
                    </a:lnTo>
                    <a:lnTo>
                      <a:pt x="6919" y="1472"/>
                    </a:lnTo>
                    <a:lnTo>
                      <a:pt x="6969" y="1444"/>
                    </a:lnTo>
                    <a:lnTo>
                      <a:pt x="7019" y="1415"/>
                    </a:lnTo>
                    <a:lnTo>
                      <a:pt x="7068" y="1385"/>
                    </a:lnTo>
                    <a:lnTo>
                      <a:pt x="7115" y="1356"/>
                    </a:lnTo>
                    <a:lnTo>
                      <a:pt x="7162" y="1326"/>
                    </a:lnTo>
                    <a:lnTo>
                      <a:pt x="7208" y="1296"/>
                    </a:lnTo>
                    <a:lnTo>
                      <a:pt x="7252" y="1265"/>
                    </a:lnTo>
                    <a:lnTo>
                      <a:pt x="7296" y="1235"/>
                    </a:lnTo>
                    <a:lnTo>
                      <a:pt x="7338" y="1205"/>
                    </a:lnTo>
                    <a:lnTo>
                      <a:pt x="7380" y="1174"/>
                    </a:lnTo>
                    <a:lnTo>
                      <a:pt x="7420" y="1143"/>
                    </a:lnTo>
                    <a:lnTo>
                      <a:pt x="7460" y="1111"/>
                    </a:lnTo>
                    <a:lnTo>
                      <a:pt x="7498" y="1080"/>
                    </a:lnTo>
                    <a:lnTo>
                      <a:pt x="7535" y="1047"/>
                    </a:lnTo>
                    <a:lnTo>
                      <a:pt x="7572" y="1016"/>
                    </a:lnTo>
                    <a:lnTo>
                      <a:pt x="7607" y="984"/>
                    </a:lnTo>
                    <a:lnTo>
                      <a:pt x="7640" y="951"/>
                    </a:lnTo>
                    <a:lnTo>
                      <a:pt x="7674" y="919"/>
                    </a:lnTo>
                    <a:lnTo>
                      <a:pt x="7705" y="886"/>
                    </a:lnTo>
                    <a:lnTo>
                      <a:pt x="7737" y="853"/>
                    </a:lnTo>
                    <a:lnTo>
                      <a:pt x="7766" y="819"/>
                    </a:lnTo>
                    <a:lnTo>
                      <a:pt x="7795" y="786"/>
                    </a:lnTo>
                    <a:lnTo>
                      <a:pt x="7822" y="752"/>
                    </a:lnTo>
                    <a:lnTo>
                      <a:pt x="7848" y="719"/>
                    </a:lnTo>
                    <a:lnTo>
                      <a:pt x="7873" y="684"/>
                    </a:lnTo>
                    <a:lnTo>
                      <a:pt x="7897" y="650"/>
                    </a:lnTo>
                    <a:lnTo>
                      <a:pt x="7919" y="615"/>
                    </a:lnTo>
                    <a:lnTo>
                      <a:pt x="7941" y="581"/>
                    </a:lnTo>
                    <a:lnTo>
                      <a:pt x="7961" y="546"/>
                    </a:lnTo>
                    <a:lnTo>
                      <a:pt x="7980" y="511"/>
                    </a:lnTo>
                    <a:lnTo>
                      <a:pt x="7998" y="476"/>
                    </a:lnTo>
                    <a:lnTo>
                      <a:pt x="8015" y="440"/>
                    </a:lnTo>
                    <a:lnTo>
                      <a:pt x="8030" y="404"/>
                    </a:lnTo>
                    <a:lnTo>
                      <a:pt x="8044" y="368"/>
                    </a:lnTo>
                    <a:lnTo>
                      <a:pt x="8056" y="332"/>
                    </a:lnTo>
                    <a:lnTo>
                      <a:pt x="8068" y="296"/>
                    </a:lnTo>
                    <a:lnTo>
                      <a:pt x="8079" y="260"/>
                    </a:lnTo>
                    <a:lnTo>
                      <a:pt x="8087" y="223"/>
                    </a:lnTo>
                    <a:lnTo>
                      <a:pt x="8095" y="186"/>
                    </a:lnTo>
                    <a:lnTo>
                      <a:pt x="8101" y="149"/>
                    </a:lnTo>
                    <a:lnTo>
                      <a:pt x="8106" y="111"/>
                    </a:lnTo>
                    <a:lnTo>
                      <a:pt x="8109" y="75"/>
                    </a:lnTo>
                    <a:lnTo>
                      <a:pt x="8111" y="37"/>
                    </a:lnTo>
                    <a:lnTo>
                      <a:pt x="8112" y="0"/>
                    </a:lnTo>
                    <a:lnTo>
                      <a:pt x="8014" y="0"/>
                    </a:lnTo>
                    <a:lnTo>
                      <a:pt x="8013" y="33"/>
                    </a:lnTo>
                    <a:lnTo>
                      <a:pt x="8011" y="68"/>
                    </a:lnTo>
                    <a:lnTo>
                      <a:pt x="8008" y="101"/>
                    </a:lnTo>
                    <a:lnTo>
                      <a:pt x="8004" y="135"/>
                    </a:lnTo>
                    <a:lnTo>
                      <a:pt x="7998" y="168"/>
                    </a:lnTo>
                    <a:lnTo>
                      <a:pt x="7991" y="202"/>
                    </a:lnTo>
                    <a:lnTo>
                      <a:pt x="7983" y="234"/>
                    </a:lnTo>
                    <a:lnTo>
                      <a:pt x="7974" y="268"/>
                    </a:lnTo>
                    <a:lnTo>
                      <a:pt x="7964" y="301"/>
                    </a:lnTo>
                    <a:lnTo>
                      <a:pt x="7952" y="334"/>
                    </a:lnTo>
                    <a:lnTo>
                      <a:pt x="7939" y="367"/>
                    </a:lnTo>
                    <a:lnTo>
                      <a:pt x="7925" y="399"/>
                    </a:lnTo>
                    <a:lnTo>
                      <a:pt x="7909" y="433"/>
                    </a:lnTo>
                    <a:lnTo>
                      <a:pt x="7893" y="465"/>
                    </a:lnTo>
                    <a:lnTo>
                      <a:pt x="7876" y="498"/>
                    </a:lnTo>
                    <a:lnTo>
                      <a:pt x="7856" y="530"/>
                    </a:lnTo>
                    <a:lnTo>
                      <a:pt x="7837" y="563"/>
                    </a:lnTo>
                    <a:lnTo>
                      <a:pt x="7815" y="595"/>
                    </a:lnTo>
                    <a:lnTo>
                      <a:pt x="7793" y="628"/>
                    </a:lnTo>
                    <a:lnTo>
                      <a:pt x="7769" y="659"/>
                    </a:lnTo>
                    <a:lnTo>
                      <a:pt x="7745" y="692"/>
                    </a:lnTo>
                    <a:lnTo>
                      <a:pt x="7719" y="723"/>
                    </a:lnTo>
                    <a:lnTo>
                      <a:pt x="7692" y="755"/>
                    </a:lnTo>
                    <a:lnTo>
                      <a:pt x="7664" y="787"/>
                    </a:lnTo>
                    <a:lnTo>
                      <a:pt x="7634" y="818"/>
                    </a:lnTo>
                    <a:lnTo>
                      <a:pt x="7604" y="850"/>
                    </a:lnTo>
                    <a:lnTo>
                      <a:pt x="7573" y="881"/>
                    </a:lnTo>
                    <a:lnTo>
                      <a:pt x="7540" y="912"/>
                    </a:lnTo>
                    <a:lnTo>
                      <a:pt x="7506" y="943"/>
                    </a:lnTo>
                    <a:lnTo>
                      <a:pt x="7471" y="973"/>
                    </a:lnTo>
                    <a:lnTo>
                      <a:pt x="7435" y="1004"/>
                    </a:lnTo>
                    <a:lnTo>
                      <a:pt x="7398" y="1034"/>
                    </a:lnTo>
                    <a:lnTo>
                      <a:pt x="7360" y="1065"/>
                    </a:lnTo>
                    <a:lnTo>
                      <a:pt x="7320" y="1095"/>
                    </a:lnTo>
                    <a:lnTo>
                      <a:pt x="7281" y="1126"/>
                    </a:lnTo>
                    <a:lnTo>
                      <a:pt x="7239" y="1155"/>
                    </a:lnTo>
                    <a:lnTo>
                      <a:pt x="7196" y="1184"/>
                    </a:lnTo>
                    <a:lnTo>
                      <a:pt x="7153" y="1214"/>
                    </a:lnTo>
                    <a:lnTo>
                      <a:pt x="7108" y="1243"/>
                    </a:lnTo>
                    <a:lnTo>
                      <a:pt x="7063" y="1273"/>
                    </a:lnTo>
                    <a:lnTo>
                      <a:pt x="7017" y="1301"/>
                    </a:lnTo>
                    <a:lnTo>
                      <a:pt x="6969" y="1330"/>
                    </a:lnTo>
                    <a:lnTo>
                      <a:pt x="6921" y="1359"/>
                    </a:lnTo>
                    <a:lnTo>
                      <a:pt x="6871" y="1386"/>
                    </a:lnTo>
                    <a:lnTo>
                      <a:pt x="6820" y="1415"/>
                    </a:lnTo>
                    <a:lnTo>
                      <a:pt x="6768" y="1443"/>
                    </a:lnTo>
                    <a:lnTo>
                      <a:pt x="6717" y="1470"/>
                    </a:lnTo>
                    <a:lnTo>
                      <a:pt x="6663" y="1498"/>
                    </a:lnTo>
                    <a:lnTo>
                      <a:pt x="6608" y="1525"/>
                    </a:lnTo>
                    <a:lnTo>
                      <a:pt x="6553" y="1551"/>
                    </a:lnTo>
                    <a:lnTo>
                      <a:pt x="6497" y="1579"/>
                    </a:lnTo>
                    <a:lnTo>
                      <a:pt x="6440" y="1605"/>
                    </a:lnTo>
                    <a:lnTo>
                      <a:pt x="6382" y="1632"/>
                    </a:lnTo>
                    <a:lnTo>
                      <a:pt x="6322" y="1657"/>
                    </a:lnTo>
                    <a:lnTo>
                      <a:pt x="6262" y="1683"/>
                    </a:lnTo>
                    <a:lnTo>
                      <a:pt x="6203" y="1709"/>
                    </a:lnTo>
                    <a:lnTo>
                      <a:pt x="6140" y="1734"/>
                    </a:lnTo>
                    <a:lnTo>
                      <a:pt x="6078" y="1758"/>
                    </a:lnTo>
                    <a:lnTo>
                      <a:pt x="6014" y="1784"/>
                    </a:lnTo>
                    <a:lnTo>
                      <a:pt x="5950" y="1808"/>
                    </a:lnTo>
                    <a:lnTo>
                      <a:pt x="5885" y="1832"/>
                    </a:lnTo>
                    <a:lnTo>
                      <a:pt x="5819" y="1856"/>
                    </a:lnTo>
                    <a:lnTo>
                      <a:pt x="5752" y="1880"/>
                    </a:lnTo>
                    <a:lnTo>
                      <a:pt x="5684" y="1903"/>
                    </a:lnTo>
                    <a:lnTo>
                      <a:pt x="5616" y="1927"/>
                    </a:lnTo>
                    <a:lnTo>
                      <a:pt x="5547" y="1949"/>
                    </a:lnTo>
                    <a:lnTo>
                      <a:pt x="5477" y="1971"/>
                    </a:lnTo>
                    <a:lnTo>
                      <a:pt x="5406" y="1994"/>
                    </a:lnTo>
                    <a:lnTo>
                      <a:pt x="5334" y="2016"/>
                    </a:lnTo>
                    <a:lnTo>
                      <a:pt x="5262" y="2038"/>
                    </a:lnTo>
                    <a:lnTo>
                      <a:pt x="5189" y="2060"/>
                    </a:lnTo>
                    <a:lnTo>
                      <a:pt x="5115" y="2080"/>
                    </a:lnTo>
                    <a:lnTo>
                      <a:pt x="4965" y="2121"/>
                    </a:lnTo>
                    <a:lnTo>
                      <a:pt x="4811" y="2162"/>
                    </a:lnTo>
                    <a:lnTo>
                      <a:pt x="4655" y="2200"/>
                    </a:lnTo>
                    <a:lnTo>
                      <a:pt x="4496" y="2238"/>
                    </a:lnTo>
                    <a:lnTo>
                      <a:pt x="4334" y="2274"/>
                    </a:lnTo>
                    <a:lnTo>
                      <a:pt x="4170" y="2310"/>
                    </a:lnTo>
                    <a:lnTo>
                      <a:pt x="4003" y="2343"/>
                    </a:lnTo>
                    <a:lnTo>
                      <a:pt x="3833" y="2376"/>
                    </a:lnTo>
                    <a:lnTo>
                      <a:pt x="3662" y="2407"/>
                    </a:lnTo>
                    <a:lnTo>
                      <a:pt x="3486" y="2437"/>
                    </a:lnTo>
                    <a:lnTo>
                      <a:pt x="3310" y="2465"/>
                    </a:lnTo>
                    <a:lnTo>
                      <a:pt x="3130" y="2493"/>
                    </a:lnTo>
                    <a:lnTo>
                      <a:pt x="2949" y="2518"/>
                    </a:lnTo>
                    <a:lnTo>
                      <a:pt x="2765" y="2541"/>
                    </a:lnTo>
                    <a:lnTo>
                      <a:pt x="2580" y="2564"/>
                    </a:lnTo>
                    <a:lnTo>
                      <a:pt x="2392" y="2585"/>
                    </a:lnTo>
                    <a:lnTo>
                      <a:pt x="2201" y="2604"/>
                    </a:lnTo>
                    <a:lnTo>
                      <a:pt x="2010" y="2621"/>
                    </a:lnTo>
                    <a:lnTo>
                      <a:pt x="1816" y="2638"/>
                    </a:lnTo>
                    <a:lnTo>
                      <a:pt x="1621" y="2653"/>
                    </a:lnTo>
                    <a:lnTo>
                      <a:pt x="1424" y="2665"/>
                    </a:lnTo>
                    <a:lnTo>
                      <a:pt x="1225" y="2677"/>
                    </a:lnTo>
                    <a:lnTo>
                      <a:pt x="1024" y="2686"/>
                    </a:lnTo>
                    <a:lnTo>
                      <a:pt x="822" y="2694"/>
                    </a:lnTo>
                    <a:lnTo>
                      <a:pt x="619" y="2700"/>
                    </a:lnTo>
                    <a:lnTo>
                      <a:pt x="414" y="2704"/>
                    </a:lnTo>
                    <a:lnTo>
                      <a:pt x="208" y="2708"/>
                    </a:lnTo>
                    <a:lnTo>
                      <a:pt x="0" y="2709"/>
                    </a:lnTo>
                    <a:lnTo>
                      <a:pt x="0" y="2807"/>
                    </a:lnTo>
                    <a:close/>
                  </a:path>
                </a:pathLst>
              </a:custGeom>
              <a:solidFill>
                <a:srgbClr val="D98E9A"/>
              </a:solidFill>
              <a:ln w="9525">
                <a:noFill/>
                <a:round/>
                <a:headEnd/>
                <a:tailEnd/>
              </a:ln>
            </p:spPr>
            <p:txBody>
              <a:bodyPr/>
              <a:lstStyle/>
              <a:p>
                <a:endParaRPr lang="en-US" dirty="0"/>
              </a:p>
            </p:txBody>
          </p:sp>
          <p:sp>
            <p:nvSpPr>
              <p:cNvPr id="58944" name="Freeform 429"/>
              <p:cNvSpPr>
                <a:spLocks/>
              </p:cNvSpPr>
              <p:nvPr/>
            </p:nvSpPr>
            <p:spPr bwMode="auto">
              <a:xfrm>
                <a:off x="3744" y="4532"/>
                <a:ext cx="312" cy="108"/>
              </a:xfrm>
              <a:custGeom>
                <a:avLst/>
                <a:gdLst>
                  <a:gd name="T0" fmla="*/ 0 w 8112"/>
                  <a:gd name="T1" fmla="*/ 0 h 2807"/>
                  <a:gd name="T2" fmla="*/ 0 w 8112"/>
                  <a:gd name="T3" fmla="*/ 0 h 2807"/>
                  <a:gd name="T4" fmla="*/ 0 w 8112"/>
                  <a:gd name="T5" fmla="*/ 0 h 2807"/>
                  <a:gd name="T6" fmla="*/ 0 w 8112"/>
                  <a:gd name="T7" fmla="*/ 0 h 2807"/>
                  <a:gd name="T8" fmla="*/ 0 w 8112"/>
                  <a:gd name="T9" fmla="*/ 0 h 2807"/>
                  <a:gd name="T10" fmla="*/ 0 w 8112"/>
                  <a:gd name="T11" fmla="*/ 0 h 2807"/>
                  <a:gd name="T12" fmla="*/ 0 w 8112"/>
                  <a:gd name="T13" fmla="*/ 0 h 2807"/>
                  <a:gd name="T14" fmla="*/ 0 w 8112"/>
                  <a:gd name="T15" fmla="*/ 0 h 2807"/>
                  <a:gd name="T16" fmla="*/ 0 w 8112"/>
                  <a:gd name="T17" fmla="*/ 0 h 2807"/>
                  <a:gd name="T18" fmla="*/ 0 w 8112"/>
                  <a:gd name="T19" fmla="*/ 0 h 2807"/>
                  <a:gd name="T20" fmla="*/ 0 w 8112"/>
                  <a:gd name="T21" fmla="*/ 0 h 2807"/>
                  <a:gd name="T22" fmla="*/ 0 w 8112"/>
                  <a:gd name="T23" fmla="*/ 0 h 2807"/>
                  <a:gd name="T24" fmla="*/ 0 w 8112"/>
                  <a:gd name="T25" fmla="*/ 0 h 2807"/>
                  <a:gd name="T26" fmla="*/ 0 w 8112"/>
                  <a:gd name="T27" fmla="*/ 0 h 2807"/>
                  <a:gd name="T28" fmla="*/ 0 w 8112"/>
                  <a:gd name="T29" fmla="*/ 0 h 2807"/>
                  <a:gd name="T30" fmla="*/ 0 w 8112"/>
                  <a:gd name="T31" fmla="*/ 0 h 2807"/>
                  <a:gd name="T32" fmla="*/ 0 w 8112"/>
                  <a:gd name="T33" fmla="*/ 0 h 2807"/>
                  <a:gd name="T34" fmla="*/ 0 w 8112"/>
                  <a:gd name="T35" fmla="*/ 0 h 2807"/>
                  <a:gd name="T36" fmla="*/ 0 w 8112"/>
                  <a:gd name="T37" fmla="*/ 0 h 2807"/>
                  <a:gd name="T38" fmla="*/ 0 w 8112"/>
                  <a:gd name="T39" fmla="*/ 0 h 2807"/>
                  <a:gd name="T40" fmla="*/ 0 w 8112"/>
                  <a:gd name="T41" fmla="*/ 0 h 2807"/>
                  <a:gd name="T42" fmla="*/ 0 w 8112"/>
                  <a:gd name="T43" fmla="*/ 0 h 2807"/>
                  <a:gd name="T44" fmla="*/ 0 w 8112"/>
                  <a:gd name="T45" fmla="*/ 0 h 2807"/>
                  <a:gd name="T46" fmla="*/ 0 w 8112"/>
                  <a:gd name="T47" fmla="*/ 0 h 2807"/>
                  <a:gd name="T48" fmla="*/ 0 w 8112"/>
                  <a:gd name="T49" fmla="*/ 0 h 2807"/>
                  <a:gd name="T50" fmla="*/ 0 w 8112"/>
                  <a:gd name="T51" fmla="*/ 0 h 2807"/>
                  <a:gd name="T52" fmla="*/ 0 w 8112"/>
                  <a:gd name="T53" fmla="*/ 0 h 2807"/>
                  <a:gd name="T54" fmla="*/ 0 w 8112"/>
                  <a:gd name="T55" fmla="*/ 0 h 2807"/>
                  <a:gd name="T56" fmla="*/ 0 w 8112"/>
                  <a:gd name="T57" fmla="*/ 0 h 2807"/>
                  <a:gd name="T58" fmla="*/ 0 w 8112"/>
                  <a:gd name="T59" fmla="*/ 0 h 2807"/>
                  <a:gd name="T60" fmla="*/ 0 w 8112"/>
                  <a:gd name="T61" fmla="*/ 0 h 2807"/>
                  <a:gd name="T62" fmla="*/ 0 w 8112"/>
                  <a:gd name="T63" fmla="*/ 0 h 2807"/>
                  <a:gd name="T64" fmla="*/ 0 w 8112"/>
                  <a:gd name="T65" fmla="*/ 0 h 2807"/>
                  <a:gd name="T66" fmla="*/ 0 w 8112"/>
                  <a:gd name="T67" fmla="*/ 0 h 2807"/>
                  <a:gd name="T68" fmla="*/ 0 w 8112"/>
                  <a:gd name="T69" fmla="*/ 0 h 2807"/>
                  <a:gd name="T70" fmla="*/ 0 w 8112"/>
                  <a:gd name="T71" fmla="*/ 0 h 2807"/>
                  <a:gd name="T72" fmla="*/ 0 w 8112"/>
                  <a:gd name="T73" fmla="*/ 0 h 2807"/>
                  <a:gd name="T74" fmla="*/ 0 w 8112"/>
                  <a:gd name="T75" fmla="*/ 0 h 2807"/>
                  <a:gd name="T76" fmla="*/ 0 w 8112"/>
                  <a:gd name="T77" fmla="*/ 0 h 2807"/>
                  <a:gd name="T78" fmla="*/ 0 w 8112"/>
                  <a:gd name="T79" fmla="*/ 0 h 2807"/>
                  <a:gd name="T80" fmla="*/ 0 w 8112"/>
                  <a:gd name="T81" fmla="*/ 0 h 2807"/>
                  <a:gd name="T82" fmla="*/ 0 w 8112"/>
                  <a:gd name="T83" fmla="*/ 0 h 2807"/>
                  <a:gd name="T84" fmla="*/ 0 w 8112"/>
                  <a:gd name="T85" fmla="*/ 0 h 2807"/>
                  <a:gd name="T86" fmla="*/ 0 w 8112"/>
                  <a:gd name="T87" fmla="*/ 0 h 2807"/>
                  <a:gd name="T88" fmla="*/ 0 w 8112"/>
                  <a:gd name="T89" fmla="*/ 0 h 2807"/>
                  <a:gd name="T90" fmla="*/ 0 w 8112"/>
                  <a:gd name="T91" fmla="*/ 0 h 2807"/>
                  <a:gd name="T92" fmla="*/ 0 w 8112"/>
                  <a:gd name="T93" fmla="*/ 0 h 2807"/>
                  <a:gd name="T94" fmla="*/ 0 w 8112"/>
                  <a:gd name="T95" fmla="*/ 0 h 2807"/>
                  <a:gd name="T96" fmla="*/ 0 w 8112"/>
                  <a:gd name="T97" fmla="*/ 0 h 2807"/>
                  <a:gd name="T98" fmla="*/ 0 w 8112"/>
                  <a:gd name="T99" fmla="*/ 0 h 2807"/>
                  <a:gd name="T100" fmla="*/ 0 w 8112"/>
                  <a:gd name="T101" fmla="*/ 0 h 28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12"/>
                  <a:gd name="T154" fmla="*/ 0 h 2807"/>
                  <a:gd name="T155" fmla="*/ 8112 w 8112"/>
                  <a:gd name="T156" fmla="*/ 2807 h 28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12" h="2807">
                    <a:moveTo>
                      <a:pt x="0" y="0"/>
                    </a:moveTo>
                    <a:lnTo>
                      <a:pt x="0" y="0"/>
                    </a:lnTo>
                    <a:lnTo>
                      <a:pt x="1" y="37"/>
                    </a:lnTo>
                    <a:lnTo>
                      <a:pt x="3" y="75"/>
                    </a:lnTo>
                    <a:lnTo>
                      <a:pt x="6" y="111"/>
                    </a:lnTo>
                    <a:lnTo>
                      <a:pt x="11" y="149"/>
                    </a:lnTo>
                    <a:lnTo>
                      <a:pt x="17" y="186"/>
                    </a:lnTo>
                    <a:lnTo>
                      <a:pt x="24" y="223"/>
                    </a:lnTo>
                    <a:lnTo>
                      <a:pt x="33" y="260"/>
                    </a:lnTo>
                    <a:lnTo>
                      <a:pt x="44" y="296"/>
                    </a:lnTo>
                    <a:lnTo>
                      <a:pt x="55" y="332"/>
                    </a:lnTo>
                    <a:lnTo>
                      <a:pt x="68" y="368"/>
                    </a:lnTo>
                    <a:lnTo>
                      <a:pt x="82" y="405"/>
                    </a:lnTo>
                    <a:lnTo>
                      <a:pt x="97" y="440"/>
                    </a:lnTo>
                    <a:lnTo>
                      <a:pt x="114" y="476"/>
                    </a:lnTo>
                    <a:lnTo>
                      <a:pt x="132" y="511"/>
                    </a:lnTo>
                    <a:lnTo>
                      <a:pt x="151" y="546"/>
                    </a:lnTo>
                    <a:lnTo>
                      <a:pt x="171" y="581"/>
                    </a:lnTo>
                    <a:lnTo>
                      <a:pt x="193" y="615"/>
                    </a:lnTo>
                    <a:lnTo>
                      <a:pt x="215" y="650"/>
                    </a:lnTo>
                    <a:lnTo>
                      <a:pt x="239" y="684"/>
                    </a:lnTo>
                    <a:lnTo>
                      <a:pt x="264" y="718"/>
                    </a:lnTo>
                    <a:lnTo>
                      <a:pt x="290" y="752"/>
                    </a:lnTo>
                    <a:lnTo>
                      <a:pt x="317" y="786"/>
                    </a:lnTo>
                    <a:lnTo>
                      <a:pt x="346" y="819"/>
                    </a:lnTo>
                    <a:lnTo>
                      <a:pt x="375" y="853"/>
                    </a:lnTo>
                    <a:lnTo>
                      <a:pt x="407" y="886"/>
                    </a:lnTo>
                    <a:lnTo>
                      <a:pt x="438" y="919"/>
                    </a:lnTo>
                    <a:lnTo>
                      <a:pt x="472" y="951"/>
                    </a:lnTo>
                    <a:lnTo>
                      <a:pt x="505" y="984"/>
                    </a:lnTo>
                    <a:lnTo>
                      <a:pt x="540" y="1016"/>
                    </a:lnTo>
                    <a:lnTo>
                      <a:pt x="577" y="1047"/>
                    </a:lnTo>
                    <a:lnTo>
                      <a:pt x="613" y="1080"/>
                    </a:lnTo>
                    <a:lnTo>
                      <a:pt x="652" y="1111"/>
                    </a:lnTo>
                    <a:lnTo>
                      <a:pt x="692" y="1143"/>
                    </a:lnTo>
                    <a:lnTo>
                      <a:pt x="732" y="1174"/>
                    </a:lnTo>
                    <a:lnTo>
                      <a:pt x="774" y="1205"/>
                    </a:lnTo>
                    <a:lnTo>
                      <a:pt x="816" y="1235"/>
                    </a:lnTo>
                    <a:lnTo>
                      <a:pt x="860" y="1265"/>
                    </a:lnTo>
                    <a:lnTo>
                      <a:pt x="904" y="1296"/>
                    </a:lnTo>
                    <a:lnTo>
                      <a:pt x="950" y="1326"/>
                    </a:lnTo>
                    <a:lnTo>
                      <a:pt x="997" y="1356"/>
                    </a:lnTo>
                    <a:lnTo>
                      <a:pt x="1044" y="1385"/>
                    </a:lnTo>
                    <a:lnTo>
                      <a:pt x="1093" y="1415"/>
                    </a:lnTo>
                    <a:lnTo>
                      <a:pt x="1143" y="1444"/>
                    </a:lnTo>
                    <a:lnTo>
                      <a:pt x="1192" y="1472"/>
                    </a:lnTo>
                    <a:lnTo>
                      <a:pt x="1244" y="1501"/>
                    </a:lnTo>
                    <a:lnTo>
                      <a:pt x="1297" y="1529"/>
                    </a:lnTo>
                    <a:lnTo>
                      <a:pt x="1351" y="1558"/>
                    </a:lnTo>
                    <a:lnTo>
                      <a:pt x="1404" y="1585"/>
                    </a:lnTo>
                    <a:lnTo>
                      <a:pt x="1460" y="1613"/>
                    </a:lnTo>
                    <a:lnTo>
                      <a:pt x="1516" y="1641"/>
                    </a:lnTo>
                    <a:lnTo>
                      <a:pt x="1573" y="1667"/>
                    </a:lnTo>
                    <a:lnTo>
                      <a:pt x="1632" y="1694"/>
                    </a:lnTo>
                    <a:lnTo>
                      <a:pt x="1690" y="1721"/>
                    </a:lnTo>
                    <a:lnTo>
                      <a:pt x="1750" y="1747"/>
                    </a:lnTo>
                    <a:lnTo>
                      <a:pt x="1811" y="1774"/>
                    </a:lnTo>
                    <a:lnTo>
                      <a:pt x="1873" y="1799"/>
                    </a:lnTo>
                    <a:lnTo>
                      <a:pt x="1935" y="1824"/>
                    </a:lnTo>
                    <a:lnTo>
                      <a:pt x="1998" y="1850"/>
                    </a:lnTo>
                    <a:lnTo>
                      <a:pt x="2062" y="1875"/>
                    </a:lnTo>
                    <a:lnTo>
                      <a:pt x="2127" y="1899"/>
                    </a:lnTo>
                    <a:lnTo>
                      <a:pt x="2193" y="1925"/>
                    </a:lnTo>
                    <a:lnTo>
                      <a:pt x="2260" y="1948"/>
                    </a:lnTo>
                    <a:lnTo>
                      <a:pt x="2327" y="1972"/>
                    </a:lnTo>
                    <a:lnTo>
                      <a:pt x="2396" y="1996"/>
                    </a:lnTo>
                    <a:lnTo>
                      <a:pt x="2465" y="2019"/>
                    </a:lnTo>
                    <a:lnTo>
                      <a:pt x="2535" y="2042"/>
                    </a:lnTo>
                    <a:lnTo>
                      <a:pt x="2606" y="2066"/>
                    </a:lnTo>
                    <a:lnTo>
                      <a:pt x="2677" y="2088"/>
                    </a:lnTo>
                    <a:lnTo>
                      <a:pt x="2749" y="2110"/>
                    </a:lnTo>
                    <a:lnTo>
                      <a:pt x="2823" y="2132"/>
                    </a:lnTo>
                    <a:lnTo>
                      <a:pt x="2896" y="2154"/>
                    </a:lnTo>
                    <a:lnTo>
                      <a:pt x="2971" y="2175"/>
                    </a:lnTo>
                    <a:lnTo>
                      <a:pt x="3122" y="2217"/>
                    </a:lnTo>
                    <a:lnTo>
                      <a:pt x="3276" y="2257"/>
                    </a:lnTo>
                    <a:lnTo>
                      <a:pt x="3434" y="2297"/>
                    </a:lnTo>
                    <a:lnTo>
                      <a:pt x="3594" y="2334"/>
                    </a:lnTo>
                    <a:lnTo>
                      <a:pt x="3757" y="2371"/>
                    </a:lnTo>
                    <a:lnTo>
                      <a:pt x="3922" y="2406"/>
                    </a:lnTo>
                    <a:lnTo>
                      <a:pt x="4090" y="2441"/>
                    </a:lnTo>
                    <a:lnTo>
                      <a:pt x="4261" y="2473"/>
                    </a:lnTo>
                    <a:lnTo>
                      <a:pt x="4434" y="2505"/>
                    </a:lnTo>
                    <a:lnTo>
                      <a:pt x="4610" y="2534"/>
                    </a:lnTo>
                    <a:lnTo>
                      <a:pt x="4787" y="2562"/>
                    </a:lnTo>
                    <a:lnTo>
                      <a:pt x="4968" y="2590"/>
                    </a:lnTo>
                    <a:lnTo>
                      <a:pt x="5150" y="2615"/>
                    </a:lnTo>
                    <a:lnTo>
                      <a:pt x="5335" y="2639"/>
                    </a:lnTo>
                    <a:lnTo>
                      <a:pt x="5521" y="2662"/>
                    </a:lnTo>
                    <a:lnTo>
                      <a:pt x="5710" y="2682"/>
                    </a:lnTo>
                    <a:lnTo>
                      <a:pt x="5900" y="2701"/>
                    </a:lnTo>
                    <a:lnTo>
                      <a:pt x="6093" y="2720"/>
                    </a:lnTo>
                    <a:lnTo>
                      <a:pt x="6288" y="2736"/>
                    </a:lnTo>
                    <a:lnTo>
                      <a:pt x="6485" y="2750"/>
                    </a:lnTo>
                    <a:lnTo>
                      <a:pt x="6682" y="2763"/>
                    </a:lnTo>
                    <a:lnTo>
                      <a:pt x="6882" y="2774"/>
                    </a:lnTo>
                    <a:lnTo>
                      <a:pt x="7084" y="2785"/>
                    </a:lnTo>
                    <a:lnTo>
                      <a:pt x="7287" y="2793"/>
                    </a:lnTo>
                    <a:lnTo>
                      <a:pt x="7490" y="2799"/>
                    </a:lnTo>
                    <a:lnTo>
                      <a:pt x="7696" y="2803"/>
                    </a:lnTo>
                    <a:lnTo>
                      <a:pt x="7903" y="2806"/>
                    </a:lnTo>
                    <a:lnTo>
                      <a:pt x="8112" y="2807"/>
                    </a:lnTo>
                    <a:lnTo>
                      <a:pt x="8112" y="2709"/>
                    </a:lnTo>
                    <a:lnTo>
                      <a:pt x="7904" y="2708"/>
                    </a:lnTo>
                    <a:lnTo>
                      <a:pt x="7698" y="2704"/>
                    </a:lnTo>
                    <a:lnTo>
                      <a:pt x="7493" y="2700"/>
                    </a:lnTo>
                    <a:lnTo>
                      <a:pt x="7290" y="2694"/>
                    </a:lnTo>
                    <a:lnTo>
                      <a:pt x="7088" y="2686"/>
                    </a:lnTo>
                    <a:lnTo>
                      <a:pt x="6887" y="2677"/>
                    </a:lnTo>
                    <a:lnTo>
                      <a:pt x="6688" y="2665"/>
                    </a:lnTo>
                    <a:lnTo>
                      <a:pt x="6491" y="2653"/>
                    </a:lnTo>
                    <a:lnTo>
                      <a:pt x="6296" y="2638"/>
                    </a:lnTo>
                    <a:lnTo>
                      <a:pt x="6102" y="2621"/>
                    </a:lnTo>
                    <a:lnTo>
                      <a:pt x="5910" y="2604"/>
                    </a:lnTo>
                    <a:lnTo>
                      <a:pt x="5720" y="2585"/>
                    </a:lnTo>
                    <a:lnTo>
                      <a:pt x="5532" y="2564"/>
                    </a:lnTo>
                    <a:lnTo>
                      <a:pt x="5347" y="2541"/>
                    </a:lnTo>
                    <a:lnTo>
                      <a:pt x="5163" y="2518"/>
                    </a:lnTo>
                    <a:lnTo>
                      <a:pt x="4982" y="2493"/>
                    </a:lnTo>
                    <a:lnTo>
                      <a:pt x="4802" y="2465"/>
                    </a:lnTo>
                    <a:lnTo>
                      <a:pt x="4625" y="2437"/>
                    </a:lnTo>
                    <a:lnTo>
                      <a:pt x="4450" y="2407"/>
                    </a:lnTo>
                    <a:lnTo>
                      <a:pt x="4279" y="2376"/>
                    </a:lnTo>
                    <a:lnTo>
                      <a:pt x="4109" y="2343"/>
                    </a:lnTo>
                    <a:lnTo>
                      <a:pt x="3942" y="2310"/>
                    </a:lnTo>
                    <a:lnTo>
                      <a:pt x="3777" y="2274"/>
                    </a:lnTo>
                    <a:lnTo>
                      <a:pt x="3616" y="2238"/>
                    </a:lnTo>
                    <a:lnTo>
                      <a:pt x="3457" y="2200"/>
                    </a:lnTo>
                    <a:lnTo>
                      <a:pt x="3301" y="2162"/>
                    </a:lnTo>
                    <a:lnTo>
                      <a:pt x="3147" y="2121"/>
                    </a:lnTo>
                    <a:lnTo>
                      <a:pt x="2997" y="2080"/>
                    </a:lnTo>
                    <a:lnTo>
                      <a:pt x="2923" y="2060"/>
                    </a:lnTo>
                    <a:lnTo>
                      <a:pt x="2850" y="2038"/>
                    </a:lnTo>
                    <a:lnTo>
                      <a:pt x="2777" y="2016"/>
                    </a:lnTo>
                    <a:lnTo>
                      <a:pt x="2706" y="1994"/>
                    </a:lnTo>
                    <a:lnTo>
                      <a:pt x="2635" y="1971"/>
                    </a:lnTo>
                    <a:lnTo>
                      <a:pt x="2565" y="1949"/>
                    </a:lnTo>
                    <a:lnTo>
                      <a:pt x="2495" y="1927"/>
                    </a:lnTo>
                    <a:lnTo>
                      <a:pt x="2428" y="1903"/>
                    </a:lnTo>
                    <a:lnTo>
                      <a:pt x="2360" y="1880"/>
                    </a:lnTo>
                    <a:lnTo>
                      <a:pt x="2293" y="1856"/>
                    </a:lnTo>
                    <a:lnTo>
                      <a:pt x="2227" y="1832"/>
                    </a:lnTo>
                    <a:lnTo>
                      <a:pt x="2162" y="1808"/>
                    </a:lnTo>
                    <a:lnTo>
                      <a:pt x="2098" y="1784"/>
                    </a:lnTo>
                    <a:lnTo>
                      <a:pt x="2034" y="1758"/>
                    </a:lnTo>
                    <a:lnTo>
                      <a:pt x="1971" y="1734"/>
                    </a:lnTo>
                    <a:lnTo>
                      <a:pt x="1909" y="1709"/>
                    </a:lnTo>
                    <a:lnTo>
                      <a:pt x="1850" y="1683"/>
                    </a:lnTo>
                    <a:lnTo>
                      <a:pt x="1789" y="1657"/>
                    </a:lnTo>
                    <a:lnTo>
                      <a:pt x="1730" y="1632"/>
                    </a:lnTo>
                    <a:lnTo>
                      <a:pt x="1672" y="1605"/>
                    </a:lnTo>
                    <a:lnTo>
                      <a:pt x="1614" y="1579"/>
                    </a:lnTo>
                    <a:lnTo>
                      <a:pt x="1559" y="1551"/>
                    </a:lnTo>
                    <a:lnTo>
                      <a:pt x="1504" y="1525"/>
                    </a:lnTo>
                    <a:lnTo>
                      <a:pt x="1449" y="1498"/>
                    </a:lnTo>
                    <a:lnTo>
                      <a:pt x="1395" y="1470"/>
                    </a:lnTo>
                    <a:lnTo>
                      <a:pt x="1343" y="1443"/>
                    </a:lnTo>
                    <a:lnTo>
                      <a:pt x="1292" y="1415"/>
                    </a:lnTo>
                    <a:lnTo>
                      <a:pt x="1241" y="1386"/>
                    </a:lnTo>
                    <a:lnTo>
                      <a:pt x="1191" y="1359"/>
                    </a:lnTo>
                    <a:lnTo>
                      <a:pt x="1143" y="1330"/>
                    </a:lnTo>
                    <a:lnTo>
                      <a:pt x="1095" y="1301"/>
                    </a:lnTo>
                    <a:lnTo>
                      <a:pt x="1048" y="1273"/>
                    </a:lnTo>
                    <a:lnTo>
                      <a:pt x="1004" y="1243"/>
                    </a:lnTo>
                    <a:lnTo>
                      <a:pt x="959" y="1214"/>
                    </a:lnTo>
                    <a:lnTo>
                      <a:pt x="916" y="1184"/>
                    </a:lnTo>
                    <a:lnTo>
                      <a:pt x="873" y="1155"/>
                    </a:lnTo>
                    <a:lnTo>
                      <a:pt x="831" y="1126"/>
                    </a:lnTo>
                    <a:lnTo>
                      <a:pt x="791" y="1095"/>
                    </a:lnTo>
                    <a:lnTo>
                      <a:pt x="752" y="1065"/>
                    </a:lnTo>
                    <a:lnTo>
                      <a:pt x="714" y="1034"/>
                    </a:lnTo>
                    <a:lnTo>
                      <a:pt x="677" y="1004"/>
                    </a:lnTo>
                    <a:lnTo>
                      <a:pt x="641" y="973"/>
                    </a:lnTo>
                    <a:lnTo>
                      <a:pt x="606" y="943"/>
                    </a:lnTo>
                    <a:lnTo>
                      <a:pt x="572" y="912"/>
                    </a:lnTo>
                    <a:lnTo>
                      <a:pt x="539" y="881"/>
                    </a:lnTo>
                    <a:lnTo>
                      <a:pt x="508" y="850"/>
                    </a:lnTo>
                    <a:lnTo>
                      <a:pt x="478" y="818"/>
                    </a:lnTo>
                    <a:lnTo>
                      <a:pt x="448" y="787"/>
                    </a:lnTo>
                    <a:lnTo>
                      <a:pt x="420" y="755"/>
                    </a:lnTo>
                    <a:lnTo>
                      <a:pt x="393" y="723"/>
                    </a:lnTo>
                    <a:lnTo>
                      <a:pt x="367" y="692"/>
                    </a:lnTo>
                    <a:lnTo>
                      <a:pt x="343" y="659"/>
                    </a:lnTo>
                    <a:lnTo>
                      <a:pt x="318" y="628"/>
                    </a:lnTo>
                    <a:lnTo>
                      <a:pt x="296" y="595"/>
                    </a:lnTo>
                    <a:lnTo>
                      <a:pt x="276" y="563"/>
                    </a:lnTo>
                    <a:lnTo>
                      <a:pt x="256" y="530"/>
                    </a:lnTo>
                    <a:lnTo>
                      <a:pt x="236" y="498"/>
                    </a:lnTo>
                    <a:lnTo>
                      <a:pt x="219" y="465"/>
                    </a:lnTo>
                    <a:lnTo>
                      <a:pt x="202" y="433"/>
                    </a:lnTo>
                    <a:lnTo>
                      <a:pt x="187" y="399"/>
                    </a:lnTo>
                    <a:lnTo>
                      <a:pt x="172" y="367"/>
                    </a:lnTo>
                    <a:lnTo>
                      <a:pt x="160" y="334"/>
                    </a:lnTo>
                    <a:lnTo>
                      <a:pt x="148" y="301"/>
                    </a:lnTo>
                    <a:lnTo>
                      <a:pt x="138" y="268"/>
                    </a:lnTo>
                    <a:lnTo>
                      <a:pt x="129" y="234"/>
                    </a:lnTo>
                    <a:lnTo>
                      <a:pt x="121" y="202"/>
                    </a:lnTo>
                    <a:lnTo>
                      <a:pt x="114" y="168"/>
                    </a:lnTo>
                    <a:lnTo>
                      <a:pt x="108" y="135"/>
                    </a:lnTo>
                    <a:lnTo>
                      <a:pt x="104" y="101"/>
                    </a:lnTo>
                    <a:lnTo>
                      <a:pt x="100" y="68"/>
                    </a:lnTo>
                    <a:lnTo>
                      <a:pt x="99" y="33"/>
                    </a:lnTo>
                    <a:lnTo>
                      <a:pt x="98" y="0"/>
                    </a:lnTo>
                    <a:lnTo>
                      <a:pt x="0" y="0"/>
                    </a:lnTo>
                    <a:close/>
                  </a:path>
                </a:pathLst>
              </a:custGeom>
              <a:solidFill>
                <a:srgbClr val="D98E9A"/>
              </a:solidFill>
              <a:ln w="9525">
                <a:noFill/>
                <a:round/>
                <a:headEnd/>
                <a:tailEnd/>
              </a:ln>
            </p:spPr>
            <p:txBody>
              <a:bodyPr/>
              <a:lstStyle/>
              <a:p>
                <a:endParaRPr lang="en-US" dirty="0"/>
              </a:p>
            </p:txBody>
          </p:sp>
          <p:sp>
            <p:nvSpPr>
              <p:cNvPr id="58945" name="Freeform 430"/>
              <p:cNvSpPr>
                <a:spLocks/>
              </p:cNvSpPr>
              <p:nvPr/>
            </p:nvSpPr>
            <p:spPr bwMode="auto">
              <a:xfrm>
                <a:off x="3744" y="4424"/>
                <a:ext cx="312" cy="108"/>
              </a:xfrm>
              <a:custGeom>
                <a:avLst/>
                <a:gdLst>
                  <a:gd name="T0" fmla="*/ 0 w 8112"/>
                  <a:gd name="T1" fmla="*/ 0 h 2807"/>
                  <a:gd name="T2" fmla="*/ 0 w 8112"/>
                  <a:gd name="T3" fmla="*/ 0 h 2807"/>
                  <a:gd name="T4" fmla="*/ 0 w 8112"/>
                  <a:gd name="T5" fmla="*/ 0 h 2807"/>
                  <a:gd name="T6" fmla="*/ 0 w 8112"/>
                  <a:gd name="T7" fmla="*/ 0 h 2807"/>
                  <a:gd name="T8" fmla="*/ 0 w 8112"/>
                  <a:gd name="T9" fmla="*/ 0 h 2807"/>
                  <a:gd name="T10" fmla="*/ 0 w 8112"/>
                  <a:gd name="T11" fmla="*/ 0 h 2807"/>
                  <a:gd name="T12" fmla="*/ 0 w 8112"/>
                  <a:gd name="T13" fmla="*/ 0 h 2807"/>
                  <a:gd name="T14" fmla="*/ 0 w 8112"/>
                  <a:gd name="T15" fmla="*/ 0 h 2807"/>
                  <a:gd name="T16" fmla="*/ 0 w 8112"/>
                  <a:gd name="T17" fmla="*/ 0 h 2807"/>
                  <a:gd name="T18" fmla="*/ 0 w 8112"/>
                  <a:gd name="T19" fmla="*/ 0 h 2807"/>
                  <a:gd name="T20" fmla="*/ 0 w 8112"/>
                  <a:gd name="T21" fmla="*/ 0 h 2807"/>
                  <a:gd name="T22" fmla="*/ 0 w 8112"/>
                  <a:gd name="T23" fmla="*/ 0 h 2807"/>
                  <a:gd name="T24" fmla="*/ 0 w 8112"/>
                  <a:gd name="T25" fmla="*/ 0 h 2807"/>
                  <a:gd name="T26" fmla="*/ 0 w 8112"/>
                  <a:gd name="T27" fmla="*/ 0 h 2807"/>
                  <a:gd name="T28" fmla="*/ 0 w 8112"/>
                  <a:gd name="T29" fmla="*/ 0 h 2807"/>
                  <a:gd name="T30" fmla="*/ 0 w 8112"/>
                  <a:gd name="T31" fmla="*/ 0 h 2807"/>
                  <a:gd name="T32" fmla="*/ 0 w 8112"/>
                  <a:gd name="T33" fmla="*/ 0 h 2807"/>
                  <a:gd name="T34" fmla="*/ 0 w 8112"/>
                  <a:gd name="T35" fmla="*/ 0 h 2807"/>
                  <a:gd name="T36" fmla="*/ 0 w 8112"/>
                  <a:gd name="T37" fmla="*/ 0 h 2807"/>
                  <a:gd name="T38" fmla="*/ 0 w 8112"/>
                  <a:gd name="T39" fmla="*/ 0 h 2807"/>
                  <a:gd name="T40" fmla="*/ 0 w 8112"/>
                  <a:gd name="T41" fmla="*/ 0 h 2807"/>
                  <a:gd name="T42" fmla="*/ 0 w 8112"/>
                  <a:gd name="T43" fmla="*/ 0 h 2807"/>
                  <a:gd name="T44" fmla="*/ 0 w 8112"/>
                  <a:gd name="T45" fmla="*/ 0 h 2807"/>
                  <a:gd name="T46" fmla="*/ 0 w 8112"/>
                  <a:gd name="T47" fmla="*/ 0 h 2807"/>
                  <a:gd name="T48" fmla="*/ 0 w 8112"/>
                  <a:gd name="T49" fmla="*/ 0 h 2807"/>
                  <a:gd name="T50" fmla="*/ 0 w 8112"/>
                  <a:gd name="T51" fmla="*/ 0 h 2807"/>
                  <a:gd name="T52" fmla="*/ 0 w 8112"/>
                  <a:gd name="T53" fmla="*/ 0 h 2807"/>
                  <a:gd name="T54" fmla="*/ 0 w 8112"/>
                  <a:gd name="T55" fmla="*/ 0 h 2807"/>
                  <a:gd name="T56" fmla="*/ 0 w 8112"/>
                  <a:gd name="T57" fmla="*/ 0 h 2807"/>
                  <a:gd name="T58" fmla="*/ 0 w 8112"/>
                  <a:gd name="T59" fmla="*/ 0 h 2807"/>
                  <a:gd name="T60" fmla="*/ 0 w 8112"/>
                  <a:gd name="T61" fmla="*/ 0 h 2807"/>
                  <a:gd name="T62" fmla="*/ 0 w 8112"/>
                  <a:gd name="T63" fmla="*/ 0 h 2807"/>
                  <a:gd name="T64" fmla="*/ 0 w 8112"/>
                  <a:gd name="T65" fmla="*/ 0 h 2807"/>
                  <a:gd name="T66" fmla="*/ 0 w 8112"/>
                  <a:gd name="T67" fmla="*/ 0 h 2807"/>
                  <a:gd name="T68" fmla="*/ 0 w 8112"/>
                  <a:gd name="T69" fmla="*/ 0 h 2807"/>
                  <a:gd name="T70" fmla="*/ 0 w 8112"/>
                  <a:gd name="T71" fmla="*/ 0 h 2807"/>
                  <a:gd name="T72" fmla="*/ 0 w 8112"/>
                  <a:gd name="T73" fmla="*/ 0 h 2807"/>
                  <a:gd name="T74" fmla="*/ 0 w 8112"/>
                  <a:gd name="T75" fmla="*/ 0 h 2807"/>
                  <a:gd name="T76" fmla="*/ 0 w 8112"/>
                  <a:gd name="T77" fmla="*/ 0 h 2807"/>
                  <a:gd name="T78" fmla="*/ 0 w 8112"/>
                  <a:gd name="T79" fmla="*/ 0 h 2807"/>
                  <a:gd name="T80" fmla="*/ 0 w 8112"/>
                  <a:gd name="T81" fmla="*/ 0 h 2807"/>
                  <a:gd name="T82" fmla="*/ 0 w 8112"/>
                  <a:gd name="T83" fmla="*/ 0 h 2807"/>
                  <a:gd name="T84" fmla="*/ 0 w 8112"/>
                  <a:gd name="T85" fmla="*/ 0 h 2807"/>
                  <a:gd name="T86" fmla="*/ 0 w 8112"/>
                  <a:gd name="T87" fmla="*/ 0 h 2807"/>
                  <a:gd name="T88" fmla="*/ 0 w 8112"/>
                  <a:gd name="T89" fmla="*/ 0 h 2807"/>
                  <a:gd name="T90" fmla="*/ 0 w 8112"/>
                  <a:gd name="T91" fmla="*/ 0 h 2807"/>
                  <a:gd name="T92" fmla="*/ 0 w 8112"/>
                  <a:gd name="T93" fmla="*/ 0 h 2807"/>
                  <a:gd name="T94" fmla="*/ 0 w 8112"/>
                  <a:gd name="T95" fmla="*/ 0 h 2807"/>
                  <a:gd name="T96" fmla="*/ 0 w 8112"/>
                  <a:gd name="T97" fmla="*/ 0 h 2807"/>
                  <a:gd name="T98" fmla="*/ 0 w 8112"/>
                  <a:gd name="T99" fmla="*/ 0 h 28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12"/>
                  <a:gd name="T151" fmla="*/ 0 h 2807"/>
                  <a:gd name="T152" fmla="*/ 8112 w 8112"/>
                  <a:gd name="T153" fmla="*/ 2807 h 28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12" h="2807">
                    <a:moveTo>
                      <a:pt x="8112" y="0"/>
                    </a:moveTo>
                    <a:lnTo>
                      <a:pt x="8112" y="0"/>
                    </a:lnTo>
                    <a:lnTo>
                      <a:pt x="7903" y="1"/>
                    </a:lnTo>
                    <a:lnTo>
                      <a:pt x="7696" y="4"/>
                    </a:lnTo>
                    <a:lnTo>
                      <a:pt x="7490" y="8"/>
                    </a:lnTo>
                    <a:lnTo>
                      <a:pt x="7287" y="14"/>
                    </a:lnTo>
                    <a:lnTo>
                      <a:pt x="7084" y="22"/>
                    </a:lnTo>
                    <a:lnTo>
                      <a:pt x="6882" y="32"/>
                    </a:lnTo>
                    <a:lnTo>
                      <a:pt x="6682" y="44"/>
                    </a:lnTo>
                    <a:lnTo>
                      <a:pt x="6485" y="57"/>
                    </a:lnTo>
                    <a:lnTo>
                      <a:pt x="6288" y="71"/>
                    </a:lnTo>
                    <a:lnTo>
                      <a:pt x="6093" y="87"/>
                    </a:lnTo>
                    <a:lnTo>
                      <a:pt x="5900" y="105"/>
                    </a:lnTo>
                    <a:lnTo>
                      <a:pt x="5710" y="125"/>
                    </a:lnTo>
                    <a:lnTo>
                      <a:pt x="5521" y="145"/>
                    </a:lnTo>
                    <a:lnTo>
                      <a:pt x="5335" y="168"/>
                    </a:lnTo>
                    <a:lnTo>
                      <a:pt x="5150" y="192"/>
                    </a:lnTo>
                    <a:lnTo>
                      <a:pt x="4968" y="217"/>
                    </a:lnTo>
                    <a:lnTo>
                      <a:pt x="4787" y="244"/>
                    </a:lnTo>
                    <a:lnTo>
                      <a:pt x="4610" y="273"/>
                    </a:lnTo>
                    <a:lnTo>
                      <a:pt x="4434" y="302"/>
                    </a:lnTo>
                    <a:lnTo>
                      <a:pt x="4261" y="334"/>
                    </a:lnTo>
                    <a:lnTo>
                      <a:pt x="4090" y="366"/>
                    </a:lnTo>
                    <a:lnTo>
                      <a:pt x="3922" y="401"/>
                    </a:lnTo>
                    <a:lnTo>
                      <a:pt x="3757" y="436"/>
                    </a:lnTo>
                    <a:lnTo>
                      <a:pt x="3594" y="473"/>
                    </a:lnTo>
                    <a:lnTo>
                      <a:pt x="3434" y="511"/>
                    </a:lnTo>
                    <a:lnTo>
                      <a:pt x="3276" y="550"/>
                    </a:lnTo>
                    <a:lnTo>
                      <a:pt x="3122" y="590"/>
                    </a:lnTo>
                    <a:lnTo>
                      <a:pt x="2971" y="632"/>
                    </a:lnTo>
                    <a:lnTo>
                      <a:pt x="2823" y="675"/>
                    </a:lnTo>
                    <a:lnTo>
                      <a:pt x="2677" y="719"/>
                    </a:lnTo>
                    <a:lnTo>
                      <a:pt x="2606" y="741"/>
                    </a:lnTo>
                    <a:lnTo>
                      <a:pt x="2535" y="765"/>
                    </a:lnTo>
                    <a:lnTo>
                      <a:pt x="2465" y="788"/>
                    </a:lnTo>
                    <a:lnTo>
                      <a:pt x="2396" y="810"/>
                    </a:lnTo>
                    <a:lnTo>
                      <a:pt x="2327" y="835"/>
                    </a:lnTo>
                    <a:lnTo>
                      <a:pt x="2260" y="859"/>
                    </a:lnTo>
                    <a:lnTo>
                      <a:pt x="2193" y="882"/>
                    </a:lnTo>
                    <a:lnTo>
                      <a:pt x="2127" y="907"/>
                    </a:lnTo>
                    <a:lnTo>
                      <a:pt x="2062" y="932"/>
                    </a:lnTo>
                    <a:lnTo>
                      <a:pt x="1998" y="957"/>
                    </a:lnTo>
                    <a:lnTo>
                      <a:pt x="1935" y="983"/>
                    </a:lnTo>
                    <a:lnTo>
                      <a:pt x="1873" y="1008"/>
                    </a:lnTo>
                    <a:lnTo>
                      <a:pt x="1811" y="1033"/>
                    </a:lnTo>
                    <a:lnTo>
                      <a:pt x="1750" y="1060"/>
                    </a:lnTo>
                    <a:lnTo>
                      <a:pt x="1690" y="1086"/>
                    </a:lnTo>
                    <a:lnTo>
                      <a:pt x="1632" y="1112"/>
                    </a:lnTo>
                    <a:lnTo>
                      <a:pt x="1573" y="1140"/>
                    </a:lnTo>
                    <a:lnTo>
                      <a:pt x="1516" y="1166"/>
                    </a:lnTo>
                    <a:lnTo>
                      <a:pt x="1460" y="1194"/>
                    </a:lnTo>
                    <a:lnTo>
                      <a:pt x="1404" y="1222"/>
                    </a:lnTo>
                    <a:lnTo>
                      <a:pt x="1351" y="1249"/>
                    </a:lnTo>
                    <a:lnTo>
                      <a:pt x="1297" y="1278"/>
                    </a:lnTo>
                    <a:lnTo>
                      <a:pt x="1244" y="1306"/>
                    </a:lnTo>
                    <a:lnTo>
                      <a:pt x="1192" y="1335"/>
                    </a:lnTo>
                    <a:lnTo>
                      <a:pt x="1143" y="1364"/>
                    </a:lnTo>
                    <a:lnTo>
                      <a:pt x="1093" y="1392"/>
                    </a:lnTo>
                    <a:lnTo>
                      <a:pt x="1044" y="1422"/>
                    </a:lnTo>
                    <a:lnTo>
                      <a:pt x="997" y="1451"/>
                    </a:lnTo>
                    <a:lnTo>
                      <a:pt x="950" y="1482"/>
                    </a:lnTo>
                    <a:lnTo>
                      <a:pt x="904" y="1511"/>
                    </a:lnTo>
                    <a:lnTo>
                      <a:pt x="860" y="1541"/>
                    </a:lnTo>
                    <a:lnTo>
                      <a:pt x="816" y="1572"/>
                    </a:lnTo>
                    <a:lnTo>
                      <a:pt x="774" y="1602"/>
                    </a:lnTo>
                    <a:lnTo>
                      <a:pt x="732" y="1633"/>
                    </a:lnTo>
                    <a:lnTo>
                      <a:pt x="692" y="1664"/>
                    </a:lnTo>
                    <a:lnTo>
                      <a:pt x="652" y="1696"/>
                    </a:lnTo>
                    <a:lnTo>
                      <a:pt x="613" y="1727"/>
                    </a:lnTo>
                    <a:lnTo>
                      <a:pt x="577" y="1759"/>
                    </a:lnTo>
                    <a:lnTo>
                      <a:pt x="540" y="1791"/>
                    </a:lnTo>
                    <a:lnTo>
                      <a:pt x="505" y="1823"/>
                    </a:lnTo>
                    <a:lnTo>
                      <a:pt x="472" y="1856"/>
                    </a:lnTo>
                    <a:lnTo>
                      <a:pt x="438" y="1888"/>
                    </a:lnTo>
                    <a:lnTo>
                      <a:pt x="407" y="1921"/>
                    </a:lnTo>
                    <a:lnTo>
                      <a:pt x="375" y="1954"/>
                    </a:lnTo>
                    <a:lnTo>
                      <a:pt x="346" y="1988"/>
                    </a:lnTo>
                    <a:lnTo>
                      <a:pt x="317" y="2021"/>
                    </a:lnTo>
                    <a:lnTo>
                      <a:pt x="290" y="2055"/>
                    </a:lnTo>
                    <a:lnTo>
                      <a:pt x="264" y="2088"/>
                    </a:lnTo>
                    <a:lnTo>
                      <a:pt x="239" y="2122"/>
                    </a:lnTo>
                    <a:lnTo>
                      <a:pt x="215" y="2157"/>
                    </a:lnTo>
                    <a:lnTo>
                      <a:pt x="193" y="2191"/>
                    </a:lnTo>
                    <a:lnTo>
                      <a:pt x="171" y="2226"/>
                    </a:lnTo>
                    <a:lnTo>
                      <a:pt x="151" y="2261"/>
                    </a:lnTo>
                    <a:lnTo>
                      <a:pt x="132" y="2296"/>
                    </a:lnTo>
                    <a:lnTo>
                      <a:pt x="114" y="2331"/>
                    </a:lnTo>
                    <a:lnTo>
                      <a:pt x="97" y="2367"/>
                    </a:lnTo>
                    <a:lnTo>
                      <a:pt x="82" y="2402"/>
                    </a:lnTo>
                    <a:lnTo>
                      <a:pt x="68" y="2439"/>
                    </a:lnTo>
                    <a:lnTo>
                      <a:pt x="55" y="2475"/>
                    </a:lnTo>
                    <a:lnTo>
                      <a:pt x="44" y="2511"/>
                    </a:lnTo>
                    <a:lnTo>
                      <a:pt x="33" y="2547"/>
                    </a:lnTo>
                    <a:lnTo>
                      <a:pt x="24" y="2584"/>
                    </a:lnTo>
                    <a:lnTo>
                      <a:pt x="17" y="2621"/>
                    </a:lnTo>
                    <a:lnTo>
                      <a:pt x="11" y="2658"/>
                    </a:lnTo>
                    <a:lnTo>
                      <a:pt x="6" y="2695"/>
                    </a:lnTo>
                    <a:lnTo>
                      <a:pt x="3" y="2732"/>
                    </a:lnTo>
                    <a:lnTo>
                      <a:pt x="1" y="2769"/>
                    </a:lnTo>
                    <a:lnTo>
                      <a:pt x="0" y="2807"/>
                    </a:lnTo>
                    <a:lnTo>
                      <a:pt x="98" y="2807"/>
                    </a:lnTo>
                    <a:lnTo>
                      <a:pt x="99" y="2773"/>
                    </a:lnTo>
                    <a:lnTo>
                      <a:pt x="100" y="2739"/>
                    </a:lnTo>
                    <a:lnTo>
                      <a:pt x="104" y="2706"/>
                    </a:lnTo>
                    <a:lnTo>
                      <a:pt x="108" y="2672"/>
                    </a:lnTo>
                    <a:lnTo>
                      <a:pt x="114" y="2639"/>
                    </a:lnTo>
                    <a:lnTo>
                      <a:pt x="121" y="2605"/>
                    </a:lnTo>
                    <a:lnTo>
                      <a:pt x="129" y="2573"/>
                    </a:lnTo>
                    <a:lnTo>
                      <a:pt x="138" y="2539"/>
                    </a:lnTo>
                    <a:lnTo>
                      <a:pt x="148" y="2506"/>
                    </a:lnTo>
                    <a:lnTo>
                      <a:pt x="160" y="2473"/>
                    </a:lnTo>
                    <a:lnTo>
                      <a:pt x="172" y="2440"/>
                    </a:lnTo>
                    <a:lnTo>
                      <a:pt x="187" y="2407"/>
                    </a:lnTo>
                    <a:lnTo>
                      <a:pt x="202" y="2374"/>
                    </a:lnTo>
                    <a:lnTo>
                      <a:pt x="219" y="2341"/>
                    </a:lnTo>
                    <a:lnTo>
                      <a:pt x="236" y="2309"/>
                    </a:lnTo>
                    <a:lnTo>
                      <a:pt x="256" y="2277"/>
                    </a:lnTo>
                    <a:lnTo>
                      <a:pt x="275" y="2244"/>
                    </a:lnTo>
                    <a:lnTo>
                      <a:pt x="296" y="2212"/>
                    </a:lnTo>
                    <a:lnTo>
                      <a:pt x="318" y="2179"/>
                    </a:lnTo>
                    <a:lnTo>
                      <a:pt x="343" y="2148"/>
                    </a:lnTo>
                    <a:lnTo>
                      <a:pt x="367" y="2115"/>
                    </a:lnTo>
                    <a:lnTo>
                      <a:pt x="393" y="2084"/>
                    </a:lnTo>
                    <a:lnTo>
                      <a:pt x="420" y="2052"/>
                    </a:lnTo>
                    <a:lnTo>
                      <a:pt x="448" y="2020"/>
                    </a:lnTo>
                    <a:lnTo>
                      <a:pt x="478" y="1989"/>
                    </a:lnTo>
                    <a:lnTo>
                      <a:pt x="508" y="1957"/>
                    </a:lnTo>
                    <a:lnTo>
                      <a:pt x="539" y="1926"/>
                    </a:lnTo>
                    <a:lnTo>
                      <a:pt x="572" y="1895"/>
                    </a:lnTo>
                    <a:lnTo>
                      <a:pt x="606" y="1864"/>
                    </a:lnTo>
                    <a:lnTo>
                      <a:pt x="641" y="1833"/>
                    </a:lnTo>
                    <a:lnTo>
                      <a:pt x="677" y="1803"/>
                    </a:lnTo>
                    <a:lnTo>
                      <a:pt x="714" y="1773"/>
                    </a:lnTo>
                    <a:lnTo>
                      <a:pt x="752" y="1742"/>
                    </a:lnTo>
                    <a:lnTo>
                      <a:pt x="791" y="1712"/>
                    </a:lnTo>
                    <a:lnTo>
                      <a:pt x="831" y="1681"/>
                    </a:lnTo>
                    <a:lnTo>
                      <a:pt x="873" y="1652"/>
                    </a:lnTo>
                    <a:lnTo>
                      <a:pt x="916" y="1623"/>
                    </a:lnTo>
                    <a:lnTo>
                      <a:pt x="959" y="1593"/>
                    </a:lnTo>
                    <a:lnTo>
                      <a:pt x="1004" y="1564"/>
                    </a:lnTo>
                    <a:lnTo>
                      <a:pt x="1048" y="1534"/>
                    </a:lnTo>
                    <a:lnTo>
                      <a:pt x="1095" y="1506"/>
                    </a:lnTo>
                    <a:lnTo>
                      <a:pt x="1143" y="1477"/>
                    </a:lnTo>
                    <a:lnTo>
                      <a:pt x="1191" y="1448"/>
                    </a:lnTo>
                    <a:lnTo>
                      <a:pt x="1241" y="1421"/>
                    </a:lnTo>
                    <a:lnTo>
                      <a:pt x="1292" y="1392"/>
                    </a:lnTo>
                    <a:lnTo>
                      <a:pt x="1343" y="1364"/>
                    </a:lnTo>
                    <a:lnTo>
                      <a:pt x="1395" y="1337"/>
                    </a:lnTo>
                    <a:lnTo>
                      <a:pt x="1449" y="1309"/>
                    </a:lnTo>
                    <a:lnTo>
                      <a:pt x="1504" y="1282"/>
                    </a:lnTo>
                    <a:lnTo>
                      <a:pt x="1559" y="1255"/>
                    </a:lnTo>
                    <a:lnTo>
                      <a:pt x="1614" y="1228"/>
                    </a:lnTo>
                    <a:lnTo>
                      <a:pt x="1672" y="1202"/>
                    </a:lnTo>
                    <a:lnTo>
                      <a:pt x="1730" y="1175"/>
                    </a:lnTo>
                    <a:lnTo>
                      <a:pt x="1789" y="1150"/>
                    </a:lnTo>
                    <a:lnTo>
                      <a:pt x="1850" y="1124"/>
                    </a:lnTo>
                    <a:lnTo>
                      <a:pt x="1909" y="1098"/>
                    </a:lnTo>
                    <a:lnTo>
                      <a:pt x="1971" y="1073"/>
                    </a:lnTo>
                    <a:lnTo>
                      <a:pt x="2034" y="1049"/>
                    </a:lnTo>
                    <a:lnTo>
                      <a:pt x="2098" y="1023"/>
                    </a:lnTo>
                    <a:lnTo>
                      <a:pt x="2162" y="999"/>
                    </a:lnTo>
                    <a:lnTo>
                      <a:pt x="2227" y="975"/>
                    </a:lnTo>
                    <a:lnTo>
                      <a:pt x="2293" y="951"/>
                    </a:lnTo>
                    <a:lnTo>
                      <a:pt x="2360" y="927"/>
                    </a:lnTo>
                    <a:lnTo>
                      <a:pt x="2428" y="904"/>
                    </a:lnTo>
                    <a:lnTo>
                      <a:pt x="2495" y="880"/>
                    </a:lnTo>
                    <a:lnTo>
                      <a:pt x="2565" y="858"/>
                    </a:lnTo>
                    <a:lnTo>
                      <a:pt x="2635" y="836"/>
                    </a:lnTo>
                    <a:lnTo>
                      <a:pt x="2706" y="813"/>
                    </a:lnTo>
                    <a:lnTo>
                      <a:pt x="2850" y="770"/>
                    </a:lnTo>
                    <a:lnTo>
                      <a:pt x="2997" y="726"/>
                    </a:lnTo>
                    <a:lnTo>
                      <a:pt x="3147" y="686"/>
                    </a:lnTo>
                    <a:lnTo>
                      <a:pt x="3301" y="645"/>
                    </a:lnTo>
                    <a:lnTo>
                      <a:pt x="3457" y="606"/>
                    </a:lnTo>
                    <a:lnTo>
                      <a:pt x="3616" y="568"/>
                    </a:lnTo>
                    <a:lnTo>
                      <a:pt x="3777" y="532"/>
                    </a:lnTo>
                    <a:lnTo>
                      <a:pt x="3942" y="497"/>
                    </a:lnTo>
                    <a:lnTo>
                      <a:pt x="4109" y="463"/>
                    </a:lnTo>
                    <a:lnTo>
                      <a:pt x="4279" y="431"/>
                    </a:lnTo>
                    <a:lnTo>
                      <a:pt x="4450" y="400"/>
                    </a:lnTo>
                    <a:lnTo>
                      <a:pt x="4625" y="370"/>
                    </a:lnTo>
                    <a:lnTo>
                      <a:pt x="4802" y="342"/>
                    </a:lnTo>
                    <a:lnTo>
                      <a:pt x="4982" y="314"/>
                    </a:lnTo>
                    <a:lnTo>
                      <a:pt x="5163" y="289"/>
                    </a:lnTo>
                    <a:lnTo>
                      <a:pt x="5347" y="266"/>
                    </a:lnTo>
                    <a:lnTo>
                      <a:pt x="5532" y="243"/>
                    </a:lnTo>
                    <a:lnTo>
                      <a:pt x="5720" y="222"/>
                    </a:lnTo>
                    <a:lnTo>
                      <a:pt x="5910" y="203"/>
                    </a:lnTo>
                    <a:lnTo>
                      <a:pt x="6102" y="186"/>
                    </a:lnTo>
                    <a:lnTo>
                      <a:pt x="6296" y="169"/>
                    </a:lnTo>
                    <a:lnTo>
                      <a:pt x="6491" y="154"/>
                    </a:lnTo>
                    <a:lnTo>
                      <a:pt x="6688" y="141"/>
                    </a:lnTo>
                    <a:lnTo>
                      <a:pt x="6887" y="130"/>
                    </a:lnTo>
                    <a:lnTo>
                      <a:pt x="7088" y="121"/>
                    </a:lnTo>
                    <a:lnTo>
                      <a:pt x="7290" y="113"/>
                    </a:lnTo>
                    <a:lnTo>
                      <a:pt x="7493" y="106"/>
                    </a:lnTo>
                    <a:lnTo>
                      <a:pt x="7698" y="102"/>
                    </a:lnTo>
                    <a:lnTo>
                      <a:pt x="7904" y="99"/>
                    </a:lnTo>
                    <a:lnTo>
                      <a:pt x="8112" y="98"/>
                    </a:lnTo>
                    <a:lnTo>
                      <a:pt x="8112" y="0"/>
                    </a:lnTo>
                    <a:close/>
                  </a:path>
                </a:pathLst>
              </a:custGeom>
              <a:solidFill>
                <a:srgbClr val="D98E9A"/>
              </a:solidFill>
              <a:ln w="9525">
                <a:noFill/>
                <a:round/>
                <a:headEnd/>
                <a:tailEnd/>
              </a:ln>
            </p:spPr>
            <p:txBody>
              <a:bodyPr/>
              <a:lstStyle/>
              <a:p>
                <a:endParaRPr lang="en-US" dirty="0"/>
              </a:p>
            </p:txBody>
          </p:sp>
          <p:sp>
            <p:nvSpPr>
              <p:cNvPr id="58946" name="Freeform 431"/>
              <p:cNvSpPr>
                <a:spLocks/>
              </p:cNvSpPr>
              <p:nvPr/>
            </p:nvSpPr>
            <p:spPr bwMode="auto">
              <a:xfrm>
                <a:off x="4056" y="4424"/>
                <a:ext cx="312" cy="108"/>
              </a:xfrm>
              <a:custGeom>
                <a:avLst/>
                <a:gdLst>
                  <a:gd name="T0" fmla="*/ 0 w 8112"/>
                  <a:gd name="T1" fmla="*/ 0 h 2807"/>
                  <a:gd name="T2" fmla="*/ 0 w 8112"/>
                  <a:gd name="T3" fmla="*/ 0 h 2807"/>
                  <a:gd name="T4" fmla="*/ 0 w 8112"/>
                  <a:gd name="T5" fmla="*/ 0 h 2807"/>
                  <a:gd name="T6" fmla="*/ 0 w 8112"/>
                  <a:gd name="T7" fmla="*/ 0 h 2807"/>
                  <a:gd name="T8" fmla="*/ 0 w 8112"/>
                  <a:gd name="T9" fmla="*/ 0 h 2807"/>
                  <a:gd name="T10" fmla="*/ 0 w 8112"/>
                  <a:gd name="T11" fmla="*/ 0 h 2807"/>
                  <a:gd name="T12" fmla="*/ 0 w 8112"/>
                  <a:gd name="T13" fmla="*/ 0 h 2807"/>
                  <a:gd name="T14" fmla="*/ 0 w 8112"/>
                  <a:gd name="T15" fmla="*/ 0 h 2807"/>
                  <a:gd name="T16" fmla="*/ 0 w 8112"/>
                  <a:gd name="T17" fmla="*/ 0 h 2807"/>
                  <a:gd name="T18" fmla="*/ 0 w 8112"/>
                  <a:gd name="T19" fmla="*/ 0 h 2807"/>
                  <a:gd name="T20" fmla="*/ 0 w 8112"/>
                  <a:gd name="T21" fmla="*/ 0 h 2807"/>
                  <a:gd name="T22" fmla="*/ 0 w 8112"/>
                  <a:gd name="T23" fmla="*/ 0 h 2807"/>
                  <a:gd name="T24" fmla="*/ 0 w 8112"/>
                  <a:gd name="T25" fmla="*/ 0 h 2807"/>
                  <a:gd name="T26" fmla="*/ 0 w 8112"/>
                  <a:gd name="T27" fmla="*/ 0 h 2807"/>
                  <a:gd name="T28" fmla="*/ 0 w 8112"/>
                  <a:gd name="T29" fmla="*/ 0 h 2807"/>
                  <a:gd name="T30" fmla="*/ 0 w 8112"/>
                  <a:gd name="T31" fmla="*/ 0 h 2807"/>
                  <a:gd name="T32" fmla="*/ 0 w 8112"/>
                  <a:gd name="T33" fmla="*/ 0 h 2807"/>
                  <a:gd name="T34" fmla="*/ 0 w 8112"/>
                  <a:gd name="T35" fmla="*/ 0 h 2807"/>
                  <a:gd name="T36" fmla="*/ 0 w 8112"/>
                  <a:gd name="T37" fmla="*/ 0 h 2807"/>
                  <a:gd name="T38" fmla="*/ 0 w 8112"/>
                  <a:gd name="T39" fmla="*/ 0 h 2807"/>
                  <a:gd name="T40" fmla="*/ 0 w 8112"/>
                  <a:gd name="T41" fmla="*/ 0 h 2807"/>
                  <a:gd name="T42" fmla="*/ 0 w 8112"/>
                  <a:gd name="T43" fmla="*/ 0 h 2807"/>
                  <a:gd name="T44" fmla="*/ 0 w 8112"/>
                  <a:gd name="T45" fmla="*/ 0 h 2807"/>
                  <a:gd name="T46" fmla="*/ 0 w 8112"/>
                  <a:gd name="T47" fmla="*/ 0 h 2807"/>
                  <a:gd name="T48" fmla="*/ 0 w 8112"/>
                  <a:gd name="T49" fmla="*/ 0 h 2807"/>
                  <a:gd name="T50" fmla="*/ 0 w 8112"/>
                  <a:gd name="T51" fmla="*/ 0 h 2807"/>
                  <a:gd name="T52" fmla="*/ 0 w 8112"/>
                  <a:gd name="T53" fmla="*/ 0 h 2807"/>
                  <a:gd name="T54" fmla="*/ 0 w 8112"/>
                  <a:gd name="T55" fmla="*/ 0 h 2807"/>
                  <a:gd name="T56" fmla="*/ 0 w 8112"/>
                  <a:gd name="T57" fmla="*/ 0 h 2807"/>
                  <a:gd name="T58" fmla="*/ 0 w 8112"/>
                  <a:gd name="T59" fmla="*/ 0 h 2807"/>
                  <a:gd name="T60" fmla="*/ 0 w 8112"/>
                  <a:gd name="T61" fmla="*/ 0 h 2807"/>
                  <a:gd name="T62" fmla="*/ 0 w 8112"/>
                  <a:gd name="T63" fmla="*/ 0 h 2807"/>
                  <a:gd name="T64" fmla="*/ 0 w 8112"/>
                  <a:gd name="T65" fmla="*/ 0 h 2807"/>
                  <a:gd name="T66" fmla="*/ 0 w 8112"/>
                  <a:gd name="T67" fmla="*/ 0 h 2807"/>
                  <a:gd name="T68" fmla="*/ 0 w 8112"/>
                  <a:gd name="T69" fmla="*/ 0 h 2807"/>
                  <a:gd name="T70" fmla="*/ 0 w 8112"/>
                  <a:gd name="T71" fmla="*/ 0 h 2807"/>
                  <a:gd name="T72" fmla="*/ 0 w 8112"/>
                  <a:gd name="T73" fmla="*/ 0 h 2807"/>
                  <a:gd name="T74" fmla="*/ 0 w 8112"/>
                  <a:gd name="T75" fmla="*/ 0 h 2807"/>
                  <a:gd name="T76" fmla="*/ 0 w 8112"/>
                  <a:gd name="T77" fmla="*/ 0 h 2807"/>
                  <a:gd name="T78" fmla="*/ 0 w 8112"/>
                  <a:gd name="T79" fmla="*/ 0 h 2807"/>
                  <a:gd name="T80" fmla="*/ 0 w 8112"/>
                  <a:gd name="T81" fmla="*/ 0 h 2807"/>
                  <a:gd name="T82" fmla="*/ 0 w 8112"/>
                  <a:gd name="T83" fmla="*/ 0 h 2807"/>
                  <a:gd name="T84" fmla="*/ 0 w 8112"/>
                  <a:gd name="T85" fmla="*/ 0 h 2807"/>
                  <a:gd name="T86" fmla="*/ 0 w 8112"/>
                  <a:gd name="T87" fmla="*/ 0 h 2807"/>
                  <a:gd name="T88" fmla="*/ 0 w 8112"/>
                  <a:gd name="T89" fmla="*/ 0 h 2807"/>
                  <a:gd name="T90" fmla="*/ 0 w 8112"/>
                  <a:gd name="T91" fmla="*/ 0 h 2807"/>
                  <a:gd name="T92" fmla="*/ 0 w 8112"/>
                  <a:gd name="T93" fmla="*/ 0 h 2807"/>
                  <a:gd name="T94" fmla="*/ 0 w 8112"/>
                  <a:gd name="T95" fmla="*/ 0 h 2807"/>
                  <a:gd name="T96" fmla="*/ 0 w 8112"/>
                  <a:gd name="T97" fmla="*/ 0 h 28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12"/>
                  <a:gd name="T148" fmla="*/ 0 h 2807"/>
                  <a:gd name="T149" fmla="*/ 8112 w 8112"/>
                  <a:gd name="T150" fmla="*/ 2807 h 28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12" h="2807">
                    <a:moveTo>
                      <a:pt x="8112" y="2807"/>
                    </a:moveTo>
                    <a:lnTo>
                      <a:pt x="8111" y="2769"/>
                    </a:lnTo>
                    <a:lnTo>
                      <a:pt x="8109" y="2732"/>
                    </a:lnTo>
                    <a:lnTo>
                      <a:pt x="8106" y="2695"/>
                    </a:lnTo>
                    <a:lnTo>
                      <a:pt x="8101" y="2658"/>
                    </a:lnTo>
                    <a:lnTo>
                      <a:pt x="8095" y="2621"/>
                    </a:lnTo>
                    <a:lnTo>
                      <a:pt x="8087" y="2584"/>
                    </a:lnTo>
                    <a:lnTo>
                      <a:pt x="8079" y="2547"/>
                    </a:lnTo>
                    <a:lnTo>
                      <a:pt x="8068" y="2511"/>
                    </a:lnTo>
                    <a:lnTo>
                      <a:pt x="8056" y="2475"/>
                    </a:lnTo>
                    <a:lnTo>
                      <a:pt x="8044" y="2439"/>
                    </a:lnTo>
                    <a:lnTo>
                      <a:pt x="8030" y="2403"/>
                    </a:lnTo>
                    <a:lnTo>
                      <a:pt x="8015" y="2367"/>
                    </a:lnTo>
                    <a:lnTo>
                      <a:pt x="7998" y="2331"/>
                    </a:lnTo>
                    <a:lnTo>
                      <a:pt x="7980" y="2296"/>
                    </a:lnTo>
                    <a:lnTo>
                      <a:pt x="7961" y="2261"/>
                    </a:lnTo>
                    <a:lnTo>
                      <a:pt x="7941" y="2226"/>
                    </a:lnTo>
                    <a:lnTo>
                      <a:pt x="7919" y="2191"/>
                    </a:lnTo>
                    <a:lnTo>
                      <a:pt x="7897" y="2157"/>
                    </a:lnTo>
                    <a:lnTo>
                      <a:pt x="7873" y="2122"/>
                    </a:lnTo>
                    <a:lnTo>
                      <a:pt x="7848" y="2088"/>
                    </a:lnTo>
                    <a:lnTo>
                      <a:pt x="7822" y="2055"/>
                    </a:lnTo>
                    <a:lnTo>
                      <a:pt x="7795" y="2021"/>
                    </a:lnTo>
                    <a:lnTo>
                      <a:pt x="7766" y="1988"/>
                    </a:lnTo>
                    <a:lnTo>
                      <a:pt x="7737" y="1954"/>
                    </a:lnTo>
                    <a:lnTo>
                      <a:pt x="7705" y="1921"/>
                    </a:lnTo>
                    <a:lnTo>
                      <a:pt x="7674" y="1888"/>
                    </a:lnTo>
                    <a:lnTo>
                      <a:pt x="7640" y="1856"/>
                    </a:lnTo>
                    <a:lnTo>
                      <a:pt x="7607" y="1823"/>
                    </a:lnTo>
                    <a:lnTo>
                      <a:pt x="7572" y="1791"/>
                    </a:lnTo>
                    <a:lnTo>
                      <a:pt x="7535" y="1759"/>
                    </a:lnTo>
                    <a:lnTo>
                      <a:pt x="7498" y="1727"/>
                    </a:lnTo>
                    <a:lnTo>
                      <a:pt x="7460" y="1696"/>
                    </a:lnTo>
                    <a:lnTo>
                      <a:pt x="7420" y="1664"/>
                    </a:lnTo>
                    <a:lnTo>
                      <a:pt x="7380" y="1633"/>
                    </a:lnTo>
                    <a:lnTo>
                      <a:pt x="7338" y="1602"/>
                    </a:lnTo>
                    <a:lnTo>
                      <a:pt x="7296" y="1572"/>
                    </a:lnTo>
                    <a:lnTo>
                      <a:pt x="7252" y="1541"/>
                    </a:lnTo>
                    <a:lnTo>
                      <a:pt x="7208" y="1511"/>
                    </a:lnTo>
                    <a:lnTo>
                      <a:pt x="7162" y="1482"/>
                    </a:lnTo>
                    <a:lnTo>
                      <a:pt x="7115" y="1451"/>
                    </a:lnTo>
                    <a:lnTo>
                      <a:pt x="7068" y="1422"/>
                    </a:lnTo>
                    <a:lnTo>
                      <a:pt x="7019" y="1392"/>
                    </a:lnTo>
                    <a:lnTo>
                      <a:pt x="6969" y="1364"/>
                    </a:lnTo>
                    <a:lnTo>
                      <a:pt x="6919" y="1335"/>
                    </a:lnTo>
                    <a:lnTo>
                      <a:pt x="6868" y="1306"/>
                    </a:lnTo>
                    <a:lnTo>
                      <a:pt x="6815" y="1278"/>
                    </a:lnTo>
                    <a:lnTo>
                      <a:pt x="6761" y="1249"/>
                    </a:lnTo>
                    <a:lnTo>
                      <a:pt x="6708" y="1222"/>
                    </a:lnTo>
                    <a:lnTo>
                      <a:pt x="6652" y="1194"/>
                    </a:lnTo>
                    <a:lnTo>
                      <a:pt x="6596" y="1166"/>
                    </a:lnTo>
                    <a:lnTo>
                      <a:pt x="6538" y="1140"/>
                    </a:lnTo>
                    <a:lnTo>
                      <a:pt x="6480" y="1112"/>
                    </a:lnTo>
                    <a:lnTo>
                      <a:pt x="6422" y="1086"/>
                    </a:lnTo>
                    <a:lnTo>
                      <a:pt x="6362" y="1060"/>
                    </a:lnTo>
                    <a:lnTo>
                      <a:pt x="6301" y="1033"/>
                    </a:lnTo>
                    <a:lnTo>
                      <a:pt x="6239" y="1008"/>
                    </a:lnTo>
                    <a:lnTo>
                      <a:pt x="6177" y="983"/>
                    </a:lnTo>
                    <a:lnTo>
                      <a:pt x="6113" y="957"/>
                    </a:lnTo>
                    <a:lnTo>
                      <a:pt x="6050" y="932"/>
                    </a:lnTo>
                    <a:lnTo>
                      <a:pt x="5985" y="907"/>
                    </a:lnTo>
                    <a:lnTo>
                      <a:pt x="5919" y="882"/>
                    </a:lnTo>
                    <a:lnTo>
                      <a:pt x="5852" y="859"/>
                    </a:lnTo>
                    <a:lnTo>
                      <a:pt x="5785" y="835"/>
                    </a:lnTo>
                    <a:lnTo>
                      <a:pt x="5716" y="810"/>
                    </a:lnTo>
                    <a:lnTo>
                      <a:pt x="5647" y="788"/>
                    </a:lnTo>
                    <a:lnTo>
                      <a:pt x="5577" y="765"/>
                    </a:lnTo>
                    <a:lnTo>
                      <a:pt x="5506" y="741"/>
                    </a:lnTo>
                    <a:lnTo>
                      <a:pt x="5435" y="719"/>
                    </a:lnTo>
                    <a:lnTo>
                      <a:pt x="5289" y="675"/>
                    </a:lnTo>
                    <a:lnTo>
                      <a:pt x="5141" y="632"/>
                    </a:lnTo>
                    <a:lnTo>
                      <a:pt x="4990" y="590"/>
                    </a:lnTo>
                    <a:lnTo>
                      <a:pt x="4835" y="550"/>
                    </a:lnTo>
                    <a:lnTo>
                      <a:pt x="4678" y="511"/>
                    </a:lnTo>
                    <a:lnTo>
                      <a:pt x="4518" y="473"/>
                    </a:lnTo>
                    <a:lnTo>
                      <a:pt x="4355" y="436"/>
                    </a:lnTo>
                    <a:lnTo>
                      <a:pt x="4190" y="401"/>
                    </a:lnTo>
                    <a:lnTo>
                      <a:pt x="4022" y="366"/>
                    </a:lnTo>
                    <a:lnTo>
                      <a:pt x="3851" y="334"/>
                    </a:lnTo>
                    <a:lnTo>
                      <a:pt x="3678" y="302"/>
                    </a:lnTo>
                    <a:lnTo>
                      <a:pt x="3502" y="273"/>
                    </a:lnTo>
                    <a:lnTo>
                      <a:pt x="3325" y="244"/>
                    </a:lnTo>
                    <a:lnTo>
                      <a:pt x="3144" y="217"/>
                    </a:lnTo>
                    <a:lnTo>
                      <a:pt x="2962" y="192"/>
                    </a:lnTo>
                    <a:lnTo>
                      <a:pt x="2777" y="168"/>
                    </a:lnTo>
                    <a:lnTo>
                      <a:pt x="2591" y="145"/>
                    </a:lnTo>
                    <a:lnTo>
                      <a:pt x="2402" y="125"/>
                    </a:lnTo>
                    <a:lnTo>
                      <a:pt x="2211" y="105"/>
                    </a:lnTo>
                    <a:lnTo>
                      <a:pt x="2019" y="87"/>
                    </a:lnTo>
                    <a:lnTo>
                      <a:pt x="1824" y="71"/>
                    </a:lnTo>
                    <a:lnTo>
                      <a:pt x="1627" y="57"/>
                    </a:lnTo>
                    <a:lnTo>
                      <a:pt x="1430" y="44"/>
                    </a:lnTo>
                    <a:lnTo>
                      <a:pt x="1230" y="32"/>
                    </a:lnTo>
                    <a:lnTo>
                      <a:pt x="1028" y="22"/>
                    </a:lnTo>
                    <a:lnTo>
                      <a:pt x="825" y="14"/>
                    </a:lnTo>
                    <a:lnTo>
                      <a:pt x="622" y="8"/>
                    </a:lnTo>
                    <a:lnTo>
                      <a:pt x="416" y="4"/>
                    </a:lnTo>
                    <a:lnTo>
                      <a:pt x="208" y="1"/>
                    </a:lnTo>
                    <a:lnTo>
                      <a:pt x="0" y="0"/>
                    </a:lnTo>
                    <a:lnTo>
                      <a:pt x="0" y="98"/>
                    </a:lnTo>
                    <a:lnTo>
                      <a:pt x="208" y="99"/>
                    </a:lnTo>
                    <a:lnTo>
                      <a:pt x="414" y="102"/>
                    </a:lnTo>
                    <a:lnTo>
                      <a:pt x="619" y="106"/>
                    </a:lnTo>
                    <a:lnTo>
                      <a:pt x="822" y="113"/>
                    </a:lnTo>
                    <a:lnTo>
                      <a:pt x="1024" y="121"/>
                    </a:lnTo>
                    <a:lnTo>
                      <a:pt x="1225" y="130"/>
                    </a:lnTo>
                    <a:lnTo>
                      <a:pt x="1424" y="141"/>
                    </a:lnTo>
                    <a:lnTo>
                      <a:pt x="1621" y="154"/>
                    </a:lnTo>
                    <a:lnTo>
                      <a:pt x="1816" y="169"/>
                    </a:lnTo>
                    <a:lnTo>
                      <a:pt x="2010" y="186"/>
                    </a:lnTo>
                    <a:lnTo>
                      <a:pt x="2201" y="203"/>
                    </a:lnTo>
                    <a:lnTo>
                      <a:pt x="2392" y="222"/>
                    </a:lnTo>
                    <a:lnTo>
                      <a:pt x="2580" y="243"/>
                    </a:lnTo>
                    <a:lnTo>
                      <a:pt x="2765" y="266"/>
                    </a:lnTo>
                    <a:lnTo>
                      <a:pt x="2949" y="289"/>
                    </a:lnTo>
                    <a:lnTo>
                      <a:pt x="3130" y="314"/>
                    </a:lnTo>
                    <a:lnTo>
                      <a:pt x="3310" y="342"/>
                    </a:lnTo>
                    <a:lnTo>
                      <a:pt x="3486" y="370"/>
                    </a:lnTo>
                    <a:lnTo>
                      <a:pt x="3662" y="400"/>
                    </a:lnTo>
                    <a:lnTo>
                      <a:pt x="3833" y="431"/>
                    </a:lnTo>
                    <a:lnTo>
                      <a:pt x="4003" y="463"/>
                    </a:lnTo>
                    <a:lnTo>
                      <a:pt x="4170" y="497"/>
                    </a:lnTo>
                    <a:lnTo>
                      <a:pt x="4334" y="532"/>
                    </a:lnTo>
                    <a:lnTo>
                      <a:pt x="4496" y="568"/>
                    </a:lnTo>
                    <a:lnTo>
                      <a:pt x="4655" y="606"/>
                    </a:lnTo>
                    <a:lnTo>
                      <a:pt x="4811" y="645"/>
                    </a:lnTo>
                    <a:lnTo>
                      <a:pt x="4965" y="686"/>
                    </a:lnTo>
                    <a:lnTo>
                      <a:pt x="5115" y="726"/>
                    </a:lnTo>
                    <a:lnTo>
                      <a:pt x="5262" y="770"/>
                    </a:lnTo>
                    <a:lnTo>
                      <a:pt x="5406" y="813"/>
                    </a:lnTo>
                    <a:lnTo>
                      <a:pt x="5477" y="836"/>
                    </a:lnTo>
                    <a:lnTo>
                      <a:pt x="5547" y="858"/>
                    </a:lnTo>
                    <a:lnTo>
                      <a:pt x="5616" y="880"/>
                    </a:lnTo>
                    <a:lnTo>
                      <a:pt x="5684" y="904"/>
                    </a:lnTo>
                    <a:lnTo>
                      <a:pt x="5752" y="927"/>
                    </a:lnTo>
                    <a:lnTo>
                      <a:pt x="5819" y="951"/>
                    </a:lnTo>
                    <a:lnTo>
                      <a:pt x="5885" y="975"/>
                    </a:lnTo>
                    <a:lnTo>
                      <a:pt x="5950" y="999"/>
                    </a:lnTo>
                    <a:lnTo>
                      <a:pt x="6014" y="1023"/>
                    </a:lnTo>
                    <a:lnTo>
                      <a:pt x="6078" y="1049"/>
                    </a:lnTo>
                    <a:lnTo>
                      <a:pt x="6141" y="1073"/>
                    </a:lnTo>
                    <a:lnTo>
                      <a:pt x="6203" y="1098"/>
                    </a:lnTo>
                    <a:lnTo>
                      <a:pt x="6262" y="1124"/>
                    </a:lnTo>
                    <a:lnTo>
                      <a:pt x="6322" y="1150"/>
                    </a:lnTo>
                    <a:lnTo>
                      <a:pt x="6382" y="1175"/>
                    </a:lnTo>
                    <a:lnTo>
                      <a:pt x="6440" y="1202"/>
                    </a:lnTo>
                    <a:lnTo>
                      <a:pt x="6497" y="1228"/>
                    </a:lnTo>
                    <a:lnTo>
                      <a:pt x="6553" y="1255"/>
                    </a:lnTo>
                    <a:lnTo>
                      <a:pt x="6608" y="1282"/>
                    </a:lnTo>
                    <a:lnTo>
                      <a:pt x="6663" y="1309"/>
                    </a:lnTo>
                    <a:lnTo>
                      <a:pt x="6717" y="1337"/>
                    </a:lnTo>
                    <a:lnTo>
                      <a:pt x="6768" y="1364"/>
                    </a:lnTo>
                    <a:lnTo>
                      <a:pt x="6820" y="1392"/>
                    </a:lnTo>
                    <a:lnTo>
                      <a:pt x="6871" y="1421"/>
                    </a:lnTo>
                    <a:lnTo>
                      <a:pt x="6921" y="1448"/>
                    </a:lnTo>
                    <a:lnTo>
                      <a:pt x="6969" y="1477"/>
                    </a:lnTo>
                    <a:lnTo>
                      <a:pt x="7017" y="1506"/>
                    </a:lnTo>
                    <a:lnTo>
                      <a:pt x="7063" y="1534"/>
                    </a:lnTo>
                    <a:lnTo>
                      <a:pt x="7108" y="1564"/>
                    </a:lnTo>
                    <a:lnTo>
                      <a:pt x="7153" y="1593"/>
                    </a:lnTo>
                    <a:lnTo>
                      <a:pt x="7196" y="1623"/>
                    </a:lnTo>
                    <a:lnTo>
                      <a:pt x="7239" y="1652"/>
                    </a:lnTo>
                    <a:lnTo>
                      <a:pt x="7281" y="1681"/>
                    </a:lnTo>
                    <a:lnTo>
                      <a:pt x="7320" y="1712"/>
                    </a:lnTo>
                    <a:lnTo>
                      <a:pt x="7360" y="1742"/>
                    </a:lnTo>
                    <a:lnTo>
                      <a:pt x="7398" y="1773"/>
                    </a:lnTo>
                    <a:lnTo>
                      <a:pt x="7435" y="1803"/>
                    </a:lnTo>
                    <a:lnTo>
                      <a:pt x="7471" y="1833"/>
                    </a:lnTo>
                    <a:lnTo>
                      <a:pt x="7506" y="1864"/>
                    </a:lnTo>
                    <a:lnTo>
                      <a:pt x="7540" y="1895"/>
                    </a:lnTo>
                    <a:lnTo>
                      <a:pt x="7573" y="1926"/>
                    </a:lnTo>
                    <a:lnTo>
                      <a:pt x="7604" y="1957"/>
                    </a:lnTo>
                    <a:lnTo>
                      <a:pt x="7634" y="1989"/>
                    </a:lnTo>
                    <a:lnTo>
                      <a:pt x="7664" y="2020"/>
                    </a:lnTo>
                    <a:lnTo>
                      <a:pt x="7692" y="2052"/>
                    </a:lnTo>
                    <a:lnTo>
                      <a:pt x="7719" y="2084"/>
                    </a:lnTo>
                    <a:lnTo>
                      <a:pt x="7745" y="2115"/>
                    </a:lnTo>
                    <a:lnTo>
                      <a:pt x="7769" y="2148"/>
                    </a:lnTo>
                    <a:lnTo>
                      <a:pt x="7793" y="2179"/>
                    </a:lnTo>
                    <a:lnTo>
                      <a:pt x="7815" y="2212"/>
                    </a:lnTo>
                    <a:lnTo>
                      <a:pt x="7837" y="2244"/>
                    </a:lnTo>
                    <a:lnTo>
                      <a:pt x="7856" y="2277"/>
                    </a:lnTo>
                    <a:lnTo>
                      <a:pt x="7876" y="2309"/>
                    </a:lnTo>
                    <a:lnTo>
                      <a:pt x="7893" y="2341"/>
                    </a:lnTo>
                    <a:lnTo>
                      <a:pt x="7909" y="2374"/>
                    </a:lnTo>
                    <a:lnTo>
                      <a:pt x="7925" y="2407"/>
                    </a:lnTo>
                    <a:lnTo>
                      <a:pt x="7939" y="2440"/>
                    </a:lnTo>
                    <a:lnTo>
                      <a:pt x="7952" y="2473"/>
                    </a:lnTo>
                    <a:lnTo>
                      <a:pt x="7964" y="2506"/>
                    </a:lnTo>
                    <a:lnTo>
                      <a:pt x="7974" y="2539"/>
                    </a:lnTo>
                    <a:lnTo>
                      <a:pt x="7983" y="2573"/>
                    </a:lnTo>
                    <a:lnTo>
                      <a:pt x="7991" y="2605"/>
                    </a:lnTo>
                    <a:lnTo>
                      <a:pt x="7998" y="2639"/>
                    </a:lnTo>
                    <a:lnTo>
                      <a:pt x="8004" y="2672"/>
                    </a:lnTo>
                    <a:lnTo>
                      <a:pt x="8008" y="2706"/>
                    </a:lnTo>
                    <a:lnTo>
                      <a:pt x="8011" y="2739"/>
                    </a:lnTo>
                    <a:lnTo>
                      <a:pt x="8013" y="2773"/>
                    </a:lnTo>
                    <a:lnTo>
                      <a:pt x="8014" y="2807"/>
                    </a:lnTo>
                    <a:lnTo>
                      <a:pt x="8112" y="2807"/>
                    </a:lnTo>
                    <a:close/>
                  </a:path>
                </a:pathLst>
              </a:custGeom>
              <a:solidFill>
                <a:srgbClr val="D98E9A"/>
              </a:solidFill>
              <a:ln w="9525">
                <a:noFill/>
                <a:round/>
                <a:headEnd/>
                <a:tailEnd/>
              </a:ln>
            </p:spPr>
            <p:txBody>
              <a:bodyPr/>
              <a:lstStyle/>
              <a:p>
                <a:endParaRPr lang="en-US" dirty="0"/>
              </a:p>
            </p:txBody>
          </p:sp>
          <p:sp>
            <p:nvSpPr>
              <p:cNvPr id="58947" name="Freeform 432"/>
              <p:cNvSpPr>
                <a:spLocks/>
              </p:cNvSpPr>
              <p:nvPr/>
            </p:nvSpPr>
            <p:spPr bwMode="auto">
              <a:xfrm>
                <a:off x="4064" y="4455"/>
                <a:ext cx="204" cy="69"/>
              </a:xfrm>
              <a:custGeom>
                <a:avLst/>
                <a:gdLst>
                  <a:gd name="T0" fmla="*/ 0 w 5306"/>
                  <a:gd name="T1" fmla="*/ 0 h 1791"/>
                  <a:gd name="T2" fmla="*/ 0 w 5306"/>
                  <a:gd name="T3" fmla="*/ 0 h 1791"/>
                  <a:gd name="T4" fmla="*/ 0 w 5306"/>
                  <a:gd name="T5" fmla="*/ 0 h 1791"/>
                  <a:gd name="T6" fmla="*/ 0 w 5306"/>
                  <a:gd name="T7" fmla="*/ 0 h 1791"/>
                  <a:gd name="T8" fmla="*/ 0 w 5306"/>
                  <a:gd name="T9" fmla="*/ 0 h 1791"/>
                  <a:gd name="T10" fmla="*/ 0 w 5306"/>
                  <a:gd name="T11" fmla="*/ 0 h 1791"/>
                  <a:gd name="T12" fmla="*/ 0 w 5306"/>
                  <a:gd name="T13" fmla="*/ 0 h 1791"/>
                  <a:gd name="T14" fmla="*/ 0 w 5306"/>
                  <a:gd name="T15" fmla="*/ 0 h 1791"/>
                  <a:gd name="T16" fmla="*/ 0 60000 65536"/>
                  <a:gd name="T17" fmla="*/ 0 60000 65536"/>
                  <a:gd name="T18" fmla="*/ 0 60000 65536"/>
                  <a:gd name="T19" fmla="*/ 0 60000 65536"/>
                  <a:gd name="T20" fmla="*/ 0 60000 65536"/>
                  <a:gd name="T21" fmla="*/ 0 60000 65536"/>
                  <a:gd name="T22" fmla="*/ 0 60000 65536"/>
                  <a:gd name="T23" fmla="*/ 0 60000 65536"/>
                  <a:gd name="T24" fmla="*/ 0 w 5306"/>
                  <a:gd name="T25" fmla="*/ 0 h 1791"/>
                  <a:gd name="T26" fmla="*/ 5306 w 5306"/>
                  <a:gd name="T27" fmla="*/ 1791 h 17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06" h="1791">
                    <a:moveTo>
                      <a:pt x="0" y="1397"/>
                    </a:moveTo>
                    <a:lnTo>
                      <a:pt x="1187" y="1791"/>
                    </a:lnTo>
                    <a:lnTo>
                      <a:pt x="3995" y="673"/>
                    </a:lnTo>
                    <a:lnTo>
                      <a:pt x="5306" y="993"/>
                    </a:lnTo>
                    <a:lnTo>
                      <a:pt x="4615" y="0"/>
                    </a:lnTo>
                    <a:lnTo>
                      <a:pt x="1233" y="0"/>
                    </a:lnTo>
                    <a:lnTo>
                      <a:pt x="2646" y="345"/>
                    </a:lnTo>
                    <a:lnTo>
                      <a:pt x="0" y="1397"/>
                    </a:lnTo>
                    <a:close/>
                  </a:path>
                </a:pathLst>
              </a:custGeom>
              <a:solidFill>
                <a:srgbClr val="1F1A17"/>
              </a:solidFill>
              <a:ln w="9525">
                <a:noFill/>
                <a:round/>
                <a:headEnd/>
                <a:tailEnd/>
              </a:ln>
            </p:spPr>
            <p:txBody>
              <a:bodyPr/>
              <a:lstStyle/>
              <a:p>
                <a:endParaRPr lang="en-US" dirty="0"/>
              </a:p>
            </p:txBody>
          </p:sp>
          <p:sp>
            <p:nvSpPr>
              <p:cNvPr id="58948" name="Freeform 433"/>
              <p:cNvSpPr>
                <a:spLocks/>
              </p:cNvSpPr>
              <p:nvPr/>
            </p:nvSpPr>
            <p:spPr bwMode="auto">
              <a:xfrm>
                <a:off x="3841" y="4537"/>
                <a:ext cx="204" cy="69"/>
              </a:xfrm>
              <a:custGeom>
                <a:avLst/>
                <a:gdLst>
                  <a:gd name="T0" fmla="*/ 0 w 5306"/>
                  <a:gd name="T1" fmla="*/ 0 h 1791"/>
                  <a:gd name="T2" fmla="*/ 0 w 5306"/>
                  <a:gd name="T3" fmla="*/ 0 h 1791"/>
                  <a:gd name="T4" fmla="*/ 0 w 5306"/>
                  <a:gd name="T5" fmla="*/ 0 h 1791"/>
                  <a:gd name="T6" fmla="*/ 0 w 5306"/>
                  <a:gd name="T7" fmla="*/ 0 h 1791"/>
                  <a:gd name="T8" fmla="*/ 0 w 5306"/>
                  <a:gd name="T9" fmla="*/ 0 h 1791"/>
                  <a:gd name="T10" fmla="*/ 0 w 5306"/>
                  <a:gd name="T11" fmla="*/ 0 h 1791"/>
                  <a:gd name="T12" fmla="*/ 0 w 5306"/>
                  <a:gd name="T13" fmla="*/ 0 h 1791"/>
                  <a:gd name="T14" fmla="*/ 0 w 5306"/>
                  <a:gd name="T15" fmla="*/ 0 h 1791"/>
                  <a:gd name="T16" fmla="*/ 0 60000 65536"/>
                  <a:gd name="T17" fmla="*/ 0 60000 65536"/>
                  <a:gd name="T18" fmla="*/ 0 60000 65536"/>
                  <a:gd name="T19" fmla="*/ 0 60000 65536"/>
                  <a:gd name="T20" fmla="*/ 0 60000 65536"/>
                  <a:gd name="T21" fmla="*/ 0 60000 65536"/>
                  <a:gd name="T22" fmla="*/ 0 60000 65536"/>
                  <a:gd name="T23" fmla="*/ 0 60000 65536"/>
                  <a:gd name="T24" fmla="*/ 0 w 5306"/>
                  <a:gd name="T25" fmla="*/ 0 h 1791"/>
                  <a:gd name="T26" fmla="*/ 5306 w 5306"/>
                  <a:gd name="T27" fmla="*/ 1791 h 17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06" h="1791">
                    <a:moveTo>
                      <a:pt x="5306" y="393"/>
                    </a:moveTo>
                    <a:lnTo>
                      <a:pt x="4118" y="0"/>
                    </a:lnTo>
                    <a:lnTo>
                      <a:pt x="1310" y="1117"/>
                    </a:lnTo>
                    <a:lnTo>
                      <a:pt x="0" y="798"/>
                    </a:lnTo>
                    <a:lnTo>
                      <a:pt x="690" y="1791"/>
                    </a:lnTo>
                    <a:lnTo>
                      <a:pt x="4072" y="1791"/>
                    </a:lnTo>
                    <a:lnTo>
                      <a:pt x="2660" y="1446"/>
                    </a:lnTo>
                    <a:lnTo>
                      <a:pt x="5306" y="393"/>
                    </a:lnTo>
                    <a:close/>
                  </a:path>
                </a:pathLst>
              </a:custGeom>
              <a:solidFill>
                <a:srgbClr val="1F1A17"/>
              </a:solidFill>
              <a:ln w="9525">
                <a:noFill/>
                <a:round/>
                <a:headEnd/>
                <a:tailEnd/>
              </a:ln>
            </p:spPr>
            <p:txBody>
              <a:bodyPr/>
              <a:lstStyle/>
              <a:p>
                <a:endParaRPr lang="en-US" dirty="0"/>
              </a:p>
            </p:txBody>
          </p:sp>
          <p:sp>
            <p:nvSpPr>
              <p:cNvPr id="58949" name="Freeform 434"/>
              <p:cNvSpPr>
                <a:spLocks/>
              </p:cNvSpPr>
              <p:nvPr/>
            </p:nvSpPr>
            <p:spPr bwMode="auto">
              <a:xfrm>
                <a:off x="3852" y="4453"/>
                <a:ext cx="204" cy="69"/>
              </a:xfrm>
              <a:custGeom>
                <a:avLst/>
                <a:gdLst>
                  <a:gd name="T0" fmla="*/ 0 w 5306"/>
                  <a:gd name="T1" fmla="*/ 0 h 1790"/>
                  <a:gd name="T2" fmla="*/ 0 w 5306"/>
                  <a:gd name="T3" fmla="*/ 0 h 1790"/>
                  <a:gd name="T4" fmla="*/ 0 w 5306"/>
                  <a:gd name="T5" fmla="*/ 0 h 1790"/>
                  <a:gd name="T6" fmla="*/ 0 w 5306"/>
                  <a:gd name="T7" fmla="*/ 0 h 1790"/>
                  <a:gd name="T8" fmla="*/ 0 w 5306"/>
                  <a:gd name="T9" fmla="*/ 0 h 1790"/>
                  <a:gd name="T10" fmla="*/ 0 w 5306"/>
                  <a:gd name="T11" fmla="*/ 0 h 1790"/>
                  <a:gd name="T12" fmla="*/ 0 w 5306"/>
                  <a:gd name="T13" fmla="*/ 0 h 1790"/>
                  <a:gd name="T14" fmla="*/ 0 w 5306"/>
                  <a:gd name="T15" fmla="*/ 0 h 1790"/>
                  <a:gd name="T16" fmla="*/ 0 60000 65536"/>
                  <a:gd name="T17" fmla="*/ 0 60000 65536"/>
                  <a:gd name="T18" fmla="*/ 0 60000 65536"/>
                  <a:gd name="T19" fmla="*/ 0 60000 65536"/>
                  <a:gd name="T20" fmla="*/ 0 60000 65536"/>
                  <a:gd name="T21" fmla="*/ 0 60000 65536"/>
                  <a:gd name="T22" fmla="*/ 0 60000 65536"/>
                  <a:gd name="T23" fmla="*/ 0 60000 65536"/>
                  <a:gd name="T24" fmla="*/ 0 w 5306"/>
                  <a:gd name="T25" fmla="*/ 0 h 1790"/>
                  <a:gd name="T26" fmla="*/ 5306 w 5306"/>
                  <a:gd name="T27" fmla="*/ 1790 h 17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06" h="1790">
                    <a:moveTo>
                      <a:pt x="0" y="393"/>
                    </a:moveTo>
                    <a:lnTo>
                      <a:pt x="1188" y="0"/>
                    </a:lnTo>
                    <a:lnTo>
                      <a:pt x="3996" y="1117"/>
                    </a:lnTo>
                    <a:lnTo>
                      <a:pt x="5306" y="798"/>
                    </a:lnTo>
                    <a:lnTo>
                      <a:pt x="4615" y="1790"/>
                    </a:lnTo>
                    <a:lnTo>
                      <a:pt x="1233" y="1790"/>
                    </a:lnTo>
                    <a:lnTo>
                      <a:pt x="2646" y="1445"/>
                    </a:lnTo>
                    <a:lnTo>
                      <a:pt x="0" y="393"/>
                    </a:lnTo>
                    <a:close/>
                  </a:path>
                </a:pathLst>
              </a:custGeom>
              <a:solidFill>
                <a:srgbClr val="1F1A17"/>
              </a:solidFill>
              <a:ln w="9525">
                <a:noFill/>
                <a:round/>
                <a:headEnd/>
                <a:tailEnd/>
              </a:ln>
            </p:spPr>
            <p:txBody>
              <a:bodyPr/>
              <a:lstStyle/>
              <a:p>
                <a:endParaRPr lang="en-US" dirty="0"/>
              </a:p>
            </p:txBody>
          </p:sp>
          <p:sp>
            <p:nvSpPr>
              <p:cNvPr id="58950" name="Freeform 435"/>
              <p:cNvSpPr>
                <a:spLocks/>
              </p:cNvSpPr>
              <p:nvPr/>
            </p:nvSpPr>
            <p:spPr bwMode="auto">
              <a:xfrm>
                <a:off x="4068" y="4459"/>
                <a:ext cx="204" cy="68"/>
              </a:xfrm>
              <a:custGeom>
                <a:avLst/>
                <a:gdLst>
                  <a:gd name="T0" fmla="*/ 0 w 5306"/>
                  <a:gd name="T1" fmla="*/ 0 h 1791"/>
                  <a:gd name="T2" fmla="*/ 0 w 5306"/>
                  <a:gd name="T3" fmla="*/ 0 h 1791"/>
                  <a:gd name="T4" fmla="*/ 0 w 5306"/>
                  <a:gd name="T5" fmla="*/ 0 h 1791"/>
                  <a:gd name="T6" fmla="*/ 0 w 5306"/>
                  <a:gd name="T7" fmla="*/ 0 h 1791"/>
                  <a:gd name="T8" fmla="*/ 0 w 5306"/>
                  <a:gd name="T9" fmla="*/ 0 h 1791"/>
                  <a:gd name="T10" fmla="*/ 0 w 5306"/>
                  <a:gd name="T11" fmla="*/ 0 h 1791"/>
                  <a:gd name="T12" fmla="*/ 0 w 5306"/>
                  <a:gd name="T13" fmla="*/ 0 h 1791"/>
                  <a:gd name="T14" fmla="*/ 0 w 5306"/>
                  <a:gd name="T15" fmla="*/ 0 h 1791"/>
                  <a:gd name="T16" fmla="*/ 0 60000 65536"/>
                  <a:gd name="T17" fmla="*/ 0 60000 65536"/>
                  <a:gd name="T18" fmla="*/ 0 60000 65536"/>
                  <a:gd name="T19" fmla="*/ 0 60000 65536"/>
                  <a:gd name="T20" fmla="*/ 0 60000 65536"/>
                  <a:gd name="T21" fmla="*/ 0 60000 65536"/>
                  <a:gd name="T22" fmla="*/ 0 60000 65536"/>
                  <a:gd name="T23" fmla="*/ 0 60000 65536"/>
                  <a:gd name="T24" fmla="*/ 0 w 5306"/>
                  <a:gd name="T25" fmla="*/ 0 h 1791"/>
                  <a:gd name="T26" fmla="*/ 5306 w 5306"/>
                  <a:gd name="T27" fmla="*/ 1791 h 17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06" h="1791">
                    <a:moveTo>
                      <a:pt x="0" y="1398"/>
                    </a:moveTo>
                    <a:lnTo>
                      <a:pt x="1188" y="1791"/>
                    </a:lnTo>
                    <a:lnTo>
                      <a:pt x="3996" y="674"/>
                    </a:lnTo>
                    <a:lnTo>
                      <a:pt x="5306" y="993"/>
                    </a:lnTo>
                    <a:lnTo>
                      <a:pt x="4615" y="0"/>
                    </a:lnTo>
                    <a:lnTo>
                      <a:pt x="1233" y="0"/>
                    </a:lnTo>
                    <a:lnTo>
                      <a:pt x="2647" y="345"/>
                    </a:lnTo>
                    <a:lnTo>
                      <a:pt x="0" y="1398"/>
                    </a:lnTo>
                    <a:close/>
                  </a:path>
                </a:pathLst>
              </a:custGeom>
              <a:solidFill>
                <a:srgbClr val="FFFFFF"/>
              </a:solidFill>
              <a:ln w="9525">
                <a:noFill/>
                <a:round/>
                <a:headEnd/>
                <a:tailEnd/>
              </a:ln>
            </p:spPr>
            <p:txBody>
              <a:bodyPr/>
              <a:lstStyle/>
              <a:p>
                <a:endParaRPr lang="en-US" dirty="0"/>
              </a:p>
            </p:txBody>
          </p:sp>
          <p:sp>
            <p:nvSpPr>
              <p:cNvPr id="58951" name="Freeform 436"/>
              <p:cNvSpPr>
                <a:spLocks/>
              </p:cNvSpPr>
              <p:nvPr/>
            </p:nvSpPr>
            <p:spPr bwMode="auto">
              <a:xfrm>
                <a:off x="3845" y="4541"/>
                <a:ext cx="204" cy="69"/>
              </a:xfrm>
              <a:custGeom>
                <a:avLst/>
                <a:gdLst>
                  <a:gd name="T0" fmla="*/ 0 w 5306"/>
                  <a:gd name="T1" fmla="*/ 0 h 1790"/>
                  <a:gd name="T2" fmla="*/ 0 w 5306"/>
                  <a:gd name="T3" fmla="*/ 0 h 1790"/>
                  <a:gd name="T4" fmla="*/ 0 w 5306"/>
                  <a:gd name="T5" fmla="*/ 0 h 1790"/>
                  <a:gd name="T6" fmla="*/ 0 w 5306"/>
                  <a:gd name="T7" fmla="*/ 0 h 1790"/>
                  <a:gd name="T8" fmla="*/ 0 w 5306"/>
                  <a:gd name="T9" fmla="*/ 0 h 1790"/>
                  <a:gd name="T10" fmla="*/ 0 w 5306"/>
                  <a:gd name="T11" fmla="*/ 0 h 1790"/>
                  <a:gd name="T12" fmla="*/ 0 w 5306"/>
                  <a:gd name="T13" fmla="*/ 0 h 1790"/>
                  <a:gd name="T14" fmla="*/ 0 w 5306"/>
                  <a:gd name="T15" fmla="*/ 0 h 1790"/>
                  <a:gd name="T16" fmla="*/ 0 60000 65536"/>
                  <a:gd name="T17" fmla="*/ 0 60000 65536"/>
                  <a:gd name="T18" fmla="*/ 0 60000 65536"/>
                  <a:gd name="T19" fmla="*/ 0 60000 65536"/>
                  <a:gd name="T20" fmla="*/ 0 60000 65536"/>
                  <a:gd name="T21" fmla="*/ 0 60000 65536"/>
                  <a:gd name="T22" fmla="*/ 0 60000 65536"/>
                  <a:gd name="T23" fmla="*/ 0 60000 65536"/>
                  <a:gd name="T24" fmla="*/ 0 w 5306"/>
                  <a:gd name="T25" fmla="*/ 0 h 1790"/>
                  <a:gd name="T26" fmla="*/ 5306 w 5306"/>
                  <a:gd name="T27" fmla="*/ 1790 h 17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06" h="1790">
                    <a:moveTo>
                      <a:pt x="5306" y="393"/>
                    </a:moveTo>
                    <a:lnTo>
                      <a:pt x="4118" y="0"/>
                    </a:lnTo>
                    <a:lnTo>
                      <a:pt x="1310" y="1117"/>
                    </a:lnTo>
                    <a:lnTo>
                      <a:pt x="0" y="798"/>
                    </a:lnTo>
                    <a:lnTo>
                      <a:pt x="692" y="1790"/>
                    </a:lnTo>
                    <a:lnTo>
                      <a:pt x="4073" y="1790"/>
                    </a:lnTo>
                    <a:lnTo>
                      <a:pt x="2660" y="1445"/>
                    </a:lnTo>
                    <a:lnTo>
                      <a:pt x="5306" y="393"/>
                    </a:lnTo>
                    <a:close/>
                  </a:path>
                </a:pathLst>
              </a:custGeom>
              <a:solidFill>
                <a:srgbClr val="FFFFFF"/>
              </a:solidFill>
              <a:ln w="9525">
                <a:noFill/>
                <a:round/>
                <a:headEnd/>
                <a:tailEnd/>
              </a:ln>
            </p:spPr>
            <p:txBody>
              <a:bodyPr/>
              <a:lstStyle/>
              <a:p>
                <a:endParaRPr lang="en-US" dirty="0"/>
              </a:p>
            </p:txBody>
          </p:sp>
          <p:sp>
            <p:nvSpPr>
              <p:cNvPr id="58952" name="Freeform 437"/>
              <p:cNvSpPr>
                <a:spLocks/>
              </p:cNvSpPr>
              <p:nvPr/>
            </p:nvSpPr>
            <p:spPr bwMode="auto">
              <a:xfrm>
                <a:off x="3856" y="4457"/>
                <a:ext cx="204" cy="69"/>
              </a:xfrm>
              <a:custGeom>
                <a:avLst/>
                <a:gdLst>
                  <a:gd name="T0" fmla="*/ 0 w 5306"/>
                  <a:gd name="T1" fmla="*/ 0 h 1790"/>
                  <a:gd name="T2" fmla="*/ 0 w 5306"/>
                  <a:gd name="T3" fmla="*/ 0 h 1790"/>
                  <a:gd name="T4" fmla="*/ 0 w 5306"/>
                  <a:gd name="T5" fmla="*/ 0 h 1790"/>
                  <a:gd name="T6" fmla="*/ 0 w 5306"/>
                  <a:gd name="T7" fmla="*/ 0 h 1790"/>
                  <a:gd name="T8" fmla="*/ 0 w 5306"/>
                  <a:gd name="T9" fmla="*/ 0 h 1790"/>
                  <a:gd name="T10" fmla="*/ 0 w 5306"/>
                  <a:gd name="T11" fmla="*/ 0 h 1790"/>
                  <a:gd name="T12" fmla="*/ 0 w 5306"/>
                  <a:gd name="T13" fmla="*/ 0 h 1790"/>
                  <a:gd name="T14" fmla="*/ 0 w 5306"/>
                  <a:gd name="T15" fmla="*/ 0 h 1790"/>
                  <a:gd name="T16" fmla="*/ 0 60000 65536"/>
                  <a:gd name="T17" fmla="*/ 0 60000 65536"/>
                  <a:gd name="T18" fmla="*/ 0 60000 65536"/>
                  <a:gd name="T19" fmla="*/ 0 60000 65536"/>
                  <a:gd name="T20" fmla="*/ 0 60000 65536"/>
                  <a:gd name="T21" fmla="*/ 0 60000 65536"/>
                  <a:gd name="T22" fmla="*/ 0 60000 65536"/>
                  <a:gd name="T23" fmla="*/ 0 60000 65536"/>
                  <a:gd name="T24" fmla="*/ 0 w 5306"/>
                  <a:gd name="T25" fmla="*/ 0 h 1790"/>
                  <a:gd name="T26" fmla="*/ 5306 w 5306"/>
                  <a:gd name="T27" fmla="*/ 1790 h 17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06" h="1790">
                    <a:moveTo>
                      <a:pt x="0" y="392"/>
                    </a:moveTo>
                    <a:lnTo>
                      <a:pt x="1189" y="0"/>
                    </a:lnTo>
                    <a:lnTo>
                      <a:pt x="3996" y="1116"/>
                    </a:lnTo>
                    <a:lnTo>
                      <a:pt x="5306" y="798"/>
                    </a:lnTo>
                    <a:lnTo>
                      <a:pt x="4615" y="1790"/>
                    </a:lnTo>
                    <a:lnTo>
                      <a:pt x="1233" y="1790"/>
                    </a:lnTo>
                    <a:lnTo>
                      <a:pt x="2647" y="1445"/>
                    </a:lnTo>
                    <a:lnTo>
                      <a:pt x="0" y="392"/>
                    </a:lnTo>
                    <a:close/>
                  </a:path>
                </a:pathLst>
              </a:custGeom>
              <a:solidFill>
                <a:srgbClr val="FFFFFF"/>
              </a:solidFill>
              <a:ln w="9525">
                <a:noFill/>
                <a:round/>
                <a:headEnd/>
                <a:tailEnd/>
              </a:ln>
            </p:spPr>
            <p:txBody>
              <a:bodyPr/>
              <a:lstStyle/>
              <a:p>
                <a:endParaRPr lang="en-US" dirty="0"/>
              </a:p>
            </p:txBody>
          </p:sp>
          <p:sp>
            <p:nvSpPr>
              <p:cNvPr id="58953" name="Freeform 438"/>
              <p:cNvSpPr>
                <a:spLocks/>
              </p:cNvSpPr>
              <p:nvPr/>
            </p:nvSpPr>
            <p:spPr bwMode="auto">
              <a:xfrm>
                <a:off x="4055" y="4547"/>
                <a:ext cx="201" cy="68"/>
              </a:xfrm>
              <a:custGeom>
                <a:avLst/>
                <a:gdLst>
                  <a:gd name="T0" fmla="*/ 0 w 5244"/>
                  <a:gd name="T1" fmla="*/ 0 h 1770"/>
                  <a:gd name="T2" fmla="*/ 0 w 5244"/>
                  <a:gd name="T3" fmla="*/ 0 h 1770"/>
                  <a:gd name="T4" fmla="*/ 0 w 5244"/>
                  <a:gd name="T5" fmla="*/ 0 h 1770"/>
                  <a:gd name="T6" fmla="*/ 0 w 5244"/>
                  <a:gd name="T7" fmla="*/ 0 h 1770"/>
                  <a:gd name="T8" fmla="*/ 0 w 5244"/>
                  <a:gd name="T9" fmla="*/ 0 h 1770"/>
                  <a:gd name="T10" fmla="*/ 0 w 5244"/>
                  <a:gd name="T11" fmla="*/ 0 h 1770"/>
                  <a:gd name="T12" fmla="*/ 0 w 5244"/>
                  <a:gd name="T13" fmla="*/ 0 h 1770"/>
                  <a:gd name="T14" fmla="*/ 0 w 5244"/>
                  <a:gd name="T15" fmla="*/ 0 h 1770"/>
                  <a:gd name="T16" fmla="*/ 0 60000 65536"/>
                  <a:gd name="T17" fmla="*/ 0 60000 65536"/>
                  <a:gd name="T18" fmla="*/ 0 60000 65536"/>
                  <a:gd name="T19" fmla="*/ 0 60000 65536"/>
                  <a:gd name="T20" fmla="*/ 0 60000 65536"/>
                  <a:gd name="T21" fmla="*/ 0 60000 65536"/>
                  <a:gd name="T22" fmla="*/ 0 60000 65536"/>
                  <a:gd name="T23" fmla="*/ 0 60000 65536"/>
                  <a:gd name="T24" fmla="*/ 0 w 5244"/>
                  <a:gd name="T25" fmla="*/ 0 h 1770"/>
                  <a:gd name="T26" fmla="*/ 5244 w 5244"/>
                  <a:gd name="T27" fmla="*/ 1770 h 17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44" h="1770">
                    <a:moveTo>
                      <a:pt x="5244" y="1381"/>
                    </a:moveTo>
                    <a:lnTo>
                      <a:pt x="4071" y="1770"/>
                    </a:lnTo>
                    <a:lnTo>
                      <a:pt x="1294" y="665"/>
                    </a:lnTo>
                    <a:lnTo>
                      <a:pt x="0" y="981"/>
                    </a:lnTo>
                    <a:lnTo>
                      <a:pt x="683" y="0"/>
                    </a:lnTo>
                    <a:lnTo>
                      <a:pt x="4025" y="0"/>
                    </a:lnTo>
                    <a:lnTo>
                      <a:pt x="2629" y="341"/>
                    </a:lnTo>
                    <a:lnTo>
                      <a:pt x="5244" y="1381"/>
                    </a:lnTo>
                    <a:close/>
                  </a:path>
                </a:pathLst>
              </a:custGeom>
              <a:solidFill>
                <a:srgbClr val="1F1A17"/>
              </a:solidFill>
              <a:ln w="9525">
                <a:noFill/>
                <a:round/>
                <a:headEnd/>
                <a:tailEnd/>
              </a:ln>
            </p:spPr>
            <p:txBody>
              <a:bodyPr/>
              <a:lstStyle/>
              <a:p>
                <a:endParaRPr lang="en-US" dirty="0"/>
              </a:p>
            </p:txBody>
          </p:sp>
          <p:sp>
            <p:nvSpPr>
              <p:cNvPr id="58954" name="Freeform 439"/>
              <p:cNvSpPr>
                <a:spLocks/>
              </p:cNvSpPr>
              <p:nvPr/>
            </p:nvSpPr>
            <p:spPr bwMode="auto">
              <a:xfrm>
                <a:off x="4058" y="4551"/>
                <a:ext cx="202" cy="69"/>
              </a:xfrm>
              <a:custGeom>
                <a:avLst/>
                <a:gdLst>
                  <a:gd name="T0" fmla="*/ 0 w 5244"/>
                  <a:gd name="T1" fmla="*/ 0 h 1771"/>
                  <a:gd name="T2" fmla="*/ 0 w 5244"/>
                  <a:gd name="T3" fmla="*/ 0 h 1771"/>
                  <a:gd name="T4" fmla="*/ 0 w 5244"/>
                  <a:gd name="T5" fmla="*/ 0 h 1771"/>
                  <a:gd name="T6" fmla="*/ 0 w 5244"/>
                  <a:gd name="T7" fmla="*/ 0 h 1771"/>
                  <a:gd name="T8" fmla="*/ 0 w 5244"/>
                  <a:gd name="T9" fmla="*/ 0 h 1771"/>
                  <a:gd name="T10" fmla="*/ 0 w 5244"/>
                  <a:gd name="T11" fmla="*/ 0 h 1771"/>
                  <a:gd name="T12" fmla="*/ 0 w 5244"/>
                  <a:gd name="T13" fmla="*/ 0 h 1771"/>
                  <a:gd name="T14" fmla="*/ 0 w 5244"/>
                  <a:gd name="T15" fmla="*/ 0 h 1771"/>
                  <a:gd name="T16" fmla="*/ 0 60000 65536"/>
                  <a:gd name="T17" fmla="*/ 0 60000 65536"/>
                  <a:gd name="T18" fmla="*/ 0 60000 65536"/>
                  <a:gd name="T19" fmla="*/ 0 60000 65536"/>
                  <a:gd name="T20" fmla="*/ 0 60000 65536"/>
                  <a:gd name="T21" fmla="*/ 0 60000 65536"/>
                  <a:gd name="T22" fmla="*/ 0 60000 65536"/>
                  <a:gd name="T23" fmla="*/ 0 60000 65536"/>
                  <a:gd name="T24" fmla="*/ 0 w 5244"/>
                  <a:gd name="T25" fmla="*/ 0 h 1771"/>
                  <a:gd name="T26" fmla="*/ 5244 w 5244"/>
                  <a:gd name="T27" fmla="*/ 1771 h 17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44" h="1771">
                    <a:moveTo>
                      <a:pt x="5244" y="1382"/>
                    </a:moveTo>
                    <a:lnTo>
                      <a:pt x="4071" y="1771"/>
                    </a:lnTo>
                    <a:lnTo>
                      <a:pt x="1296" y="666"/>
                    </a:lnTo>
                    <a:lnTo>
                      <a:pt x="0" y="982"/>
                    </a:lnTo>
                    <a:lnTo>
                      <a:pt x="683" y="0"/>
                    </a:lnTo>
                    <a:lnTo>
                      <a:pt x="4025" y="0"/>
                    </a:lnTo>
                    <a:lnTo>
                      <a:pt x="2629" y="341"/>
                    </a:lnTo>
                    <a:lnTo>
                      <a:pt x="5244" y="1382"/>
                    </a:lnTo>
                    <a:close/>
                  </a:path>
                </a:pathLst>
              </a:custGeom>
              <a:solidFill>
                <a:srgbClr val="FFFFFF"/>
              </a:solidFill>
              <a:ln w="9525">
                <a:noFill/>
                <a:round/>
                <a:headEnd/>
                <a:tailEnd/>
              </a:ln>
            </p:spPr>
            <p:txBody>
              <a:bodyPr/>
              <a:lstStyle/>
              <a:p>
                <a:endParaRPr lang="en-US" dirty="0"/>
              </a:p>
            </p:txBody>
          </p:sp>
        </p:grpSp>
      </p:grpSp>
      <p:pic>
        <p:nvPicPr>
          <p:cNvPr id="58514" name="Picture 441" descr="IP Phone"/>
          <p:cNvPicPr>
            <a:picLocks noChangeAspect="1" noChangeArrowheads="1"/>
          </p:cNvPicPr>
          <p:nvPr/>
        </p:nvPicPr>
        <p:blipFill>
          <a:blip r:embed="rId21" cstate="print"/>
          <a:srcRect/>
          <a:stretch>
            <a:fillRect/>
          </a:stretch>
        </p:blipFill>
        <p:spPr bwMode="auto">
          <a:xfrm>
            <a:off x="8001000" y="2286000"/>
            <a:ext cx="406400" cy="252413"/>
          </a:xfrm>
          <a:prstGeom prst="rect">
            <a:avLst/>
          </a:prstGeom>
          <a:noFill/>
          <a:ln w="9525">
            <a:noFill/>
            <a:miter lim="800000"/>
            <a:headEnd/>
            <a:tailEnd/>
          </a:ln>
        </p:spPr>
      </p:pic>
      <p:sp>
        <p:nvSpPr>
          <p:cNvPr id="58515" name="TextBox 329"/>
          <p:cNvSpPr txBox="1">
            <a:spLocks noChangeArrowheads="1"/>
          </p:cNvSpPr>
          <p:nvPr/>
        </p:nvSpPr>
        <p:spPr bwMode="auto">
          <a:xfrm>
            <a:off x="7038975" y="3673475"/>
            <a:ext cx="766763" cy="231775"/>
          </a:xfrm>
          <a:prstGeom prst="rect">
            <a:avLst/>
          </a:prstGeom>
          <a:noFill/>
          <a:ln w="9525">
            <a:noFill/>
            <a:miter lim="800000"/>
            <a:headEnd/>
            <a:tailEnd/>
          </a:ln>
        </p:spPr>
        <p:txBody>
          <a:bodyPr>
            <a:spAutoFit/>
          </a:bodyPr>
          <a:lstStyle/>
          <a:p>
            <a:pPr algn="ctr"/>
            <a:r>
              <a:rPr lang="en-US" sz="900" dirty="0">
                <a:solidFill>
                  <a:schemeClr val="tx2"/>
                </a:solidFill>
              </a:rPr>
              <a:t>ISR w/FW</a:t>
            </a:r>
          </a:p>
        </p:txBody>
      </p:sp>
      <p:grpSp>
        <p:nvGrpSpPr>
          <p:cNvPr id="58516" name="Group 255"/>
          <p:cNvGrpSpPr>
            <a:grpSpLocks/>
          </p:cNvGrpSpPr>
          <p:nvPr/>
        </p:nvGrpSpPr>
        <p:grpSpPr bwMode="auto">
          <a:xfrm>
            <a:off x="7239000" y="3860800"/>
            <a:ext cx="381000" cy="330200"/>
            <a:chOff x="17572" y="11040"/>
            <a:chExt cx="362" cy="319"/>
          </a:xfrm>
        </p:grpSpPr>
        <p:grpSp>
          <p:nvGrpSpPr>
            <p:cNvPr id="58617" name="Group 256"/>
            <p:cNvGrpSpPr>
              <a:grpSpLocks/>
            </p:cNvGrpSpPr>
            <p:nvPr/>
          </p:nvGrpSpPr>
          <p:grpSpPr bwMode="auto">
            <a:xfrm>
              <a:off x="17572" y="11152"/>
              <a:ext cx="362" cy="207"/>
              <a:chOff x="17616" y="11280"/>
              <a:chExt cx="362" cy="207"/>
            </a:xfrm>
          </p:grpSpPr>
          <p:sp>
            <p:nvSpPr>
              <p:cNvPr id="58775" name="AutoShape 257"/>
              <p:cNvSpPr>
                <a:spLocks noChangeAspect="1" noChangeArrowheads="1" noTextEdit="1"/>
              </p:cNvSpPr>
              <p:nvPr/>
            </p:nvSpPr>
            <p:spPr bwMode="auto">
              <a:xfrm>
                <a:off x="17616" y="11280"/>
                <a:ext cx="362" cy="207"/>
              </a:xfrm>
              <a:prstGeom prst="rect">
                <a:avLst/>
              </a:prstGeom>
              <a:noFill/>
              <a:ln w="9525">
                <a:noFill/>
                <a:miter lim="800000"/>
                <a:headEnd/>
                <a:tailEnd/>
              </a:ln>
            </p:spPr>
            <p:txBody>
              <a:bodyPr/>
              <a:lstStyle/>
              <a:p>
                <a:endParaRPr lang="en-US" dirty="0"/>
              </a:p>
            </p:txBody>
          </p:sp>
          <p:sp>
            <p:nvSpPr>
              <p:cNvPr id="58776" name="Freeform 258"/>
              <p:cNvSpPr>
                <a:spLocks/>
              </p:cNvSpPr>
              <p:nvPr/>
            </p:nvSpPr>
            <p:spPr bwMode="auto">
              <a:xfrm>
                <a:off x="17618" y="11405"/>
                <a:ext cx="358" cy="81"/>
              </a:xfrm>
              <a:custGeom>
                <a:avLst/>
                <a:gdLst>
                  <a:gd name="T0" fmla="*/ 0 w 16092"/>
                  <a:gd name="T1" fmla="*/ 0 h 5445"/>
                  <a:gd name="T2" fmla="*/ 0 w 16092"/>
                  <a:gd name="T3" fmla="*/ 0 h 5445"/>
                  <a:gd name="T4" fmla="*/ 0 w 16092"/>
                  <a:gd name="T5" fmla="*/ 0 h 5445"/>
                  <a:gd name="T6" fmla="*/ 0 w 16092"/>
                  <a:gd name="T7" fmla="*/ 0 h 5445"/>
                  <a:gd name="T8" fmla="*/ 0 w 16092"/>
                  <a:gd name="T9" fmla="*/ 0 h 5445"/>
                  <a:gd name="T10" fmla="*/ 0 w 16092"/>
                  <a:gd name="T11" fmla="*/ 0 h 5445"/>
                  <a:gd name="T12" fmla="*/ 0 w 16092"/>
                  <a:gd name="T13" fmla="*/ 0 h 5445"/>
                  <a:gd name="T14" fmla="*/ 0 w 16092"/>
                  <a:gd name="T15" fmla="*/ 0 h 5445"/>
                  <a:gd name="T16" fmla="*/ 0 w 16092"/>
                  <a:gd name="T17" fmla="*/ 0 h 5445"/>
                  <a:gd name="T18" fmla="*/ 0 w 16092"/>
                  <a:gd name="T19" fmla="*/ 0 h 5445"/>
                  <a:gd name="T20" fmla="*/ 0 w 16092"/>
                  <a:gd name="T21" fmla="*/ 0 h 5445"/>
                  <a:gd name="T22" fmla="*/ 0 w 16092"/>
                  <a:gd name="T23" fmla="*/ 0 h 5445"/>
                  <a:gd name="T24" fmla="*/ 0 w 16092"/>
                  <a:gd name="T25" fmla="*/ 0 h 5445"/>
                  <a:gd name="T26" fmla="*/ 0 w 16092"/>
                  <a:gd name="T27" fmla="*/ 0 h 5445"/>
                  <a:gd name="T28" fmla="*/ 0 w 16092"/>
                  <a:gd name="T29" fmla="*/ 0 h 5445"/>
                  <a:gd name="T30" fmla="*/ 0 w 16092"/>
                  <a:gd name="T31" fmla="*/ 0 h 5445"/>
                  <a:gd name="T32" fmla="*/ 0 w 16092"/>
                  <a:gd name="T33" fmla="*/ 0 h 5445"/>
                  <a:gd name="T34" fmla="*/ 0 w 16092"/>
                  <a:gd name="T35" fmla="*/ 0 h 5445"/>
                  <a:gd name="T36" fmla="*/ 0 w 16092"/>
                  <a:gd name="T37" fmla="*/ 0 h 5445"/>
                  <a:gd name="T38" fmla="*/ 0 w 16092"/>
                  <a:gd name="T39" fmla="*/ 0 h 5445"/>
                  <a:gd name="T40" fmla="*/ 0 w 16092"/>
                  <a:gd name="T41" fmla="*/ 0 h 5445"/>
                  <a:gd name="T42" fmla="*/ 0 w 16092"/>
                  <a:gd name="T43" fmla="*/ 0 h 5445"/>
                  <a:gd name="T44" fmla="*/ 0 w 16092"/>
                  <a:gd name="T45" fmla="*/ 0 h 5445"/>
                  <a:gd name="T46" fmla="*/ 0 w 16092"/>
                  <a:gd name="T47" fmla="*/ 0 h 5445"/>
                  <a:gd name="T48" fmla="*/ 0 w 16092"/>
                  <a:gd name="T49" fmla="*/ 0 h 5445"/>
                  <a:gd name="T50" fmla="*/ 0 w 16092"/>
                  <a:gd name="T51" fmla="*/ 0 h 5445"/>
                  <a:gd name="T52" fmla="*/ 0 w 16092"/>
                  <a:gd name="T53" fmla="*/ 0 h 5445"/>
                  <a:gd name="T54" fmla="*/ 0 w 16092"/>
                  <a:gd name="T55" fmla="*/ 0 h 5445"/>
                  <a:gd name="T56" fmla="*/ 0 w 16092"/>
                  <a:gd name="T57" fmla="*/ 0 h 5445"/>
                  <a:gd name="T58" fmla="*/ 0 w 16092"/>
                  <a:gd name="T59" fmla="*/ 0 h 5445"/>
                  <a:gd name="T60" fmla="*/ 0 w 16092"/>
                  <a:gd name="T61" fmla="*/ 0 h 5445"/>
                  <a:gd name="T62" fmla="*/ 0 w 16092"/>
                  <a:gd name="T63" fmla="*/ 0 h 5445"/>
                  <a:gd name="T64" fmla="*/ 0 w 16092"/>
                  <a:gd name="T65" fmla="*/ 0 h 5445"/>
                  <a:gd name="T66" fmla="*/ 0 w 16092"/>
                  <a:gd name="T67" fmla="*/ 0 h 5445"/>
                  <a:gd name="T68" fmla="*/ 0 w 16092"/>
                  <a:gd name="T69" fmla="*/ 0 h 5445"/>
                  <a:gd name="T70" fmla="*/ 0 w 16092"/>
                  <a:gd name="T71" fmla="*/ 0 h 5445"/>
                  <a:gd name="T72" fmla="*/ 0 w 16092"/>
                  <a:gd name="T73" fmla="*/ 0 h 5445"/>
                  <a:gd name="T74" fmla="*/ 0 w 16092"/>
                  <a:gd name="T75" fmla="*/ 0 h 5445"/>
                  <a:gd name="T76" fmla="*/ 0 w 16092"/>
                  <a:gd name="T77" fmla="*/ 0 h 5445"/>
                  <a:gd name="T78" fmla="*/ 0 w 16092"/>
                  <a:gd name="T79" fmla="*/ 0 h 5445"/>
                  <a:gd name="T80" fmla="*/ 0 w 16092"/>
                  <a:gd name="T81" fmla="*/ 0 h 5445"/>
                  <a:gd name="T82" fmla="*/ 0 w 16092"/>
                  <a:gd name="T83" fmla="*/ 0 h 5445"/>
                  <a:gd name="T84" fmla="*/ 0 w 16092"/>
                  <a:gd name="T85" fmla="*/ 0 h 54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092"/>
                  <a:gd name="T130" fmla="*/ 0 h 5445"/>
                  <a:gd name="T131" fmla="*/ 16092 w 16092"/>
                  <a:gd name="T132" fmla="*/ 5445 h 544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092" h="5445">
                    <a:moveTo>
                      <a:pt x="16092" y="2723"/>
                    </a:moveTo>
                    <a:lnTo>
                      <a:pt x="16082" y="2863"/>
                    </a:lnTo>
                    <a:lnTo>
                      <a:pt x="16052" y="3001"/>
                    </a:lnTo>
                    <a:lnTo>
                      <a:pt x="16000" y="3137"/>
                    </a:lnTo>
                    <a:lnTo>
                      <a:pt x="15929" y="3271"/>
                    </a:lnTo>
                    <a:lnTo>
                      <a:pt x="15839" y="3403"/>
                    </a:lnTo>
                    <a:lnTo>
                      <a:pt x="15731" y="3532"/>
                    </a:lnTo>
                    <a:lnTo>
                      <a:pt x="15605" y="3659"/>
                    </a:lnTo>
                    <a:lnTo>
                      <a:pt x="15460" y="3782"/>
                    </a:lnTo>
                    <a:lnTo>
                      <a:pt x="15299" y="3903"/>
                    </a:lnTo>
                    <a:lnTo>
                      <a:pt x="15121" y="4021"/>
                    </a:lnTo>
                    <a:lnTo>
                      <a:pt x="14928" y="4134"/>
                    </a:lnTo>
                    <a:lnTo>
                      <a:pt x="14718" y="4245"/>
                    </a:lnTo>
                    <a:lnTo>
                      <a:pt x="14494" y="4352"/>
                    </a:lnTo>
                    <a:lnTo>
                      <a:pt x="14255" y="4455"/>
                    </a:lnTo>
                    <a:lnTo>
                      <a:pt x="14001" y="4554"/>
                    </a:lnTo>
                    <a:lnTo>
                      <a:pt x="13735" y="4648"/>
                    </a:lnTo>
                    <a:lnTo>
                      <a:pt x="13455" y="4738"/>
                    </a:lnTo>
                    <a:lnTo>
                      <a:pt x="13163" y="4824"/>
                    </a:lnTo>
                    <a:lnTo>
                      <a:pt x="12860" y="4904"/>
                    </a:lnTo>
                    <a:lnTo>
                      <a:pt x="12544" y="4981"/>
                    </a:lnTo>
                    <a:lnTo>
                      <a:pt x="12217" y="5051"/>
                    </a:lnTo>
                    <a:lnTo>
                      <a:pt x="11880" y="5117"/>
                    </a:lnTo>
                    <a:lnTo>
                      <a:pt x="11533" y="5177"/>
                    </a:lnTo>
                    <a:lnTo>
                      <a:pt x="11177" y="5232"/>
                    </a:lnTo>
                    <a:lnTo>
                      <a:pt x="10812" y="5280"/>
                    </a:lnTo>
                    <a:lnTo>
                      <a:pt x="10438" y="5323"/>
                    </a:lnTo>
                    <a:lnTo>
                      <a:pt x="10056" y="5360"/>
                    </a:lnTo>
                    <a:lnTo>
                      <a:pt x="9667" y="5391"/>
                    </a:lnTo>
                    <a:lnTo>
                      <a:pt x="9271" y="5414"/>
                    </a:lnTo>
                    <a:lnTo>
                      <a:pt x="8869" y="5432"/>
                    </a:lnTo>
                    <a:lnTo>
                      <a:pt x="8460" y="5442"/>
                    </a:lnTo>
                    <a:lnTo>
                      <a:pt x="8046" y="5445"/>
                    </a:lnTo>
                    <a:lnTo>
                      <a:pt x="7633" y="5442"/>
                    </a:lnTo>
                    <a:lnTo>
                      <a:pt x="7223" y="5432"/>
                    </a:lnTo>
                    <a:lnTo>
                      <a:pt x="6821" y="5414"/>
                    </a:lnTo>
                    <a:lnTo>
                      <a:pt x="6425" y="5391"/>
                    </a:lnTo>
                    <a:lnTo>
                      <a:pt x="6036" y="5360"/>
                    </a:lnTo>
                    <a:lnTo>
                      <a:pt x="5654" y="5323"/>
                    </a:lnTo>
                    <a:lnTo>
                      <a:pt x="5280" y="5280"/>
                    </a:lnTo>
                    <a:lnTo>
                      <a:pt x="4915" y="5232"/>
                    </a:lnTo>
                    <a:lnTo>
                      <a:pt x="4558" y="5177"/>
                    </a:lnTo>
                    <a:lnTo>
                      <a:pt x="4212" y="5117"/>
                    </a:lnTo>
                    <a:lnTo>
                      <a:pt x="3875" y="5051"/>
                    </a:lnTo>
                    <a:lnTo>
                      <a:pt x="3548" y="4981"/>
                    </a:lnTo>
                    <a:lnTo>
                      <a:pt x="3232" y="4904"/>
                    </a:lnTo>
                    <a:lnTo>
                      <a:pt x="2929" y="4824"/>
                    </a:lnTo>
                    <a:lnTo>
                      <a:pt x="2637" y="4738"/>
                    </a:lnTo>
                    <a:lnTo>
                      <a:pt x="2357" y="4648"/>
                    </a:lnTo>
                    <a:lnTo>
                      <a:pt x="2090" y="4554"/>
                    </a:lnTo>
                    <a:lnTo>
                      <a:pt x="1837" y="4455"/>
                    </a:lnTo>
                    <a:lnTo>
                      <a:pt x="1598" y="4352"/>
                    </a:lnTo>
                    <a:lnTo>
                      <a:pt x="1374" y="4245"/>
                    </a:lnTo>
                    <a:lnTo>
                      <a:pt x="1164" y="4134"/>
                    </a:lnTo>
                    <a:lnTo>
                      <a:pt x="971" y="4021"/>
                    </a:lnTo>
                    <a:lnTo>
                      <a:pt x="793" y="3903"/>
                    </a:lnTo>
                    <a:lnTo>
                      <a:pt x="632" y="3782"/>
                    </a:lnTo>
                    <a:lnTo>
                      <a:pt x="487" y="3659"/>
                    </a:lnTo>
                    <a:lnTo>
                      <a:pt x="361" y="3532"/>
                    </a:lnTo>
                    <a:lnTo>
                      <a:pt x="252" y="3403"/>
                    </a:lnTo>
                    <a:lnTo>
                      <a:pt x="163" y="3271"/>
                    </a:lnTo>
                    <a:lnTo>
                      <a:pt x="92" y="3137"/>
                    </a:lnTo>
                    <a:lnTo>
                      <a:pt x="40" y="3001"/>
                    </a:lnTo>
                    <a:lnTo>
                      <a:pt x="10" y="2863"/>
                    </a:lnTo>
                    <a:lnTo>
                      <a:pt x="0" y="2723"/>
                    </a:lnTo>
                    <a:lnTo>
                      <a:pt x="10" y="2583"/>
                    </a:lnTo>
                    <a:lnTo>
                      <a:pt x="40" y="2444"/>
                    </a:lnTo>
                    <a:lnTo>
                      <a:pt x="92" y="2308"/>
                    </a:lnTo>
                    <a:lnTo>
                      <a:pt x="163" y="2174"/>
                    </a:lnTo>
                    <a:lnTo>
                      <a:pt x="252" y="2042"/>
                    </a:lnTo>
                    <a:lnTo>
                      <a:pt x="361" y="1913"/>
                    </a:lnTo>
                    <a:lnTo>
                      <a:pt x="487" y="1787"/>
                    </a:lnTo>
                    <a:lnTo>
                      <a:pt x="632" y="1663"/>
                    </a:lnTo>
                    <a:lnTo>
                      <a:pt x="793" y="1542"/>
                    </a:lnTo>
                    <a:lnTo>
                      <a:pt x="971" y="1425"/>
                    </a:lnTo>
                    <a:lnTo>
                      <a:pt x="1164" y="1310"/>
                    </a:lnTo>
                    <a:lnTo>
                      <a:pt x="1374" y="1201"/>
                    </a:lnTo>
                    <a:lnTo>
                      <a:pt x="1598" y="1094"/>
                    </a:lnTo>
                    <a:lnTo>
                      <a:pt x="1837" y="991"/>
                    </a:lnTo>
                    <a:lnTo>
                      <a:pt x="2090" y="892"/>
                    </a:lnTo>
                    <a:lnTo>
                      <a:pt x="2357" y="798"/>
                    </a:lnTo>
                    <a:lnTo>
                      <a:pt x="2637" y="707"/>
                    </a:lnTo>
                    <a:lnTo>
                      <a:pt x="2929" y="621"/>
                    </a:lnTo>
                    <a:lnTo>
                      <a:pt x="3232" y="541"/>
                    </a:lnTo>
                    <a:lnTo>
                      <a:pt x="3548" y="465"/>
                    </a:lnTo>
                    <a:lnTo>
                      <a:pt x="3875" y="394"/>
                    </a:lnTo>
                    <a:lnTo>
                      <a:pt x="4212" y="328"/>
                    </a:lnTo>
                    <a:lnTo>
                      <a:pt x="4558" y="268"/>
                    </a:lnTo>
                    <a:lnTo>
                      <a:pt x="4915" y="213"/>
                    </a:lnTo>
                    <a:lnTo>
                      <a:pt x="5280" y="165"/>
                    </a:lnTo>
                    <a:lnTo>
                      <a:pt x="5654" y="122"/>
                    </a:lnTo>
                    <a:lnTo>
                      <a:pt x="6036" y="85"/>
                    </a:lnTo>
                    <a:lnTo>
                      <a:pt x="6425" y="55"/>
                    </a:lnTo>
                    <a:lnTo>
                      <a:pt x="6821" y="31"/>
                    </a:lnTo>
                    <a:lnTo>
                      <a:pt x="7223" y="14"/>
                    </a:lnTo>
                    <a:lnTo>
                      <a:pt x="7633" y="3"/>
                    </a:lnTo>
                    <a:lnTo>
                      <a:pt x="8046" y="0"/>
                    </a:lnTo>
                    <a:lnTo>
                      <a:pt x="8460" y="3"/>
                    </a:lnTo>
                    <a:lnTo>
                      <a:pt x="8869" y="14"/>
                    </a:lnTo>
                    <a:lnTo>
                      <a:pt x="9271" y="31"/>
                    </a:lnTo>
                    <a:lnTo>
                      <a:pt x="9667" y="55"/>
                    </a:lnTo>
                    <a:lnTo>
                      <a:pt x="10056" y="85"/>
                    </a:lnTo>
                    <a:lnTo>
                      <a:pt x="10438" y="122"/>
                    </a:lnTo>
                    <a:lnTo>
                      <a:pt x="10812" y="165"/>
                    </a:lnTo>
                    <a:lnTo>
                      <a:pt x="11177" y="213"/>
                    </a:lnTo>
                    <a:lnTo>
                      <a:pt x="11533" y="268"/>
                    </a:lnTo>
                    <a:lnTo>
                      <a:pt x="11880" y="328"/>
                    </a:lnTo>
                    <a:lnTo>
                      <a:pt x="12217" y="394"/>
                    </a:lnTo>
                    <a:lnTo>
                      <a:pt x="12544" y="465"/>
                    </a:lnTo>
                    <a:lnTo>
                      <a:pt x="12860" y="541"/>
                    </a:lnTo>
                    <a:lnTo>
                      <a:pt x="13163" y="621"/>
                    </a:lnTo>
                    <a:lnTo>
                      <a:pt x="13455" y="707"/>
                    </a:lnTo>
                    <a:lnTo>
                      <a:pt x="13735" y="798"/>
                    </a:lnTo>
                    <a:lnTo>
                      <a:pt x="14001" y="892"/>
                    </a:lnTo>
                    <a:lnTo>
                      <a:pt x="14255" y="991"/>
                    </a:lnTo>
                    <a:lnTo>
                      <a:pt x="14494" y="1094"/>
                    </a:lnTo>
                    <a:lnTo>
                      <a:pt x="14718" y="1201"/>
                    </a:lnTo>
                    <a:lnTo>
                      <a:pt x="14928" y="1310"/>
                    </a:lnTo>
                    <a:lnTo>
                      <a:pt x="15121" y="1425"/>
                    </a:lnTo>
                    <a:lnTo>
                      <a:pt x="15299" y="1542"/>
                    </a:lnTo>
                    <a:lnTo>
                      <a:pt x="15460" y="1663"/>
                    </a:lnTo>
                    <a:lnTo>
                      <a:pt x="15605" y="1787"/>
                    </a:lnTo>
                    <a:lnTo>
                      <a:pt x="15731" y="1913"/>
                    </a:lnTo>
                    <a:lnTo>
                      <a:pt x="15839" y="2042"/>
                    </a:lnTo>
                    <a:lnTo>
                      <a:pt x="15929" y="2174"/>
                    </a:lnTo>
                    <a:lnTo>
                      <a:pt x="16000" y="2308"/>
                    </a:lnTo>
                    <a:lnTo>
                      <a:pt x="16052" y="2444"/>
                    </a:lnTo>
                    <a:lnTo>
                      <a:pt x="16082" y="2583"/>
                    </a:lnTo>
                    <a:lnTo>
                      <a:pt x="16092" y="2723"/>
                    </a:lnTo>
                    <a:close/>
                  </a:path>
                </a:pathLst>
              </a:custGeom>
              <a:solidFill>
                <a:srgbClr val="0079AD"/>
              </a:solidFill>
              <a:ln w="9525">
                <a:noFill/>
                <a:round/>
                <a:headEnd/>
                <a:tailEnd/>
              </a:ln>
            </p:spPr>
            <p:txBody>
              <a:bodyPr/>
              <a:lstStyle/>
              <a:p>
                <a:endParaRPr lang="en-US" dirty="0"/>
              </a:p>
            </p:txBody>
          </p:sp>
          <p:sp>
            <p:nvSpPr>
              <p:cNvPr id="58777" name="Freeform 259"/>
              <p:cNvSpPr>
                <a:spLocks/>
              </p:cNvSpPr>
              <p:nvPr/>
            </p:nvSpPr>
            <p:spPr bwMode="auto">
              <a:xfrm>
                <a:off x="17797" y="11446"/>
                <a:ext cx="181" cy="41"/>
              </a:xfrm>
              <a:custGeom>
                <a:avLst/>
                <a:gdLst>
                  <a:gd name="T0" fmla="*/ 0 w 8145"/>
                  <a:gd name="T1" fmla="*/ 0 h 2820"/>
                  <a:gd name="T2" fmla="*/ 0 w 8145"/>
                  <a:gd name="T3" fmla="*/ 0 h 2820"/>
                  <a:gd name="T4" fmla="*/ 0 w 8145"/>
                  <a:gd name="T5" fmla="*/ 0 h 2820"/>
                  <a:gd name="T6" fmla="*/ 0 w 8145"/>
                  <a:gd name="T7" fmla="*/ 0 h 2820"/>
                  <a:gd name="T8" fmla="*/ 0 w 8145"/>
                  <a:gd name="T9" fmla="*/ 0 h 2820"/>
                  <a:gd name="T10" fmla="*/ 0 w 8145"/>
                  <a:gd name="T11" fmla="*/ 0 h 2820"/>
                  <a:gd name="T12" fmla="*/ 0 w 8145"/>
                  <a:gd name="T13" fmla="*/ 0 h 2820"/>
                  <a:gd name="T14" fmla="*/ 0 w 8145"/>
                  <a:gd name="T15" fmla="*/ 0 h 2820"/>
                  <a:gd name="T16" fmla="*/ 0 w 8145"/>
                  <a:gd name="T17" fmla="*/ 0 h 2820"/>
                  <a:gd name="T18" fmla="*/ 0 w 8145"/>
                  <a:gd name="T19" fmla="*/ 0 h 2820"/>
                  <a:gd name="T20" fmla="*/ 0 w 8145"/>
                  <a:gd name="T21" fmla="*/ 0 h 2820"/>
                  <a:gd name="T22" fmla="*/ 0 w 8145"/>
                  <a:gd name="T23" fmla="*/ 0 h 2820"/>
                  <a:gd name="T24" fmla="*/ 0 w 8145"/>
                  <a:gd name="T25" fmla="*/ 0 h 2820"/>
                  <a:gd name="T26" fmla="*/ 0 w 8145"/>
                  <a:gd name="T27" fmla="*/ 0 h 2820"/>
                  <a:gd name="T28" fmla="*/ 0 w 8145"/>
                  <a:gd name="T29" fmla="*/ 0 h 2820"/>
                  <a:gd name="T30" fmla="*/ 0 w 8145"/>
                  <a:gd name="T31" fmla="*/ 0 h 2820"/>
                  <a:gd name="T32" fmla="*/ 0 w 8145"/>
                  <a:gd name="T33" fmla="*/ 0 h 2820"/>
                  <a:gd name="T34" fmla="*/ 0 w 8145"/>
                  <a:gd name="T35" fmla="*/ 0 h 2820"/>
                  <a:gd name="T36" fmla="*/ 0 w 8145"/>
                  <a:gd name="T37" fmla="*/ 0 h 2820"/>
                  <a:gd name="T38" fmla="*/ 0 w 8145"/>
                  <a:gd name="T39" fmla="*/ 0 h 2820"/>
                  <a:gd name="T40" fmla="*/ 0 w 8145"/>
                  <a:gd name="T41" fmla="*/ 0 h 2820"/>
                  <a:gd name="T42" fmla="*/ 0 w 8145"/>
                  <a:gd name="T43" fmla="*/ 0 h 2820"/>
                  <a:gd name="T44" fmla="*/ 0 w 8145"/>
                  <a:gd name="T45" fmla="*/ 0 h 2820"/>
                  <a:gd name="T46" fmla="*/ 0 w 8145"/>
                  <a:gd name="T47" fmla="*/ 0 h 2820"/>
                  <a:gd name="T48" fmla="*/ 0 w 8145"/>
                  <a:gd name="T49" fmla="*/ 0 h 2820"/>
                  <a:gd name="T50" fmla="*/ 0 w 8145"/>
                  <a:gd name="T51" fmla="*/ 0 h 2820"/>
                  <a:gd name="T52" fmla="*/ 0 w 8145"/>
                  <a:gd name="T53" fmla="*/ 0 h 2820"/>
                  <a:gd name="T54" fmla="*/ 0 w 8145"/>
                  <a:gd name="T55" fmla="*/ 0 h 2820"/>
                  <a:gd name="T56" fmla="*/ 0 w 8145"/>
                  <a:gd name="T57" fmla="*/ 0 h 2820"/>
                  <a:gd name="T58" fmla="*/ 0 w 8145"/>
                  <a:gd name="T59" fmla="*/ 0 h 2820"/>
                  <a:gd name="T60" fmla="*/ 0 w 8145"/>
                  <a:gd name="T61" fmla="*/ 0 h 2820"/>
                  <a:gd name="T62" fmla="*/ 0 w 8145"/>
                  <a:gd name="T63" fmla="*/ 0 h 2820"/>
                  <a:gd name="T64" fmla="*/ 0 w 8145"/>
                  <a:gd name="T65" fmla="*/ 0 h 2820"/>
                  <a:gd name="T66" fmla="*/ 0 w 8145"/>
                  <a:gd name="T67" fmla="*/ 0 h 2820"/>
                  <a:gd name="T68" fmla="*/ 0 w 8145"/>
                  <a:gd name="T69" fmla="*/ 0 h 2820"/>
                  <a:gd name="T70" fmla="*/ 0 w 8145"/>
                  <a:gd name="T71" fmla="*/ 0 h 2820"/>
                  <a:gd name="T72" fmla="*/ 0 w 8145"/>
                  <a:gd name="T73" fmla="*/ 0 h 2820"/>
                  <a:gd name="T74" fmla="*/ 0 w 8145"/>
                  <a:gd name="T75" fmla="*/ 0 h 2820"/>
                  <a:gd name="T76" fmla="*/ 0 w 8145"/>
                  <a:gd name="T77" fmla="*/ 0 h 2820"/>
                  <a:gd name="T78" fmla="*/ 0 w 8145"/>
                  <a:gd name="T79" fmla="*/ 0 h 2820"/>
                  <a:gd name="T80" fmla="*/ 0 w 8145"/>
                  <a:gd name="T81" fmla="*/ 0 h 2820"/>
                  <a:gd name="T82" fmla="*/ 0 w 8145"/>
                  <a:gd name="T83" fmla="*/ 0 h 2820"/>
                  <a:gd name="T84" fmla="*/ 0 w 8145"/>
                  <a:gd name="T85" fmla="*/ 0 h 2820"/>
                  <a:gd name="T86" fmla="*/ 0 w 8145"/>
                  <a:gd name="T87" fmla="*/ 0 h 2820"/>
                  <a:gd name="T88" fmla="*/ 0 w 8145"/>
                  <a:gd name="T89" fmla="*/ 0 h 2820"/>
                  <a:gd name="T90" fmla="*/ 0 w 8145"/>
                  <a:gd name="T91" fmla="*/ 0 h 2820"/>
                  <a:gd name="T92" fmla="*/ 0 w 8145"/>
                  <a:gd name="T93" fmla="*/ 0 h 2820"/>
                  <a:gd name="T94" fmla="*/ 0 w 8145"/>
                  <a:gd name="T95" fmla="*/ 0 h 2820"/>
                  <a:gd name="T96" fmla="*/ 0 w 8145"/>
                  <a:gd name="T97" fmla="*/ 0 h 2820"/>
                  <a:gd name="T98" fmla="*/ 0 w 8145"/>
                  <a:gd name="T99" fmla="*/ 0 h 28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45"/>
                  <a:gd name="T151" fmla="*/ 0 h 2820"/>
                  <a:gd name="T152" fmla="*/ 8145 w 8145"/>
                  <a:gd name="T153" fmla="*/ 2820 h 28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45" h="2820">
                    <a:moveTo>
                      <a:pt x="0" y="2820"/>
                    </a:moveTo>
                    <a:lnTo>
                      <a:pt x="0" y="2820"/>
                    </a:lnTo>
                    <a:lnTo>
                      <a:pt x="209" y="2819"/>
                    </a:lnTo>
                    <a:lnTo>
                      <a:pt x="415" y="2816"/>
                    </a:lnTo>
                    <a:lnTo>
                      <a:pt x="621" y="2812"/>
                    </a:lnTo>
                    <a:lnTo>
                      <a:pt x="826" y="2806"/>
                    </a:lnTo>
                    <a:lnTo>
                      <a:pt x="1028" y="2798"/>
                    </a:lnTo>
                    <a:lnTo>
                      <a:pt x="1230" y="2788"/>
                    </a:lnTo>
                    <a:lnTo>
                      <a:pt x="1429" y="2777"/>
                    </a:lnTo>
                    <a:lnTo>
                      <a:pt x="1628" y="2765"/>
                    </a:lnTo>
                    <a:lnTo>
                      <a:pt x="1824" y="2749"/>
                    </a:lnTo>
                    <a:lnTo>
                      <a:pt x="2019" y="2734"/>
                    </a:lnTo>
                    <a:lnTo>
                      <a:pt x="2211" y="2716"/>
                    </a:lnTo>
                    <a:lnTo>
                      <a:pt x="2403" y="2697"/>
                    </a:lnTo>
                    <a:lnTo>
                      <a:pt x="2591" y="2676"/>
                    </a:lnTo>
                    <a:lnTo>
                      <a:pt x="2777" y="2654"/>
                    </a:lnTo>
                    <a:lnTo>
                      <a:pt x="2963" y="2630"/>
                    </a:lnTo>
                    <a:lnTo>
                      <a:pt x="3145" y="2604"/>
                    </a:lnTo>
                    <a:lnTo>
                      <a:pt x="3325" y="2578"/>
                    </a:lnTo>
                    <a:lnTo>
                      <a:pt x="3503" y="2550"/>
                    </a:lnTo>
                    <a:lnTo>
                      <a:pt x="3680" y="2521"/>
                    </a:lnTo>
                    <a:lnTo>
                      <a:pt x="3853" y="2490"/>
                    </a:lnTo>
                    <a:lnTo>
                      <a:pt x="4023" y="2457"/>
                    </a:lnTo>
                    <a:lnTo>
                      <a:pt x="4192" y="2423"/>
                    </a:lnTo>
                    <a:lnTo>
                      <a:pt x="4357" y="2389"/>
                    </a:lnTo>
                    <a:lnTo>
                      <a:pt x="4519" y="2353"/>
                    </a:lnTo>
                    <a:lnTo>
                      <a:pt x="4680" y="2314"/>
                    </a:lnTo>
                    <a:lnTo>
                      <a:pt x="4838" y="2276"/>
                    </a:lnTo>
                    <a:lnTo>
                      <a:pt x="4992" y="2236"/>
                    </a:lnTo>
                    <a:lnTo>
                      <a:pt x="5144" y="2194"/>
                    </a:lnTo>
                    <a:lnTo>
                      <a:pt x="5292" y="2152"/>
                    </a:lnTo>
                    <a:lnTo>
                      <a:pt x="5438" y="2108"/>
                    </a:lnTo>
                    <a:lnTo>
                      <a:pt x="5510" y="2086"/>
                    </a:lnTo>
                    <a:lnTo>
                      <a:pt x="5581" y="2063"/>
                    </a:lnTo>
                    <a:lnTo>
                      <a:pt x="5652" y="2040"/>
                    </a:lnTo>
                    <a:lnTo>
                      <a:pt x="5721" y="2017"/>
                    </a:lnTo>
                    <a:lnTo>
                      <a:pt x="5789" y="1993"/>
                    </a:lnTo>
                    <a:lnTo>
                      <a:pt x="5857" y="1970"/>
                    </a:lnTo>
                    <a:lnTo>
                      <a:pt x="5923" y="1945"/>
                    </a:lnTo>
                    <a:lnTo>
                      <a:pt x="5990" y="1921"/>
                    </a:lnTo>
                    <a:lnTo>
                      <a:pt x="6056" y="1896"/>
                    </a:lnTo>
                    <a:lnTo>
                      <a:pt x="6120" y="1872"/>
                    </a:lnTo>
                    <a:lnTo>
                      <a:pt x="6183" y="1847"/>
                    </a:lnTo>
                    <a:lnTo>
                      <a:pt x="6246" y="1822"/>
                    </a:lnTo>
                    <a:lnTo>
                      <a:pt x="6308" y="1795"/>
                    </a:lnTo>
                    <a:lnTo>
                      <a:pt x="6368" y="1769"/>
                    </a:lnTo>
                    <a:lnTo>
                      <a:pt x="6428" y="1743"/>
                    </a:lnTo>
                    <a:lnTo>
                      <a:pt x="6489" y="1717"/>
                    </a:lnTo>
                    <a:lnTo>
                      <a:pt x="6547" y="1690"/>
                    </a:lnTo>
                    <a:lnTo>
                      <a:pt x="6604" y="1663"/>
                    </a:lnTo>
                    <a:lnTo>
                      <a:pt x="6661" y="1636"/>
                    </a:lnTo>
                    <a:lnTo>
                      <a:pt x="6716" y="1609"/>
                    </a:lnTo>
                    <a:lnTo>
                      <a:pt x="6771" y="1581"/>
                    </a:lnTo>
                    <a:lnTo>
                      <a:pt x="6824" y="1553"/>
                    </a:lnTo>
                    <a:lnTo>
                      <a:pt x="6877" y="1524"/>
                    </a:lnTo>
                    <a:lnTo>
                      <a:pt x="6929" y="1496"/>
                    </a:lnTo>
                    <a:lnTo>
                      <a:pt x="6980" y="1467"/>
                    </a:lnTo>
                    <a:lnTo>
                      <a:pt x="7030" y="1439"/>
                    </a:lnTo>
                    <a:lnTo>
                      <a:pt x="7079" y="1409"/>
                    </a:lnTo>
                    <a:lnTo>
                      <a:pt x="7127" y="1379"/>
                    </a:lnTo>
                    <a:lnTo>
                      <a:pt x="7175" y="1350"/>
                    </a:lnTo>
                    <a:lnTo>
                      <a:pt x="7221" y="1320"/>
                    </a:lnTo>
                    <a:lnTo>
                      <a:pt x="7265" y="1290"/>
                    </a:lnTo>
                    <a:lnTo>
                      <a:pt x="7309" y="1259"/>
                    </a:lnTo>
                    <a:lnTo>
                      <a:pt x="7353" y="1228"/>
                    </a:lnTo>
                    <a:lnTo>
                      <a:pt x="7395" y="1198"/>
                    </a:lnTo>
                    <a:lnTo>
                      <a:pt x="7435" y="1166"/>
                    </a:lnTo>
                    <a:lnTo>
                      <a:pt x="7475" y="1134"/>
                    </a:lnTo>
                    <a:lnTo>
                      <a:pt x="7515" y="1103"/>
                    </a:lnTo>
                    <a:lnTo>
                      <a:pt x="7552" y="1071"/>
                    </a:lnTo>
                    <a:lnTo>
                      <a:pt x="7589" y="1039"/>
                    </a:lnTo>
                    <a:lnTo>
                      <a:pt x="7625" y="1006"/>
                    </a:lnTo>
                    <a:lnTo>
                      <a:pt x="7659" y="974"/>
                    </a:lnTo>
                    <a:lnTo>
                      <a:pt x="7693" y="941"/>
                    </a:lnTo>
                    <a:lnTo>
                      <a:pt x="7726" y="908"/>
                    </a:lnTo>
                    <a:lnTo>
                      <a:pt x="7757" y="874"/>
                    </a:lnTo>
                    <a:lnTo>
                      <a:pt x="7788" y="841"/>
                    </a:lnTo>
                    <a:lnTo>
                      <a:pt x="7816" y="807"/>
                    </a:lnTo>
                    <a:lnTo>
                      <a:pt x="7845" y="773"/>
                    </a:lnTo>
                    <a:lnTo>
                      <a:pt x="7871" y="738"/>
                    </a:lnTo>
                    <a:lnTo>
                      <a:pt x="7898" y="703"/>
                    </a:lnTo>
                    <a:lnTo>
                      <a:pt x="7922" y="669"/>
                    </a:lnTo>
                    <a:lnTo>
                      <a:pt x="7945" y="634"/>
                    </a:lnTo>
                    <a:lnTo>
                      <a:pt x="7967" y="598"/>
                    </a:lnTo>
                    <a:lnTo>
                      <a:pt x="7988" y="562"/>
                    </a:lnTo>
                    <a:lnTo>
                      <a:pt x="8008" y="526"/>
                    </a:lnTo>
                    <a:lnTo>
                      <a:pt x="8026" y="490"/>
                    </a:lnTo>
                    <a:lnTo>
                      <a:pt x="8043" y="453"/>
                    </a:lnTo>
                    <a:lnTo>
                      <a:pt x="8059" y="417"/>
                    </a:lnTo>
                    <a:lnTo>
                      <a:pt x="8074" y="380"/>
                    </a:lnTo>
                    <a:lnTo>
                      <a:pt x="8087" y="343"/>
                    </a:lnTo>
                    <a:lnTo>
                      <a:pt x="8099" y="305"/>
                    </a:lnTo>
                    <a:lnTo>
                      <a:pt x="8109" y="268"/>
                    </a:lnTo>
                    <a:lnTo>
                      <a:pt x="8119" y="230"/>
                    </a:lnTo>
                    <a:lnTo>
                      <a:pt x="8127" y="192"/>
                    </a:lnTo>
                    <a:lnTo>
                      <a:pt x="8134" y="154"/>
                    </a:lnTo>
                    <a:lnTo>
                      <a:pt x="8138" y="116"/>
                    </a:lnTo>
                    <a:lnTo>
                      <a:pt x="8142" y="77"/>
                    </a:lnTo>
                    <a:lnTo>
                      <a:pt x="8144" y="38"/>
                    </a:lnTo>
                    <a:lnTo>
                      <a:pt x="8145" y="0"/>
                    </a:lnTo>
                    <a:lnTo>
                      <a:pt x="7949" y="0"/>
                    </a:lnTo>
                    <a:lnTo>
                      <a:pt x="7949" y="31"/>
                    </a:lnTo>
                    <a:lnTo>
                      <a:pt x="7946" y="63"/>
                    </a:lnTo>
                    <a:lnTo>
                      <a:pt x="7943" y="95"/>
                    </a:lnTo>
                    <a:lnTo>
                      <a:pt x="7939" y="126"/>
                    </a:lnTo>
                    <a:lnTo>
                      <a:pt x="7934" y="157"/>
                    </a:lnTo>
                    <a:lnTo>
                      <a:pt x="7927" y="188"/>
                    </a:lnTo>
                    <a:lnTo>
                      <a:pt x="7920" y="220"/>
                    </a:lnTo>
                    <a:lnTo>
                      <a:pt x="7911" y="251"/>
                    </a:lnTo>
                    <a:lnTo>
                      <a:pt x="7902" y="281"/>
                    </a:lnTo>
                    <a:lnTo>
                      <a:pt x="7890" y="312"/>
                    </a:lnTo>
                    <a:lnTo>
                      <a:pt x="7877" y="344"/>
                    </a:lnTo>
                    <a:lnTo>
                      <a:pt x="7864" y="375"/>
                    </a:lnTo>
                    <a:lnTo>
                      <a:pt x="7850" y="406"/>
                    </a:lnTo>
                    <a:lnTo>
                      <a:pt x="7834" y="436"/>
                    </a:lnTo>
                    <a:lnTo>
                      <a:pt x="7817" y="467"/>
                    </a:lnTo>
                    <a:lnTo>
                      <a:pt x="7799" y="499"/>
                    </a:lnTo>
                    <a:lnTo>
                      <a:pt x="7779" y="529"/>
                    </a:lnTo>
                    <a:lnTo>
                      <a:pt x="7759" y="560"/>
                    </a:lnTo>
                    <a:lnTo>
                      <a:pt x="7738" y="591"/>
                    </a:lnTo>
                    <a:lnTo>
                      <a:pt x="7715" y="622"/>
                    </a:lnTo>
                    <a:lnTo>
                      <a:pt x="7691" y="653"/>
                    </a:lnTo>
                    <a:lnTo>
                      <a:pt x="7665" y="683"/>
                    </a:lnTo>
                    <a:lnTo>
                      <a:pt x="7639" y="713"/>
                    </a:lnTo>
                    <a:lnTo>
                      <a:pt x="7613" y="744"/>
                    </a:lnTo>
                    <a:lnTo>
                      <a:pt x="7584" y="774"/>
                    </a:lnTo>
                    <a:lnTo>
                      <a:pt x="7554" y="804"/>
                    </a:lnTo>
                    <a:lnTo>
                      <a:pt x="7523" y="835"/>
                    </a:lnTo>
                    <a:lnTo>
                      <a:pt x="7491" y="864"/>
                    </a:lnTo>
                    <a:lnTo>
                      <a:pt x="7458" y="895"/>
                    </a:lnTo>
                    <a:lnTo>
                      <a:pt x="7424" y="925"/>
                    </a:lnTo>
                    <a:lnTo>
                      <a:pt x="7389" y="954"/>
                    </a:lnTo>
                    <a:lnTo>
                      <a:pt x="7353" y="983"/>
                    </a:lnTo>
                    <a:lnTo>
                      <a:pt x="7315" y="1014"/>
                    </a:lnTo>
                    <a:lnTo>
                      <a:pt x="7277" y="1043"/>
                    </a:lnTo>
                    <a:lnTo>
                      <a:pt x="7237" y="1072"/>
                    </a:lnTo>
                    <a:lnTo>
                      <a:pt x="7196" y="1101"/>
                    </a:lnTo>
                    <a:lnTo>
                      <a:pt x="7154" y="1129"/>
                    </a:lnTo>
                    <a:lnTo>
                      <a:pt x="7112" y="1159"/>
                    </a:lnTo>
                    <a:lnTo>
                      <a:pt x="7068" y="1187"/>
                    </a:lnTo>
                    <a:lnTo>
                      <a:pt x="7023" y="1215"/>
                    </a:lnTo>
                    <a:lnTo>
                      <a:pt x="6977" y="1243"/>
                    </a:lnTo>
                    <a:lnTo>
                      <a:pt x="6930" y="1271"/>
                    </a:lnTo>
                    <a:lnTo>
                      <a:pt x="6882" y="1300"/>
                    </a:lnTo>
                    <a:lnTo>
                      <a:pt x="6834" y="1327"/>
                    </a:lnTo>
                    <a:lnTo>
                      <a:pt x="6784" y="1354"/>
                    </a:lnTo>
                    <a:lnTo>
                      <a:pt x="6732" y="1381"/>
                    </a:lnTo>
                    <a:lnTo>
                      <a:pt x="6680" y="1408"/>
                    </a:lnTo>
                    <a:lnTo>
                      <a:pt x="6628" y="1436"/>
                    </a:lnTo>
                    <a:lnTo>
                      <a:pt x="6574" y="1462"/>
                    </a:lnTo>
                    <a:lnTo>
                      <a:pt x="6519" y="1488"/>
                    </a:lnTo>
                    <a:lnTo>
                      <a:pt x="6463" y="1514"/>
                    </a:lnTo>
                    <a:lnTo>
                      <a:pt x="6407" y="1540"/>
                    </a:lnTo>
                    <a:lnTo>
                      <a:pt x="6349" y="1567"/>
                    </a:lnTo>
                    <a:lnTo>
                      <a:pt x="6291" y="1592"/>
                    </a:lnTo>
                    <a:lnTo>
                      <a:pt x="6231" y="1617"/>
                    </a:lnTo>
                    <a:lnTo>
                      <a:pt x="6171" y="1642"/>
                    </a:lnTo>
                    <a:lnTo>
                      <a:pt x="6110" y="1666"/>
                    </a:lnTo>
                    <a:lnTo>
                      <a:pt x="6048" y="1691"/>
                    </a:lnTo>
                    <a:lnTo>
                      <a:pt x="5985" y="1716"/>
                    </a:lnTo>
                    <a:lnTo>
                      <a:pt x="5921" y="1740"/>
                    </a:lnTo>
                    <a:lnTo>
                      <a:pt x="5856" y="1763"/>
                    </a:lnTo>
                    <a:lnTo>
                      <a:pt x="5791" y="1787"/>
                    </a:lnTo>
                    <a:lnTo>
                      <a:pt x="5725" y="1810"/>
                    </a:lnTo>
                    <a:lnTo>
                      <a:pt x="5658" y="1833"/>
                    </a:lnTo>
                    <a:lnTo>
                      <a:pt x="5590" y="1856"/>
                    </a:lnTo>
                    <a:lnTo>
                      <a:pt x="5520" y="1878"/>
                    </a:lnTo>
                    <a:lnTo>
                      <a:pt x="5451" y="1901"/>
                    </a:lnTo>
                    <a:lnTo>
                      <a:pt x="5381" y="1922"/>
                    </a:lnTo>
                    <a:lnTo>
                      <a:pt x="5237" y="1966"/>
                    </a:lnTo>
                    <a:lnTo>
                      <a:pt x="5091" y="2007"/>
                    </a:lnTo>
                    <a:lnTo>
                      <a:pt x="4942" y="2048"/>
                    </a:lnTo>
                    <a:lnTo>
                      <a:pt x="4789" y="2088"/>
                    </a:lnTo>
                    <a:lnTo>
                      <a:pt x="4635" y="2126"/>
                    </a:lnTo>
                    <a:lnTo>
                      <a:pt x="4476" y="2163"/>
                    </a:lnTo>
                    <a:lnTo>
                      <a:pt x="4315" y="2198"/>
                    </a:lnTo>
                    <a:lnTo>
                      <a:pt x="4152" y="2234"/>
                    </a:lnTo>
                    <a:lnTo>
                      <a:pt x="3985" y="2267"/>
                    </a:lnTo>
                    <a:lnTo>
                      <a:pt x="3817" y="2299"/>
                    </a:lnTo>
                    <a:lnTo>
                      <a:pt x="3645" y="2329"/>
                    </a:lnTo>
                    <a:lnTo>
                      <a:pt x="3472" y="2359"/>
                    </a:lnTo>
                    <a:lnTo>
                      <a:pt x="3296" y="2386"/>
                    </a:lnTo>
                    <a:lnTo>
                      <a:pt x="3117" y="2413"/>
                    </a:lnTo>
                    <a:lnTo>
                      <a:pt x="2936" y="2438"/>
                    </a:lnTo>
                    <a:lnTo>
                      <a:pt x="2754" y="2461"/>
                    </a:lnTo>
                    <a:lnTo>
                      <a:pt x="2569" y="2483"/>
                    </a:lnTo>
                    <a:lnTo>
                      <a:pt x="2381" y="2504"/>
                    </a:lnTo>
                    <a:lnTo>
                      <a:pt x="2193" y="2523"/>
                    </a:lnTo>
                    <a:lnTo>
                      <a:pt x="2002" y="2540"/>
                    </a:lnTo>
                    <a:lnTo>
                      <a:pt x="1809" y="2556"/>
                    </a:lnTo>
                    <a:lnTo>
                      <a:pt x="1615" y="2570"/>
                    </a:lnTo>
                    <a:lnTo>
                      <a:pt x="1418" y="2583"/>
                    </a:lnTo>
                    <a:lnTo>
                      <a:pt x="1220" y="2594"/>
                    </a:lnTo>
                    <a:lnTo>
                      <a:pt x="1020" y="2604"/>
                    </a:lnTo>
                    <a:lnTo>
                      <a:pt x="820" y="2611"/>
                    </a:lnTo>
                    <a:lnTo>
                      <a:pt x="617" y="2617"/>
                    </a:lnTo>
                    <a:lnTo>
                      <a:pt x="412" y="2623"/>
                    </a:lnTo>
                    <a:lnTo>
                      <a:pt x="207" y="2625"/>
                    </a:lnTo>
                    <a:lnTo>
                      <a:pt x="0" y="2626"/>
                    </a:lnTo>
                    <a:lnTo>
                      <a:pt x="0" y="2820"/>
                    </a:lnTo>
                    <a:close/>
                  </a:path>
                </a:pathLst>
              </a:custGeom>
              <a:solidFill>
                <a:srgbClr val="ADD7E7"/>
              </a:solidFill>
              <a:ln w="9525">
                <a:noFill/>
                <a:round/>
                <a:headEnd/>
                <a:tailEnd/>
              </a:ln>
            </p:spPr>
            <p:txBody>
              <a:bodyPr/>
              <a:lstStyle/>
              <a:p>
                <a:endParaRPr lang="en-US" dirty="0"/>
              </a:p>
            </p:txBody>
          </p:sp>
          <p:sp>
            <p:nvSpPr>
              <p:cNvPr id="58778" name="Freeform 260"/>
              <p:cNvSpPr>
                <a:spLocks/>
              </p:cNvSpPr>
              <p:nvPr/>
            </p:nvSpPr>
            <p:spPr bwMode="auto">
              <a:xfrm>
                <a:off x="17616" y="11446"/>
                <a:ext cx="181" cy="41"/>
              </a:xfrm>
              <a:custGeom>
                <a:avLst/>
                <a:gdLst>
                  <a:gd name="T0" fmla="*/ 0 w 8145"/>
                  <a:gd name="T1" fmla="*/ 0 h 2820"/>
                  <a:gd name="T2" fmla="*/ 0 w 8145"/>
                  <a:gd name="T3" fmla="*/ 0 h 2820"/>
                  <a:gd name="T4" fmla="*/ 0 w 8145"/>
                  <a:gd name="T5" fmla="*/ 0 h 2820"/>
                  <a:gd name="T6" fmla="*/ 0 w 8145"/>
                  <a:gd name="T7" fmla="*/ 0 h 2820"/>
                  <a:gd name="T8" fmla="*/ 0 w 8145"/>
                  <a:gd name="T9" fmla="*/ 0 h 2820"/>
                  <a:gd name="T10" fmla="*/ 0 w 8145"/>
                  <a:gd name="T11" fmla="*/ 0 h 2820"/>
                  <a:gd name="T12" fmla="*/ 0 w 8145"/>
                  <a:gd name="T13" fmla="*/ 0 h 2820"/>
                  <a:gd name="T14" fmla="*/ 0 w 8145"/>
                  <a:gd name="T15" fmla="*/ 0 h 2820"/>
                  <a:gd name="T16" fmla="*/ 0 w 8145"/>
                  <a:gd name="T17" fmla="*/ 0 h 2820"/>
                  <a:gd name="T18" fmla="*/ 0 w 8145"/>
                  <a:gd name="T19" fmla="*/ 0 h 2820"/>
                  <a:gd name="T20" fmla="*/ 0 w 8145"/>
                  <a:gd name="T21" fmla="*/ 0 h 2820"/>
                  <a:gd name="T22" fmla="*/ 0 w 8145"/>
                  <a:gd name="T23" fmla="*/ 0 h 2820"/>
                  <a:gd name="T24" fmla="*/ 0 w 8145"/>
                  <a:gd name="T25" fmla="*/ 0 h 2820"/>
                  <a:gd name="T26" fmla="*/ 0 w 8145"/>
                  <a:gd name="T27" fmla="*/ 0 h 2820"/>
                  <a:gd name="T28" fmla="*/ 0 w 8145"/>
                  <a:gd name="T29" fmla="*/ 0 h 2820"/>
                  <a:gd name="T30" fmla="*/ 0 w 8145"/>
                  <a:gd name="T31" fmla="*/ 0 h 2820"/>
                  <a:gd name="T32" fmla="*/ 0 w 8145"/>
                  <a:gd name="T33" fmla="*/ 0 h 2820"/>
                  <a:gd name="T34" fmla="*/ 0 w 8145"/>
                  <a:gd name="T35" fmla="*/ 0 h 2820"/>
                  <a:gd name="T36" fmla="*/ 0 w 8145"/>
                  <a:gd name="T37" fmla="*/ 0 h 2820"/>
                  <a:gd name="T38" fmla="*/ 0 w 8145"/>
                  <a:gd name="T39" fmla="*/ 0 h 2820"/>
                  <a:gd name="T40" fmla="*/ 0 w 8145"/>
                  <a:gd name="T41" fmla="*/ 0 h 2820"/>
                  <a:gd name="T42" fmla="*/ 0 w 8145"/>
                  <a:gd name="T43" fmla="*/ 0 h 2820"/>
                  <a:gd name="T44" fmla="*/ 0 w 8145"/>
                  <a:gd name="T45" fmla="*/ 0 h 2820"/>
                  <a:gd name="T46" fmla="*/ 0 w 8145"/>
                  <a:gd name="T47" fmla="*/ 0 h 2820"/>
                  <a:gd name="T48" fmla="*/ 0 w 8145"/>
                  <a:gd name="T49" fmla="*/ 0 h 2820"/>
                  <a:gd name="T50" fmla="*/ 0 w 8145"/>
                  <a:gd name="T51" fmla="*/ 0 h 2820"/>
                  <a:gd name="T52" fmla="*/ 0 w 8145"/>
                  <a:gd name="T53" fmla="*/ 0 h 2820"/>
                  <a:gd name="T54" fmla="*/ 0 w 8145"/>
                  <a:gd name="T55" fmla="*/ 0 h 2820"/>
                  <a:gd name="T56" fmla="*/ 0 w 8145"/>
                  <a:gd name="T57" fmla="*/ 0 h 2820"/>
                  <a:gd name="T58" fmla="*/ 0 w 8145"/>
                  <a:gd name="T59" fmla="*/ 0 h 2820"/>
                  <a:gd name="T60" fmla="*/ 0 w 8145"/>
                  <a:gd name="T61" fmla="*/ 0 h 2820"/>
                  <a:gd name="T62" fmla="*/ 0 w 8145"/>
                  <a:gd name="T63" fmla="*/ 0 h 2820"/>
                  <a:gd name="T64" fmla="*/ 0 w 8145"/>
                  <a:gd name="T65" fmla="*/ 0 h 2820"/>
                  <a:gd name="T66" fmla="*/ 0 w 8145"/>
                  <a:gd name="T67" fmla="*/ 0 h 2820"/>
                  <a:gd name="T68" fmla="*/ 0 w 8145"/>
                  <a:gd name="T69" fmla="*/ 0 h 2820"/>
                  <a:gd name="T70" fmla="*/ 0 w 8145"/>
                  <a:gd name="T71" fmla="*/ 0 h 2820"/>
                  <a:gd name="T72" fmla="*/ 0 w 8145"/>
                  <a:gd name="T73" fmla="*/ 0 h 2820"/>
                  <a:gd name="T74" fmla="*/ 0 w 8145"/>
                  <a:gd name="T75" fmla="*/ 0 h 2820"/>
                  <a:gd name="T76" fmla="*/ 0 w 8145"/>
                  <a:gd name="T77" fmla="*/ 0 h 2820"/>
                  <a:gd name="T78" fmla="*/ 0 w 8145"/>
                  <a:gd name="T79" fmla="*/ 0 h 2820"/>
                  <a:gd name="T80" fmla="*/ 0 w 8145"/>
                  <a:gd name="T81" fmla="*/ 0 h 2820"/>
                  <a:gd name="T82" fmla="*/ 0 w 8145"/>
                  <a:gd name="T83" fmla="*/ 0 h 2820"/>
                  <a:gd name="T84" fmla="*/ 0 w 8145"/>
                  <a:gd name="T85" fmla="*/ 0 h 2820"/>
                  <a:gd name="T86" fmla="*/ 0 w 8145"/>
                  <a:gd name="T87" fmla="*/ 0 h 2820"/>
                  <a:gd name="T88" fmla="*/ 0 w 8145"/>
                  <a:gd name="T89" fmla="*/ 0 h 2820"/>
                  <a:gd name="T90" fmla="*/ 0 w 8145"/>
                  <a:gd name="T91" fmla="*/ 0 h 2820"/>
                  <a:gd name="T92" fmla="*/ 0 w 8145"/>
                  <a:gd name="T93" fmla="*/ 0 h 2820"/>
                  <a:gd name="T94" fmla="*/ 0 w 8145"/>
                  <a:gd name="T95" fmla="*/ 0 h 2820"/>
                  <a:gd name="T96" fmla="*/ 0 w 8145"/>
                  <a:gd name="T97" fmla="*/ 0 h 2820"/>
                  <a:gd name="T98" fmla="*/ 0 w 8145"/>
                  <a:gd name="T99" fmla="*/ 0 h 2820"/>
                  <a:gd name="T100" fmla="*/ 0 w 8145"/>
                  <a:gd name="T101" fmla="*/ 0 h 28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45"/>
                  <a:gd name="T154" fmla="*/ 0 h 2820"/>
                  <a:gd name="T155" fmla="*/ 8145 w 8145"/>
                  <a:gd name="T156" fmla="*/ 2820 h 28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45" h="2820">
                    <a:moveTo>
                      <a:pt x="0" y="0"/>
                    </a:moveTo>
                    <a:lnTo>
                      <a:pt x="0" y="0"/>
                    </a:lnTo>
                    <a:lnTo>
                      <a:pt x="1" y="38"/>
                    </a:lnTo>
                    <a:lnTo>
                      <a:pt x="3" y="77"/>
                    </a:lnTo>
                    <a:lnTo>
                      <a:pt x="7" y="116"/>
                    </a:lnTo>
                    <a:lnTo>
                      <a:pt x="11" y="154"/>
                    </a:lnTo>
                    <a:lnTo>
                      <a:pt x="18" y="192"/>
                    </a:lnTo>
                    <a:lnTo>
                      <a:pt x="26" y="230"/>
                    </a:lnTo>
                    <a:lnTo>
                      <a:pt x="36" y="268"/>
                    </a:lnTo>
                    <a:lnTo>
                      <a:pt x="46" y="305"/>
                    </a:lnTo>
                    <a:lnTo>
                      <a:pt x="58" y="343"/>
                    </a:lnTo>
                    <a:lnTo>
                      <a:pt x="71" y="380"/>
                    </a:lnTo>
                    <a:lnTo>
                      <a:pt x="86" y="417"/>
                    </a:lnTo>
                    <a:lnTo>
                      <a:pt x="102" y="453"/>
                    </a:lnTo>
                    <a:lnTo>
                      <a:pt x="118" y="490"/>
                    </a:lnTo>
                    <a:lnTo>
                      <a:pt x="137" y="526"/>
                    </a:lnTo>
                    <a:lnTo>
                      <a:pt x="157" y="562"/>
                    </a:lnTo>
                    <a:lnTo>
                      <a:pt x="178" y="598"/>
                    </a:lnTo>
                    <a:lnTo>
                      <a:pt x="200" y="634"/>
                    </a:lnTo>
                    <a:lnTo>
                      <a:pt x="223" y="669"/>
                    </a:lnTo>
                    <a:lnTo>
                      <a:pt x="247" y="703"/>
                    </a:lnTo>
                    <a:lnTo>
                      <a:pt x="274" y="738"/>
                    </a:lnTo>
                    <a:lnTo>
                      <a:pt x="300" y="773"/>
                    </a:lnTo>
                    <a:lnTo>
                      <a:pt x="329" y="807"/>
                    </a:lnTo>
                    <a:lnTo>
                      <a:pt x="357" y="841"/>
                    </a:lnTo>
                    <a:lnTo>
                      <a:pt x="388" y="874"/>
                    </a:lnTo>
                    <a:lnTo>
                      <a:pt x="419" y="908"/>
                    </a:lnTo>
                    <a:lnTo>
                      <a:pt x="452" y="941"/>
                    </a:lnTo>
                    <a:lnTo>
                      <a:pt x="485" y="974"/>
                    </a:lnTo>
                    <a:lnTo>
                      <a:pt x="520" y="1006"/>
                    </a:lnTo>
                    <a:lnTo>
                      <a:pt x="556" y="1039"/>
                    </a:lnTo>
                    <a:lnTo>
                      <a:pt x="593" y="1071"/>
                    </a:lnTo>
                    <a:lnTo>
                      <a:pt x="630" y="1103"/>
                    </a:lnTo>
                    <a:lnTo>
                      <a:pt x="670" y="1134"/>
                    </a:lnTo>
                    <a:lnTo>
                      <a:pt x="710" y="1166"/>
                    </a:lnTo>
                    <a:lnTo>
                      <a:pt x="750" y="1198"/>
                    </a:lnTo>
                    <a:lnTo>
                      <a:pt x="792" y="1228"/>
                    </a:lnTo>
                    <a:lnTo>
                      <a:pt x="835" y="1259"/>
                    </a:lnTo>
                    <a:lnTo>
                      <a:pt x="880" y="1290"/>
                    </a:lnTo>
                    <a:lnTo>
                      <a:pt x="924" y="1320"/>
                    </a:lnTo>
                    <a:lnTo>
                      <a:pt x="970" y="1350"/>
                    </a:lnTo>
                    <a:lnTo>
                      <a:pt x="1018" y="1379"/>
                    </a:lnTo>
                    <a:lnTo>
                      <a:pt x="1066" y="1409"/>
                    </a:lnTo>
                    <a:lnTo>
                      <a:pt x="1115" y="1439"/>
                    </a:lnTo>
                    <a:lnTo>
                      <a:pt x="1165" y="1467"/>
                    </a:lnTo>
                    <a:lnTo>
                      <a:pt x="1216" y="1496"/>
                    </a:lnTo>
                    <a:lnTo>
                      <a:pt x="1268" y="1524"/>
                    </a:lnTo>
                    <a:lnTo>
                      <a:pt x="1321" y="1553"/>
                    </a:lnTo>
                    <a:lnTo>
                      <a:pt x="1374" y="1581"/>
                    </a:lnTo>
                    <a:lnTo>
                      <a:pt x="1428" y="1609"/>
                    </a:lnTo>
                    <a:lnTo>
                      <a:pt x="1484" y="1636"/>
                    </a:lnTo>
                    <a:lnTo>
                      <a:pt x="1541" y="1663"/>
                    </a:lnTo>
                    <a:lnTo>
                      <a:pt x="1598" y="1690"/>
                    </a:lnTo>
                    <a:lnTo>
                      <a:pt x="1656" y="1717"/>
                    </a:lnTo>
                    <a:lnTo>
                      <a:pt x="1716" y="1743"/>
                    </a:lnTo>
                    <a:lnTo>
                      <a:pt x="1776" y="1769"/>
                    </a:lnTo>
                    <a:lnTo>
                      <a:pt x="1837" y="1795"/>
                    </a:lnTo>
                    <a:lnTo>
                      <a:pt x="1899" y="1822"/>
                    </a:lnTo>
                    <a:lnTo>
                      <a:pt x="1962" y="1847"/>
                    </a:lnTo>
                    <a:lnTo>
                      <a:pt x="2025" y="1872"/>
                    </a:lnTo>
                    <a:lnTo>
                      <a:pt x="2089" y="1896"/>
                    </a:lnTo>
                    <a:lnTo>
                      <a:pt x="2155" y="1921"/>
                    </a:lnTo>
                    <a:lnTo>
                      <a:pt x="2221" y="1945"/>
                    </a:lnTo>
                    <a:lnTo>
                      <a:pt x="2288" y="1970"/>
                    </a:lnTo>
                    <a:lnTo>
                      <a:pt x="2356" y="1993"/>
                    </a:lnTo>
                    <a:lnTo>
                      <a:pt x="2424" y="2017"/>
                    </a:lnTo>
                    <a:lnTo>
                      <a:pt x="2493" y="2040"/>
                    </a:lnTo>
                    <a:lnTo>
                      <a:pt x="2564" y="2063"/>
                    </a:lnTo>
                    <a:lnTo>
                      <a:pt x="2635" y="2086"/>
                    </a:lnTo>
                    <a:lnTo>
                      <a:pt x="2706" y="2108"/>
                    </a:lnTo>
                    <a:lnTo>
                      <a:pt x="2778" y="2130"/>
                    </a:lnTo>
                    <a:lnTo>
                      <a:pt x="2852" y="2152"/>
                    </a:lnTo>
                    <a:lnTo>
                      <a:pt x="2926" y="2173"/>
                    </a:lnTo>
                    <a:lnTo>
                      <a:pt x="3001" y="2194"/>
                    </a:lnTo>
                    <a:lnTo>
                      <a:pt x="3152" y="2236"/>
                    </a:lnTo>
                    <a:lnTo>
                      <a:pt x="3307" y="2276"/>
                    </a:lnTo>
                    <a:lnTo>
                      <a:pt x="3465" y="2314"/>
                    </a:lnTo>
                    <a:lnTo>
                      <a:pt x="3626" y="2353"/>
                    </a:lnTo>
                    <a:lnTo>
                      <a:pt x="3788" y="2389"/>
                    </a:lnTo>
                    <a:lnTo>
                      <a:pt x="3953" y="2423"/>
                    </a:lnTo>
                    <a:lnTo>
                      <a:pt x="4121" y="2457"/>
                    </a:lnTo>
                    <a:lnTo>
                      <a:pt x="4292" y="2490"/>
                    </a:lnTo>
                    <a:lnTo>
                      <a:pt x="4465" y="2521"/>
                    </a:lnTo>
                    <a:lnTo>
                      <a:pt x="4642" y="2550"/>
                    </a:lnTo>
                    <a:lnTo>
                      <a:pt x="4820" y="2578"/>
                    </a:lnTo>
                    <a:lnTo>
                      <a:pt x="5000" y="2604"/>
                    </a:lnTo>
                    <a:lnTo>
                      <a:pt x="5182" y="2630"/>
                    </a:lnTo>
                    <a:lnTo>
                      <a:pt x="5368" y="2654"/>
                    </a:lnTo>
                    <a:lnTo>
                      <a:pt x="5554" y="2676"/>
                    </a:lnTo>
                    <a:lnTo>
                      <a:pt x="5742" y="2697"/>
                    </a:lnTo>
                    <a:lnTo>
                      <a:pt x="5934" y="2716"/>
                    </a:lnTo>
                    <a:lnTo>
                      <a:pt x="6126" y="2734"/>
                    </a:lnTo>
                    <a:lnTo>
                      <a:pt x="6321" y="2749"/>
                    </a:lnTo>
                    <a:lnTo>
                      <a:pt x="6517" y="2765"/>
                    </a:lnTo>
                    <a:lnTo>
                      <a:pt x="6716" y="2777"/>
                    </a:lnTo>
                    <a:lnTo>
                      <a:pt x="6915" y="2788"/>
                    </a:lnTo>
                    <a:lnTo>
                      <a:pt x="7117" y="2798"/>
                    </a:lnTo>
                    <a:lnTo>
                      <a:pt x="7319" y="2806"/>
                    </a:lnTo>
                    <a:lnTo>
                      <a:pt x="7524" y="2812"/>
                    </a:lnTo>
                    <a:lnTo>
                      <a:pt x="7730" y="2816"/>
                    </a:lnTo>
                    <a:lnTo>
                      <a:pt x="7936" y="2819"/>
                    </a:lnTo>
                    <a:lnTo>
                      <a:pt x="8145" y="2820"/>
                    </a:lnTo>
                    <a:lnTo>
                      <a:pt x="8145" y="2626"/>
                    </a:lnTo>
                    <a:lnTo>
                      <a:pt x="7938" y="2625"/>
                    </a:lnTo>
                    <a:lnTo>
                      <a:pt x="7733" y="2623"/>
                    </a:lnTo>
                    <a:lnTo>
                      <a:pt x="7528" y="2617"/>
                    </a:lnTo>
                    <a:lnTo>
                      <a:pt x="7325" y="2611"/>
                    </a:lnTo>
                    <a:lnTo>
                      <a:pt x="7125" y="2604"/>
                    </a:lnTo>
                    <a:lnTo>
                      <a:pt x="6925" y="2594"/>
                    </a:lnTo>
                    <a:lnTo>
                      <a:pt x="6727" y="2583"/>
                    </a:lnTo>
                    <a:lnTo>
                      <a:pt x="6530" y="2570"/>
                    </a:lnTo>
                    <a:lnTo>
                      <a:pt x="6336" y="2556"/>
                    </a:lnTo>
                    <a:lnTo>
                      <a:pt x="6143" y="2540"/>
                    </a:lnTo>
                    <a:lnTo>
                      <a:pt x="5952" y="2523"/>
                    </a:lnTo>
                    <a:lnTo>
                      <a:pt x="5764" y="2504"/>
                    </a:lnTo>
                    <a:lnTo>
                      <a:pt x="5576" y="2483"/>
                    </a:lnTo>
                    <a:lnTo>
                      <a:pt x="5391" y="2461"/>
                    </a:lnTo>
                    <a:lnTo>
                      <a:pt x="5209" y="2438"/>
                    </a:lnTo>
                    <a:lnTo>
                      <a:pt x="5028" y="2413"/>
                    </a:lnTo>
                    <a:lnTo>
                      <a:pt x="4849" y="2386"/>
                    </a:lnTo>
                    <a:lnTo>
                      <a:pt x="4673" y="2359"/>
                    </a:lnTo>
                    <a:lnTo>
                      <a:pt x="4499" y="2329"/>
                    </a:lnTo>
                    <a:lnTo>
                      <a:pt x="4328" y="2299"/>
                    </a:lnTo>
                    <a:lnTo>
                      <a:pt x="4159" y="2267"/>
                    </a:lnTo>
                    <a:lnTo>
                      <a:pt x="3993" y="2234"/>
                    </a:lnTo>
                    <a:lnTo>
                      <a:pt x="3829" y="2198"/>
                    </a:lnTo>
                    <a:lnTo>
                      <a:pt x="3669" y="2163"/>
                    </a:lnTo>
                    <a:lnTo>
                      <a:pt x="3510" y="2126"/>
                    </a:lnTo>
                    <a:lnTo>
                      <a:pt x="3356" y="2088"/>
                    </a:lnTo>
                    <a:lnTo>
                      <a:pt x="3203" y="2048"/>
                    </a:lnTo>
                    <a:lnTo>
                      <a:pt x="3053" y="2007"/>
                    </a:lnTo>
                    <a:lnTo>
                      <a:pt x="2980" y="1987"/>
                    </a:lnTo>
                    <a:lnTo>
                      <a:pt x="2908" y="1966"/>
                    </a:lnTo>
                    <a:lnTo>
                      <a:pt x="2835" y="1944"/>
                    </a:lnTo>
                    <a:lnTo>
                      <a:pt x="2764" y="1922"/>
                    </a:lnTo>
                    <a:lnTo>
                      <a:pt x="2694" y="1901"/>
                    </a:lnTo>
                    <a:lnTo>
                      <a:pt x="2625" y="1878"/>
                    </a:lnTo>
                    <a:lnTo>
                      <a:pt x="2555" y="1856"/>
                    </a:lnTo>
                    <a:lnTo>
                      <a:pt x="2487" y="1833"/>
                    </a:lnTo>
                    <a:lnTo>
                      <a:pt x="2420" y="1810"/>
                    </a:lnTo>
                    <a:lnTo>
                      <a:pt x="2354" y="1787"/>
                    </a:lnTo>
                    <a:lnTo>
                      <a:pt x="2289" y="1763"/>
                    </a:lnTo>
                    <a:lnTo>
                      <a:pt x="2224" y="1740"/>
                    </a:lnTo>
                    <a:lnTo>
                      <a:pt x="2160" y="1716"/>
                    </a:lnTo>
                    <a:lnTo>
                      <a:pt x="2097" y="1691"/>
                    </a:lnTo>
                    <a:lnTo>
                      <a:pt x="2035" y="1666"/>
                    </a:lnTo>
                    <a:lnTo>
                      <a:pt x="1974" y="1642"/>
                    </a:lnTo>
                    <a:lnTo>
                      <a:pt x="1914" y="1617"/>
                    </a:lnTo>
                    <a:lnTo>
                      <a:pt x="1854" y="1592"/>
                    </a:lnTo>
                    <a:lnTo>
                      <a:pt x="1796" y="1567"/>
                    </a:lnTo>
                    <a:lnTo>
                      <a:pt x="1738" y="1540"/>
                    </a:lnTo>
                    <a:lnTo>
                      <a:pt x="1681" y="1514"/>
                    </a:lnTo>
                    <a:lnTo>
                      <a:pt x="1626" y="1488"/>
                    </a:lnTo>
                    <a:lnTo>
                      <a:pt x="1571" y="1462"/>
                    </a:lnTo>
                    <a:lnTo>
                      <a:pt x="1517" y="1436"/>
                    </a:lnTo>
                    <a:lnTo>
                      <a:pt x="1464" y="1408"/>
                    </a:lnTo>
                    <a:lnTo>
                      <a:pt x="1412" y="1381"/>
                    </a:lnTo>
                    <a:lnTo>
                      <a:pt x="1362" y="1354"/>
                    </a:lnTo>
                    <a:lnTo>
                      <a:pt x="1311" y="1327"/>
                    </a:lnTo>
                    <a:lnTo>
                      <a:pt x="1262" y="1300"/>
                    </a:lnTo>
                    <a:lnTo>
                      <a:pt x="1215" y="1271"/>
                    </a:lnTo>
                    <a:lnTo>
                      <a:pt x="1168" y="1243"/>
                    </a:lnTo>
                    <a:lnTo>
                      <a:pt x="1122" y="1215"/>
                    </a:lnTo>
                    <a:lnTo>
                      <a:pt x="1077" y="1187"/>
                    </a:lnTo>
                    <a:lnTo>
                      <a:pt x="1033" y="1159"/>
                    </a:lnTo>
                    <a:lnTo>
                      <a:pt x="991" y="1129"/>
                    </a:lnTo>
                    <a:lnTo>
                      <a:pt x="949" y="1101"/>
                    </a:lnTo>
                    <a:lnTo>
                      <a:pt x="908" y="1072"/>
                    </a:lnTo>
                    <a:lnTo>
                      <a:pt x="868" y="1043"/>
                    </a:lnTo>
                    <a:lnTo>
                      <a:pt x="830" y="1014"/>
                    </a:lnTo>
                    <a:lnTo>
                      <a:pt x="792" y="983"/>
                    </a:lnTo>
                    <a:lnTo>
                      <a:pt x="756" y="954"/>
                    </a:lnTo>
                    <a:lnTo>
                      <a:pt x="721" y="925"/>
                    </a:lnTo>
                    <a:lnTo>
                      <a:pt x="687" y="895"/>
                    </a:lnTo>
                    <a:lnTo>
                      <a:pt x="654" y="864"/>
                    </a:lnTo>
                    <a:lnTo>
                      <a:pt x="622" y="835"/>
                    </a:lnTo>
                    <a:lnTo>
                      <a:pt x="591" y="804"/>
                    </a:lnTo>
                    <a:lnTo>
                      <a:pt x="561" y="774"/>
                    </a:lnTo>
                    <a:lnTo>
                      <a:pt x="532" y="744"/>
                    </a:lnTo>
                    <a:lnTo>
                      <a:pt x="505" y="713"/>
                    </a:lnTo>
                    <a:lnTo>
                      <a:pt x="479" y="683"/>
                    </a:lnTo>
                    <a:lnTo>
                      <a:pt x="454" y="653"/>
                    </a:lnTo>
                    <a:lnTo>
                      <a:pt x="430" y="622"/>
                    </a:lnTo>
                    <a:lnTo>
                      <a:pt x="407" y="591"/>
                    </a:lnTo>
                    <a:lnTo>
                      <a:pt x="386" y="560"/>
                    </a:lnTo>
                    <a:lnTo>
                      <a:pt x="366" y="529"/>
                    </a:lnTo>
                    <a:lnTo>
                      <a:pt x="346" y="499"/>
                    </a:lnTo>
                    <a:lnTo>
                      <a:pt x="328" y="467"/>
                    </a:lnTo>
                    <a:lnTo>
                      <a:pt x="311" y="436"/>
                    </a:lnTo>
                    <a:lnTo>
                      <a:pt x="295" y="406"/>
                    </a:lnTo>
                    <a:lnTo>
                      <a:pt x="280" y="375"/>
                    </a:lnTo>
                    <a:lnTo>
                      <a:pt x="267" y="344"/>
                    </a:lnTo>
                    <a:lnTo>
                      <a:pt x="255" y="312"/>
                    </a:lnTo>
                    <a:lnTo>
                      <a:pt x="243" y="281"/>
                    </a:lnTo>
                    <a:lnTo>
                      <a:pt x="234" y="251"/>
                    </a:lnTo>
                    <a:lnTo>
                      <a:pt x="225" y="220"/>
                    </a:lnTo>
                    <a:lnTo>
                      <a:pt x="217" y="188"/>
                    </a:lnTo>
                    <a:lnTo>
                      <a:pt x="211" y="157"/>
                    </a:lnTo>
                    <a:lnTo>
                      <a:pt x="206" y="126"/>
                    </a:lnTo>
                    <a:lnTo>
                      <a:pt x="202" y="95"/>
                    </a:lnTo>
                    <a:lnTo>
                      <a:pt x="199" y="63"/>
                    </a:lnTo>
                    <a:lnTo>
                      <a:pt x="196" y="31"/>
                    </a:lnTo>
                    <a:lnTo>
                      <a:pt x="196" y="0"/>
                    </a:lnTo>
                    <a:lnTo>
                      <a:pt x="0" y="0"/>
                    </a:lnTo>
                    <a:close/>
                  </a:path>
                </a:pathLst>
              </a:custGeom>
              <a:solidFill>
                <a:srgbClr val="ADD7E7"/>
              </a:solidFill>
              <a:ln w="9525">
                <a:noFill/>
                <a:round/>
                <a:headEnd/>
                <a:tailEnd/>
              </a:ln>
            </p:spPr>
            <p:txBody>
              <a:bodyPr/>
              <a:lstStyle/>
              <a:p>
                <a:endParaRPr lang="en-US" dirty="0"/>
              </a:p>
            </p:txBody>
          </p:sp>
          <p:sp>
            <p:nvSpPr>
              <p:cNvPr id="58779" name="Freeform 261"/>
              <p:cNvSpPr>
                <a:spLocks/>
              </p:cNvSpPr>
              <p:nvPr/>
            </p:nvSpPr>
            <p:spPr bwMode="auto">
              <a:xfrm>
                <a:off x="17616" y="11404"/>
                <a:ext cx="181" cy="42"/>
              </a:xfrm>
              <a:custGeom>
                <a:avLst/>
                <a:gdLst>
                  <a:gd name="T0" fmla="*/ 0 w 8145"/>
                  <a:gd name="T1" fmla="*/ 0 h 2821"/>
                  <a:gd name="T2" fmla="*/ 0 w 8145"/>
                  <a:gd name="T3" fmla="*/ 0 h 2821"/>
                  <a:gd name="T4" fmla="*/ 0 w 8145"/>
                  <a:gd name="T5" fmla="*/ 0 h 2821"/>
                  <a:gd name="T6" fmla="*/ 0 w 8145"/>
                  <a:gd name="T7" fmla="*/ 0 h 2821"/>
                  <a:gd name="T8" fmla="*/ 0 w 8145"/>
                  <a:gd name="T9" fmla="*/ 0 h 2821"/>
                  <a:gd name="T10" fmla="*/ 0 w 8145"/>
                  <a:gd name="T11" fmla="*/ 0 h 2821"/>
                  <a:gd name="T12" fmla="*/ 0 w 8145"/>
                  <a:gd name="T13" fmla="*/ 0 h 2821"/>
                  <a:gd name="T14" fmla="*/ 0 w 8145"/>
                  <a:gd name="T15" fmla="*/ 0 h 2821"/>
                  <a:gd name="T16" fmla="*/ 0 w 8145"/>
                  <a:gd name="T17" fmla="*/ 0 h 2821"/>
                  <a:gd name="T18" fmla="*/ 0 w 8145"/>
                  <a:gd name="T19" fmla="*/ 0 h 2821"/>
                  <a:gd name="T20" fmla="*/ 0 w 8145"/>
                  <a:gd name="T21" fmla="*/ 0 h 2821"/>
                  <a:gd name="T22" fmla="*/ 0 w 8145"/>
                  <a:gd name="T23" fmla="*/ 0 h 2821"/>
                  <a:gd name="T24" fmla="*/ 0 w 8145"/>
                  <a:gd name="T25" fmla="*/ 0 h 2821"/>
                  <a:gd name="T26" fmla="*/ 0 w 8145"/>
                  <a:gd name="T27" fmla="*/ 0 h 2821"/>
                  <a:gd name="T28" fmla="*/ 0 w 8145"/>
                  <a:gd name="T29" fmla="*/ 0 h 2821"/>
                  <a:gd name="T30" fmla="*/ 0 w 8145"/>
                  <a:gd name="T31" fmla="*/ 0 h 2821"/>
                  <a:gd name="T32" fmla="*/ 0 w 8145"/>
                  <a:gd name="T33" fmla="*/ 0 h 2821"/>
                  <a:gd name="T34" fmla="*/ 0 w 8145"/>
                  <a:gd name="T35" fmla="*/ 0 h 2821"/>
                  <a:gd name="T36" fmla="*/ 0 w 8145"/>
                  <a:gd name="T37" fmla="*/ 0 h 2821"/>
                  <a:gd name="T38" fmla="*/ 0 w 8145"/>
                  <a:gd name="T39" fmla="*/ 0 h 2821"/>
                  <a:gd name="T40" fmla="*/ 0 w 8145"/>
                  <a:gd name="T41" fmla="*/ 0 h 2821"/>
                  <a:gd name="T42" fmla="*/ 0 w 8145"/>
                  <a:gd name="T43" fmla="*/ 0 h 2821"/>
                  <a:gd name="T44" fmla="*/ 0 w 8145"/>
                  <a:gd name="T45" fmla="*/ 0 h 2821"/>
                  <a:gd name="T46" fmla="*/ 0 w 8145"/>
                  <a:gd name="T47" fmla="*/ 0 h 2821"/>
                  <a:gd name="T48" fmla="*/ 0 w 8145"/>
                  <a:gd name="T49" fmla="*/ 0 h 2821"/>
                  <a:gd name="T50" fmla="*/ 0 w 8145"/>
                  <a:gd name="T51" fmla="*/ 0 h 2821"/>
                  <a:gd name="T52" fmla="*/ 0 w 8145"/>
                  <a:gd name="T53" fmla="*/ 0 h 2821"/>
                  <a:gd name="T54" fmla="*/ 0 w 8145"/>
                  <a:gd name="T55" fmla="*/ 0 h 2821"/>
                  <a:gd name="T56" fmla="*/ 0 w 8145"/>
                  <a:gd name="T57" fmla="*/ 0 h 2821"/>
                  <a:gd name="T58" fmla="*/ 0 w 8145"/>
                  <a:gd name="T59" fmla="*/ 0 h 2821"/>
                  <a:gd name="T60" fmla="*/ 0 w 8145"/>
                  <a:gd name="T61" fmla="*/ 0 h 2821"/>
                  <a:gd name="T62" fmla="*/ 0 w 8145"/>
                  <a:gd name="T63" fmla="*/ 0 h 2821"/>
                  <a:gd name="T64" fmla="*/ 0 w 8145"/>
                  <a:gd name="T65" fmla="*/ 0 h 2821"/>
                  <a:gd name="T66" fmla="*/ 0 w 8145"/>
                  <a:gd name="T67" fmla="*/ 0 h 2821"/>
                  <a:gd name="T68" fmla="*/ 0 w 8145"/>
                  <a:gd name="T69" fmla="*/ 0 h 2821"/>
                  <a:gd name="T70" fmla="*/ 0 w 8145"/>
                  <a:gd name="T71" fmla="*/ 0 h 2821"/>
                  <a:gd name="T72" fmla="*/ 0 w 8145"/>
                  <a:gd name="T73" fmla="*/ 0 h 2821"/>
                  <a:gd name="T74" fmla="*/ 0 w 8145"/>
                  <a:gd name="T75" fmla="*/ 0 h 2821"/>
                  <a:gd name="T76" fmla="*/ 0 w 8145"/>
                  <a:gd name="T77" fmla="*/ 0 h 2821"/>
                  <a:gd name="T78" fmla="*/ 0 w 8145"/>
                  <a:gd name="T79" fmla="*/ 0 h 2821"/>
                  <a:gd name="T80" fmla="*/ 0 w 8145"/>
                  <a:gd name="T81" fmla="*/ 0 h 2821"/>
                  <a:gd name="T82" fmla="*/ 0 w 8145"/>
                  <a:gd name="T83" fmla="*/ 0 h 2821"/>
                  <a:gd name="T84" fmla="*/ 0 w 8145"/>
                  <a:gd name="T85" fmla="*/ 0 h 2821"/>
                  <a:gd name="T86" fmla="*/ 0 w 8145"/>
                  <a:gd name="T87" fmla="*/ 0 h 2821"/>
                  <a:gd name="T88" fmla="*/ 0 w 8145"/>
                  <a:gd name="T89" fmla="*/ 0 h 2821"/>
                  <a:gd name="T90" fmla="*/ 0 w 8145"/>
                  <a:gd name="T91" fmla="*/ 0 h 2821"/>
                  <a:gd name="T92" fmla="*/ 0 w 8145"/>
                  <a:gd name="T93" fmla="*/ 0 h 2821"/>
                  <a:gd name="T94" fmla="*/ 0 w 8145"/>
                  <a:gd name="T95" fmla="*/ 0 h 2821"/>
                  <a:gd name="T96" fmla="*/ 0 w 8145"/>
                  <a:gd name="T97" fmla="*/ 0 h 28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45"/>
                  <a:gd name="T148" fmla="*/ 0 h 2821"/>
                  <a:gd name="T149" fmla="*/ 8145 w 8145"/>
                  <a:gd name="T150" fmla="*/ 2821 h 28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45" h="2821">
                    <a:moveTo>
                      <a:pt x="8145" y="0"/>
                    </a:moveTo>
                    <a:lnTo>
                      <a:pt x="8145" y="0"/>
                    </a:lnTo>
                    <a:lnTo>
                      <a:pt x="7936" y="1"/>
                    </a:lnTo>
                    <a:lnTo>
                      <a:pt x="7730" y="4"/>
                    </a:lnTo>
                    <a:lnTo>
                      <a:pt x="7524" y="9"/>
                    </a:lnTo>
                    <a:lnTo>
                      <a:pt x="7319" y="15"/>
                    </a:lnTo>
                    <a:lnTo>
                      <a:pt x="7117" y="22"/>
                    </a:lnTo>
                    <a:lnTo>
                      <a:pt x="6915" y="32"/>
                    </a:lnTo>
                    <a:lnTo>
                      <a:pt x="6716" y="43"/>
                    </a:lnTo>
                    <a:lnTo>
                      <a:pt x="6517" y="56"/>
                    </a:lnTo>
                    <a:lnTo>
                      <a:pt x="6321" y="70"/>
                    </a:lnTo>
                    <a:lnTo>
                      <a:pt x="6126" y="87"/>
                    </a:lnTo>
                    <a:lnTo>
                      <a:pt x="5934" y="105"/>
                    </a:lnTo>
                    <a:lnTo>
                      <a:pt x="5742" y="124"/>
                    </a:lnTo>
                    <a:lnTo>
                      <a:pt x="5554" y="144"/>
                    </a:lnTo>
                    <a:lnTo>
                      <a:pt x="5368" y="166"/>
                    </a:lnTo>
                    <a:lnTo>
                      <a:pt x="5182" y="190"/>
                    </a:lnTo>
                    <a:lnTo>
                      <a:pt x="5000" y="216"/>
                    </a:lnTo>
                    <a:lnTo>
                      <a:pt x="4820" y="243"/>
                    </a:lnTo>
                    <a:lnTo>
                      <a:pt x="4642" y="270"/>
                    </a:lnTo>
                    <a:lnTo>
                      <a:pt x="4465" y="300"/>
                    </a:lnTo>
                    <a:lnTo>
                      <a:pt x="4292" y="331"/>
                    </a:lnTo>
                    <a:lnTo>
                      <a:pt x="4121" y="363"/>
                    </a:lnTo>
                    <a:lnTo>
                      <a:pt x="3953" y="397"/>
                    </a:lnTo>
                    <a:lnTo>
                      <a:pt x="3788" y="432"/>
                    </a:lnTo>
                    <a:lnTo>
                      <a:pt x="3626" y="468"/>
                    </a:lnTo>
                    <a:lnTo>
                      <a:pt x="3465" y="506"/>
                    </a:lnTo>
                    <a:lnTo>
                      <a:pt x="3307" y="545"/>
                    </a:lnTo>
                    <a:lnTo>
                      <a:pt x="3152" y="584"/>
                    </a:lnTo>
                    <a:lnTo>
                      <a:pt x="3001" y="626"/>
                    </a:lnTo>
                    <a:lnTo>
                      <a:pt x="2852" y="669"/>
                    </a:lnTo>
                    <a:lnTo>
                      <a:pt x="2706" y="712"/>
                    </a:lnTo>
                    <a:lnTo>
                      <a:pt x="2564" y="758"/>
                    </a:lnTo>
                    <a:lnTo>
                      <a:pt x="2425" y="803"/>
                    </a:lnTo>
                    <a:lnTo>
                      <a:pt x="2356" y="827"/>
                    </a:lnTo>
                    <a:lnTo>
                      <a:pt x="2288" y="851"/>
                    </a:lnTo>
                    <a:lnTo>
                      <a:pt x="2221" y="874"/>
                    </a:lnTo>
                    <a:lnTo>
                      <a:pt x="2155" y="899"/>
                    </a:lnTo>
                    <a:lnTo>
                      <a:pt x="2089" y="924"/>
                    </a:lnTo>
                    <a:lnTo>
                      <a:pt x="2025" y="948"/>
                    </a:lnTo>
                    <a:lnTo>
                      <a:pt x="1962" y="973"/>
                    </a:lnTo>
                    <a:lnTo>
                      <a:pt x="1899" y="999"/>
                    </a:lnTo>
                    <a:lnTo>
                      <a:pt x="1837" y="1025"/>
                    </a:lnTo>
                    <a:lnTo>
                      <a:pt x="1776" y="1051"/>
                    </a:lnTo>
                    <a:lnTo>
                      <a:pt x="1716" y="1077"/>
                    </a:lnTo>
                    <a:lnTo>
                      <a:pt x="1656" y="1103"/>
                    </a:lnTo>
                    <a:lnTo>
                      <a:pt x="1598" y="1130"/>
                    </a:lnTo>
                    <a:lnTo>
                      <a:pt x="1541" y="1158"/>
                    </a:lnTo>
                    <a:lnTo>
                      <a:pt x="1484" y="1185"/>
                    </a:lnTo>
                    <a:lnTo>
                      <a:pt x="1428" y="1212"/>
                    </a:lnTo>
                    <a:lnTo>
                      <a:pt x="1374" y="1239"/>
                    </a:lnTo>
                    <a:lnTo>
                      <a:pt x="1321" y="1267"/>
                    </a:lnTo>
                    <a:lnTo>
                      <a:pt x="1268" y="1296"/>
                    </a:lnTo>
                    <a:lnTo>
                      <a:pt x="1216" y="1324"/>
                    </a:lnTo>
                    <a:lnTo>
                      <a:pt x="1165" y="1353"/>
                    </a:lnTo>
                    <a:lnTo>
                      <a:pt x="1115" y="1382"/>
                    </a:lnTo>
                    <a:lnTo>
                      <a:pt x="1066" y="1411"/>
                    </a:lnTo>
                    <a:lnTo>
                      <a:pt x="1018" y="1441"/>
                    </a:lnTo>
                    <a:lnTo>
                      <a:pt x="970" y="1471"/>
                    </a:lnTo>
                    <a:lnTo>
                      <a:pt x="924" y="1501"/>
                    </a:lnTo>
                    <a:lnTo>
                      <a:pt x="880" y="1531"/>
                    </a:lnTo>
                    <a:lnTo>
                      <a:pt x="835" y="1562"/>
                    </a:lnTo>
                    <a:lnTo>
                      <a:pt x="792" y="1592"/>
                    </a:lnTo>
                    <a:lnTo>
                      <a:pt x="750" y="1623"/>
                    </a:lnTo>
                    <a:lnTo>
                      <a:pt x="710" y="1654"/>
                    </a:lnTo>
                    <a:lnTo>
                      <a:pt x="670" y="1685"/>
                    </a:lnTo>
                    <a:lnTo>
                      <a:pt x="630" y="1717"/>
                    </a:lnTo>
                    <a:lnTo>
                      <a:pt x="593" y="1749"/>
                    </a:lnTo>
                    <a:lnTo>
                      <a:pt x="556" y="1781"/>
                    </a:lnTo>
                    <a:lnTo>
                      <a:pt x="520" y="1813"/>
                    </a:lnTo>
                    <a:lnTo>
                      <a:pt x="485" y="1847"/>
                    </a:lnTo>
                    <a:lnTo>
                      <a:pt x="452" y="1879"/>
                    </a:lnTo>
                    <a:lnTo>
                      <a:pt x="419" y="1912"/>
                    </a:lnTo>
                    <a:lnTo>
                      <a:pt x="388" y="1945"/>
                    </a:lnTo>
                    <a:lnTo>
                      <a:pt x="357" y="1980"/>
                    </a:lnTo>
                    <a:lnTo>
                      <a:pt x="329" y="2014"/>
                    </a:lnTo>
                    <a:lnTo>
                      <a:pt x="300" y="2048"/>
                    </a:lnTo>
                    <a:lnTo>
                      <a:pt x="274" y="2081"/>
                    </a:lnTo>
                    <a:lnTo>
                      <a:pt x="247" y="2117"/>
                    </a:lnTo>
                    <a:lnTo>
                      <a:pt x="223" y="2152"/>
                    </a:lnTo>
                    <a:lnTo>
                      <a:pt x="200" y="2187"/>
                    </a:lnTo>
                    <a:lnTo>
                      <a:pt x="178" y="2222"/>
                    </a:lnTo>
                    <a:lnTo>
                      <a:pt x="157" y="2258"/>
                    </a:lnTo>
                    <a:lnTo>
                      <a:pt x="137" y="2294"/>
                    </a:lnTo>
                    <a:lnTo>
                      <a:pt x="118" y="2330"/>
                    </a:lnTo>
                    <a:lnTo>
                      <a:pt x="102" y="2367"/>
                    </a:lnTo>
                    <a:lnTo>
                      <a:pt x="86" y="2403"/>
                    </a:lnTo>
                    <a:lnTo>
                      <a:pt x="71" y="2440"/>
                    </a:lnTo>
                    <a:lnTo>
                      <a:pt x="58" y="2477"/>
                    </a:lnTo>
                    <a:lnTo>
                      <a:pt x="46" y="2515"/>
                    </a:lnTo>
                    <a:lnTo>
                      <a:pt x="36" y="2552"/>
                    </a:lnTo>
                    <a:lnTo>
                      <a:pt x="26" y="2590"/>
                    </a:lnTo>
                    <a:lnTo>
                      <a:pt x="18" y="2629"/>
                    </a:lnTo>
                    <a:lnTo>
                      <a:pt x="11" y="2667"/>
                    </a:lnTo>
                    <a:lnTo>
                      <a:pt x="7" y="2705"/>
                    </a:lnTo>
                    <a:lnTo>
                      <a:pt x="3" y="2743"/>
                    </a:lnTo>
                    <a:lnTo>
                      <a:pt x="1" y="2782"/>
                    </a:lnTo>
                    <a:lnTo>
                      <a:pt x="0" y="2821"/>
                    </a:lnTo>
                    <a:lnTo>
                      <a:pt x="196" y="2821"/>
                    </a:lnTo>
                    <a:lnTo>
                      <a:pt x="196" y="2789"/>
                    </a:lnTo>
                    <a:lnTo>
                      <a:pt x="199" y="2757"/>
                    </a:lnTo>
                    <a:lnTo>
                      <a:pt x="202" y="2726"/>
                    </a:lnTo>
                    <a:lnTo>
                      <a:pt x="206" y="2695"/>
                    </a:lnTo>
                    <a:lnTo>
                      <a:pt x="211" y="2664"/>
                    </a:lnTo>
                    <a:lnTo>
                      <a:pt x="217" y="2633"/>
                    </a:lnTo>
                    <a:lnTo>
                      <a:pt x="225" y="2601"/>
                    </a:lnTo>
                    <a:lnTo>
                      <a:pt x="234" y="2570"/>
                    </a:lnTo>
                    <a:lnTo>
                      <a:pt x="243" y="2539"/>
                    </a:lnTo>
                    <a:lnTo>
                      <a:pt x="255" y="2508"/>
                    </a:lnTo>
                    <a:lnTo>
                      <a:pt x="267" y="2476"/>
                    </a:lnTo>
                    <a:lnTo>
                      <a:pt x="280" y="2445"/>
                    </a:lnTo>
                    <a:lnTo>
                      <a:pt x="295" y="2415"/>
                    </a:lnTo>
                    <a:lnTo>
                      <a:pt x="311" y="2384"/>
                    </a:lnTo>
                    <a:lnTo>
                      <a:pt x="328" y="2352"/>
                    </a:lnTo>
                    <a:lnTo>
                      <a:pt x="346" y="2322"/>
                    </a:lnTo>
                    <a:lnTo>
                      <a:pt x="366" y="2291"/>
                    </a:lnTo>
                    <a:lnTo>
                      <a:pt x="386" y="2260"/>
                    </a:lnTo>
                    <a:lnTo>
                      <a:pt x="407" y="2230"/>
                    </a:lnTo>
                    <a:lnTo>
                      <a:pt x="430" y="2199"/>
                    </a:lnTo>
                    <a:lnTo>
                      <a:pt x="454" y="2168"/>
                    </a:lnTo>
                    <a:lnTo>
                      <a:pt x="479" y="2137"/>
                    </a:lnTo>
                    <a:lnTo>
                      <a:pt x="505" y="2107"/>
                    </a:lnTo>
                    <a:lnTo>
                      <a:pt x="532" y="2076"/>
                    </a:lnTo>
                    <a:lnTo>
                      <a:pt x="561" y="2046"/>
                    </a:lnTo>
                    <a:lnTo>
                      <a:pt x="591" y="2016"/>
                    </a:lnTo>
                    <a:lnTo>
                      <a:pt x="622" y="1986"/>
                    </a:lnTo>
                    <a:lnTo>
                      <a:pt x="654" y="1956"/>
                    </a:lnTo>
                    <a:lnTo>
                      <a:pt x="687" y="1925"/>
                    </a:lnTo>
                    <a:lnTo>
                      <a:pt x="721" y="1896"/>
                    </a:lnTo>
                    <a:lnTo>
                      <a:pt x="756" y="1866"/>
                    </a:lnTo>
                    <a:lnTo>
                      <a:pt x="792" y="1837"/>
                    </a:lnTo>
                    <a:lnTo>
                      <a:pt x="830" y="1806"/>
                    </a:lnTo>
                    <a:lnTo>
                      <a:pt x="868" y="1778"/>
                    </a:lnTo>
                    <a:lnTo>
                      <a:pt x="908" y="1749"/>
                    </a:lnTo>
                    <a:lnTo>
                      <a:pt x="949" y="1720"/>
                    </a:lnTo>
                    <a:lnTo>
                      <a:pt x="991" y="1691"/>
                    </a:lnTo>
                    <a:lnTo>
                      <a:pt x="1033" y="1661"/>
                    </a:lnTo>
                    <a:lnTo>
                      <a:pt x="1077" y="1633"/>
                    </a:lnTo>
                    <a:lnTo>
                      <a:pt x="1122" y="1605"/>
                    </a:lnTo>
                    <a:lnTo>
                      <a:pt x="1168" y="1577"/>
                    </a:lnTo>
                    <a:lnTo>
                      <a:pt x="1215" y="1549"/>
                    </a:lnTo>
                    <a:lnTo>
                      <a:pt x="1262" y="1521"/>
                    </a:lnTo>
                    <a:lnTo>
                      <a:pt x="1311" y="1494"/>
                    </a:lnTo>
                    <a:lnTo>
                      <a:pt x="1362" y="1466"/>
                    </a:lnTo>
                    <a:lnTo>
                      <a:pt x="1412" y="1439"/>
                    </a:lnTo>
                    <a:lnTo>
                      <a:pt x="1465" y="1412"/>
                    </a:lnTo>
                    <a:lnTo>
                      <a:pt x="1517" y="1385"/>
                    </a:lnTo>
                    <a:lnTo>
                      <a:pt x="1571" y="1358"/>
                    </a:lnTo>
                    <a:lnTo>
                      <a:pt x="1626" y="1332"/>
                    </a:lnTo>
                    <a:lnTo>
                      <a:pt x="1681" y="1306"/>
                    </a:lnTo>
                    <a:lnTo>
                      <a:pt x="1738" y="1279"/>
                    </a:lnTo>
                    <a:lnTo>
                      <a:pt x="1796" y="1254"/>
                    </a:lnTo>
                    <a:lnTo>
                      <a:pt x="1854" y="1229"/>
                    </a:lnTo>
                    <a:lnTo>
                      <a:pt x="1914" y="1204"/>
                    </a:lnTo>
                    <a:lnTo>
                      <a:pt x="1974" y="1179"/>
                    </a:lnTo>
                    <a:lnTo>
                      <a:pt x="2035" y="1154"/>
                    </a:lnTo>
                    <a:lnTo>
                      <a:pt x="2097" y="1129"/>
                    </a:lnTo>
                    <a:lnTo>
                      <a:pt x="2160" y="1105"/>
                    </a:lnTo>
                    <a:lnTo>
                      <a:pt x="2224" y="1081"/>
                    </a:lnTo>
                    <a:lnTo>
                      <a:pt x="2289" y="1057"/>
                    </a:lnTo>
                    <a:lnTo>
                      <a:pt x="2354" y="1034"/>
                    </a:lnTo>
                    <a:lnTo>
                      <a:pt x="2420" y="1010"/>
                    </a:lnTo>
                    <a:lnTo>
                      <a:pt x="2487" y="987"/>
                    </a:lnTo>
                    <a:lnTo>
                      <a:pt x="2625" y="942"/>
                    </a:lnTo>
                    <a:lnTo>
                      <a:pt x="2764" y="898"/>
                    </a:lnTo>
                    <a:lnTo>
                      <a:pt x="2908" y="855"/>
                    </a:lnTo>
                    <a:lnTo>
                      <a:pt x="3054" y="813"/>
                    </a:lnTo>
                    <a:lnTo>
                      <a:pt x="3203" y="773"/>
                    </a:lnTo>
                    <a:lnTo>
                      <a:pt x="3356" y="733"/>
                    </a:lnTo>
                    <a:lnTo>
                      <a:pt x="3510" y="694"/>
                    </a:lnTo>
                    <a:lnTo>
                      <a:pt x="3669" y="658"/>
                    </a:lnTo>
                    <a:lnTo>
                      <a:pt x="3829" y="622"/>
                    </a:lnTo>
                    <a:lnTo>
                      <a:pt x="3993" y="587"/>
                    </a:lnTo>
                    <a:lnTo>
                      <a:pt x="4159" y="554"/>
                    </a:lnTo>
                    <a:lnTo>
                      <a:pt x="4328" y="522"/>
                    </a:lnTo>
                    <a:lnTo>
                      <a:pt x="4499" y="492"/>
                    </a:lnTo>
                    <a:lnTo>
                      <a:pt x="4673" y="461"/>
                    </a:lnTo>
                    <a:lnTo>
                      <a:pt x="4849" y="434"/>
                    </a:lnTo>
                    <a:lnTo>
                      <a:pt x="5028" y="408"/>
                    </a:lnTo>
                    <a:lnTo>
                      <a:pt x="5209" y="383"/>
                    </a:lnTo>
                    <a:lnTo>
                      <a:pt x="5391" y="360"/>
                    </a:lnTo>
                    <a:lnTo>
                      <a:pt x="5576" y="337"/>
                    </a:lnTo>
                    <a:lnTo>
                      <a:pt x="5764" y="316"/>
                    </a:lnTo>
                    <a:lnTo>
                      <a:pt x="5952" y="297"/>
                    </a:lnTo>
                    <a:lnTo>
                      <a:pt x="6143" y="280"/>
                    </a:lnTo>
                    <a:lnTo>
                      <a:pt x="6336" y="264"/>
                    </a:lnTo>
                    <a:lnTo>
                      <a:pt x="6530" y="250"/>
                    </a:lnTo>
                    <a:lnTo>
                      <a:pt x="6727" y="237"/>
                    </a:lnTo>
                    <a:lnTo>
                      <a:pt x="6925" y="226"/>
                    </a:lnTo>
                    <a:lnTo>
                      <a:pt x="7125" y="217"/>
                    </a:lnTo>
                    <a:lnTo>
                      <a:pt x="7325" y="208"/>
                    </a:lnTo>
                    <a:lnTo>
                      <a:pt x="7528" y="202"/>
                    </a:lnTo>
                    <a:lnTo>
                      <a:pt x="7733" y="197"/>
                    </a:lnTo>
                    <a:lnTo>
                      <a:pt x="7938" y="195"/>
                    </a:lnTo>
                    <a:lnTo>
                      <a:pt x="8145" y="194"/>
                    </a:lnTo>
                    <a:lnTo>
                      <a:pt x="8145" y="0"/>
                    </a:lnTo>
                    <a:close/>
                  </a:path>
                </a:pathLst>
              </a:custGeom>
              <a:solidFill>
                <a:srgbClr val="ADD7E7"/>
              </a:solidFill>
              <a:ln w="9525">
                <a:noFill/>
                <a:round/>
                <a:headEnd/>
                <a:tailEnd/>
              </a:ln>
            </p:spPr>
            <p:txBody>
              <a:bodyPr/>
              <a:lstStyle/>
              <a:p>
                <a:endParaRPr lang="en-US" dirty="0"/>
              </a:p>
            </p:txBody>
          </p:sp>
          <p:sp>
            <p:nvSpPr>
              <p:cNvPr id="58780" name="Freeform 262"/>
              <p:cNvSpPr>
                <a:spLocks/>
              </p:cNvSpPr>
              <p:nvPr/>
            </p:nvSpPr>
            <p:spPr bwMode="auto">
              <a:xfrm>
                <a:off x="17797" y="11404"/>
                <a:ext cx="181" cy="42"/>
              </a:xfrm>
              <a:custGeom>
                <a:avLst/>
                <a:gdLst>
                  <a:gd name="T0" fmla="*/ 0 w 8145"/>
                  <a:gd name="T1" fmla="*/ 0 h 2821"/>
                  <a:gd name="T2" fmla="*/ 0 w 8145"/>
                  <a:gd name="T3" fmla="*/ 0 h 2821"/>
                  <a:gd name="T4" fmla="*/ 0 w 8145"/>
                  <a:gd name="T5" fmla="*/ 0 h 2821"/>
                  <a:gd name="T6" fmla="*/ 0 w 8145"/>
                  <a:gd name="T7" fmla="*/ 0 h 2821"/>
                  <a:gd name="T8" fmla="*/ 0 w 8145"/>
                  <a:gd name="T9" fmla="*/ 0 h 2821"/>
                  <a:gd name="T10" fmla="*/ 0 w 8145"/>
                  <a:gd name="T11" fmla="*/ 0 h 2821"/>
                  <a:gd name="T12" fmla="*/ 0 w 8145"/>
                  <a:gd name="T13" fmla="*/ 0 h 2821"/>
                  <a:gd name="T14" fmla="*/ 0 w 8145"/>
                  <a:gd name="T15" fmla="*/ 0 h 2821"/>
                  <a:gd name="T16" fmla="*/ 0 w 8145"/>
                  <a:gd name="T17" fmla="*/ 0 h 2821"/>
                  <a:gd name="T18" fmla="*/ 0 w 8145"/>
                  <a:gd name="T19" fmla="*/ 0 h 2821"/>
                  <a:gd name="T20" fmla="*/ 0 w 8145"/>
                  <a:gd name="T21" fmla="*/ 0 h 2821"/>
                  <a:gd name="T22" fmla="*/ 0 w 8145"/>
                  <a:gd name="T23" fmla="*/ 0 h 2821"/>
                  <a:gd name="T24" fmla="*/ 0 w 8145"/>
                  <a:gd name="T25" fmla="*/ 0 h 2821"/>
                  <a:gd name="T26" fmla="*/ 0 w 8145"/>
                  <a:gd name="T27" fmla="*/ 0 h 2821"/>
                  <a:gd name="T28" fmla="*/ 0 w 8145"/>
                  <a:gd name="T29" fmla="*/ 0 h 2821"/>
                  <a:gd name="T30" fmla="*/ 0 w 8145"/>
                  <a:gd name="T31" fmla="*/ 0 h 2821"/>
                  <a:gd name="T32" fmla="*/ 0 w 8145"/>
                  <a:gd name="T33" fmla="*/ 0 h 2821"/>
                  <a:gd name="T34" fmla="*/ 0 w 8145"/>
                  <a:gd name="T35" fmla="*/ 0 h 2821"/>
                  <a:gd name="T36" fmla="*/ 0 w 8145"/>
                  <a:gd name="T37" fmla="*/ 0 h 2821"/>
                  <a:gd name="T38" fmla="*/ 0 w 8145"/>
                  <a:gd name="T39" fmla="*/ 0 h 2821"/>
                  <a:gd name="T40" fmla="*/ 0 w 8145"/>
                  <a:gd name="T41" fmla="*/ 0 h 2821"/>
                  <a:gd name="T42" fmla="*/ 0 w 8145"/>
                  <a:gd name="T43" fmla="*/ 0 h 2821"/>
                  <a:gd name="T44" fmla="*/ 0 w 8145"/>
                  <a:gd name="T45" fmla="*/ 0 h 2821"/>
                  <a:gd name="T46" fmla="*/ 0 w 8145"/>
                  <a:gd name="T47" fmla="*/ 0 h 2821"/>
                  <a:gd name="T48" fmla="*/ 0 w 8145"/>
                  <a:gd name="T49" fmla="*/ 0 h 2821"/>
                  <a:gd name="T50" fmla="*/ 0 w 8145"/>
                  <a:gd name="T51" fmla="*/ 0 h 2821"/>
                  <a:gd name="T52" fmla="*/ 0 w 8145"/>
                  <a:gd name="T53" fmla="*/ 0 h 2821"/>
                  <a:gd name="T54" fmla="*/ 0 w 8145"/>
                  <a:gd name="T55" fmla="*/ 0 h 2821"/>
                  <a:gd name="T56" fmla="*/ 0 w 8145"/>
                  <a:gd name="T57" fmla="*/ 0 h 2821"/>
                  <a:gd name="T58" fmla="*/ 0 w 8145"/>
                  <a:gd name="T59" fmla="*/ 0 h 2821"/>
                  <a:gd name="T60" fmla="*/ 0 w 8145"/>
                  <a:gd name="T61" fmla="*/ 0 h 2821"/>
                  <a:gd name="T62" fmla="*/ 0 w 8145"/>
                  <a:gd name="T63" fmla="*/ 0 h 2821"/>
                  <a:gd name="T64" fmla="*/ 0 w 8145"/>
                  <a:gd name="T65" fmla="*/ 0 h 2821"/>
                  <a:gd name="T66" fmla="*/ 0 w 8145"/>
                  <a:gd name="T67" fmla="*/ 0 h 2821"/>
                  <a:gd name="T68" fmla="*/ 0 w 8145"/>
                  <a:gd name="T69" fmla="*/ 0 h 2821"/>
                  <a:gd name="T70" fmla="*/ 0 w 8145"/>
                  <a:gd name="T71" fmla="*/ 0 h 2821"/>
                  <a:gd name="T72" fmla="*/ 0 w 8145"/>
                  <a:gd name="T73" fmla="*/ 0 h 2821"/>
                  <a:gd name="T74" fmla="*/ 0 w 8145"/>
                  <a:gd name="T75" fmla="*/ 0 h 2821"/>
                  <a:gd name="T76" fmla="*/ 0 w 8145"/>
                  <a:gd name="T77" fmla="*/ 0 h 2821"/>
                  <a:gd name="T78" fmla="*/ 0 w 8145"/>
                  <a:gd name="T79" fmla="*/ 0 h 2821"/>
                  <a:gd name="T80" fmla="*/ 0 w 8145"/>
                  <a:gd name="T81" fmla="*/ 0 h 2821"/>
                  <a:gd name="T82" fmla="*/ 0 w 8145"/>
                  <a:gd name="T83" fmla="*/ 0 h 2821"/>
                  <a:gd name="T84" fmla="*/ 0 w 8145"/>
                  <a:gd name="T85" fmla="*/ 0 h 2821"/>
                  <a:gd name="T86" fmla="*/ 0 w 8145"/>
                  <a:gd name="T87" fmla="*/ 0 h 2821"/>
                  <a:gd name="T88" fmla="*/ 0 w 8145"/>
                  <a:gd name="T89" fmla="*/ 0 h 2821"/>
                  <a:gd name="T90" fmla="*/ 0 w 8145"/>
                  <a:gd name="T91" fmla="*/ 0 h 2821"/>
                  <a:gd name="T92" fmla="*/ 0 w 8145"/>
                  <a:gd name="T93" fmla="*/ 0 h 2821"/>
                  <a:gd name="T94" fmla="*/ 0 w 8145"/>
                  <a:gd name="T95" fmla="*/ 0 h 2821"/>
                  <a:gd name="T96" fmla="*/ 0 w 8145"/>
                  <a:gd name="T97" fmla="*/ 0 h 28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45"/>
                  <a:gd name="T148" fmla="*/ 0 h 2821"/>
                  <a:gd name="T149" fmla="*/ 8145 w 8145"/>
                  <a:gd name="T150" fmla="*/ 2821 h 28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45" h="2821">
                    <a:moveTo>
                      <a:pt x="8145" y="2821"/>
                    </a:moveTo>
                    <a:lnTo>
                      <a:pt x="8145" y="2821"/>
                    </a:lnTo>
                    <a:lnTo>
                      <a:pt x="8144" y="2782"/>
                    </a:lnTo>
                    <a:lnTo>
                      <a:pt x="8142" y="2743"/>
                    </a:lnTo>
                    <a:lnTo>
                      <a:pt x="8138" y="2705"/>
                    </a:lnTo>
                    <a:lnTo>
                      <a:pt x="8134" y="2667"/>
                    </a:lnTo>
                    <a:lnTo>
                      <a:pt x="8127" y="2629"/>
                    </a:lnTo>
                    <a:lnTo>
                      <a:pt x="8119" y="2590"/>
                    </a:lnTo>
                    <a:lnTo>
                      <a:pt x="8109" y="2552"/>
                    </a:lnTo>
                    <a:lnTo>
                      <a:pt x="8099" y="2515"/>
                    </a:lnTo>
                    <a:lnTo>
                      <a:pt x="8087" y="2477"/>
                    </a:lnTo>
                    <a:lnTo>
                      <a:pt x="8074" y="2440"/>
                    </a:lnTo>
                    <a:lnTo>
                      <a:pt x="8059" y="2404"/>
                    </a:lnTo>
                    <a:lnTo>
                      <a:pt x="8043" y="2367"/>
                    </a:lnTo>
                    <a:lnTo>
                      <a:pt x="8026" y="2330"/>
                    </a:lnTo>
                    <a:lnTo>
                      <a:pt x="8008" y="2294"/>
                    </a:lnTo>
                    <a:lnTo>
                      <a:pt x="7988" y="2258"/>
                    </a:lnTo>
                    <a:lnTo>
                      <a:pt x="7967" y="2222"/>
                    </a:lnTo>
                    <a:lnTo>
                      <a:pt x="7945" y="2187"/>
                    </a:lnTo>
                    <a:lnTo>
                      <a:pt x="7922" y="2152"/>
                    </a:lnTo>
                    <a:lnTo>
                      <a:pt x="7898" y="2117"/>
                    </a:lnTo>
                    <a:lnTo>
                      <a:pt x="7871" y="2081"/>
                    </a:lnTo>
                    <a:lnTo>
                      <a:pt x="7845" y="2047"/>
                    </a:lnTo>
                    <a:lnTo>
                      <a:pt x="7816" y="2014"/>
                    </a:lnTo>
                    <a:lnTo>
                      <a:pt x="7788" y="1980"/>
                    </a:lnTo>
                    <a:lnTo>
                      <a:pt x="7757" y="1945"/>
                    </a:lnTo>
                    <a:lnTo>
                      <a:pt x="7726" y="1912"/>
                    </a:lnTo>
                    <a:lnTo>
                      <a:pt x="7693" y="1879"/>
                    </a:lnTo>
                    <a:lnTo>
                      <a:pt x="7659" y="1847"/>
                    </a:lnTo>
                    <a:lnTo>
                      <a:pt x="7625" y="1813"/>
                    </a:lnTo>
                    <a:lnTo>
                      <a:pt x="7589" y="1781"/>
                    </a:lnTo>
                    <a:lnTo>
                      <a:pt x="7552" y="1749"/>
                    </a:lnTo>
                    <a:lnTo>
                      <a:pt x="7515" y="1717"/>
                    </a:lnTo>
                    <a:lnTo>
                      <a:pt x="7475" y="1685"/>
                    </a:lnTo>
                    <a:lnTo>
                      <a:pt x="7435" y="1654"/>
                    </a:lnTo>
                    <a:lnTo>
                      <a:pt x="7395" y="1623"/>
                    </a:lnTo>
                    <a:lnTo>
                      <a:pt x="7353" y="1592"/>
                    </a:lnTo>
                    <a:lnTo>
                      <a:pt x="7309" y="1562"/>
                    </a:lnTo>
                    <a:lnTo>
                      <a:pt x="7265" y="1531"/>
                    </a:lnTo>
                    <a:lnTo>
                      <a:pt x="7221" y="1501"/>
                    </a:lnTo>
                    <a:lnTo>
                      <a:pt x="7175" y="1471"/>
                    </a:lnTo>
                    <a:lnTo>
                      <a:pt x="7127" y="1441"/>
                    </a:lnTo>
                    <a:lnTo>
                      <a:pt x="7079" y="1411"/>
                    </a:lnTo>
                    <a:lnTo>
                      <a:pt x="7030" y="1382"/>
                    </a:lnTo>
                    <a:lnTo>
                      <a:pt x="6980" y="1353"/>
                    </a:lnTo>
                    <a:lnTo>
                      <a:pt x="6929" y="1324"/>
                    </a:lnTo>
                    <a:lnTo>
                      <a:pt x="6877" y="1296"/>
                    </a:lnTo>
                    <a:lnTo>
                      <a:pt x="6824" y="1267"/>
                    </a:lnTo>
                    <a:lnTo>
                      <a:pt x="6771" y="1239"/>
                    </a:lnTo>
                    <a:lnTo>
                      <a:pt x="6716" y="1212"/>
                    </a:lnTo>
                    <a:lnTo>
                      <a:pt x="6661" y="1185"/>
                    </a:lnTo>
                    <a:lnTo>
                      <a:pt x="6604" y="1158"/>
                    </a:lnTo>
                    <a:lnTo>
                      <a:pt x="6547" y="1130"/>
                    </a:lnTo>
                    <a:lnTo>
                      <a:pt x="6489" y="1103"/>
                    </a:lnTo>
                    <a:lnTo>
                      <a:pt x="6428" y="1077"/>
                    </a:lnTo>
                    <a:lnTo>
                      <a:pt x="6368" y="1051"/>
                    </a:lnTo>
                    <a:lnTo>
                      <a:pt x="6308" y="1025"/>
                    </a:lnTo>
                    <a:lnTo>
                      <a:pt x="6246" y="999"/>
                    </a:lnTo>
                    <a:lnTo>
                      <a:pt x="6183" y="973"/>
                    </a:lnTo>
                    <a:lnTo>
                      <a:pt x="6120" y="948"/>
                    </a:lnTo>
                    <a:lnTo>
                      <a:pt x="6056" y="924"/>
                    </a:lnTo>
                    <a:lnTo>
                      <a:pt x="5990" y="899"/>
                    </a:lnTo>
                    <a:lnTo>
                      <a:pt x="5923" y="874"/>
                    </a:lnTo>
                    <a:lnTo>
                      <a:pt x="5857" y="851"/>
                    </a:lnTo>
                    <a:lnTo>
                      <a:pt x="5789" y="827"/>
                    </a:lnTo>
                    <a:lnTo>
                      <a:pt x="5720" y="803"/>
                    </a:lnTo>
                    <a:lnTo>
                      <a:pt x="5581" y="758"/>
                    </a:lnTo>
                    <a:lnTo>
                      <a:pt x="5438" y="712"/>
                    </a:lnTo>
                    <a:lnTo>
                      <a:pt x="5292" y="669"/>
                    </a:lnTo>
                    <a:lnTo>
                      <a:pt x="5144" y="626"/>
                    </a:lnTo>
                    <a:lnTo>
                      <a:pt x="4992" y="584"/>
                    </a:lnTo>
                    <a:lnTo>
                      <a:pt x="4838" y="545"/>
                    </a:lnTo>
                    <a:lnTo>
                      <a:pt x="4680" y="506"/>
                    </a:lnTo>
                    <a:lnTo>
                      <a:pt x="4519" y="468"/>
                    </a:lnTo>
                    <a:lnTo>
                      <a:pt x="4357" y="432"/>
                    </a:lnTo>
                    <a:lnTo>
                      <a:pt x="4192" y="397"/>
                    </a:lnTo>
                    <a:lnTo>
                      <a:pt x="4023" y="363"/>
                    </a:lnTo>
                    <a:lnTo>
                      <a:pt x="3853" y="331"/>
                    </a:lnTo>
                    <a:lnTo>
                      <a:pt x="3680" y="300"/>
                    </a:lnTo>
                    <a:lnTo>
                      <a:pt x="3503" y="270"/>
                    </a:lnTo>
                    <a:lnTo>
                      <a:pt x="3325" y="243"/>
                    </a:lnTo>
                    <a:lnTo>
                      <a:pt x="3145" y="216"/>
                    </a:lnTo>
                    <a:lnTo>
                      <a:pt x="2963" y="190"/>
                    </a:lnTo>
                    <a:lnTo>
                      <a:pt x="2777" y="166"/>
                    </a:lnTo>
                    <a:lnTo>
                      <a:pt x="2591" y="144"/>
                    </a:lnTo>
                    <a:lnTo>
                      <a:pt x="2403" y="124"/>
                    </a:lnTo>
                    <a:lnTo>
                      <a:pt x="2211" y="105"/>
                    </a:lnTo>
                    <a:lnTo>
                      <a:pt x="2019" y="87"/>
                    </a:lnTo>
                    <a:lnTo>
                      <a:pt x="1824" y="70"/>
                    </a:lnTo>
                    <a:lnTo>
                      <a:pt x="1628" y="56"/>
                    </a:lnTo>
                    <a:lnTo>
                      <a:pt x="1429" y="43"/>
                    </a:lnTo>
                    <a:lnTo>
                      <a:pt x="1230" y="32"/>
                    </a:lnTo>
                    <a:lnTo>
                      <a:pt x="1028" y="22"/>
                    </a:lnTo>
                    <a:lnTo>
                      <a:pt x="826" y="15"/>
                    </a:lnTo>
                    <a:lnTo>
                      <a:pt x="621" y="9"/>
                    </a:lnTo>
                    <a:lnTo>
                      <a:pt x="415" y="4"/>
                    </a:lnTo>
                    <a:lnTo>
                      <a:pt x="209" y="1"/>
                    </a:lnTo>
                    <a:lnTo>
                      <a:pt x="0" y="0"/>
                    </a:lnTo>
                    <a:lnTo>
                      <a:pt x="0" y="194"/>
                    </a:lnTo>
                    <a:lnTo>
                      <a:pt x="207" y="195"/>
                    </a:lnTo>
                    <a:lnTo>
                      <a:pt x="412" y="197"/>
                    </a:lnTo>
                    <a:lnTo>
                      <a:pt x="617" y="202"/>
                    </a:lnTo>
                    <a:lnTo>
                      <a:pt x="820" y="208"/>
                    </a:lnTo>
                    <a:lnTo>
                      <a:pt x="1020" y="217"/>
                    </a:lnTo>
                    <a:lnTo>
                      <a:pt x="1220" y="226"/>
                    </a:lnTo>
                    <a:lnTo>
                      <a:pt x="1418" y="237"/>
                    </a:lnTo>
                    <a:lnTo>
                      <a:pt x="1615" y="250"/>
                    </a:lnTo>
                    <a:lnTo>
                      <a:pt x="1809" y="264"/>
                    </a:lnTo>
                    <a:lnTo>
                      <a:pt x="2002" y="280"/>
                    </a:lnTo>
                    <a:lnTo>
                      <a:pt x="2193" y="297"/>
                    </a:lnTo>
                    <a:lnTo>
                      <a:pt x="2381" y="316"/>
                    </a:lnTo>
                    <a:lnTo>
                      <a:pt x="2569" y="337"/>
                    </a:lnTo>
                    <a:lnTo>
                      <a:pt x="2754" y="360"/>
                    </a:lnTo>
                    <a:lnTo>
                      <a:pt x="2936" y="383"/>
                    </a:lnTo>
                    <a:lnTo>
                      <a:pt x="3117" y="408"/>
                    </a:lnTo>
                    <a:lnTo>
                      <a:pt x="3296" y="434"/>
                    </a:lnTo>
                    <a:lnTo>
                      <a:pt x="3472" y="461"/>
                    </a:lnTo>
                    <a:lnTo>
                      <a:pt x="3645" y="492"/>
                    </a:lnTo>
                    <a:lnTo>
                      <a:pt x="3817" y="522"/>
                    </a:lnTo>
                    <a:lnTo>
                      <a:pt x="3985" y="554"/>
                    </a:lnTo>
                    <a:lnTo>
                      <a:pt x="4152" y="587"/>
                    </a:lnTo>
                    <a:lnTo>
                      <a:pt x="4315" y="622"/>
                    </a:lnTo>
                    <a:lnTo>
                      <a:pt x="4476" y="658"/>
                    </a:lnTo>
                    <a:lnTo>
                      <a:pt x="4635" y="694"/>
                    </a:lnTo>
                    <a:lnTo>
                      <a:pt x="4789" y="733"/>
                    </a:lnTo>
                    <a:lnTo>
                      <a:pt x="4942" y="773"/>
                    </a:lnTo>
                    <a:lnTo>
                      <a:pt x="5091" y="813"/>
                    </a:lnTo>
                    <a:lnTo>
                      <a:pt x="5237" y="855"/>
                    </a:lnTo>
                    <a:lnTo>
                      <a:pt x="5381" y="898"/>
                    </a:lnTo>
                    <a:lnTo>
                      <a:pt x="5520" y="942"/>
                    </a:lnTo>
                    <a:lnTo>
                      <a:pt x="5658" y="987"/>
                    </a:lnTo>
                    <a:lnTo>
                      <a:pt x="5725" y="1010"/>
                    </a:lnTo>
                    <a:lnTo>
                      <a:pt x="5791" y="1034"/>
                    </a:lnTo>
                    <a:lnTo>
                      <a:pt x="5856" y="1057"/>
                    </a:lnTo>
                    <a:lnTo>
                      <a:pt x="5921" y="1081"/>
                    </a:lnTo>
                    <a:lnTo>
                      <a:pt x="5985" y="1105"/>
                    </a:lnTo>
                    <a:lnTo>
                      <a:pt x="6048" y="1129"/>
                    </a:lnTo>
                    <a:lnTo>
                      <a:pt x="6110" y="1154"/>
                    </a:lnTo>
                    <a:lnTo>
                      <a:pt x="6171" y="1179"/>
                    </a:lnTo>
                    <a:lnTo>
                      <a:pt x="6231" y="1204"/>
                    </a:lnTo>
                    <a:lnTo>
                      <a:pt x="6291" y="1229"/>
                    </a:lnTo>
                    <a:lnTo>
                      <a:pt x="6349" y="1254"/>
                    </a:lnTo>
                    <a:lnTo>
                      <a:pt x="6407" y="1279"/>
                    </a:lnTo>
                    <a:lnTo>
                      <a:pt x="6463" y="1306"/>
                    </a:lnTo>
                    <a:lnTo>
                      <a:pt x="6519" y="1332"/>
                    </a:lnTo>
                    <a:lnTo>
                      <a:pt x="6574" y="1358"/>
                    </a:lnTo>
                    <a:lnTo>
                      <a:pt x="6628" y="1385"/>
                    </a:lnTo>
                    <a:lnTo>
                      <a:pt x="6680" y="1412"/>
                    </a:lnTo>
                    <a:lnTo>
                      <a:pt x="6732" y="1439"/>
                    </a:lnTo>
                    <a:lnTo>
                      <a:pt x="6784" y="1466"/>
                    </a:lnTo>
                    <a:lnTo>
                      <a:pt x="6834" y="1494"/>
                    </a:lnTo>
                    <a:lnTo>
                      <a:pt x="6882" y="1521"/>
                    </a:lnTo>
                    <a:lnTo>
                      <a:pt x="6930" y="1549"/>
                    </a:lnTo>
                    <a:lnTo>
                      <a:pt x="6977" y="1577"/>
                    </a:lnTo>
                    <a:lnTo>
                      <a:pt x="7023" y="1605"/>
                    </a:lnTo>
                    <a:lnTo>
                      <a:pt x="7068" y="1633"/>
                    </a:lnTo>
                    <a:lnTo>
                      <a:pt x="7112" y="1661"/>
                    </a:lnTo>
                    <a:lnTo>
                      <a:pt x="7154" y="1691"/>
                    </a:lnTo>
                    <a:lnTo>
                      <a:pt x="7196" y="1720"/>
                    </a:lnTo>
                    <a:lnTo>
                      <a:pt x="7237" y="1749"/>
                    </a:lnTo>
                    <a:lnTo>
                      <a:pt x="7277" y="1778"/>
                    </a:lnTo>
                    <a:lnTo>
                      <a:pt x="7315" y="1806"/>
                    </a:lnTo>
                    <a:lnTo>
                      <a:pt x="7353" y="1837"/>
                    </a:lnTo>
                    <a:lnTo>
                      <a:pt x="7389" y="1866"/>
                    </a:lnTo>
                    <a:lnTo>
                      <a:pt x="7424" y="1896"/>
                    </a:lnTo>
                    <a:lnTo>
                      <a:pt x="7458" y="1925"/>
                    </a:lnTo>
                    <a:lnTo>
                      <a:pt x="7491" y="1956"/>
                    </a:lnTo>
                    <a:lnTo>
                      <a:pt x="7523" y="1986"/>
                    </a:lnTo>
                    <a:lnTo>
                      <a:pt x="7554" y="2016"/>
                    </a:lnTo>
                    <a:lnTo>
                      <a:pt x="7584" y="2046"/>
                    </a:lnTo>
                    <a:lnTo>
                      <a:pt x="7613" y="2076"/>
                    </a:lnTo>
                    <a:lnTo>
                      <a:pt x="7639" y="2107"/>
                    </a:lnTo>
                    <a:lnTo>
                      <a:pt x="7665" y="2137"/>
                    </a:lnTo>
                    <a:lnTo>
                      <a:pt x="7691" y="2168"/>
                    </a:lnTo>
                    <a:lnTo>
                      <a:pt x="7715" y="2199"/>
                    </a:lnTo>
                    <a:lnTo>
                      <a:pt x="7738" y="2230"/>
                    </a:lnTo>
                    <a:lnTo>
                      <a:pt x="7759" y="2260"/>
                    </a:lnTo>
                    <a:lnTo>
                      <a:pt x="7779" y="2291"/>
                    </a:lnTo>
                    <a:lnTo>
                      <a:pt x="7799" y="2322"/>
                    </a:lnTo>
                    <a:lnTo>
                      <a:pt x="7817" y="2352"/>
                    </a:lnTo>
                    <a:lnTo>
                      <a:pt x="7834" y="2384"/>
                    </a:lnTo>
                    <a:lnTo>
                      <a:pt x="7850" y="2415"/>
                    </a:lnTo>
                    <a:lnTo>
                      <a:pt x="7864" y="2445"/>
                    </a:lnTo>
                    <a:lnTo>
                      <a:pt x="7877" y="2476"/>
                    </a:lnTo>
                    <a:lnTo>
                      <a:pt x="7890" y="2508"/>
                    </a:lnTo>
                    <a:lnTo>
                      <a:pt x="7902" y="2539"/>
                    </a:lnTo>
                    <a:lnTo>
                      <a:pt x="7911" y="2570"/>
                    </a:lnTo>
                    <a:lnTo>
                      <a:pt x="7920" y="2601"/>
                    </a:lnTo>
                    <a:lnTo>
                      <a:pt x="7927" y="2633"/>
                    </a:lnTo>
                    <a:lnTo>
                      <a:pt x="7934" y="2664"/>
                    </a:lnTo>
                    <a:lnTo>
                      <a:pt x="7939" y="2695"/>
                    </a:lnTo>
                    <a:lnTo>
                      <a:pt x="7943" y="2726"/>
                    </a:lnTo>
                    <a:lnTo>
                      <a:pt x="7946" y="2757"/>
                    </a:lnTo>
                    <a:lnTo>
                      <a:pt x="7949" y="2789"/>
                    </a:lnTo>
                    <a:lnTo>
                      <a:pt x="7949" y="2821"/>
                    </a:lnTo>
                    <a:lnTo>
                      <a:pt x="8145" y="2821"/>
                    </a:lnTo>
                    <a:close/>
                  </a:path>
                </a:pathLst>
              </a:custGeom>
              <a:solidFill>
                <a:srgbClr val="ADD7E7"/>
              </a:solidFill>
              <a:ln w="9525">
                <a:noFill/>
                <a:round/>
                <a:headEnd/>
                <a:tailEnd/>
              </a:ln>
            </p:spPr>
            <p:txBody>
              <a:bodyPr/>
              <a:lstStyle/>
              <a:p>
                <a:endParaRPr lang="en-US" dirty="0"/>
              </a:p>
            </p:txBody>
          </p:sp>
          <p:sp>
            <p:nvSpPr>
              <p:cNvPr id="58781" name="Freeform 263"/>
              <p:cNvSpPr>
                <a:spLocks/>
              </p:cNvSpPr>
              <p:nvPr/>
            </p:nvSpPr>
            <p:spPr bwMode="auto">
              <a:xfrm>
                <a:off x="17618" y="11321"/>
                <a:ext cx="358" cy="122"/>
              </a:xfrm>
              <a:custGeom>
                <a:avLst/>
                <a:gdLst>
                  <a:gd name="T0" fmla="*/ 0 w 16121"/>
                  <a:gd name="T1" fmla="*/ 0 h 8292"/>
                  <a:gd name="T2" fmla="*/ 0 w 16121"/>
                  <a:gd name="T3" fmla="*/ 0 h 8292"/>
                  <a:gd name="T4" fmla="*/ 0 w 16121"/>
                  <a:gd name="T5" fmla="*/ 0 h 8292"/>
                  <a:gd name="T6" fmla="*/ 0 w 16121"/>
                  <a:gd name="T7" fmla="*/ 0 h 8292"/>
                  <a:gd name="T8" fmla="*/ 0 w 16121"/>
                  <a:gd name="T9" fmla="*/ 0 h 8292"/>
                  <a:gd name="T10" fmla="*/ 0 60000 65536"/>
                  <a:gd name="T11" fmla="*/ 0 60000 65536"/>
                  <a:gd name="T12" fmla="*/ 0 60000 65536"/>
                  <a:gd name="T13" fmla="*/ 0 60000 65536"/>
                  <a:gd name="T14" fmla="*/ 0 60000 65536"/>
                  <a:gd name="T15" fmla="*/ 0 w 16121"/>
                  <a:gd name="T16" fmla="*/ 0 h 8292"/>
                  <a:gd name="T17" fmla="*/ 16121 w 16121"/>
                  <a:gd name="T18" fmla="*/ 8292 h 8292"/>
                </a:gdLst>
                <a:ahLst/>
                <a:cxnLst>
                  <a:cxn ang="T10">
                    <a:pos x="T0" y="T1"/>
                  </a:cxn>
                  <a:cxn ang="T11">
                    <a:pos x="T2" y="T3"/>
                  </a:cxn>
                  <a:cxn ang="T12">
                    <a:pos x="T4" y="T5"/>
                  </a:cxn>
                  <a:cxn ang="T13">
                    <a:pos x="T6" y="T7"/>
                  </a:cxn>
                  <a:cxn ang="T14">
                    <a:pos x="T8" y="T9"/>
                  </a:cxn>
                </a:cxnLst>
                <a:rect l="T15" t="T16" r="T17" b="T18"/>
                <a:pathLst>
                  <a:path w="16121" h="8292">
                    <a:moveTo>
                      <a:pt x="0" y="0"/>
                    </a:moveTo>
                    <a:lnTo>
                      <a:pt x="0" y="8292"/>
                    </a:lnTo>
                    <a:lnTo>
                      <a:pt x="16118" y="8292"/>
                    </a:lnTo>
                    <a:lnTo>
                      <a:pt x="16121" y="4"/>
                    </a:lnTo>
                    <a:lnTo>
                      <a:pt x="0" y="0"/>
                    </a:lnTo>
                    <a:close/>
                  </a:path>
                </a:pathLst>
              </a:custGeom>
              <a:solidFill>
                <a:srgbClr val="0079AD"/>
              </a:solidFill>
              <a:ln w="9525">
                <a:noFill/>
                <a:round/>
                <a:headEnd/>
                <a:tailEnd/>
              </a:ln>
            </p:spPr>
            <p:txBody>
              <a:bodyPr/>
              <a:lstStyle/>
              <a:p>
                <a:endParaRPr lang="en-US" dirty="0"/>
              </a:p>
            </p:txBody>
          </p:sp>
          <p:sp>
            <p:nvSpPr>
              <p:cNvPr id="58782" name="Rectangle 264"/>
              <p:cNvSpPr>
                <a:spLocks noChangeArrowheads="1"/>
              </p:cNvSpPr>
              <p:nvPr/>
            </p:nvSpPr>
            <p:spPr bwMode="auto">
              <a:xfrm>
                <a:off x="17616" y="11321"/>
                <a:ext cx="5" cy="2"/>
              </a:xfrm>
              <a:prstGeom prst="rect">
                <a:avLst/>
              </a:prstGeom>
              <a:solidFill>
                <a:srgbClr val="ADD7E7"/>
              </a:solidFill>
              <a:ln w="9525">
                <a:noFill/>
                <a:miter lim="800000"/>
                <a:headEnd/>
                <a:tailEnd/>
              </a:ln>
            </p:spPr>
            <p:txBody>
              <a:bodyPr/>
              <a:lstStyle/>
              <a:p>
                <a:pPr algn="ctr" eaLnBrk="0" hangingPunct="0"/>
                <a:endParaRPr lang="en-US" dirty="0"/>
              </a:p>
            </p:txBody>
          </p:sp>
          <p:sp>
            <p:nvSpPr>
              <p:cNvPr id="58783" name="Freeform 265"/>
              <p:cNvSpPr>
                <a:spLocks/>
              </p:cNvSpPr>
              <p:nvPr/>
            </p:nvSpPr>
            <p:spPr bwMode="auto">
              <a:xfrm>
                <a:off x="17616" y="11323"/>
                <a:ext cx="5" cy="126"/>
              </a:xfrm>
              <a:custGeom>
                <a:avLst/>
                <a:gdLst>
                  <a:gd name="T0" fmla="*/ 0 w 210"/>
                  <a:gd name="T1" fmla="*/ 0 h 8576"/>
                  <a:gd name="T2" fmla="*/ 0 w 210"/>
                  <a:gd name="T3" fmla="*/ 0 h 8576"/>
                  <a:gd name="T4" fmla="*/ 0 w 210"/>
                  <a:gd name="T5" fmla="*/ 0 h 8576"/>
                  <a:gd name="T6" fmla="*/ 0 w 210"/>
                  <a:gd name="T7" fmla="*/ 0 h 8576"/>
                  <a:gd name="T8" fmla="*/ 0 w 210"/>
                  <a:gd name="T9" fmla="*/ 0 h 8576"/>
                  <a:gd name="T10" fmla="*/ 0 60000 65536"/>
                  <a:gd name="T11" fmla="*/ 0 60000 65536"/>
                  <a:gd name="T12" fmla="*/ 0 60000 65536"/>
                  <a:gd name="T13" fmla="*/ 0 60000 65536"/>
                  <a:gd name="T14" fmla="*/ 0 60000 65536"/>
                  <a:gd name="T15" fmla="*/ 0 w 210"/>
                  <a:gd name="T16" fmla="*/ 0 h 8576"/>
                  <a:gd name="T17" fmla="*/ 210 w 210"/>
                  <a:gd name="T18" fmla="*/ 8576 h 8576"/>
                </a:gdLst>
                <a:ahLst/>
                <a:cxnLst>
                  <a:cxn ang="T10">
                    <a:pos x="T0" y="T1"/>
                  </a:cxn>
                  <a:cxn ang="T11">
                    <a:pos x="T2" y="T3"/>
                  </a:cxn>
                  <a:cxn ang="T12">
                    <a:pos x="T4" y="T5"/>
                  </a:cxn>
                  <a:cxn ang="T13">
                    <a:pos x="T6" y="T7"/>
                  </a:cxn>
                  <a:cxn ang="T14">
                    <a:pos x="T8" y="T9"/>
                  </a:cxn>
                </a:cxnLst>
                <a:rect l="T15" t="T16" r="T17" b="T18"/>
                <a:pathLst>
                  <a:path w="210" h="8576">
                    <a:moveTo>
                      <a:pt x="197" y="8576"/>
                    </a:moveTo>
                    <a:lnTo>
                      <a:pt x="210" y="0"/>
                    </a:lnTo>
                    <a:lnTo>
                      <a:pt x="13" y="0"/>
                    </a:lnTo>
                    <a:lnTo>
                      <a:pt x="0" y="8576"/>
                    </a:lnTo>
                    <a:lnTo>
                      <a:pt x="197" y="8576"/>
                    </a:lnTo>
                    <a:close/>
                  </a:path>
                </a:pathLst>
              </a:custGeom>
              <a:solidFill>
                <a:srgbClr val="ADD7E7"/>
              </a:solidFill>
              <a:ln w="9525">
                <a:noFill/>
                <a:round/>
                <a:headEnd/>
                <a:tailEnd/>
              </a:ln>
            </p:spPr>
            <p:txBody>
              <a:bodyPr/>
              <a:lstStyle/>
              <a:p>
                <a:endParaRPr lang="en-US" dirty="0"/>
              </a:p>
            </p:txBody>
          </p:sp>
          <p:sp>
            <p:nvSpPr>
              <p:cNvPr id="58784" name="Rectangle 266"/>
              <p:cNvSpPr>
                <a:spLocks noChangeArrowheads="1"/>
              </p:cNvSpPr>
              <p:nvPr/>
            </p:nvSpPr>
            <p:spPr bwMode="auto">
              <a:xfrm>
                <a:off x="17616" y="11449"/>
                <a:ext cx="5" cy="1"/>
              </a:xfrm>
              <a:prstGeom prst="rect">
                <a:avLst/>
              </a:prstGeom>
              <a:solidFill>
                <a:srgbClr val="ADD7E7"/>
              </a:solidFill>
              <a:ln w="9525">
                <a:noFill/>
                <a:miter lim="800000"/>
                <a:headEnd/>
                <a:tailEnd/>
              </a:ln>
            </p:spPr>
            <p:txBody>
              <a:bodyPr/>
              <a:lstStyle/>
              <a:p>
                <a:pPr algn="ctr" eaLnBrk="0" hangingPunct="0"/>
                <a:endParaRPr lang="en-US" dirty="0"/>
              </a:p>
            </p:txBody>
          </p:sp>
          <p:sp>
            <p:nvSpPr>
              <p:cNvPr id="58785" name="Rectangle 267"/>
              <p:cNvSpPr>
                <a:spLocks noChangeArrowheads="1"/>
              </p:cNvSpPr>
              <p:nvPr/>
            </p:nvSpPr>
            <p:spPr bwMode="auto">
              <a:xfrm>
                <a:off x="17973" y="11321"/>
                <a:ext cx="5" cy="2"/>
              </a:xfrm>
              <a:prstGeom prst="rect">
                <a:avLst/>
              </a:prstGeom>
              <a:solidFill>
                <a:srgbClr val="ADD7E7"/>
              </a:solidFill>
              <a:ln w="9525">
                <a:noFill/>
                <a:miter lim="800000"/>
                <a:headEnd/>
                <a:tailEnd/>
              </a:ln>
            </p:spPr>
            <p:txBody>
              <a:bodyPr/>
              <a:lstStyle/>
              <a:p>
                <a:pPr algn="ctr" eaLnBrk="0" hangingPunct="0"/>
                <a:endParaRPr lang="en-US" dirty="0"/>
              </a:p>
            </p:txBody>
          </p:sp>
          <p:sp>
            <p:nvSpPr>
              <p:cNvPr id="58786" name="Rectangle 268"/>
              <p:cNvSpPr>
                <a:spLocks noChangeArrowheads="1"/>
              </p:cNvSpPr>
              <p:nvPr/>
            </p:nvSpPr>
            <p:spPr bwMode="auto">
              <a:xfrm>
                <a:off x="17973" y="11323"/>
                <a:ext cx="5" cy="126"/>
              </a:xfrm>
              <a:prstGeom prst="rect">
                <a:avLst/>
              </a:prstGeom>
              <a:solidFill>
                <a:srgbClr val="ADD7E7"/>
              </a:solidFill>
              <a:ln w="9525">
                <a:noFill/>
                <a:miter lim="800000"/>
                <a:headEnd/>
                <a:tailEnd/>
              </a:ln>
            </p:spPr>
            <p:txBody>
              <a:bodyPr/>
              <a:lstStyle/>
              <a:p>
                <a:pPr algn="ctr" eaLnBrk="0" hangingPunct="0"/>
                <a:endParaRPr lang="en-US" dirty="0"/>
              </a:p>
            </p:txBody>
          </p:sp>
          <p:sp>
            <p:nvSpPr>
              <p:cNvPr id="58787" name="Rectangle 269"/>
              <p:cNvSpPr>
                <a:spLocks noChangeArrowheads="1"/>
              </p:cNvSpPr>
              <p:nvPr/>
            </p:nvSpPr>
            <p:spPr bwMode="auto">
              <a:xfrm>
                <a:off x="17973" y="11449"/>
                <a:ext cx="5" cy="1"/>
              </a:xfrm>
              <a:prstGeom prst="rect">
                <a:avLst/>
              </a:prstGeom>
              <a:solidFill>
                <a:srgbClr val="ADD7E7"/>
              </a:solidFill>
              <a:ln w="9525">
                <a:noFill/>
                <a:miter lim="800000"/>
                <a:headEnd/>
                <a:tailEnd/>
              </a:ln>
            </p:spPr>
            <p:txBody>
              <a:bodyPr/>
              <a:lstStyle/>
              <a:p>
                <a:pPr algn="ctr" eaLnBrk="0" hangingPunct="0"/>
                <a:endParaRPr lang="en-US" dirty="0"/>
              </a:p>
            </p:txBody>
          </p:sp>
          <p:sp>
            <p:nvSpPr>
              <p:cNvPr id="58788" name="Freeform 270"/>
              <p:cNvSpPr>
                <a:spLocks/>
              </p:cNvSpPr>
              <p:nvPr/>
            </p:nvSpPr>
            <p:spPr bwMode="auto">
              <a:xfrm>
                <a:off x="17618" y="11281"/>
                <a:ext cx="358" cy="81"/>
              </a:xfrm>
              <a:custGeom>
                <a:avLst/>
                <a:gdLst>
                  <a:gd name="T0" fmla="*/ 0 w 16092"/>
                  <a:gd name="T1" fmla="*/ 0 h 5445"/>
                  <a:gd name="T2" fmla="*/ 0 w 16092"/>
                  <a:gd name="T3" fmla="*/ 0 h 5445"/>
                  <a:gd name="T4" fmla="*/ 0 w 16092"/>
                  <a:gd name="T5" fmla="*/ 0 h 5445"/>
                  <a:gd name="T6" fmla="*/ 0 w 16092"/>
                  <a:gd name="T7" fmla="*/ 0 h 5445"/>
                  <a:gd name="T8" fmla="*/ 0 w 16092"/>
                  <a:gd name="T9" fmla="*/ 0 h 5445"/>
                  <a:gd name="T10" fmla="*/ 0 w 16092"/>
                  <a:gd name="T11" fmla="*/ 0 h 5445"/>
                  <a:gd name="T12" fmla="*/ 0 w 16092"/>
                  <a:gd name="T13" fmla="*/ 0 h 5445"/>
                  <a:gd name="T14" fmla="*/ 0 w 16092"/>
                  <a:gd name="T15" fmla="*/ 0 h 5445"/>
                  <a:gd name="T16" fmla="*/ 0 w 16092"/>
                  <a:gd name="T17" fmla="*/ 0 h 5445"/>
                  <a:gd name="T18" fmla="*/ 0 w 16092"/>
                  <a:gd name="T19" fmla="*/ 0 h 5445"/>
                  <a:gd name="T20" fmla="*/ 0 w 16092"/>
                  <a:gd name="T21" fmla="*/ 0 h 5445"/>
                  <a:gd name="T22" fmla="*/ 0 w 16092"/>
                  <a:gd name="T23" fmla="*/ 0 h 5445"/>
                  <a:gd name="T24" fmla="*/ 0 w 16092"/>
                  <a:gd name="T25" fmla="*/ 0 h 5445"/>
                  <a:gd name="T26" fmla="*/ 0 w 16092"/>
                  <a:gd name="T27" fmla="*/ 0 h 5445"/>
                  <a:gd name="T28" fmla="*/ 0 w 16092"/>
                  <a:gd name="T29" fmla="*/ 0 h 5445"/>
                  <a:gd name="T30" fmla="*/ 0 w 16092"/>
                  <a:gd name="T31" fmla="*/ 0 h 5445"/>
                  <a:gd name="T32" fmla="*/ 0 w 16092"/>
                  <a:gd name="T33" fmla="*/ 0 h 5445"/>
                  <a:gd name="T34" fmla="*/ 0 w 16092"/>
                  <a:gd name="T35" fmla="*/ 0 h 5445"/>
                  <a:gd name="T36" fmla="*/ 0 w 16092"/>
                  <a:gd name="T37" fmla="*/ 0 h 5445"/>
                  <a:gd name="T38" fmla="*/ 0 w 16092"/>
                  <a:gd name="T39" fmla="*/ 0 h 5445"/>
                  <a:gd name="T40" fmla="*/ 0 w 16092"/>
                  <a:gd name="T41" fmla="*/ 0 h 5445"/>
                  <a:gd name="T42" fmla="*/ 0 w 16092"/>
                  <a:gd name="T43" fmla="*/ 0 h 5445"/>
                  <a:gd name="T44" fmla="*/ 0 w 16092"/>
                  <a:gd name="T45" fmla="*/ 0 h 5445"/>
                  <a:gd name="T46" fmla="*/ 0 w 16092"/>
                  <a:gd name="T47" fmla="*/ 0 h 5445"/>
                  <a:gd name="T48" fmla="*/ 0 w 16092"/>
                  <a:gd name="T49" fmla="*/ 0 h 5445"/>
                  <a:gd name="T50" fmla="*/ 0 w 16092"/>
                  <a:gd name="T51" fmla="*/ 0 h 5445"/>
                  <a:gd name="T52" fmla="*/ 0 w 16092"/>
                  <a:gd name="T53" fmla="*/ 0 h 5445"/>
                  <a:gd name="T54" fmla="*/ 0 w 16092"/>
                  <a:gd name="T55" fmla="*/ 0 h 5445"/>
                  <a:gd name="T56" fmla="*/ 0 w 16092"/>
                  <a:gd name="T57" fmla="*/ 0 h 5445"/>
                  <a:gd name="T58" fmla="*/ 0 w 16092"/>
                  <a:gd name="T59" fmla="*/ 0 h 5445"/>
                  <a:gd name="T60" fmla="*/ 0 w 16092"/>
                  <a:gd name="T61" fmla="*/ 0 h 5445"/>
                  <a:gd name="T62" fmla="*/ 0 w 16092"/>
                  <a:gd name="T63" fmla="*/ 0 h 5445"/>
                  <a:gd name="T64" fmla="*/ 0 w 16092"/>
                  <a:gd name="T65" fmla="*/ 0 h 5445"/>
                  <a:gd name="T66" fmla="*/ 0 w 16092"/>
                  <a:gd name="T67" fmla="*/ 0 h 5445"/>
                  <a:gd name="T68" fmla="*/ 0 w 16092"/>
                  <a:gd name="T69" fmla="*/ 0 h 5445"/>
                  <a:gd name="T70" fmla="*/ 0 w 16092"/>
                  <a:gd name="T71" fmla="*/ 0 h 5445"/>
                  <a:gd name="T72" fmla="*/ 0 w 16092"/>
                  <a:gd name="T73" fmla="*/ 0 h 5445"/>
                  <a:gd name="T74" fmla="*/ 0 w 16092"/>
                  <a:gd name="T75" fmla="*/ 0 h 5445"/>
                  <a:gd name="T76" fmla="*/ 0 w 16092"/>
                  <a:gd name="T77" fmla="*/ 0 h 5445"/>
                  <a:gd name="T78" fmla="*/ 0 w 16092"/>
                  <a:gd name="T79" fmla="*/ 0 h 5445"/>
                  <a:gd name="T80" fmla="*/ 0 w 16092"/>
                  <a:gd name="T81" fmla="*/ 0 h 5445"/>
                  <a:gd name="T82" fmla="*/ 0 w 16092"/>
                  <a:gd name="T83" fmla="*/ 0 h 5445"/>
                  <a:gd name="T84" fmla="*/ 0 w 16092"/>
                  <a:gd name="T85" fmla="*/ 0 h 54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092"/>
                  <a:gd name="T130" fmla="*/ 0 h 5445"/>
                  <a:gd name="T131" fmla="*/ 16092 w 16092"/>
                  <a:gd name="T132" fmla="*/ 5445 h 544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092" h="5445">
                    <a:moveTo>
                      <a:pt x="16092" y="2722"/>
                    </a:moveTo>
                    <a:lnTo>
                      <a:pt x="16082" y="2862"/>
                    </a:lnTo>
                    <a:lnTo>
                      <a:pt x="16052" y="3001"/>
                    </a:lnTo>
                    <a:lnTo>
                      <a:pt x="16000" y="3137"/>
                    </a:lnTo>
                    <a:lnTo>
                      <a:pt x="15929" y="3271"/>
                    </a:lnTo>
                    <a:lnTo>
                      <a:pt x="15839" y="3403"/>
                    </a:lnTo>
                    <a:lnTo>
                      <a:pt x="15731" y="3532"/>
                    </a:lnTo>
                    <a:lnTo>
                      <a:pt x="15605" y="3658"/>
                    </a:lnTo>
                    <a:lnTo>
                      <a:pt x="15460" y="3782"/>
                    </a:lnTo>
                    <a:lnTo>
                      <a:pt x="15299" y="3903"/>
                    </a:lnTo>
                    <a:lnTo>
                      <a:pt x="15121" y="4020"/>
                    </a:lnTo>
                    <a:lnTo>
                      <a:pt x="14928" y="4135"/>
                    </a:lnTo>
                    <a:lnTo>
                      <a:pt x="14718" y="4244"/>
                    </a:lnTo>
                    <a:lnTo>
                      <a:pt x="14494" y="4351"/>
                    </a:lnTo>
                    <a:lnTo>
                      <a:pt x="14255" y="4454"/>
                    </a:lnTo>
                    <a:lnTo>
                      <a:pt x="14001" y="4554"/>
                    </a:lnTo>
                    <a:lnTo>
                      <a:pt x="13735" y="4647"/>
                    </a:lnTo>
                    <a:lnTo>
                      <a:pt x="13455" y="4738"/>
                    </a:lnTo>
                    <a:lnTo>
                      <a:pt x="13163" y="4824"/>
                    </a:lnTo>
                    <a:lnTo>
                      <a:pt x="12860" y="4904"/>
                    </a:lnTo>
                    <a:lnTo>
                      <a:pt x="12544" y="4980"/>
                    </a:lnTo>
                    <a:lnTo>
                      <a:pt x="12217" y="5051"/>
                    </a:lnTo>
                    <a:lnTo>
                      <a:pt x="11880" y="5117"/>
                    </a:lnTo>
                    <a:lnTo>
                      <a:pt x="11533" y="5177"/>
                    </a:lnTo>
                    <a:lnTo>
                      <a:pt x="11177" y="5232"/>
                    </a:lnTo>
                    <a:lnTo>
                      <a:pt x="10812" y="5280"/>
                    </a:lnTo>
                    <a:lnTo>
                      <a:pt x="10438" y="5323"/>
                    </a:lnTo>
                    <a:lnTo>
                      <a:pt x="10056" y="5360"/>
                    </a:lnTo>
                    <a:lnTo>
                      <a:pt x="9667" y="5390"/>
                    </a:lnTo>
                    <a:lnTo>
                      <a:pt x="9271" y="5414"/>
                    </a:lnTo>
                    <a:lnTo>
                      <a:pt x="8869" y="5431"/>
                    </a:lnTo>
                    <a:lnTo>
                      <a:pt x="8460" y="5442"/>
                    </a:lnTo>
                    <a:lnTo>
                      <a:pt x="8046" y="5445"/>
                    </a:lnTo>
                    <a:lnTo>
                      <a:pt x="7633" y="5442"/>
                    </a:lnTo>
                    <a:lnTo>
                      <a:pt x="7223" y="5431"/>
                    </a:lnTo>
                    <a:lnTo>
                      <a:pt x="6821" y="5414"/>
                    </a:lnTo>
                    <a:lnTo>
                      <a:pt x="6425" y="5390"/>
                    </a:lnTo>
                    <a:lnTo>
                      <a:pt x="6036" y="5360"/>
                    </a:lnTo>
                    <a:lnTo>
                      <a:pt x="5654" y="5323"/>
                    </a:lnTo>
                    <a:lnTo>
                      <a:pt x="5280" y="5280"/>
                    </a:lnTo>
                    <a:lnTo>
                      <a:pt x="4915" y="5232"/>
                    </a:lnTo>
                    <a:lnTo>
                      <a:pt x="4558" y="5177"/>
                    </a:lnTo>
                    <a:lnTo>
                      <a:pt x="4212" y="5117"/>
                    </a:lnTo>
                    <a:lnTo>
                      <a:pt x="3875" y="5051"/>
                    </a:lnTo>
                    <a:lnTo>
                      <a:pt x="3548" y="4980"/>
                    </a:lnTo>
                    <a:lnTo>
                      <a:pt x="3232" y="4904"/>
                    </a:lnTo>
                    <a:lnTo>
                      <a:pt x="2929" y="4824"/>
                    </a:lnTo>
                    <a:lnTo>
                      <a:pt x="2637" y="4738"/>
                    </a:lnTo>
                    <a:lnTo>
                      <a:pt x="2357" y="4647"/>
                    </a:lnTo>
                    <a:lnTo>
                      <a:pt x="2090" y="4554"/>
                    </a:lnTo>
                    <a:lnTo>
                      <a:pt x="1837" y="4454"/>
                    </a:lnTo>
                    <a:lnTo>
                      <a:pt x="1598" y="4351"/>
                    </a:lnTo>
                    <a:lnTo>
                      <a:pt x="1374" y="4244"/>
                    </a:lnTo>
                    <a:lnTo>
                      <a:pt x="1164" y="4135"/>
                    </a:lnTo>
                    <a:lnTo>
                      <a:pt x="971" y="4020"/>
                    </a:lnTo>
                    <a:lnTo>
                      <a:pt x="793" y="3903"/>
                    </a:lnTo>
                    <a:lnTo>
                      <a:pt x="632" y="3782"/>
                    </a:lnTo>
                    <a:lnTo>
                      <a:pt x="487" y="3658"/>
                    </a:lnTo>
                    <a:lnTo>
                      <a:pt x="361" y="3532"/>
                    </a:lnTo>
                    <a:lnTo>
                      <a:pt x="252" y="3403"/>
                    </a:lnTo>
                    <a:lnTo>
                      <a:pt x="163" y="3271"/>
                    </a:lnTo>
                    <a:lnTo>
                      <a:pt x="92" y="3137"/>
                    </a:lnTo>
                    <a:lnTo>
                      <a:pt x="40" y="3001"/>
                    </a:lnTo>
                    <a:lnTo>
                      <a:pt x="10" y="2862"/>
                    </a:lnTo>
                    <a:lnTo>
                      <a:pt x="0" y="2722"/>
                    </a:lnTo>
                    <a:lnTo>
                      <a:pt x="10" y="2582"/>
                    </a:lnTo>
                    <a:lnTo>
                      <a:pt x="40" y="2444"/>
                    </a:lnTo>
                    <a:lnTo>
                      <a:pt x="92" y="2308"/>
                    </a:lnTo>
                    <a:lnTo>
                      <a:pt x="163" y="2174"/>
                    </a:lnTo>
                    <a:lnTo>
                      <a:pt x="252" y="2042"/>
                    </a:lnTo>
                    <a:lnTo>
                      <a:pt x="361" y="1913"/>
                    </a:lnTo>
                    <a:lnTo>
                      <a:pt x="487" y="1786"/>
                    </a:lnTo>
                    <a:lnTo>
                      <a:pt x="632" y="1663"/>
                    </a:lnTo>
                    <a:lnTo>
                      <a:pt x="793" y="1542"/>
                    </a:lnTo>
                    <a:lnTo>
                      <a:pt x="971" y="1424"/>
                    </a:lnTo>
                    <a:lnTo>
                      <a:pt x="1164" y="1311"/>
                    </a:lnTo>
                    <a:lnTo>
                      <a:pt x="1374" y="1201"/>
                    </a:lnTo>
                    <a:lnTo>
                      <a:pt x="1598" y="1094"/>
                    </a:lnTo>
                    <a:lnTo>
                      <a:pt x="1837" y="991"/>
                    </a:lnTo>
                    <a:lnTo>
                      <a:pt x="2090" y="891"/>
                    </a:lnTo>
                    <a:lnTo>
                      <a:pt x="2357" y="798"/>
                    </a:lnTo>
                    <a:lnTo>
                      <a:pt x="2637" y="707"/>
                    </a:lnTo>
                    <a:lnTo>
                      <a:pt x="2929" y="621"/>
                    </a:lnTo>
                    <a:lnTo>
                      <a:pt x="3232" y="541"/>
                    </a:lnTo>
                    <a:lnTo>
                      <a:pt x="3548" y="464"/>
                    </a:lnTo>
                    <a:lnTo>
                      <a:pt x="3875" y="394"/>
                    </a:lnTo>
                    <a:lnTo>
                      <a:pt x="4212" y="328"/>
                    </a:lnTo>
                    <a:lnTo>
                      <a:pt x="4558" y="268"/>
                    </a:lnTo>
                    <a:lnTo>
                      <a:pt x="4915" y="213"/>
                    </a:lnTo>
                    <a:lnTo>
                      <a:pt x="5280" y="165"/>
                    </a:lnTo>
                    <a:lnTo>
                      <a:pt x="5654" y="122"/>
                    </a:lnTo>
                    <a:lnTo>
                      <a:pt x="6036" y="85"/>
                    </a:lnTo>
                    <a:lnTo>
                      <a:pt x="6425" y="55"/>
                    </a:lnTo>
                    <a:lnTo>
                      <a:pt x="6821" y="31"/>
                    </a:lnTo>
                    <a:lnTo>
                      <a:pt x="7223" y="14"/>
                    </a:lnTo>
                    <a:lnTo>
                      <a:pt x="7633" y="3"/>
                    </a:lnTo>
                    <a:lnTo>
                      <a:pt x="8046" y="0"/>
                    </a:lnTo>
                    <a:lnTo>
                      <a:pt x="8460" y="3"/>
                    </a:lnTo>
                    <a:lnTo>
                      <a:pt x="8869" y="14"/>
                    </a:lnTo>
                    <a:lnTo>
                      <a:pt x="9271" y="31"/>
                    </a:lnTo>
                    <a:lnTo>
                      <a:pt x="9667" y="55"/>
                    </a:lnTo>
                    <a:lnTo>
                      <a:pt x="10056" y="85"/>
                    </a:lnTo>
                    <a:lnTo>
                      <a:pt x="10438" y="122"/>
                    </a:lnTo>
                    <a:lnTo>
                      <a:pt x="10812" y="165"/>
                    </a:lnTo>
                    <a:lnTo>
                      <a:pt x="11177" y="213"/>
                    </a:lnTo>
                    <a:lnTo>
                      <a:pt x="11533" y="268"/>
                    </a:lnTo>
                    <a:lnTo>
                      <a:pt x="11880" y="328"/>
                    </a:lnTo>
                    <a:lnTo>
                      <a:pt x="12217" y="394"/>
                    </a:lnTo>
                    <a:lnTo>
                      <a:pt x="12544" y="464"/>
                    </a:lnTo>
                    <a:lnTo>
                      <a:pt x="12860" y="541"/>
                    </a:lnTo>
                    <a:lnTo>
                      <a:pt x="13163" y="621"/>
                    </a:lnTo>
                    <a:lnTo>
                      <a:pt x="13455" y="707"/>
                    </a:lnTo>
                    <a:lnTo>
                      <a:pt x="13735" y="798"/>
                    </a:lnTo>
                    <a:lnTo>
                      <a:pt x="14001" y="891"/>
                    </a:lnTo>
                    <a:lnTo>
                      <a:pt x="14255" y="991"/>
                    </a:lnTo>
                    <a:lnTo>
                      <a:pt x="14494" y="1094"/>
                    </a:lnTo>
                    <a:lnTo>
                      <a:pt x="14718" y="1201"/>
                    </a:lnTo>
                    <a:lnTo>
                      <a:pt x="14928" y="1311"/>
                    </a:lnTo>
                    <a:lnTo>
                      <a:pt x="15121" y="1424"/>
                    </a:lnTo>
                    <a:lnTo>
                      <a:pt x="15299" y="1542"/>
                    </a:lnTo>
                    <a:lnTo>
                      <a:pt x="15460" y="1663"/>
                    </a:lnTo>
                    <a:lnTo>
                      <a:pt x="15605" y="1786"/>
                    </a:lnTo>
                    <a:lnTo>
                      <a:pt x="15731" y="1913"/>
                    </a:lnTo>
                    <a:lnTo>
                      <a:pt x="15839" y="2042"/>
                    </a:lnTo>
                    <a:lnTo>
                      <a:pt x="15929" y="2174"/>
                    </a:lnTo>
                    <a:lnTo>
                      <a:pt x="16000" y="2308"/>
                    </a:lnTo>
                    <a:lnTo>
                      <a:pt x="16052" y="2444"/>
                    </a:lnTo>
                    <a:lnTo>
                      <a:pt x="16082" y="2582"/>
                    </a:lnTo>
                    <a:lnTo>
                      <a:pt x="16092" y="2722"/>
                    </a:lnTo>
                    <a:close/>
                  </a:path>
                </a:pathLst>
              </a:custGeom>
              <a:solidFill>
                <a:srgbClr val="009BDF"/>
              </a:solidFill>
              <a:ln w="9525">
                <a:noFill/>
                <a:round/>
                <a:headEnd/>
                <a:tailEnd/>
              </a:ln>
            </p:spPr>
            <p:txBody>
              <a:bodyPr/>
              <a:lstStyle/>
              <a:p>
                <a:endParaRPr lang="en-US" dirty="0"/>
              </a:p>
            </p:txBody>
          </p:sp>
          <p:sp>
            <p:nvSpPr>
              <p:cNvPr id="58789" name="Freeform 271"/>
              <p:cNvSpPr>
                <a:spLocks/>
              </p:cNvSpPr>
              <p:nvPr/>
            </p:nvSpPr>
            <p:spPr bwMode="auto">
              <a:xfrm>
                <a:off x="17797" y="11321"/>
                <a:ext cx="181" cy="42"/>
              </a:xfrm>
              <a:custGeom>
                <a:avLst/>
                <a:gdLst>
                  <a:gd name="T0" fmla="*/ 0 w 8145"/>
                  <a:gd name="T1" fmla="*/ 0 h 2821"/>
                  <a:gd name="T2" fmla="*/ 0 w 8145"/>
                  <a:gd name="T3" fmla="*/ 0 h 2821"/>
                  <a:gd name="T4" fmla="*/ 0 w 8145"/>
                  <a:gd name="T5" fmla="*/ 0 h 2821"/>
                  <a:gd name="T6" fmla="*/ 0 w 8145"/>
                  <a:gd name="T7" fmla="*/ 0 h 2821"/>
                  <a:gd name="T8" fmla="*/ 0 w 8145"/>
                  <a:gd name="T9" fmla="*/ 0 h 2821"/>
                  <a:gd name="T10" fmla="*/ 0 w 8145"/>
                  <a:gd name="T11" fmla="*/ 0 h 2821"/>
                  <a:gd name="T12" fmla="*/ 0 w 8145"/>
                  <a:gd name="T13" fmla="*/ 0 h 2821"/>
                  <a:gd name="T14" fmla="*/ 0 w 8145"/>
                  <a:gd name="T15" fmla="*/ 0 h 2821"/>
                  <a:gd name="T16" fmla="*/ 0 w 8145"/>
                  <a:gd name="T17" fmla="*/ 0 h 2821"/>
                  <a:gd name="T18" fmla="*/ 0 w 8145"/>
                  <a:gd name="T19" fmla="*/ 0 h 2821"/>
                  <a:gd name="T20" fmla="*/ 0 w 8145"/>
                  <a:gd name="T21" fmla="*/ 0 h 2821"/>
                  <a:gd name="T22" fmla="*/ 0 w 8145"/>
                  <a:gd name="T23" fmla="*/ 0 h 2821"/>
                  <a:gd name="T24" fmla="*/ 0 w 8145"/>
                  <a:gd name="T25" fmla="*/ 0 h 2821"/>
                  <a:gd name="T26" fmla="*/ 0 w 8145"/>
                  <a:gd name="T27" fmla="*/ 0 h 2821"/>
                  <a:gd name="T28" fmla="*/ 0 w 8145"/>
                  <a:gd name="T29" fmla="*/ 0 h 2821"/>
                  <a:gd name="T30" fmla="*/ 0 w 8145"/>
                  <a:gd name="T31" fmla="*/ 0 h 2821"/>
                  <a:gd name="T32" fmla="*/ 0 w 8145"/>
                  <a:gd name="T33" fmla="*/ 0 h 2821"/>
                  <a:gd name="T34" fmla="*/ 0 w 8145"/>
                  <a:gd name="T35" fmla="*/ 0 h 2821"/>
                  <a:gd name="T36" fmla="*/ 0 w 8145"/>
                  <a:gd name="T37" fmla="*/ 0 h 2821"/>
                  <a:gd name="T38" fmla="*/ 0 w 8145"/>
                  <a:gd name="T39" fmla="*/ 0 h 2821"/>
                  <a:gd name="T40" fmla="*/ 0 w 8145"/>
                  <a:gd name="T41" fmla="*/ 0 h 2821"/>
                  <a:gd name="T42" fmla="*/ 0 w 8145"/>
                  <a:gd name="T43" fmla="*/ 0 h 2821"/>
                  <a:gd name="T44" fmla="*/ 0 w 8145"/>
                  <a:gd name="T45" fmla="*/ 0 h 2821"/>
                  <a:gd name="T46" fmla="*/ 0 w 8145"/>
                  <a:gd name="T47" fmla="*/ 0 h 2821"/>
                  <a:gd name="T48" fmla="*/ 0 w 8145"/>
                  <a:gd name="T49" fmla="*/ 0 h 2821"/>
                  <a:gd name="T50" fmla="*/ 0 w 8145"/>
                  <a:gd name="T51" fmla="*/ 0 h 2821"/>
                  <a:gd name="T52" fmla="*/ 0 w 8145"/>
                  <a:gd name="T53" fmla="*/ 0 h 2821"/>
                  <a:gd name="T54" fmla="*/ 0 w 8145"/>
                  <a:gd name="T55" fmla="*/ 0 h 2821"/>
                  <a:gd name="T56" fmla="*/ 0 w 8145"/>
                  <a:gd name="T57" fmla="*/ 0 h 2821"/>
                  <a:gd name="T58" fmla="*/ 0 w 8145"/>
                  <a:gd name="T59" fmla="*/ 0 h 2821"/>
                  <a:gd name="T60" fmla="*/ 0 w 8145"/>
                  <a:gd name="T61" fmla="*/ 0 h 2821"/>
                  <a:gd name="T62" fmla="*/ 0 w 8145"/>
                  <a:gd name="T63" fmla="*/ 0 h 2821"/>
                  <a:gd name="T64" fmla="*/ 0 w 8145"/>
                  <a:gd name="T65" fmla="*/ 0 h 2821"/>
                  <a:gd name="T66" fmla="*/ 0 w 8145"/>
                  <a:gd name="T67" fmla="*/ 0 h 2821"/>
                  <a:gd name="T68" fmla="*/ 0 w 8145"/>
                  <a:gd name="T69" fmla="*/ 0 h 2821"/>
                  <a:gd name="T70" fmla="*/ 0 w 8145"/>
                  <a:gd name="T71" fmla="*/ 0 h 2821"/>
                  <a:gd name="T72" fmla="*/ 0 w 8145"/>
                  <a:gd name="T73" fmla="*/ 0 h 2821"/>
                  <a:gd name="T74" fmla="*/ 0 w 8145"/>
                  <a:gd name="T75" fmla="*/ 0 h 2821"/>
                  <a:gd name="T76" fmla="*/ 0 w 8145"/>
                  <a:gd name="T77" fmla="*/ 0 h 2821"/>
                  <a:gd name="T78" fmla="*/ 0 w 8145"/>
                  <a:gd name="T79" fmla="*/ 0 h 2821"/>
                  <a:gd name="T80" fmla="*/ 0 w 8145"/>
                  <a:gd name="T81" fmla="*/ 0 h 2821"/>
                  <a:gd name="T82" fmla="*/ 0 w 8145"/>
                  <a:gd name="T83" fmla="*/ 0 h 2821"/>
                  <a:gd name="T84" fmla="*/ 0 w 8145"/>
                  <a:gd name="T85" fmla="*/ 0 h 2821"/>
                  <a:gd name="T86" fmla="*/ 0 w 8145"/>
                  <a:gd name="T87" fmla="*/ 0 h 2821"/>
                  <a:gd name="T88" fmla="*/ 0 w 8145"/>
                  <a:gd name="T89" fmla="*/ 0 h 2821"/>
                  <a:gd name="T90" fmla="*/ 0 w 8145"/>
                  <a:gd name="T91" fmla="*/ 0 h 2821"/>
                  <a:gd name="T92" fmla="*/ 0 w 8145"/>
                  <a:gd name="T93" fmla="*/ 0 h 2821"/>
                  <a:gd name="T94" fmla="*/ 0 w 8145"/>
                  <a:gd name="T95" fmla="*/ 0 h 2821"/>
                  <a:gd name="T96" fmla="*/ 0 w 8145"/>
                  <a:gd name="T97" fmla="*/ 0 h 2821"/>
                  <a:gd name="T98" fmla="*/ 0 w 8145"/>
                  <a:gd name="T99" fmla="*/ 0 h 28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45"/>
                  <a:gd name="T151" fmla="*/ 0 h 2821"/>
                  <a:gd name="T152" fmla="*/ 8145 w 8145"/>
                  <a:gd name="T153" fmla="*/ 2821 h 28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45" h="2821">
                    <a:moveTo>
                      <a:pt x="0" y="2821"/>
                    </a:moveTo>
                    <a:lnTo>
                      <a:pt x="0" y="2821"/>
                    </a:lnTo>
                    <a:lnTo>
                      <a:pt x="209" y="2820"/>
                    </a:lnTo>
                    <a:lnTo>
                      <a:pt x="415" y="2817"/>
                    </a:lnTo>
                    <a:lnTo>
                      <a:pt x="621" y="2813"/>
                    </a:lnTo>
                    <a:lnTo>
                      <a:pt x="826" y="2806"/>
                    </a:lnTo>
                    <a:lnTo>
                      <a:pt x="1028" y="2799"/>
                    </a:lnTo>
                    <a:lnTo>
                      <a:pt x="1230" y="2789"/>
                    </a:lnTo>
                    <a:lnTo>
                      <a:pt x="1429" y="2778"/>
                    </a:lnTo>
                    <a:lnTo>
                      <a:pt x="1628" y="2765"/>
                    </a:lnTo>
                    <a:lnTo>
                      <a:pt x="1824" y="2751"/>
                    </a:lnTo>
                    <a:lnTo>
                      <a:pt x="2019" y="2734"/>
                    </a:lnTo>
                    <a:lnTo>
                      <a:pt x="2211" y="2716"/>
                    </a:lnTo>
                    <a:lnTo>
                      <a:pt x="2403" y="2697"/>
                    </a:lnTo>
                    <a:lnTo>
                      <a:pt x="2591" y="2677"/>
                    </a:lnTo>
                    <a:lnTo>
                      <a:pt x="2777" y="2655"/>
                    </a:lnTo>
                    <a:lnTo>
                      <a:pt x="2963" y="2631"/>
                    </a:lnTo>
                    <a:lnTo>
                      <a:pt x="3145" y="2605"/>
                    </a:lnTo>
                    <a:lnTo>
                      <a:pt x="3325" y="2579"/>
                    </a:lnTo>
                    <a:lnTo>
                      <a:pt x="3503" y="2551"/>
                    </a:lnTo>
                    <a:lnTo>
                      <a:pt x="3680" y="2522"/>
                    </a:lnTo>
                    <a:lnTo>
                      <a:pt x="3853" y="2491"/>
                    </a:lnTo>
                    <a:lnTo>
                      <a:pt x="4023" y="2458"/>
                    </a:lnTo>
                    <a:lnTo>
                      <a:pt x="4192" y="2424"/>
                    </a:lnTo>
                    <a:lnTo>
                      <a:pt x="4357" y="2390"/>
                    </a:lnTo>
                    <a:lnTo>
                      <a:pt x="4519" y="2353"/>
                    </a:lnTo>
                    <a:lnTo>
                      <a:pt x="4680" y="2315"/>
                    </a:lnTo>
                    <a:lnTo>
                      <a:pt x="4838" y="2277"/>
                    </a:lnTo>
                    <a:lnTo>
                      <a:pt x="4992" y="2237"/>
                    </a:lnTo>
                    <a:lnTo>
                      <a:pt x="5144" y="2195"/>
                    </a:lnTo>
                    <a:lnTo>
                      <a:pt x="5292" y="2152"/>
                    </a:lnTo>
                    <a:lnTo>
                      <a:pt x="5438" y="2109"/>
                    </a:lnTo>
                    <a:lnTo>
                      <a:pt x="5510" y="2087"/>
                    </a:lnTo>
                    <a:lnTo>
                      <a:pt x="5581" y="2063"/>
                    </a:lnTo>
                    <a:lnTo>
                      <a:pt x="5652" y="2040"/>
                    </a:lnTo>
                    <a:lnTo>
                      <a:pt x="5721" y="2018"/>
                    </a:lnTo>
                    <a:lnTo>
                      <a:pt x="5789" y="1994"/>
                    </a:lnTo>
                    <a:lnTo>
                      <a:pt x="5857" y="1970"/>
                    </a:lnTo>
                    <a:lnTo>
                      <a:pt x="5923" y="1947"/>
                    </a:lnTo>
                    <a:lnTo>
                      <a:pt x="5990" y="1922"/>
                    </a:lnTo>
                    <a:lnTo>
                      <a:pt x="6056" y="1897"/>
                    </a:lnTo>
                    <a:lnTo>
                      <a:pt x="6120" y="1873"/>
                    </a:lnTo>
                    <a:lnTo>
                      <a:pt x="6183" y="1848"/>
                    </a:lnTo>
                    <a:lnTo>
                      <a:pt x="6246" y="1822"/>
                    </a:lnTo>
                    <a:lnTo>
                      <a:pt x="6308" y="1796"/>
                    </a:lnTo>
                    <a:lnTo>
                      <a:pt x="6368" y="1770"/>
                    </a:lnTo>
                    <a:lnTo>
                      <a:pt x="6428" y="1744"/>
                    </a:lnTo>
                    <a:lnTo>
                      <a:pt x="6489" y="1718"/>
                    </a:lnTo>
                    <a:lnTo>
                      <a:pt x="6547" y="1691"/>
                    </a:lnTo>
                    <a:lnTo>
                      <a:pt x="6604" y="1664"/>
                    </a:lnTo>
                    <a:lnTo>
                      <a:pt x="6661" y="1637"/>
                    </a:lnTo>
                    <a:lnTo>
                      <a:pt x="6716" y="1609"/>
                    </a:lnTo>
                    <a:lnTo>
                      <a:pt x="6771" y="1582"/>
                    </a:lnTo>
                    <a:lnTo>
                      <a:pt x="6824" y="1554"/>
                    </a:lnTo>
                    <a:lnTo>
                      <a:pt x="6877" y="1525"/>
                    </a:lnTo>
                    <a:lnTo>
                      <a:pt x="6929" y="1497"/>
                    </a:lnTo>
                    <a:lnTo>
                      <a:pt x="6980" y="1468"/>
                    </a:lnTo>
                    <a:lnTo>
                      <a:pt x="7030" y="1439"/>
                    </a:lnTo>
                    <a:lnTo>
                      <a:pt x="7079" y="1410"/>
                    </a:lnTo>
                    <a:lnTo>
                      <a:pt x="7127" y="1380"/>
                    </a:lnTo>
                    <a:lnTo>
                      <a:pt x="7175" y="1350"/>
                    </a:lnTo>
                    <a:lnTo>
                      <a:pt x="7221" y="1321"/>
                    </a:lnTo>
                    <a:lnTo>
                      <a:pt x="7265" y="1291"/>
                    </a:lnTo>
                    <a:lnTo>
                      <a:pt x="7309" y="1259"/>
                    </a:lnTo>
                    <a:lnTo>
                      <a:pt x="7353" y="1229"/>
                    </a:lnTo>
                    <a:lnTo>
                      <a:pt x="7395" y="1198"/>
                    </a:lnTo>
                    <a:lnTo>
                      <a:pt x="7435" y="1167"/>
                    </a:lnTo>
                    <a:lnTo>
                      <a:pt x="7475" y="1136"/>
                    </a:lnTo>
                    <a:lnTo>
                      <a:pt x="7515" y="1104"/>
                    </a:lnTo>
                    <a:lnTo>
                      <a:pt x="7552" y="1072"/>
                    </a:lnTo>
                    <a:lnTo>
                      <a:pt x="7589" y="1040"/>
                    </a:lnTo>
                    <a:lnTo>
                      <a:pt x="7625" y="1008"/>
                    </a:lnTo>
                    <a:lnTo>
                      <a:pt x="7659" y="974"/>
                    </a:lnTo>
                    <a:lnTo>
                      <a:pt x="7693" y="942"/>
                    </a:lnTo>
                    <a:lnTo>
                      <a:pt x="7726" y="909"/>
                    </a:lnTo>
                    <a:lnTo>
                      <a:pt x="7757" y="876"/>
                    </a:lnTo>
                    <a:lnTo>
                      <a:pt x="7788" y="841"/>
                    </a:lnTo>
                    <a:lnTo>
                      <a:pt x="7816" y="808"/>
                    </a:lnTo>
                    <a:lnTo>
                      <a:pt x="7845" y="774"/>
                    </a:lnTo>
                    <a:lnTo>
                      <a:pt x="7871" y="740"/>
                    </a:lnTo>
                    <a:lnTo>
                      <a:pt x="7898" y="704"/>
                    </a:lnTo>
                    <a:lnTo>
                      <a:pt x="7922" y="670"/>
                    </a:lnTo>
                    <a:lnTo>
                      <a:pt x="7945" y="635"/>
                    </a:lnTo>
                    <a:lnTo>
                      <a:pt x="7967" y="599"/>
                    </a:lnTo>
                    <a:lnTo>
                      <a:pt x="7988" y="563"/>
                    </a:lnTo>
                    <a:lnTo>
                      <a:pt x="8008" y="527"/>
                    </a:lnTo>
                    <a:lnTo>
                      <a:pt x="8026" y="491"/>
                    </a:lnTo>
                    <a:lnTo>
                      <a:pt x="8043" y="454"/>
                    </a:lnTo>
                    <a:lnTo>
                      <a:pt x="8059" y="418"/>
                    </a:lnTo>
                    <a:lnTo>
                      <a:pt x="8074" y="381"/>
                    </a:lnTo>
                    <a:lnTo>
                      <a:pt x="8087" y="344"/>
                    </a:lnTo>
                    <a:lnTo>
                      <a:pt x="8099" y="306"/>
                    </a:lnTo>
                    <a:lnTo>
                      <a:pt x="8109" y="269"/>
                    </a:lnTo>
                    <a:lnTo>
                      <a:pt x="8119" y="231"/>
                    </a:lnTo>
                    <a:lnTo>
                      <a:pt x="8127" y="192"/>
                    </a:lnTo>
                    <a:lnTo>
                      <a:pt x="8134" y="154"/>
                    </a:lnTo>
                    <a:lnTo>
                      <a:pt x="8138" y="116"/>
                    </a:lnTo>
                    <a:lnTo>
                      <a:pt x="8142" y="78"/>
                    </a:lnTo>
                    <a:lnTo>
                      <a:pt x="8144" y="39"/>
                    </a:lnTo>
                    <a:lnTo>
                      <a:pt x="8145" y="0"/>
                    </a:lnTo>
                    <a:lnTo>
                      <a:pt x="7949" y="0"/>
                    </a:lnTo>
                    <a:lnTo>
                      <a:pt x="7949" y="32"/>
                    </a:lnTo>
                    <a:lnTo>
                      <a:pt x="7946" y="64"/>
                    </a:lnTo>
                    <a:lnTo>
                      <a:pt x="7943" y="95"/>
                    </a:lnTo>
                    <a:lnTo>
                      <a:pt x="7939" y="126"/>
                    </a:lnTo>
                    <a:lnTo>
                      <a:pt x="7934" y="158"/>
                    </a:lnTo>
                    <a:lnTo>
                      <a:pt x="7927" y="189"/>
                    </a:lnTo>
                    <a:lnTo>
                      <a:pt x="7920" y="220"/>
                    </a:lnTo>
                    <a:lnTo>
                      <a:pt x="7911" y="251"/>
                    </a:lnTo>
                    <a:lnTo>
                      <a:pt x="7902" y="282"/>
                    </a:lnTo>
                    <a:lnTo>
                      <a:pt x="7890" y="313"/>
                    </a:lnTo>
                    <a:lnTo>
                      <a:pt x="7877" y="345"/>
                    </a:lnTo>
                    <a:lnTo>
                      <a:pt x="7864" y="376"/>
                    </a:lnTo>
                    <a:lnTo>
                      <a:pt x="7850" y="407"/>
                    </a:lnTo>
                    <a:lnTo>
                      <a:pt x="7834" y="437"/>
                    </a:lnTo>
                    <a:lnTo>
                      <a:pt x="7817" y="469"/>
                    </a:lnTo>
                    <a:lnTo>
                      <a:pt x="7799" y="500"/>
                    </a:lnTo>
                    <a:lnTo>
                      <a:pt x="7779" y="530"/>
                    </a:lnTo>
                    <a:lnTo>
                      <a:pt x="7759" y="561"/>
                    </a:lnTo>
                    <a:lnTo>
                      <a:pt x="7738" y="591"/>
                    </a:lnTo>
                    <a:lnTo>
                      <a:pt x="7715" y="623"/>
                    </a:lnTo>
                    <a:lnTo>
                      <a:pt x="7691" y="653"/>
                    </a:lnTo>
                    <a:lnTo>
                      <a:pt x="7665" y="684"/>
                    </a:lnTo>
                    <a:lnTo>
                      <a:pt x="7639" y="714"/>
                    </a:lnTo>
                    <a:lnTo>
                      <a:pt x="7613" y="745"/>
                    </a:lnTo>
                    <a:lnTo>
                      <a:pt x="7584" y="775"/>
                    </a:lnTo>
                    <a:lnTo>
                      <a:pt x="7554" y="805"/>
                    </a:lnTo>
                    <a:lnTo>
                      <a:pt x="7523" y="835"/>
                    </a:lnTo>
                    <a:lnTo>
                      <a:pt x="7491" y="865"/>
                    </a:lnTo>
                    <a:lnTo>
                      <a:pt x="7458" y="896"/>
                    </a:lnTo>
                    <a:lnTo>
                      <a:pt x="7424" y="925"/>
                    </a:lnTo>
                    <a:lnTo>
                      <a:pt x="7389" y="955"/>
                    </a:lnTo>
                    <a:lnTo>
                      <a:pt x="7353" y="984"/>
                    </a:lnTo>
                    <a:lnTo>
                      <a:pt x="7315" y="1015"/>
                    </a:lnTo>
                    <a:lnTo>
                      <a:pt x="7277" y="1044"/>
                    </a:lnTo>
                    <a:lnTo>
                      <a:pt x="7237" y="1073"/>
                    </a:lnTo>
                    <a:lnTo>
                      <a:pt x="7196" y="1101"/>
                    </a:lnTo>
                    <a:lnTo>
                      <a:pt x="7154" y="1130"/>
                    </a:lnTo>
                    <a:lnTo>
                      <a:pt x="7112" y="1160"/>
                    </a:lnTo>
                    <a:lnTo>
                      <a:pt x="7068" y="1188"/>
                    </a:lnTo>
                    <a:lnTo>
                      <a:pt x="7023" y="1216"/>
                    </a:lnTo>
                    <a:lnTo>
                      <a:pt x="6977" y="1244"/>
                    </a:lnTo>
                    <a:lnTo>
                      <a:pt x="6930" y="1273"/>
                    </a:lnTo>
                    <a:lnTo>
                      <a:pt x="6882" y="1300"/>
                    </a:lnTo>
                    <a:lnTo>
                      <a:pt x="6834" y="1328"/>
                    </a:lnTo>
                    <a:lnTo>
                      <a:pt x="6784" y="1355"/>
                    </a:lnTo>
                    <a:lnTo>
                      <a:pt x="6732" y="1382"/>
                    </a:lnTo>
                    <a:lnTo>
                      <a:pt x="6680" y="1410"/>
                    </a:lnTo>
                    <a:lnTo>
                      <a:pt x="6628" y="1436"/>
                    </a:lnTo>
                    <a:lnTo>
                      <a:pt x="6574" y="1463"/>
                    </a:lnTo>
                    <a:lnTo>
                      <a:pt x="6519" y="1489"/>
                    </a:lnTo>
                    <a:lnTo>
                      <a:pt x="6463" y="1515"/>
                    </a:lnTo>
                    <a:lnTo>
                      <a:pt x="6407" y="1542"/>
                    </a:lnTo>
                    <a:lnTo>
                      <a:pt x="6349" y="1567"/>
                    </a:lnTo>
                    <a:lnTo>
                      <a:pt x="6291" y="1593"/>
                    </a:lnTo>
                    <a:lnTo>
                      <a:pt x="6231" y="1618"/>
                    </a:lnTo>
                    <a:lnTo>
                      <a:pt x="6171" y="1642"/>
                    </a:lnTo>
                    <a:lnTo>
                      <a:pt x="6110" y="1667"/>
                    </a:lnTo>
                    <a:lnTo>
                      <a:pt x="6048" y="1692"/>
                    </a:lnTo>
                    <a:lnTo>
                      <a:pt x="5985" y="1717"/>
                    </a:lnTo>
                    <a:lnTo>
                      <a:pt x="5921" y="1740"/>
                    </a:lnTo>
                    <a:lnTo>
                      <a:pt x="5856" y="1764"/>
                    </a:lnTo>
                    <a:lnTo>
                      <a:pt x="5791" y="1787"/>
                    </a:lnTo>
                    <a:lnTo>
                      <a:pt x="5725" y="1811"/>
                    </a:lnTo>
                    <a:lnTo>
                      <a:pt x="5658" y="1834"/>
                    </a:lnTo>
                    <a:lnTo>
                      <a:pt x="5590" y="1857"/>
                    </a:lnTo>
                    <a:lnTo>
                      <a:pt x="5520" y="1879"/>
                    </a:lnTo>
                    <a:lnTo>
                      <a:pt x="5451" y="1901"/>
                    </a:lnTo>
                    <a:lnTo>
                      <a:pt x="5381" y="1923"/>
                    </a:lnTo>
                    <a:lnTo>
                      <a:pt x="5237" y="1967"/>
                    </a:lnTo>
                    <a:lnTo>
                      <a:pt x="5091" y="2008"/>
                    </a:lnTo>
                    <a:lnTo>
                      <a:pt x="4942" y="2048"/>
                    </a:lnTo>
                    <a:lnTo>
                      <a:pt x="4789" y="2089"/>
                    </a:lnTo>
                    <a:lnTo>
                      <a:pt x="4635" y="2127"/>
                    </a:lnTo>
                    <a:lnTo>
                      <a:pt x="4476" y="2164"/>
                    </a:lnTo>
                    <a:lnTo>
                      <a:pt x="4315" y="2199"/>
                    </a:lnTo>
                    <a:lnTo>
                      <a:pt x="4152" y="2235"/>
                    </a:lnTo>
                    <a:lnTo>
                      <a:pt x="3985" y="2267"/>
                    </a:lnTo>
                    <a:lnTo>
                      <a:pt x="3817" y="2299"/>
                    </a:lnTo>
                    <a:lnTo>
                      <a:pt x="3645" y="2329"/>
                    </a:lnTo>
                    <a:lnTo>
                      <a:pt x="3472" y="2360"/>
                    </a:lnTo>
                    <a:lnTo>
                      <a:pt x="3296" y="2387"/>
                    </a:lnTo>
                    <a:lnTo>
                      <a:pt x="3117" y="2413"/>
                    </a:lnTo>
                    <a:lnTo>
                      <a:pt x="2936" y="2438"/>
                    </a:lnTo>
                    <a:lnTo>
                      <a:pt x="2754" y="2461"/>
                    </a:lnTo>
                    <a:lnTo>
                      <a:pt x="2569" y="2484"/>
                    </a:lnTo>
                    <a:lnTo>
                      <a:pt x="2381" y="2505"/>
                    </a:lnTo>
                    <a:lnTo>
                      <a:pt x="2193" y="2524"/>
                    </a:lnTo>
                    <a:lnTo>
                      <a:pt x="2002" y="2541"/>
                    </a:lnTo>
                    <a:lnTo>
                      <a:pt x="1809" y="2557"/>
                    </a:lnTo>
                    <a:lnTo>
                      <a:pt x="1615" y="2571"/>
                    </a:lnTo>
                    <a:lnTo>
                      <a:pt x="1418" y="2584"/>
                    </a:lnTo>
                    <a:lnTo>
                      <a:pt x="1220" y="2595"/>
                    </a:lnTo>
                    <a:lnTo>
                      <a:pt x="1020" y="2604"/>
                    </a:lnTo>
                    <a:lnTo>
                      <a:pt x="820" y="2613"/>
                    </a:lnTo>
                    <a:lnTo>
                      <a:pt x="617" y="2619"/>
                    </a:lnTo>
                    <a:lnTo>
                      <a:pt x="412" y="2624"/>
                    </a:lnTo>
                    <a:lnTo>
                      <a:pt x="207" y="2626"/>
                    </a:lnTo>
                    <a:lnTo>
                      <a:pt x="0" y="2627"/>
                    </a:lnTo>
                    <a:lnTo>
                      <a:pt x="0" y="2821"/>
                    </a:lnTo>
                    <a:close/>
                  </a:path>
                </a:pathLst>
              </a:custGeom>
              <a:solidFill>
                <a:srgbClr val="ADD7E7"/>
              </a:solidFill>
              <a:ln w="9525">
                <a:noFill/>
                <a:round/>
                <a:headEnd/>
                <a:tailEnd/>
              </a:ln>
            </p:spPr>
            <p:txBody>
              <a:bodyPr/>
              <a:lstStyle/>
              <a:p>
                <a:endParaRPr lang="en-US" dirty="0"/>
              </a:p>
            </p:txBody>
          </p:sp>
          <p:sp>
            <p:nvSpPr>
              <p:cNvPr id="58790" name="Freeform 272"/>
              <p:cNvSpPr>
                <a:spLocks/>
              </p:cNvSpPr>
              <p:nvPr/>
            </p:nvSpPr>
            <p:spPr bwMode="auto">
              <a:xfrm>
                <a:off x="17616" y="11321"/>
                <a:ext cx="181" cy="42"/>
              </a:xfrm>
              <a:custGeom>
                <a:avLst/>
                <a:gdLst>
                  <a:gd name="T0" fmla="*/ 0 w 8145"/>
                  <a:gd name="T1" fmla="*/ 0 h 2821"/>
                  <a:gd name="T2" fmla="*/ 0 w 8145"/>
                  <a:gd name="T3" fmla="*/ 0 h 2821"/>
                  <a:gd name="T4" fmla="*/ 0 w 8145"/>
                  <a:gd name="T5" fmla="*/ 0 h 2821"/>
                  <a:gd name="T6" fmla="*/ 0 w 8145"/>
                  <a:gd name="T7" fmla="*/ 0 h 2821"/>
                  <a:gd name="T8" fmla="*/ 0 w 8145"/>
                  <a:gd name="T9" fmla="*/ 0 h 2821"/>
                  <a:gd name="T10" fmla="*/ 0 w 8145"/>
                  <a:gd name="T11" fmla="*/ 0 h 2821"/>
                  <a:gd name="T12" fmla="*/ 0 w 8145"/>
                  <a:gd name="T13" fmla="*/ 0 h 2821"/>
                  <a:gd name="T14" fmla="*/ 0 w 8145"/>
                  <a:gd name="T15" fmla="*/ 0 h 2821"/>
                  <a:gd name="T16" fmla="*/ 0 w 8145"/>
                  <a:gd name="T17" fmla="*/ 0 h 2821"/>
                  <a:gd name="T18" fmla="*/ 0 w 8145"/>
                  <a:gd name="T19" fmla="*/ 0 h 2821"/>
                  <a:gd name="T20" fmla="*/ 0 w 8145"/>
                  <a:gd name="T21" fmla="*/ 0 h 2821"/>
                  <a:gd name="T22" fmla="*/ 0 w 8145"/>
                  <a:gd name="T23" fmla="*/ 0 h 2821"/>
                  <a:gd name="T24" fmla="*/ 0 w 8145"/>
                  <a:gd name="T25" fmla="*/ 0 h 2821"/>
                  <a:gd name="T26" fmla="*/ 0 w 8145"/>
                  <a:gd name="T27" fmla="*/ 0 h 2821"/>
                  <a:gd name="T28" fmla="*/ 0 w 8145"/>
                  <a:gd name="T29" fmla="*/ 0 h 2821"/>
                  <a:gd name="T30" fmla="*/ 0 w 8145"/>
                  <a:gd name="T31" fmla="*/ 0 h 2821"/>
                  <a:gd name="T32" fmla="*/ 0 w 8145"/>
                  <a:gd name="T33" fmla="*/ 0 h 2821"/>
                  <a:gd name="T34" fmla="*/ 0 w 8145"/>
                  <a:gd name="T35" fmla="*/ 0 h 2821"/>
                  <a:gd name="T36" fmla="*/ 0 w 8145"/>
                  <a:gd name="T37" fmla="*/ 0 h 2821"/>
                  <a:gd name="T38" fmla="*/ 0 w 8145"/>
                  <a:gd name="T39" fmla="*/ 0 h 2821"/>
                  <a:gd name="T40" fmla="*/ 0 w 8145"/>
                  <a:gd name="T41" fmla="*/ 0 h 2821"/>
                  <a:gd name="T42" fmla="*/ 0 w 8145"/>
                  <a:gd name="T43" fmla="*/ 0 h 2821"/>
                  <a:gd name="T44" fmla="*/ 0 w 8145"/>
                  <a:gd name="T45" fmla="*/ 0 h 2821"/>
                  <a:gd name="T46" fmla="*/ 0 w 8145"/>
                  <a:gd name="T47" fmla="*/ 0 h 2821"/>
                  <a:gd name="T48" fmla="*/ 0 w 8145"/>
                  <a:gd name="T49" fmla="*/ 0 h 2821"/>
                  <a:gd name="T50" fmla="*/ 0 w 8145"/>
                  <a:gd name="T51" fmla="*/ 0 h 2821"/>
                  <a:gd name="T52" fmla="*/ 0 w 8145"/>
                  <a:gd name="T53" fmla="*/ 0 h 2821"/>
                  <a:gd name="T54" fmla="*/ 0 w 8145"/>
                  <a:gd name="T55" fmla="*/ 0 h 2821"/>
                  <a:gd name="T56" fmla="*/ 0 w 8145"/>
                  <a:gd name="T57" fmla="*/ 0 h 2821"/>
                  <a:gd name="T58" fmla="*/ 0 w 8145"/>
                  <a:gd name="T59" fmla="*/ 0 h 2821"/>
                  <a:gd name="T60" fmla="*/ 0 w 8145"/>
                  <a:gd name="T61" fmla="*/ 0 h 2821"/>
                  <a:gd name="T62" fmla="*/ 0 w 8145"/>
                  <a:gd name="T63" fmla="*/ 0 h 2821"/>
                  <a:gd name="T64" fmla="*/ 0 w 8145"/>
                  <a:gd name="T65" fmla="*/ 0 h 2821"/>
                  <a:gd name="T66" fmla="*/ 0 w 8145"/>
                  <a:gd name="T67" fmla="*/ 0 h 2821"/>
                  <a:gd name="T68" fmla="*/ 0 w 8145"/>
                  <a:gd name="T69" fmla="*/ 0 h 2821"/>
                  <a:gd name="T70" fmla="*/ 0 w 8145"/>
                  <a:gd name="T71" fmla="*/ 0 h 2821"/>
                  <a:gd name="T72" fmla="*/ 0 w 8145"/>
                  <a:gd name="T73" fmla="*/ 0 h 2821"/>
                  <a:gd name="T74" fmla="*/ 0 w 8145"/>
                  <a:gd name="T75" fmla="*/ 0 h 2821"/>
                  <a:gd name="T76" fmla="*/ 0 w 8145"/>
                  <a:gd name="T77" fmla="*/ 0 h 2821"/>
                  <a:gd name="T78" fmla="*/ 0 w 8145"/>
                  <a:gd name="T79" fmla="*/ 0 h 2821"/>
                  <a:gd name="T80" fmla="*/ 0 w 8145"/>
                  <a:gd name="T81" fmla="*/ 0 h 2821"/>
                  <a:gd name="T82" fmla="*/ 0 w 8145"/>
                  <a:gd name="T83" fmla="*/ 0 h 2821"/>
                  <a:gd name="T84" fmla="*/ 0 w 8145"/>
                  <a:gd name="T85" fmla="*/ 0 h 2821"/>
                  <a:gd name="T86" fmla="*/ 0 w 8145"/>
                  <a:gd name="T87" fmla="*/ 0 h 2821"/>
                  <a:gd name="T88" fmla="*/ 0 w 8145"/>
                  <a:gd name="T89" fmla="*/ 0 h 2821"/>
                  <a:gd name="T90" fmla="*/ 0 w 8145"/>
                  <a:gd name="T91" fmla="*/ 0 h 2821"/>
                  <a:gd name="T92" fmla="*/ 0 w 8145"/>
                  <a:gd name="T93" fmla="*/ 0 h 2821"/>
                  <a:gd name="T94" fmla="*/ 0 w 8145"/>
                  <a:gd name="T95" fmla="*/ 0 h 2821"/>
                  <a:gd name="T96" fmla="*/ 0 w 8145"/>
                  <a:gd name="T97" fmla="*/ 0 h 2821"/>
                  <a:gd name="T98" fmla="*/ 0 w 8145"/>
                  <a:gd name="T99" fmla="*/ 0 h 2821"/>
                  <a:gd name="T100" fmla="*/ 0 w 8145"/>
                  <a:gd name="T101" fmla="*/ 0 h 28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45"/>
                  <a:gd name="T154" fmla="*/ 0 h 2821"/>
                  <a:gd name="T155" fmla="*/ 8145 w 8145"/>
                  <a:gd name="T156" fmla="*/ 2821 h 28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45" h="2821">
                    <a:moveTo>
                      <a:pt x="0" y="0"/>
                    </a:moveTo>
                    <a:lnTo>
                      <a:pt x="0" y="0"/>
                    </a:lnTo>
                    <a:lnTo>
                      <a:pt x="1" y="39"/>
                    </a:lnTo>
                    <a:lnTo>
                      <a:pt x="3" y="78"/>
                    </a:lnTo>
                    <a:lnTo>
                      <a:pt x="7" y="116"/>
                    </a:lnTo>
                    <a:lnTo>
                      <a:pt x="11" y="154"/>
                    </a:lnTo>
                    <a:lnTo>
                      <a:pt x="18" y="192"/>
                    </a:lnTo>
                    <a:lnTo>
                      <a:pt x="26" y="231"/>
                    </a:lnTo>
                    <a:lnTo>
                      <a:pt x="36" y="269"/>
                    </a:lnTo>
                    <a:lnTo>
                      <a:pt x="46" y="306"/>
                    </a:lnTo>
                    <a:lnTo>
                      <a:pt x="58" y="344"/>
                    </a:lnTo>
                    <a:lnTo>
                      <a:pt x="71" y="381"/>
                    </a:lnTo>
                    <a:lnTo>
                      <a:pt x="86" y="418"/>
                    </a:lnTo>
                    <a:lnTo>
                      <a:pt x="102" y="454"/>
                    </a:lnTo>
                    <a:lnTo>
                      <a:pt x="118" y="491"/>
                    </a:lnTo>
                    <a:lnTo>
                      <a:pt x="137" y="527"/>
                    </a:lnTo>
                    <a:lnTo>
                      <a:pt x="157" y="563"/>
                    </a:lnTo>
                    <a:lnTo>
                      <a:pt x="178" y="599"/>
                    </a:lnTo>
                    <a:lnTo>
                      <a:pt x="200" y="635"/>
                    </a:lnTo>
                    <a:lnTo>
                      <a:pt x="223" y="670"/>
                    </a:lnTo>
                    <a:lnTo>
                      <a:pt x="247" y="704"/>
                    </a:lnTo>
                    <a:lnTo>
                      <a:pt x="274" y="739"/>
                    </a:lnTo>
                    <a:lnTo>
                      <a:pt x="300" y="774"/>
                    </a:lnTo>
                    <a:lnTo>
                      <a:pt x="329" y="808"/>
                    </a:lnTo>
                    <a:lnTo>
                      <a:pt x="357" y="841"/>
                    </a:lnTo>
                    <a:lnTo>
                      <a:pt x="388" y="876"/>
                    </a:lnTo>
                    <a:lnTo>
                      <a:pt x="419" y="909"/>
                    </a:lnTo>
                    <a:lnTo>
                      <a:pt x="452" y="942"/>
                    </a:lnTo>
                    <a:lnTo>
                      <a:pt x="485" y="974"/>
                    </a:lnTo>
                    <a:lnTo>
                      <a:pt x="520" y="1008"/>
                    </a:lnTo>
                    <a:lnTo>
                      <a:pt x="556" y="1040"/>
                    </a:lnTo>
                    <a:lnTo>
                      <a:pt x="593" y="1072"/>
                    </a:lnTo>
                    <a:lnTo>
                      <a:pt x="630" y="1104"/>
                    </a:lnTo>
                    <a:lnTo>
                      <a:pt x="670" y="1136"/>
                    </a:lnTo>
                    <a:lnTo>
                      <a:pt x="710" y="1167"/>
                    </a:lnTo>
                    <a:lnTo>
                      <a:pt x="750" y="1198"/>
                    </a:lnTo>
                    <a:lnTo>
                      <a:pt x="792" y="1229"/>
                    </a:lnTo>
                    <a:lnTo>
                      <a:pt x="835" y="1259"/>
                    </a:lnTo>
                    <a:lnTo>
                      <a:pt x="880" y="1291"/>
                    </a:lnTo>
                    <a:lnTo>
                      <a:pt x="924" y="1321"/>
                    </a:lnTo>
                    <a:lnTo>
                      <a:pt x="970" y="1350"/>
                    </a:lnTo>
                    <a:lnTo>
                      <a:pt x="1018" y="1380"/>
                    </a:lnTo>
                    <a:lnTo>
                      <a:pt x="1066" y="1410"/>
                    </a:lnTo>
                    <a:lnTo>
                      <a:pt x="1115" y="1439"/>
                    </a:lnTo>
                    <a:lnTo>
                      <a:pt x="1165" y="1468"/>
                    </a:lnTo>
                    <a:lnTo>
                      <a:pt x="1216" y="1497"/>
                    </a:lnTo>
                    <a:lnTo>
                      <a:pt x="1268" y="1525"/>
                    </a:lnTo>
                    <a:lnTo>
                      <a:pt x="1321" y="1554"/>
                    </a:lnTo>
                    <a:lnTo>
                      <a:pt x="1374" y="1582"/>
                    </a:lnTo>
                    <a:lnTo>
                      <a:pt x="1428" y="1609"/>
                    </a:lnTo>
                    <a:lnTo>
                      <a:pt x="1484" y="1637"/>
                    </a:lnTo>
                    <a:lnTo>
                      <a:pt x="1541" y="1664"/>
                    </a:lnTo>
                    <a:lnTo>
                      <a:pt x="1598" y="1691"/>
                    </a:lnTo>
                    <a:lnTo>
                      <a:pt x="1656" y="1718"/>
                    </a:lnTo>
                    <a:lnTo>
                      <a:pt x="1716" y="1744"/>
                    </a:lnTo>
                    <a:lnTo>
                      <a:pt x="1776" y="1770"/>
                    </a:lnTo>
                    <a:lnTo>
                      <a:pt x="1837" y="1796"/>
                    </a:lnTo>
                    <a:lnTo>
                      <a:pt x="1899" y="1822"/>
                    </a:lnTo>
                    <a:lnTo>
                      <a:pt x="1962" y="1848"/>
                    </a:lnTo>
                    <a:lnTo>
                      <a:pt x="2025" y="1873"/>
                    </a:lnTo>
                    <a:lnTo>
                      <a:pt x="2089" y="1897"/>
                    </a:lnTo>
                    <a:lnTo>
                      <a:pt x="2155" y="1922"/>
                    </a:lnTo>
                    <a:lnTo>
                      <a:pt x="2221" y="1947"/>
                    </a:lnTo>
                    <a:lnTo>
                      <a:pt x="2288" y="1970"/>
                    </a:lnTo>
                    <a:lnTo>
                      <a:pt x="2356" y="1994"/>
                    </a:lnTo>
                    <a:lnTo>
                      <a:pt x="2424" y="2018"/>
                    </a:lnTo>
                    <a:lnTo>
                      <a:pt x="2493" y="2040"/>
                    </a:lnTo>
                    <a:lnTo>
                      <a:pt x="2564" y="2063"/>
                    </a:lnTo>
                    <a:lnTo>
                      <a:pt x="2635" y="2087"/>
                    </a:lnTo>
                    <a:lnTo>
                      <a:pt x="2706" y="2109"/>
                    </a:lnTo>
                    <a:lnTo>
                      <a:pt x="2778" y="2131"/>
                    </a:lnTo>
                    <a:lnTo>
                      <a:pt x="2852" y="2152"/>
                    </a:lnTo>
                    <a:lnTo>
                      <a:pt x="2926" y="2173"/>
                    </a:lnTo>
                    <a:lnTo>
                      <a:pt x="3001" y="2195"/>
                    </a:lnTo>
                    <a:lnTo>
                      <a:pt x="3152" y="2237"/>
                    </a:lnTo>
                    <a:lnTo>
                      <a:pt x="3307" y="2277"/>
                    </a:lnTo>
                    <a:lnTo>
                      <a:pt x="3465" y="2315"/>
                    </a:lnTo>
                    <a:lnTo>
                      <a:pt x="3626" y="2353"/>
                    </a:lnTo>
                    <a:lnTo>
                      <a:pt x="3788" y="2390"/>
                    </a:lnTo>
                    <a:lnTo>
                      <a:pt x="3953" y="2424"/>
                    </a:lnTo>
                    <a:lnTo>
                      <a:pt x="4121" y="2458"/>
                    </a:lnTo>
                    <a:lnTo>
                      <a:pt x="4292" y="2491"/>
                    </a:lnTo>
                    <a:lnTo>
                      <a:pt x="4465" y="2522"/>
                    </a:lnTo>
                    <a:lnTo>
                      <a:pt x="4642" y="2551"/>
                    </a:lnTo>
                    <a:lnTo>
                      <a:pt x="4820" y="2579"/>
                    </a:lnTo>
                    <a:lnTo>
                      <a:pt x="5000" y="2605"/>
                    </a:lnTo>
                    <a:lnTo>
                      <a:pt x="5182" y="2631"/>
                    </a:lnTo>
                    <a:lnTo>
                      <a:pt x="5368" y="2655"/>
                    </a:lnTo>
                    <a:lnTo>
                      <a:pt x="5554" y="2677"/>
                    </a:lnTo>
                    <a:lnTo>
                      <a:pt x="5742" y="2697"/>
                    </a:lnTo>
                    <a:lnTo>
                      <a:pt x="5934" y="2716"/>
                    </a:lnTo>
                    <a:lnTo>
                      <a:pt x="6126" y="2734"/>
                    </a:lnTo>
                    <a:lnTo>
                      <a:pt x="6321" y="2751"/>
                    </a:lnTo>
                    <a:lnTo>
                      <a:pt x="6517" y="2765"/>
                    </a:lnTo>
                    <a:lnTo>
                      <a:pt x="6716" y="2778"/>
                    </a:lnTo>
                    <a:lnTo>
                      <a:pt x="6915" y="2789"/>
                    </a:lnTo>
                    <a:lnTo>
                      <a:pt x="7117" y="2799"/>
                    </a:lnTo>
                    <a:lnTo>
                      <a:pt x="7319" y="2806"/>
                    </a:lnTo>
                    <a:lnTo>
                      <a:pt x="7524" y="2813"/>
                    </a:lnTo>
                    <a:lnTo>
                      <a:pt x="7730" y="2817"/>
                    </a:lnTo>
                    <a:lnTo>
                      <a:pt x="7936" y="2820"/>
                    </a:lnTo>
                    <a:lnTo>
                      <a:pt x="8145" y="2821"/>
                    </a:lnTo>
                    <a:lnTo>
                      <a:pt x="8145" y="2627"/>
                    </a:lnTo>
                    <a:lnTo>
                      <a:pt x="7938" y="2626"/>
                    </a:lnTo>
                    <a:lnTo>
                      <a:pt x="7733" y="2624"/>
                    </a:lnTo>
                    <a:lnTo>
                      <a:pt x="7528" y="2619"/>
                    </a:lnTo>
                    <a:lnTo>
                      <a:pt x="7325" y="2613"/>
                    </a:lnTo>
                    <a:lnTo>
                      <a:pt x="7125" y="2604"/>
                    </a:lnTo>
                    <a:lnTo>
                      <a:pt x="6925" y="2595"/>
                    </a:lnTo>
                    <a:lnTo>
                      <a:pt x="6727" y="2584"/>
                    </a:lnTo>
                    <a:lnTo>
                      <a:pt x="6530" y="2571"/>
                    </a:lnTo>
                    <a:lnTo>
                      <a:pt x="6336" y="2557"/>
                    </a:lnTo>
                    <a:lnTo>
                      <a:pt x="6143" y="2541"/>
                    </a:lnTo>
                    <a:lnTo>
                      <a:pt x="5952" y="2524"/>
                    </a:lnTo>
                    <a:lnTo>
                      <a:pt x="5764" y="2505"/>
                    </a:lnTo>
                    <a:lnTo>
                      <a:pt x="5576" y="2484"/>
                    </a:lnTo>
                    <a:lnTo>
                      <a:pt x="5391" y="2461"/>
                    </a:lnTo>
                    <a:lnTo>
                      <a:pt x="5209" y="2438"/>
                    </a:lnTo>
                    <a:lnTo>
                      <a:pt x="5028" y="2413"/>
                    </a:lnTo>
                    <a:lnTo>
                      <a:pt x="4849" y="2387"/>
                    </a:lnTo>
                    <a:lnTo>
                      <a:pt x="4673" y="2360"/>
                    </a:lnTo>
                    <a:lnTo>
                      <a:pt x="4499" y="2329"/>
                    </a:lnTo>
                    <a:lnTo>
                      <a:pt x="4328" y="2299"/>
                    </a:lnTo>
                    <a:lnTo>
                      <a:pt x="4159" y="2267"/>
                    </a:lnTo>
                    <a:lnTo>
                      <a:pt x="3993" y="2235"/>
                    </a:lnTo>
                    <a:lnTo>
                      <a:pt x="3829" y="2199"/>
                    </a:lnTo>
                    <a:lnTo>
                      <a:pt x="3669" y="2164"/>
                    </a:lnTo>
                    <a:lnTo>
                      <a:pt x="3510" y="2127"/>
                    </a:lnTo>
                    <a:lnTo>
                      <a:pt x="3356" y="2089"/>
                    </a:lnTo>
                    <a:lnTo>
                      <a:pt x="3203" y="2048"/>
                    </a:lnTo>
                    <a:lnTo>
                      <a:pt x="3053" y="2008"/>
                    </a:lnTo>
                    <a:lnTo>
                      <a:pt x="2980" y="1988"/>
                    </a:lnTo>
                    <a:lnTo>
                      <a:pt x="2908" y="1967"/>
                    </a:lnTo>
                    <a:lnTo>
                      <a:pt x="2835" y="1946"/>
                    </a:lnTo>
                    <a:lnTo>
                      <a:pt x="2764" y="1923"/>
                    </a:lnTo>
                    <a:lnTo>
                      <a:pt x="2694" y="1901"/>
                    </a:lnTo>
                    <a:lnTo>
                      <a:pt x="2625" y="1879"/>
                    </a:lnTo>
                    <a:lnTo>
                      <a:pt x="2555" y="1857"/>
                    </a:lnTo>
                    <a:lnTo>
                      <a:pt x="2487" y="1834"/>
                    </a:lnTo>
                    <a:lnTo>
                      <a:pt x="2420" y="1811"/>
                    </a:lnTo>
                    <a:lnTo>
                      <a:pt x="2354" y="1787"/>
                    </a:lnTo>
                    <a:lnTo>
                      <a:pt x="2289" y="1764"/>
                    </a:lnTo>
                    <a:lnTo>
                      <a:pt x="2224" y="1740"/>
                    </a:lnTo>
                    <a:lnTo>
                      <a:pt x="2160" y="1717"/>
                    </a:lnTo>
                    <a:lnTo>
                      <a:pt x="2097" y="1692"/>
                    </a:lnTo>
                    <a:lnTo>
                      <a:pt x="2035" y="1667"/>
                    </a:lnTo>
                    <a:lnTo>
                      <a:pt x="1974" y="1642"/>
                    </a:lnTo>
                    <a:lnTo>
                      <a:pt x="1914" y="1618"/>
                    </a:lnTo>
                    <a:lnTo>
                      <a:pt x="1854" y="1593"/>
                    </a:lnTo>
                    <a:lnTo>
                      <a:pt x="1796" y="1567"/>
                    </a:lnTo>
                    <a:lnTo>
                      <a:pt x="1738" y="1542"/>
                    </a:lnTo>
                    <a:lnTo>
                      <a:pt x="1681" y="1515"/>
                    </a:lnTo>
                    <a:lnTo>
                      <a:pt x="1626" y="1489"/>
                    </a:lnTo>
                    <a:lnTo>
                      <a:pt x="1571" y="1463"/>
                    </a:lnTo>
                    <a:lnTo>
                      <a:pt x="1517" y="1436"/>
                    </a:lnTo>
                    <a:lnTo>
                      <a:pt x="1464" y="1410"/>
                    </a:lnTo>
                    <a:lnTo>
                      <a:pt x="1412" y="1382"/>
                    </a:lnTo>
                    <a:lnTo>
                      <a:pt x="1362" y="1355"/>
                    </a:lnTo>
                    <a:lnTo>
                      <a:pt x="1311" y="1328"/>
                    </a:lnTo>
                    <a:lnTo>
                      <a:pt x="1262" y="1300"/>
                    </a:lnTo>
                    <a:lnTo>
                      <a:pt x="1215" y="1273"/>
                    </a:lnTo>
                    <a:lnTo>
                      <a:pt x="1168" y="1244"/>
                    </a:lnTo>
                    <a:lnTo>
                      <a:pt x="1122" y="1216"/>
                    </a:lnTo>
                    <a:lnTo>
                      <a:pt x="1077" y="1188"/>
                    </a:lnTo>
                    <a:lnTo>
                      <a:pt x="1033" y="1159"/>
                    </a:lnTo>
                    <a:lnTo>
                      <a:pt x="991" y="1130"/>
                    </a:lnTo>
                    <a:lnTo>
                      <a:pt x="949" y="1101"/>
                    </a:lnTo>
                    <a:lnTo>
                      <a:pt x="908" y="1073"/>
                    </a:lnTo>
                    <a:lnTo>
                      <a:pt x="868" y="1044"/>
                    </a:lnTo>
                    <a:lnTo>
                      <a:pt x="830" y="1015"/>
                    </a:lnTo>
                    <a:lnTo>
                      <a:pt x="792" y="984"/>
                    </a:lnTo>
                    <a:lnTo>
                      <a:pt x="756" y="955"/>
                    </a:lnTo>
                    <a:lnTo>
                      <a:pt x="721" y="925"/>
                    </a:lnTo>
                    <a:lnTo>
                      <a:pt x="687" y="896"/>
                    </a:lnTo>
                    <a:lnTo>
                      <a:pt x="654" y="865"/>
                    </a:lnTo>
                    <a:lnTo>
                      <a:pt x="622" y="835"/>
                    </a:lnTo>
                    <a:lnTo>
                      <a:pt x="591" y="805"/>
                    </a:lnTo>
                    <a:lnTo>
                      <a:pt x="561" y="775"/>
                    </a:lnTo>
                    <a:lnTo>
                      <a:pt x="532" y="745"/>
                    </a:lnTo>
                    <a:lnTo>
                      <a:pt x="505" y="714"/>
                    </a:lnTo>
                    <a:lnTo>
                      <a:pt x="479" y="684"/>
                    </a:lnTo>
                    <a:lnTo>
                      <a:pt x="454" y="653"/>
                    </a:lnTo>
                    <a:lnTo>
                      <a:pt x="430" y="623"/>
                    </a:lnTo>
                    <a:lnTo>
                      <a:pt x="407" y="591"/>
                    </a:lnTo>
                    <a:lnTo>
                      <a:pt x="386" y="561"/>
                    </a:lnTo>
                    <a:lnTo>
                      <a:pt x="366" y="530"/>
                    </a:lnTo>
                    <a:lnTo>
                      <a:pt x="346" y="500"/>
                    </a:lnTo>
                    <a:lnTo>
                      <a:pt x="328" y="469"/>
                    </a:lnTo>
                    <a:lnTo>
                      <a:pt x="311" y="437"/>
                    </a:lnTo>
                    <a:lnTo>
                      <a:pt x="295" y="407"/>
                    </a:lnTo>
                    <a:lnTo>
                      <a:pt x="280" y="376"/>
                    </a:lnTo>
                    <a:lnTo>
                      <a:pt x="267" y="345"/>
                    </a:lnTo>
                    <a:lnTo>
                      <a:pt x="255" y="313"/>
                    </a:lnTo>
                    <a:lnTo>
                      <a:pt x="243" y="282"/>
                    </a:lnTo>
                    <a:lnTo>
                      <a:pt x="234" y="251"/>
                    </a:lnTo>
                    <a:lnTo>
                      <a:pt x="225" y="220"/>
                    </a:lnTo>
                    <a:lnTo>
                      <a:pt x="217" y="189"/>
                    </a:lnTo>
                    <a:lnTo>
                      <a:pt x="211" y="158"/>
                    </a:lnTo>
                    <a:lnTo>
                      <a:pt x="206" y="126"/>
                    </a:lnTo>
                    <a:lnTo>
                      <a:pt x="202" y="95"/>
                    </a:lnTo>
                    <a:lnTo>
                      <a:pt x="199" y="64"/>
                    </a:lnTo>
                    <a:lnTo>
                      <a:pt x="196" y="32"/>
                    </a:lnTo>
                    <a:lnTo>
                      <a:pt x="196" y="0"/>
                    </a:lnTo>
                    <a:lnTo>
                      <a:pt x="0" y="0"/>
                    </a:lnTo>
                    <a:close/>
                  </a:path>
                </a:pathLst>
              </a:custGeom>
              <a:solidFill>
                <a:srgbClr val="ADD7E7"/>
              </a:solidFill>
              <a:ln w="9525">
                <a:noFill/>
                <a:round/>
                <a:headEnd/>
                <a:tailEnd/>
              </a:ln>
            </p:spPr>
            <p:txBody>
              <a:bodyPr/>
              <a:lstStyle/>
              <a:p>
                <a:endParaRPr lang="en-US" dirty="0"/>
              </a:p>
            </p:txBody>
          </p:sp>
          <p:sp>
            <p:nvSpPr>
              <p:cNvPr id="58791" name="Freeform 273"/>
              <p:cNvSpPr>
                <a:spLocks/>
              </p:cNvSpPr>
              <p:nvPr/>
            </p:nvSpPr>
            <p:spPr bwMode="auto">
              <a:xfrm>
                <a:off x="17616" y="11280"/>
                <a:ext cx="181" cy="41"/>
              </a:xfrm>
              <a:custGeom>
                <a:avLst/>
                <a:gdLst>
                  <a:gd name="T0" fmla="*/ 0 w 8145"/>
                  <a:gd name="T1" fmla="*/ 0 h 2820"/>
                  <a:gd name="T2" fmla="*/ 0 w 8145"/>
                  <a:gd name="T3" fmla="*/ 0 h 2820"/>
                  <a:gd name="T4" fmla="*/ 0 w 8145"/>
                  <a:gd name="T5" fmla="*/ 0 h 2820"/>
                  <a:gd name="T6" fmla="*/ 0 w 8145"/>
                  <a:gd name="T7" fmla="*/ 0 h 2820"/>
                  <a:gd name="T8" fmla="*/ 0 w 8145"/>
                  <a:gd name="T9" fmla="*/ 0 h 2820"/>
                  <a:gd name="T10" fmla="*/ 0 w 8145"/>
                  <a:gd name="T11" fmla="*/ 0 h 2820"/>
                  <a:gd name="T12" fmla="*/ 0 w 8145"/>
                  <a:gd name="T13" fmla="*/ 0 h 2820"/>
                  <a:gd name="T14" fmla="*/ 0 w 8145"/>
                  <a:gd name="T15" fmla="*/ 0 h 2820"/>
                  <a:gd name="T16" fmla="*/ 0 w 8145"/>
                  <a:gd name="T17" fmla="*/ 0 h 2820"/>
                  <a:gd name="T18" fmla="*/ 0 w 8145"/>
                  <a:gd name="T19" fmla="*/ 0 h 2820"/>
                  <a:gd name="T20" fmla="*/ 0 w 8145"/>
                  <a:gd name="T21" fmla="*/ 0 h 2820"/>
                  <a:gd name="T22" fmla="*/ 0 w 8145"/>
                  <a:gd name="T23" fmla="*/ 0 h 2820"/>
                  <a:gd name="T24" fmla="*/ 0 w 8145"/>
                  <a:gd name="T25" fmla="*/ 0 h 2820"/>
                  <a:gd name="T26" fmla="*/ 0 w 8145"/>
                  <a:gd name="T27" fmla="*/ 0 h 2820"/>
                  <a:gd name="T28" fmla="*/ 0 w 8145"/>
                  <a:gd name="T29" fmla="*/ 0 h 2820"/>
                  <a:gd name="T30" fmla="*/ 0 w 8145"/>
                  <a:gd name="T31" fmla="*/ 0 h 2820"/>
                  <a:gd name="T32" fmla="*/ 0 w 8145"/>
                  <a:gd name="T33" fmla="*/ 0 h 2820"/>
                  <a:gd name="T34" fmla="*/ 0 w 8145"/>
                  <a:gd name="T35" fmla="*/ 0 h 2820"/>
                  <a:gd name="T36" fmla="*/ 0 w 8145"/>
                  <a:gd name="T37" fmla="*/ 0 h 2820"/>
                  <a:gd name="T38" fmla="*/ 0 w 8145"/>
                  <a:gd name="T39" fmla="*/ 0 h 2820"/>
                  <a:gd name="T40" fmla="*/ 0 w 8145"/>
                  <a:gd name="T41" fmla="*/ 0 h 2820"/>
                  <a:gd name="T42" fmla="*/ 0 w 8145"/>
                  <a:gd name="T43" fmla="*/ 0 h 2820"/>
                  <a:gd name="T44" fmla="*/ 0 w 8145"/>
                  <a:gd name="T45" fmla="*/ 0 h 2820"/>
                  <a:gd name="T46" fmla="*/ 0 w 8145"/>
                  <a:gd name="T47" fmla="*/ 0 h 2820"/>
                  <a:gd name="T48" fmla="*/ 0 w 8145"/>
                  <a:gd name="T49" fmla="*/ 0 h 2820"/>
                  <a:gd name="T50" fmla="*/ 0 w 8145"/>
                  <a:gd name="T51" fmla="*/ 0 h 2820"/>
                  <a:gd name="T52" fmla="*/ 0 w 8145"/>
                  <a:gd name="T53" fmla="*/ 0 h 2820"/>
                  <a:gd name="T54" fmla="*/ 0 w 8145"/>
                  <a:gd name="T55" fmla="*/ 0 h 2820"/>
                  <a:gd name="T56" fmla="*/ 0 w 8145"/>
                  <a:gd name="T57" fmla="*/ 0 h 2820"/>
                  <a:gd name="T58" fmla="*/ 0 w 8145"/>
                  <a:gd name="T59" fmla="*/ 0 h 2820"/>
                  <a:gd name="T60" fmla="*/ 0 w 8145"/>
                  <a:gd name="T61" fmla="*/ 0 h 2820"/>
                  <a:gd name="T62" fmla="*/ 0 w 8145"/>
                  <a:gd name="T63" fmla="*/ 0 h 2820"/>
                  <a:gd name="T64" fmla="*/ 0 w 8145"/>
                  <a:gd name="T65" fmla="*/ 0 h 2820"/>
                  <a:gd name="T66" fmla="*/ 0 w 8145"/>
                  <a:gd name="T67" fmla="*/ 0 h 2820"/>
                  <a:gd name="T68" fmla="*/ 0 w 8145"/>
                  <a:gd name="T69" fmla="*/ 0 h 2820"/>
                  <a:gd name="T70" fmla="*/ 0 w 8145"/>
                  <a:gd name="T71" fmla="*/ 0 h 2820"/>
                  <a:gd name="T72" fmla="*/ 0 w 8145"/>
                  <a:gd name="T73" fmla="*/ 0 h 2820"/>
                  <a:gd name="T74" fmla="*/ 0 w 8145"/>
                  <a:gd name="T75" fmla="*/ 0 h 2820"/>
                  <a:gd name="T76" fmla="*/ 0 w 8145"/>
                  <a:gd name="T77" fmla="*/ 0 h 2820"/>
                  <a:gd name="T78" fmla="*/ 0 w 8145"/>
                  <a:gd name="T79" fmla="*/ 0 h 2820"/>
                  <a:gd name="T80" fmla="*/ 0 w 8145"/>
                  <a:gd name="T81" fmla="*/ 0 h 2820"/>
                  <a:gd name="T82" fmla="*/ 0 w 8145"/>
                  <a:gd name="T83" fmla="*/ 0 h 2820"/>
                  <a:gd name="T84" fmla="*/ 0 w 8145"/>
                  <a:gd name="T85" fmla="*/ 0 h 2820"/>
                  <a:gd name="T86" fmla="*/ 0 w 8145"/>
                  <a:gd name="T87" fmla="*/ 0 h 2820"/>
                  <a:gd name="T88" fmla="*/ 0 w 8145"/>
                  <a:gd name="T89" fmla="*/ 0 h 2820"/>
                  <a:gd name="T90" fmla="*/ 0 w 8145"/>
                  <a:gd name="T91" fmla="*/ 0 h 2820"/>
                  <a:gd name="T92" fmla="*/ 0 w 8145"/>
                  <a:gd name="T93" fmla="*/ 0 h 2820"/>
                  <a:gd name="T94" fmla="*/ 0 w 8145"/>
                  <a:gd name="T95" fmla="*/ 0 h 2820"/>
                  <a:gd name="T96" fmla="*/ 0 w 8145"/>
                  <a:gd name="T97" fmla="*/ 0 h 28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45"/>
                  <a:gd name="T148" fmla="*/ 0 h 2820"/>
                  <a:gd name="T149" fmla="*/ 8145 w 8145"/>
                  <a:gd name="T150" fmla="*/ 2820 h 28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45" h="2820">
                    <a:moveTo>
                      <a:pt x="8145" y="0"/>
                    </a:moveTo>
                    <a:lnTo>
                      <a:pt x="8145" y="0"/>
                    </a:lnTo>
                    <a:lnTo>
                      <a:pt x="7936" y="1"/>
                    </a:lnTo>
                    <a:lnTo>
                      <a:pt x="7730" y="4"/>
                    </a:lnTo>
                    <a:lnTo>
                      <a:pt x="7524" y="8"/>
                    </a:lnTo>
                    <a:lnTo>
                      <a:pt x="7319" y="14"/>
                    </a:lnTo>
                    <a:lnTo>
                      <a:pt x="7117" y="22"/>
                    </a:lnTo>
                    <a:lnTo>
                      <a:pt x="6915" y="32"/>
                    </a:lnTo>
                    <a:lnTo>
                      <a:pt x="6716" y="43"/>
                    </a:lnTo>
                    <a:lnTo>
                      <a:pt x="6517" y="55"/>
                    </a:lnTo>
                    <a:lnTo>
                      <a:pt x="6321" y="71"/>
                    </a:lnTo>
                    <a:lnTo>
                      <a:pt x="6126" y="87"/>
                    </a:lnTo>
                    <a:lnTo>
                      <a:pt x="5934" y="104"/>
                    </a:lnTo>
                    <a:lnTo>
                      <a:pt x="5742" y="123"/>
                    </a:lnTo>
                    <a:lnTo>
                      <a:pt x="5554" y="144"/>
                    </a:lnTo>
                    <a:lnTo>
                      <a:pt x="5368" y="166"/>
                    </a:lnTo>
                    <a:lnTo>
                      <a:pt x="5182" y="190"/>
                    </a:lnTo>
                    <a:lnTo>
                      <a:pt x="5000" y="216"/>
                    </a:lnTo>
                    <a:lnTo>
                      <a:pt x="4820" y="242"/>
                    </a:lnTo>
                    <a:lnTo>
                      <a:pt x="4642" y="270"/>
                    </a:lnTo>
                    <a:lnTo>
                      <a:pt x="4465" y="299"/>
                    </a:lnTo>
                    <a:lnTo>
                      <a:pt x="4292" y="330"/>
                    </a:lnTo>
                    <a:lnTo>
                      <a:pt x="4121" y="363"/>
                    </a:lnTo>
                    <a:lnTo>
                      <a:pt x="3953" y="397"/>
                    </a:lnTo>
                    <a:lnTo>
                      <a:pt x="3788" y="431"/>
                    </a:lnTo>
                    <a:lnTo>
                      <a:pt x="3626" y="467"/>
                    </a:lnTo>
                    <a:lnTo>
                      <a:pt x="3465" y="506"/>
                    </a:lnTo>
                    <a:lnTo>
                      <a:pt x="3307" y="544"/>
                    </a:lnTo>
                    <a:lnTo>
                      <a:pt x="3152" y="584"/>
                    </a:lnTo>
                    <a:lnTo>
                      <a:pt x="3001" y="626"/>
                    </a:lnTo>
                    <a:lnTo>
                      <a:pt x="2852" y="669"/>
                    </a:lnTo>
                    <a:lnTo>
                      <a:pt x="2706" y="712"/>
                    </a:lnTo>
                    <a:lnTo>
                      <a:pt x="2564" y="758"/>
                    </a:lnTo>
                    <a:lnTo>
                      <a:pt x="2425" y="803"/>
                    </a:lnTo>
                    <a:lnTo>
                      <a:pt x="2356" y="827"/>
                    </a:lnTo>
                    <a:lnTo>
                      <a:pt x="2288" y="850"/>
                    </a:lnTo>
                    <a:lnTo>
                      <a:pt x="2221" y="875"/>
                    </a:lnTo>
                    <a:lnTo>
                      <a:pt x="2155" y="899"/>
                    </a:lnTo>
                    <a:lnTo>
                      <a:pt x="2089" y="924"/>
                    </a:lnTo>
                    <a:lnTo>
                      <a:pt x="2025" y="948"/>
                    </a:lnTo>
                    <a:lnTo>
                      <a:pt x="1962" y="973"/>
                    </a:lnTo>
                    <a:lnTo>
                      <a:pt x="1899" y="999"/>
                    </a:lnTo>
                    <a:lnTo>
                      <a:pt x="1837" y="1025"/>
                    </a:lnTo>
                    <a:lnTo>
                      <a:pt x="1776" y="1051"/>
                    </a:lnTo>
                    <a:lnTo>
                      <a:pt x="1716" y="1077"/>
                    </a:lnTo>
                    <a:lnTo>
                      <a:pt x="1656" y="1103"/>
                    </a:lnTo>
                    <a:lnTo>
                      <a:pt x="1598" y="1130"/>
                    </a:lnTo>
                    <a:lnTo>
                      <a:pt x="1541" y="1157"/>
                    </a:lnTo>
                    <a:lnTo>
                      <a:pt x="1484" y="1184"/>
                    </a:lnTo>
                    <a:lnTo>
                      <a:pt x="1428" y="1212"/>
                    </a:lnTo>
                    <a:lnTo>
                      <a:pt x="1374" y="1239"/>
                    </a:lnTo>
                    <a:lnTo>
                      <a:pt x="1321" y="1267"/>
                    </a:lnTo>
                    <a:lnTo>
                      <a:pt x="1268" y="1296"/>
                    </a:lnTo>
                    <a:lnTo>
                      <a:pt x="1216" y="1324"/>
                    </a:lnTo>
                    <a:lnTo>
                      <a:pt x="1165" y="1353"/>
                    </a:lnTo>
                    <a:lnTo>
                      <a:pt x="1115" y="1381"/>
                    </a:lnTo>
                    <a:lnTo>
                      <a:pt x="1066" y="1412"/>
                    </a:lnTo>
                    <a:lnTo>
                      <a:pt x="1018" y="1441"/>
                    </a:lnTo>
                    <a:lnTo>
                      <a:pt x="970" y="1471"/>
                    </a:lnTo>
                    <a:lnTo>
                      <a:pt x="924" y="1500"/>
                    </a:lnTo>
                    <a:lnTo>
                      <a:pt x="880" y="1530"/>
                    </a:lnTo>
                    <a:lnTo>
                      <a:pt x="835" y="1562"/>
                    </a:lnTo>
                    <a:lnTo>
                      <a:pt x="792" y="1592"/>
                    </a:lnTo>
                    <a:lnTo>
                      <a:pt x="750" y="1623"/>
                    </a:lnTo>
                    <a:lnTo>
                      <a:pt x="710" y="1654"/>
                    </a:lnTo>
                    <a:lnTo>
                      <a:pt x="670" y="1686"/>
                    </a:lnTo>
                    <a:lnTo>
                      <a:pt x="630" y="1717"/>
                    </a:lnTo>
                    <a:lnTo>
                      <a:pt x="593" y="1749"/>
                    </a:lnTo>
                    <a:lnTo>
                      <a:pt x="556" y="1781"/>
                    </a:lnTo>
                    <a:lnTo>
                      <a:pt x="520" y="1814"/>
                    </a:lnTo>
                    <a:lnTo>
                      <a:pt x="485" y="1847"/>
                    </a:lnTo>
                    <a:lnTo>
                      <a:pt x="452" y="1879"/>
                    </a:lnTo>
                    <a:lnTo>
                      <a:pt x="419" y="1912"/>
                    </a:lnTo>
                    <a:lnTo>
                      <a:pt x="388" y="1946"/>
                    </a:lnTo>
                    <a:lnTo>
                      <a:pt x="357" y="1979"/>
                    </a:lnTo>
                    <a:lnTo>
                      <a:pt x="329" y="2013"/>
                    </a:lnTo>
                    <a:lnTo>
                      <a:pt x="300" y="2047"/>
                    </a:lnTo>
                    <a:lnTo>
                      <a:pt x="274" y="2082"/>
                    </a:lnTo>
                    <a:lnTo>
                      <a:pt x="247" y="2117"/>
                    </a:lnTo>
                    <a:lnTo>
                      <a:pt x="223" y="2151"/>
                    </a:lnTo>
                    <a:lnTo>
                      <a:pt x="200" y="2186"/>
                    </a:lnTo>
                    <a:lnTo>
                      <a:pt x="178" y="2223"/>
                    </a:lnTo>
                    <a:lnTo>
                      <a:pt x="157" y="2258"/>
                    </a:lnTo>
                    <a:lnTo>
                      <a:pt x="137" y="2294"/>
                    </a:lnTo>
                    <a:lnTo>
                      <a:pt x="118" y="2330"/>
                    </a:lnTo>
                    <a:lnTo>
                      <a:pt x="102" y="2367"/>
                    </a:lnTo>
                    <a:lnTo>
                      <a:pt x="86" y="2403"/>
                    </a:lnTo>
                    <a:lnTo>
                      <a:pt x="71" y="2440"/>
                    </a:lnTo>
                    <a:lnTo>
                      <a:pt x="58" y="2477"/>
                    </a:lnTo>
                    <a:lnTo>
                      <a:pt x="46" y="2515"/>
                    </a:lnTo>
                    <a:lnTo>
                      <a:pt x="36" y="2552"/>
                    </a:lnTo>
                    <a:lnTo>
                      <a:pt x="26" y="2590"/>
                    </a:lnTo>
                    <a:lnTo>
                      <a:pt x="18" y="2629"/>
                    </a:lnTo>
                    <a:lnTo>
                      <a:pt x="11" y="2666"/>
                    </a:lnTo>
                    <a:lnTo>
                      <a:pt x="7" y="2704"/>
                    </a:lnTo>
                    <a:lnTo>
                      <a:pt x="3" y="2743"/>
                    </a:lnTo>
                    <a:lnTo>
                      <a:pt x="1" y="2782"/>
                    </a:lnTo>
                    <a:lnTo>
                      <a:pt x="0" y="2820"/>
                    </a:lnTo>
                    <a:lnTo>
                      <a:pt x="196" y="2820"/>
                    </a:lnTo>
                    <a:lnTo>
                      <a:pt x="196" y="2789"/>
                    </a:lnTo>
                    <a:lnTo>
                      <a:pt x="199" y="2757"/>
                    </a:lnTo>
                    <a:lnTo>
                      <a:pt x="202" y="2726"/>
                    </a:lnTo>
                    <a:lnTo>
                      <a:pt x="206" y="2694"/>
                    </a:lnTo>
                    <a:lnTo>
                      <a:pt x="211" y="2663"/>
                    </a:lnTo>
                    <a:lnTo>
                      <a:pt x="217" y="2632"/>
                    </a:lnTo>
                    <a:lnTo>
                      <a:pt x="225" y="2600"/>
                    </a:lnTo>
                    <a:lnTo>
                      <a:pt x="234" y="2569"/>
                    </a:lnTo>
                    <a:lnTo>
                      <a:pt x="243" y="2539"/>
                    </a:lnTo>
                    <a:lnTo>
                      <a:pt x="255" y="2508"/>
                    </a:lnTo>
                    <a:lnTo>
                      <a:pt x="267" y="2476"/>
                    </a:lnTo>
                    <a:lnTo>
                      <a:pt x="280" y="2445"/>
                    </a:lnTo>
                    <a:lnTo>
                      <a:pt x="295" y="2414"/>
                    </a:lnTo>
                    <a:lnTo>
                      <a:pt x="311" y="2384"/>
                    </a:lnTo>
                    <a:lnTo>
                      <a:pt x="328" y="2353"/>
                    </a:lnTo>
                    <a:lnTo>
                      <a:pt x="346" y="2321"/>
                    </a:lnTo>
                    <a:lnTo>
                      <a:pt x="366" y="2291"/>
                    </a:lnTo>
                    <a:lnTo>
                      <a:pt x="386" y="2260"/>
                    </a:lnTo>
                    <a:lnTo>
                      <a:pt x="407" y="2229"/>
                    </a:lnTo>
                    <a:lnTo>
                      <a:pt x="430" y="2198"/>
                    </a:lnTo>
                    <a:lnTo>
                      <a:pt x="454" y="2168"/>
                    </a:lnTo>
                    <a:lnTo>
                      <a:pt x="479" y="2137"/>
                    </a:lnTo>
                    <a:lnTo>
                      <a:pt x="505" y="2107"/>
                    </a:lnTo>
                    <a:lnTo>
                      <a:pt x="532" y="2076"/>
                    </a:lnTo>
                    <a:lnTo>
                      <a:pt x="561" y="2046"/>
                    </a:lnTo>
                    <a:lnTo>
                      <a:pt x="591" y="2016"/>
                    </a:lnTo>
                    <a:lnTo>
                      <a:pt x="622" y="1986"/>
                    </a:lnTo>
                    <a:lnTo>
                      <a:pt x="654" y="1956"/>
                    </a:lnTo>
                    <a:lnTo>
                      <a:pt x="687" y="1925"/>
                    </a:lnTo>
                    <a:lnTo>
                      <a:pt x="721" y="1895"/>
                    </a:lnTo>
                    <a:lnTo>
                      <a:pt x="756" y="1866"/>
                    </a:lnTo>
                    <a:lnTo>
                      <a:pt x="792" y="1837"/>
                    </a:lnTo>
                    <a:lnTo>
                      <a:pt x="830" y="1806"/>
                    </a:lnTo>
                    <a:lnTo>
                      <a:pt x="868" y="1777"/>
                    </a:lnTo>
                    <a:lnTo>
                      <a:pt x="908" y="1748"/>
                    </a:lnTo>
                    <a:lnTo>
                      <a:pt x="949" y="1719"/>
                    </a:lnTo>
                    <a:lnTo>
                      <a:pt x="991" y="1691"/>
                    </a:lnTo>
                    <a:lnTo>
                      <a:pt x="1033" y="1661"/>
                    </a:lnTo>
                    <a:lnTo>
                      <a:pt x="1077" y="1633"/>
                    </a:lnTo>
                    <a:lnTo>
                      <a:pt x="1122" y="1605"/>
                    </a:lnTo>
                    <a:lnTo>
                      <a:pt x="1168" y="1577"/>
                    </a:lnTo>
                    <a:lnTo>
                      <a:pt x="1215" y="1549"/>
                    </a:lnTo>
                    <a:lnTo>
                      <a:pt x="1262" y="1521"/>
                    </a:lnTo>
                    <a:lnTo>
                      <a:pt x="1311" y="1493"/>
                    </a:lnTo>
                    <a:lnTo>
                      <a:pt x="1362" y="1466"/>
                    </a:lnTo>
                    <a:lnTo>
                      <a:pt x="1412" y="1439"/>
                    </a:lnTo>
                    <a:lnTo>
                      <a:pt x="1465" y="1412"/>
                    </a:lnTo>
                    <a:lnTo>
                      <a:pt x="1517" y="1385"/>
                    </a:lnTo>
                    <a:lnTo>
                      <a:pt x="1571" y="1358"/>
                    </a:lnTo>
                    <a:lnTo>
                      <a:pt x="1626" y="1332"/>
                    </a:lnTo>
                    <a:lnTo>
                      <a:pt x="1681" y="1306"/>
                    </a:lnTo>
                    <a:lnTo>
                      <a:pt x="1738" y="1280"/>
                    </a:lnTo>
                    <a:lnTo>
                      <a:pt x="1796" y="1254"/>
                    </a:lnTo>
                    <a:lnTo>
                      <a:pt x="1854" y="1228"/>
                    </a:lnTo>
                    <a:lnTo>
                      <a:pt x="1914" y="1203"/>
                    </a:lnTo>
                    <a:lnTo>
                      <a:pt x="1974" y="1178"/>
                    </a:lnTo>
                    <a:lnTo>
                      <a:pt x="2035" y="1154"/>
                    </a:lnTo>
                    <a:lnTo>
                      <a:pt x="2097" y="1129"/>
                    </a:lnTo>
                    <a:lnTo>
                      <a:pt x="2160" y="1104"/>
                    </a:lnTo>
                    <a:lnTo>
                      <a:pt x="2224" y="1081"/>
                    </a:lnTo>
                    <a:lnTo>
                      <a:pt x="2289" y="1057"/>
                    </a:lnTo>
                    <a:lnTo>
                      <a:pt x="2354" y="1033"/>
                    </a:lnTo>
                    <a:lnTo>
                      <a:pt x="2420" y="1010"/>
                    </a:lnTo>
                    <a:lnTo>
                      <a:pt x="2487" y="987"/>
                    </a:lnTo>
                    <a:lnTo>
                      <a:pt x="2625" y="942"/>
                    </a:lnTo>
                    <a:lnTo>
                      <a:pt x="2764" y="898"/>
                    </a:lnTo>
                    <a:lnTo>
                      <a:pt x="2908" y="854"/>
                    </a:lnTo>
                    <a:lnTo>
                      <a:pt x="3054" y="813"/>
                    </a:lnTo>
                    <a:lnTo>
                      <a:pt x="3203" y="772"/>
                    </a:lnTo>
                    <a:lnTo>
                      <a:pt x="3356" y="732"/>
                    </a:lnTo>
                    <a:lnTo>
                      <a:pt x="3510" y="694"/>
                    </a:lnTo>
                    <a:lnTo>
                      <a:pt x="3669" y="657"/>
                    </a:lnTo>
                    <a:lnTo>
                      <a:pt x="3829" y="622"/>
                    </a:lnTo>
                    <a:lnTo>
                      <a:pt x="3993" y="586"/>
                    </a:lnTo>
                    <a:lnTo>
                      <a:pt x="4159" y="554"/>
                    </a:lnTo>
                    <a:lnTo>
                      <a:pt x="4328" y="522"/>
                    </a:lnTo>
                    <a:lnTo>
                      <a:pt x="4499" y="491"/>
                    </a:lnTo>
                    <a:lnTo>
                      <a:pt x="4673" y="461"/>
                    </a:lnTo>
                    <a:lnTo>
                      <a:pt x="4849" y="434"/>
                    </a:lnTo>
                    <a:lnTo>
                      <a:pt x="5028" y="407"/>
                    </a:lnTo>
                    <a:lnTo>
                      <a:pt x="5209" y="383"/>
                    </a:lnTo>
                    <a:lnTo>
                      <a:pt x="5391" y="359"/>
                    </a:lnTo>
                    <a:lnTo>
                      <a:pt x="5576" y="337"/>
                    </a:lnTo>
                    <a:lnTo>
                      <a:pt x="5764" y="316"/>
                    </a:lnTo>
                    <a:lnTo>
                      <a:pt x="5952" y="297"/>
                    </a:lnTo>
                    <a:lnTo>
                      <a:pt x="6143" y="280"/>
                    </a:lnTo>
                    <a:lnTo>
                      <a:pt x="6336" y="264"/>
                    </a:lnTo>
                    <a:lnTo>
                      <a:pt x="6530" y="250"/>
                    </a:lnTo>
                    <a:lnTo>
                      <a:pt x="6727" y="237"/>
                    </a:lnTo>
                    <a:lnTo>
                      <a:pt x="6925" y="226"/>
                    </a:lnTo>
                    <a:lnTo>
                      <a:pt x="7125" y="216"/>
                    </a:lnTo>
                    <a:lnTo>
                      <a:pt x="7325" y="209"/>
                    </a:lnTo>
                    <a:lnTo>
                      <a:pt x="7528" y="203"/>
                    </a:lnTo>
                    <a:lnTo>
                      <a:pt x="7733" y="197"/>
                    </a:lnTo>
                    <a:lnTo>
                      <a:pt x="7938" y="195"/>
                    </a:lnTo>
                    <a:lnTo>
                      <a:pt x="8145" y="194"/>
                    </a:lnTo>
                    <a:lnTo>
                      <a:pt x="8145" y="0"/>
                    </a:lnTo>
                    <a:close/>
                  </a:path>
                </a:pathLst>
              </a:custGeom>
              <a:solidFill>
                <a:srgbClr val="ADD7E7"/>
              </a:solidFill>
              <a:ln w="9525">
                <a:noFill/>
                <a:round/>
                <a:headEnd/>
                <a:tailEnd/>
              </a:ln>
            </p:spPr>
            <p:txBody>
              <a:bodyPr/>
              <a:lstStyle/>
              <a:p>
                <a:endParaRPr lang="en-US" dirty="0"/>
              </a:p>
            </p:txBody>
          </p:sp>
          <p:sp>
            <p:nvSpPr>
              <p:cNvPr id="58792" name="Freeform 274"/>
              <p:cNvSpPr>
                <a:spLocks/>
              </p:cNvSpPr>
              <p:nvPr/>
            </p:nvSpPr>
            <p:spPr bwMode="auto">
              <a:xfrm>
                <a:off x="17797" y="11280"/>
                <a:ext cx="181" cy="41"/>
              </a:xfrm>
              <a:custGeom>
                <a:avLst/>
                <a:gdLst>
                  <a:gd name="T0" fmla="*/ 0 w 8145"/>
                  <a:gd name="T1" fmla="*/ 0 h 2820"/>
                  <a:gd name="T2" fmla="*/ 0 w 8145"/>
                  <a:gd name="T3" fmla="*/ 0 h 2820"/>
                  <a:gd name="T4" fmla="*/ 0 w 8145"/>
                  <a:gd name="T5" fmla="*/ 0 h 2820"/>
                  <a:gd name="T6" fmla="*/ 0 w 8145"/>
                  <a:gd name="T7" fmla="*/ 0 h 2820"/>
                  <a:gd name="T8" fmla="*/ 0 w 8145"/>
                  <a:gd name="T9" fmla="*/ 0 h 2820"/>
                  <a:gd name="T10" fmla="*/ 0 w 8145"/>
                  <a:gd name="T11" fmla="*/ 0 h 2820"/>
                  <a:gd name="T12" fmla="*/ 0 w 8145"/>
                  <a:gd name="T13" fmla="*/ 0 h 2820"/>
                  <a:gd name="T14" fmla="*/ 0 w 8145"/>
                  <a:gd name="T15" fmla="*/ 0 h 2820"/>
                  <a:gd name="T16" fmla="*/ 0 w 8145"/>
                  <a:gd name="T17" fmla="*/ 0 h 2820"/>
                  <a:gd name="T18" fmla="*/ 0 w 8145"/>
                  <a:gd name="T19" fmla="*/ 0 h 2820"/>
                  <a:gd name="T20" fmla="*/ 0 w 8145"/>
                  <a:gd name="T21" fmla="*/ 0 h 2820"/>
                  <a:gd name="T22" fmla="*/ 0 w 8145"/>
                  <a:gd name="T23" fmla="*/ 0 h 2820"/>
                  <a:gd name="T24" fmla="*/ 0 w 8145"/>
                  <a:gd name="T25" fmla="*/ 0 h 2820"/>
                  <a:gd name="T26" fmla="*/ 0 w 8145"/>
                  <a:gd name="T27" fmla="*/ 0 h 2820"/>
                  <a:gd name="T28" fmla="*/ 0 w 8145"/>
                  <a:gd name="T29" fmla="*/ 0 h 2820"/>
                  <a:gd name="T30" fmla="*/ 0 w 8145"/>
                  <a:gd name="T31" fmla="*/ 0 h 2820"/>
                  <a:gd name="T32" fmla="*/ 0 w 8145"/>
                  <a:gd name="T33" fmla="*/ 0 h 2820"/>
                  <a:gd name="T34" fmla="*/ 0 w 8145"/>
                  <a:gd name="T35" fmla="*/ 0 h 2820"/>
                  <a:gd name="T36" fmla="*/ 0 w 8145"/>
                  <a:gd name="T37" fmla="*/ 0 h 2820"/>
                  <a:gd name="T38" fmla="*/ 0 w 8145"/>
                  <a:gd name="T39" fmla="*/ 0 h 2820"/>
                  <a:gd name="T40" fmla="*/ 0 w 8145"/>
                  <a:gd name="T41" fmla="*/ 0 h 2820"/>
                  <a:gd name="T42" fmla="*/ 0 w 8145"/>
                  <a:gd name="T43" fmla="*/ 0 h 2820"/>
                  <a:gd name="T44" fmla="*/ 0 w 8145"/>
                  <a:gd name="T45" fmla="*/ 0 h 2820"/>
                  <a:gd name="T46" fmla="*/ 0 w 8145"/>
                  <a:gd name="T47" fmla="*/ 0 h 2820"/>
                  <a:gd name="T48" fmla="*/ 0 w 8145"/>
                  <a:gd name="T49" fmla="*/ 0 h 2820"/>
                  <a:gd name="T50" fmla="*/ 0 w 8145"/>
                  <a:gd name="T51" fmla="*/ 0 h 2820"/>
                  <a:gd name="T52" fmla="*/ 0 w 8145"/>
                  <a:gd name="T53" fmla="*/ 0 h 2820"/>
                  <a:gd name="T54" fmla="*/ 0 w 8145"/>
                  <a:gd name="T55" fmla="*/ 0 h 2820"/>
                  <a:gd name="T56" fmla="*/ 0 w 8145"/>
                  <a:gd name="T57" fmla="*/ 0 h 2820"/>
                  <a:gd name="T58" fmla="*/ 0 w 8145"/>
                  <a:gd name="T59" fmla="*/ 0 h 2820"/>
                  <a:gd name="T60" fmla="*/ 0 w 8145"/>
                  <a:gd name="T61" fmla="*/ 0 h 2820"/>
                  <a:gd name="T62" fmla="*/ 0 w 8145"/>
                  <a:gd name="T63" fmla="*/ 0 h 2820"/>
                  <a:gd name="T64" fmla="*/ 0 w 8145"/>
                  <a:gd name="T65" fmla="*/ 0 h 2820"/>
                  <a:gd name="T66" fmla="*/ 0 w 8145"/>
                  <a:gd name="T67" fmla="*/ 0 h 2820"/>
                  <a:gd name="T68" fmla="*/ 0 w 8145"/>
                  <a:gd name="T69" fmla="*/ 0 h 2820"/>
                  <a:gd name="T70" fmla="*/ 0 w 8145"/>
                  <a:gd name="T71" fmla="*/ 0 h 2820"/>
                  <a:gd name="T72" fmla="*/ 0 w 8145"/>
                  <a:gd name="T73" fmla="*/ 0 h 2820"/>
                  <a:gd name="T74" fmla="*/ 0 w 8145"/>
                  <a:gd name="T75" fmla="*/ 0 h 2820"/>
                  <a:gd name="T76" fmla="*/ 0 w 8145"/>
                  <a:gd name="T77" fmla="*/ 0 h 2820"/>
                  <a:gd name="T78" fmla="*/ 0 w 8145"/>
                  <a:gd name="T79" fmla="*/ 0 h 2820"/>
                  <a:gd name="T80" fmla="*/ 0 w 8145"/>
                  <a:gd name="T81" fmla="*/ 0 h 2820"/>
                  <a:gd name="T82" fmla="*/ 0 w 8145"/>
                  <a:gd name="T83" fmla="*/ 0 h 2820"/>
                  <a:gd name="T84" fmla="*/ 0 w 8145"/>
                  <a:gd name="T85" fmla="*/ 0 h 2820"/>
                  <a:gd name="T86" fmla="*/ 0 w 8145"/>
                  <a:gd name="T87" fmla="*/ 0 h 2820"/>
                  <a:gd name="T88" fmla="*/ 0 w 8145"/>
                  <a:gd name="T89" fmla="*/ 0 h 2820"/>
                  <a:gd name="T90" fmla="*/ 0 w 8145"/>
                  <a:gd name="T91" fmla="*/ 0 h 2820"/>
                  <a:gd name="T92" fmla="*/ 0 w 8145"/>
                  <a:gd name="T93" fmla="*/ 0 h 2820"/>
                  <a:gd name="T94" fmla="*/ 0 w 8145"/>
                  <a:gd name="T95" fmla="*/ 0 h 2820"/>
                  <a:gd name="T96" fmla="*/ 0 w 8145"/>
                  <a:gd name="T97" fmla="*/ 0 h 28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45"/>
                  <a:gd name="T148" fmla="*/ 0 h 2820"/>
                  <a:gd name="T149" fmla="*/ 8145 w 8145"/>
                  <a:gd name="T150" fmla="*/ 2820 h 28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45" h="2820">
                    <a:moveTo>
                      <a:pt x="8145" y="2820"/>
                    </a:moveTo>
                    <a:lnTo>
                      <a:pt x="8145" y="2820"/>
                    </a:lnTo>
                    <a:lnTo>
                      <a:pt x="8144" y="2782"/>
                    </a:lnTo>
                    <a:lnTo>
                      <a:pt x="8142" y="2743"/>
                    </a:lnTo>
                    <a:lnTo>
                      <a:pt x="8138" y="2704"/>
                    </a:lnTo>
                    <a:lnTo>
                      <a:pt x="8134" y="2666"/>
                    </a:lnTo>
                    <a:lnTo>
                      <a:pt x="8127" y="2629"/>
                    </a:lnTo>
                    <a:lnTo>
                      <a:pt x="8119" y="2590"/>
                    </a:lnTo>
                    <a:lnTo>
                      <a:pt x="8109" y="2552"/>
                    </a:lnTo>
                    <a:lnTo>
                      <a:pt x="8099" y="2515"/>
                    </a:lnTo>
                    <a:lnTo>
                      <a:pt x="8087" y="2477"/>
                    </a:lnTo>
                    <a:lnTo>
                      <a:pt x="8074" y="2440"/>
                    </a:lnTo>
                    <a:lnTo>
                      <a:pt x="8059" y="2403"/>
                    </a:lnTo>
                    <a:lnTo>
                      <a:pt x="8043" y="2367"/>
                    </a:lnTo>
                    <a:lnTo>
                      <a:pt x="8026" y="2330"/>
                    </a:lnTo>
                    <a:lnTo>
                      <a:pt x="8008" y="2294"/>
                    </a:lnTo>
                    <a:lnTo>
                      <a:pt x="7988" y="2258"/>
                    </a:lnTo>
                    <a:lnTo>
                      <a:pt x="7967" y="2223"/>
                    </a:lnTo>
                    <a:lnTo>
                      <a:pt x="7945" y="2186"/>
                    </a:lnTo>
                    <a:lnTo>
                      <a:pt x="7922" y="2151"/>
                    </a:lnTo>
                    <a:lnTo>
                      <a:pt x="7898" y="2117"/>
                    </a:lnTo>
                    <a:lnTo>
                      <a:pt x="7871" y="2082"/>
                    </a:lnTo>
                    <a:lnTo>
                      <a:pt x="7845" y="2047"/>
                    </a:lnTo>
                    <a:lnTo>
                      <a:pt x="7816" y="2013"/>
                    </a:lnTo>
                    <a:lnTo>
                      <a:pt x="7788" y="1979"/>
                    </a:lnTo>
                    <a:lnTo>
                      <a:pt x="7757" y="1946"/>
                    </a:lnTo>
                    <a:lnTo>
                      <a:pt x="7726" y="1912"/>
                    </a:lnTo>
                    <a:lnTo>
                      <a:pt x="7693" y="1879"/>
                    </a:lnTo>
                    <a:lnTo>
                      <a:pt x="7659" y="1847"/>
                    </a:lnTo>
                    <a:lnTo>
                      <a:pt x="7625" y="1814"/>
                    </a:lnTo>
                    <a:lnTo>
                      <a:pt x="7589" y="1781"/>
                    </a:lnTo>
                    <a:lnTo>
                      <a:pt x="7552" y="1749"/>
                    </a:lnTo>
                    <a:lnTo>
                      <a:pt x="7515" y="1717"/>
                    </a:lnTo>
                    <a:lnTo>
                      <a:pt x="7475" y="1686"/>
                    </a:lnTo>
                    <a:lnTo>
                      <a:pt x="7435" y="1654"/>
                    </a:lnTo>
                    <a:lnTo>
                      <a:pt x="7395" y="1623"/>
                    </a:lnTo>
                    <a:lnTo>
                      <a:pt x="7353" y="1592"/>
                    </a:lnTo>
                    <a:lnTo>
                      <a:pt x="7309" y="1562"/>
                    </a:lnTo>
                    <a:lnTo>
                      <a:pt x="7265" y="1530"/>
                    </a:lnTo>
                    <a:lnTo>
                      <a:pt x="7221" y="1500"/>
                    </a:lnTo>
                    <a:lnTo>
                      <a:pt x="7175" y="1471"/>
                    </a:lnTo>
                    <a:lnTo>
                      <a:pt x="7127" y="1441"/>
                    </a:lnTo>
                    <a:lnTo>
                      <a:pt x="7079" y="1412"/>
                    </a:lnTo>
                    <a:lnTo>
                      <a:pt x="7030" y="1381"/>
                    </a:lnTo>
                    <a:lnTo>
                      <a:pt x="6980" y="1353"/>
                    </a:lnTo>
                    <a:lnTo>
                      <a:pt x="6929" y="1324"/>
                    </a:lnTo>
                    <a:lnTo>
                      <a:pt x="6877" y="1296"/>
                    </a:lnTo>
                    <a:lnTo>
                      <a:pt x="6824" y="1267"/>
                    </a:lnTo>
                    <a:lnTo>
                      <a:pt x="6771" y="1239"/>
                    </a:lnTo>
                    <a:lnTo>
                      <a:pt x="6716" y="1212"/>
                    </a:lnTo>
                    <a:lnTo>
                      <a:pt x="6661" y="1184"/>
                    </a:lnTo>
                    <a:lnTo>
                      <a:pt x="6604" y="1157"/>
                    </a:lnTo>
                    <a:lnTo>
                      <a:pt x="6547" y="1130"/>
                    </a:lnTo>
                    <a:lnTo>
                      <a:pt x="6489" y="1103"/>
                    </a:lnTo>
                    <a:lnTo>
                      <a:pt x="6428" y="1077"/>
                    </a:lnTo>
                    <a:lnTo>
                      <a:pt x="6368" y="1051"/>
                    </a:lnTo>
                    <a:lnTo>
                      <a:pt x="6308" y="1025"/>
                    </a:lnTo>
                    <a:lnTo>
                      <a:pt x="6246" y="999"/>
                    </a:lnTo>
                    <a:lnTo>
                      <a:pt x="6183" y="973"/>
                    </a:lnTo>
                    <a:lnTo>
                      <a:pt x="6120" y="948"/>
                    </a:lnTo>
                    <a:lnTo>
                      <a:pt x="6056" y="924"/>
                    </a:lnTo>
                    <a:lnTo>
                      <a:pt x="5990" y="899"/>
                    </a:lnTo>
                    <a:lnTo>
                      <a:pt x="5923" y="875"/>
                    </a:lnTo>
                    <a:lnTo>
                      <a:pt x="5857" y="850"/>
                    </a:lnTo>
                    <a:lnTo>
                      <a:pt x="5789" y="827"/>
                    </a:lnTo>
                    <a:lnTo>
                      <a:pt x="5720" y="803"/>
                    </a:lnTo>
                    <a:lnTo>
                      <a:pt x="5581" y="758"/>
                    </a:lnTo>
                    <a:lnTo>
                      <a:pt x="5438" y="712"/>
                    </a:lnTo>
                    <a:lnTo>
                      <a:pt x="5292" y="669"/>
                    </a:lnTo>
                    <a:lnTo>
                      <a:pt x="5144" y="626"/>
                    </a:lnTo>
                    <a:lnTo>
                      <a:pt x="4992" y="584"/>
                    </a:lnTo>
                    <a:lnTo>
                      <a:pt x="4838" y="544"/>
                    </a:lnTo>
                    <a:lnTo>
                      <a:pt x="4680" y="506"/>
                    </a:lnTo>
                    <a:lnTo>
                      <a:pt x="4519" y="467"/>
                    </a:lnTo>
                    <a:lnTo>
                      <a:pt x="4357" y="431"/>
                    </a:lnTo>
                    <a:lnTo>
                      <a:pt x="4192" y="397"/>
                    </a:lnTo>
                    <a:lnTo>
                      <a:pt x="4023" y="363"/>
                    </a:lnTo>
                    <a:lnTo>
                      <a:pt x="3853" y="330"/>
                    </a:lnTo>
                    <a:lnTo>
                      <a:pt x="3680" y="299"/>
                    </a:lnTo>
                    <a:lnTo>
                      <a:pt x="3503" y="270"/>
                    </a:lnTo>
                    <a:lnTo>
                      <a:pt x="3325" y="242"/>
                    </a:lnTo>
                    <a:lnTo>
                      <a:pt x="3145" y="216"/>
                    </a:lnTo>
                    <a:lnTo>
                      <a:pt x="2963" y="190"/>
                    </a:lnTo>
                    <a:lnTo>
                      <a:pt x="2777" y="166"/>
                    </a:lnTo>
                    <a:lnTo>
                      <a:pt x="2591" y="144"/>
                    </a:lnTo>
                    <a:lnTo>
                      <a:pt x="2403" y="123"/>
                    </a:lnTo>
                    <a:lnTo>
                      <a:pt x="2211" y="104"/>
                    </a:lnTo>
                    <a:lnTo>
                      <a:pt x="2019" y="87"/>
                    </a:lnTo>
                    <a:lnTo>
                      <a:pt x="1824" y="71"/>
                    </a:lnTo>
                    <a:lnTo>
                      <a:pt x="1628" y="55"/>
                    </a:lnTo>
                    <a:lnTo>
                      <a:pt x="1429" y="43"/>
                    </a:lnTo>
                    <a:lnTo>
                      <a:pt x="1230" y="32"/>
                    </a:lnTo>
                    <a:lnTo>
                      <a:pt x="1028" y="22"/>
                    </a:lnTo>
                    <a:lnTo>
                      <a:pt x="826" y="14"/>
                    </a:lnTo>
                    <a:lnTo>
                      <a:pt x="621" y="8"/>
                    </a:lnTo>
                    <a:lnTo>
                      <a:pt x="415" y="4"/>
                    </a:lnTo>
                    <a:lnTo>
                      <a:pt x="209" y="1"/>
                    </a:lnTo>
                    <a:lnTo>
                      <a:pt x="0" y="0"/>
                    </a:lnTo>
                    <a:lnTo>
                      <a:pt x="0" y="194"/>
                    </a:lnTo>
                    <a:lnTo>
                      <a:pt x="207" y="195"/>
                    </a:lnTo>
                    <a:lnTo>
                      <a:pt x="412" y="197"/>
                    </a:lnTo>
                    <a:lnTo>
                      <a:pt x="617" y="203"/>
                    </a:lnTo>
                    <a:lnTo>
                      <a:pt x="820" y="209"/>
                    </a:lnTo>
                    <a:lnTo>
                      <a:pt x="1020" y="216"/>
                    </a:lnTo>
                    <a:lnTo>
                      <a:pt x="1220" y="226"/>
                    </a:lnTo>
                    <a:lnTo>
                      <a:pt x="1418" y="237"/>
                    </a:lnTo>
                    <a:lnTo>
                      <a:pt x="1615" y="250"/>
                    </a:lnTo>
                    <a:lnTo>
                      <a:pt x="1809" y="264"/>
                    </a:lnTo>
                    <a:lnTo>
                      <a:pt x="2002" y="280"/>
                    </a:lnTo>
                    <a:lnTo>
                      <a:pt x="2193" y="297"/>
                    </a:lnTo>
                    <a:lnTo>
                      <a:pt x="2381" y="316"/>
                    </a:lnTo>
                    <a:lnTo>
                      <a:pt x="2569" y="337"/>
                    </a:lnTo>
                    <a:lnTo>
                      <a:pt x="2754" y="359"/>
                    </a:lnTo>
                    <a:lnTo>
                      <a:pt x="2936" y="383"/>
                    </a:lnTo>
                    <a:lnTo>
                      <a:pt x="3117" y="407"/>
                    </a:lnTo>
                    <a:lnTo>
                      <a:pt x="3296" y="434"/>
                    </a:lnTo>
                    <a:lnTo>
                      <a:pt x="3472" y="461"/>
                    </a:lnTo>
                    <a:lnTo>
                      <a:pt x="3645" y="491"/>
                    </a:lnTo>
                    <a:lnTo>
                      <a:pt x="3817" y="522"/>
                    </a:lnTo>
                    <a:lnTo>
                      <a:pt x="3985" y="554"/>
                    </a:lnTo>
                    <a:lnTo>
                      <a:pt x="4152" y="586"/>
                    </a:lnTo>
                    <a:lnTo>
                      <a:pt x="4315" y="622"/>
                    </a:lnTo>
                    <a:lnTo>
                      <a:pt x="4476" y="657"/>
                    </a:lnTo>
                    <a:lnTo>
                      <a:pt x="4635" y="694"/>
                    </a:lnTo>
                    <a:lnTo>
                      <a:pt x="4789" y="732"/>
                    </a:lnTo>
                    <a:lnTo>
                      <a:pt x="4942" y="772"/>
                    </a:lnTo>
                    <a:lnTo>
                      <a:pt x="5091" y="813"/>
                    </a:lnTo>
                    <a:lnTo>
                      <a:pt x="5237" y="854"/>
                    </a:lnTo>
                    <a:lnTo>
                      <a:pt x="5381" y="898"/>
                    </a:lnTo>
                    <a:lnTo>
                      <a:pt x="5520" y="942"/>
                    </a:lnTo>
                    <a:lnTo>
                      <a:pt x="5658" y="987"/>
                    </a:lnTo>
                    <a:lnTo>
                      <a:pt x="5725" y="1010"/>
                    </a:lnTo>
                    <a:lnTo>
                      <a:pt x="5791" y="1033"/>
                    </a:lnTo>
                    <a:lnTo>
                      <a:pt x="5856" y="1057"/>
                    </a:lnTo>
                    <a:lnTo>
                      <a:pt x="5921" y="1081"/>
                    </a:lnTo>
                    <a:lnTo>
                      <a:pt x="5985" y="1104"/>
                    </a:lnTo>
                    <a:lnTo>
                      <a:pt x="6048" y="1129"/>
                    </a:lnTo>
                    <a:lnTo>
                      <a:pt x="6110" y="1154"/>
                    </a:lnTo>
                    <a:lnTo>
                      <a:pt x="6171" y="1178"/>
                    </a:lnTo>
                    <a:lnTo>
                      <a:pt x="6231" y="1203"/>
                    </a:lnTo>
                    <a:lnTo>
                      <a:pt x="6291" y="1228"/>
                    </a:lnTo>
                    <a:lnTo>
                      <a:pt x="6349" y="1254"/>
                    </a:lnTo>
                    <a:lnTo>
                      <a:pt x="6407" y="1280"/>
                    </a:lnTo>
                    <a:lnTo>
                      <a:pt x="6463" y="1306"/>
                    </a:lnTo>
                    <a:lnTo>
                      <a:pt x="6519" y="1332"/>
                    </a:lnTo>
                    <a:lnTo>
                      <a:pt x="6574" y="1358"/>
                    </a:lnTo>
                    <a:lnTo>
                      <a:pt x="6628" y="1385"/>
                    </a:lnTo>
                    <a:lnTo>
                      <a:pt x="6680" y="1412"/>
                    </a:lnTo>
                    <a:lnTo>
                      <a:pt x="6732" y="1439"/>
                    </a:lnTo>
                    <a:lnTo>
                      <a:pt x="6784" y="1466"/>
                    </a:lnTo>
                    <a:lnTo>
                      <a:pt x="6834" y="1493"/>
                    </a:lnTo>
                    <a:lnTo>
                      <a:pt x="6882" y="1521"/>
                    </a:lnTo>
                    <a:lnTo>
                      <a:pt x="6930" y="1549"/>
                    </a:lnTo>
                    <a:lnTo>
                      <a:pt x="6977" y="1577"/>
                    </a:lnTo>
                    <a:lnTo>
                      <a:pt x="7023" y="1605"/>
                    </a:lnTo>
                    <a:lnTo>
                      <a:pt x="7068" y="1633"/>
                    </a:lnTo>
                    <a:lnTo>
                      <a:pt x="7112" y="1661"/>
                    </a:lnTo>
                    <a:lnTo>
                      <a:pt x="7154" y="1691"/>
                    </a:lnTo>
                    <a:lnTo>
                      <a:pt x="7196" y="1719"/>
                    </a:lnTo>
                    <a:lnTo>
                      <a:pt x="7237" y="1748"/>
                    </a:lnTo>
                    <a:lnTo>
                      <a:pt x="7277" y="1777"/>
                    </a:lnTo>
                    <a:lnTo>
                      <a:pt x="7315" y="1806"/>
                    </a:lnTo>
                    <a:lnTo>
                      <a:pt x="7353" y="1837"/>
                    </a:lnTo>
                    <a:lnTo>
                      <a:pt x="7389" y="1866"/>
                    </a:lnTo>
                    <a:lnTo>
                      <a:pt x="7424" y="1895"/>
                    </a:lnTo>
                    <a:lnTo>
                      <a:pt x="7458" y="1925"/>
                    </a:lnTo>
                    <a:lnTo>
                      <a:pt x="7491" y="1956"/>
                    </a:lnTo>
                    <a:lnTo>
                      <a:pt x="7523" y="1986"/>
                    </a:lnTo>
                    <a:lnTo>
                      <a:pt x="7554" y="2016"/>
                    </a:lnTo>
                    <a:lnTo>
                      <a:pt x="7584" y="2046"/>
                    </a:lnTo>
                    <a:lnTo>
                      <a:pt x="7613" y="2076"/>
                    </a:lnTo>
                    <a:lnTo>
                      <a:pt x="7639" y="2107"/>
                    </a:lnTo>
                    <a:lnTo>
                      <a:pt x="7665" y="2137"/>
                    </a:lnTo>
                    <a:lnTo>
                      <a:pt x="7691" y="2168"/>
                    </a:lnTo>
                    <a:lnTo>
                      <a:pt x="7715" y="2198"/>
                    </a:lnTo>
                    <a:lnTo>
                      <a:pt x="7738" y="2229"/>
                    </a:lnTo>
                    <a:lnTo>
                      <a:pt x="7759" y="2260"/>
                    </a:lnTo>
                    <a:lnTo>
                      <a:pt x="7779" y="2291"/>
                    </a:lnTo>
                    <a:lnTo>
                      <a:pt x="7799" y="2321"/>
                    </a:lnTo>
                    <a:lnTo>
                      <a:pt x="7817" y="2353"/>
                    </a:lnTo>
                    <a:lnTo>
                      <a:pt x="7834" y="2384"/>
                    </a:lnTo>
                    <a:lnTo>
                      <a:pt x="7850" y="2414"/>
                    </a:lnTo>
                    <a:lnTo>
                      <a:pt x="7864" y="2445"/>
                    </a:lnTo>
                    <a:lnTo>
                      <a:pt x="7877" y="2476"/>
                    </a:lnTo>
                    <a:lnTo>
                      <a:pt x="7890" y="2508"/>
                    </a:lnTo>
                    <a:lnTo>
                      <a:pt x="7902" y="2539"/>
                    </a:lnTo>
                    <a:lnTo>
                      <a:pt x="7911" y="2569"/>
                    </a:lnTo>
                    <a:lnTo>
                      <a:pt x="7920" y="2600"/>
                    </a:lnTo>
                    <a:lnTo>
                      <a:pt x="7927" y="2632"/>
                    </a:lnTo>
                    <a:lnTo>
                      <a:pt x="7934" y="2663"/>
                    </a:lnTo>
                    <a:lnTo>
                      <a:pt x="7939" y="2694"/>
                    </a:lnTo>
                    <a:lnTo>
                      <a:pt x="7943" y="2726"/>
                    </a:lnTo>
                    <a:lnTo>
                      <a:pt x="7946" y="2757"/>
                    </a:lnTo>
                    <a:lnTo>
                      <a:pt x="7949" y="2789"/>
                    </a:lnTo>
                    <a:lnTo>
                      <a:pt x="7949" y="2820"/>
                    </a:lnTo>
                    <a:lnTo>
                      <a:pt x="8145" y="2820"/>
                    </a:lnTo>
                    <a:close/>
                  </a:path>
                </a:pathLst>
              </a:custGeom>
              <a:solidFill>
                <a:srgbClr val="ADD7E7"/>
              </a:solidFill>
              <a:ln w="9525">
                <a:noFill/>
                <a:round/>
                <a:headEnd/>
                <a:tailEnd/>
              </a:ln>
            </p:spPr>
            <p:txBody>
              <a:bodyPr/>
              <a:lstStyle/>
              <a:p>
                <a:endParaRPr lang="en-US" dirty="0"/>
              </a:p>
            </p:txBody>
          </p:sp>
          <p:sp>
            <p:nvSpPr>
              <p:cNvPr id="58793" name="Freeform 275"/>
              <p:cNvSpPr>
                <a:spLocks/>
              </p:cNvSpPr>
              <p:nvPr/>
            </p:nvSpPr>
            <p:spPr bwMode="auto">
              <a:xfrm>
                <a:off x="17802" y="11292"/>
                <a:ext cx="117" cy="26"/>
              </a:xfrm>
              <a:custGeom>
                <a:avLst/>
                <a:gdLst>
                  <a:gd name="T0" fmla="*/ 0 w 5295"/>
                  <a:gd name="T1" fmla="*/ 0 h 1768"/>
                  <a:gd name="T2" fmla="*/ 0 w 5295"/>
                  <a:gd name="T3" fmla="*/ 0 h 1768"/>
                  <a:gd name="T4" fmla="*/ 0 w 5295"/>
                  <a:gd name="T5" fmla="*/ 0 h 1768"/>
                  <a:gd name="T6" fmla="*/ 0 w 5295"/>
                  <a:gd name="T7" fmla="*/ 0 h 1768"/>
                  <a:gd name="T8" fmla="*/ 0 w 5295"/>
                  <a:gd name="T9" fmla="*/ 0 h 1768"/>
                  <a:gd name="T10" fmla="*/ 0 w 5295"/>
                  <a:gd name="T11" fmla="*/ 0 h 1768"/>
                  <a:gd name="T12" fmla="*/ 0 w 5295"/>
                  <a:gd name="T13" fmla="*/ 0 h 1768"/>
                  <a:gd name="T14" fmla="*/ 0 w 5295"/>
                  <a:gd name="T15" fmla="*/ 0 h 1768"/>
                  <a:gd name="T16" fmla="*/ 0 60000 65536"/>
                  <a:gd name="T17" fmla="*/ 0 60000 65536"/>
                  <a:gd name="T18" fmla="*/ 0 60000 65536"/>
                  <a:gd name="T19" fmla="*/ 0 60000 65536"/>
                  <a:gd name="T20" fmla="*/ 0 60000 65536"/>
                  <a:gd name="T21" fmla="*/ 0 60000 65536"/>
                  <a:gd name="T22" fmla="*/ 0 60000 65536"/>
                  <a:gd name="T23" fmla="*/ 0 60000 65536"/>
                  <a:gd name="T24" fmla="*/ 0 w 5295"/>
                  <a:gd name="T25" fmla="*/ 0 h 1768"/>
                  <a:gd name="T26" fmla="*/ 5295 w 5295"/>
                  <a:gd name="T27" fmla="*/ 1768 h 17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95" h="1768">
                    <a:moveTo>
                      <a:pt x="0" y="1380"/>
                    </a:moveTo>
                    <a:lnTo>
                      <a:pt x="1185" y="1768"/>
                    </a:lnTo>
                    <a:lnTo>
                      <a:pt x="3987" y="664"/>
                    </a:lnTo>
                    <a:lnTo>
                      <a:pt x="5295" y="980"/>
                    </a:lnTo>
                    <a:lnTo>
                      <a:pt x="4605" y="0"/>
                    </a:lnTo>
                    <a:lnTo>
                      <a:pt x="1231" y="0"/>
                    </a:lnTo>
                    <a:lnTo>
                      <a:pt x="2641" y="340"/>
                    </a:lnTo>
                    <a:lnTo>
                      <a:pt x="0" y="1380"/>
                    </a:lnTo>
                    <a:close/>
                  </a:path>
                </a:pathLst>
              </a:custGeom>
              <a:solidFill>
                <a:srgbClr val="1F1A17"/>
              </a:solidFill>
              <a:ln w="9525">
                <a:noFill/>
                <a:round/>
                <a:headEnd/>
                <a:tailEnd/>
              </a:ln>
            </p:spPr>
            <p:txBody>
              <a:bodyPr/>
              <a:lstStyle/>
              <a:p>
                <a:endParaRPr lang="en-US" dirty="0"/>
              </a:p>
            </p:txBody>
          </p:sp>
          <p:sp>
            <p:nvSpPr>
              <p:cNvPr id="58794" name="Freeform 276"/>
              <p:cNvSpPr>
                <a:spLocks/>
              </p:cNvSpPr>
              <p:nvPr/>
            </p:nvSpPr>
            <p:spPr bwMode="auto">
              <a:xfrm>
                <a:off x="17673" y="11323"/>
                <a:ext cx="118" cy="26"/>
              </a:xfrm>
              <a:custGeom>
                <a:avLst/>
                <a:gdLst>
                  <a:gd name="T0" fmla="*/ 0 w 5295"/>
                  <a:gd name="T1" fmla="*/ 0 h 1768"/>
                  <a:gd name="T2" fmla="*/ 0 w 5295"/>
                  <a:gd name="T3" fmla="*/ 0 h 1768"/>
                  <a:gd name="T4" fmla="*/ 0 w 5295"/>
                  <a:gd name="T5" fmla="*/ 0 h 1768"/>
                  <a:gd name="T6" fmla="*/ 0 w 5295"/>
                  <a:gd name="T7" fmla="*/ 0 h 1768"/>
                  <a:gd name="T8" fmla="*/ 0 w 5295"/>
                  <a:gd name="T9" fmla="*/ 0 h 1768"/>
                  <a:gd name="T10" fmla="*/ 0 w 5295"/>
                  <a:gd name="T11" fmla="*/ 0 h 1768"/>
                  <a:gd name="T12" fmla="*/ 0 w 5295"/>
                  <a:gd name="T13" fmla="*/ 0 h 1768"/>
                  <a:gd name="T14" fmla="*/ 0 w 5295"/>
                  <a:gd name="T15" fmla="*/ 0 h 1768"/>
                  <a:gd name="T16" fmla="*/ 0 60000 65536"/>
                  <a:gd name="T17" fmla="*/ 0 60000 65536"/>
                  <a:gd name="T18" fmla="*/ 0 60000 65536"/>
                  <a:gd name="T19" fmla="*/ 0 60000 65536"/>
                  <a:gd name="T20" fmla="*/ 0 60000 65536"/>
                  <a:gd name="T21" fmla="*/ 0 60000 65536"/>
                  <a:gd name="T22" fmla="*/ 0 60000 65536"/>
                  <a:gd name="T23" fmla="*/ 0 60000 65536"/>
                  <a:gd name="T24" fmla="*/ 0 w 5295"/>
                  <a:gd name="T25" fmla="*/ 0 h 1768"/>
                  <a:gd name="T26" fmla="*/ 5295 w 5295"/>
                  <a:gd name="T27" fmla="*/ 1768 h 17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95" h="1768">
                    <a:moveTo>
                      <a:pt x="5295" y="388"/>
                    </a:moveTo>
                    <a:lnTo>
                      <a:pt x="4110" y="0"/>
                    </a:lnTo>
                    <a:lnTo>
                      <a:pt x="1308" y="1103"/>
                    </a:lnTo>
                    <a:lnTo>
                      <a:pt x="0" y="788"/>
                    </a:lnTo>
                    <a:lnTo>
                      <a:pt x="690" y="1768"/>
                    </a:lnTo>
                    <a:lnTo>
                      <a:pt x="4064" y="1768"/>
                    </a:lnTo>
                    <a:lnTo>
                      <a:pt x="2654" y="1428"/>
                    </a:lnTo>
                    <a:lnTo>
                      <a:pt x="5295" y="388"/>
                    </a:lnTo>
                    <a:close/>
                  </a:path>
                </a:pathLst>
              </a:custGeom>
              <a:solidFill>
                <a:srgbClr val="1F1A17"/>
              </a:solidFill>
              <a:ln w="9525">
                <a:noFill/>
                <a:round/>
                <a:headEnd/>
                <a:tailEnd/>
              </a:ln>
            </p:spPr>
            <p:txBody>
              <a:bodyPr/>
              <a:lstStyle/>
              <a:p>
                <a:endParaRPr lang="en-US" dirty="0"/>
              </a:p>
            </p:txBody>
          </p:sp>
          <p:sp>
            <p:nvSpPr>
              <p:cNvPr id="58795" name="Freeform 277"/>
              <p:cNvSpPr>
                <a:spLocks/>
              </p:cNvSpPr>
              <p:nvPr/>
            </p:nvSpPr>
            <p:spPr bwMode="auto">
              <a:xfrm>
                <a:off x="17679" y="11292"/>
                <a:ext cx="118" cy="26"/>
              </a:xfrm>
              <a:custGeom>
                <a:avLst/>
                <a:gdLst>
                  <a:gd name="T0" fmla="*/ 0 w 5295"/>
                  <a:gd name="T1" fmla="*/ 0 h 1768"/>
                  <a:gd name="T2" fmla="*/ 0 w 5295"/>
                  <a:gd name="T3" fmla="*/ 0 h 1768"/>
                  <a:gd name="T4" fmla="*/ 0 w 5295"/>
                  <a:gd name="T5" fmla="*/ 0 h 1768"/>
                  <a:gd name="T6" fmla="*/ 0 w 5295"/>
                  <a:gd name="T7" fmla="*/ 0 h 1768"/>
                  <a:gd name="T8" fmla="*/ 0 w 5295"/>
                  <a:gd name="T9" fmla="*/ 0 h 1768"/>
                  <a:gd name="T10" fmla="*/ 0 w 5295"/>
                  <a:gd name="T11" fmla="*/ 0 h 1768"/>
                  <a:gd name="T12" fmla="*/ 0 w 5295"/>
                  <a:gd name="T13" fmla="*/ 0 h 1768"/>
                  <a:gd name="T14" fmla="*/ 0 w 5295"/>
                  <a:gd name="T15" fmla="*/ 0 h 1768"/>
                  <a:gd name="T16" fmla="*/ 0 60000 65536"/>
                  <a:gd name="T17" fmla="*/ 0 60000 65536"/>
                  <a:gd name="T18" fmla="*/ 0 60000 65536"/>
                  <a:gd name="T19" fmla="*/ 0 60000 65536"/>
                  <a:gd name="T20" fmla="*/ 0 60000 65536"/>
                  <a:gd name="T21" fmla="*/ 0 60000 65536"/>
                  <a:gd name="T22" fmla="*/ 0 60000 65536"/>
                  <a:gd name="T23" fmla="*/ 0 60000 65536"/>
                  <a:gd name="T24" fmla="*/ 0 w 5295"/>
                  <a:gd name="T25" fmla="*/ 0 h 1768"/>
                  <a:gd name="T26" fmla="*/ 5295 w 5295"/>
                  <a:gd name="T27" fmla="*/ 1768 h 17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95" h="1768">
                    <a:moveTo>
                      <a:pt x="0" y="389"/>
                    </a:moveTo>
                    <a:lnTo>
                      <a:pt x="1185" y="0"/>
                    </a:lnTo>
                    <a:lnTo>
                      <a:pt x="3988" y="1103"/>
                    </a:lnTo>
                    <a:lnTo>
                      <a:pt x="5295" y="789"/>
                    </a:lnTo>
                    <a:lnTo>
                      <a:pt x="4605" y="1768"/>
                    </a:lnTo>
                    <a:lnTo>
                      <a:pt x="1231" y="1768"/>
                    </a:lnTo>
                    <a:lnTo>
                      <a:pt x="2641" y="1428"/>
                    </a:lnTo>
                    <a:lnTo>
                      <a:pt x="0" y="389"/>
                    </a:lnTo>
                    <a:close/>
                  </a:path>
                </a:pathLst>
              </a:custGeom>
              <a:solidFill>
                <a:srgbClr val="1F1A17"/>
              </a:solidFill>
              <a:ln w="9525">
                <a:noFill/>
                <a:round/>
                <a:headEnd/>
                <a:tailEnd/>
              </a:ln>
            </p:spPr>
            <p:txBody>
              <a:bodyPr/>
              <a:lstStyle/>
              <a:p>
                <a:endParaRPr lang="en-US" dirty="0"/>
              </a:p>
            </p:txBody>
          </p:sp>
          <p:sp>
            <p:nvSpPr>
              <p:cNvPr id="58796" name="Freeform 278"/>
              <p:cNvSpPr>
                <a:spLocks/>
              </p:cNvSpPr>
              <p:nvPr/>
            </p:nvSpPr>
            <p:spPr bwMode="auto">
              <a:xfrm>
                <a:off x="17798" y="11325"/>
                <a:ext cx="117" cy="26"/>
              </a:xfrm>
              <a:custGeom>
                <a:avLst/>
                <a:gdLst>
                  <a:gd name="T0" fmla="*/ 0 w 5295"/>
                  <a:gd name="T1" fmla="*/ 0 h 1768"/>
                  <a:gd name="T2" fmla="*/ 0 w 5295"/>
                  <a:gd name="T3" fmla="*/ 0 h 1768"/>
                  <a:gd name="T4" fmla="*/ 0 w 5295"/>
                  <a:gd name="T5" fmla="*/ 0 h 1768"/>
                  <a:gd name="T6" fmla="*/ 0 w 5295"/>
                  <a:gd name="T7" fmla="*/ 0 h 1768"/>
                  <a:gd name="T8" fmla="*/ 0 w 5295"/>
                  <a:gd name="T9" fmla="*/ 0 h 1768"/>
                  <a:gd name="T10" fmla="*/ 0 w 5295"/>
                  <a:gd name="T11" fmla="*/ 0 h 1768"/>
                  <a:gd name="T12" fmla="*/ 0 w 5295"/>
                  <a:gd name="T13" fmla="*/ 0 h 1768"/>
                  <a:gd name="T14" fmla="*/ 0 w 5295"/>
                  <a:gd name="T15" fmla="*/ 0 h 1768"/>
                  <a:gd name="T16" fmla="*/ 0 60000 65536"/>
                  <a:gd name="T17" fmla="*/ 0 60000 65536"/>
                  <a:gd name="T18" fmla="*/ 0 60000 65536"/>
                  <a:gd name="T19" fmla="*/ 0 60000 65536"/>
                  <a:gd name="T20" fmla="*/ 0 60000 65536"/>
                  <a:gd name="T21" fmla="*/ 0 60000 65536"/>
                  <a:gd name="T22" fmla="*/ 0 60000 65536"/>
                  <a:gd name="T23" fmla="*/ 0 60000 65536"/>
                  <a:gd name="T24" fmla="*/ 0 w 5295"/>
                  <a:gd name="T25" fmla="*/ 0 h 1768"/>
                  <a:gd name="T26" fmla="*/ 5295 w 5295"/>
                  <a:gd name="T27" fmla="*/ 1768 h 17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95" h="1768">
                    <a:moveTo>
                      <a:pt x="5295" y="1380"/>
                    </a:moveTo>
                    <a:lnTo>
                      <a:pt x="4110" y="1768"/>
                    </a:lnTo>
                    <a:lnTo>
                      <a:pt x="1308" y="665"/>
                    </a:lnTo>
                    <a:lnTo>
                      <a:pt x="0" y="980"/>
                    </a:lnTo>
                    <a:lnTo>
                      <a:pt x="690" y="0"/>
                    </a:lnTo>
                    <a:lnTo>
                      <a:pt x="4065" y="0"/>
                    </a:lnTo>
                    <a:lnTo>
                      <a:pt x="2654" y="340"/>
                    </a:lnTo>
                    <a:lnTo>
                      <a:pt x="5295" y="1380"/>
                    </a:lnTo>
                    <a:close/>
                  </a:path>
                </a:pathLst>
              </a:custGeom>
              <a:solidFill>
                <a:srgbClr val="1F1A17"/>
              </a:solidFill>
              <a:ln w="9525">
                <a:noFill/>
                <a:round/>
                <a:headEnd/>
                <a:tailEnd/>
              </a:ln>
            </p:spPr>
            <p:txBody>
              <a:bodyPr/>
              <a:lstStyle/>
              <a:p>
                <a:endParaRPr lang="en-US" dirty="0"/>
              </a:p>
            </p:txBody>
          </p:sp>
          <p:sp>
            <p:nvSpPr>
              <p:cNvPr id="58797" name="Freeform 279"/>
              <p:cNvSpPr>
                <a:spLocks/>
              </p:cNvSpPr>
              <p:nvPr/>
            </p:nvSpPr>
            <p:spPr bwMode="auto">
              <a:xfrm>
                <a:off x="17804" y="11294"/>
                <a:ext cx="117" cy="26"/>
              </a:xfrm>
              <a:custGeom>
                <a:avLst/>
                <a:gdLst>
                  <a:gd name="T0" fmla="*/ 0 w 5296"/>
                  <a:gd name="T1" fmla="*/ 0 h 1768"/>
                  <a:gd name="T2" fmla="*/ 0 w 5296"/>
                  <a:gd name="T3" fmla="*/ 0 h 1768"/>
                  <a:gd name="T4" fmla="*/ 0 w 5296"/>
                  <a:gd name="T5" fmla="*/ 0 h 1768"/>
                  <a:gd name="T6" fmla="*/ 0 w 5296"/>
                  <a:gd name="T7" fmla="*/ 0 h 1768"/>
                  <a:gd name="T8" fmla="*/ 0 w 5296"/>
                  <a:gd name="T9" fmla="*/ 0 h 1768"/>
                  <a:gd name="T10" fmla="*/ 0 w 5296"/>
                  <a:gd name="T11" fmla="*/ 0 h 1768"/>
                  <a:gd name="T12" fmla="*/ 0 w 5296"/>
                  <a:gd name="T13" fmla="*/ 0 h 1768"/>
                  <a:gd name="T14" fmla="*/ 0 w 5296"/>
                  <a:gd name="T15" fmla="*/ 0 h 1768"/>
                  <a:gd name="T16" fmla="*/ 0 60000 65536"/>
                  <a:gd name="T17" fmla="*/ 0 60000 65536"/>
                  <a:gd name="T18" fmla="*/ 0 60000 65536"/>
                  <a:gd name="T19" fmla="*/ 0 60000 65536"/>
                  <a:gd name="T20" fmla="*/ 0 60000 65536"/>
                  <a:gd name="T21" fmla="*/ 0 60000 65536"/>
                  <a:gd name="T22" fmla="*/ 0 60000 65536"/>
                  <a:gd name="T23" fmla="*/ 0 60000 65536"/>
                  <a:gd name="T24" fmla="*/ 0 w 5296"/>
                  <a:gd name="T25" fmla="*/ 0 h 1768"/>
                  <a:gd name="T26" fmla="*/ 5296 w 5296"/>
                  <a:gd name="T27" fmla="*/ 1768 h 17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96" h="1768">
                    <a:moveTo>
                      <a:pt x="0" y="1380"/>
                    </a:moveTo>
                    <a:lnTo>
                      <a:pt x="1187" y="1768"/>
                    </a:lnTo>
                    <a:lnTo>
                      <a:pt x="3988" y="665"/>
                    </a:lnTo>
                    <a:lnTo>
                      <a:pt x="5296" y="980"/>
                    </a:lnTo>
                    <a:lnTo>
                      <a:pt x="4606" y="0"/>
                    </a:lnTo>
                    <a:lnTo>
                      <a:pt x="1231" y="0"/>
                    </a:lnTo>
                    <a:lnTo>
                      <a:pt x="2641" y="341"/>
                    </a:lnTo>
                    <a:lnTo>
                      <a:pt x="0" y="1380"/>
                    </a:lnTo>
                    <a:close/>
                  </a:path>
                </a:pathLst>
              </a:custGeom>
              <a:solidFill>
                <a:srgbClr val="FFFFFF"/>
              </a:solidFill>
              <a:ln w="9525">
                <a:noFill/>
                <a:round/>
                <a:headEnd/>
                <a:tailEnd/>
              </a:ln>
            </p:spPr>
            <p:txBody>
              <a:bodyPr/>
              <a:lstStyle/>
              <a:p>
                <a:endParaRPr lang="en-US" dirty="0"/>
              </a:p>
            </p:txBody>
          </p:sp>
          <p:sp>
            <p:nvSpPr>
              <p:cNvPr id="58798" name="Freeform 280"/>
              <p:cNvSpPr>
                <a:spLocks/>
              </p:cNvSpPr>
              <p:nvPr/>
            </p:nvSpPr>
            <p:spPr bwMode="auto">
              <a:xfrm>
                <a:off x="17675" y="11325"/>
                <a:ext cx="118" cy="26"/>
              </a:xfrm>
              <a:custGeom>
                <a:avLst/>
                <a:gdLst>
                  <a:gd name="T0" fmla="*/ 0 w 5296"/>
                  <a:gd name="T1" fmla="*/ 0 h 1768"/>
                  <a:gd name="T2" fmla="*/ 0 w 5296"/>
                  <a:gd name="T3" fmla="*/ 0 h 1768"/>
                  <a:gd name="T4" fmla="*/ 0 w 5296"/>
                  <a:gd name="T5" fmla="*/ 0 h 1768"/>
                  <a:gd name="T6" fmla="*/ 0 w 5296"/>
                  <a:gd name="T7" fmla="*/ 0 h 1768"/>
                  <a:gd name="T8" fmla="*/ 0 w 5296"/>
                  <a:gd name="T9" fmla="*/ 0 h 1768"/>
                  <a:gd name="T10" fmla="*/ 0 w 5296"/>
                  <a:gd name="T11" fmla="*/ 0 h 1768"/>
                  <a:gd name="T12" fmla="*/ 0 w 5296"/>
                  <a:gd name="T13" fmla="*/ 0 h 1768"/>
                  <a:gd name="T14" fmla="*/ 0 w 5296"/>
                  <a:gd name="T15" fmla="*/ 0 h 1768"/>
                  <a:gd name="T16" fmla="*/ 0 60000 65536"/>
                  <a:gd name="T17" fmla="*/ 0 60000 65536"/>
                  <a:gd name="T18" fmla="*/ 0 60000 65536"/>
                  <a:gd name="T19" fmla="*/ 0 60000 65536"/>
                  <a:gd name="T20" fmla="*/ 0 60000 65536"/>
                  <a:gd name="T21" fmla="*/ 0 60000 65536"/>
                  <a:gd name="T22" fmla="*/ 0 60000 65536"/>
                  <a:gd name="T23" fmla="*/ 0 60000 65536"/>
                  <a:gd name="T24" fmla="*/ 0 w 5296"/>
                  <a:gd name="T25" fmla="*/ 0 h 1768"/>
                  <a:gd name="T26" fmla="*/ 5296 w 5296"/>
                  <a:gd name="T27" fmla="*/ 1768 h 17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96" h="1768">
                    <a:moveTo>
                      <a:pt x="5296" y="388"/>
                    </a:moveTo>
                    <a:lnTo>
                      <a:pt x="4111" y="0"/>
                    </a:lnTo>
                    <a:lnTo>
                      <a:pt x="1308" y="1103"/>
                    </a:lnTo>
                    <a:lnTo>
                      <a:pt x="0" y="788"/>
                    </a:lnTo>
                    <a:lnTo>
                      <a:pt x="690" y="1768"/>
                    </a:lnTo>
                    <a:lnTo>
                      <a:pt x="4065" y="1768"/>
                    </a:lnTo>
                    <a:lnTo>
                      <a:pt x="2655" y="1427"/>
                    </a:lnTo>
                    <a:lnTo>
                      <a:pt x="5296" y="388"/>
                    </a:lnTo>
                    <a:close/>
                  </a:path>
                </a:pathLst>
              </a:custGeom>
              <a:solidFill>
                <a:srgbClr val="FFFFFF"/>
              </a:solidFill>
              <a:ln w="9525">
                <a:noFill/>
                <a:round/>
                <a:headEnd/>
                <a:tailEnd/>
              </a:ln>
            </p:spPr>
            <p:txBody>
              <a:bodyPr/>
              <a:lstStyle/>
              <a:p>
                <a:endParaRPr lang="en-US" dirty="0"/>
              </a:p>
            </p:txBody>
          </p:sp>
          <p:sp>
            <p:nvSpPr>
              <p:cNvPr id="58799" name="Freeform 281"/>
              <p:cNvSpPr>
                <a:spLocks/>
              </p:cNvSpPr>
              <p:nvPr/>
            </p:nvSpPr>
            <p:spPr bwMode="auto">
              <a:xfrm>
                <a:off x="17682" y="11293"/>
                <a:ext cx="117" cy="26"/>
              </a:xfrm>
              <a:custGeom>
                <a:avLst/>
                <a:gdLst>
                  <a:gd name="T0" fmla="*/ 0 w 5296"/>
                  <a:gd name="T1" fmla="*/ 0 h 1768"/>
                  <a:gd name="T2" fmla="*/ 0 w 5296"/>
                  <a:gd name="T3" fmla="*/ 0 h 1768"/>
                  <a:gd name="T4" fmla="*/ 0 w 5296"/>
                  <a:gd name="T5" fmla="*/ 0 h 1768"/>
                  <a:gd name="T6" fmla="*/ 0 w 5296"/>
                  <a:gd name="T7" fmla="*/ 0 h 1768"/>
                  <a:gd name="T8" fmla="*/ 0 w 5296"/>
                  <a:gd name="T9" fmla="*/ 0 h 1768"/>
                  <a:gd name="T10" fmla="*/ 0 w 5296"/>
                  <a:gd name="T11" fmla="*/ 0 h 1768"/>
                  <a:gd name="T12" fmla="*/ 0 w 5296"/>
                  <a:gd name="T13" fmla="*/ 0 h 1768"/>
                  <a:gd name="T14" fmla="*/ 0 w 5296"/>
                  <a:gd name="T15" fmla="*/ 0 h 1768"/>
                  <a:gd name="T16" fmla="*/ 0 60000 65536"/>
                  <a:gd name="T17" fmla="*/ 0 60000 65536"/>
                  <a:gd name="T18" fmla="*/ 0 60000 65536"/>
                  <a:gd name="T19" fmla="*/ 0 60000 65536"/>
                  <a:gd name="T20" fmla="*/ 0 60000 65536"/>
                  <a:gd name="T21" fmla="*/ 0 60000 65536"/>
                  <a:gd name="T22" fmla="*/ 0 60000 65536"/>
                  <a:gd name="T23" fmla="*/ 0 60000 65536"/>
                  <a:gd name="T24" fmla="*/ 0 w 5296"/>
                  <a:gd name="T25" fmla="*/ 0 h 1768"/>
                  <a:gd name="T26" fmla="*/ 5296 w 5296"/>
                  <a:gd name="T27" fmla="*/ 1768 h 17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96" h="1768">
                    <a:moveTo>
                      <a:pt x="0" y="388"/>
                    </a:moveTo>
                    <a:lnTo>
                      <a:pt x="1186" y="0"/>
                    </a:lnTo>
                    <a:lnTo>
                      <a:pt x="3988" y="1103"/>
                    </a:lnTo>
                    <a:lnTo>
                      <a:pt x="5296" y="787"/>
                    </a:lnTo>
                    <a:lnTo>
                      <a:pt x="4606" y="1768"/>
                    </a:lnTo>
                    <a:lnTo>
                      <a:pt x="1230" y="1768"/>
                    </a:lnTo>
                    <a:lnTo>
                      <a:pt x="2641" y="1427"/>
                    </a:lnTo>
                    <a:lnTo>
                      <a:pt x="0" y="388"/>
                    </a:lnTo>
                    <a:close/>
                  </a:path>
                </a:pathLst>
              </a:custGeom>
              <a:solidFill>
                <a:srgbClr val="FFFFFF"/>
              </a:solidFill>
              <a:ln w="9525">
                <a:noFill/>
                <a:round/>
                <a:headEnd/>
                <a:tailEnd/>
              </a:ln>
            </p:spPr>
            <p:txBody>
              <a:bodyPr/>
              <a:lstStyle/>
              <a:p>
                <a:endParaRPr lang="en-US" dirty="0"/>
              </a:p>
            </p:txBody>
          </p:sp>
          <p:sp>
            <p:nvSpPr>
              <p:cNvPr id="58800" name="Freeform 282"/>
              <p:cNvSpPr>
                <a:spLocks/>
              </p:cNvSpPr>
              <p:nvPr/>
            </p:nvSpPr>
            <p:spPr bwMode="auto">
              <a:xfrm>
                <a:off x="17800" y="11327"/>
                <a:ext cx="118" cy="26"/>
              </a:xfrm>
              <a:custGeom>
                <a:avLst/>
                <a:gdLst>
                  <a:gd name="T0" fmla="*/ 0 w 5296"/>
                  <a:gd name="T1" fmla="*/ 0 h 1768"/>
                  <a:gd name="T2" fmla="*/ 0 w 5296"/>
                  <a:gd name="T3" fmla="*/ 0 h 1768"/>
                  <a:gd name="T4" fmla="*/ 0 w 5296"/>
                  <a:gd name="T5" fmla="*/ 0 h 1768"/>
                  <a:gd name="T6" fmla="*/ 0 w 5296"/>
                  <a:gd name="T7" fmla="*/ 0 h 1768"/>
                  <a:gd name="T8" fmla="*/ 0 w 5296"/>
                  <a:gd name="T9" fmla="*/ 0 h 1768"/>
                  <a:gd name="T10" fmla="*/ 0 w 5296"/>
                  <a:gd name="T11" fmla="*/ 0 h 1768"/>
                  <a:gd name="T12" fmla="*/ 0 w 5296"/>
                  <a:gd name="T13" fmla="*/ 0 h 1768"/>
                  <a:gd name="T14" fmla="*/ 0 w 5296"/>
                  <a:gd name="T15" fmla="*/ 0 h 1768"/>
                  <a:gd name="T16" fmla="*/ 0 60000 65536"/>
                  <a:gd name="T17" fmla="*/ 0 60000 65536"/>
                  <a:gd name="T18" fmla="*/ 0 60000 65536"/>
                  <a:gd name="T19" fmla="*/ 0 60000 65536"/>
                  <a:gd name="T20" fmla="*/ 0 60000 65536"/>
                  <a:gd name="T21" fmla="*/ 0 60000 65536"/>
                  <a:gd name="T22" fmla="*/ 0 60000 65536"/>
                  <a:gd name="T23" fmla="*/ 0 60000 65536"/>
                  <a:gd name="T24" fmla="*/ 0 w 5296"/>
                  <a:gd name="T25" fmla="*/ 0 h 1768"/>
                  <a:gd name="T26" fmla="*/ 5296 w 5296"/>
                  <a:gd name="T27" fmla="*/ 1768 h 17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96" h="1768">
                    <a:moveTo>
                      <a:pt x="5296" y="1380"/>
                    </a:moveTo>
                    <a:lnTo>
                      <a:pt x="4111" y="1768"/>
                    </a:lnTo>
                    <a:lnTo>
                      <a:pt x="1308" y="665"/>
                    </a:lnTo>
                    <a:lnTo>
                      <a:pt x="0" y="980"/>
                    </a:lnTo>
                    <a:lnTo>
                      <a:pt x="690" y="0"/>
                    </a:lnTo>
                    <a:lnTo>
                      <a:pt x="4065" y="0"/>
                    </a:lnTo>
                    <a:lnTo>
                      <a:pt x="2655" y="340"/>
                    </a:lnTo>
                    <a:lnTo>
                      <a:pt x="5296" y="1380"/>
                    </a:lnTo>
                    <a:close/>
                  </a:path>
                </a:pathLst>
              </a:custGeom>
              <a:solidFill>
                <a:srgbClr val="FFFFFF"/>
              </a:solidFill>
              <a:ln w="9525">
                <a:noFill/>
                <a:round/>
                <a:headEnd/>
                <a:tailEnd/>
              </a:ln>
            </p:spPr>
            <p:txBody>
              <a:bodyPr/>
              <a:lstStyle/>
              <a:p>
                <a:endParaRPr lang="en-US" dirty="0"/>
              </a:p>
            </p:txBody>
          </p:sp>
        </p:grpSp>
        <p:grpSp>
          <p:nvGrpSpPr>
            <p:cNvPr id="58618" name="Group 283"/>
            <p:cNvGrpSpPr>
              <a:grpSpLocks/>
            </p:cNvGrpSpPr>
            <p:nvPr/>
          </p:nvGrpSpPr>
          <p:grpSpPr bwMode="auto">
            <a:xfrm rot="-1642953">
              <a:off x="17577" y="11040"/>
              <a:ext cx="26" cy="171"/>
              <a:chOff x="4826" y="2498"/>
              <a:chExt cx="75" cy="623"/>
            </a:xfrm>
          </p:grpSpPr>
          <p:sp>
            <p:nvSpPr>
              <p:cNvPr id="58773" name="AutoShape 284"/>
              <p:cNvSpPr>
                <a:spLocks noChangeArrowheads="1"/>
              </p:cNvSpPr>
              <p:nvPr/>
            </p:nvSpPr>
            <p:spPr bwMode="auto">
              <a:xfrm>
                <a:off x="4830" y="2577"/>
                <a:ext cx="71" cy="544"/>
              </a:xfrm>
              <a:prstGeom prst="can">
                <a:avLst>
                  <a:gd name="adj" fmla="val 61402"/>
                </a:avLst>
              </a:prstGeom>
              <a:solidFill>
                <a:srgbClr val="71C3F5"/>
              </a:solidFill>
              <a:ln w="9525">
                <a:solidFill>
                  <a:schemeClr val="tx1"/>
                </a:solidFill>
                <a:round/>
                <a:headEnd/>
                <a:tailEnd/>
              </a:ln>
            </p:spPr>
            <p:txBody>
              <a:bodyPr wrap="none" lIns="82124" tIns="41061" rIns="82124" bIns="41061" anchor="ctr"/>
              <a:lstStyle/>
              <a:p>
                <a:pPr algn="ctr" eaLnBrk="0" hangingPunct="0"/>
                <a:endParaRPr lang="en-US" dirty="0"/>
              </a:p>
            </p:txBody>
          </p:sp>
          <p:sp>
            <p:nvSpPr>
              <p:cNvPr id="58774" name="Oval 285"/>
              <p:cNvSpPr>
                <a:spLocks noChangeArrowheads="1"/>
              </p:cNvSpPr>
              <p:nvPr/>
            </p:nvSpPr>
            <p:spPr bwMode="auto">
              <a:xfrm>
                <a:off x="4826" y="2498"/>
                <a:ext cx="69" cy="84"/>
              </a:xfrm>
              <a:prstGeom prst="ellipse">
                <a:avLst/>
              </a:prstGeom>
              <a:solidFill>
                <a:srgbClr val="71C3F5"/>
              </a:solidFill>
              <a:ln w="9525">
                <a:noFill/>
                <a:round/>
                <a:headEnd/>
                <a:tailEnd/>
              </a:ln>
            </p:spPr>
            <p:txBody>
              <a:bodyPr wrap="none" lIns="82124" tIns="41061" rIns="82124" bIns="41061" anchor="ctr"/>
              <a:lstStyle/>
              <a:p>
                <a:pPr algn="ctr" eaLnBrk="0" hangingPunct="0"/>
                <a:endParaRPr lang="en-US" dirty="0"/>
              </a:p>
            </p:txBody>
          </p:sp>
        </p:grpSp>
        <p:grpSp>
          <p:nvGrpSpPr>
            <p:cNvPr id="58619" name="Group 286"/>
            <p:cNvGrpSpPr>
              <a:grpSpLocks/>
            </p:cNvGrpSpPr>
            <p:nvPr/>
          </p:nvGrpSpPr>
          <p:grpSpPr bwMode="auto">
            <a:xfrm rot="1509381">
              <a:off x="17883" y="11040"/>
              <a:ext cx="27" cy="171"/>
              <a:chOff x="4826" y="2498"/>
              <a:chExt cx="75" cy="623"/>
            </a:xfrm>
          </p:grpSpPr>
          <p:sp>
            <p:nvSpPr>
              <p:cNvPr id="58771" name="AutoShape 287"/>
              <p:cNvSpPr>
                <a:spLocks noChangeArrowheads="1"/>
              </p:cNvSpPr>
              <p:nvPr/>
            </p:nvSpPr>
            <p:spPr bwMode="auto">
              <a:xfrm>
                <a:off x="4830" y="2577"/>
                <a:ext cx="71" cy="544"/>
              </a:xfrm>
              <a:prstGeom prst="can">
                <a:avLst>
                  <a:gd name="adj" fmla="val 61402"/>
                </a:avLst>
              </a:prstGeom>
              <a:solidFill>
                <a:srgbClr val="71C3F5"/>
              </a:solidFill>
              <a:ln w="9525">
                <a:solidFill>
                  <a:schemeClr val="tx1"/>
                </a:solidFill>
                <a:round/>
                <a:headEnd/>
                <a:tailEnd/>
              </a:ln>
            </p:spPr>
            <p:txBody>
              <a:bodyPr wrap="none" lIns="82124" tIns="41061" rIns="82124" bIns="41061" anchor="ctr"/>
              <a:lstStyle/>
              <a:p>
                <a:pPr algn="ctr" eaLnBrk="0" hangingPunct="0"/>
                <a:endParaRPr lang="en-US" dirty="0"/>
              </a:p>
            </p:txBody>
          </p:sp>
          <p:sp>
            <p:nvSpPr>
              <p:cNvPr id="58772" name="Oval 288"/>
              <p:cNvSpPr>
                <a:spLocks noChangeArrowheads="1"/>
              </p:cNvSpPr>
              <p:nvPr/>
            </p:nvSpPr>
            <p:spPr bwMode="auto">
              <a:xfrm>
                <a:off x="4826" y="2498"/>
                <a:ext cx="69" cy="84"/>
              </a:xfrm>
              <a:prstGeom prst="ellipse">
                <a:avLst/>
              </a:prstGeom>
              <a:solidFill>
                <a:srgbClr val="71C3F5"/>
              </a:solidFill>
              <a:ln w="9525">
                <a:noFill/>
                <a:round/>
                <a:headEnd/>
                <a:tailEnd/>
              </a:ln>
            </p:spPr>
            <p:txBody>
              <a:bodyPr wrap="none" lIns="82124" tIns="41061" rIns="82124" bIns="41061" anchor="ctr"/>
              <a:lstStyle/>
              <a:p>
                <a:pPr algn="ctr" eaLnBrk="0" hangingPunct="0"/>
                <a:endParaRPr lang="en-US" dirty="0"/>
              </a:p>
            </p:txBody>
          </p:sp>
        </p:grpSp>
        <p:grpSp>
          <p:nvGrpSpPr>
            <p:cNvPr id="58620" name="Group 289"/>
            <p:cNvGrpSpPr>
              <a:grpSpLocks/>
            </p:cNvGrpSpPr>
            <p:nvPr/>
          </p:nvGrpSpPr>
          <p:grpSpPr bwMode="auto">
            <a:xfrm>
              <a:off x="17575" y="11127"/>
              <a:ext cx="358" cy="117"/>
              <a:chOff x="3744" y="4424"/>
              <a:chExt cx="624" cy="287"/>
            </a:xfrm>
          </p:grpSpPr>
          <p:sp>
            <p:nvSpPr>
              <p:cNvPr id="58621" name="Freeform 290"/>
              <p:cNvSpPr>
                <a:spLocks/>
              </p:cNvSpPr>
              <p:nvPr/>
            </p:nvSpPr>
            <p:spPr bwMode="auto">
              <a:xfrm>
                <a:off x="3744" y="4509"/>
                <a:ext cx="312" cy="108"/>
              </a:xfrm>
              <a:custGeom>
                <a:avLst/>
                <a:gdLst>
                  <a:gd name="T0" fmla="*/ 0 w 8112"/>
                  <a:gd name="T1" fmla="*/ 0 h 2806"/>
                  <a:gd name="T2" fmla="*/ 0 w 8112"/>
                  <a:gd name="T3" fmla="*/ 0 h 2806"/>
                  <a:gd name="T4" fmla="*/ 0 w 8112"/>
                  <a:gd name="T5" fmla="*/ 0 h 2806"/>
                  <a:gd name="T6" fmla="*/ 0 w 8112"/>
                  <a:gd name="T7" fmla="*/ 0 h 2806"/>
                  <a:gd name="T8" fmla="*/ 0 w 8112"/>
                  <a:gd name="T9" fmla="*/ 0 h 2806"/>
                  <a:gd name="T10" fmla="*/ 0 w 8112"/>
                  <a:gd name="T11" fmla="*/ 0 h 2806"/>
                  <a:gd name="T12" fmla="*/ 0 w 8112"/>
                  <a:gd name="T13" fmla="*/ 0 h 2806"/>
                  <a:gd name="T14" fmla="*/ 0 w 8112"/>
                  <a:gd name="T15" fmla="*/ 0 h 2806"/>
                  <a:gd name="T16" fmla="*/ 0 w 8112"/>
                  <a:gd name="T17" fmla="*/ 0 h 2806"/>
                  <a:gd name="T18" fmla="*/ 0 w 8112"/>
                  <a:gd name="T19" fmla="*/ 0 h 2806"/>
                  <a:gd name="T20" fmla="*/ 0 w 8112"/>
                  <a:gd name="T21" fmla="*/ 0 h 2806"/>
                  <a:gd name="T22" fmla="*/ 0 w 8112"/>
                  <a:gd name="T23" fmla="*/ 0 h 2806"/>
                  <a:gd name="T24" fmla="*/ 0 w 8112"/>
                  <a:gd name="T25" fmla="*/ 0 h 2806"/>
                  <a:gd name="T26" fmla="*/ 0 w 8112"/>
                  <a:gd name="T27" fmla="*/ 0 h 2806"/>
                  <a:gd name="T28" fmla="*/ 0 w 8112"/>
                  <a:gd name="T29" fmla="*/ 0 h 2806"/>
                  <a:gd name="T30" fmla="*/ 0 w 8112"/>
                  <a:gd name="T31" fmla="*/ 0 h 2806"/>
                  <a:gd name="T32" fmla="*/ 0 w 8112"/>
                  <a:gd name="T33" fmla="*/ 0 h 2806"/>
                  <a:gd name="T34" fmla="*/ 0 w 8112"/>
                  <a:gd name="T35" fmla="*/ 0 h 2806"/>
                  <a:gd name="T36" fmla="*/ 0 w 8112"/>
                  <a:gd name="T37" fmla="*/ 0 h 2806"/>
                  <a:gd name="T38" fmla="*/ 0 w 8112"/>
                  <a:gd name="T39" fmla="*/ 0 h 2806"/>
                  <a:gd name="T40" fmla="*/ 0 w 8112"/>
                  <a:gd name="T41" fmla="*/ 0 h 2806"/>
                  <a:gd name="T42" fmla="*/ 0 w 8112"/>
                  <a:gd name="T43" fmla="*/ 0 h 2806"/>
                  <a:gd name="T44" fmla="*/ 0 w 8112"/>
                  <a:gd name="T45" fmla="*/ 0 h 2806"/>
                  <a:gd name="T46" fmla="*/ 0 w 8112"/>
                  <a:gd name="T47" fmla="*/ 0 h 2806"/>
                  <a:gd name="T48" fmla="*/ 0 w 8112"/>
                  <a:gd name="T49" fmla="*/ 0 h 2806"/>
                  <a:gd name="T50" fmla="*/ 0 w 8112"/>
                  <a:gd name="T51" fmla="*/ 0 h 2806"/>
                  <a:gd name="T52" fmla="*/ 0 w 8112"/>
                  <a:gd name="T53" fmla="*/ 0 h 2806"/>
                  <a:gd name="T54" fmla="*/ 0 w 8112"/>
                  <a:gd name="T55" fmla="*/ 0 h 2806"/>
                  <a:gd name="T56" fmla="*/ 0 w 8112"/>
                  <a:gd name="T57" fmla="*/ 0 h 2806"/>
                  <a:gd name="T58" fmla="*/ 0 w 8112"/>
                  <a:gd name="T59" fmla="*/ 0 h 2806"/>
                  <a:gd name="T60" fmla="*/ 0 w 8112"/>
                  <a:gd name="T61" fmla="*/ 0 h 2806"/>
                  <a:gd name="T62" fmla="*/ 0 w 8112"/>
                  <a:gd name="T63" fmla="*/ 0 h 2806"/>
                  <a:gd name="T64" fmla="*/ 0 w 8112"/>
                  <a:gd name="T65" fmla="*/ 0 h 2806"/>
                  <a:gd name="T66" fmla="*/ 0 w 8112"/>
                  <a:gd name="T67" fmla="*/ 0 h 2806"/>
                  <a:gd name="T68" fmla="*/ 0 w 8112"/>
                  <a:gd name="T69" fmla="*/ 0 h 2806"/>
                  <a:gd name="T70" fmla="*/ 0 w 8112"/>
                  <a:gd name="T71" fmla="*/ 0 h 2806"/>
                  <a:gd name="T72" fmla="*/ 0 w 8112"/>
                  <a:gd name="T73" fmla="*/ 0 h 2806"/>
                  <a:gd name="T74" fmla="*/ 0 w 8112"/>
                  <a:gd name="T75" fmla="*/ 0 h 2806"/>
                  <a:gd name="T76" fmla="*/ 0 w 8112"/>
                  <a:gd name="T77" fmla="*/ 0 h 2806"/>
                  <a:gd name="T78" fmla="*/ 0 w 8112"/>
                  <a:gd name="T79" fmla="*/ 0 h 2806"/>
                  <a:gd name="T80" fmla="*/ 0 w 8112"/>
                  <a:gd name="T81" fmla="*/ 0 h 2806"/>
                  <a:gd name="T82" fmla="*/ 0 w 8112"/>
                  <a:gd name="T83" fmla="*/ 0 h 2806"/>
                  <a:gd name="T84" fmla="*/ 0 w 8112"/>
                  <a:gd name="T85" fmla="*/ 0 h 2806"/>
                  <a:gd name="T86" fmla="*/ 0 w 8112"/>
                  <a:gd name="T87" fmla="*/ 0 h 2806"/>
                  <a:gd name="T88" fmla="*/ 0 w 8112"/>
                  <a:gd name="T89" fmla="*/ 0 h 2806"/>
                  <a:gd name="T90" fmla="*/ 0 w 8112"/>
                  <a:gd name="T91" fmla="*/ 0 h 2806"/>
                  <a:gd name="T92" fmla="*/ 0 w 8112"/>
                  <a:gd name="T93" fmla="*/ 0 h 2806"/>
                  <a:gd name="T94" fmla="*/ 0 w 8112"/>
                  <a:gd name="T95" fmla="*/ 0 h 2806"/>
                  <a:gd name="T96" fmla="*/ 0 w 8112"/>
                  <a:gd name="T97" fmla="*/ 0 h 2806"/>
                  <a:gd name="T98" fmla="*/ 0 w 8112"/>
                  <a:gd name="T99" fmla="*/ 0 h 28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12"/>
                  <a:gd name="T151" fmla="*/ 0 h 2806"/>
                  <a:gd name="T152" fmla="*/ 8112 w 8112"/>
                  <a:gd name="T153" fmla="*/ 2806 h 28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12" h="2806">
                    <a:moveTo>
                      <a:pt x="8112" y="0"/>
                    </a:moveTo>
                    <a:lnTo>
                      <a:pt x="8112" y="0"/>
                    </a:lnTo>
                    <a:lnTo>
                      <a:pt x="7904" y="1"/>
                    </a:lnTo>
                    <a:lnTo>
                      <a:pt x="7696" y="4"/>
                    </a:lnTo>
                    <a:lnTo>
                      <a:pt x="7490" y="8"/>
                    </a:lnTo>
                    <a:lnTo>
                      <a:pt x="7287" y="14"/>
                    </a:lnTo>
                    <a:lnTo>
                      <a:pt x="7084" y="22"/>
                    </a:lnTo>
                    <a:lnTo>
                      <a:pt x="6882" y="32"/>
                    </a:lnTo>
                    <a:lnTo>
                      <a:pt x="6682" y="43"/>
                    </a:lnTo>
                    <a:lnTo>
                      <a:pt x="6485" y="56"/>
                    </a:lnTo>
                    <a:lnTo>
                      <a:pt x="6288" y="70"/>
                    </a:lnTo>
                    <a:lnTo>
                      <a:pt x="6093" y="87"/>
                    </a:lnTo>
                    <a:lnTo>
                      <a:pt x="5900" y="105"/>
                    </a:lnTo>
                    <a:lnTo>
                      <a:pt x="5710" y="124"/>
                    </a:lnTo>
                    <a:lnTo>
                      <a:pt x="5521" y="145"/>
                    </a:lnTo>
                    <a:lnTo>
                      <a:pt x="5335" y="168"/>
                    </a:lnTo>
                    <a:lnTo>
                      <a:pt x="5150" y="191"/>
                    </a:lnTo>
                    <a:lnTo>
                      <a:pt x="4968" y="217"/>
                    </a:lnTo>
                    <a:lnTo>
                      <a:pt x="4787" y="244"/>
                    </a:lnTo>
                    <a:lnTo>
                      <a:pt x="4610" y="272"/>
                    </a:lnTo>
                    <a:lnTo>
                      <a:pt x="4434" y="303"/>
                    </a:lnTo>
                    <a:lnTo>
                      <a:pt x="4261" y="333"/>
                    </a:lnTo>
                    <a:lnTo>
                      <a:pt x="4090" y="367"/>
                    </a:lnTo>
                    <a:lnTo>
                      <a:pt x="3922" y="400"/>
                    </a:lnTo>
                    <a:lnTo>
                      <a:pt x="3757" y="436"/>
                    </a:lnTo>
                    <a:lnTo>
                      <a:pt x="3594" y="472"/>
                    </a:lnTo>
                    <a:lnTo>
                      <a:pt x="3434" y="511"/>
                    </a:lnTo>
                    <a:lnTo>
                      <a:pt x="3277" y="549"/>
                    </a:lnTo>
                    <a:lnTo>
                      <a:pt x="3122" y="590"/>
                    </a:lnTo>
                    <a:lnTo>
                      <a:pt x="2971" y="631"/>
                    </a:lnTo>
                    <a:lnTo>
                      <a:pt x="2823" y="675"/>
                    </a:lnTo>
                    <a:lnTo>
                      <a:pt x="2677" y="718"/>
                    </a:lnTo>
                    <a:lnTo>
                      <a:pt x="2606" y="741"/>
                    </a:lnTo>
                    <a:lnTo>
                      <a:pt x="2535" y="764"/>
                    </a:lnTo>
                    <a:lnTo>
                      <a:pt x="2465" y="787"/>
                    </a:lnTo>
                    <a:lnTo>
                      <a:pt x="2396" y="811"/>
                    </a:lnTo>
                    <a:lnTo>
                      <a:pt x="2327" y="834"/>
                    </a:lnTo>
                    <a:lnTo>
                      <a:pt x="2260" y="858"/>
                    </a:lnTo>
                    <a:lnTo>
                      <a:pt x="2193" y="882"/>
                    </a:lnTo>
                    <a:lnTo>
                      <a:pt x="2127" y="907"/>
                    </a:lnTo>
                    <a:lnTo>
                      <a:pt x="2062" y="931"/>
                    </a:lnTo>
                    <a:lnTo>
                      <a:pt x="1998" y="957"/>
                    </a:lnTo>
                    <a:lnTo>
                      <a:pt x="1935" y="982"/>
                    </a:lnTo>
                    <a:lnTo>
                      <a:pt x="1873" y="1007"/>
                    </a:lnTo>
                    <a:lnTo>
                      <a:pt x="1811" y="1033"/>
                    </a:lnTo>
                    <a:lnTo>
                      <a:pt x="1750" y="1059"/>
                    </a:lnTo>
                    <a:lnTo>
                      <a:pt x="1690" y="1086"/>
                    </a:lnTo>
                    <a:lnTo>
                      <a:pt x="1632" y="1112"/>
                    </a:lnTo>
                    <a:lnTo>
                      <a:pt x="1574" y="1139"/>
                    </a:lnTo>
                    <a:lnTo>
                      <a:pt x="1516" y="1167"/>
                    </a:lnTo>
                    <a:lnTo>
                      <a:pt x="1460" y="1194"/>
                    </a:lnTo>
                    <a:lnTo>
                      <a:pt x="1404" y="1221"/>
                    </a:lnTo>
                    <a:lnTo>
                      <a:pt x="1351" y="1249"/>
                    </a:lnTo>
                    <a:lnTo>
                      <a:pt x="1297" y="1277"/>
                    </a:lnTo>
                    <a:lnTo>
                      <a:pt x="1244" y="1306"/>
                    </a:lnTo>
                    <a:lnTo>
                      <a:pt x="1192" y="1334"/>
                    </a:lnTo>
                    <a:lnTo>
                      <a:pt x="1143" y="1363"/>
                    </a:lnTo>
                    <a:lnTo>
                      <a:pt x="1093" y="1392"/>
                    </a:lnTo>
                    <a:lnTo>
                      <a:pt x="1044" y="1421"/>
                    </a:lnTo>
                    <a:lnTo>
                      <a:pt x="997" y="1451"/>
                    </a:lnTo>
                    <a:lnTo>
                      <a:pt x="950" y="1481"/>
                    </a:lnTo>
                    <a:lnTo>
                      <a:pt x="904" y="1510"/>
                    </a:lnTo>
                    <a:lnTo>
                      <a:pt x="860" y="1541"/>
                    </a:lnTo>
                    <a:lnTo>
                      <a:pt x="816" y="1571"/>
                    </a:lnTo>
                    <a:lnTo>
                      <a:pt x="774" y="1602"/>
                    </a:lnTo>
                    <a:lnTo>
                      <a:pt x="732" y="1633"/>
                    </a:lnTo>
                    <a:lnTo>
                      <a:pt x="692" y="1664"/>
                    </a:lnTo>
                    <a:lnTo>
                      <a:pt x="652" y="1695"/>
                    </a:lnTo>
                    <a:lnTo>
                      <a:pt x="613" y="1726"/>
                    </a:lnTo>
                    <a:lnTo>
                      <a:pt x="577" y="1759"/>
                    </a:lnTo>
                    <a:lnTo>
                      <a:pt x="540" y="1790"/>
                    </a:lnTo>
                    <a:lnTo>
                      <a:pt x="505" y="1823"/>
                    </a:lnTo>
                    <a:lnTo>
                      <a:pt x="472" y="1855"/>
                    </a:lnTo>
                    <a:lnTo>
                      <a:pt x="438" y="1888"/>
                    </a:lnTo>
                    <a:lnTo>
                      <a:pt x="407" y="1921"/>
                    </a:lnTo>
                    <a:lnTo>
                      <a:pt x="375" y="1954"/>
                    </a:lnTo>
                    <a:lnTo>
                      <a:pt x="346" y="1987"/>
                    </a:lnTo>
                    <a:lnTo>
                      <a:pt x="317" y="2021"/>
                    </a:lnTo>
                    <a:lnTo>
                      <a:pt x="290" y="2054"/>
                    </a:lnTo>
                    <a:lnTo>
                      <a:pt x="264" y="2088"/>
                    </a:lnTo>
                    <a:lnTo>
                      <a:pt x="239" y="2122"/>
                    </a:lnTo>
                    <a:lnTo>
                      <a:pt x="215" y="2156"/>
                    </a:lnTo>
                    <a:lnTo>
                      <a:pt x="193" y="2191"/>
                    </a:lnTo>
                    <a:lnTo>
                      <a:pt x="171" y="2225"/>
                    </a:lnTo>
                    <a:lnTo>
                      <a:pt x="151" y="2261"/>
                    </a:lnTo>
                    <a:lnTo>
                      <a:pt x="132" y="2296"/>
                    </a:lnTo>
                    <a:lnTo>
                      <a:pt x="114" y="2331"/>
                    </a:lnTo>
                    <a:lnTo>
                      <a:pt x="97" y="2366"/>
                    </a:lnTo>
                    <a:lnTo>
                      <a:pt x="82" y="2403"/>
                    </a:lnTo>
                    <a:lnTo>
                      <a:pt x="68" y="2438"/>
                    </a:lnTo>
                    <a:lnTo>
                      <a:pt x="55" y="2475"/>
                    </a:lnTo>
                    <a:lnTo>
                      <a:pt x="44" y="2510"/>
                    </a:lnTo>
                    <a:lnTo>
                      <a:pt x="33" y="2547"/>
                    </a:lnTo>
                    <a:lnTo>
                      <a:pt x="24" y="2584"/>
                    </a:lnTo>
                    <a:lnTo>
                      <a:pt x="17" y="2621"/>
                    </a:lnTo>
                    <a:lnTo>
                      <a:pt x="11" y="2657"/>
                    </a:lnTo>
                    <a:lnTo>
                      <a:pt x="6" y="2695"/>
                    </a:lnTo>
                    <a:lnTo>
                      <a:pt x="3" y="2731"/>
                    </a:lnTo>
                    <a:lnTo>
                      <a:pt x="1" y="2769"/>
                    </a:lnTo>
                    <a:lnTo>
                      <a:pt x="0" y="2806"/>
                    </a:lnTo>
                    <a:lnTo>
                      <a:pt x="98" y="2806"/>
                    </a:lnTo>
                    <a:lnTo>
                      <a:pt x="99" y="2773"/>
                    </a:lnTo>
                    <a:lnTo>
                      <a:pt x="100" y="2739"/>
                    </a:lnTo>
                    <a:lnTo>
                      <a:pt x="104" y="2705"/>
                    </a:lnTo>
                    <a:lnTo>
                      <a:pt x="108" y="2672"/>
                    </a:lnTo>
                    <a:lnTo>
                      <a:pt x="114" y="2638"/>
                    </a:lnTo>
                    <a:lnTo>
                      <a:pt x="121" y="2605"/>
                    </a:lnTo>
                    <a:lnTo>
                      <a:pt x="129" y="2572"/>
                    </a:lnTo>
                    <a:lnTo>
                      <a:pt x="138" y="2539"/>
                    </a:lnTo>
                    <a:lnTo>
                      <a:pt x="148" y="2505"/>
                    </a:lnTo>
                    <a:lnTo>
                      <a:pt x="160" y="2473"/>
                    </a:lnTo>
                    <a:lnTo>
                      <a:pt x="172" y="2439"/>
                    </a:lnTo>
                    <a:lnTo>
                      <a:pt x="187" y="2407"/>
                    </a:lnTo>
                    <a:lnTo>
                      <a:pt x="202" y="2374"/>
                    </a:lnTo>
                    <a:lnTo>
                      <a:pt x="219" y="2341"/>
                    </a:lnTo>
                    <a:lnTo>
                      <a:pt x="236" y="2309"/>
                    </a:lnTo>
                    <a:lnTo>
                      <a:pt x="256" y="2276"/>
                    </a:lnTo>
                    <a:lnTo>
                      <a:pt x="275" y="2244"/>
                    </a:lnTo>
                    <a:lnTo>
                      <a:pt x="296" y="2211"/>
                    </a:lnTo>
                    <a:lnTo>
                      <a:pt x="318" y="2179"/>
                    </a:lnTo>
                    <a:lnTo>
                      <a:pt x="343" y="2147"/>
                    </a:lnTo>
                    <a:lnTo>
                      <a:pt x="367" y="2115"/>
                    </a:lnTo>
                    <a:lnTo>
                      <a:pt x="393" y="2083"/>
                    </a:lnTo>
                    <a:lnTo>
                      <a:pt x="420" y="2052"/>
                    </a:lnTo>
                    <a:lnTo>
                      <a:pt x="448" y="2020"/>
                    </a:lnTo>
                    <a:lnTo>
                      <a:pt x="478" y="1988"/>
                    </a:lnTo>
                    <a:lnTo>
                      <a:pt x="508" y="1957"/>
                    </a:lnTo>
                    <a:lnTo>
                      <a:pt x="539" y="1925"/>
                    </a:lnTo>
                    <a:lnTo>
                      <a:pt x="572" y="1895"/>
                    </a:lnTo>
                    <a:lnTo>
                      <a:pt x="606" y="1863"/>
                    </a:lnTo>
                    <a:lnTo>
                      <a:pt x="641" y="1833"/>
                    </a:lnTo>
                    <a:lnTo>
                      <a:pt x="677" y="1803"/>
                    </a:lnTo>
                    <a:lnTo>
                      <a:pt x="714" y="1772"/>
                    </a:lnTo>
                    <a:lnTo>
                      <a:pt x="752" y="1742"/>
                    </a:lnTo>
                    <a:lnTo>
                      <a:pt x="791" y="1711"/>
                    </a:lnTo>
                    <a:lnTo>
                      <a:pt x="831" y="1681"/>
                    </a:lnTo>
                    <a:lnTo>
                      <a:pt x="873" y="1651"/>
                    </a:lnTo>
                    <a:lnTo>
                      <a:pt x="916" y="1622"/>
                    </a:lnTo>
                    <a:lnTo>
                      <a:pt x="959" y="1593"/>
                    </a:lnTo>
                    <a:lnTo>
                      <a:pt x="1004" y="1563"/>
                    </a:lnTo>
                    <a:lnTo>
                      <a:pt x="1048" y="1534"/>
                    </a:lnTo>
                    <a:lnTo>
                      <a:pt x="1095" y="1505"/>
                    </a:lnTo>
                    <a:lnTo>
                      <a:pt x="1143" y="1477"/>
                    </a:lnTo>
                    <a:lnTo>
                      <a:pt x="1191" y="1448"/>
                    </a:lnTo>
                    <a:lnTo>
                      <a:pt x="1241" y="1420"/>
                    </a:lnTo>
                    <a:lnTo>
                      <a:pt x="1292" y="1392"/>
                    </a:lnTo>
                    <a:lnTo>
                      <a:pt x="1344" y="1363"/>
                    </a:lnTo>
                    <a:lnTo>
                      <a:pt x="1395" y="1336"/>
                    </a:lnTo>
                    <a:lnTo>
                      <a:pt x="1449" y="1309"/>
                    </a:lnTo>
                    <a:lnTo>
                      <a:pt x="1504" y="1281"/>
                    </a:lnTo>
                    <a:lnTo>
                      <a:pt x="1559" y="1255"/>
                    </a:lnTo>
                    <a:lnTo>
                      <a:pt x="1615" y="1229"/>
                    </a:lnTo>
                    <a:lnTo>
                      <a:pt x="1672" y="1201"/>
                    </a:lnTo>
                    <a:lnTo>
                      <a:pt x="1730" y="1176"/>
                    </a:lnTo>
                    <a:lnTo>
                      <a:pt x="1790" y="1149"/>
                    </a:lnTo>
                    <a:lnTo>
                      <a:pt x="1850" y="1124"/>
                    </a:lnTo>
                    <a:lnTo>
                      <a:pt x="1909" y="1098"/>
                    </a:lnTo>
                    <a:lnTo>
                      <a:pt x="1971" y="1073"/>
                    </a:lnTo>
                    <a:lnTo>
                      <a:pt x="2034" y="1048"/>
                    </a:lnTo>
                    <a:lnTo>
                      <a:pt x="2098" y="1023"/>
                    </a:lnTo>
                    <a:lnTo>
                      <a:pt x="2162" y="998"/>
                    </a:lnTo>
                    <a:lnTo>
                      <a:pt x="2227" y="974"/>
                    </a:lnTo>
                    <a:lnTo>
                      <a:pt x="2293" y="951"/>
                    </a:lnTo>
                    <a:lnTo>
                      <a:pt x="2360" y="926"/>
                    </a:lnTo>
                    <a:lnTo>
                      <a:pt x="2428" y="903"/>
                    </a:lnTo>
                    <a:lnTo>
                      <a:pt x="2496" y="880"/>
                    </a:lnTo>
                    <a:lnTo>
                      <a:pt x="2565" y="857"/>
                    </a:lnTo>
                    <a:lnTo>
                      <a:pt x="2635" y="835"/>
                    </a:lnTo>
                    <a:lnTo>
                      <a:pt x="2706" y="813"/>
                    </a:lnTo>
                    <a:lnTo>
                      <a:pt x="2850" y="769"/>
                    </a:lnTo>
                    <a:lnTo>
                      <a:pt x="2997" y="727"/>
                    </a:lnTo>
                    <a:lnTo>
                      <a:pt x="3147" y="685"/>
                    </a:lnTo>
                    <a:lnTo>
                      <a:pt x="3301" y="644"/>
                    </a:lnTo>
                    <a:lnTo>
                      <a:pt x="3457" y="606"/>
                    </a:lnTo>
                    <a:lnTo>
                      <a:pt x="3616" y="568"/>
                    </a:lnTo>
                    <a:lnTo>
                      <a:pt x="3777" y="532"/>
                    </a:lnTo>
                    <a:lnTo>
                      <a:pt x="3942" y="496"/>
                    </a:lnTo>
                    <a:lnTo>
                      <a:pt x="4109" y="463"/>
                    </a:lnTo>
                    <a:lnTo>
                      <a:pt x="4279" y="430"/>
                    </a:lnTo>
                    <a:lnTo>
                      <a:pt x="4450" y="399"/>
                    </a:lnTo>
                    <a:lnTo>
                      <a:pt x="4626" y="370"/>
                    </a:lnTo>
                    <a:lnTo>
                      <a:pt x="4802" y="341"/>
                    </a:lnTo>
                    <a:lnTo>
                      <a:pt x="4982" y="314"/>
                    </a:lnTo>
                    <a:lnTo>
                      <a:pt x="5163" y="289"/>
                    </a:lnTo>
                    <a:lnTo>
                      <a:pt x="5347" y="265"/>
                    </a:lnTo>
                    <a:lnTo>
                      <a:pt x="5532" y="243"/>
                    </a:lnTo>
                    <a:lnTo>
                      <a:pt x="5720" y="222"/>
                    </a:lnTo>
                    <a:lnTo>
                      <a:pt x="5911" y="202"/>
                    </a:lnTo>
                    <a:lnTo>
                      <a:pt x="6102" y="185"/>
                    </a:lnTo>
                    <a:lnTo>
                      <a:pt x="6296" y="169"/>
                    </a:lnTo>
                    <a:lnTo>
                      <a:pt x="6491" y="154"/>
                    </a:lnTo>
                    <a:lnTo>
                      <a:pt x="6688" y="141"/>
                    </a:lnTo>
                    <a:lnTo>
                      <a:pt x="6887" y="129"/>
                    </a:lnTo>
                    <a:lnTo>
                      <a:pt x="7088" y="120"/>
                    </a:lnTo>
                    <a:lnTo>
                      <a:pt x="7290" y="112"/>
                    </a:lnTo>
                    <a:lnTo>
                      <a:pt x="7493" y="106"/>
                    </a:lnTo>
                    <a:lnTo>
                      <a:pt x="7698" y="102"/>
                    </a:lnTo>
                    <a:lnTo>
                      <a:pt x="7904" y="99"/>
                    </a:lnTo>
                    <a:lnTo>
                      <a:pt x="8112" y="98"/>
                    </a:lnTo>
                    <a:lnTo>
                      <a:pt x="8112" y="0"/>
                    </a:lnTo>
                    <a:close/>
                  </a:path>
                </a:pathLst>
              </a:custGeom>
              <a:solidFill>
                <a:srgbClr val="8DCBF0"/>
              </a:solidFill>
              <a:ln w="9525">
                <a:noFill/>
                <a:round/>
                <a:headEnd/>
                <a:tailEnd/>
              </a:ln>
            </p:spPr>
            <p:txBody>
              <a:bodyPr/>
              <a:lstStyle/>
              <a:p>
                <a:endParaRPr lang="en-US" dirty="0"/>
              </a:p>
            </p:txBody>
          </p:sp>
          <p:sp>
            <p:nvSpPr>
              <p:cNvPr id="58622" name="Freeform 291"/>
              <p:cNvSpPr>
                <a:spLocks/>
              </p:cNvSpPr>
              <p:nvPr/>
            </p:nvSpPr>
            <p:spPr bwMode="auto">
              <a:xfrm>
                <a:off x="4056" y="4509"/>
                <a:ext cx="312" cy="108"/>
              </a:xfrm>
              <a:custGeom>
                <a:avLst/>
                <a:gdLst>
                  <a:gd name="T0" fmla="*/ 0 w 8112"/>
                  <a:gd name="T1" fmla="*/ 0 h 2806"/>
                  <a:gd name="T2" fmla="*/ 0 w 8112"/>
                  <a:gd name="T3" fmla="*/ 0 h 2806"/>
                  <a:gd name="T4" fmla="*/ 0 w 8112"/>
                  <a:gd name="T5" fmla="*/ 0 h 2806"/>
                  <a:gd name="T6" fmla="*/ 0 w 8112"/>
                  <a:gd name="T7" fmla="*/ 0 h 2806"/>
                  <a:gd name="T8" fmla="*/ 0 w 8112"/>
                  <a:gd name="T9" fmla="*/ 0 h 2806"/>
                  <a:gd name="T10" fmla="*/ 0 w 8112"/>
                  <a:gd name="T11" fmla="*/ 0 h 2806"/>
                  <a:gd name="T12" fmla="*/ 0 w 8112"/>
                  <a:gd name="T13" fmla="*/ 0 h 2806"/>
                  <a:gd name="T14" fmla="*/ 0 w 8112"/>
                  <a:gd name="T15" fmla="*/ 0 h 2806"/>
                  <a:gd name="T16" fmla="*/ 0 w 8112"/>
                  <a:gd name="T17" fmla="*/ 0 h 2806"/>
                  <a:gd name="T18" fmla="*/ 0 w 8112"/>
                  <a:gd name="T19" fmla="*/ 0 h 2806"/>
                  <a:gd name="T20" fmla="*/ 0 w 8112"/>
                  <a:gd name="T21" fmla="*/ 0 h 2806"/>
                  <a:gd name="T22" fmla="*/ 0 w 8112"/>
                  <a:gd name="T23" fmla="*/ 0 h 2806"/>
                  <a:gd name="T24" fmla="*/ 0 w 8112"/>
                  <a:gd name="T25" fmla="*/ 0 h 2806"/>
                  <a:gd name="T26" fmla="*/ 0 w 8112"/>
                  <a:gd name="T27" fmla="*/ 0 h 2806"/>
                  <a:gd name="T28" fmla="*/ 0 w 8112"/>
                  <a:gd name="T29" fmla="*/ 0 h 2806"/>
                  <a:gd name="T30" fmla="*/ 0 w 8112"/>
                  <a:gd name="T31" fmla="*/ 0 h 2806"/>
                  <a:gd name="T32" fmla="*/ 0 w 8112"/>
                  <a:gd name="T33" fmla="*/ 0 h 2806"/>
                  <a:gd name="T34" fmla="*/ 0 w 8112"/>
                  <a:gd name="T35" fmla="*/ 0 h 2806"/>
                  <a:gd name="T36" fmla="*/ 0 w 8112"/>
                  <a:gd name="T37" fmla="*/ 0 h 2806"/>
                  <a:gd name="T38" fmla="*/ 0 w 8112"/>
                  <a:gd name="T39" fmla="*/ 0 h 2806"/>
                  <a:gd name="T40" fmla="*/ 0 w 8112"/>
                  <a:gd name="T41" fmla="*/ 0 h 2806"/>
                  <a:gd name="T42" fmla="*/ 0 w 8112"/>
                  <a:gd name="T43" fmla="*/ 0 h 2806"/>
                  <a:gd name="T44" fmla="*/ 0 w 8112"/>
                  <a:gd name="T45" fmla="*/ 0 h 2806"/>
                  <a:gd name="T46" fmla="*/ 0 w 8112"/>
                  <a:gd name="T47" fmla="*/ 0 h 2806"/>
                  <a:gd name="T48" fmla="*/ 0 w 8112"/>
                  <a:gd name="T49" fmla="*/ 0 h 2806"/>
                  <a:gd name="T50" fmla="*/ 0 w 8112"/>
                  <a:gd name="T51" fmla="*/ 0 h 2806"/>
                  <a:gd name="T52" fmla="*/ 0 w 8112"/>
                  <a:gd name="T53" fmla="*/ 0 h 2806"/>
                  <a:gd name="T54" fmla="*/ 0 w 8112"/>
                  <a:gd name="T55" fmla="*/ 0 h 2806"/>
                  <a:gd name="T56" fmla="*/ 0 w 8112"/>
                  <a:gd name="T57" fmla="*/ 0 h 2806"/>
                  <a:gd name="T58" fmla="*/ 0 w 8112"/>
                  <a:gd name="T59" fmla="*/ 0 h 2806"/>
                  <a:gd name="T60" fmla="*/ 0 w 8112"/>
                  <a:gd name="T61" fmla="*/ 0 h 2806"/>
                  <a:gd name="T62" fmla="*/ 0 w 8112"/>
                  <a:gd name="T63" fmla="*/ 0 h 2806"/>
                  <a:gd name="T64" fmla="*/ 0 w 8112"/>
                  <a:gd name="T65" fmla="*/ 0 h 2806"/>
                  <a:gd name="T66" fmla="*/ 0 w 8112"/>
                  <a:gd name="T67" fmla="*/ 0 h 2806"/>
                  <a:gd name="T68" fmla="*/ 0 w 8112"/>
                  <a:gd name="T69" fmla="*/ 0 h 2806"/>
                  <a:gd name="T70" fmla="*/ 0 w 8112"/>
                  <a:gd name="T71" fmla="*/ 0 h 2806"/>
                  <a:gd name="T72" fmla="*/ 0 w 8112"/>
                  <a:gd name="T73" fmla="*/ 0 h 2806"/>
                  <a:gd name="T74" fmla="*/ 0 w 8112"/>
                  <a:gd name="T75" fmla="*/ 0 h 2806"/>
                  <a:gd name="T76" fmla="*/ 0 w 8112"/>
                  <a:gd name="T77" fmla="*/ 0 h 2806"/>
                  <a:gd name="T78" fmla="*/ 0 w 8112"/>
                  <a:gd name="T79" fmla="*/ 0 h 2806"/>
                  <a:gd name="T80" fmla="*/ 0 w 8112"/>
                  <a:gd name="T81" fmla="*/ 0 h 2806"/>
                  <a:gd name="T82" fmla="*/ 0 w 8112"/>
                  <a:gd name="T83" fmla="*/ 0 h 2806"/>
                  <a:gd name="T84" fmla="*/ 0 w 8112"/>
                  <a:gd name="T85" fmla="*/ 0 h 2806"/>
                  <a:gd name="T86" fmla="*/ 0 w 8112"/>
                  <a:gd name="T87" fmla="*/ 0 h 2806"/>
                  <a:gd name="T88" fmla="*/ 0 w 8112"/>
                  <a:gd name="T89" fmla="*/ 0 h 2806"/>
                  <a:gd name="T90" fmla="*/ 0 w 8112"/>
                  <a:gd name="T91" fmla="*/ 0 h 2806"/>
                  <a:gd name="T92" fmla="*/ 0 w 8112"/>
                  <a:gd name="T93" fmla="*/ 0 h 2806"/>
                  <a:gd name="T94" fmla="*/ 0 w 8112"/>
                  <a:gd name="T95" fmla="*/ 0 h 2806"/>
                  <a:gd name="T96" fmla="*/ 0 w 8112"/>
                  <a:gd name="T97" fmla="*/ 0 h 2806"/>
                  <a:gd name="T98" fmla="*/ 0 w 8112"/>
                  <a:gd name="T99" fmla="*/ 0 h 28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12"/>
                  <a:gd name="T151" fmla="*/ 0 h 2806"/>
                  <a:gd name="T152" fmla="*/ 8112 w 8112"/>
                  <a:gd name="T153" fmla="*/ 2806 h 28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12" h="2806">
                    <a:moveTo>
                      <a:pt x="8112" y="2806"/>
                    </a:moveTo>
                    <a:lnTo>
                      <a:pt x="8112" y="2806"/>
                    </a:lnTo>
                    <a:lnTo>
                      <a:pt x="8111" y="2769"/>
                    </a:lnTo>
                    <a:lnTo>
                      <a:pt x="8109" y="2731"/>
                    </a:lnTo>
                    <a:lnTo>
                      <a:pt x="8106" y="2695"/>
                    </a:lnTo>
                    <a:lnTo>
                      <a:pt x="8101" y="2657"/>
                    </a:lnTo>
                    <a:lnTo>
                      <a:pt x="8095" y="2621"/>
                    </a:lnTo>
                    <a:lnTo>
                      <a:pt x="8087" y="2584"/>
                    </a:lnTo>
                    <a:lnTo>
                      <a:pt x="8079" y="2547"/>
                    </a:lnTo>
                    <a:lnTo>
                      <a:pt x="8068" y="2510"/>
                    </a:lnTo>
                    <a:lnTo>
                      <a:pt x="8056" y="2475"/>
                    </a:lnTo>
                    <a:lnTo>
                      <a:pt x="8044" y="2438"/>
                    </a:lnTo>
                    <a:lnTo>
                      <a:pt x="8030" y="2403"/>
                    </a:lnTo>
                    <a:lnTo>
                      <a:pt x="8015" y="2366"/>
                    </a:lnTo>
                    <a:lnTo>
                      <a:pt x="7998" y="2331"/>
                    </a:lnTo>
                    <a:lnTo>
                      <a:pt x="7980" y="2296"/>
                    </a:lnTo>
                    <a:lnTo>
                      <a:pt x="7961" y="2261"/>
                    </a:lnTo>
                    <a:lnTo>
                      <a:pt x="7941" y="2225"/>
                    </a:lnTo>
                    <a:lnTo>
                      <a:pt x="7919" y="2191"/>
                    </a:lnTo>
                    <a:lnTo>
                      <a:pt x="7897" y="2156"/>
                    </a:lnTo>
                    <a:lnTo>
                      <a:pt x="7873" y="2122"/>
                    </a:lnTo>
                    <a:lnTo>
                      <a:pt x="7848" y="2088"/>
                    </a:lnTo>
                    <a:lnTo>
                      <a:pt x="7822" y="2054"/>
                    </a:lnTo>
                    <a:lnTo>
                      <a:pt x="7795" y="2021"/>
                    </a:lnTo>
                    <a:lnTo>
                      <a:pt x="7766" y="1987"/>
                    </a:lnTo>
                    <a:lnTo>
                      <a:pt x="7737" y="1954"/>
                    </a:lnTo>
                    <a:lnTo>
                      <a:pt x="7705" y="1921"/>
                    </a:lnTo>
                    <a:lnTo>
                      <a:pt x="7674" y="1888"/>
                    </a:lnTo>
                    <a:lnTo>
                      <a:pt x="7640" y="1855"/>
                    </a:lnTo>
                    <a:lnTo>
                      <a:pt x="7607" y="1823"/>
                    </a:lnTo>
                    <a:lnTo>
                      <a:pt x="7572" y="1790"/>
                    </a:lnTo>
                    <a:lnTo>
                      <a:pt x="7535" y="1759"/>
                    </a:lnTo>
                    <a:lnTo>
                      <a:pt x="7498" y="1726"/>
                    </a:lnTo>
                    <a:lnTo>
                      <a:pt x="7460" y="1695"/>
                    </a:lnTo>
                    <a:lnTo>
                      <a:pt x="7420" y="1664"/>
                    </a:lnTo>
                    <a:lnTo>
                      <a:pt x="7380" y="1633"/>
                    </a:lnTo>
                    <a:lnTo>
                      <a:pt x="7338" y="1602"/>
                    </a:lnTo>
                    <a:lnTo>
                      <a:pt x="7296" y="1571"/>
                    </a:lnTo>
                    <a:lnTo>
                      <a:pt x="7252" y="1541"/>
                    </a:lnTo>
                    <a:lnTo>
                      <a:pt x="7208" y="1510"/>
                    </a:lnTo>
                    <a:lnTo>
                      <a:pt x="7162" y="1481"/>
                    </a:lnTo>
                    <a:lnTo>
                      <a:pt x="7115" y="1451"/>
                    </a:lnTo>
                    <a:lnTo>
                      <a:pt x="7068" y="1421"/>
                    </a:lnTo>
                    <a:lnTo>
                      <a:pt x="7019" y="1392"/>
                    </a:lnTo>
                    <a:lnTo>
                      <a:pt x="6969" y="1363"/>
                    </a:lnTo>
                    <a:lnTo>
                      <a:pt x="6919" y="1334"/>
                    </a:lnTo>
                    <a:lnTo>
                      <a:pt x="6868" y="1306"/>
                    </a:lnTo>
                    <a:lnTo>
                      <a:pt x="6815" y="1277"/>
                    </a:lnTo>
                    <a:lnTo>
                      <a:pt x="6761" y="1249"/>
                    </a:lnTo>
                    <a:lnTo>
                      <a:pt x="6708" y="1221"/>
                    </a:lnTo>
                    <a:lnTo>
                      <a:pt x="6652" y="1194"/>
                    </a:lnTo>
                    <a:lnTo>
                      <a:pt x="6596" y="1167"/>
                    </a:lnTo>
                    <a:lnTo>
                      <a:pt x="6538" y="1139"/>
                    </a:lnTo>
                    <a:lnTo>
                      <a:pt x="6480" y="1112"/>
                    </a:lnTo>
                    <a:lnTo>
                      <a:pt x="6422" y="1086"/>
                    </a:lnTo>
                    <a:lnTo>
                      <a:pt x="6362" y="1059"/>
                    </a:lnTo>
                    <a:lnTo>
                      <a:pt x="6301" y="1033"/>
                    </a:lnTo>
                    <a:lnTo>
                      <a:pt x="6239" y="1007"/>
                    </a:lnTo>
                    <a:lnTo>
                      <a:pt x="6177" y="982"/>
                    </a:lnTo>
                    <a:lnTo>
                      <a:pt x="6113" y="957"/>
                    </a:lnTo>
                    <a:lnTo>
                      <a:pt x="6050" y="931"/>
                    </a:lnTo>
                    <a:lnTo>
                      <a:pt x="5985" y="907"/>
                    </a:lnTo>
                    <a:lnTo>
                      <a:pt x="5919" y="882"/>
                    </a:lnTo>
                    <a:lnTo>
                      <a:pt x="5852" y="858"/>
                    </a:lnTo>
                    <a:lnTo>
                      <a:pt x="5785" y="834"/>
                    </a:lnTo>
                    <a:lnTo>
                      <a:pt x="5716" y="811"/>
                    </a:lnTo>
                    <a:lnTo>
                      <a:pt x="5647" y="787"/>
                    </a:lnTo>
                    <a:lnTo>
                      <a:pt x="5577" y="764"/>
                    </a:lnTo>
                    <a:lnTo>
                      <a:pt x="5506" y="741"/>
                    </a:lnTo>
                    <a:lnTo>
                      <a:pt x="5435" y="718"/>
                    </a:lnTo>
                    <a:lnTo>
                      <a:pt x="5289" y="675"/>
                    </a:lnTo>
                    <a:lnTo>
                      <a:pt x="5141" y="631"/>
                    </a:lnTo>
                    <a:lnTo>
                      <a:pt x="4990" y="590"/>
                    </a:lnTo>
                    <a:lnTo>
                      <a:pt x="4835" y="549"/>
                    </a:lnTo>
                    <a:lnTo>
                      <a:pt x="4678" y="511"/>
                    </a:lnTo>
                    <a:lnTo>
                      <a:pt x="4518" y="472"/>
                    </a:lnTo>
                    <a:lnTo>
                      <a:pt x="4355" y="436"/>
                    </a:lnTo>
                    <a:lnTo>
                      <a:pt x="4190" y="400"/>
                    </a:lnTo>
                    <a:lnTo>
                      <a:pt x="4022" y="367"/>
                    </a:lnTo>
                    <a:lnTo>
                      <a:pt x="3851" y="333"/>
                    </a:lnTo>
                    <a:lnTo>
                      <a:pt x="3678" y="303"/>
                    </a:lnTo>
                    <a:lnTo>
                      <a:pt x="3502" y="272"/>
                    </a:lnTo>
                    <a:lnTo>
                      <a:pt x="3325" y="244"/>
                    </a:lnTo>
                    <a:lnTo>
                      <a:pt x="3144" y="217"/>
                    </a:lnTo>
                    <a:lnTo>
                      <a:pt x="2962" y="191"/>
                    </a:lnTo>
                    <a:lnTo>
                      <a:pt x="2777" y="168"/>
                    </a:lnTo>
                    <a:lnTo>
                      <a:pt x="2591" y="145"/>
                    </a:lnTo>
                    <a:lnTo>
                      <a:pt x="2402" y="124"/>
                    </a:lnTo>
                    <a:lnTo>
                      <a:pt x="2212" y="105"/>
                    </a:lnTo>
                    <a:lnTo>
                      <a:pt x="2019" y="87"/>
                    </a:lnTo>
                    <a:lnTo>
                      <a:pt x="1824" y="70"/>
                    </a:lnTo>
                    <a:lnTo>
                      <a:pt x="1627" y="56"/>
                    </a:lnTo>
                    <a:lnTo>
                      <a:pt x="1430" y="43"/>
                    </a:lnTo>
                    <a:lnTo>
                      <a:pt x="1230" y="32"/>
                    </a:lnTo>
                    <a:lnTo>
                      <a:pt x="1028" y="22"/>
                    </a:lnTo>
                    <a:lnTo>
                      <a:pt x="825" y="14"/>
                    </a:lnTo>
                    <a:lnTo>
                      <a:pt x="622" y="8"/>
                    </a:lnTo>
                    <a:lnTo>
                      <a:pt x="416" y="4"/>
                    </a:lnTo>
                    <a:lnTo>
                      <a:pt x="209" y="1"/>
                    </a:lnTo>
                    <a:lnTo>
                      <a:pt x="0" y="0"/>
                    </a:lnTo>
                    <a:lnTo>
                      <a:pt x="0" y="98"/>
                    </a:lnTo>
                    <a:lnTo>
                      <a:pt x="208" y="99"/>
                    </a:lnTo>
                    <a:lnTo>
                      <a:pt x="414" y="102"/>
                    </a:lnTo>
                    <a:lnTo>
                      <a:pt x="619" y="106"/>
                    </a:lnTo>
                    <a:lnTo>
                      <a:pt x="822" y="112"/>
                    </a:lnTo>
                    <a:lnTo>
                      <a:pt x="1024" y="120"/>
                    </a:lnTo>
                    <a:lnTo>
                      <a:pt x="1225" y="129"/>
                    </a:lnTo>
                    <a:lnTo>
                      <a:pt x="1424" y="141"/>
                    </a:lnTo>
                    <a:lnTo>
                      <a:pt x="1621" y="154"/>
                    </a:lnTo>
                    <a:lnTo>
                      <a:pt x="1816" y="169"/>
                    </a:lnTo>
                    <a:lnTo>
                      <a:pt x="2010" y="185"/>
                    </a:lnTo>
                    <a:lnTo>
                      <a:pt x="2201" y="202"/>
                    </a:lnTo>
                    <a:lnTo>
                      <a:pt x="2392" y="222"/>
                    </a:lnTo>
                    <a:lnTo>
                      <a:pt x="2580" y="243"/>
                    </a:lnTo>
                    <a:lnTo>
                      <a:pt x="2765" y="265"/>
                    </a:lnTo>
                    <a:lnTo>
                      <a:pt x="2949" y="289"/>
                    </a:lnTo>
                    <a:lnTo>
                      <a:pt x="3130" y="314"/>
                    </a:lnTo>
                    <a:lnTo>
                      <a:pt x="3310" y="341"/>
                    </a:lnTo>
                    <a:lnTo>
                      <a:pt x="3486" y="370"/>
                    </a:lnTo>
                    <a:lnTo>
                      <a:pt x="3662" y="399"/>
                    </a:lnTo>
                    <a:lnTo>
                      <a:pt x="3833" y="430"/>
                    </a:lnTo>
                    <a:lnTo>
                      <a:pt x="4003" y="463"/>
                    </a:lnTo>
                    <a:lnTo>
                      <a:pt x="4170" y="496"/>
                    </a:lnTo>
                    <a:lnTo>
                      <a:pt x="4334" y="532"/>
                    </a:lnTo>
                    <a:lnTo>
                      <a:pt x="4496" y="568"/>
                    </a:lnTo>
                    <a:lnTo>
                      <a:pt x="4655" y="606"/>
                    </a:lnTo>
                    <a:lnTo>
                      <a:pt x="4811" y="644"/>
                    </a:lnTo>
                    <a:lnTo>
                      <a:pt x="4965" y="685"/>
                    </a:lnTo>
                    <a:lnTo>
                      <a:pt x="5115" y="727"/>
                    </a:lnTo>
                    <a:lnTo>
                      <a:pt x="5262" y="769"/>
                    </a:lnTo>
                    <a:lnTo>
                      <a:pt x="5406" y="813"/>
                    </a:lnTo>
                    <a:lnTo>
                      <a:pt x="5477" y="835"/>
                    </a:lnTo>
                    <a:lnTo>
                      <a:pt x="5547" y="857"/>
                    </a:lnTo>
                    <a:lnTo>
                      <a:pt x="5616" y="880"/>
                    </a:lnTo>
                    <a:lnTo>
                      <a:pt x="5684" y="903"/>
                    </a:lnTo>
                    <a:lnTo>
                      <a:pt x="5752" y="926"/>
                    </a:lnTo>
                    <a:lnTo>
                      <a:pt x="5819" y="951"/>
                    </a:lnTo>
                    <a:lnTo>
                      <a:pt x="5885" y="974"/>
                    </a:lnTo>
                    <a:lnTo>
                      <a:pt x="5950" y="998"/>
                    </a:lnTo>
                    <a:lnTo>
                      <a:pt x="6014" y="1023"/>
                    </a:lnTo>
                    <a:lnTo>
                      <a:pt x="6078" y="1048"/>
                    </a:lnTo>
                    <a:lnTo>
                      <a:pt x="6141" y="1073"/>
                    </a:lnTo>
                    <a:lnTo>
                      <a:pt x="6203" y="1098"/>
                    </a:lnTo>
                    <a:lnTo>
                      <a:pt x="6262" y="1124"/>
                    </a:lnTo>
                    <a:lnTo>
                      <a:pt x="6322" y="1149"/>
                    </a:lnTo>
                    <a:lnTo>
                      <a:pt x="6382" y="1176"/>
                    </a:lnTo>
                    <a:lnTo>
                      <a:pt x="6440" y="1201"/>
                    </a:lnTo>
                    <a:lnTo>
                      <a:pt x="6497" y="1229"/>
                    </a:lnTo>
                    <a:lnTo>
                      <a:pt x="6553" y="1255"/>
                    </a:lnTo>
                    <a:lnTo>
                      <a:pt x="6608" y="1281"/>
                    </a:lnTo>
                    <a:lnTo>
                      <a:pt x="6663" y="1309"/>
                    </a:lnTo>
                    <a:lnTo>
                      <a:pt x="6717" y="1336"/>
                    </a:lnTo>
                    <a:lnTo>
                      <a:pt x="6768" y="1363"/>
                    </a:lnTo>
                    <a:lnTo>
                      <a:pt x="6820" y="1392"/>
                    </a:lnTo>
                    <a:lnTo>
                      <a:pt x="6871" y="1420"/>
                    </a:lnTo>
                    <a:lnTo>
                      <a:pt x="6921" y="1448"/>
                    </a:lnTo>
                    <a:lnTo>
                      <a:pt x="6969" y="1477"/>
                    </a:lnTo>
                    <a:lnTo>
                      <a:pt x="7017" y="1505"/>
                    </a:lnTo>
                    <a:lnTo>
                      <a:pt x="7063" y="1534"/>
                    </a:lnTo>
                    <a:lnTo>
                      <a:pt x="7108" y="1563"/>
                    </a:lnTo>
                    <a:lnTo>
                      <a:pt x="7153" y="1593"/>
                    </a:lnTo>
                    <a:lnTo>
                      <a:pt x="7196" y="1622"/>
                    </a:lnTo>
                    <a:lnTo>
                      <a:pt x="7239" y="1651"/>
                    </a:lnTo>
                    <a:lnTo>
                      <a:pt x="7281" y="1681"/>
                    </a:lnTo>
                    <a:lnTo>
                      <a:pt x="7320" y="1711"/>
                    </a:lnTo>
                    <a:lnTo>
                      <a:pt x="7360" y="1742"/>
                    </a:lnTo>
                    <a:lnTo>
                      <a:pt x="7398" y="1772"/>
                    </a:lnTo>
                    <a:lnTo>
                      <a:pt x="7435" y="1803"/>
                    </a:lnTo>
                    <a:lnTo>
                      <a:pt x="7471" y="1833"/>
                    </a:lnTo>
                    <a:lnTo>
                      <a:pt x="7506" y="1863"/>
                    </a:lnTo>
                    <a:lnTo>
                      <a:pt x="7540" y="1895"/>
                    </a:lnTo>
                    <a:lnTo>
                      <a:pt x="7573" y="1925"/>
                    </a:lnTo>
                    <a:lnTo>
                      <a:pt x="7604" y="1957"/>
                    </a:lnTo>
                    <a:lnTo>
                      <a:pt x="7634" y="1988"/>
                    </a:lnTo>
                    <a:lnTo>
                      <a:pt x="7664" y="2020"/>
                    </a:lnTo>
                    <a:lnTo>
                      <a:pt x="7692" y="2052"/>
                    </a:lnTo>
                    <a:lnTo>
                      <a:pt x="7719" y="2083"/>
                    </a:lnTo>
                    <a:lnTo>
                      <a:pt x="7745" y="2115"/>
                    </a:lnTo>
                    <a:lnTo>
                      <a:pt x="7769" y="2147"/>
                    </a:lnTo>
                    <a:lnTo>
                      <a:pt x="7793" y="2179"/>
                    </a:lnTo>
                    <a:lnTo>
                      <a:pt x="7815" y="2211"/>
                    </a:lnTo>
                    <a:lnTo>
                      <a:pt x="7837" y="2244"/>
                    </a:lnTo>
                    <a:lnTo>
                      <a:pt x="7856" y="2276"/>
                    </a:lnTo>
                    <a:lnTo>
                      <a:pt x="7876" y="2309"/>
                    </a:lnTo>
                    <a:lnTo>
                      <a:pt x="7893" y="2341"/>
                    </a:lnTo>
                    <a:lnTo>
                      <a:pt x="7909" y="2374"/>
                    </a:lnTo>
                    <a:lnTo>
                      <a:pt x="7925" y="2407"/>
                    </a:lnTo>
                    <a:lnTo>
                      <a:pt x="7939" y="2439"/>
                    </a:lnTo>
                    <a:lnTo>
                      <a:pt x="7952" y="2473"/>
                    </a:lnTo>
                    <a:lnTo>
                      <a:pt x="7964" y="2505"/>
                    </a:lnTo>
                    <a:lnTo>
                      <a:pt x="7974" y="2539"/>
                    </a:lnTo>
                    <a:lnTo>
                      <a:pt x="7983" y="2572"/>
                    </a:lnTo>
                    <a:lnTo>
                      <a:pt x="7991" y="2605"/>
                    </a:lnTo>
                    <a:lnTo>
                      <a:pt x="7998" y="2638"/>
                    </a:lnTo>
                    <a:lnTo>
                      <a:pt x="8004" y="2672"/>
                    </a:lnTo>
                    <a:lnTo>
                      <a:pt x="8008" y="2705"/>
                    </a:lnTo>
                    <a:lnTo>
                      <a:pt x="8011" y="2739"/>
                    </a:lnTo>
                    <a:lnTo>
                      <a:pt x="8013" y="2773"/>
                    </a:lnTo>
                    <a:lnTo>
                      <a:pt x="8014" y="2806"/>
                    </a:lnTo>
                    <a:lnTo>
                      <a:pt x="8112" y="2806"/>
                    </a:lnTo>
                    <a:close/>
                  </a:path>
                </a:pathLst>
              </a:custGeom>
              <a:solidFill>
                <a:srgbClr val="8DCBF0"/>
              </a:solidFill>
              <a:ln w="9525">
                <a:noFill/>
                <a:round/>
                <a:headEnd/>
                <a:tailEnd/>
              </a:ln>
            </p:spPr>
            <p:txBody>
              <a:bodyPr/>
              <a:lstStyle/>
              <a:p>
                <a:endParaRPr lang="en-US" dirty="0"/>
              </a:p>
            </p:txBody>
          </p:sp>
          <p:sp>
            <p:nvSpPr>
              <p:cNvPr id="58623" name="Rectangle 292"/>
              <p:cNvSpPr>
                <a:spLocks noChangeArrowheads="1"/>
              </p:cNvSpPr>
              <p:nvPr/>
            </p:nvSpPr>
            <p:spPr bwMode="auto">
              <a:xfrm>
                <a:off x="3744" y="4621"/>
                <a:ext cx="4" cy="2"/>
              </a:xfrm>
              <a:prstGeom prst="rect">
                <a:avLst/>
              </a:prstGeom>
              <a:solidFill>
                <a:srgbClr val="8DCBF0"/>
              </a:solidFill>
              <a:ln w="9525">
                <a:noFill/>
                <a:miter lim="800000"/>
                <a:headEnd/>
                <a:tailEnd/>
              </a:ln>
            </p:spPr>
            <p:txBody>
              <a:bodyPr/>
              <a:lstStyle/>
              <a:p>
                <a:pPr algn="ctr" eaLnBrk="0" hangingPunct="0"/>
                <a:endParaRPr lang="en-US" dirty="0"/>
              </a:p>
            </p:txBody>
          </p:sp>
          <p:sp>
            <p:nvSpPr>
              <p:cNvPr id="58624" name="Rectangle 293"/>
              <p:cNvSpPr>
                <a:spLocks noChangeArrowheads="1"/>
              </p:cNvSpPr>
              <p:nvPr/>
            </p:nvSpPr>
            <p:spPr bwMode="auto">
              <a:xfrm>
                <a:off x="4364" y="4621"/>
                <a:ext cx="4" cy="2"/>
              </a:xfrm>
              <a:prstGeom prst="rect">
                <a:avLst/>
              </a:prstGeom>
              <a:solidFill>
                <a:srgbClr val="8DCBF0"/>
              </a:solidFill>
              <a:ln w="9525">
                <a:noFill/>
                <a:miter lim="800000"/>
                <a:headEnd/>
                <a:tailEnd/>
              </a:ln>
            </p:spPr>
            <p:txBody>
              <a:bodyPr/>
              <a:lstStyle/>
              <a:p>
                <a:pPr algn="ctr" eaLnBrk="0" hangingPunct="0"/>
                <a:endParaRPr lang="en-US" dirty="0"/>
              </a:p>
            </p:txBody>
          </p:sp>
          <p:sp>
            <p:nvSpPr>
              <p:cNvPr id="58625" name="Freeform 294"/>
              <p:cNvSpPr>
                <a:spLocks/>
              </p:cNvSpPr>
              <p:nvPr/>
            </p:nvSpPr>
            <p:spPr bwMode="auto">
              <a:xfrm>
                <a:off x="3746" y="4497"/>
                <a:ext cx="620" cy="212"/>
              </a:xfrm>
              <a:custGeom>
                <a:avLst/>
                <a:gdLst>
                  <a:gd name="T0" fmla="*/ 0 w 16124"/>
                  <a:gd name="T1" fmla="*/ 0 h 5519"/>
                  <a:gd name="T2" fmla="*/ 0 w 16124"/>
                  <a:gd name="T3" fmla="*/ 0 h 5519"/>
                  <a:gd name="T4" fmla="*/ 0 w 16124"/>
                  <a:gd name="T5" fmla="*/ 0 h 5519"/>
                  <a:gd name="T6" fmla="*/ 0 w 16124"/>
                  <a:gd name="T7" fmla="*/ 0 h 5519"/>
                  <a:gd name="T8" fmla="*/ 0 w 16124"/>
                  <a:gd name="T9" fmla="*/ 0 h 5519"/>
                  <a:gd name="T10" fmla="*/ 0 w 16124"/>
                  <a:gd name="T11" fmla="*/ 0 h 5519"/>
                  <a:gd name="T12" fmla="*/ 0 w 16124"/>
                  <a:gd name="T13" fmla="*/ 0 h 5519"/>
                  <a:gd name="T14" fmla="*/ 0 w 16124"/>
                  <a:gd name="T15" fmla="*/ 0 h 5519"/>
                  <a:gd name="T16" fmla="*/ 0 w 16124"/>
                  <a:gd name="T17" fmla="*/ 0 h 5519"/>
                  <a:gd name="T18" fmla="*/ 0 w 16124"/>
                  <a:gd name="T19" fmla="*/ 0 h 5519"/>
                  <a:gd name="T20" fmla="*/ 0 w 16124"/>
                  <a:gd name="T21" fmla="*/ 0 h 5519"/>
                  <a:gd name="T22" fmla="*/ 0 w 16124"/>
                  <a:gd name="T23" fmla="*/ 0 h 5519"/>
                  <a:gd name="T24" fmla="*/ 0 w 16124"/>
                  <a:gd name="T25" fmla="*/ 0 h 5519"/>
                  <a:gd name="T26" fmla="*/ 0 w 16124"/>
                  <a:gd name="T27" fmla="*/ 0 h 5519"/>
                  <a:gd name="T28" fmla="*/ 0 w 16124"/>
                  <a:gd name="T29" fmla="*/ 0 h 5519"/>
                  <a:gd name="T30" fmla="*/ 0 w 16124"/>
                  <a:gd name="T31" fmla="*/ 0 h 5519"/>
                  <a:gd name="T32" fmla="*/ 0 w 16124"/>
                  <a:gd name="T33" fmla="*/ 0 h 5519"/>
                  <a:gd name="T34" fmla="*/ 0 w 16124"/>
                  <a:gd name="T35" fmla="*/ 0 h 5519"/>
                  <a:gd name="T36" fmla="*/ 0 w 16124"/>
                  <a:gd name="T37" fmla="*/ 0 h 5519"/>
                  <a:gd name="T38" fmla="*/ 0 w 16124"/>
                  <a:gd name="T39" fmla="*/ 0 h 5519"/>
                  <a:gd name="T40" fmla="*/ 0 w 16124"/>
                  <a:gd name="T41" fmla="*/ 0 h 5519"/>
                  <a:gd name="T42" fmla="*/ 0 w 16124"/>
                  <a:gd name="T43" fmla="*/ 0 h 5519"/>
                  <a:gd name="T44" fmla="*/ 0 w 16124"/>
                  <a:gd name="T45" fmla="*/ 0 h 5519"/>
                  <a:gd name="T46" fmla="*/ 0 w 16124"/>
                  <a:gd name="T47" fmla="*/ 0 h 5519"/>
                  <a:gd name="T48" fmla="*/ 0 w 16124"/>
                  <a:gd name="T49" fmla="*/ 0 h 5519"/>
                  <a:gd name="T50" fmla="*/ 0 w 16124"/>
                  <a:gd name="T51" fmla="*/ 0 h 5519"/>
                  <a:gd name="T52" fmla="*/ 0 w 16124"/>
                  <a:gd name="T53" fmla="*/ 0 h 5519"/>
                  <a:gd name="T54" fmla="*/ 0 w 16124"/>
                  <a:gd name="T55" fmla="*/ 0 h 5519"/>
                  <a:gd name="T56" fmla="*/ 0 w 16124"/>
                  <a:gd name="T57" fmla="*/ 0 h 5519"/>
                  <a:gd name="T58" fmla="*/ 0 w 16124"/>
                  <a:gd name="T59" fmla="*/ 0 h 5519"/>
                  <a:gd name="T60" fmla="*/ 0 w 16124"/>
                  <a:gd name="T61" fmla="*/ 0 h 5519"/>
                  <a:gd name="T62" fmla="*/ 0 w 16124"/>
                  <a:gd name="T63" fmla="*/ 0 h 5519"/>
                  <a:gd name="T64" fmla="*/ 0 w 16124"/>
                  <a:gd name="T65" fmla="*/ 0 h 5519"/>
                  <a:gd name="T66" fmla="*/ 0 w 16124"/>
                  <a:gd name="T67" fmla="*/ 0 h 5519"/>
                  <a:gd name="T68" fmla="*/ 0 w 16124"/>
                  <a:gd name="T69" fmla="*/ 0 h 5519"/>
                  <a:gd name="T70" fmla="*/ 0 w 16124"/>
                  <a:gd name="T71" fmla="*/ 0 h 5519"/>
                  <a:gd name="T72" fmla="*/ 0 w 16124"/>
                  <a:gd name="T73" fmla="*/ 0 h 5519"/>
                  <a:gd name="T74" fmla="*/ 0 w 16124"/>
                  <a:gd name="T75" fmla="*/ 0 h 5519"/>
                  <a:gd name="T76" fmla="*/ 0 w 16124"/>
                  <a:gd name="T77" fmla="*/ 0 h 5519"/>
                  <a:gd name="T78" fmla="*/ 0 w 16124"/>
                  <a:gd name="T79" fmla="*/ 0 h 5519"/>
                  <a:gd name="T80" fmla="*/ 0 w 16124"/>
                  <a:gd name="T81" fmla="*/ 0 h 5519"/>
                  <a:gd name="T82" fmla="*/ 0 w 16124"/>
                  <a:gd name="T83" fmla="*/ 0 h 5519"/>
                  <a:gd name="T84" fmla="*/ 0 w 16124"/>
                  <a:gd name="T85" fmla="*/ 0 h 55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124"/>
                  <a:gd name="T130" fmla="*/ 0 h 5519"/>
                  <a:gd name="T131" fmla="*/ 16124 w 16124"/>
                  <a:gd name="T132" fmla="*/ 5519 h 55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124" h="5519">
                    <a:moveTo>
                      <a:pt x="16124" y="2762"/>
                    </a:moveTo>
                    <a:lnTo>
                      <a:pt x="16114" y="2904"/>
                    </a:lnTo>
                    <a:lnTo>
                      <a:pt x="16083" y="3044"/>
                    </a:lnTo>
                    <a:lnTo>
                      <a:pt x="16032" y="3181"/>
                    </a:lnTo>
                    <a:lnTo>
                      <a:pt x="15961" y="3317"/>
                    </a:lnTo>
                    <a:lnTo>
                      <a:pt x="15871" y="3450"/>
                    </a:lnTo>
                    <a:lnTo>
                      <a:pt x="15762" y="3581"/>
                    </a:lnTo>
                    <a:lnTo>
                      <a:pt x="15636" y="3710"/>
                    </a:lnTo>
                    <a:lnTo>
                      <a:pt x="15491" y="3835"/>
                    </a:lnTo>
                    <a:lnTo>
                      <a:pt x="15329" y="3957"/>
                    </a:lnTo>
                    <a:lnTo>
                      <a:pt x="15151" y="4076"/>
                    </a:lnTo>
                    <a:lnTo>
                      <a:pt x="14957" y="4192"/>
                    </a:lnTo>
                    <a:lnTo>
                      <a:pt x="14747" y="4303"/>
                    </a:lnTo>
                    <a:lnTo>
                      <a:pt x="14522" y="4412"/>
                    </a:lnTo>
                    <a:lnTo>
                      <a:pt x="14283" y="4515"/>
                    </a:lnTo>
                    <a:lnTo>
                      <a:pt x="14029" y="4615"/>
                    </a:lnTo>
                    <a:lnTo>
                      <a:pt x="13763" y="4712"/>
                    </a:lnTo>
                    <a:lnTo>
                      <a:pt x="13482" y="4803"/>
                    </a:lnTo>
                    <a:lnTo>
                      <a:pt x="13190" y="4889"/>
                    </a:lnTo>
                    <a:lnTo>
                      <a:pt x="12885" y="4971"/>
                    </a:lnTo>
                    <a:lnTo>
                      <a:pt x="12569" y="5048"/>
                    </a:lnTo>
                    <a:lnTo>
                      <a:pt x="12242" y="5119"/>
                    </a:lnTo>
                    <a:lnTo>
                      <a:pt x="11904" y="5186"/>
                    </a:lnTo>
                    <a:lnTo>
                      <a:pt x="11556" y="5247"/>
                    </a:lnTo>
                    <a:lnTo>
                      <a:pt x="11199" y="5302"/>
                    </a:lnTo>
                    <a:lnTo>
                      <a:pt x="10833" y="5352"/>
                    </a:lnTo>
                    <a:lnTo>
                      <a:pt x="10459" y="5395"/>
                    </a:lnTo>
                    <a:lnTo>
                      <a:pt x="10076" y="5433"/>
                    </a:lnTo>
                    <a:lnTo>
                      <a:pt x="9686" y="5463"/>
                    </a:lnTo>
                    <a:lnTo>
                      <a:pt x="9289" y="5487"/>
                    </a:lnTo>
                    <a:lnTo>
                      <a:pt x="8886" y="5505"/>
                    </a:lnTo>
                    <a:lnTo>
                      <a:pt x="8477" y="5516"/>
                    </a:lnTo>
                    <a:lnTo>
                      <a:pt x="8062" y="5519"/>
                    </a:lnTo>
                    <a:lnTo>
                      <a:pt x="7647" y="5516"/>
                    </a:lnTo>
                    <a:lnTo>
                      <a:pt x="7238" y="5505"/>
                    </a:lnTo>
                    <a:lnTo>
                      <a:pt x="6835" y="5487"/>
                    </a:lnTo>
                    <a:lnTo>
                      <a:pt x="6438" y="5463"/>
                    </a:lnTo>
                    <a:lnTo>
                      <a:pt x="6048" y="5433"/>
                    </a:lnTo>
                    <a:lnTo>
                      <a:pt x="5665" y="5395"/>
                    </a:lnTo>
                    <a:lnTo>
                      <a:pt x="5291" y="5352"/>
                    </a:lnTo>
                    <a:lnTo>
                      <a:pt x="4925" y="5302"/>
                    </a:lnTo>
                    <a:lnTo>
                      <a:pt x="4568" y="5247"/>
                    </a:lnTo>
                    <a:lnTo>
                      <a:pt x="4220" y="5186"/>
                    </a:lnTo>
                    <a:lnTo>
                      <a:pt x="3882" y="5119"/>
                    </a:lnTo>
                    <a:lnTo>
                      <a:pt x="3555" y="5048"/>
                    </a:lnTo>
                    <a:lnTo>
                      <a:pt x="3238" y="4971"/>
                    </a:lnTo>
                    <a:lnTo>
                      <a:pt x="2934" y="4889"/>
                    </a:lnTo>
                    <a:lnTo>
                      <a:pt x="2642" y="4803"/>
                    </a:lnTo>
                    <a:lnTo>
                      <a:pt x="2361" y="4712"/>
                    </a:lnTo>
                    <a:lnTo>
                      <a:pt x="2095" y="4615"/>
                    </a:lnTo>
                    <a:lnTo>
                      <a:pt x="1841" y="4515"/>
                    </a:lnTo>
                    <a:lnTo>
                      <a:pt x="1602" y="4412"/>
                    </a:lnTo>
                    <a:lnTo>
                      <a:pt x="1377" y="4303"/>
                    </a:lnTo>
                    <a:lnTo>
                      <a:pt x="1167" y="4192"/>
                    </a:lnTo>
                    <a:lnTo>
                      <a:pt x="973" y="4076"/>
                    </a:lnTo>
                    <a:lnTo>
                      <a:pt x="795" y="3957"/>
                    </a:lnTo>
                    <a:lnTo>
                      <a:pt x="633" y="3835"/>
                    </a:lnTo>
                    <a:lnTo>
                      <a:pt x="488" y="3710"/>
                    </a:lnTo>
                    <a:lnTo>
                      <a:pt x="362" y="3581"/>
                    </a:lnTo>
                    <a:lnTo>
                      <a:pt x="253" y="3450"/>
                    </a:lnTo>
                    <a:lnTo>
                      <a:pt x="163" y="3317"/>
                    </a:lnTo>
                    <a:lnTo>
                      <a:pt x="92" y="3181"/>
                    </a:lnTo>
                    <a:lnTo>
                      <a:pt x="41" y="3044"/>
                    </a:lnTo>
                    <a:lnTo>
                      <a:pt x="10" y="2904"/>
                    </a:lnTo>
                    <a:lnTo>
                      <a:pt x="0" y="2762"/>
                    </a:lnTo>
                    <a:lnTo>
                      <a:pt x="10" y="2620"/>
                    </a:lnTo>
                    <a:lnTo>
                      <a:pt x="41" y="2479"/>
                    </a:lnTo>
                    <a:lnTo>
                      <a:pt x="92" y="2341"/>
                    </a:lnTo>
                    <a:lnTo>
                      <a:pt x="163" y="2205"/>
                    </a:lnTo>
                    <a:lnTo>
                      <a:pt x="253" y="2071"/>
                    </a:lnTo>
                    <a:lnTo>
                      <a:pt x="362" y="1940"/>
                    </a:lnTo>
                    <a:lnTo>
                      <a:pt x="488" y="1811"/>
                    </a:lnTo>
                    <a:lnTo>
                      <a:pt x="633" y="1686"/>
                    </a:lnTo>
                    <a:lnTo>
                      <a:pt x="795" y="1564"/>
                    </a:lnTo>
                    <a:lnTo>
                      <a:pt x="973" y="1444"/>
                    </a:lnTo>
                    <a:lnTo>
                      <a:pt x="1167" y="1329"/>
                    </a:lnTo>
                    <a:lnTo>
                      <a:pt x="1377" y="1217"/>
                    </a:lnTo>
                    <a:lnTo>
                      <a:pt x="1602" y="1109"/>
                    </a:lnTo>
                    <a:lnTo>
                      <a:pt x="1841" y="1004"/>
                    </a:lnTo>
                    <a:lnTo>
                      <a:pt x="2095" y="904"/>
                    </a:lnTo>
                    <a:lnTo>
                      <a:pt x="2361" y="809"/>
                    </a:lnTo>
                    <a:lnTo>
                      <a:pt x="2642" y="717"/>
                    </a:lnTo>
                    <a:lnTo>
                      <a:pt x="2934" y="630"/>
                    </a:lnTo>
                    <a:lnTo>
                      <a:pt x="3238" y="548"/>
                    </a:lnTo>
                    <a:lnTo>
                      <a:pt x="3555" y="472"/>
                    </a:lnTo>
                    <a:lnTo>
                      <a:pt x="3882" y="400"/>
                    </a:lnTo>
                    <a:lnTo>
                      <a:pt x="4220" y="333"/>
                    </a:lnTo>
                    <a:lnTo>
                      <a:pt x="4568" y="272"/>
                    </a:lnTo>
                    <a:lnTo>
                      <a:pt x="4925" y="217"/>
                    </a:lnTo>
                    <a:lnTo>
                      <a:pt x="5291" y="168"/>
                    </a:lnTo>
                    <a:lnTo>
                      <a:pt x="5665" y="124"/>
                    </a:lnTo>
                    <a:lnTo>
                      <a:pt x="6048" y="87"/>
                    </a:lnTo>
                    <a:lnTo>
                      <a:pt x="6438" y="56"/>
                    </a:lnTo>
                    <a:lnTo>
                      <a:pt x="6835" y="32"/>
                    </a:lnTo>
                    <a:lnTo>
                      <a:pt x="7238" y="15"/>
                    </a:lnTo>
                    <a:lnTo>
                      <a:pt x="7647" y="3"/>
                    </a:lnTo>
                    <a:lnTo>
                      <a:pt x="8062" y="0"/>
                    </a:lnTo>
                    <a:lnTo>
                      <a:pt x="8477" y="3"/>
                    </a:lnTo>
                    <a:lnTo>
                      <a:pt x="8886" y="15"/>
                    </a:lnTo>
                    <a:lnTo>
                      <a:pt x="9289" y="32"/>
                    </a:lnTo>
                    <a:lnTo>
                      <a:pt x="9686" y="56"/>
                    </a:lnTo>
                    <a:lnTo>
                      <a:pt x="10076" y="87"/>
                    </a:lnTo>
                    <a:lnTo>
                      <a:pt x="10459" y="124"/>
                    </a:lnTo>
                    <a:lnTo>
                      <a:pt x="10833" y="168"/>
                    </a:lnTo>
                    <a:lnTo>
                      <a:pt x="11199" y="217"/>
                    </a:lnTo>
                    <a:lnTo>
                      <a:pt x="11556" y="272"/>
                    </a:lnTo>
                    <a:lnTo>
                      <a:pt x="11904" y="333"/>
                    </a:lnTo>
                    <a:lnTo>
                      <a:pt x="12242" y="400"/>
                    </a:lnTo>
                    <a:lnTo>
                      <a:pt x="12569" y="472"/>
                    </a:lnTo>
                    <a:lnTo>
                      <a:pt x="12885" y="548"/>
                    </a:lnTo>
                    <a:lnTo>
                      <a:pt x="13190" y="630"/>
                    </a:lnTo>
                    <a:lnTo>
                      <a:pt x="13482" y="717"/>
                    </a:lnTo>
                    <a:lnTo>
                      <a:pt x="13763" y="809"/>
                    </a:lnTo>
                    <a:lnTo>
                      <a:pt x="14029" y="904"/>
                    </a:lnTo>
                    <a:lnTo>
                      <a:pt x="14283" y="1004"/>
                    </a:lnTo>
                    <a:lnTo>
                      <a:pt x="14522" y="1109"/>
                    </a:lnTo>
                    <a:lnTo>
                      <a:pt x="14747" y="1217"/>
                    </a:lnTo>
                    <a:lnTo>
                      <a:pt x="14957" y="1329"/>
                    </a:lnTo>
                    <a:lnTo>
                      <a:pt x="15151" y="1444"/>
                    </a:lnTo>
                    <a:lnTo>
                      <a:pt x="15329" y="1564"/>
                    </a:lnTo>
                    <a:lnTo>
                      <a:pt x="15491" y="1686"/>
                    </a:lnTo>
                    <a:lnTo>
                      <a:pt x="15636" y="1811"/>
                    </a:lnTo>
                    <a:lnTo>
                      <a:pt x="15762" y="1940"/>
                    </a:lnTo>
                    <a:lnTo>
                      <a:pt x="15871" y="2071"/>
                    </a:lnTo>
                    <a:lnTo>
                      <a:pt x="15961" y="2205"/>
                    </a:lnTo>
                    <a:lnTo>
                      <a:pt x="16032" y="2341"/>
                    </a:lnTo>
                    <a:lnTo>
                      <a:pt x="16083" y="2479"/>
                    </a:lnTo>
                    <a:lnTo>
                      <a:pt x="16114" y="2620"/>
                    </a:lnTo>
                    <a:lnTo>
                      <a:pt x="16124" y="2762"/>
                    </a:lnTo>
                    <a:close/>
                  </a:path>
                </a:pathLst>
              </a:custGeom>
              <a:solidFill>
                <a:srgbClr val="A04F5C"/>
              </a:solidFill>
              <a:ln w="9525">
                <a:noFill/>
                <a:round/>
                <a:headEnd/>
                <a:tailEnd/>
              </a:ln>
            </p:spPr>
            <p:txBody>
              <a:bodyPr/>
              <a:lstStyle/>
              <a:p>
                <a:endParaRPr lang="en-US" dirty="0"/>
              </a:p>
            </p:txBody>
          </p:sp>
          <p:sp>
            <p:nvSpPr>
              <p:cNvPr id="58626" name="Freeform 295"/>
              <p:cNvSpPr>
                <a:spLocks/>
              </p:cNvSpPr>
              <p:nvPr/>
            </p:nvSpPr>
            <p:spPr bwMode="auto">
              <a:xfrm>
                <a:off x="4056" y="4603"/>
                <a:ext cx="312" cy="108"/>
              </a:xfrm>
              <a:custGeom>
                <a:avLst/>
                <a:gdLst>
                  <a:gd name="T0" fmla="*/ 0 w 8112"/>
                  <a:gd name="T1" fmla="*/ 0 h 2807"/>
                  <a:gd name="T2" fmla="*/ 0 w 8112"/>
                  <a:gd name="T3" fmla="*/ 0 h 2807"/>
                  <a:gd name="T4" fmla="*/ 0 w 8112"/>
                  <a:gd name="T5" fmla="*/ 0 h 2807"/>
                  <a:gd name="T6" fmla="*/ 0 w 8112"/>
                  <a:gd name="T7" fmla="*/ 0 h 2807"/>
                  <a:gd name="T8" fmla="*/ 0 w 8112"/>
                  <a:gd name="T9" fmla="*/ 0 h 2807"/>
                  <a:gd name="T10" fmla="*/ 0 w 8112"/>
                  <a:gd name="T11" fmla="*/ 0 h 2807"/>
                  <a:gd name="T12" fmla="*/ 0 w 8112"/>
                  <a:gd name="T13" fmla="*/ 0 h 2807"/>
                  <a:gd name="T14" fmla="*/ 0 w 8112"/>
                  <a:gd name="T15" fmla="*/ 0 h 2807"/>
                  <a:gd name="T16" fmla="*/ 0 w 8112"/>
                  <a:gd name="T17" fmla="*/ 0 h 2807"/>
                  <a:gd name="T18" fmla="*/ 0 w 8112"/>
                  <a:gd name="T19" fmla="*/ 0 h 2807"/>
                  <a:gd name="T20" fmla="*/ 0 w 8112"/>
                  <a:gd name="T21" fmla="*/ 0 h 2807"/>
                  <a:gd name="T22" fmla="*/ 0 w 8112"/>
                  <a:gd name="T23" fmla="*/ 0 h 2807"/>
                  <a:gd name="T24" fmla="*/ 0 w 8112"/>
                  <a:gd name="T25" fmla="*/ 0 h 2807"/>
                  <a:gd name="T26" fmla="*/ 0 w 8112"/>
                  <a:gd name="T27" fmla="*/ 0 h 2807"/>
                  <a:gd name="T28" fmla="*/ 0 w 8112"/>
                  <a:gd name="T29" fmla="*/ 0 h 2807"/>
                  <a:gd name="T30" fmla="*/ 0 w 8112"/>
                  <a:gd name="T31" fmla="*/ 0 h 2807"/>
                  <a:gd name="T32" fmla="*/ 0 w 8112"/>
                  <a:gd name="T33" fmla="*/ 0 h 2807"/>
                  <a:gd name="T34" fmla="*/ 0 w 8112"/>
                  <a:gd name="T35" fmla="*/ 0 h 2807"/>
                  <a:gd name="T36" fmla="*/ 0 w 8112"/>
                  <a:gd name="T37" fmla="*/ 0 h 2807"/>
                  <a:gd name="T38" fmla="*/ 0 w 8112"/>
                  <a:gd name="T39" fmla="*/ 0 h 2807"/>
                  <a:gd name="T40" fmla="*/ 0 w 8112"/>
                  <a:gd name="T41" fmla="*/ 0 h 2807"/>
                  <a:gd name="T42" fmla="*/ 0 w 8112"/>
                  <a:gd name="T43" fmla="*/ 0 h 2807"/>
                  <a:gd name="T44" fmla="*/ 0 w 8112"/>
                  <a:gd name="T45" fmla="*/ 0 h 2807"/>
                  <a:gd name="T46" fmla="*/ 0 w 8112"/>
                  <a:gd name="T47" fmla="*/ 0 h 2807"/>
                  <a:gd name="T48" fmla="*/ 0 w 8112"/>
                  <a:gd name="T49" fmla="*/ 0 h 2807"/>
                  <a:gd name="T50" fmla="*/ 0 w 8112"/>
                  <a:gd name="T51" fmla="*/ 0 h 2807"/>
                  <a:gd name="T52" fmla="*/ 0 w 8112"/>
                  <a:gd name="T53" fmla="*/ 0 h 2807"/>
                  <a:gd name="T54" fmla="*/ 0 w 8112"/>
                  <a:gd name="T55" fmla="*/ 0 h 2807"/>
                  <a:gd name="T56" fmla="*/ 0 w 8112"/>
                  <a:gd name="T57" fmla="*/ 0 h 2807"/>
                  <a:gd name="T58" fmla="*/ 0 w 8112"/>
                  <a:gd name="T59" fmla="*/ 0 h 2807"/>
                  <a:gd name="T60" fmla="*/ 0 w 8112"/>
                  <a:gd name="T61" fmla="*/ 0 h 2807"/>
                  <a:gd name="T62" fmla="*/ 0 w 8112"/>
                  <a:gd name="T63" fmla="*/ 0 h 2807"/>
                  <a:gd name="T64" fmla="*/ 0 w 8112"/>
                  <a:gd name="T65" fmla="*/ 0 h 2807"/>
                  <a:gd name="T66" fmla="*/ 0 w 8112"/>
                  <a:gd name="T67" fmla="*/ 0 h 2807"/>
                  <a:gd name="T68" fmla="*/ 0 w 8112"/>
                  <a:gd name="T69" fmla="*/ 0 h 2807"/>
                  <a:gd name="T70" fmla="*/ 0 w 8112"/>
                  <a:gd name="T71" fmla="*/ 0 h 2807"/>
                  <a:gd name="T72" fmla="*/ 0 w 8112"/>
                  <a:gd name="T73" fmla="*/ 0 h 2807"/>
                  <a:gd name="T74" fmla="*/ 0 w 8112"/>
                  <a:gd name="T75" fmla="*/ 0 h 2807"/>
                  <a:gd name="T76" fmla="*/ 0 w 8112"/>
                  <a:gd name="T77" fmla="*/ 0 h 2807"/>
                  <a:gd name="T78" fmla="*/ 0 w 8112"/>
                  <a:gd name="T79" fmla="*/ 0 h 2807"/>
                  <a:gd name="T80" fmla="*/ 0 w 8112"/>
                  <a:gd name="T81" fmla="*/ 0 h 2807"/>
                  <a:gd name="T82" fmla="*/ 0 w 8112"/>
                  <a:gd name="T83" fmla="*/ 0 h 2807"/>
                  <a:gd name="T84" fmla="*/ 0 w 8112"/>
                  <a:gd name="T85" fmla="*/ 0 h 2807"/>
                  <a:gd name="T86" fmla="*/ 0 w 8112"/>
                  <a:gd name="T87" fmla="*/ 0 h 2807"/>
                  <a:gd name="T88" fmla="*/ 0 w 8112"/>
                  <a:gd name="T89" fmla="*/ 0 h 2807"/>
                  <a:gd name="T90" fmla="*/ 0 w 8112"/>
                  <a:gd name="T91" fmla="*/ 0 h 2807"/>
                  <a:gd name="T92" fmla="*/ 0 w 8112"/>
                  <a:gd name="T93" fmla="*/ 0 h 2807"/>
                  <a:gd name="T94" fmla="*/ 0 w 8112"/>
                  <a:gd name="T95" fmla="*/ 0 h 2807"/>
                  <a:gd name="T96" fmla="*/ 0 w 8112"/>
                  <a:gd name="T97" fmla="*/ 0 h 2807"/>
                  <a:gd name="T98" fmla="*/ 0 w 8112"/>
                  <a:gd name="T99" fmla="*/ 0 h 2807"/>
                  <a:gd name="T100" fmla="*/ 0 w 8112"/>
                  <a:gd name="T101" fmla="*/ 0 h 28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12"/>
                  <a:gd name="T154" fmla="*/ 0 h 2807"/>
                  <a:gd name="T155" fmla="*/ 8112 w 8112"/>
                  <a:gd name="T156" fmla="*/ 2807 h 28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12" h="2807">
                    <a:moveTo>
                      <a:pt x="0" y="2807"/>
                    </a:moveTo>
                    <a:lnTo>
                      <a:pt x="0" y="2807"/>
                    </a:lnTo>
                    <a:lnTo>
                      <a:pt x="209" y="2806"/>
                    </a:lnTo>
                    <a:lnTo>
                      <a:pt x="416" y="2803"/>
                    </a:lnTo>
                    <a:lnTo>
                      <a:pt x="622" y="2798"/>
                    </a:lnTo>
                    <a:lnTo>
                      <a:pt x="825" y="2792"/>
                    </a:lnTo>
                    <a:lnTo>
                      <a:pt x="1028" y="2784"/>
                    </a:lnTo>
                    <a:lnTo>
                      <a:pt x="1230" y="2774"/>
                    </a:lnTo>
                    <a:lnTo>
                      <a:pt x="1430" y="2763"/>
                    </a:lnTo>
                    <a:lnTo>
                      <a:pt x="1627" y="2750"/>
                    </a:lnTo>
                    <a:lnTo>
                      <a:pt x="1824" y="2736"/>
                    </a:lnTo>
                    <a:lnTo>
                      <a:pt x="2019" y="2719"/>
                    </a:lnTo>
                    <a:lnTo>
                      <a:pt x="2212" y="2701"/>
                    </a:lnTo>
                    <a:lnTo>
                      <a:pt x="2402" y="2682"/>
                    </a:lnTo>
                    <a:lnTo>
                      <a:pt x="2591" y="2662"/>
                    </a:lnTo>
                    <a:lnTo>
                      <a:pt x="2777" y="2638"/>
                    </a:lnTo>
                    <a:lnTo>
                      <a:pt x="2962" y="2615"/>
                    </a:lnTo>
                    <a:lnTo>
                      <a:pt x="3144" y="2589"/>
                    </a:lnTo>
                    <a:lnTo>
                      <a:pt x="3325" y="2562"/>
                    </a:lnTo>
                    <a:lnTo>
                      <a:pt x="3502" y="2534"/>
                    </a:lnTo>
                    <a:lnTo>
                      <a:pt x="3678" y="2503"/>
                    </a:lnTo>
                    <a:lnTo>
                      <a:pt x="3851" y="2473"/>
                    </a:lnTo>
                    <a:lnTo>
                      <a:pt x="4022" y="2441"/>
                    </a:lnTo>
                    <a:lnTo>
                      <a:pt x="4190" y="2406"/>
                    </a:lnTo>
                    <a:lnTo>
                      <a:pt x="4355" y="2371"/>
                    </a:lnTo>
                    <a:lnTo>
                      <a:pt x="4518" y="2334"/>
                    </a:lnTo>
                    <a:lnTo>
                      <a:pt x="4678" y="2296"/>
                    </a:lnTo>
                    <a:lnTo>
                      <a:pt x="4835" y="2257"/>
                    </a:lnTo>
                    <a:lnTo>
                      <a:pt x="4990" y="2216"/>
                    </a:lnTo>
                    <a:lnTo>
                      <a:pt x="5141" y="2175"/>
                    </a:lnTo>
                    <a:lnTo>
                      <a:pt x="5216" y="2154"/>
                    </a:lnTo>
                    <a:lnTo>
                      <a:pt x="5289" y="2131"/>
                    </a:lnTo>
                    <a:lnTo>
                      <a:pt x="5362" y="2110"/>
                    </a:lnTo>
                    <a:lnTo>
                      <a:pt x="5435" y="2088"/>
                    </a:lnTo>
                    <a:lnTo>
                      <a:pt x="5506" y="2065"/>
                    </a:lnTo>
                    <a:lnTo>
                      <a:pt x="5577" y="2042"/>
                    </a:lnTo>
                    <a:lnTo>
                      <a:pt x="5647" y="2019"/>
                    </a:lnTo>
                    <a:lnTo>
                      <a:pt x="5716" y="1995"/>
                    </a:lnTo>
                    <a:lnTo>
                      <a:pt x="5785" y="1972"/>
                    </a:lnTo>
                    <a:lnTo>
                      <a:pt x="5852" y="1948"/>
                    </a:lnTo>
                    <a:lnTo>
                      <a:pt x="5919" y="1924"/>
                    </a:lnTo>
                    <a:lnTo>
                      <a:pt x="5985" y="1899"/>
                    </a:lnTo>
                    <a:lnTo>
                      <a:pt x="6050" y="1875"/>
                    </a:lnTo>
                    <a:lnTo>
                      <a:pt x="6113" y="1849"/>
                    </a:lnTo>
                    <a:lnTo>
                      <a:pt x="6177" y="1824"/>
                    </a:lnTo>
                    <a:lnTo>
                      <a:pt x="6239" y="1799"/>
                    </a:lnTo>
                    <a:lnTo>
                      <a:pt x="6301" y="1773"/>
                    </a:lnTo>
                    <a:lnTo>
                      <a:pt x="6362" y="1747"/>
                    </a:lnTo>
                    <a:lnTo>
                      <a:pt x="6422" y="1721"/>
                    </a:lnTo>
                    <a:lnTo>
                      <a:pt x="6480" y="1694"/>
                    </a:lnTo>
                    <a:lnTo>
                      <a:pt x="6538" y="1667"/>
                    </a:lnTo>
                    <a:lnTo>
                      <a:pt x="6596" y="1640"/>
                    </a:lnTo>
                    <a:lnTo>
                      <a:pt x="6652" y="1613"/>
                    </a:lnTo>
                    <a:lnTo>
                      <a:pt x="6708" y="1585"/>
                    </a:lnTo>
                    <a:lnTo>
                      <a:pt x="6761" y="1557"/>
                    </a:lnTo>
                    <a:lnTo>
                      <a:pt x="6815" y="1529"/>
                    </a:lnTo>
                    <a:lnTo>
                      <a:pt x="6868" y="1500"/>
                    </a:lnTo>
                    <a:lnTo>
                      <a:pt x="6919" y="1472"/>
                    </a:lnTo>
                    <a:lnTo>
                      <a:pt x="6969" y="1444"/>
                    </a:lnTo>
                    <a:lnTo>
                      <a:pt x="7019" y="1414"/>
                    </a:lnTo>
                    <a:lnTo>
                      <a:pt x="7068" y="1385"/>
                    </a:lnTo>
                    <a:lnTo>
                      <a:pt x="7115" y="1355"/>
                    </a:lnTo>
                    <a:lnTo>
                      <a:pt x="7162" y="1325"/>
                    </a:lnTo>
                    <a:lnTo>
                      <a:pt x="7208" y="1296"/>
                    </a:lnTo>
                    <a:lnTo>
                      <a:pt x="7252" y="1265"/>
                    </a:lnTo>
                    <a:lnTo>
                      <a:pt x="7296" y="1235"/>
                    </a:lnTo>
                    <a:lnTo>
                      <a:pt x="7338" y="1204"/>
                    </a:lnTo>
                    <a:lnTo>
                      <a:pt x="7380" y="1173"/>
                    </a:lnTo>
                    <a:lnTo>
                      <a:pt x="7420" y="1143"/>
                    </a:lnTo>
                    <a:lnTo>
                      <a:pt x="7460" y="1111"/>
                    </a:lnTo>
                    <a:lnTo>
                      <a:pt x="7498" y="1080"/>
                    </a:lnTo>
                    <a:lnTo>
                      <a:pt x="7535" y="1047"/>
                    </a:lnTo>
                    <a:lnTo>
                      <a:pt x="7572" y="1016"/>
                    </a:lnTo>
                    <a:lnTo>
                      <a:pt x="7607" y="983"/>
                    </a:lnTo>
                    <a:lnTo>
                      <a:pt x="7640" y="951"/>
                    </a:lnTo>
                    <a:lnTo>
                      <a:pt x="7674" y="918"/>
                    </a:lnTo>
                    <a:lnTo>
                      <a:pt x="7705" y="886"/>
                    </a:lnTo>
                    <a:lnTo>
                      <a:pt x="7737" y="853"/>
                    </a:lnTo>
                    <a:lnTo>
                      <a:pt x="7766" y="819"/>
                    </a:lnTo>
                    <a:lnTo>
                      <a:pt x="7795" y="786"/>
                    </a:lnTo>
                    <a:lnTo>
                      <a:pt x="7822" y="752"/>
                    </a:lnTo>
                    <a:lnTo>
                      <a:pt x="7848" y="719"/>
                    </a:lnTo>
                    <a:lnTo>
                      <a:pt x="7873" y="684"/>
                    </a:lnTo>
                    <a:lnTo>
                      <a:pt x="7897" y="650"/>
                    </a:lnTo>
                    <a:lnTo>
                      <a:pt x="7919" y="615"/>
                    </a:lnTo>
                    <a:lnTo>
                      <a:pt x="7941" y="581"/>
                    </a:lnTo>
                    <a:lnTo>
                      <a:pt x="7961" y="545"/>
                    </a:lnTo>
                    <a:lnTo>
                      <a:pt x="7980" y="511"/>
                    </a:lnTo>
                    <a:lnTo>
                      <a:pt x="7998" y="475"/>
                    </a:lnTo>
                    <a:lnTo>
                      <a:pt x="8015" y="440"/>
                    </a:lnTo>
                    <a:lnTo>
                      <a:pt x="8030" y="403"/>
                    </a:lnTo>
                    <a:lnTo>
                      <a:pt x="8044" y="368"/>
                    </a:lnTo>
                    <a:lnTo>
                      <a:pt x="8056" y="331"/>
                    </a:lnTo>
                    <a:lnTo>
                      <a:pt x="8068" y="295"/>
                    </a:lnTo>
                    <a:lnTo>
                      <a:pt x="8079" y="259"/>
                    </a:lnTo>
                    <a:lnTo>
                      <a:pt x="8087" y="223"/>
                    </a:lnTo>
                    <a:lnTo>
                      <a:pt x="8095" y="185"/>
                    </a:lnTo>
                    <a:lnTo>
                      <a:pt x="8101" y="149"/>
                    </a:lnTo>
                    <a:lnTo>
                      <a:pt x="8106" y="111"/>
                    </a:lnTo>
                    <a:lnTo>
                      <a:pt x="8109" y="74"/>
                    </a:lnTo>
                    <a:lnTo>
                      <a:pt x="8111" y="37"/>
                    </a:lnTo>
                    <a:lnTo>
                      <a:pt x="8112" y="0"/>
                    </a:lnTo>
                    <a:lnTo>
                      <a:pt x="8014" y="0"/>
                    </a:lnTo>
                    <a:lnTo>
                      <a:pt x="8013" y="33"/>
                    </a:lnTo>
                    <a:lnTo>
                      <a:pt x="8011" y="68"/>
                    </a:lnTo>
                    <a:lnTo>
                      <a:pt x="8008" y="101"/>
                    </a:lnTo>
                    <a:lnTo>
                      <a:pt x="8004" y="135"/>
                    </a:lnTo>
                    <a:lnTo>
                      <a:pt x="7998" y="168"/>
                    </a:lnTo>
                    <a:lnTo>
                      <a:pt x="7991" y="201"/>
                    </a:lnTo>
                    <a:lnTo>
                      <a:pt x="7983" y="234"/>
                    </a:lnTo>
                    <a:lnTo>
                      <a:pt x="7974" y="267"/>
                    </a:lnTo>
                    <a:lnTo>
                      <a:pt x="7964" y="301"/>
                    </a:lnTo>
                    <a:lnTo>
                      <a:pt x="7952" y="333"/>
                    </a:lnTo>
                    <a:lnTo>
                      <a:pt x="7939" y="367"/>
                    </a:lnTo>
                    <a:lnTo>
                      <a:pt x="7925" y="399"/>
                    </a:lnTo>
                    <a:lnTo>
                      <a:pt x="7909" y="433"/>
                    </a:lnTo>
                    <a:lnTo>
                      <a:pt x="7893" y="465"/>
                    </a:lnTo>
                    <a:lnTo>
                      <a:pt x="7876" y="498"/>
                    </a:lnTo>
                    <a:lnTo>
                      <a:pt x="7856" y="530"/>
                    </a:lnTo>
                    <a:lnTo>
                      <a:pt x="7837" y="562"/>
                    </a:lnTo>
                    <a:lnTo>
                      <a:pt x="7815" y="595"/>
                    </a:lnTo>
                    <a:lnTo>
                      <a:pt x="7793" y="627"/>
                    </a:lnTo>
                    <a:lnTo>
                      <a:pt x="7769" y="659"/>
                    </a:lnTo>
                    <a:lnTo>
                      <a:pt x="7745" y="691"/>
                    </a:lnTo>
                    <a:lnTo>
                      <a:pt x="7719" y="723"/>
                    </a:lnTo>
                    <a:lnTo>
                      <a:pt x="7692" y="755"/>
                    </a:lnTo>
                    <a:lnTo>
                      <a:pt x="7664" y="787"/>
                    </a:lnTo>
                    <a:lnTo>
                      <a:pt x="7634" y="818"/>
                    </a:lnTo>
                    <a:lnTo>
                      <a:pt x="7604" y="849"/>
                    </a:lnTo>
                    <a:lnTo>
                      <a:pt x="7573" y="881"/>
                    </a:lnTo>
                    <a:lnTo>
                      <a:pt x="7540" y="911"/>
                    </a:lnTo>
                    <a:lnTo>
                      <a:pt x="7506" y="943"/>
                    </a:lnTo>
                    <a:lnTo>
                      <a:pt x="7471" y="973"/>
                    </a:lnTo>
                    <a:lnTo>
                      <a:pt x="7435" y="1004"/>
                    </a:lnTo>
                    <a:lnTo>
                      <a:pt x="7398" y="1034"/>
                    </a:lnTo>
                    <a:lnTo>
                      <a:pt x="7360" y="1064"/>
                    </a:lnTo>
                    <a:lnTo>
                      <a:pt x="7320" y="1095"/>
                    </a:lnTo>
                    <a:lnTo>
                      <a:pt x="7281" y="1125"/>
                    </a:lnTo>
                    <a:lnTo>
                      <a:pt x="7239" y="1155"/>
                    </a:lnTo>
                    <a:lnTo>
                      <a:pt x="7196" y="1184"/>
                    </a:lnTo>
                    <a:lnTo>
                      <a:pt x="7153" y="1214"/>
                    </a:lnTo>
                    <a:lnTo>
                      <a:pt x="7108" y="1243"/>
                    </a:lnTo>
                    <a:lnTo>
                      <a:pt x="7063" y="1272"/>
                    </a:lnTo>
                    <a:lnTo>
                      <a:pt x="7017" y="1301"/>
                    </a:lnTo>
                    <a:lnTo>
                      <a:pt x="6969" y="1330"/>
                    </a:lnTo>
                    <a:lnTo>
                      <a:pt x="6921" y="1359"/>
                    </a:lnTo>
                    <a:lnTo>
                      <a:pt x="6871" y="1386"/>
                    </a:lnTo>
                    <a:lnTo>
                      <a:pt x="6820" y="1414"/>
                    </a:lnTo>
                    <a:lnTo>
                      <a:pt x="6768" y="1443"/>
                    </a:lnTo>
                    <a:lnTo>
                      <a:pt x="6717" y="1470"/>
                    </a:lnTo>
                    <a:lnTo>
                      <a:pt x="6663" y="1497"/>
                    </a:lnTo>
                    <a:lnTo>
                      <a:pt x="6608" y="1525"/>
                    </a:lnTo>
                    <a:lnTo>
                      <a:pt x="6553" y="1551"/>
                    </a:lnTo>
                    <a:lnTo>
                      <a:pt x="6497" y="1579"/>
                    </a:lnTo>
                    <a:lnTo>
                      <a:pt x="6440" y="1605"/>
                    </a:lnTo>
                    <a:lnTo>
                      <a:pt x="6382" y="1631"/>
                    </a:lnTo>
                    <a:lnTo>
                      <a:pt x="6322" y="1657"/>
                    </a:lnTo>
                    <a:lnTo>
                      <a:pt x="6262" y="1683"/>
                    </a:lnTo>
                    <a:lnTo>
                      <a:pt x="6203" y="1708"/>
                    </a:lnTo>
                    <a:lnTo>
                      <a:pt x="6140" y="1734"/>
                    </a:lnTo>
                    <a:lnTo>
                      <a:pt x="6078" y="1758"/>
                    </a:lnTo>
                    <a:lnTo>
                      <a:pt x="6014" y="1783"/>
                    </a:lnTo>
                    <a:lnTo>
                      <a:pt x="5950" y="1808"/>
                    </a:lnTo>
                    <a:lnTo>
                      <a:pt x="5885" y="1832"/>
                    </a:lnTo>
                    <a:lnTo>
                      <a:pt x="5819" y="1855"/>
                    </a:lnTo>
                    <a:lnTo>
                      <a:pt x="5752" y="1880"/>
                    </a:lnTo>
                    <a:lnTo>
                      <a:pt x="5684" y="1903"/>
                    </a:lnTo>
                    <a:lnTo>
                      <a:pt x="5616" y="1926"/>
                    </a:lnTo>
                    <a:lnTo>
                      <a:pt x="5547" y="1949"/>
                    </a:lnTo>
                    <a:lnTo>
                      <a:pt x="5477" y="1971"/>
                    </a:lnTo>
                    <a:lnTo>
                      <a:pt x="5406" y="1993"/>
                    </a:lnTo>
                    <a:lnTo>
                      <a:pt x="5334" y="2016"/>
                    </a:lnTo>
                    <a:lnTo>
                      <a:pt x="5262" y="2038"/>
                    </a:lnTo>
                    <a:lnTo>
                      <a:pt x="5189" y="2059"/>
                    </a:lnTo>
                    <a:lnTo>
                      <a:pt x="5115" y="2080"/>
                    </a:lnTo>
                    <a:lnTo>
                      <a:pt x="4965" y="2121"/>
                    </a:lnTo>
                    <a:lnTo>
                      <a:pt x="4811" y="2162"/>
                    </a:lnTo>
                    <a:lnTo>
                      <a:pt x="4655" y="2200"/>
                    </a:lnTo>
                    <a:lnTo>
                      <a:pt x="4496" y="2238"/>
                    </a:lnTo>
                    <a:lnTo>
                      <a:pt x="4334" y="2274"/>
                    </a:lnTo>
                    <a:lnTo>
                      <a:pt x="4170" y="2310"/>
                    </a:lnTo>
                    <a:lnTo>
                      <a:pt x="4003" y="2343"/>
                    </a:lnTo>
                    <a:lnTo>
                      <a:pt x="3833" y="2376"/>
                    </a:lnTo>
                    <a:lnTo>
                      <a:pt x="3662" y="2407"/>
                    </a:lnTo>
                    <a:lnTo>
                      <a:pt x="3486" y="2436"/>
                    </a:lnTo>
                    <a:lnTo>
                      <a:pt x="3310" y="2465"/>
                    </a:lnTo>
                    <a:lnTo>
                      <a:pt x="3130" y="2491"/>
                    </a:lnTo>
                    <a:lnTo>
                      <a:pt x="2949" y="2518"/>
                    </a:lnTo>
                    <a:lnTo>
                      <a:pt x="2765" y="2541"/>
                    </a:lnTo>
                    <a:lnTo>
                      <a:pt x="2580" y="2563"/>
                    </a:lnTo>
                    <a:lnTo>
                      <a:pt x="2392" y="2585"/>
                    </a:lnTo>
                    <a:lnTo>
                      <a:pt x="2201" y="2604"/>
                    </a:lnTo>
                    <a:lnTo>
                      <a:pt x="2010" y="2621"/>
                    </a:lnTo>
                    <a:lnTo>
                      <a:pt x="1816" y="2637"/>
                    </a:lnTo>
                    <a:lnTo>
                      <a:pt x="1621" y="2652"/>
                    </a:lnTo>
                    <a:lnTo>
                      <a:pt x="1424" y="2665"/>
                    </a:lnTo>
                    <a:lnTo>
                      <a:pt x="1225" y="2677"/>
                    </a:lnTo>
                    <a:lnTo>
                      <a:pt x="1024" y="2686"/>
                    </a:lnTo>
                    <a:lnTo>
                      <a:pt x="822" y="2694"/>
                    </a:lnTo>
                    <a:lnTo>
                      <a:pt x="619" y="2700"/>
                    </a:lnTo>
                    <a:lnTo>
                      <a:pt x="414" y="2704"/>
                    </a:lnTo>
                    <a:lnTo>
                      <a:pt x="208" y="2707"/>
                    </a:lnTo>
                    <a:lnTo>
                      <a:pt x="0" y="2708"/>
                    </a:lnTo>
                    <a:lnTo>
                      <a:pt x="0" y="2807"/>
                    </a:lnTo>
                    <a:close/>
                  </a:path>
                </a:pathLst>
              </a:custGeom>
              <a:solidFill>
                <a:srgbClr val="D98E9A"/>
              </a:solidFill>
              <a:ln w="9525">
                <a:noFill/>
                <a:round/>
                <a:headEnd/>
                <a:tailEnd/>
              </a:ln>
            </p:spPr>
            <p:txBody>
              <a:bodyPr/>
              <a:lstStyle/>
              <a:p>
                <a:endParaRPr lang="en-US" dirty="0"/>
              </a:p>
            </p:txBody>
          </p:sp>
          <p:sp>
            <p:nvSpPr>
              <p:cNvPr id="58627" name="Freeform 296"/>
              <p:cNvSpPr>
                <a:spLocks/>
              </p:cNvSpPr>
              <p:nvPr/>
            </p:nvSpPr>
            <p:spPr bwMode="auto">
              <a:xfrm>
                <a:off x="3744" y="4603"/>
                <a:ext cx="312" cy="108"/>
              </a:xfrm>
              <a:custGeom>
                <a:avLst/>
                <a:gdLst>
                  <a:gd name="T0" fmla="*/ 0 w 8112"/>
                  <a:gd name="T1" fmla="*/ 0 h 2807"/>
                  <a:gd name="T2" fmla="*/ 0 w 8112"/>
                  <a:gd name="T3" fmla="*/ 0 h 2807"/>
                  <a:gd name="T4" fmla="*/ 0 w 8112"/>
                  <a:gd name="T5" fmla="*/ 0 h 2807"/>
                  <a:gd name="T6" fmla="*/ 0 w 8112"/>
                  <a:gd name="T7" fmla="*/ 0 h 2807"/>
                  <a:gd name="T8" fmla="*/ 0 w 8112"/>
                  <a:gd name="T9" fmla="*/ 0 h 2807"/>
                  <a:gd name="T10" fmla="*/ 0 w 8112"/>
                  <a:gd name="T11" fmla="*/ 0 h 2807"/>
                  <a:gd name="T12" fmla="*/ 0 w 8112"/>
                  <a:gd name="T13" fmla="*/ 0 h 2807"/>
                  <a:gd name="T14" fmla="*/ 0 w 8112"/>
                  <a:gd name="T15" fmla="*/ 0 h 2807"/>
                  <a:gd name="T16" fmla="*/ 0 w 8112"/>
                  <a:gd name="T17" fmla="*/ 0 h 2807"/>
                  <a:gd name="T18" fmla="*/ 0 w 8112"/>
                  <a:gd name="T19" fmla="*/ 0 h 2807"/>
                  <a:gd name="T20" fmla="*/ 0 w 8112"/>
                  <a:gd name="T21" fmla="*/ 0 h 2807"/>
                  <a:gd name="T22" fmla="*/ 0 w 8112"/>
                  <a:gd name="T23" fmla="*/ 0 h 2807"/>
                  <a:gd name="T24" fmla="*/ 0 w 8112"/>
                  <a:gd name="T25" fmla="*/ 0 h 2807"/>
                  <a:gd name="T26" fmla="*/ 0 w 8112"/>
                  <a:gd name="T27" fmla="*/ 0 h 2807"/>
                  <a:gd name="T28" fmla="*/ 0 w 8112"/>
                  <a:gd name="T29" fmla="*/ 0 h 2807"/>
                  <a:gd name="T30" fmla="*/ 0 w 8112"/>
                  <a:gd name="T31" fmla="*/ 0 h 2807"/>
                  <a:gd name="T32" fmla="*/ 0 w 8112"/>
                  <a:gd name="T33" fmla="*/ 0 h 2807"/>
                  <a:gd name="T34" fmla="*/ 0 w 8112"/>
                  <a:gd name="T35" fmla="*/ 0 h 2807"/>
                  <a:gd name="T36" fmla="*/ 0 w 8112"/>
                  <a:gd name="T37" fmla="*/ 0 h 2807"/>
                  <a:gd name="T38" fmla="*/ 0 w 8112"/>
                  <a:gd name="T39" fmla="*/ 0 h 2807"/>
                  <a:gd name="T40" fmla="*/ 0 w 8112"/>
                  <a:gd name="T41" fmla="*/ 0 h 2807"/>
                  <a:gd name="T42" fmla="*/ 0 w 8112"/>
                  <a:gd name="T43" fmla="*/ 0 h 2807"/>
                  <a:gd name="T44" fmla="*/ 0 w 8112"/>
                  <a:gd name="T45" fmla="*/ 0 h 2807"/>
                  <a:gd name="T46" fmla="*/ 0 w 8112"/>
                  <a:gd name="T47" fmla="*/ 0 h 2807"/>
                  <a:gd name="T48" fmla="*/ 0 w 8112"/>
                  <a:gd name="T49" fmla="*/ 0 h 2807"/>
                  <a:gd name="T50" fmla="*/ 0 w 8112"/>
                  <a:gd name="T51" fmla="*/ 0 h 2807"/>
                  <a:gd name="T52" fmla="*/ 0 w 8112"/>
                  <a:gd name="T53" fmla="*/ 0 h 2807"/>
                  <a:gd name="T54" fmla="*/ 0 w 8112"/>
                  <a:gd name="T55" fmla="*/ 0 h 2807"/>
                  <a:gd name="T56" fmla="*/ 0 w 8112"/>
                  <a:gd name="T57" fmla="*/ 0 h 2807"/>
                  <a:gd name="T58" fmla="*/ 0 w 8112"/>
                  <a:gd name="T59" fmla="*/ 0 h 2807"/>
                  <a:gd name="T60" fmla="*/ 0 w 8112"/>
                  <a:gd name="T61" fmla="*/ 0 h 2807"/>
                  <a:gd name="T62" fmla="*/ 0 w 8112"/>
                  <a:gd name="T63" fmla="*/ 0 h 2807"/>
                  <a:gd name="T64" fmla="*/ 0 w 8112"/>
                  <a:gd name="T65" fmla="*/ 0 h 2807"/>
                  <a:gd name="T66" fmla="*/ 0 w 8112"/>
                  <a:gd name="T67" fmla="*/ 0 h 2807"/>
                  <a:gd name="T68" fmla="*/ 0 w 8112"/>
                  <a:gd name="T69" fmla="*/ 0 h 2807"/>
                  <a:gd name="T70" fmla="*/ 0 w 8112"/>
                  <a:gd name="T71" fmla="*/ 0 h 2807"/>
                  <a:gd name="T72" fmla="*/ 0 w 8112"/>
                  <a:gd name="T73" fmla="*/ 0 h 2807"/>
                  <a:gd name="T74" fmla="*/ 0 w 8112"/>
                  <a:gd name="T75" fmla="*/ 0 h 2807"/>
                  <a:gd name="T76" fmla="*/ 0 w 8112"/>
                  <a:gd name="T77" fmla="*/ 0 h 2807"/>
                  <a:gd name="T78" fmla="*/ 0 w 8112"/>
                  <a:gd name="T79" fmla="*/ 0 h 2807"/>
                  <a:gd name="T80" fmla="*/ 0 w 8112"/>
                  <a:gd name="T81" fmla="*/ 0 h 2807"/>
                  <a:gd name="T82" fmla="*/ 0 w 8112"/>
                  <a:gd name="T83" fmla="*/ 0 h 2807"/>
                  <a:gd name="T84" fmla="*/ 0 w 8112"/>
                  <a:gd name="T85" fmla="*/ 0 h 2807"/>
                  <a:gd name="T86" fmla="*/ 0 w 8112"/>
                  <a:gd name="T87" fmla="*/ 0 h 2807"/>
                  <a:gd name="T88" fmla="*/ 0 w 8112"/>
                  <a:gd name="T89" fmla="*/ 0 h 2807"/>
                  <a:gd name="T90" fmla="*/ 0 w 8112"/>
                  <a:gd name="T91" fmla="*/ 0 h 2807"/>
                  <a:gd name="T92" fmla="*/ 0 w 8112"/>
                  <a:gd name="T93" fmla="*/ 0 h 2807"/>
                  <a:gd name="T94" fmla="*/ 0 w 8112"/>
                  <a:gd name="T95" fmla="*/ 0 h 2807"/>
                  <a:gd name="T96" fmla="*/ 0 w 8112"/>
                  <a:gd name="T97" fmla="*/ 0 h 2807"/>
                  <a:gd name="T98" fmla="*/ 0 w 8112"/>
                  <a:gd name="T99" fmla="*/ 0 h 2807"/>
                  <a:gd name="T100" fmla="*/ 0 w 8112"/>
                  <a:gd name="T101" fmla="*/ 0 h 28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12"/>
                  <a:gd name="T154" fmla="*/ 0 h 2807"/>
                  <a:gd name="T155" fmla="*/ 8112 w 8112"/>
                  <a:gd name="T156" fmla="*/ 2807 h 28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12" h="2807">
                    <a:moveTo>
                      <a:pt x="0" y="0"/>
                    </a:moveTo>
                    <a:lnTo>
                      <a:pt x="0" y="0"/>
                    </a:lnTo>
                    <a:lnTo>
                      <a:pt x="1" y="37"/>
                    </a:lnTo>
                    <a:lnTo>
                      <a:pt x="3" y="74"/>
                    </a:lnTo>
                    <a:lnTo>
                      <a:pt x="6" y="111"/>
                    </a:lnTo>
                    <a:lnTo>
                      <a:pt x="11" y="149"/>
                    </a:lnTo>
                    <a:lnTo>
                      <a:pt x="17" y="185"/>
                    </a:lnTo>
                    <a:lnTo>
                      <a:pt x="24" y="223"/>
                    </a:lnTo>
                    <a:lnTo>
                      <a:pt x="33" y="259"/>
                    </a:lnTo>
                    <a:lnTo>
                      <a:pt x="44" y="295"/>
                    </a:lnTo>
                    <a:lnTo>
                      <a:pt x="55" y="331"/>
                    </a:lnTo>
                    <a:lnTo>
                      <a:pt x="68" y="368"/>
                    </a:lnTo>
                    <a:lnTo>
                      <a:pt x="82" y="404"/>
                    </a:lnTo>
                    <a:lnTo>
                      <a:pt x="97" y="440"/>
                    </a:lnTo>
                    <a:lnTo>
                      <a:pt x="114" y="475"/>
                    </a:lnTo>
                    <a:lnTo>
                      <a:pt x="132" y="511"/>
                    </a:lnTo>
                    <a:lnTo>
                      <a:pt x="151" y="545"/>
                    </a:lnTo>
                    <a:lnTo>
                      <a:pt x="171" y="581"/>
                    </a:lnTo>
                    <a:lnTo>
                      <a:pt x="193" y="615"/>
                    </a:lnTo>
                    <a:lnTo>
                      <a:pt x="215" y="650"/>
                    </a:lnTo>
                    <a:lnTo>
                      <a:pt x="239" y="684"/>
                    </a:lnTo>
                    <a:lnTo>
                      <a:pt x="264" y="718"/>
                    </a:lnTo>
                    <a:lnTo>
                      <a:pt x="290" y="752"/>
                    </a:lnTo>
                    <a:lnTo>
                      <a:pt x="317" y="786"/>
                    </a:lnTo>
                    <a:lnTo>
                      <a:pt x="346" y="819"/>
                    </a:lnTo>
                    <a:lnTo>
                      <a:pt x="375" y="853"/>
                    </a:lnTo>
                    <a:lnTo>
                      <a:pt x="407" y="886"/>
                    </a:lnTo>
                    <a:lnTo>
                      <a:pt x="438" y="918"/>
                    </a:lnTo>
                    <a:lnTo>
                      <a:pt x="472" y="951"/>
                    </a:lnTo>
                    <a:lnTo>
                      <a:pt x="505" y="983"/>
                    </a:lnTo>
                    <a:lnTo>
                      <a:pt x="540" y="1016"/>
                    </a:lnTo>
                    <a:lnTo>
                      <a:pt x="577" y="1047"/>
                    </a:lnTo>
                    <a:lnTo>
                      <a:pt x="613" y="1080"/>
                    </a:lnTo>
                    <a:lnTo>
                      <a:pt x="652" y="1111"/>
                    </a:lnTo>
                    <a:lnTo>
                      <a:pt x="692" y="1143"/>
                    </a:lnTo>
                    <a:lnTo>
                      <a:pt x="732" y="1173"/>
                    </a:lnTo>
                    <a:lnTo>
                      <a:pt x="774" y="1204"/>
                    </a:lnTo>
                    <a:lnTo>
                      <a:pt x="816" y="1235"/>
                    </a:lnTo>
                    <a:lnTo>
                      <a:pt x="860" y="1265"/>
                    </a:lnTo>
                    <a:lnTo>
                      <a:pt x="904" y="1296"/>
                    </a:lnTo>
                    <a:lnTo>
                      <a:pt x="950" y="1325"/>
                    </a:lnTo>
                    <a:lnTo>
                      <a:pt x="997" y="1355"/>
                    </a:lnTo>
                    <a:lnTo>
                      <a:pt x="1044" y="1385"/>
                    </a:lnTo>
                    <a:lnTo>
                      <a:pt x="1093" y="1414"/>
                    </a:lnTo>
                    <a:lnTo>
                      <a:pt x="1143" y="1444"/>
                    </a:lnTo>
                    <a:lnTo>
                      <a:pt x="1192" y="1472"/>
                    </a:lnTo>
                    <a:lnTo>
                      <a:pt x="1244" y="1500"/>
                    </a:lnTo>
                    <a:lnTo>
                      <a:pt x="1297" y="1529"/>
                    </a:lnTo>
                    <a:lnTo>
                      <a:pt x="1351" y="1557"/>
                    </a:lnTo>
                    <a:lnTo>
                      <a:pt x="1404" y="1585"/>
                    </a:lnTo>
                    <a:lnTo>
                      <a:pt x="1460" y="1613"/>
                    </a:lnTo>
                    <a:lnTo>
                      <a:pt x="1516" y="1640"/>
                    </a:lnTo>
                    <a:lnTo>
                      <a:pt x="1574" y="1667"/>
                    </a:lnTo>
                    <a:lnTo>
                      <a:pt x="1632" y="1694"/>
                    </a:lnTo>
                    <a:lnTo>
                      <a:pt x="1690" y="1721"/>
                    </a:lnTo>
                    <a:lnTo>
                      <a:pt x="1750" y="1747"/>
                    </a:lnTo>
                    <a:lnTo>
                      <a:pt x="1811" y="1773"/>
                    </a:lnTo>
                    <a:lnTo>
                      <a:pt x="1873" y="1799"/>
                    </a:lnTo>
                    <a:lnTo>
                      <a:pt x="1935" y="1824"/>
                    </a:lnTo>
                    <a:lnTo>
                      <a:pt x="1998" y="1849"/>
                    </a:lnTo>
                    <a:lnTo>
                      <a:pt x="2062" y="1875"/>
                    </a:lnTo>
                    <a:lnTo>
                      <a:pt x="2127" y="1899"/>
                    </a:lnTo>
                    <a:lnTo>
                      <a:pt x="2193" y="1924"/>
                    </a:lnTo>
                    <a:lnTo>
                      <a:pt x="2260" y="1948"/>
                    </a:lnTo>
                    <a:lnTo>
                      <a:pt x="2327" y="1972"/>
                    </a:lnTo>
                    <a:lnTo>
                      <a:pt x="2396" y="1995"/>
                    </a:lnTo>
                    <a:lnTo>
                      <a:pt x="2465" y="2019"/>
                    </a:lnTo>
                    <a:lnTo>
                      <a:pt x="2535" y="2042"/>
                    </a:lnTo>
                    <a:lnTo>
                      <a:pt x="2606" y="2065"/>
                    </a:lnTo>
                    <a:lnTo>
                      <a:pt x="2677" y="2088"/>
                    </a:lnTo>
                    <a:lnTo>
                      <a:pt x="2749" y="2110"/>
                    </a:lnTo>
                    <a:lnTo>
                      <a:pt x="2823" y="2131"/>
                    </a:lnTo>
                    <a:lnTo>
                      <a:pt x="2896" y="2154"/>
                    </a:lnTo>
                    <a:lnTo>
                      <a:pt x="2971" y="2175"/>
                    </a:lnTo>
                    <a:lnTo>
                      <a:pt x="3122" y="2216"/>
                    </a:lnTo>
                    <a:lnTo>
                      <a:pt x="3277" y="2257"/>
                    </a:lnTo>
                    <a:lnTo>
                      <a:pt x="3434" y="2296"/>
                    </a:lnTo>
                    <a:lnTo>
                      <a:pt x="3594" y="2334"/>
                    </a:lnTo>
                    <a:lnTo>
                      <a:pt x="3757" y="2371"/>
                    </a:lnTo>
                    <a:lnTo>
                      <a:pt x="3922" y="2406"/>
                    </a:lnTo>
                    <a:lnTo>
                      <a:pt x="4090" y="2441"/>
                    </a:lnTo>
                    <a:lnTo>
                      <a:pt x="4261" y="2473"/>
                    </a:lnTo>
                    <a:lnTo>
                      <a:pt x="4434" y="2503"/>
                    </a:lnTo>
                    <a:lnTo>
                      <a:pt x="4610" y="2534"/>
                    </a:lnTo>
                    <a:lnTo>
                      <a:pt x="4787" y="2562"/>
                    </a:lnTo>
                    <a:lnTo>
                      <a:pt x="4968" y="2589"/>
                    </a:lnTo>
                    <a:lnTo>
                      <a:pt x="5150" y="2615"/>
                    </a:lnTo>
                    <a:lnTo>
                      <a:pt x="5335" y="2638"/>
                    </a:lnTo>
                    <a:lnTo>
                      <a:pt x="5521" y="2662"/>
                    </a:lnTo>
                    <a:lnTo>
                      <a:pt x="5710" y="2682"/>
                    </a:lnTo>
                    <a:lnTo>
                      <a:pt x="5900" y="2701"/>
                    </a:lnTo>
                    <a:lnTo>
                      <a:pt x="6093" y="2719"/>
                    </a:lnTo>
                    <a:lnTo>
                      <a:pt x="6288" y="2736"/>
                    </a:lnTo>
                    <a:lnTo>
                      <a:pt x="6485" y="2750"/>
                    </a:lnTo>
                    <a:lnTo>
                      <a:pt x="6682" y="2763"/>
                    </a:lnTo>
                    <a:lnTo>
                      <a:pt x="6882" y="2774"/>
                    </a:lnTo>
                    <a:lnTo>
                      <a:pt x="7084" y="2784"/>
                    </a:lnTo>
                    <a:lnTo>
                      <a:pt x="7287" y="2792"/>
                    </a:lnTo>
                    <a:lnTo>
                      <a:pt x="7490" y="2798"/>
                    </a:lnTo>
                    <a:lnTo>
                      <a:pt x="7696" y="2803"/>
                    </a:lnTo>
                    <a:lnTo>
                      <a:pt x="7904" y="2806"/>
                    </a:lnTo>
                    <a:lnTo>
                      <a:pt x="8112" y="2807"/>
                    </a:lnTo>
                    <a:lnTo>
                      <a:pt x="8112" y="2708"/>
                    </a:lnTo>
                    <a:lnTo>
                      <a:pt x="7904" y="2707"/>
                    </a:lnTo>
                    <a:lnTo>
                      <a:pt x="7698" y="2704"/>
                    </a:lnTo>
                    <a:lnTo>
                      <a:pt x="7493" y="2700"/>
                    </a:lnTo>
                    <a:lnTo>
                      <a:pt x="7290" y="2694"/>
                    </a:lnTo>
                    <a:lnTo>
                      <a:pt x="7088" y="2686"/>
                    </a:lnTo>
                    <a:lnTo>
                      <a:pt x="6887" y="2677"/>
                    </a:lnTo>
                    <a:lnTo>
                      <a:pt x="6688" y="2665"/>
                    </a:lnTo>
                    <a:lnTo>
                      <a:pt x="6491" y="2652"/>
                    </a:lnTo>
                    <a:lnTo>
                      <a:pt x="6296" y="2637"/>
                    </a:lnTo>
                    <a:lnTo>
                      <a:pt x="6102" y="2621"/>
                    </a:lnTo>
                    <a:lnTo>
                      <a:pt x="5911" y="2604"/>
                    </a:lnTo>
                    <a:lnTo>
                      <a:pt x="5720" y="2585"/>
                    </a:lnTo>
                    <a:lnTo>
                      <a:pt x="5532" y="2563"/>
                    </a:lnTo>
                    <a:lnTo>
                      <a:pt x="5347" y="2541"/>
                    </a:lnTo>
                    <a:lnTo>
                      <a:pt x="5163" y="2518"/>
                    </a:lnTo>
                    <a:lnTo>
                      <a:pt x="4982" y="2491"/>
                    </a:lnTo>
                    <a:lnTo>
                      <a:pt x="4802" y="2465"/>
                    </a:lnTo>
                    <a:lnTo>
                      <a:pt x="4626" y="2436"/>
                    </a:lnTo>
                    <a:lnTo>
                      <a:pt x="4450" y="2407"/>
                    </a:lnTo>
                    <a:lnTo>
                      <a:pt x="4279" y="2376"/>
                    </a:lnTo>
                    <a:lnTo>
                      <a:pt x="4109" y="2343"/>
                    </a:lnTo>
                    <a:lnTo>
                      <a:pt x="3942" y="2310"/>
                    </a:lnTo>
                    <a:lnTo>
                      <a:pt x="3777" y="2274"/>
                    </a:lnTo>
                    <a:lnTo>
                      <a:pt x="3616" y="2238"/>
                    </a:lnTo>
                    <a:lnTo>
                      <a:pt x="3457" y="2200"/>
                    </a:lnTo>
                    <a:lnTo>
                      <a:pt x="3301" y="2162"/>
                    </a:lnTo>
                    <a:lnTo>
                      <a:pt x="3147" y="2121"/>
                    </a:lnTo>
                    <a:lnTo>
                      <a:pt x="2997" y="2080"/>
                    </a:lnTo>
                    <a:lnTo>
                      <a:pt x="2923" y="2059"/>
                    </a:lnTo>
                    <a:lnTo>
                      <a:pt x="2850" y="2038"/>
                    </a:lnTo>
                    <a:lnTo>
                      <a:pt x="2778" y="2016"/>
                    </a:lnTo>
                    <a:lnTo>
                      <a:pt x="2706" y="1993"/>
                    </a:lnTo>
                    <a:lnTo>
                      <a:pt x="2635" y="1971"/>
                    </a:lnTo>
                    <a:lnTo>
                      <a:pt x="2565" y="1949"/>
                    </a:lnTo>
                    <a:lnTo>
                      <a:pt x="2496" y="1926"/>
                    </a:lnTo>
                    <a:lnTo>
                      <a:pt x="2428" y="1903"/>
                    </a:lnTo>
                    <a:lnTo>
                      <a:pt x="2360" y="1880"/>
                    </a:lnTo>
                    <a:lnTo>
                      <a:pt x="2293" y="1855"/>
                    </a:lnTo>
                    <a:lnTo>
                      <a:pt x="2227" y="1832"/>
                    </a:lnTo>
                    <a:lnTo>
                      <a:pt x="2162" y="1808"/>
                    </a:lnTo>
                    <a:lnTo>
                      <a:pt x="2098" y="1783"/>
                    </a:lnTo>
                    <a:lnTo>
                      <a:pt x="2034" y="1758"/>
                    </a:lnTo>
                    <a:lnTo>
                      <a:pt x="1971" y="1734"/>
                    </a:lnTo>
                    <a:lnTo>
                      <a:pt x="1909" y="1708"/>
                    </a:lnTo>
                    <a:lnTo>
                      <a:pt x="1850" y="1683"/>
                    </a:lnTo>
                    <a:lnTo>
                      <a:pt x="1790" y="1657"/>
                    </a:lnTo>
                    <a:lnTo>
                      <a:pt x="1730" y="1631"/>
                    </a:lnTo>
                    <a:lnTo>
                      <a:pt x="1672" y="1605"/>
                    </a:lnTo>
                    <a:lnTo>
                      <a:pt x="1615" y="1579"/>
                    </a:lnTo>
                    <a:lnTo>
                      <a:pt x="1559" y="1551"/>
                    </a:lnTo>
                    <a:lnTo>
                      <a:pt x="1504" y="1525"/>
                    </a:lnTo>
                    <a:lnTo>
                      <a:pt x="1449" y="1497"/>
                    </a:lnTo>
                    <a:lnTo>
                      <a:pt x="1395" y="1470"/>
                    </a:lnTo>
                    <a:lnTo>
                      <a:pt x="1344" y="1443"/>
                    </a:lnTo>
                    <a:lnTo>
                      <a:pt x="1292" y="1414"/>
                    </a:lnTo>
                    <a:lnTo>
                      <a:pt x="1241" y="1386"/>
                    </a:lnTo>
                    <a:lnTo>
                      <a:pt x="1191" y="1359"/>
                    </a:lnTo>
                    <a:lnTo>
                      <a:pt x="1143" y="1330"/>
                    </a:lnTo>
                    <a:lnTo>
                      <a:pt x="1095" y="1301"/>
                    </a:lnTo>
                    <a:lnTo>
                      <a:pt x="1048" y="1272"/>
                    </a:lnTo>
                    <a:lnTo>
                      <a:pt x="1004" y="1243"/>
                    </a:lnTo>
                    <a:lnTo>
                      <a:pt x="959" y="1214"/>
                    </a:lnTo>
                    <a:lnTo>
                      <a:pt x="916" y="1184"/>
                    </a:lnTo>
                    <a:lnTo>
                      <a:pt x="873" y="1155"/>
                    </a:lnTo>
                    <a:lnTo>
                      <a:pt x="831" y="1125"/>
                    </a:lnTo>
                    <a:lnTo>
                      <a:pt x="791" y="1095"/>
                    </a:lnTo>
                    <a:lnTo>
                      <a:pt x="752" y="1064"/>
                    </a:lnTo>
                    <a:lnTo>
                      <a:pt x="714" y="1034"/>
                    </a:lnTo>
                    <a:lnTo>
                      <a:pt x="677" y="1004"/>
                    </a:lnTo>
                    <a:lnTo>
                      <a:pt x="641" y="973"/>
                    </a:lnTo>
                    <a:lnTo>
                      <a:pt x="606" y="943"/>
                    </a:lnTo>
                    <a:lnTo>
                      <a:pt x="572" y="911"/>
                    </a:lnTo>
                    <a:lnTo>
                      <a:pt x="539" y="881"/>
                    </a:lnTo>
                    <a:lnTo>
                      <a:pt x="508" y="849"/>
                    </a:lnTo>
                    <a:lnTo>
                      <a:pt x="478" y="818"/>
                    </a:lnTo>
                    <a:lnTo>
                      <a:pt x="448" y="787"/>
                    </a:lnTo>
                    <a:lnTo>
                      <a:pt x="420" y="755"/>
                    </a:lnTo>
                    <a:lnTo>
                      <a:pt x="393" y="723"/>
                    </a:lnTo>
                    <a:lnTo>
                      <a:pt x="367" y="691"/>
                    </a:lnTo>
                    <a:lnTo>
                      <a:pt x="343" y="659"/>
                    </a:lnTo>
                    <a:lnTo>
                      <a:pt x="318" y="627"/>
                    </a:lnTo>
                    <a:lnTo>
                      <a:pt x="296" y="595"/>
                    </a:lnTo>
                    <a:lnTo>
                      <a:pt x="276" y="562"/>
                    </a:lnTo>
                    <a:lnTo>
                      <a:pt x="256" y="530"/>
                    </a:lnTo>
                    <a:lnTo>
                      <a:pt x="236" y="498"/>
                    </a:lnTo>
                    <a:lnTo>
                      <a:pt x="219" y="465"/>
                    </a:lnTo>
                    <a:lnTo>
                      <a:pt x="202" y="433"/>
                    </a:lnTo>
                    <a:lnTo>
                      <a:pt x="187" y="399"/>
                    </a:lnTo>
                    <a:lnTo>
                      <a:pt x="172" y="367"/>
                    </a:lnTo>
                    <a:lnTo>
                      <a:pt x="160" y="333"/>
                    </a:lnTo>
                    <a:lnTo>
                      <a:pt x="148" y="301"/>
                    </a:lnTo>
                    <a:lnTo>
                      <a:pt x="138" y="267"/>
                    </a:lnTo>
                    <a:lnTo>
                      <a:pt x="129" y="234"/>
                    </a:lnTo>
                    <a:lnTo>
                      <a:pt x="121" y="201"/>
                    </a:lnTo>
                    <a:lnTo>
                      <a:pt x="114" y="168"/>
                    </a:lnTo>
                    <a:lnTo>
                      <a:pt x="108" y="135"/>
                    </a:lnTo>
                    <a:lnTo>
                      <a:pt x="104" y="101"/>
                    </a:lnTo>
                    <a:lnTo>
                      <a:pt x="100" y="68"/>
                    </a:lnTo>
                    <a:lnTo>
                      <a:pt x="99" y="33"/>
                    </a:lnTo>
                    <a:lnTo>
                      <a:pt x="98" y="0"/>
                    </a:lnTo>
                    <a:lnTo>
                      <a:pt x="0" y="0"/>
                    </a:lnTo>
                    <a:close/>
                  </a:path>
                </a:pathLst>
              </a:custGeom>
              <a:solidFill>
                <a:srgbClr val="D98E9A"/>
              </a:solidFill>
              <a:ln w="9525">
                <a:noFill/>
                <a:round/>
                <a:headEnd/>
                <a:tailEnd/>
              </a:ln>
            </p:spPr>
            <p:txBody>
              <a:bodyPr/>
              <a:lstStyle/>
              <a:p>
                <a:endParaRPr lang="en-US" dirty="0"/>
              </a:p>
            </p:txBody>
          </p:sp>
          <p:sp>
            <p:nvSpPr>
              <p:cNvPr id="58628" name="Freeform 297"/>
              <p:cNvSpPr>
                <a:spLocks/>
              </p:cNvSpPr>
              <p:nvPr/>
            </p:nvSpPr>
            <p:spPr bwMode="auto">
              <a:xfrm>
                <a:off x="3744" y="4495"/>
                <a:ext cx="312" cy="108"/>
              </a:xfrm>
              <a:custGeom>
                <a:avLst/>
                <a:gdLst>
                  <a:gd name="T0" fmla="*/ 0 w 8112"/>
                  <a:gd name="T1" fmla="*/ 0 h 2811"/>
                  <a:gd name="T2" fmla="*/ 0 w 8112"/>
                  <a:gd name="T3" fmla="*/ 0 h 2811"/>
                  <a:gd name="T4" fmla="*/ 0 w 8112"/>
                  <a:gd name="T5" fmla="*/ 0 h 2811"/>
                  <a:gd name="T6" fmla="*/ 0 w 8112"/>
                  <a:gd name="T7" fmla="*/ 0 h 2811"/>
                  <a:gd name="T8" fmla="*/ 0 w 8112"/>
                  <a:gd name="T9" fmla="*/ 0 h 2811"/>
                  <a:gd name="T10" fmla="*/ 0 w 8112"/>
                  <a:gd name="T11" fmla="*/ 0 h 2811"/>
                  <a:gd name="T12" fmla="*/ 0 w 8112"/>
                  <a:gd name="T13" fmla="*/ 0 h 2811"/>
                  <a:gd name="T14" fmla="*/ 0 w 8112"/>
                  <a:gd name="T15" fmla="*/ 0 h 2811"/>
                  <a:gd name="T16" fmla="*/ 0 w 8112"/>
                  <a:gd name="T17" fmla="*/ 0 h 2811"/>
                  <a:gd name="T18" fmla="*/ 0 w 8112"/>
                  <a:gd name="T19" fmla="*/ 0 h 2811"/>
                  <a:gd name="T20" fmla="*/ 0 w 8112"/>
                  <a:gd name="T21" fmla="*/ 0 h 2811"/>
                  <a:gd name="T22" fmla="*/ 0 w 8112"/>
                  <a:gd name="T23" fmla="*/ 0 h 2811"/>
                  <a:gd name="T24" fmla="*/ 0 w 8112"/>
                  <a:gd name="T25" fmla="*/ 0 h 2811"/>
                  <a:gd name="T26" fmla="*/ 0 w 8112"/>
                  <a:gd name="T27" fmla="*/ 0 h 2811"/>
                  <a:gd name="T28" fmla="*/ 0 w 8112"/>
                  <a:gd name="T29" fmla="*/ 0 h 2811"/>
                  <a:gd name="T30" fmla="*/ 0 w 8112"/>
                  <a:gd name="T31" fmla="*/ 0 h 2811"/>
                  <a:gd name="T32" fmla="*/ 0 w 8112"/>
                  <a:gd name="T33" fmla="*/ 0 h 2811"/>
                  <a:gd name="T34" fmla="*/ 0 w 8112"/>
                  <a:gd name="T35" fmla="*/ 0 h 2811"/>
                  <a:gd name="T36" fmla="*/ 0 w 8112"/>
                  <a:gd name="T37" fmla="*/ 0 h 2811"/>
                  <a:gd name="T38" fmla="*/ 0 w 8112"/>
                  <a:gd name="T39" fmla="*/ 0 h 2811"/>
                  <a:gd name="T40" fmla="*/ 0 w 8112"/>
                  <a:gd name="T41" fmla="*/ 0 h 2811"/>
                  <a:gd name="T42" fmla="*/ 0 w 8112"/>
                  <a:gd name="T43" fmla="*/ 0 h 2811"/>
                  <a:gd name="T44" fmla="*/ 0 w 8112"/>
                  <a:gd name="T45" fmla="*/ 0 h 2811"/>
                  <a:gd name="T46" fmla="*/ 0 w 8112"/>
                  <a:gd name="T47" fmla="*/ 0 h 2811"/>
                  <a:gd name="T48" fmla="*/ 0 w 8112"/>
                  <a:gd name="T49" fmla="*/ 0 h 2811"/>
                  <a:gd name="T50" fmla="*/ 0 w 8112"/>
                  <a:gd name="T51" fmla="*/ 0 h 2811"/>
                  <a:gd name="T52" fmla="*/ 0 w 8112"/>
                  <a:gd name="T53" fmla="*/ 0 h 2811"/>
                  <a:gd name="T54" fmla="*/ 0 w 8112"/>
                  <a:gd name="T55" fmla="*/ 0 h 2811"/>
                  <a:gd name="T56" fmla="*/ 0 w 8112"/>
                  <a:gd name="T57" fmla="*/ 0 h 2811"/>
                  <a:gd name="T58" fmla="*/ 0 w 8112"/>
                  <a:gd name="T59" fmla="*/ 0 h 2811"/>
                  <a:gd name="T60" fmla="*/ 0 w 8112"/>
                  <a:gd name="T61" fmla="*/ 0 h 2811"/>
                  <a:gd name="T62" fmla="*/ 0 w 8112"/>
                  <a:gd name="T63" fmla="*/ 0 h 2811"/>
                  <a:gd name="T64" fmla="*/ 0 w 8112"/>
                  <a:gd name="T65" fmla="*/ 0 h 2811"/>
                  <a:gd name="T66" fmla="*/ 0 w 8112"/>
                  <a:gd name="T67" fmla="*/ 0 h 2811"/>
                  <a:gd name="T68" fmla="*/ 0 w 8112"/>
                  <a:gd name="T69" fmla="*/ 0 h 2811"/>
                  <a:gd name="T70" fmla="*/ 0 w 8112"/>
                  <a:gd name="T71" fmla="*/ 0 h 2811"/>
                  <a:gd name="T72" fmla="*/ 0 w 8112"/>
                  <a:gd name="T73" fmla="*/ 0 h 2811"/>
                  <a:gd name="T74" fmla="*/ 0 w 8112"/>
                  <a:gd name="T75" fmla="*/ 0 h 2811"/>
                  <a:gd name="T76" fmla="*/ 0 w 8112"/>
                  <a:gd name="T77" fmla="*/ 0 h 2811"/>
                  <a:gd name="T78" fmla="*/ 0 w 8112"/>
                  <a:gd name="T79" fmla="*/ 0 h 2811"/>
                  <a:gd name="T80" fmla="*/ 0 w 8112"/>
                  <a:gd name="T81" fmla="*/ 0 h 2811"/>
                  <a:gd name="T82" fmla="*/ 0 w 8112"/>
                  <a:gd name="T83" fmla="*/ 0 h 2811"/>
                  <a:gd name="T84" fmla="*/ 0 w 8112"/>
                  <a:gd name="T85" fmla="*/ 0 h 2811"/>
                  <a:gd name="T86" fmla="*/ 0 w 8112"/>
                  <a:gd name="T87" fmla="*/ 0 h 2811"/>
                  <a:gd name="T88" fmla="*/ 0 w 8112"/>
                  <a:gd name="T89" fmla="*/ 0 h 2811"/>
                  <a:gd name="T90" fmla="*/ 0 w 8112"/>
                  <a:gd name="T91" fmla="*/ 0 h 2811"/>
                  <a:gd name="T92" fmla="*/ 0 w 8112"/>
                  <a:gd name="T93" fmla="*/ 0 h 2811"/>
                  <a:gd name="T94" fmla="*/ 0 w 8112"/>
                  <a:gd name="T95" fmla="*/ 0 h 2811"/>
                  <a:gd name="T96" fmla="*/ 0 w 8112"/>
                  <a:gd name="T97" fmla="*/ 0 h 2811"/>
                  <a:gd name="T98" fmla="*/ 0 w 8112"/>
                  <a:gd name="T99" fmla="*/ 0 h 2811"/>
                  <a:gd name="T100" fmla="*/ 0 w 8112"/>
                  <a:gd name="T101" fmla="*/ 0 h 28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12"/>
                  <a:gd name="T154" fmla="*/ 0 h 2811"/>
                  <a:gd name="T155" fmla="*/ 8112 w 8112"/>
                  <a:gd name="T156" fmla="*/ 2811 h 28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12" h="2811">
                    <a:moveTo>
                      <a:pt x="8112" y="0"/>
                    </a:moveTo>
                    <a:lnTo>
                      <a:pt x="8112" y="0"/>
                    </a:lnTo>
                    <a:lnTo>
                      <a:pt x="7904" y="1"/>
                    </a:lnTo>
                    <a:lnTo>
                      <a:pt x="7696" y="4"/>
                    </a:lnTo>
                    <a:lnTo>
                      <a:pt x="7490" y="8"/>
                    </a:lnTo>
                    <a:lnTo>
                      <a:pt x="7287" y="14"/>
                    </a:lnTo>
                    <a:lnTo>
                      <a:pt x="7084" y="22"/>
                    </a:lnTo>
                    <a:lnTo>
                      <a:pt x="6882" y="32"/>
                    </a:lnTo>
                    <a:lnTo>
                      <a:pt x="6682" y="43"/>
                    </a:lnTo>
                    <a:lnTo>
                      <a:pt x="6485" y="56"/>
                    </a:lnTo>
                    <a:lnTo>
                      <a:pt x="6288" y="71"/>
                    </a:lnTo>
                    <a:lnTo>
                      <a:pt x="6093" y="87"/>
                    </a:lnTo>
                    <a:lnTo>
                      <a:pt x="5900" y="105"/>
                    </a:lnTo>
                    <a:lnTo>
                      <a:pt x="5710" y="124"/>
                    </a:lnTo>
                    <a:lnTo>
                      <a:pt x="5521" y="146"/>
                    </a:lnTo>
                    <a:lnTo>
                      <a:pt x="5335" y="168"/>
                    </a:lnTo>
                    <a:lnTo>
                      <a:pt x="5150" y="191"/>
                    </a:lnTo>
                    <a:lnTo>
                      <a:pt x="4968" y="218"/>
                    </a:lnTo>
                    <a:lnTo>
                      <a:pt x="4787" y="244"/>
                    </a:lnTo>
                    <a:lnTo>
                      <a:pt x="4610" y="272"/>
                    </a:lnTo>
                    <a:lnTo>
                      <a:pt x="4434" y="303"/>
                    </a:lnTo>
                    <a:lnTo>
                      <a:pt x="4261" y="334"/>
                    </a:lnTo>
                    <a:lnTo>
                      <a:pt x="4090" y="367"/>
                    </a:lnTo>
                    <a:lnTo>
                      <a:pt x="3922" y="400"/>
                    </a:lnTo>
                    <a:lnTo>
                      <a:pt x="3757" y="436"/>
                    </a:lnTo>
                    <a:lnTo>
                      <a:pt x="3594" y="472"/>
                    </a:lnTo>
                    <a:lnTo>
                      <a:pt x="3434" y="511"/>
                    </a:lnTo>
                    <a:lnTo>
                      <a:pt x="3277" y="549"/>
                    </a:lnTo>
                    <a:lnTo>
                      <a:pt x="3122" y="590"/>
                    </a:lnTo>
                    <a:lnTo>
                      <a:pt x="2971" y="632"/>
                    </a:lnTo>
                    <a:lnTo>
                      <a:pt x="2896" y="654"/>
                    </a:lnTo>
                    <a:lnTo>
                      <a:pt x="2823" y="675"/>
                    </a:lnTo>
                    <a:lnTo>
                      <a:pt x="2749" y="697"/>
                    </a:lnTo>
                    <a:lnTo>
                      <a:pt x="2677" y="720"/>
                    </a:lnTo>
                    <a:lnTo>
                      <a:pt x="2606" y="742"/>
                    </a:lnTo>
                    <a:lnTo>
                      <a:pt x="2535" y="764"/>
                    </a:lnTo>
                    <a:lnTo>
                      <a:pt x="2465" y="788"/>
                    </a:lnTo>
                    <a:lnTo>
                      <a:pt x="2396" y="811"/>
                    </a:lnTo>
                    <a:lnTo>
                      <a:pt x="2327" y="834"/>
                    </a:lnTo>
                    <a:lnTo>
                      <a:pt x="2260" y="859"/>
                    </a:lnTo>
                    <a:lnTo>
                      <a:pt x="2193" y="883"/>
                    </a:lnTo>
                    <a:lnTo>
                      <a:pt x="2127" y="907"/>
                    </a:lnTo>
                    <a:lnTo>
                      <a:pt x="2062" y="933"/>
                    </a:lnTo>
                    <a:lnTo>
                      <a:pt x="1998" y="957"/>
                    </a:lnTo>
                    <a:lnTo>
                      <a:pt x="1935" y="982"/>
                    </a:lnTo>
                    <a:lnTo>
                      <a:pt x="1872" y="1009"/>
                    </a:lnTo>
                    <a:lnTo>
                      <a:pt x="1811" y="1034"/>
                    </a:lnTo>
                    <a:lnTo>
                      <a:pt x="1750" y="1060"/>
                    </a:lnTo>
                    <a:lnTo>
                      <a:pt x="1690" y="1087"/>
                    </a:lnTo>
                    <a:lnTo>
                      <a:pt x="1632" y="1113"/>
                    </a:lnTo>
                    <a:lnTo>
                      <a:pt x="1574" y="1140"/>
                    </a:lnTo>
                    <a:lnTo>
                      <a:pt x="1516" y="1167"/>
                    </a:lnTo>
                    <a:lnTo>
                      <a:pt x="1460" y="1194"/>
                    </a:lnTo>
                    <a:lnTo>
                      <a:pt x="1404" y="1223"/>
                    </a:lnTo>
                    <a:lnTo>
                      <a:pt x="1351" y="1250"/>
                    </a:lnTo>
                    <a:lnTo>
                      <a:pt x="1297" y="1278"/>
                    </a:lnTo>
                    <a:lnTo>
                      <a:pt x="1244" y="1307"/>
                    </a:lnTo>
                    <a:lnTo>
                      <a:pt x="1192" y="1335"/>
                    </a:lnTo>
                    <a:lnTo>
                      <a:pt x="1143" y="1365"/>
                    </a:lnTo>
                    <a:lnTo>
                      <a:pt x="1093" y="1393"/>
                    </a:lnTo>
                    <a:lnTo>
                      <a:pt x="1044" y="1422"/>
                    </a:lnTo>
                    <a:lnTo>
                      <a:pt x="997" y="1452"/>
                    </a:lnTo>
                    <a:lnTo>
                      <a:pt x="950" y="1482"/>
                    </a:lnTo>
                    <a:lnTo>
                      <a:pt x="904" y="1513"/>
                    </a:lnTo>
                    <a:lnTo>
                      <a:pt x="860" y="1542"/>
                    </a:lnTo>
                    <a:lnTo>
                      <a:pt x="816" y="1572"/>
                    </a:lnTo>
                    <a:lnTo>
                      <a:pt x="774" y="1604"/>
                    </a:lnTo>
                    <a:lnTo>
                      <a:pt x="732" y="1634"/>
                    </a:lnTo>
                    <a:lnTo>
                      <a:pt x="692" y="1666"/>
                    </a:lnTo>
                    <a:lnTo>
                      <a:pt x="652" y="1697"/>
                    </a:lnTo>
                    <a:lnTo>
                      <a:pt x="613" y="1729"/>
                    </a:lnTo>
                    <a:lnTo>
                      <a:pt x="577" y="1760"/>
                    </a:lnTo>
                    <a:lnTo>
                      <a:pt x="540" y="1793"/>
                    </a:lnTo>
                    <a:lnTo>
                      <a:pt x="505" y="1825"/>
                    </a:lnTo>
                    <a:lnTo>
                      <a:pt x="472" y="1857"/>
                    </a:lnTo>
                    <a:lnTo>
                      <a:pt x="438" y="1890"/>
                    </a:lnTo>
                    <a:lnTo>
                      <a:pt x="407" y="1922"/>
                    </a:lnTo>
                    <a:lnTo>
                      <a:pt x="375" y="1956"/>
                    </a:lnTo>
                    <a:lnTo>
                      <a:pt x="346" y="1989"/>
                    </a:lnTo>
                    <a:lnTo>
                      <a:pt x="317" y="2023"/>
                    </a:lnTo>
                    <a:lnTo>
                      <a:pt x="290" y="2057"/>
                    </a:lnTo>
                    <a:lnTo>
                      <a:pt x="264" y="2091"/>
                    </a:lnTo>
                    <a:lnTo>
                      <a:pt x="239" y="2125"/>
                    </a:lnTo>
                    <a:lnTo>
                      <a:pt x="215" y="2160"/>
                    </a:lnTo>
                    <a:lnTo>
                      <a:pt x="193" y="2194"/>
                    </a:lnTo>
                    <a:lnTo>
                      <a:pt x="171" y="2229"/>
                    </a:lnTo>
                    <a:lnTo>
                      <a:pt x="151" y="2263"/>
                    </a:lnTo>
                    <a:lnTo>
                      <a:pt x="132" y="2299"/>
                    </a:lnTo>
                    <a:lnTo>
                      <a:pt x="114" y="2334"/>
                    </a:lnTo>
                    <a:lnTo>
                      <a:pt x="97" y="2370"/>
                    </a:lnTo>
                    <a:lnTo>
                      <a:pt x="82" y="2406"/>
                    </a:lnTo>
                    <a:lnTo>
                      <a:pt x="68" y="2442"/>
                    </a:lnTo>
                    <a:lnTo>
                      <a:pt x="55" y="2478"/>
                    </a:lnTo>
                    <a:lnTo>
                      <a:pt x="44" y="2515"/>
                    </a:lnTo>
                    <a:lnTo>
                      <a:pt x="33" y="2551"/>
                    </a:lnTo>
                    <a:lnTo>
                      <a:pt x="24" y="2588"/>
                    </a:lnTo>
                    <a:lnTo>
                      <a:pt x="17" y="2624"/>
                    </a:lnTo>
                    <a:lnTo>
                      <a:pt x="11" y="2662"/>
                    </a:lnTo>
                    <a:lnTo>
                      <a:pt x="6" y="2698"/>
                    </a:lnTo>
                    <a:lnTo>
                      <a:pt x="3" y="2736"/>
                    </a:lnTo>
                    <a:lnTo>
                      <a:pt x="1" y="2773"/>
                    </a:lnTo>
                    <a:lnTo>
                      <a:pt x="0" y="2811"/>
                    </a:lnTo>
                    <a:lnTo>
                      <a:pt x="98" y="2811"/>
                    </a:lnTo>
                    <a:lnTo>
                      <a:pt x="99" y="2776"/>
                    </a:lnTo>
                    <a:lnTo>
                      <a:pt x="100" y="2743"/>
                    </a:lnTo>
                    <a:lnTo>
                      <a:pt x="104" y="2709"/>
                    </a:lnTo>
                    <a:lnTo>
                      <a:pt x="108" y="2676"/>
                    </a:lnTo>
                    <a:lnTo>
                      <a:pt x="114" y="2642"/>
                    </a:lnTo>
                    <a:lnTo>
                      <a:pt x="121" y="2609"/>
                    </a:lnTo>
                    <a:lnTo>
                      <a:pt x="129" y="2575"/>
                    </a:lnTo>
                    <a:lnTo>
                      <a:pt x="138" y="2542"/>
                    </a:lnTo>
                    <a:lnTo>
                      <a:pt x="148" y="2508"/>
                    </a:lnTo>
                    <a:lnTo>
                      <a:pt x="160" y="2476"/>
                    </a:lnTo>
                    <a:lnTo>
                      <a:pt x="172" y="2443"/>
                    </a:lnTo>
                    <a:lnTo>
                      <a:pt x="187" y="2410"/>
                    </a:lnTo>
                    <a:lnTo>
                      <a:pt x="202" y="2377"/>
                    </a:lnTo>
                    <a:lnTo>
                      <a:pt x="219" y="2344"/>
                    </a:lnTo>
                    <a:lnTo>
                      <a:pt x="236" y="2312"/>
                    </a:lnTo>
                    <a:lnTo>
                      <a:pt x="256" y="2279"/>
                    </a:lnTo>
                    <a:lnTo>
                      <a:pt x="276" y="2247"/>
                    </a:lnTo>
                    <a:lnTo>
                      <a:pt x="296" y="2214"/>
                    </a:lnTo>
                    <a:lnTo>
                      <a:pt x="318" y="2182"/>
                    </a:lnTo>
                    <a:lnTo>
                      <a:pt x="343" y="2149"/>
                    </a:lnTo>
                    <a:lnTo>
                      <a:pt x="367" y="2117"/>
                    </a:lnTo>
                    <a:lnTo>
                      <a:pt x="393" y="2086"/>
                    </a:lnTo>
                    <a:lnTo>
                      <a:pt x="420" y="2054"/>
                    </a:lnTo>
                    <a:lnTo>
                      <a:pt x="448" y="2022"/>
                    </a:lnTo>
                    <a:lnTo>
                      <a:pt x="478" y="1990"/>
                    </a:lnTo>
                    <a:lnTo>
                      <a:pt x="508" y="1959"/>
                    </a:lnTo>
                    <a:lnTo>
                      <a:pt x="539" y="1927"/>
                    </a:lnTo>
                    <a:lnTo>
                      <a:pt x="572" y="1897"/>
                    </a:lnTo>
                    <a:lnTo>
                      <a:pt x="606" y="1866"/>
                    </a:lnTo>
                    <a:lnTo>
                      <a:pt x="641" y="1835"/>
                    </a:lnTo>
                    <a:lnTo>
                      <a:pt x="677" y="1804"/>
                    </a:lnTo>
                    <a:lnTo>
                      <a:pt x="714" y="1773"/>
                    </a:lnTo>
                    <a:lnTo>
                      <a:pt x="752" y="1743"/>
                    </a:lnTo>
                    <a:lnTo>
                      <a:pt x="791" y="1713"/>
                    </a:lnTo>
                    <a:lnTo>
                      <a:pt x="831" y="1683"/>
                    </a:lnTo>
                    <a:lnTo>
                      <a:pt x="873" y="1653"/>
                    </a:lnTo>
                    <a:lnTo>
                      <a:pt x="916" y="1623"/>
                    </a:lnTo>
                    <a:lnTo>
                      <a:pt x="959" y="1594"/>
                    </a:lnTo>
                    <a:lnTo>
                      <a:pt x="1004" y="1564"/>
                    </a:lnTo>
                    <a:lnTo>
                      <a:pt x="1048" y="1535"/>
                    </a:lnTo>
                    <a:lnTo>
                      <a:pt x="1095" y="1507"/>
                    </a:lnTo>
                    <a:lnTo>
                      <a:pt x="1143" y="1478"/>
                    </a:lnTo>
                    <a:lnTo>
                      <a:pt x="1191" y="1450"/>
                    </a:lnTo>
                    <a:lnTo>
                      <a:pt x="1241" y="1421"/>
                    </a:lnTo>
                    <a:lnTo>
                      <a:pt x="1292" y="1393"/>
                    </a:lnTo>
                    <a:lnTo>
                      <a:pt x="1344" y="1365"/>
                    </a:lnTo>
                    <a:lnTo>
                      <a:pt x="1395" y="1337"/>
                    </a:lnTo>
                    <a:lnTo>
                      <a:pt x="1449" y="1310"/>
                    </a:lnTo>
                    <a:lnTo>
                      <a:pt x="1504" y="1282"/>
                    </a:lnTo>
                    <a:lnTo>
                      <a:pt x="1559" y="1256"/>
                    </a:lnTo>
                    <a:lnTo>
                      <a:pt x="1615" y="1229"/>
                    </a:lnTo>
                    <a:lnTo>
                      <a:pt x="1672" y="1202"/>
                    </a:lnTo>
                    <a:lnTo>
                      <a:pt x="1730" y="1176"/>
                    </a:lnTo>
                    <a:lnTo>
                      <a:pt x="1790" y="1151"/>
                    </a:lnTo>
                    <a:lnTo>
                      <a:pt x="1850" y="1124"/>
                    </a:lnTo>
                    <a:lnTo>
                      <a:pt x="1910" y="1099"/>
                    </a:lnTo>
                    <a:lnTo>
                      <a:pt x="1971" y="1074"/>
                    </a:lnTo>
                    <a:lnTo>
                      <a:pt x="2034" y="1049"/>
                    </a:lnTo>
                    <a:lnTo>
                      <a:pt x="2098" y="1024"/>
                    </a:lnTo>
                    <a:lnTo>
                      <a:pt x="2162" y="1000"/>
                    </a:lnTo>
                    <a:lnTo>
                      <a:pt x="2227" y="975"/>
                    </a:lnTo>
                    <a:lnTo>
                      <a:pt x="2293" y="951"/>
                    </a:lnTo>
                    <a:lnTo>
                      <a:pt x="2360" y="928"/>
                    </a:lnTo>
                    <a:lnTo>
                      <a:pt x="2428" y="904"/>
                    </a:lnTo>
                    <a:lnTo>
                      <a:pt x="2496" y="881"/>
                    </a:lnTo>
                    <a:lnTo>
                      <a:pt x="2565" y="858"/>
                    </a:lnTo>
                    <a:lnTo>
                      <a:pt x="2635" y="835"/>
                    </a:lnTo>
                    <a:lnTo>
                      <a:pt x="2706" y="813"/>
                    </a:lnTo>
                    <a:lnTo>
                      <a:pt x="2778" y="791"/>
                    </a:lnTo>
                    <a:lnTo>
                      <a:pt x="2850" y="769"/>
                    </a:lnTo>
                    <a:lnTo>
                      <a:pt x="2923" y="748"/>
                    </a:lnTo>
                    <a:lnTo>
                      <a:pt x="2997" y="727"/>
                    </a:lnTo>
                    <a:lnTo>
                      <a:pt x="3147" y="685"/>
                    </a:lnTo>
                    <a:lnTo>
                      <a:pt x="3301" y="645"/>
                    </a:lnTo>
                    <a:lnTo>
                      <a:pt x="3457" y="606"/>
                    </a:lnTo>
                    <a:lnTo>
                      <a:pt x="3616" y="569"/>
                    </a:lnTo>
                    <a:lnTo>
                      <a:pt x="3777" y="532"/>
                    </a:lnTo>
                    <a:lnTo>
                      <a:pt x="3942" y="497"/>
                    </a:lnTo>
                    <a:lnTo>
                      <a:pt x="4109" y="463"/>
                    </a:lnTo>
                    <a:lnTo>
                      <a:pt x="4279" y="431"/>
                    </a:lnTo>
                    <a:lnTo>
                      <a:pt x="4450" y="399"/>
                    </a:lnTo>
                    <a:lnTo>
                      <a:pt x="4626" y="370"/>
                    </a:lnTo>
                    <a:lnTo>
                      <a:pt x="4802" y="341"/>
                    </a:lnTo>
                    <a:lnTo>
                      <a:pt x="4982" y="315"/>
                    </a:lnTo>
                    <a:lnTo>
                      <a:pt x="5163" y="289"/>
                    </a:lnTo>
                    <a:lnTo>
                      <a:pt x="5347" y="265"/>
                    </a:lnTo>
                    <a:lnTo>
                      <a:pt x="5532" y="243"/>
                    </a:lnTo>
                    <a:lnTo>
                      <a:pt x="5720" y="222"/>
                    </a:lnTo>
                    <a:lnTo>
                      <a:pt x="5911" y="202"/>
                    </a:lnTo>
                    <a:lnTo>
                      <a:pt x="6102" y="185"/>
                    </a:lnTo>
                    <a:lnTo>
                      <a:pt x="6296" y="169"/>
                    </a:lnTo>
                    <a:lnTo>
                      <a:pt x="6491" y="154"/>
                    </a:lnTo>
                    <a:lnTo>
                      <a:pt x="6688" y="142"/>
                    </a:lnTo>
                    <a:lnTo>
                      <a:pt x="6887" y="129"/>
                    </a:lnTo>
                    <a:lnTo>
                      <a:pt x="7088" y="120"/>
                    </a:lnTo>
                    <a:lnTo>
                      <a:pt x="7290" y="112"/>
                    </a:lnTo>
                    <a:lnTo>
                      <a:pt x="7493" y="106"/>
                    </a:lnTo>
                    <a:lnTo>
                      <a:pt x="7698" y="102"/>
                    </a:lnTo>
                    <a:lnTo>
                      <a:pt x="7904" y="99"/>
                    </a:lnTo>
                    <a:lnTo>
                      <a:pt x="8112" y="98"/>
                    </a:lnTo>
                    <a:lnTo>
                      <a:pt x="8112" y="0"/>
                    </a:lnTo>
                    <a:close/>
                  </a:path>
                </a:pathLst>
              </a:custGeom>
              <a:solidFill>
                <a:srgbClr val="D98E9A"/>
              </a:solidFill>
              <a:ln w="9525">
                <a:noFill/>
                <a:round/>
                <a:headEnd/>
                <a:tailEnd/>
              </a:ln>
            </p:spPr>
            <p:txBody>
              <a:bodyPr/>
              <a:lstStyle/>
              <a:p>
                <a:endParaRPr lang="en-US" dirty="0"/>
              </a:p>
            </p:txBody>
          </p:sp>
          <p:sp>
            <p:nvSpPr>
              <p:cNvPr id="58629" name="Freeform 298"/>
              <p:cNvSpPr>
                <a:spLocks/>
              </p:cNvSpPr>
              <p:nvPr/>
            </p:nvSpPr>
            <p:spPr bwMode="auto">
              <a:xfrm>
                <a:off x="4056" y="4495"/>
                <a:ext cx="312" cy="108"/>
              </a:xfrm>
              <a:custGeom>
                <a:avLst/>
                <a:gdLst>
                  <a:gd name="T0" fmla="*/ 0 w 8112"/>
                  <a:gd name="T1" fmla="*/ 0 h 2811"/>
                  <a:gd name="T2" fmla="*/ 0 w 8112"/>
                  <a:gd name="T3" fmla="*/ 0 h 2811"/>
                  <a:gd name="T4" fmla="*/ 0 w 8112"/>
                  <a:gd name="T5" fmla="*/ 0 h 2811"/>
                  <a:gd name="T6" fmla="*/ 0 w 8112"/>
                  <a:gd name="T7" fmla="*/ 0 h 2811"/>
                  <a:gd name="T8" fmla="*/ 0 w 8112"/>
                  <a:gd name="T9" fmla="*/ 0 h 2811"/>
                  <a:gd name="T10" fmla="*/ 0 w 8112"/>
                  <a:gd name="T11" fmla="*/ 0 h 2811"/>
                  <a:gd name="T12" fmla="*/ 0 w 8112"/>
                  <a:gd name="T13" fmla="*/ 0 h 2811"/>
                  <a:gd name="T14" fmla="*/ 0 w 8112"/>
                  <a:gd name="T15" fmla="*/ 0 h 2811"/>
                  <a:gd name="T16" fmla="*/ 0 w 8112"/>
                  <a:gd name="T17" fmla="*/ 0 h 2811"/>
                  <a:gd name="T18" fmla="*/ 0 w 8112"/>
                  <a:gd name="T19" fmla="*/ 0 h 2811"/>
                  <a:gd name="T20" fmla="*/ 0 w 8112"/>
                  <a:gd name="T21" fmla="*/ 0 h 2811"/>
                  <a:gd name="T22" fmla="*/ 0 w 8112"/>
                  <a:gd name="T23" fmla="*/ 0 h 2811"/>
                  <a:gd name="T24" fmla="*/ 0 w 8112"/>
                  <a:gd name="T25" fmla="*/ 0 h 2811"/>
                  <a:gd name="T26" fmla="*/ 0 w 8112"/>
                  <a:gd name="T27" fmla="*/ 0 h 2811"/>
                  <a:gd name="T28" fmla="*/ 0 w 8112"/>
                  <a:gd name="T29" fmla="*/ 0 h 2811"/>
                  <a:gd name="T30" fmla="*/ 0 w 8112"/>
                  <a:gd name="T31" fmla="*/ 0 h 2811"/>
                  <a:gd name="T32" fmla="*/ 0 w 8112"/>
                  <a:gd name="T33" fmla="*/ 0 h 2811"/>
                  <a:gd name="T34" fmla="*/ 0 w 8112"/>
                  <a:gd name="T35" fmla="*/ 0 h 2811"/>
                  <a:gd name="T36" fmla="*/ 0 w 8112"/>
                  <a:gd name="T37" fmla="*/ 0 h 2811"/>
                  <a:gd name="T38" fmla="*/ 0 w 8112"/>
                  <a:gd name="T39" fmla="*/ 0 h 2811"/>
                  <a:gd name="T40" fmla="*/ 0 w 8112"/>
                  <a:gd name="T41" fmla="*/ 0 h 2811"/>
                  <a:gd name="T42" fmla="*/ 0 w 8112"/>
                  <a:gd name="T43" fmla="*/ 0 h 2811"/>
                  <a:gd name="T44" fmla="*/ 0 w 8112"/>
                  <a:gd name="T45" fmla="*/ 0 h 2811"/>
                  <a:gd name="T46" fmla="*/ 0 w 8112"/>
                  <a:gd name="T47" fmla="*/ 0 h 2811"/>
                  <a:gd name="T48" fmla="*/ 0 w 8112"/>
                  <a:gd name="T49" fmla="*/ 0 h 2811"/>
                  <a:gd name="T50" fmla="*/ 0 w 8112"/>
                  <a:gd name="T51" fmla="*/ 0 h 2811"/>
                  <a:gd name="T52" fmla="*/ 0 w 8112"/>
                  <a:gd name="T53" fmla="*/ 0 h 2811"/>
                  <a:gd name="T54" fmla="*/ 0 w 8112"/>
                  <a:gd name="T55" fmla="*/ 0 h 2811"/>
                  <a:gd name="T56" fmla="*/ 0 w 8112"/>
                  <a:gd name="T57" fmla="*/ 0 h 2811"/>
                  <a:gd name="T58" fmla="*/ 0 w 8112"/>
                  <a:gd name="T59" fmla="*/ 0 h 2811"/>
                  <a:gd name="T60" fmla="*/ 0 w 8112"/>
                  <a:gd name="T61" fmla="*/ 0 h 2811"/>
                  <a:gd name="T62" fmla="*/ 0 w 8112"/>
                  <a:gd name="T63" fmla="*/ 0 h 2811"/>
                  <a:gd name="T64" fmla="*/ 0 w 8112"/>
                  <a:gd name="T65" fmla="*/ 0 h 2811"/>
                  <a:gd name="T66" fmla="*/ 0 w 8112"/>
                  <a:gd name="T67" fmla="*/ 0 h 2811"/>
                  <a:gd name="T68" fmla="*/ 0 w 8112"/>
                  <a:gd name="T69" fmla="*/ 0 h 2811"/>
                  <a:gd name="T70" fmla="*/ 0 w 8112"/>
                  <a:gd name="T71" fmla="*/ 0 h 2811"/>
                  <a:gd name="T72" fmla="*/ 0 w 8112"/>
                  <a:gd name="T73" fmla="*/ 0 h 2811"/>
                  <a:gd name="T74" fmla="*/ 0 w 8112"/>
                  <a:gd name="T75" fmla="*/ 0 h 2811"/>
                  <a:gd name="T76" fmla="*/ 0 w 8112"/>
                  <a:gd name="T77" fmla="*/ 0 h 2811"/>
                  <a:gd name="T78" fmla="*/ 0 w 8112"/>
                  <a:gd name="T79" fmla="*/ 0 h 2811"/>
                  <a:gd name="T80" fmla="*/ 0 w 8112"/>
                  <a:gd name="T81" fmla="*/ 0 h 2811"/>
                  <a:gd name="T82" fmla="*/ 0 w 8112"/>
                  <a:gd name="T83" fmla="*/ 0 h 2811"/>
                  <a:gd name="T84" fmla="*/ 0 w 8112"/>
                  <a:gd name="T85" fmla="*/ 0 h 2811"/>
                  <a:gd name="T86" fmla="*/ 0 w 8112"/>
                  <a:gd name="T87" fmla="*/ 0 h 2811"/>
                  <a:gd name="T88" fmla="*/ 0 w 8112"/>
                  <a:gd name="T89" fmla="*/ 0 h 2811"/>
                  <a:gd name="T90" fmla="*/ 0 w 8112"/>
                  <a:gd name="T91" fmla="*/ 0 h 2811"/>
                  <a:gd name="T92" fmla="*/ 0 w 8112"/>
                  <a:gd name="T93" fmla="*/ 0 h 2811"/>
                  <a:gd name="T94" fmla="*/ 0 w 8112"/>
                  <a:gd name="T95" fmla="*/ 0 h 2811"/>
                  <a:gd name="T96" fmla="*/ 0 w 8112"/>
                  <a:gd name="T97" fmla="*/ 0 h 2811"/>
                  <a:gd name="T98" fmla="*/ 0 w 8112"/>
                  <a:gd name="T99" fmla="*/ 0 h 28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12"/>
                  <a:gd name="T151" fmla="*/ 0 h 2811"/>
                  <a:gd name="T152" fmla="*/ 8112 w 8112"/>
                  <a:gd name="T153" fmla="*/ 2811 h 28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12" h="2811">
                    <a:moveTo>
                      <a:pt x="8112" y="2811"/>
                    </a:moveTo>
                    <a:lnTo>
                      <a:pt x="8112" y="2811"/>
                    </a:lnTo>
                    <a:lnTo>
                      <a:pt x="8111" y="2773"/>
                    </a:lnTo>
                    <a:lnTo>
                      <a:pt x="8109" y="2736"/>
                    </a:lnTo>
                    <a:lnTo>
                      <a:pt x="8106" y="2698"/>
                    </a:lnTo>
                    <a:lnTo>
                      <a:pt x="8101" y="2662"/>
                    </a:lnTo>
                    <a:lnTo>
                      <a:pt x="8095" y="2624"/>
                    </a:lnTo>
                    <a:lnTo>
                      <a:pt x="8087" y="2588"/>
                    </a:lnTo>
                    <a:lnTo>
                      <a:pt x="8079" y="2551"/>
                    </a:lnTo>
                    <a:lnTo>
                      <a:pt x="8068" y="2515"/>
                    </a:lnTo>
                    <a:lnTo>
                      <a:pt x="8056" y="2478"/>
                    </a:lnTo>
                    <a:lnTo>
                      <a:pt x="8044" y="2442"/>
                    </a:lnTo>
                    <a:lnTo>
                      <a:pt x="8030" y="2406"/>
                    </a:lnTo>
                    <a:lnTo>
                      <a:pt x="8015" y="2370"/>
                    </a:lnTo>
                    <a:lnTo>
                      <a:pt x="7998" y="2334"/>
                    </a:lnTo>
                    <a:lnTo>
                      <a:pt x="7980" y="2299"/>
                    </a:lnTo>
                    <a:lnTo>
                      <a:pt x="7961" y="2264"/>
                    </a:lnTo>
                    <a:lnTo>
                      <a:pt x="7941" y="2229"/>
                    </a:lnTo>
                    <a:lnTo>
                      <a:pt x="7919" y="2194"/>
                    </a:lnTo>
                    <a:lnTo>
                      <a:pt x="7897" y="2160"/>
                    </a:lnTo>
                    <a:lnTo>
                      <a:pt x="7873" y="2125"/>
                    </a:lnTo>
                    <a:lnTo>
                      <a:pt x="7848" y="2091"/>
                    </a:lnTo>
                    <a:lnTo>
                      <a:pt x="7822" y="2057"/>
                    </a:lnTo>
                    <a:lnTo>
                      <a:pt x="7795" y="2023"/>
                    </a:lnTo>
                    <a:lnTo>
                      <a:pt x="7766" y="1989"/>
                    </a:lnTo>
                    <a:lnTo>
                      <a:pt x="7737" y="1956"/>
                    </a:lnTo>
                    <a:lnTo>
                      <a:pt x="7705" y="1922"/>
                    </a:lnTo>
                    <a:lnTo>
                      <a:pt x="7674" y="1890"/>
                    </a:lnTo>
                    <a:lnTo>
                      <a:pt x="7640" y="1857"/>
                    </a:lnTo>
                    <a:lnTo>
                      <a:pt x="7607" y="1825"/>
                    </a:lnTo>
                    <a:lnTo>
                      <a:pt x="7572" y="1793"/>
                    </a:lnTo>
                    <a:lnTo>
                      <a:pt x="7535" y="1760"/>
                    </a:lnTo>
                    <a:lnTo>
                      <a:pt x="7498" y="1729"/>
                    </a:lnTo>
                    <a:lnTo>
                      <a:pt x="7460" y="1697"/>
                    </a:lnTo>
                    <a:lnTo>
                      <a:pt x="7420" y="1666"/>
                    </a:lnTo>
                    <a:lnTo>
                      <a:pt x="7380" y="1634"/>
                    </a:lnTo>
                    <a:lnTo>
                      <a:pt x="7338" y="1604"/>
                    </a:lnTo>
                    <a:lnTo>
                      <a:pt x="7296" y="1572"/>
                    </a:lnTo>
                    <a:lnTo>
                      <a:pt x="7252" y="1542"/>
                    </a:lnTo>
                    <a:lnTo>
                      <a:pt x="7208" y="1513"/>
                    </a:lnTo>
                    <a:lnTo>
                      <a:pt x="7162" y="1482"/>
                    </a:lnTo>
                    <a:lnTo>
                      <a:pt x="7115" y="1452"/>
                    </a:lnTo>
                    <a:lnTo>
                      <a:pt x="7068" y="1422"/>
                    </a:lnTo>
                    <a:lnTo>
                      <a:pt x="7019" y="1393"/>
                    </a:lnTo>
                    <a:lnTo>
                      <a:pt x="6969" y="1365"/>
                    </a:lnTo>
                    <a:lnTo>
                      <a:pt x="6919" y="1335"/>
                    </a:lnTo>
                    <a:lnTo>
                      <a:pt x="6868" y="1307"/>
                    </a:lnTo>
                    <a:lnTo>
                      <a:pt x="6815" y="1278"/>
                    </a:lnTo>
                    <a:lnTo>
                      <a:pt x="6761" y="1250"/>
                    </a:lnTo>
                    <a:lnTo>
                      <a:pt x="6708" y="1223"/>
                    </a:lnTo>
                    <a:lnTo>
                      <a:pt x="6652" y="1194"/>
                    </a:lnTo>
                    <a:lnTo>
                      <a:pt x="6596" y="1167"/>
                    </a:lnTo>
                    <a:lnTo>
                      <a:pt x="6538" y="1140"/>
                    </a:lnTo>
                    <a:lnTo>
                      <a:pt x="6480" y="1113"/>
                    </a:lnTo>
                    <a:lnTo>
                      <a:pt x="6422" y="1087"/>
                    </a:lnTo>
                    <a:lnTo>
                      <a:pt x="6362" y="1060"/>
                    </a:lnTo>
                    <a:lnTo>
                      <a:pt x="6301" y="1034"/>
                    </a:lnTo>
                    <a:lnTo>
                      <a:pt x="6240" y="1009"/>
                    </a:lnTo>
                    <a:lnTo>
                      <a:pt x="6177" y="982"/>
                    </a:lnTo>
                    <a:lnTo>
                      <a:pt x="6113" y="957"/>
                    </a:lnTo>
                    <a:lnTo>
                      <a:pt x="6050" y="933"/>
                    </a:lnTo>
                    <a:lnTo>
                      <a:pt x="5985" y="907"/>
                    </a:lnTo>
                    <a:lnTo>
                      <a:pt x="5919" y="883"/>
                    </a:lnTo>
                    <a:lnTo>
                      <a:pt x="5852" y="859"/>
                    </a:lnTo>
                    <a:lnTo>
                      <a:pt x="5785" y="834"/>
                    </a:lnTo>
                    <a:lnTo>
                      <a:pt x="5716" y="811"/>
                    </a:lnTo>
                    <a:lnTo>
                      <a:pt x="5647" y="788"/>
                    </a:lnTo>
                    <a:lnTo>
                      <a:pt x="5577" y="764"/>
                    </a:lnTo>
                    <a:lnTo>
                      <a:pt x="5506" y="742"/>
                    </a:lnTo>
                    <a:lnTo>
                      <a:pt x="5435" y="720"/>
                    </a:lnTo>
                    <a:lnTo>
                      <a:pt x="5289" y="675"/>
                    </a:lnTo>
                    <a:lnTo>
                      <a:pt x="5141" y="632"/>
                    </a:lnTo>
                    <a:lnTo>
                      <a:pt x="4990" y="590"/>
                    </a:lnTo>
                    <a:lnTo>
                      <a:pt x="4835" y="549"/>
                    </a:lnTo>
                    <a:lnTo>
                      <a:pt x="4678" y="511"/>
                    </a:lnTo>
                    <a:lnTo>
                      <a:pt x="4518" y="472"/>
                    </a:lnTo>
                    <a:lnTo>
                      <a:pt x="4355" y="436"/>
                    </a:lnTo>
                    <a:lnTo>
                      <a:pt x="4190" y="400"/>
                    </a:lnTo>
                    <a:lnTo>
                      <a:pt x="4022" y="367"/>
                    </a:lnTo>
                    <a:lnTo>
                      <a:pt x="3851" y="334"/>
                    </a:lnTo>
                    <a:lnTo>
                      <a:pt x="3678" y="303"/>
                    </a:lnTo>
                    <a:lnTo>
                      <a:pt x="3502" y="272"/>
                    </a:lnTo>
                    <a:lnTo>
                      <a:pt x="3325" y="244"/>
                    </a:lnTo>
                    <a:lnTo>
                      <a:pt x="3144" y="218"/>
                    </a:lnTo>
                    <a:lnTo>
                      <a:pt x="2962" y="191"/>
                    </a:lnTo>
                    <a:lnTo>
                      <a:pt x="2777" y="168"/>
                    </a:lnTo>
                    <a:lnTo>
                      <a:pt x="2591" y="146"/>
                    </a:lnTo>
                    <a:lnTo>
                      <a:pt x="2402" y="124"/>
                    </a:lnTo>
                    <a:lnTo>
                      <a:pt x="2212" y="105"/>
                    </a:lnTo>
                    <a:lnTo>
                      <a:pt x="2019" y="87"/>
                    </a:lnTo>
                    <a:lnTo>
                      <a:pt x="1824" y="71"/>
                    </a:lnTo>
                    <a:lnTo>
                      <a:pt x="1627" y="56"/>
                    </a:lnTo>
                    <a:lnTo>
                      <a:pt x="1430" y="43"/>
                    </a:lnTo>
                    <a:lnTo>
                      <a:pt x="1230" y="32"/>
                    </a:lnTo>
                    <a:lnTo>
                      <a:pt x="1028" y="22"/>
                    </a:lnTo>
                    <a:lnTo>
                      <a:pt x="825" y="14"/>
                    </a:lnTo>
                    <a:lnTo>
                      <a:pt x="622" y="8"/>
                    </a:lnTo>
                    <a:lnTo>
                      <a:pt x="416" y="4"/>
                    </a:lnTo>
                    <a:lnTo>
                      <a:pt x="209" y="1"/>
                    </a:lnTo>
                    <a:lnTo>
                      <a:pt x="0" y="0"/>
                    </a:lnTo>
                    <a:lnTo>
                      <a:pt x="0" y="98"/>
                    </a:lnTo>
                    <a:lnTo>
                      <a:pt x="208" y="99"/>
                    </a:lnTo>
                    <a:lnTo>
                      <a:pt x="414" y="102"/>
                    </a:lnTo>
                    <a:lnTo>
                      <a:pt x="619" y="106"/>
                    </a:lnTo>
                    <a:lnTo>
                      <a:pt x="822" y="112"/>
                    </a:lnTo>
                    <a:lnTo>
                      <a:pt x="1024" y="120"/>
                    </a:lnTo>
                    <a:lnTo>
                      <a:pt x="1225" y="129"/>
                    </a:lnTo>
                    <a:lnTo>
                      <a:pt x="1424" y="142"/>
                    </a:lnTo>
                    <a:lnTo>
                      <a:pt x="1621" y="154"/>
                    </a:lnTo>
                    <a:lnTo>
                      <a:pt x="1816" y="169"/>
                    </a:lnTo>
                    <a:lnTo>
                      <a:pt x="2010" y="185"/>
                    </a:lnTo>
                    <a:lnTo>
                      <a:pt x="2201" y="202"/>
                    </a:lnTo>
                    <a:lnTo>
                      <a:pt x="2392" y="222"/>
                    </a:lnTo>
                    <a:lnTo>
                      <a:pt x="2580" y="243"/>
                    </a:lnTo>
                    <a:lnTo>
                      <a:pt x="2765" y="265"/>
                    </a:lnTo>
                    <a:lnTo>
                      <a:pt x="2949" y="289"/>
                    </a:lnTo>
                    <a:lnTo>
                      <a:pt x="3130" y="315"/>
                    </a:lnTo>
                    <a:lnTo>
                      <a:pt x="3310" y="341"/>
                    </a:lnTo>
                    <a:lnTo>
                      <a:pt x="3486" y="370"/>
                    </a:lnTo>
                    <a:lnTo>
                      <a:pt x="3662" y="399"/>
                    </a:lnTo>
                    <a:lnTo>
                      <a:pt x="3833" y="431"/>
                    </a:lnTo>
                    <a:lnTo>
                      <a:pt x="4003" y="463"/>
                    </a:lnTo>
                    <a:lnTo>
                      <a:pt x="4170" y="497"/>
                    </a:lnTo>
                    <a:lnTo>
                      <a:pt x="4334" y="532"/>
                    </a:lnTo>
                    <a:lnTo>
                      <a:pt x="4496" y="569"/>
                    </a:lnTo>
                    <a:lnTo>
                      <a:pt x="4655" y="606"/>
                    </a:lnTo>
                    <a:lnTo>
                      <a:pt x="4811" y="645"/>
                    </a:lnTo>
                    <a:lnTo>
                      <a:pt x="4965" y="685"/>
                    </a:lnTo>
                    <a:lnTo>
                      <a:pt x="5115" y="727"/>
                    </a:lnTo>
                    <a:lnTo>
                      <a:pt x="5262" y="769"/>
                    </a:lnTo>
                    <a:lnTo>
                      <a:pt x="5406" y="813"/>
                    </a:lnTo>
                    <a:lnTo>
                      <a:pt x="5477" y="835"/>
                    </a:lnTo>
                    <a:lnTo>
                      <a:pt x="5547" y="858"/>
                    </a:lnTo>
                    <a:lnTo>
                      <a:pt x="5616" y="881"/>
                    </a:lnTo>
                    <a:lnTo>
                      <a:pt x="5684" y="904"/>
                    </a:lnTo>
                    <a:lnTo>
                      <a:pt x="5752" y="928"/>
                    </a:lnTo>
                    <a:lnTo>
                      <a:pt x="5819" y="951"/>
                    </a:lnTo>
                    <a:lnTo>
                      <a:pt x="5885" y="975"/>
                    </a:lnTo>
                    <a:lnTo>
                      <a:pt x="5950" y="1000"/>
                    </a:lnTo>
                    <a:lnTo>
                      <a:pt x="6014" y="1024"/>
                    </a:lnTo>
                    <a:lnTo>
                      <a:pt x="6078" y="1049"/>
                    </a:lnTo>
                    <a:lnTo>
                      <a:pt x="6140" y="1074"/>
                    </a:lnTo>
                    <a:lnTo>
                      <a:pt x="6202" y="1099"/>
                    </a:lnTo>
                    <a:lnTo>
                      <a:pt x="6262" y="1124"/>
                    </a:lnTo>
                    <a:lnTo>
                      <a:pt x="6322" y="1151"/>
                    </a:lnTo>
                    <a:lnTo>
                      <a:pt x="6382" y="1176"/>
                    </a:lnTo>
                    <a:lnTo>
                      <a:pt x="6440" y="1202"/>
                    </a:lnTo>
                    <a:lnTo>
                      <a:pt x="6497" y="1229"/>
                    </a:lnTo>
                    <a:lnTo>
                      <a:pt x="6553" y="1256"/>
                    </a:lnTo>
                    <a:lnTo>
                      <a:pt x="6608" y="1282"/>
                    </a:lnTo>
                    <a:lnTo>
                      <a:pt x="6663" y="1310"/>
                    </a:lnTo>
                    <a:lnTo>
                      <a:pt x="6717" y="1337"/>
                    </a:lnTo>
                    <a:lnTo>
                      <a:pt x="6768" y="1365"/>
                    </a:lnTo>
                    <a:lnTo>
                      <a:pt x="6820" y="1393"/>
                    </a:lnTo>
                    <a:lnTo>
                      <a:pt x="6871" y="1421"/>
                    </a:lnTo>
                    <a:lnTo>
                      <a:pt x="6921" y="1450"/>
                    </a:lnTo>
                    <a:lnTo>
                      <a:pt x="6969" y="1478"/>
                    </a:lnTo>
                    <a:lnTo>
                      <a:pt x="7017" y="1507"/>
                    </a:lnTo>
                    <a:lnTo>
                      <a:pt x="7063" y="1535"/>
                    </a:lnTo>
                    <a:lnTo>
                      <a:pt x="7108" y="1564"/>
                    </a:lnTo>
                    <a:lnTo>
                      <a:pt x="7153" y="1594"/>
                    </a:lnTo>
                    <a:lnTo>
                      <a:pt x="7196" y="1623"/>
                    </a:lnTo>
                    <a:lnTo>
                      <a:pt x="7239" y="1653"/>
                    </a:lnTo>
                    <a:lnTo>
                      <a:pt x="7281" y="1683"/>
                    </a:lnTo>
                    <a:lnTo>
                      <a:pt x="7320" y="1713"/>
                    </a:lnTo>
                    <a:lnTo>
                      <a:pt x="7360" y="1743"/>
                    </a:lnTo>
                    <a:lnTo>
                      <a:pt x="7398" y="1773"/>
                    </a:lnTo>
                    <a:lnTo>
                      <a:pt x="7435" y="1804"/>
                    </a:lnTo>
                    <a:lnTo>
                      <a:pt x="7471" y="1835"/>
                    </a:lnTo>
                    <a:lnTo>
                      <a:pt x="7506" y="1866"/>
                    </a:lnTo>
                    <a:lnTo>
                      <a:pt x="7540" y="1897"/>
                    </a:lnTo>
                    <a:lnTo>
                      <a:pt x="7573" y="1927"/>
                    </a:lnTo>
                    <a:lnTo>
                      <a:pt x="7604" y="1959"/>
                    </a:lnTo>
                    <a:lnTo>
                      <a:pt x="7634" y="1990"/>
                    </a:lnTo>
                    <a:lnTo>
                      <a:pt x="7664" y="2022"/>
                    </a:lnTo>
                    <a:lnTo>
                      <a:pt x="7692" y="2054"/>
                    </a:lnTo>
                    <a:lnTo>
                      <a:pt x="7719" y="2086"/>
                    </a:lnTo>
                    <a:lnTo>
                      <a:pt x="7745" y="2117"/>
                    </a:lnTo>
                    <a:lnTo>
                      <a:pt x="7769" y="2149"/>
                    </a:lnTo>
                    <a:lnTo>
                      <a:pt x="7793" y="2182"/>
                    </a:lnTo>
                    <a:lnTo>
                      <a:pt x="7815" y="2214"/>
                    </a:lnTo>
                    <a:lnTo>
                      <a:pt x="7836" y="2247"/>
                    </a:lnTo>
                    <a:lnTo>
                      <a:pt x="7856" y="2279"/>
                    </a:lnTo>
                    <a:lnTo>
                      <a:pt x="7876" y="2312"/>
                    </a:lnTo>
                    <a:lnTo>
                      <a:pt x="7893" y="2344"/>
                    </a:lnTo>
                    <a:lnTo>
                      <a:pt x="7909" y="2377"/>
                    </a:lnTo>
                    <a:lnTo>
                      <a:pt x="7925" y="2410"/>
                    </a:lnTo>
                    <a:lnTo>
                      <a:pt x="7939" y="2443"/>
                    </a:lnTo>
                    <a:lnTo>
                      <a:pt x="7952" y="2476"/>
                    </a:lnTo>
                    <a:lnTo>
                      <a:pt x="7964" y="2508"/>
                    </a:lnTo>
                    <a:lnTo>
                      <a:pt x="7974" y="2542"/>
                    </a:lnTo>
                    <a:lnTo>
                      <a:pt x="7983" y="2575"/>
                    </a:lnTo>
                    <a:lnTo>
                      <a:pt x="7991" y="2609"/>
                    </a:lnTo>
                    <a:lnTo>
                      <a:pt x="7998" y="2642"/>
                    </a:lnTo>
                    <a:lnTo>
                      <a:pt x="8004" y="2676"/>
                    </a:lnTo>
                    <a:lnTo>
                      <a:pt x="8008" y="2709"/>
                    </a:lnTo>
                    <a:lnTo>
                      <a:pt x="8011" y="2743"/>
                    </a:lnTo>
                    <a:lnTo>
                      <a:pt x="8013" y="2776"/>
                    </a:lnTo>
                    <a:lnTo>
                      <a:pt x="8014" y="2811"/>
                    </a:lnTo>
                    <a:lnTo>
                      <a:pt x="8112" y="2811"/>
                    </a:lnTo>
                    <a:close/>
                  </a:path>
                </a:pathLst>
              </a:custGeom>
              <a:solidFill>
                <a:srgbClr val="D98E9A"/>
              </a:solidFill>
              <a:ln w="9525">
                <a:noFill/>
                <a:round/>
                <a:headEnd/>
                <a:tailEnd/>
              </a:ln>
            </p:spPr>
            <p:txBody>
              <a:bodyPr/>
              <a:lstStyle/>
              <a:p>
                <a:endParaRPr lang="en-US" dirty="0"/>
              </a:p>
            </p:txBody>
          </p:sp>
          <p:sp>
            <p:nvSpPr>
              <p:cNvPr id="58630" name="Freeform 299"/>
              <p:cNvSpPr>
                <a:spLocks/>
              </p:cNvSpPr>
              <p:nvPr/>
            </p:nvSpPr>
            <p:spPr bwMode="auto">
              <a:xfrm>
                <a:off x="3745" y="4535"/>
                <a:ext cx="621" cy="72"/>
              </a:xfrm>
              <a:custGeom>
                <a:avLst/>
                <a:gdLst>
                  <a:gd name="T0" fmla="*/ 0 w 16153"/>
                  <a:gd name="T1" fmla="*/ 0 h 1871"/>
                  <a:gd name="T2" fmla="*/ 0 w 16153"/>
                  <a:gd name="T3" fmla="*/ 0 h 1871"/>
                  <a:gd name="T4" fmla="*/ 0 w 16153"/>
                  <a:gd name="T5" fmla="*/ 0 h 1871"/>
                  <a:gd name="T6" fmla="*/ 0 w 16153"/>
                  <a:gd name="T7" fmla="*/ 0 h 1871"/>
                  <a:gd name="T8" fmla="*/ 0 w 16153"/>
                  <a:gd name="T9" fmla="*/ 0 h 1871"/>
                  <a:gd name="T10" fmla="*/ 0 60000 65536"/>
                  <a:gd name="T11" fmla="*/ 0 60000 65536"/>
                  <a:gd name="T12" fmla="*/ 0 60000 65536"/>
                  <a:gd name="T13" fmla="*/ 0 60000 65536"/>
                  <a:gd name="T14" fmla="*/ 0 60000 65536"/>
                  <a:gd name="T15" fmla="*/ 0 w 16153"/>
                  <a:gd name="T16" fmla="*/ 0 h 1871"/>
                  <a:gd name="T17" fmla="*/ 16153 w 16153"/>
                  <a:gd name="T18" fmla="*/ 1871 h 1871"/>
                </a:gdLst>
                <a:ahLst/>
                <a:cxnLst>
                  <a:cxn ang="T10">
                    <a:pos x="T0" y="T1"/>
                  </a:cxn>
                  <a:cxn ang="T11">
                    <a:pos x="T2" y="T3"/>
                  </a:cxn>
                  <a:cxn ang="T12">
                    <a:pos x="T4" y="T5"/>
                  </a:cxn>
                  <a:cxn ang="T13">
                    <a:pos x="T6" y="T7"/>
                  </a:cxn>
                  <a:cxn ang="T14">
                    <a:pos x="T8" y="T9"/>
                  </a:cxn>
                </a:cxnLst>
                <a:rect l="T15" t="T16" r="T17" b="T18"/>
                <a:pathLst>
                  <a:path w="16153" h="1871">
                    <a:moveTo>
                      <a:pt x="0" y="0"/>
                    </a:moveTo>
                    <a:lnTo>
                      <a:pt x="0" y="1871"/>
                    </a:lnTo>
                    <a:lnTo>
                      <a:pt x="16150" y="1871"/>
                    </a:lnTo>
                    <a:lnTo>
                      <a:pt x="16153" y="1"/>
                    </a:lnTo>
                    <a:lnTo>
                      <a:pt x="0" y="0"/>
                    </a:lnTo>
                    <a:close/>
                  </a:path>
                </a:pathLst>
              </a:custGeom>
              <a:solidFill>
                <a:srgbClr val="A04F5C"/>
              </a:solidFill>
              <a:ln w="9525">
                <a:noFill/>
                <a:round/>
                <a:headEnd/>
                <a:tailEnd/>
              </a:ln>
            </p:spPr>
            <p:txBody>
              <a:bodyPr/>
              <a:lstStyle/>
              <a:p>
                <a:endParaRPr lang="en-US" dirty="0"/>
              </a:p>
            </p:txBody>
          </p:sp>
          <p:sp>
            <p:nvSpPr>
              <p:cNvPr id="58631" name="Freeform 300"/>
              <p:cNvSpPr>
                <a:spLocks/>
              </p:cNvSpPr>
              <p:nvPr/>
            </p:nvSpPr>
            <p:spPr bwMode="auto">
              <a:xfrm>
                <a:off x="3746" y="4426"/>
                <a:ext cx="620" cy="212"/>
              </a:xfrm>
              <a:custGeom>
                <a:avLst/>
                <a:gdLst>
                  <a:gd name="T0" fmla="*/ 0 w 16124"/>
                  <a:gd name="T1" fmla="*/ 0 h 5514"/>
                  <a:gd name="T2" fmla="*/ 0 w 16124"/>
                  <a:gd name="T3" fmla="*/ 0 h 5514"/>
                  <a:gd name="T4" fmla="*/ 0 w 16124"/>
                  <a:gd name="T5" fmla="*/ 0 h 5514"/>
                  <a:gd name="T6" fmla="*/ 0 w 16124"/>
                  <a:gd name="T7" fmla="*/ 0 h 5514"/>
                  <a:gd name="T8" fmla="*/ 0 w 16124"/>
                  <a:gd name="T9" fmla="*/ 0 h 5514"/>
                  <a:gd name="T10" fmla="*/ 0 w 16124"/>
                  <a:gd name="T11" fmla="*/ 0 h 5514"/>
                  <a:gd name="T12" fmla="*/ 0 w 16124"/>
                  <a:gd name="T13" fmla="*/ 0 h 5514"/>
                  <a:gd name="T14" fmla="*/ 0 w 16124"/>
                  <a:gd name="T15" fmla="*/ 0 h 5514"/>
                  <a:gd name="T16" fmla="*/ 0 w 16124"/>
                  <a:gd name="T17" fmla="*/ 0 h 5514"/>
                  <a:gd name="T18" fmla="*/ 0 w 16124"/>
                  <a:gd name="T19" fmla="*/ 0 h 5514"/>
                  <a:gd name="T20" fmla="*/ 0 w 16124"/>
                  <a:gd name="T21" fmla="*/ 0 h 5514"/>
                  <a:gd name="T22" fmla="*/ 0 w 16124"/>
                  <a:gd name="T23" fmla="*/ 0 h 5514"/>
                  <a:gd name="T24" fmla="*/ 0 w 16124"/>
                  <a:gd name="T25" fmla="*/ 0 h 5514"/>
                  <a:gd name="T26" fmla="*/ 0 w 16124"/>
                  <a:gd name="T27" fmla="*/ 0 h 5514"/>
                  <a:gd name="T28" fmla="*/ 0 w 16124"/>
                  <a:gd name="T29" fmla="*/ 0 h 5514"/>
                  <a:gd name="T30" fmla="*/ 0 w 16124"/>
                  <a:gd name="T31" fmla="*/ 0 h 5514"/>
                  <a:gd name="T32" fmla="*/ 0 w 16124"/>
                  <a:gd name="T33" fmla="*/ 0 h 5514"/>
                  <a:gd name="T34" fmla="*/ 0 w 16124"/>
                  <a:gd name="T35" fmla="*/ 0 h 5514"/>
                  <a:gd name="T36" fmla="*/ 0 w 16124"/>
                  <a:gd name="T37" fmla="*/ 0 h 5514"/>
                  <a:gd name="T38" fmla="*/ 0 w 16124"/>
                  <a:gd name="T39" fmla="*/ 0 h 5514"/>
                  <a:gd name="T40" fmla="*/ 0 w 16124"/>
                  <a:gd name="T41" fmla="*/ 0 h 5514"/>
                  <a:gd name="T42" fmla="*/ 0 w 16124"/>
                  <a:gd name="T43" fmla="*/ 0 h 5514"/>
                  <a:gd name="T44" fmla="*/ 0 w 16124"/>
                  <a:gd name="T45" fmla="*/ 0 h 5514"/>
                  <a:gd name="T46" fmla="*/ 0 w 16124"/>
                  <a:gd name="T47" fmla="*/ 0 h 5514"/>
                  <a:gd name="T48" fmla="*/ 0 w 16124"/>
                  <a:gd name="T49" fmla="*/ 0 h 5514"/>
                  <a:gd name="T50" fmla="*/ 0 w 16124"/>
                  <a:gd name="T51" fmla="*/ 0 h 5514"/>
                  <a:gd name="T52" fmla="*/ 0 w 16124"/>
                  <a:gd name="T53" fmla="*/ 0 h 5514"/>
                  <a:gd name="T54" fmla="*/ 0 w 16124"/>
                  <a:gd name="T55" fmla="*/ 0 h 5514"/>
                  <a:gd name="T56" fmla="*/ 0 w 16124"/>
                  <a:gd name="T57" fmla="*/ 0 h 5514"/>
                  <a:gd name="T58" fmla="*/ 0 w 16124"/>
                  <a:gd name="T59" fmla="*/ 0 h 5514"/>
                  <a:gd name="T60" fmla="*/ 0 w 16124"/>
                  <a:gd name="T61" fmla="*/ 0 h 5514"/>
                  <a:gd name="T62" fmla="*/ 0 w 16124"/>
                  <a:gd name="T63" fmla="*/ 0 h 5514"/>
                  <a:gd name="T64" fmla="*/ 0 w 16124"/>
                  <a:gd name="T65" fmla="*/ 0 h 5514"/>
                  <a:gd name="T66" fmla="*/ 0 w 16124"/>
                  <a:gd name="T67" fmla="*/ 0 h 5514"/>
                  <a:gd name="T68" fmla="*/ 0 w 16124"/>
                  <a:gd name="T69" fmla="*/ 0 h 5514"/>
                  <a:gd name="T70" fmla="*/ 0 w 16124"/>
                  <a:gd name="T71" fmla="*/ 0 h 5514"/>
                  <a:gd name="T72" fmla="*/ 0 w 16124"/>
                  <a:gd name="T73" fmla="*/ 0 h 5514"/>
                  <a:gd name="T74" fmla="*/ 0 w 16124"/>
                  <a:gd name="T75" fmla="*/ 0 h 5514"/>
                  <a:gd name="T76" fmla="*/ 0 w 16124"/>
                  <a:gd name="T77" fmla="*/ 0 h 5514"/>
                  <a:gd name="T78" fmla="*/ 0 w 16124"/>
                  <a:gd name="T79" fmla="*/ 0 h 5514"/>
                  <a:gd name="T80" fmla="*/ 0 w 16124"/>
                  <a:gd name="T81" fmla="*/ 0 h 5514"/>
                  <a:gd name="T82" fmla="*/ 0 w 16124"/>
                  <a:gd name="T83" fmla="*/ 0 h 5514"/>
                  <a:gd name="T84" fmla="*/ 0 w 16124"/>
                  <a:gd name="T85" fmla="*/ 0 h 55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124"/>
                  <a:gd name="T130" fmla="*/ 0 h 5514"/>
                  <a:gd name="T131" fmla="*/ 16124 w 16124"/>
                  <a:gd name="T132" fmla="*/ 5514 h 55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124" h="5514">
                    <a:moveTo>
                      <a:pt x="16124" y="2757"/>
                    </a:moveTo>
                    <a:lnTo>
                      <a:pt x="16114" y="2899"/>
                    </a:lnTo>
                    <a:lnTo>
                      <a:pt x="16083" y="3039"/>
                    </a:lnTo>
                    <a:lnTo>
                      <a:pt x="16032" y="3177"/>
                    </a:lnTo>
                    <a:lnTo>
                      <a:pt x="15961" y="3313"/>
                    </a:lnTo>
                    <a:lnTo>
                      <a:pt x="15871" y="3445"/>
                    </a:lnTo>
                    <a:lnTo>
                      <a:pt x="15762" y="3576"/>
                    </a:lnTo>
                    <a:lnTo>
                      <a:pt x="15636" y="3705"/>
                    </a:lnTo>
                    <a:lnTo>
                      <a:pt x="15491" y="3830"/>
                    </a:lnTo>
                    <a:lnTo>
                      <a:pt x="15329" y="3953"/>
                    </a:lnTo>
                    <a:lnTo>
                      <a:pt x="15151" y="4071"/>
                    </a:lnTo>
                    <a:lnTo>
                      <a:pt x="14957" y="4187"/>
                    </a:lnTo>
                    <a:lnTo>
                      <a:pt x="14747" y="4298"/>
                    </a:lnTo>
                    <a:lnTo>
                      <a:pt x="14522" y="4407"/>
                    </a:lnTo>
                    <a:lnTo>
                      <a:pt x="14283" y="4510"/>
                    </a:lnTo>
                    <a:lnTo>
                      <a:pt x="14029" y="4611"/>
                    </a:lnTo>
                    <a:lnTo>
                      <a:pt x="13763" y="4707"/>
                    </a:lnTo>
                    <a:lnTo>
                      <a:pt x="13482" y="4798"/>
                    </a:lnTo>
                    <a:lnTo>
                      <a:pt x="13190" y="4884"/>
                    </a:lnTo>
                    <a:lnTo>
                      <a:pt x="12885" y="4967"/>
                    </a:lnTo>
                    <a:lnTo>
                      <a:pt x="12569" y="5044"/>
                    </a:lnTo>
                    <a:lnTo>
                      <a:pt x="12242" y="5116"/>
                    </a:lnTo>
                    <a:lnTo>
                      <a:pt x="11904" y="5182"/>
                    </a:lnTo>
                    <a:lnTo>
                      <a:pt x="11556" y="5242"/>
                    </a:lnTo>
                    <a:lnTo>
                      <a:pt x="11199" y="5298"/>
                    </a:lnTo>
                    <a:lnTo>
                      <a:pt x="10833" y="5347"/>
                    </a:lnTo>
                    <a:lnTo>
                      <a:pt x="10459" y="5390"/>
                    </a:lnTo>
                    <a:lnTo>
                      <a:pt x="10076" y="5428"/>
                    </a:lnTo>
                    <a:lnTo>
                      <a:pt x="9686" y="5458"/>
                    </a:lnTo>
                    <a:lnTo>
                      <a:pt x="9289" y="5483"/>
                    </a:lnTo>
                    <a:lnTo>
                      <a:pt x="8886" y="5500"/>
                    </a:lnTo>
                    <a:lnTo>
                      <a:pt x="8477" y="5511"/>
                    </a:lnTo>
                    <a:lnTo>
                      <a:pt x="8062" y="5514"/>
                    </a:lnTo>
                    <a:lnTo>
                      <a:pt x="7647" y="5511"/>
                    </a:lnTo>
                    <a:lnTo>
                      <a:pt x="7238" y="5500"/>
                    </a:lnTo>
                    <a:lnTo>
                      <a:pt x="6835" y="5483"/>
                    </a:lnTo>
                    <a:lnTo>
                      <a:pt x="6438" y="5458"/>
                    </a:lnTo>
                    <a:lnTo>
                      <a:pt x="6048" y="5428"/>
                    </a:lnTo>
                    <a:lnTo>
                      <a:pt x="5665" y="5390"/>
                    </a:lnTo>
                    <a:lnTo>
                      <a:pt x="5291" y="5347"/>
                    </a:lnTo>
                    <a:lnTo>
                      <a:pt x="4925" y="5298"/>
                    </a:lnTo>
                    <a:lnTo>
                      <a:pt x="4568" y="5242"/>
                    </a:lnTo>
                    <a:lnTo>
                      <a:pt x="4220" y="5182"/>
                    </a:lnTo>
                    <a:lnTo>
                      <a:pt x="3882" y="5116"/>
                    </a:lnTo>
                    <a:lnTo>
                      <a:pt x="3555" y="5044"/>
                    </a:lnTo>
                    <a:lnTo>
                      <a:pt x="3238" y="4967"/>
                    </a:lnTo>
                    <a:lnTo>
                      <a:pt x="2934" y="4884"/>
                    </a:lnTo>
                    <a:lnTo>
                      <a:pt x="2642" y="4798"/>
                    </a:lnTo>
                    <a:lnTo>
                      <a:pt x="2361" y="4707"/>
                    </a:lnTo>
                    <a:lnTo>
                      <a:pt x="2095" y="4611"/>
                    </a:lnTo>
                    <a:lnTo>
                      <a:pt x="1841" y="4510"/>
                    </a:lnTo>
                    <a:lnTo>
                      <a:pt x="1602" y="4407"/>
                    </a:lnTo>
                    <a:lnTo>
                      <a:pt x="1377" y="4298"/>
                    </a:lnTo>
                    <a:lnTo>
                      <a:pt x="1167" y="4187"/>
                    </a:lnTo>
                    <a:lnTo>
                      <a:pt x="973" y="4071"/>
                    </a:lnTo>
                    <a:lnTo>
                      <a:pt x="795" y="3953"/>
                    </a:lnTo>
                    <a:lnTo>
                      <a:pt x="633" y="3830"/>
                    </a:lnTo>
                    <a:lnTo>
                      <a:pt x="488" y="3705"/>
                    </a:lnTo>
                    <a:lnTo>
                      <a:pt x="362" y="3576"/>
                    </a:lnTo>
                    <a:lnTo>
                      <a:pt x="253" y="3445"/>
                    </a:lnTo>
                    <a:lnTo>
                      <a:pt x="163" y="3313"/>
                    </a:lnTo>
                    <a:lnTo>
                      <a:pt x="92" y="3177"/>
                    </a:lnTo>
                    <a:lnTo>
                      <a:pt x="41" y="3039"/>
                    </a:lnTo>
                    <a:lnTo>
                      <a:pt x="10" y="2899"/>
                    </a:lnTo>
                    <a:lnTo>
                      <a:pt x="0" y="2757"/>
                    </a:lnTo>
                    <a:lnTo>
                      <a:pt x="10" y="2615"/>
                    </a:lnTo>
                    <a:lnTo>
                      <a:pt x="41" y="2475"/>
                    </a:lnTo>
                    <a:lnTo>
                      <a:pt x="92" y="2337"/>
                    </a:lnTo>
                    <a:lnTo>
                      <a:pt x="163" y="2201"/>
                    </a:lnTo>
                    <a:lnTo>
                      <a:pt x="253" y="2068"/>
                    </a:lnTo>
                    <a:lnTo>
                      <a:pt x="362" y="1938"/>
                    </a:lnTo>
                    <a:lnTo>
                      <a:pt x="488" y="1809"/>
                    </a:lnTo>
                    <a:lnTo>
                      <a:pt x="633" y="1684"/>
                    </a:lnTo>
                    <a:lnTo>
                      <a:pt x="795" y="1561"/>
                    </a:lnTo>
                    <a:lnTo>
                      <a:pt x="973" y="1443"/>
                    </a:lnTo>
                    <a:lnTo>
                      <a:pt x="1167" y="1327"/>
                    </a:lnTo>
                    <a:lnTo>
                      <a:pt x="1377" y="1216"/>
                    </a:lnTo>
                    <a:lnTo>
                      <a:pt x="1602" y="1107"/>
                    </a:lnTo>
                    <a:lnTo>
                      <a:pt x="1841" y="1004"/>
                    </a:lnTo>
                    <a:lnTo>
                      <a:pt x="2095" y="903"/>
                    </a:lnTo>
                    <a:lnTo>
                      <a:pt x="2361" y="807"/>
                    </a:lnTo>
                    <a:lnTo>
                      <a:pt x="2642" y="716"/>
                    </a:lnTo>
                    <a:lnTo>
                      <a:pt x="2934" y="629"/>
                    </a:lnTo>
                    <a:lnTo>
                      <a:pt x="3238" y="547"/>
                    </a:lnTo>
                    <a:lnTo>
                      <a:pt x="3555" y="470"/>
                    </a:lnTo>
                    <a:lnTo>
                      <a:pt x="3882" y="398"/>
                    </a:lnTo>
                    <a:lnTo>
                      <a:pt x="4220" y="332"/>
                    </a:lnTo>
                    <a:lnTo>
                      <a:pt x="4568" y="271"/>
                    </a:lnTo>
                    <a:lnTo>
                      <a:pt x="4925" y="216"/>
                    </a:lnTo>
                    <a:lnTo>
                      <a:pt x="5291" y="167"/>
                    </a:lnTo>
                    <a:lnTo>
                      <a:pt x="5665" y="123"/>
                    </a:lnTo>
                    <a:lnTo>
                      <a:pt x="6048" y="86"/>
                    </a:lnTo>
                    <a:lnTo>
                      <a:pt x="6438" y="55"/>
                    </a:lnTo>
                    <a:lnTo>
                      <a:pt x="6835" y="31"/>
                    </a:lnTo>
                    <a:lnTo>
                      <a:pt x="7238" y="14"/>
                    </a:lnTo>
                    <a:lnTo>
                      <a:pt x="7647" y="3"/>
                    </a:lnTo>
                    <a:lnTo>
                      <a:pt x="8062" y="0"/>
                    </a:lnTo>
                    <a:lnTo>
                      <a:pt x="8477" y="3"/>
                    </a:lnTo>
                    <a:lnTo>
                      <a:pt x="8886" y="14"/>
                    </a:lnTo>
                    <a:lnTo>
                      <a:pt x="9289" y="31"/>
                    </a:lnTo>
                    <a:lnTo>
                      <a:pt x="9686" y="55"/>
                    </a:lnTo>
                    <a:lnTo>
                      <a:pt x="10076" y="86"/>
                    </a:lnTo>
                    <a:lnTo>
                      <a:pt x="10459" y="123"/>
                    </a:lnTo>
                    <a:lnTo>
                      <a:pt x="10833" y="167"/>
                    </a:lnTo>
                    <a:lnTo>
                      <a:pt x="11199" y="216"/>
                    </a:lnTo>
                    <a:lnTo>
                      <a:pt x="11556" y="271"/>
                    </a:lnTo>
                    <a:lnTo>
                      <a:pt x="11904" y="332"/>
                    </a:lnTo>
                    <a:lnTo>
                      <a:pt x="12242" y="398"/>
                    </a:lnTo>
                    <a:lnTo>
                      <a:pt x="12569" y="470"/>
                    </a:lnTo>
                    <a:lnTo>
                      <a:pt x="12885" y="547"/>
                    </a:lnTo>
                    <a:lnTo>
                      <a:pt x="13190" y="629"/>
                    </a:lnTo>
                    <a:lnTo>
                      <a:pt x="13482" y="716"/>
                    </a:lnTo>
                    <a:lnTo>
                      <a:pt x="13763" y="807"/>
                    </a:lnTo>
                    <a:lnTo>
                      <a:pt x="14029" y="903"/>
                    </a:lnTo>
                    <a:lnTo>
                      <a:pt x="14283" y="1004"/>
                    </a:lnTo>
                    <a:lnTo>
                      <a:pt x="14522" y="1107"/>
                    </a:lnTo>
                    <a:lnTo>
                      <a:pt x="14747" y="1216"/>
                    </a:lnTo>
                    <a:lnTo>
                      <a:pt x="14957" y="1327"/>
                    </a:lnTo>
                    <a:lnTo>
                      <a:pt x="15151" y="1443"/>
                    </a:lnTo>
                    <a:lnTo>
                      <a:pt x="15329" y="1561"/>
                    </a:lnTo>
                    <a:lnTo>
                      <a:pt x="15491" y="1684"/>
                    </a:lnTo>
                    <a:lnTo>
                      <a:pt x="15636" y="1809"/>
                    </a:lnTo>
                    <a:lnTo>
                      <a:pt x="15762" y="1938"/>
                    </a:lnTo>
                    <a:lnTo>
                      <a:pt x="15871" y="2068"/>
                    </a:lnTo>
                    <a:lnTo>
                      <a:pt x="15961" y="2201"/>
                    </a:lnTo>
                    <a:lnTo>
                      <a:pt x="16032" y="2337"/>
                    </a:lnTo>
                    <a:lnTo>
                      <a:pt x="16083" y="2475"/>
                    </a:lnTo>
                    <a:lnTo>
                      <a:pt x="16114" y="2615"/>
                    </a:lnTo>
                    <a:lnTo>
                      <a:pt x="16124" y="2757"/>
                    </a:lnTo>
                    <a:close/>
                  </a:path>
                </a:pathLst>
              </a:custGeom>
              <a:solidFill>
                <a:srgbClr val="D25E6C"/>
              </a:solidFill>
              <a:ln w="9525">
                <a:noFill/>
                <a:round/>
                <a:headEnd/>
                <a:tailEnd/>
              </a:ln>
            </p:spPr>
            <p:txBody>
              <a:bodyPr/>
              <a:lstStyle/>
              <a:p>
                <a:endParaRPr lang="en-US" dirty="0"/>
              </a:p>
            </p:txBody>
          </p:sp>
          <p:sp>
            <p:nvSpPr>
              <p:cNvPr id="58632" name="Freeform 301"/>
              <p:cNvSpPr>
                <a:spLocks/>
              </p:cNvSpPr>
              <p:nvPr/>
            </p:nvSpPr>
            <p:spPr bwMode="auto">
              <a:xfrm>
                <a:off x="4054" y="4532"/>
                <a:ext cx="314" cy="108"/>
              </a:xfrm>
              <a:custGeom>
                <a:avLst/>
                <a:gdLst>
                  <a:gd name="T0" fmla="*/ 0 w 8161"/>
                  <a:gd name="T1" fmla="*/ 0 h 2807"/>
                  <a:gd name="T2" fmla="*/ 0 w 8161"/>
                  <a:gd name="T3" fmla="*/ 0 h 2807"/>
                  <a:gd name="T4" fmla="*/ 0 w 8161"/>
                  <a:gd name="T5" fmla="*/ 0 h 2807"/>
                  <a:gd name="T6" fmla="*/ 0 w 8161"/>
                  <a:gd name="T7" fmla="*/ 0 h 2807"/>
                  <a:gd name="T8" fmla="*/ 0 w 8161"/>
                  <a:gd name="T9" fmla="*/ 0 h 2807"/>
                  <a:gd name="T10" fmla="*/ 0 w 8161"/>
                  <a:gd name="T11" fmla="*/ 0 h 2807"/>
                  <a:gd name="T12" fmla="*/ 0 w 8161"/>
                  <a:gd name="T13" fmla="*/ 0 h 2807"/>
                  <a:gd name="T14" fmla="*/ 0 w 8161"/>
                  <a:gd name="T15" fmla="*/ 0 h 2807"/>
                  <a:gd name="T16" fmla="*/ 0 w 8161"/>
                  <a:gd name="T17" fmla="*/ 0 h 2807"/>
                  <a:gd name="T18" fmla="*/ 0 w 8161"/>
                  <a:gd name="T19" fmla="*/ 0 h 2807"/>
                  <a:gd name="T20" fmla="*/ 0 w 8161"/>
                  <a:gd name="T21" fmla="*/ 0 h 2807"/>
                  <a:gd name="T22" fmla="*/ 0 w 8161"/>
                  <a:gd name="T23" fmla="*/ 0 h 2807"/>
                  <a:gd name="T24" fmla="*/ 0 w 8161"/>
                  <a:gd name="T25" fmla="*/ 0 h 2807"/>
                  <a:gd name="T26" fmla="*/ 0 w 8161"/>
                  <a:gd name="T27" fmla="*/ 0 h 2807"/>
                  <a:gd name="T28" fmla="*/ 0 w 8161"/>
                  <a:gd name="T29" fmla="*/ 0 h 2807"/>
                  <a:gd name="T30" fmla="*/ 0 w 8161"/>
                  <a:gd name="T31" fmla="*/ 0 h 2807"/>
                  <a:gd name="T32" fmla="*/ 0 w 8161"/>
                  <a:gd name="T33" fmla="*/ 0 h 2807"/>
                  <a:gd name="T34" fmla="*/ 0 w 8161"/>
                  <a:gd name="T35" fmla="*/ 0 h 2807"/>
                  <a:gd name="T36" fmla="*/ 0 w 8161"/>
                  <a:gd name="T37" fmla="*/ 0 h 2807"/>
                  <a:gd name="T38" fmla="*/ 0 w 8161"/>
                  <a:gd name="T39" fmla="*/ 0 h 2807"/>
                  <a:gd name="T40" fmla="*/ 0 w 8161"/>
                  <a:gd name="T41" fmla="*/ 0 h 2807"/>
                  <a:gd name="T42" fmla="*/ 0 w 8161"/>
                  <a:gd name="T43" fmla="*/ 0 h 2807"/>
                  <a:gd name="T44" fmla="*/ 0 w 8161"/>
                  <a:gd name="T45" fmla="*/ 0 h 2807"/>
                  <a:gd name="T46" fmla="*/ 0 w 8161"/>
                  <a:gd name="T47" fmla="*/ 0 h 2807"/>
                  <a:gd name="T48" fmla="*/ 0 w 8161"/>
                  <a:gd name="T49" fmla="*/ 0 h 2807"/>
                  <a:gd name="T50" fmla="*/ 0 w 8161"/>
                  <a:gd name="T51" fmla="*/ 0 h 2807"/>
                  <a:gd name="T52" fmla="*/ 0 w 8161"/>
                  <a:gd name="T53" fmla="*/ 0 h 2807"/>
                  <a:gd name="T54" fmla="*/ 0 w 8161"/>
                  <a:gd name="T55" fmla="*/ 0 h 2807"/>
                  <a:gd name="T56" fmla="*/ 0 w 8161"/>
                  <a:gd name="T57" fmla="*/ 0 h 2807"/>
                  <a:gd name="T58" fmla="*/ 0 w 8161"/>
                  <a:gd name="T59" fmla="*/ 0 h 2807"/>
                  <a:gd name="T60" fmla="*/ 0 w 8161"/>
                  <a:gd name="T61" fmla="*/ 0 h 2807"/>
                  <a:gd name="T62" fmla="*/ 0 w 8161"/>
                  <a:gd name="T63" fmla="*/ 0 h 2807"/>
                  <a:gd name="T64" fmla="*/ 0 w 8161"/>
                  <a:gd name="T65" fmla="*/ 0 h 2807"/>
                  <a:gd name="T66" fmla="*/ 0 w 8161"/>
                  <a:gd name="T67" fmla="*/ 0 h 2807"/>
                  <a:gd name="T68" fmla="*/ 0 w 8161"/>
                  <a:gd name="T69" fmla="*/ 0 h 2807"/>
                  <a:gd name="T70" fmla="*/ 0 w 8161"/>
                  <a:gd name="T71" fmla="*/ 0 h 2807"/>
                  <a:gd name="T72" fmla="*/ 0 w 8161"/>
                  <a:gd name="T73" fmla="*/ 0 h 2807"/>
                  <a:gd name="T74" fmla="*/ 0 w 8161"/>
                  <a:gd name="T75" fmla="*/ 0 h 2807"/>
                  <a:gd name="T76" fmla="*/ 0 w 8161"/>
                  <a:gd name="T77" fmla="*/ 0 h 2807"/>
                  <a:gd name="T78" fmla="*/ 0 w 8161"/>
                  <a:gd name="T79" fmla="*/ 0 h 2807"/>
                  <a:gd name="T80" fmla="*/ 0 w 8161"/>
                  <a:gd name="T81" fmla="*/ 0 h 2807"/>
                  <a:gd name="T82" fmla="*/ 0 w 8161"/>
                  <a:gd name="T83" fmla="*/ 0 h 2807"/>
                  <a:gd name="T84" fmla="*/ 0 w 8161"/>
                  <a:gd name="T85" fmla="*/ 0 h 2807"/>
                  <a:gd name="T86" fmla="*/ 0 w 8161"/>
                  <a:gd name="T87" fmla="*/ 0 h 2807"/>
                  <a:gd name="T88" fmla="*/ 0 w 8161"/>
                  <a:gd name="T89" fmla="*/ 0 h 2807"/>
                  <a:gd name="T90" fmla="*/ 0 w 8161"/>
                  <a:gd name="T91" fmla="*/ 0 h 2807"/>
                  <a:gd name="T92" fmla="*/ 0 w 8161"/>
                  <a:gd name="T93" fmla="*/ 0 h 2807"/>
                  <a:gd name="T94" fmla="*/ 0 w 8161"/>
                  <a:gd name="T95" fmla="*/ 0 h 2807"/>
                  <a:gd name="T96" fmla="*/ 0 w 8161"/>
                  <a:gd name="T97" fmla="*/ 0 h 2807"/>
                  <a:gd name="T98" fmla="*/ 0 w 8161"/>
                  <a:gd name="T99" fmla="*/ 0 h 2807"/>
                  <a:gd name="T100" fmla="*/ 0 w 8161"/>
                  <a:gd name="T101" fmla="*/ 0 h 2807"/>
                  <a:gd name="T102" fmla="*/ 0 w 8161"/>
                  <a:gd name="T103" fmla="*/ 0 h 2807"/>
                  <a:gd name="T104" fmla="*/ 0 w 8161"/>
                  <a:gd name="T105" fmla="*/ 0 h 2807"/>
                  <a:gd name="T106" fmla="*/ 0 w 8161"/>
                  <a:gd name="T107" fmla="*/ 0 h 2807"/>
                  <a:gd name="T108" fmla="*/ 0 w 8161"/>
                  <a:gd name="T109" fmla="*/ 0 h 2807"/>
                  <a:gd name="T110" fmla="*/ 0 w 8161"/>
                  <a:gd name="T111" fmla="*/ 0 h 2807"/>
                  <a:gd name="T112" fmla="*/ 0 w 8161"/>
                  <a:gd name="T113" fmla="*/ 0 h 28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61"/>
                  <a:gd name="T172" fmla="*/ 0 h 2807"/>
                  <a:gd name="T173" fmla="*/ 8161 w 8161"/>
                  <a:gd name="T174" fmla="*/ 2807 h 28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61" h="2807">
                    <a:moveTo>
                      <a:pt x="49" y="2807"/>
                    </a:moveTo>
                    <a:lnTo>
                      <a:pt x="49" y="2807"/>
                    </a:lnTo>
                    <a:lnTo>
                      <a:pt x="258" y="2806"/>
                    </a:lnTo>
                    <a:lnTo>
                      <a:pt x="465" y="2803"/>
                    </a:lnTo>
                    <a:lnTo>
                      <a:pt x="671" y="2799"/>
                    </a:lnTo>
                    <a:lnTo>
                      <a:pt x="874" y="2793"/>
                    </a:lnTo>
                    <a:lnTo>
                      <a:pt x="1077" y="2785"/>
                    </a:lnTo>
                    <a:lnTo>
                      <a:pt x="1279" y="2774"/>
                    </a:lnTo>
                    <a:lnTo>
                      <a:pt x="1479" y="2763"/>
                    </a:lnTo>
                    <a:lnTo>
                      <a:pt x="1676" y="2750"/>
                    </a:lnTo>
                    <a:lnTo>
                      <a:pt x="1873" y="2736"/>
                    </a:lnTo>
                    <a:lnTo>
                      <a:pt x="2068" y="2720"/>
                    </a:lnTo>
                    <a:lnTo>
                      <a:pt x="2261" y="2701"/>
                    </a:lnTo>
                    <a:lnTo>
                      <a:pt x="2451" y="2682"/>
                    </a:lnTo>
                    <a:lnTo>
                      <a:pt x="2640" y="2662"/>
                    </a:lnTo>
                    <a:lnTo>
                      <a:pt x="2826" y="2639"/>
                    </a:lnTo>
                    <a:lnTo>
                      <a:pt x="3011" y="2615"/>
                    </a:lnTo>
                    <a:lnTo>
                      <a:pt x="3193" y="2590"/>
                    </a:lnTo>
                    <a:lnTo>
                      <a:pt x="3374" y="2562"/>
                    </a:lnTo>
                    <a:lnTo>
                      <a:pt x="3551" y="2534"/>
                    </a:lnTo>
                    <a:lnTo>
                      <a:pt x="3727" y="2505"/>
                    </a:lnTo>
                    <a:lnTo>
                      <a:pt x="3900" y="2473"/>
                    </a:lnTo>
                    <a:lnTo>
                      <a:pt x="4071" y="2441"/>
                    </a:lnTo>
                    <a:lnTo>
                      <a:pt x="4239" y="2406"/>
                    </a:lnTo>
                    <a:lnTo>
                      <a:pt x="4404" y="2371"/>
                    </a:lnTo>
                    <a:lnTo>
                      <a:pt x="4567" y="2334"/>
                    </a:lnTo>
                    <a:lnTo>
                      <a:pt x="4727" y="2297"/>
                    </a:lnTo>
                    <a:lnTo>
                      <a:pt x="4884" y="2257"/>
                    </a:lnTo>
                    <a:lnTo>
                      <a:pt x="5039" y="2217"/>
                    </a:lnTo>
                    <a:lnTo>
                      <a:pt x="5190" y="2175"/>
                    </a:lnTo>
                    <a:lnTo>
                      <a:pt x="5265" y="2154"/>
                    </a:lnTo>
                    <a:lnTo>
                      <a:pt x="5338" y="2132"/>
                    </a:lnTo>
                    <a:lnTo>
                      <a:pt x="5411" y="2110"/>
                    </a:lnTo>
                    <a:lnTo>
                      <a:pt x="5484" y="2088"/>
                    </a:lnTo>
                    <a:lnTo>
                      <a:pt x="5555" y="2066"/>
                    </a:lnTo>
                    <a:lnTo>
                      <a:pt x="5626" y="2042"/>
                    </a:lnTo>
                    <a:lnTo>
                      <a:pt x="5696" y="2019"/>
                    </a:lnTo>
                    <a:lnTo>
                      <a:pt x="5765" y="1996"/>
                    </a:lnTo>
                    <a:lnTo>
                      <a:pt x="5834" y="1972"/>
                    </a:lnTo>
                    <a:lnTo>
                      <a:pt x="5901" y="1948"/>
                    </a:lnTo>
                    <a:lnTo>
                      <a:pt x="5968" y="1925"/>
                    </a:lnTo>
                    <a:lnTo>
                      <a:pt x="6034" y="1899"/>
                    </a:lnTo>
                    <a:lnTo>
                      <a:pt x="6099" y="1875"/>
                    </a:lnTo>
                    <a:lnTo>
                      <a:pt x="6162" y="1850"/>
                    </a:lnTo>
                    <a:lnTo>
                      <a:pt x="6226" y="1824"/>
                    </a:lnTo>
                    <a:lnTo>
                      <a:pt x="6288" y="1799"/>
                    </a:lnTo>
                    <a:lnTo>
                      <a:pt x="6350" y="1774"/>
                    </a:lnTo>
                    <a:lnTo>
                      <a:pt x="6411" y="1747"/>
                    </a:lnTo>
                    <a:lnTo>
                      <a:pt x="6471" y="1721"/>
                    </a:lnTo>
                    <a:lnTo>
                      <a:pt x="6529" y="1694"/>
                    </a:lnTo>
                    <a:lnTo>
                      <a:pt x="6587" y="1667"/>
                    </a:lnTo>
                    <a:lnTo>
                      <a:pt x="6645" y="1641"/>
                    </a:lnTo>
                    <a:lnTo>
                      <a:pt x="6701" y="1613"/>
                    </a:lnTo>
                    <a:lnTo>
                      <a:pt x="6757" y="1585"/>
                    </a:lnTo>
                    <a:lnTo>
                      <a:pt x="6810" y="1558"/>
                    </a:lnTo>
                    <a:lnTo>
                      <a:pt x="6864" y="1529"/>
                    </a:lnTo>
                    <a:lnTo>
                      <a:pt x="6917" y="1501"/>
                    </a:lnTo>
                    <a:lnTo>
                      <a:pt x="6968" y="1472"/>
                    </a:lnTo>
                    <a:lnTo>
                      <a:pt x="7018" y="1444"/>
                    </a:lnTo>
                    <a:lnTo>
                      <a:pt x="7068" y="1415"/>
                    </a:lnTo>
                    <a:lnTo>
                      <a:pt x="7117" y="1385"/>
                    </a:lnTo>
                    <a:lnTo>
                      <a:pt x="7164" y="1356"/>
                    </a:lnTo>
                    <a:lnTo>
                      <a:pt x="7211" y="1326"/>
                    </a:lnTo>
                    <a:lnTo>
                      <a:pt x="7257" y="1296"/>
                    </a:lnTo>
                    <a:lnTo>
                      <a:pt x="7301" y="1265"/>
                    </a:lnTo>
                    <a:lnTo>
                      <a:pt x="7345" y="1235"/>
                    </a:lnTo>
                    <a:lnTo>
                      <a:pt x="7387" y="1205"/>
                    </a:lnTo>
                    <a:lnTo>
                      <a:pt x="7429" y="1174"/>
                    </a:lnTo>
                    <a:lnTo>
                      <a:pt x="7469" y="1143"/>
                    </a:lnTo>
                    <a:lnTo>
                      <a:pt x="7509" y="1111"/>
                    </a:lnTo>
                    <a:lnTo>
                      <a:pt x="7547" y="1080"/>
                    </a:lnTo>
                    <a:lnTo>
                      <a:pt x="7584" y="1047"/>
                    </a:lnTo>
                    <a:lnTo>
                      <a:pt x="7621" y="1016"/>
                    </a:lnTo>
                    <a:lnTo>
                      <a:pt x="7656" y="984"/>
                    </a:lnTo>
                    <a:lnTo>
                      <a:pt x="7689" y="951"/>
                    </a:lnTo>
                    <a:lnTo>
                      <a:pt x="7723" y="919"/>
                    </a:lnTo>
                    <a:lnTo>
                      <a:pt x="7754" y="886"/>
                    </a:lnTo>
                    <a:lnTo>
                      <a:pt x="7786" y="853"/>
                    </a:lnTo>
                    <a:lnTo>
                      <a:pt x="7815" y="819"/>
                    </a:lnTo>
                    <a:lnTo>
                      <a:pt x="7844" y="786"/>
                    </a:lnTo>
                    <a:lnTo>
                      <a:pt x="7871" y="752"/>
                    </a:lnTo>
                    <a:lnTo>
                      <a:pt x="7897" y="719"/>
                    </a:lnTo>
                    <a:lnTo>
                      <a:pt x="7922" y="684"/>
                    </a:lnTo>
                    <a:lnTo>
                      <a:pt x="7946" y="650"/>
                    </a:lnTo>
                    <a:lnTo>
                      <a:pt x="7968" y="615"/>
                    </a:lnTo>
                    <a:lnTo>
                      <a:pt x="7990" y="581"/>
                    </a:lnTo>
                    <a:lnTo>
                      <a:pt x="8010" y="546"/>
                    </a:lnTo>
                    <a:lnTo>
                      <a:pt x="8029" y="511"/>
                    </a:lnTo>
                    <a:lnTo>
                      <a:pt x="8047" y="476"/>
                    </a:lnTo>
                    <a:lnTo>
                      <a:pt x="8064" y="440"/>
                    </a:lnTo>
                    <a:lnTo>
                      <a:pt x="8079" y="404"/>
                    </a:lnTo>
                    <a:lnTo>
                      <a:pt x="8093" y="368"/>
                    </a:lnTo>
                    <a:lnTo>
                      <a:pt x="8105" y="332"/>
                    </a:lnTo>
                    <a:lnTo>
                      <a:pt x="8117" y="296"/>
                    </a:lnTo>
                    <a:lnTo>
                      <a:pt x="8128" y="260"/>
                    </a:lnTo>
                    <a:lnTo>
                      <a:pt x="8136" y="223"/>
                    </a:lnTo>
                    <a:lnTo>
                      <a:pt x="8144" y="186"/>
                    </a:lnTo>
                    <a:lnTo>
                      <a:pt x="8150" y="149"/>
                    </a:lnTo>
                    <a:lnTo>
                      <a:pt x="8155" y="111"/>
                    </a:lnTo>
                    <a:lnTo>
                      <a:pt x="8158" y="75"/>
                    </a:lnTo>
                    <a:lnTo>
                      <a:pt x="8160" y="37"/>
                    </a:lnTo>
                    <a:lnTo>
                      <a:pt x="8161" y="0"/>
                    </a:lnTo>
                    <a:lnTo>
                      <a:pt x="8063" y="0"/>
                    </a:lnTo>
                    <a:lnTo>
                      <a:pt x="8062" y="33"/>
                    </a:lnTo>
                    <a:lnTo>
                      <a:pt x="8060" y="68"/>
                    </a:lnTo>
                    <a:lnTo>
                      <a:pt x="8057" y="101"/>
                    </a:lnTo>
                    <a:lnTo>
                      <a:pt x="8053" y="135"/>
                    </a:lnTo>
                    <a:lnTo>
                      <a:pt x="8047" y="168"/>
                    </a:lnTo>
                    <a:lnTo>
                      <a:pt x="8040" y="202"/>
                    </a:lnTo>
                    <a:lnTo>
                      <a:pt x="8032" y="234"/>
                    </a:lnTo>
                    <a:lnTo>
                      <a:pt x="8023" y="268"/>
                    </a:lnTo>
                    <a:lnTo>
                      <a:pt x="8013" y="301"/>
                    </a:lnTo>
                    <a:lnTo>
                      <a:pt x="8001" y="334"/>
                    </a:lnTo>
                    <a:lnTo>
                      <a:pt x="7988" y="367"/>
                    </a:lnTo>
                    <a:lnTo>
                      <a:pt x="7974" y="399"/>
                    </a:lnTo>
                    <a:lnTo>
                      <a:pt x="7958" y="433"/>
                    </a:lnTo>
                    <a:lnTo>
                      <a:pt x="7942" y="465"/>
                    </a:lnTo>
                    <a:lnTo>
                      <a:pt x="7925" y="498"/>
                    </a:lnTo>
                    <a:lnTo>
                      <a:pt x="7905" y="530"/>
                    </a:lnTo>
                    <a:lnTo>
                      <a:pt x="7886" y="563"/>
                    </a:lnTo>
                    <a:lnTo>
                      <a:pt x="7864" y="595"/>
                    </a:lnTo>
                    <a:lnTo>
                      <a:pt x="7842" y="628"/>
                    </a:lnTo>
                    <a:lnTo>
                      <a:pt x="7818" y="659"/>
                    </a:lnTo>
                    <a:lnTo>
                      <a:pt x="7794" y="692"/>
                    </a:lnTo>
                    <a:lnTo>
                      <a:pt x="7768" y="723"/>
                    </a:lnTo>
                    <a:lnTo>
                      <a:pt x="7741" y="755"/>
                    </a:lnTo>
                    <a:lnTo>
                      <a:pt x="7713" y="787"/>
                    </a:lnTo>
                    <a:lnTo>
                      <a:pt x="7683" y="818"/>
                    </a:lnTo>
                    <a:lnTo>
                      <a:pt x="7653" y="850"/>
                    </a:lnTo>
                    <a:lnTo>
                      <a:pt x="7622" y="881"/>
                    </a:lnTo>
                    <a:lnTo>
                      <a:pt x="7589" y="912"/>
                    </a:lnTo>
                    <a:lnTo>
                      <a:pt x="7555" y="943"/>
                    </a:lnTo>
                    <a:lnTo>
                      <a:pt x="7520" y="973"/>
                    </a:lnTo>
                    <a:lnTo>
                      <a:pt x="7484" y="1004"/>
                    </a:lnTo>
                    <a:lnTo>
                      <a:pt x="7447" y="1034"/>
                    </a:lnTo>
                    <a:lnTo>
                      <a:pt x="7409" y="1065"/>
                    </a:lnTo>
                    <a:lnTo>
                      <a:pt x="7369" y="1095"/>
                    </a:lnTo>
                    <a:lnTo>
                      <a:pt x="7330" y="1126"/>
                    </a:lnTo>
                    <a:lnTo>
                      <a:pt x="7288" y="1155"/>
                    </a:lnTo>
                    <a:lnTo>
                      <a:pt x="7245" y="1184"/>
                    </a:lnTo>
                    <a:lnTo>
                      <a:pt x="7202" y="1214"/>
                    </a:lnTo>
                    <a:lnTo>
                      <a:pt x="7157" y="1243"/>
                    </a:lnTo>
                    <a:lnTo>
                      <a:pt x="7112" y="1273"/>
                    </a:lnTo>
                    <a:lnTo>
                      <a:pt x="7066" y="1301"/>
                    </a:lnTo>
                    <a:lnTo>
                      <a:pt x="7018" y="1330"/>
                    </a:lnTo>
                    <a:lnTo>
                      <a:pt x="6970" y="1359"/>
                    </a:lnTo>
                    <a:lnTo>
                      <a:pt x="6920" y="1386"/>
                    </a:lnTo>
                    <a:lnTo>
                      <a:pt x="6869" y="1415"/>
                    </a:lnTo>
                    <a:lnTo>
                      <a:pt x="6817" y="1443"/>
                    </a:lnTo>
                    <a:lnTo>
                      <a:pt x="6766" y="1470"/>
                    </a:lnTo>
                    <a:lnTo>
                      <a:pt x="6712" y="1498"/>
                    </a:lnTo>
                    <a:lnTo>
                      <a:pt x="6657" y="1525"/>
                    </a:lnTo>
                    <a:lnTo>
                      <a:pt x="6602" y="1551"/>
                    </a:lnTo>
                    <a:lnTo>
                      <a:pt x="6546" y="1579"/>
                    </a:lnTo>
                    <a:lnTo>
                      <a:pt x="6489" y="1605"/>
                    </a:lnTo>
                    <a:lnTo>
                      <a:pt x="6431" y="1632"/>
                    </a:lnTo>
                    <a:lnTo>
                      <a:pt x="6371" y="1657"/>
                    </a:lnTo>
                    <a:lnTo>
                      <a:pt x="6311" y="1683"/>
                    </a:lnTo>
                    <a:lnTo>
                      <a:pt x="6252" y="1709"/>
                    </a:lnTo>
                    <a:lnTo>
                      <a:pt x="6189" y="1734"/>
                    </a:lnTo>
                    <a:lnTo>
                      <a:pt x="6127" y="1758"/>
                    </a:lnTo>
                    <a:lnTo>
                      <a:pt x="6063" y="1784"/>
                    </a:lnTo>
                    <a:lnTo>
                      <a:pt x="5999" y="1808"/>
                    </a:lnTo>
                    <a:lnTo>
                      <a:pt x="5934" y="1832"/>
                    </a:lnTo>
                    <a:lnTo>
                      <a:pt x="5868" y="1856"/>
                    </a:lnTo>
                    <a:lnTo>
                      <a:pt x="5801" y="1880"/>
                    </a:lnTo>
                    <a:lnTo>
                      <a:pt x="5733" y="1903"/>
                    </a:lnTo>
                    <a:lnTo>
                      <a:pt x="5665" y="1927"/>
                    </a:lnTo>
                    <a:lnTo>
                      <a:pt x="5596" y="1949"/>
                    </a:lnTo>
                    <a:lnTo>
                      <a:pt x="5526" y="1971"/>
                    </a:lnTo>
                    <a:lnTo>
                      <a:pt x="5455" y="1994"/>
                    </a:lnTo>
                    <a:lnTo>
                      <a:pt x="5383" y="2016"/>
                    </a:lnTo>
                    <a:lnTo>
                      <a:pt x="5311" y="2038"/>
                    </a:lnTo>
                    <a:lnTo>
                      <a:pt x="5238" y="2060"/>
                    </a:lnTo>
                    <a:lnTo>
                      <a:pt x="5164" y="2080"/>
                    </a:lnTo>
                    <a:lnTo>
                      <a:pt x="5014" y="2121"/>
                    </a:lnTo>
                    <a:lnTo>
                      <a:pt x="4860" y="2162"/>
                    </a:lnTo>
                    <a:lnTo>
                      <a:pt x="4704" y="2200"/>
                    </a:lnTo>
                    <a:lnTo>
                      <a:pt x="4545" y="2238"/>
                    </a:lnTo>
                    <a:lnTo>
                      <a:pt x="4383" y="2274"/>
                    </a:lnTo>
                    <a:lnTo>
                      <a:pt x="4219" y="2310"/>
                    </a:lnTo>
                    <a:lnTo>
                      <a:pt x="4052" y="2343"/>
                    </a:lnTo>
                    <a:lnTo>
                      <a:pt x="3882" y="2376"/>
                    </a:lnTo>
                    <a:lnTo>
                      <a:pt x="3711" y="2407"/>
                    </a:lnTo>
                    <a:lnTo>
                      <a:pt x="3535" y="2437"/>
                    </a:lnTo>
                    <a:lnTo>
                      <a:pt x="3359" y="2465"/>
                    </a:lnTo>
                    <a:lnTo>
                      <a:pt x="3179" y="2493"/>
                    </a:lnTo>
                    <a:lnTo>
                      <a:pt x="2998" y="2518"/>
                    </a:lnTo>
                    <a:lnTo>
                      <a:pt x="2814" y="2541"/>
                    </a:lnTo>
                    <a:lnTo>
                      <a:pt x="2629" y="2564"/>
                    </a:lnTo>
                    <a:lnTo>
                      <a:pt x="2441" y="2585"/>
                    </a:lnTo>
                    <a:lnTo>
                      <a:pt x="2250" y="2604"/>
                    </a:lnTo>
                    <a:lnTo>
                      <a:pt x="2059" y="2621"/>
                    </a:lnTo>
                    <a:lnTo>
                      <a:pt x="1865" y="2638"/>
                    </a:lnTo>
                    <a:lnTo>
                      <a:pt x="1670" y="2653"/>
                    </a:lnTo>
                    <a:lnTo>
                      <a:pt x="1473" y="2665"/>
                    </a:lnTo>
                    <a:lnTo>
                      <a:pt x="1274" y="2677"/>
                    </a:lnTo>
                    <a:lnTo>
                      <a:pt x="1073" y="2686"/>
                    </a:lnTo>
                    <a:lnTo>
                      <a:pt x="871" y="2694"/>
                    </a:lnTo>
                    <a:lnTo>
                      <a:pt x="668" y="2700"/>
                    </a:lnTo>
                    <a:lnTo>
                      <a:pt x="463" y="2704"/>
                    </a:lnTo>
                    <a:lnTo>
                      <a:pt x="257" y="2708"/>
                    </a:lnTo>
                    <a:lnTo>
                      <a:pt x="49" y="2709"/>
                    </a:lnTo>
                    <a:lnTo>
                      <a:pt x="43" y="2709"/>
                    </a:lnTo>
                    <a:lnTo>
                      <a:pt x="38" y="2710"/>
                    </a:lnTo>
                    <a:lnTo>
                      <a:pt x="33" y="2711"/>
                    </a:lnTo>
                    <a:lnTo>
                      <a:pt x="28" y="2713"/>
                    </a:lnTo>
                    <a:lnTo>
                      <a:pt x="23" y="2715"/>
                    </a:lnTo>
                    <a:lnTo>
                      <a:pt x="19" y="2718"/>
                    </a:lnTo>
                    <a:lnTo>
                      <a:pt x="16" y="2721"/>
                    </a:lnTo>
                    <a:lnTo>
                      <a:pt x="12" y="2724"/>
                    </a:lnTo>
                    <a:lnTo>
                      <a:pt x="6" y="2731"/>
                    </a:lnTo>
                    <a:lnTo>
                      <a:pt x="3" y="2739"/>
                    </a:lnTo>
                    <a:lnTo>
                      <a:pt x="0" y="2748"/>
                    </a:lnTo>
                    <a:lnTo>
                      <a:pt x="0" y="2757"/>
                    </a:lnTo>
                    <a:lnTo>
                      <a:pt x="0" y="2766"/>
                    </a:lnTo>
                    <a:lnTo>
                      <a:pt x="3" y="2775"/>
                    </a:lnTo>
                    <a:lnTo>
                      <a:pt x="6" y="2784"/>
                    </a:lnTo>
                    <a:lnTo>
                      <a:pt x="12" y="2792"/>
                    </a:lnTo>
                    <a:lnTo>
                      <a:pt x="16" y="2795"/>
                    </a:lnTo>
                    <a:lnTo>
                      <a:pt x="19" y="2798"/>
                    </a:lnTo>
                    <a:lnTo>
                      <a:pt x="23" y="2801"/>
                    </a:lnTo>
                    <a:lnTo>
                      <a:pt x="28" y="2803"/>
                    </a:lnTo>
                    <a:lnTo>
                      <a:pt x="33" y="2804"/>
                    </a:lnTo>
                    <a:lnTo>
                      <a:pt x="38" y="2806"/>
                    </a:lnTo>
                    <a:lnTo>
                      <a:pt x="43" y="2807"/>
                    </a:lnTo>
                    <a:lnTo>
                      <a:pt x="49" y="2807"/>
                    </a:lnTo>
                    <a:close/>
                  </a:path>
                </a:pathLst>
              </a:custGeom>
              <a:solidFill>
                <a:srgbClr val="D98E9A"/>
              </a:solidFill>
              <a:ln w="9525">
                <a:noFill/>
                <a:round/>
                <a:headEnd/>
                <a:tailEnd/>
              </a:ln>
            </p:spPr>
            <p:txBody>
              <a:bodyPr/>
              <a:lstStyle/>
              <a:p>
                <a:endParaRPr lang="en-US" dirty="0"/>
              </a:p>
            </p:txBody>
          </p:sp>
          <p:sp>
            <p:nvSpPr>
              <p:cNvPr id="58633" name="Freeform 302"/>
              <p:cNvSpPr>
                <a:spLocks/>
              </p:cNvSpPr>
              <p:nvPr/>
            </p:nvSpPr>
            <p:spPr bwMode="auto">
              <a:xfrm>
                <a:off x="3744" y="4530"/>
                <a:ext cx="312" cy="110"/>
              </a:xfrm>
              <a:custGeom>
                <a:avLst/>
                <a:gdLst>
                  <a:gd name="T0" fmla="*/ 0 w 8112"/>
                  <a:gd name="T1" fmla="*/ 0 h 2857"/>
                  <a:gd name="T2" fmla="*/ 0 w 8112"/>
                  <a:gd name="T3" fmla="*/ 0 h 2857"/>
                  <a:gd name="T4" fmla="*/ 0 w 8112"/>
                  <a:gd name="T5" fmla="*/ 0 h 2857"/>
                  <a:gd name="T6" fmla="*/ 0 w 8112"/>
                  <a:gd name="T7" fmla="*/ 0 h 2857"/>
                  <a:gd name="T8" fmla="*/ 0 w 8112"/>
                  <a:gd name="T9" fmla="*/ 0 h 2857"/>
                  <a:gd name="T10" fmla="*/ 0 w 8112"/>
                  <a:gd name="T11" fmla="*/ 0 h 2857"/>
                  <a:gd name="T12" fmla="*/ 0 w 8112"/>
                  <a:gd name="T13" fmla="*/ 0 h 2857"/>
                  <a:gd name="T14" fmla="*/ 0 w 8112"/>
                  <a:gd name="T15" fmla="*/ 0 h 2857"/>
                  <a:gd name="T16" fmla="*/ 0 w 8112"/>
                  <a:gd name="T17" fmla="*/ 0 h 2857"/>
                  <a:gd name="T18" fmla="*/ 0 w 8112"/>
                  <a:gd name="T19" fmla="*/ 0 h 2857"/>
                  <a:gd name="T20" fmla="*/ 0 w 8112"/>
                  <a:gd name="T21" fmla="*/ 0 h 2857"/>
                  <a:gd name="T22" fmla="*/ 0 w 8112"/>
                  <a:gd name="T23" fmla="*/ 0 h 2857"/>
                  <a:gd name="T24" fmla="*/ 0 w 8112"/>
                  <a:gd name="T25" fmla="*/ 0 h 2857"/>
                  <a:gd name="T26" fmla="*/ 0 w 8112"/>
                  <a:gd name="T27" fmla="*/ 0 h 2857"/>
                  <a:gd name="T28" fmla="*/ 0 w 8112"/>
                  <a:gd name="T29" fmla="*/ 0 h 2857"/>
                  <a:gd name="T30" fmla="*/ 0 w 8112"/>
                  <a:gd name="T31" fmla="*/ 0 h 2857"/>
                  <a:gd name="T32" fmla="*/ 0 w 8112"/>
                  <a:gd name="T33" fmla="*/ 0 h 2857"/>
                  <a:gd name="T34" fmla="*/ 0 w 8112"/>
                  <a:gd name="T35" fmla="*/ 0 h 2857"/>
                  <a:gd name="T36" fmla="*/ 0 w 8112"/>
                  <a:gd name="T37" fmla="*/ 0 h 2857"/>
                  <a:gd name="T38" fmla="*/ 0 w 8112"/>
                  <a:gd name="T39" fmla="*/ 0 h 2857"/>
                  <a:gd name="T40" fmla="*/ 0 w 8112"/>
                  <a:gd name="T41" fmla="*/ 0 h 2857"/>
                  <a:gd name="T42" fmla="*/ 0 w 8112"/>
                  <a:gd name="T43" fmla="*/ 0 h 2857"/>
                  <a:gd name="T44" fmla="*/ 0 w 8112"/>
                  <a:gd name="T45" fmla="*/ 0 h 2857"/>
                  <a:gd name="T46" fmla="*/ 0 w 8112"/>
                  <a:gd name="T47" fmla="*/ 0 h 2857"/>
                  <a:gd name="T48" fmla="*/ 0 w 8112"/>
                  <a:gd name="T49" fmla="*/ 0 h 2857"/>
                  <a:gd name="T50" fmla="*/ 0 w 8112"/>
                  <a:gd name="T51" fmla="*/ 0 h 2857"/>
                  <a:gd name="T52" fmla="*/ 0 w 8112"/>
                  <a:gd name="T53" fmla="*/ 0 h 2857"/>
                  <a:gd name="T54" fmla="*/ 0 w 8112"/>
                  <a:gd name="T55" fmla="*/ 0 h 2857"/>
                  <a:gd name="T56" fmla="*/ 0 w 8112"/>
                  <a:gd name="T57" fmla="*/ 0 h 2857"/>
                  <a:gd name="T58" fmla="*/ 0 w 8112"/>
                  <a:gd name="T59" fmla="*/ 0 h 2857"/>
                  <a:gd name="T60" fmla="*/ 0 w 8112"/>
                  <a:gd name="T61" fmla="*/ 0 h 2857"/>
                  <a:gd name="T62" fmla="*/ 0 w 8112"/>
                  <a:gd name="T63" fmla="*/ 0 h 2857"/>
                  <a:gd name="T64" fmla="*/ 0 w 8112"/>
                  <a:gd name="T65" fmla="*/ 0 h 2857"/>
                  <a:gd name="T66" fmla="*/ 0 w 8112"/>
                  <a:gd name="T67" fmla="*/ 0 h 2857"/>
                  <a:gd name="T68" fmla="*/ 0 w 8112"/>
                  <a:gd name="T69" fmla="*/ 0 h 2857"/>
                  <a:gd name="T70" fmla="*/ 0 w 8112"/>
                  <a:gd name="T71" fmla="*/ 0 h 2857"/>
                  <a:gd name="T72" fmla="*/ 0 w 8112"/>
                  <a:gd name="T73" fmla="*/ 0 h 2857"/>
                  <a:gd name="T74" fmla="*/ 0 w 8112"/>
                  <a:gd name="T75" fmla="*/ 0 h 2857"/>
                  <a:gd name="T76" fmla="*/ 0 w 8112"/>
                  <a:gd name="T77" fmla="*/ 0 h 2857"/>
                  <a:gd name="T78" fmla="*/ 0 w 8112"/>
                  <a:gd name="T79" fmla="*/ 0 h 2857"/>
                  <a:gd name="T80" fmla="*/ 0 w 8112"/>
                  <a:gd name="T81" fmla="*/ 0 h 2857"/>
                  <a:gd name="T82" fmla="*/ 0 w 8112"/>
                  <a:gd name="T83" fmla="*/ 0 h 2857"/>
                  <a:gd name="T84" fmla="*/ 0 w 8112"/>
                  <a:gd name="T85" fmla="*/ 0 h 2857"/>
                  <a:gd name="T86" fmla="*/ 0 w 8112"/>
                  <a:gd name="T87" fmla="*/ 0 h 2857"/>
                  <a:gd name="T88" fmla="*/ 0 w 8112"/>
                  <a:gd name="T89" fmla="*/ 0 h 2857"/>
                  <a:gd name="T90" fmla="*/ 0 w 8112"/>
                  <a:gd name="T91" fmla="*/ 0 h 2857"/>
                  <a:gd name="T92" fmla="*/ 0 w 8112"/>
                  <a:gd name="T93" fmla="*/ 0 h 2857"/>
                  <a:gd name="T94" fmla="*/ 0 w 8112"/>
                  <a:gd name="T95" fmla="*/ 0 h 2857"/>
                  <a:gd name="T96" fmla="*/ 0 w 8112"/>
                  <a:gd name="T97" fmla="*/ 0 h 2857"/>
                  <a:gd name="T98" fmla="*/ 0 w 8112"/>
                  <a:gd name="T99" fmla="*/ 0 h 2857"/>
                  <a:gd name="T100" fmla="*/ 0 w 8112"/>
                  <a:gd name="T101" fmla="*/ 0 h 2857"/>
                  <a:gd name="T102" fmla="*/ 0 w 8112"/>
                  <a:gd name="T103" fmla="*/ 0 h 2857"/>
                  <a:gd name="T104" fmla="*/ 0 w 8112"/>
                  <a:gd name="T105" fmla="*/ 0 h 2857"/>
                  <a:gd name="T106" fmla="*/ 0 w 8112"/>
                  <a:gd name="T107" fmla="*/ 0 h 2857"/>
                  <a:gd name="T108" fmla="*/ 0 w 8112"/>
                  <a:gd name="T109" fmla="*/ 0 h 2857"/>
                  <a:gd name="T110" fmla="*/ 0 w 8112"/>
                  <a:gd name="T111" fmla="*/ 0 h 2857"/>
                  <a:gd name="T112" fmla="*/ 0 w 8112"/>
                  <a:gd name="T113" fmla="*/ 0 h 28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12"/>
                  <a:gd name="T172" fmla="*/ 0 h 2857"/>
                  <a:gd name="T173" fmla="*/ 8112 w 8112"/>
                  <a:gd name="T174" fmla="*/ 2857 h 28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12" h="2857">
                    <a:moveTo>
                      <a:pt x="0" y="50"/>
                    </a:moveTo>
                    <a:lnTo>
                      <a:pt x="0" y="50"/>
                    </a:lnTo>
                    <a:lnTo>
                      <a:pt x="1" y="87"/>
                    </a:lnTo>
                    <a:lnTo>
                      <a:pt x="3" y="125"/>
                    </a:lnTo>
                    <a:lnTo>
                      <a:pt x="6" y="161"/>
                    </a:lnTo>
                    <a:lnTo>
                      <a:pt x="11" y="199"/>
                    </a:lnTo>
                    <a:lnTo>
                      <a:pt x="17" y="236"/>
                    </a:lnTo>
                    <a:lnTo>
                      <a:pt x="24" y="273"/>
                    </a:lnTo>
                    <a:lnTo>
                      <a:pt x="33" y="310"/>
                    </a:lnTo>
                    <a:lnTo>
                      <a:pt x="44" y="346"/>
                    </a:lnTo>
                    <a:lnTo>
                      <a:pt x="55" y="382"/>
                    </a:lnTo>
                    <a:lnTo>
                      <a:pt x="68" y="418"/>
                    </a:lnTo>
                    <a:lnTo>
                      <a:pt x="82" y="455"/>
                    </a:lnTo>
                    <a:lnTo>
                      <a:pt x="97" y="490"/>
                    </a:lnTo>
                    <a:lnTo>
                      <a:pt x="114" y="526"/>
                    </a:lnTo>
                    <a:lnTo>
                      <a:pt x="132" y="561"/>
                    </a:lnTo>
                    <a:lnTo>
                      <a:pt x="151" y="596"/>
                    </a:lnTo>
                    <a:lnTo>
                      <a:pt x="171" y="631"/>
                    </a:lnTo>
                    <a:lnTo>
                      <a:pt x="193" y="665"/>
                    </a:lnTo>
                    <a:lnTo>
                      <a:pt x="215" y="700"/>
                    </a:lnTo>
                    <a:lnTo>
                      <a:pt x="239" y="734"/>
                    </a:lnTo>
                    <a:lnTo>
                      <a:pt x="264" y="768"/>
                    </a:lnTo>
                    <a:lnTo>
                      <a:pt x="290" y="802"/>
                    </a:lnTo>
                    <a:lnTo>
                      <a:pt x="317" y="836"/>
                    </a:lnTo>
                    <a:lnTo>
                      <a:pt x="346" y="869"/>
                    </a:lnTo>
                    <a:lnTo>
                      <a:pt x="375" y="903"/>
                    </a:lnTo>
                    <a:lnTo>
                      <a:pt x="407" y="936"/>
                    </a:lnTo>
                    <a:lnTo>
                      <a:pt x="438" y="969"/>
                    </a:lnTo>
                    <a:lnTo>
                      <a:pt x="472" y="1001"/>
                    </a:lnTo>
                    <a:lnTo>
                      <a:pt x="505" y="1034"/>
                    </a:lnTo>
                    <a:lnTo>
                      <a:pt x="540" y="1066"/>
                    </a:lnTo>
                    <a:lnTo>
                      <a:pt x="577" y="1097"/>
                    </a:lnTo>
                    <a:lnTo>
                      <a:pt x="613" y="1130"/>
                    </a:lnTo>
                    <a:lnTo>
                      <a:pt x="652" y="1161"/>
                    </a:lnTo>
                    <a:lnTo>
                      <a:pt x="692" y="1193"/>
                    </a:lnTo>
                    <a:lnTo>
                      <a:pt x="732" y="1224"/>
                    </a:lnTo>
                    <a:lnTo>
                      <a:pt x="774" y="1255"/>
                    </a:lnTo>
                    <a:lnTo>
                      <a:pt x="816" y="1285"/>
                    </a:lnTo>
                    <a:lnTo>
                      <a:pt x="860" y="1315"/>
                    </a:lnTo>
                    <a:lnTo>
                      <a:pt x="904" y="1346"/>
                    </a:lnTo>
                    <a:lnTo>
                      <a:pt x="950" y="1376"/>
                    </a:lnTo>
                    <a:lnTo>
                      <a:pt x="997" y="1406"/>
                    </a:lnTo>
                    <a:lnTo>
                      <a:pt x="1044" y="1435"/>
                    </a:lnTo>
                    <a:lnTo>
                      <a:pt x="1093" y="1465"/>
                    </a:lnTo>
                    <a:lnTo>
                      <a:pt x="1143" y="1494"/>
                    </a:lnTo>
                    <a:lnTo>
                      <a:pt x="1192" y="1522"/>
                    </a:lnTo>
                    <a:lnTo>
                      <a:pt x="1244" y="1551"/>
                    </a:lnTo>
                    <a:lnTo>
                      <a:pt x="1297" y="1579"/>
                    </a:lnTo>
                    <a:lnTo>
                      <a:pt x="1351" y="1608"/>
                    </a:lnTo>
                    <a:lnTo>
                      <a:pt x="1404" y="1635"/>
                    </a:lnTo>
                    <a:lnTo>
                      <a:pt x="1460" y="1663"/>
                    </a:lnTo>
                    <a:lnTo>
                      <a:pt x="1516" y="1691"/>
                    </a:lnTo>
                    <a:lnTo>
                      <a:pt x="1574" y="1717"/>
                    </a:lnTo>
                    <a:lnTo>
                      <a:pt x="1632" y="1744"/>
                    </a:lnTo>
                    <a:lnTo>
                      <a:pt x="1690" y="1771"/>
                    </a:lnTo>
                    <a:lnTo>
                      <a:pt x="1750" y="1797"/>
                    </a:lnTo>
                    <a:lnTo>
                      <a:pt x="1811" y="1824"/>
                    </a:lnTo>
                    <a:lnTo>
                      <a:pt x="1873" y="1849"/>
                    </a:lnTo>
                    <a:lnTo>
                      <a:pt x="1935" y="1874"/>
                    </a:lnTo>
                    <a:lnTo>
                      <a:pt x="1998" y="1900"/>
                    </a:lnTo>
                    <a:lnTo>
                      <a:pt x="2062" y="1925"/>
                    </a:lnTo>
                    <a:lnTo>
                      <a:pt x="2127" y="1949"/>
                    </a:lnTo>
                    <a:lnTo>
                      <a:pt x="2193" y="1975"/>
                    </a:lnTo>
                    <a:lnTo>
                      <a:pt x="2260" y="1998"/>
                    </a:lnTo>
                    <a:lnTo>
                      <a:pt x="2327" y="2022"/>
                    </a:lnTo>
                    <a:lnTo>
                      <a:pt x="2396" y="2046"/>
                    </a:lnTo>
                    <a:lnTo>
                      <a:pt x="2465" y="2069"/>
                    </a:lnTo>
                    <a:lnTo>
                      <a:pt x="2535" y="2092"/>
                    </a:lnTo>
                    <a:lnTo>
                      <a:pt x="2606" y="2116"/>
                    </a:lnTo>
                    <a:lnTo>
                      <a:pt x="2677" y="2138"/>
                    </a:lnTo>
                    <a:lnTo>
                      <a:pt x="2749" y="2160"/>
                    </a:lnTo>
                    <a:lnTo>
                      <a:pt x="2823" y="2182"/>
                    </a:lnTo>
                    <a:lnTo>
                      <a:pt x="2896" y="2204"/>
                    </a:lnTo>
                    <a:lnTo>
                      <a:pt x="2971" y="2225"/>
                    </a:lnTo>
                    <a:lnTo>
                      <a:pt x="3122" y="2267"/>
                    </a:lnTo>
                    <a:lnTo>
                      <a:pt x="3277" y="2307"/>
                    </a:lnTo>
                    <a:lnTo>
                      <a:pt x="3434" y="2347"/>
                    </a:lnTo>
                    <a:lnTo>
                      <a:pt x="3594" y="2384"/>
                    </a:lnTo>
                    <a:lnTo>
                      <a:pt x="3757" y="2421"/>
                    </a:lnTo>
                    <a:lnTo>
                      <a:pt x="3922" y="2456"/>
                    </a:lnTo>
                    <a:lnTo>
                      <a:pt x="4090" y="2491"/>
                    </a:lnTo>
                    <a:lnTo>
                      <a:pt x="4261" y="2523"/>
                    </a:lnTo>
                    <a:lnTo>
                      <a:pt x="4434" y="2555"/>
                    </a:lnTo>
                    <a:lnTo>
                      <a:pt x="4610" y="2584"/>
                    </a:lnTo>
                    <a:lnTo>
                      <a:pt x="4787" y="2612"/>
                    </a:lnTo>
                    <a:lnTo>
                      <a:pt x="4968" y="2640"/>
                    </a:lnTo>
                    <a:lnTo>
                      <a:pt x="5150" y="2665"/>
                    </a:lnTo>
                    <a:lnTo>
                      <a:pt x="5335" y="2689"/>
                    </a:lnTo>
                    <a:lnTo>
                      <a:pt x="5521" y="2712"/>
                    </a:lnTo>
                    <a:lnTo>
                      <a:pt x="5710" y="2732"/>
                    </a:lnTo>
                    <a:lnTo>
                      <a:pt x="5900" y="2751"/>
                    </a:lnTo>
                    <a:lnTo>
                      <a:pt x="6093" y="2770"/>
                    </a:lnTo>
                    <a:lnTo>
                      <a:pt x="6288" y="2786"/>
                    </a:lnTo>
                    <a:lnTo>
                      <a:pt x="6485" y="2800"/>
                    </a:lnTo>
                    <a:lnTo>
                      <a:pt x="6682" y="2813"/>
                    </a:lnTo>
                    <a:lnTo>
                      <a:pt x="6882" y="2824"/>
                    </a:lnTo>
                    <a:lnTo>
                      <a:pt x="7084" y="2835"/>
                    </a:lnTo>
                    <a:lnTo>
                      <a:pt x="7287" y="2843"/>
                    </a:lnTo>
                    <a:lnTo>
                      <a:pt x="7490" y="2849"/>
                    </a:lnTo>
                    <a:lnTo>
                      <a:pt x="7696" y="2853"/>
                    </a:lnTo>
                    <a:lnTo>
                      <a:pt x="7904" y="2856"/>
                    </a:lnTo>
                    <a:lnTo>
                      <a:pt x="8112" y="2857"/>
                    </a:lnTo>
                    <a:lnTo>
                      <a:pt x="8112" y="2759"/>
                    </a:lnTo>
                    <a:lnTo>
                      <a:pt x="7904" y="2758"/>
                    </a:lnTo>
                    <a:lnTo>
                      <a:pt x="7698" y="2754"/>
                    </a:lnTo>
                    <a:lnTo>
                      <a:pt x="7493" y="2750"/>
                    </a:lnTo>
                    <a:lnTo>
                      <a:pt x="7290" y="2744"/>
                    </a:lnTo>
                    <a:lnTo>
                      <a:pt x="7088" y="2736"/>
                    </a:lnTo>
                    <a:lnTo>
                      <a:pt x="6887" y="2727"/>
                    </a:lnTo>
                    <a:lnTo>
                      <a:pt x="6688" y="2715"/>
                    </a:lnTo>
                    <a:lnTo>
                      <a:pt x="6491" y="2703"/>
                    </a:lnTo>
                    <a:lnTo>
                      <a:pt x="6296" y="2688"/>
                    </a:lnTo>
                    <a:lnTo>
                      <a:pt x="6102" y="2671"/>
                    </a:lnTo>
                    <a:lnTo>
                      <a:pt x="5911" y="2654"/>
                    </a:lnTo>
                    <a:lnTo>
                      <a:pt x="5720" y="2635"/>
                    </a:lnTo>
                    <a:lnTo>
                      <a:pt x="5532" y="2614"/>
                    </a:lnTo>
                    <a:lnTo>
                      <a:pt x="5347" y="2591"/>
                    </a:lnTo>
                    <a:lnTo>
                      <a:pt x="5163" y="2568"/>
                    </a:lnTo>
                    <a:lnTo>
                      <a:pt x="4982" y="2543"/>
                    </a:lnTo>
                    <a:lnTo>
                      <a:pt x="4802" y="2515"/>
                    </a:lnTo>
                    <a:lnTo>
                      <a:pt x="4626" y="2487"/>
                    </a:lnTo>
                    <a:lnTo>
                      <a:pt x="4450" y="2457"/>
                    </a:lnTo>
                    <a:lnTo>
                      <a:pt x="4279" y="2426"/>
                    </a:lnTo>
                    <a:lnTo>
                      <a:pt x="4109" y="2393"/>
                    </a:lnTo>
                    <a:lnTo>
                      <a:pt x="3942" y="2360"/>
                    </a:lnTo>
                    <a:lnTo>
                      <a:pt x="3777" y="2324"/>
                    </a:lnTo>
                    <a:lnTo>
                      <a:pt x="3616" y="2288"/>
                    </a:lnTo>
                    <a:lnTo>
                      <a:pt x="3457" y="2250"/>
                    </a:lnTo>
                    <a:lnTo>
                      <a:pt x="3301" y="2212"/>
                    </a:lnTo>
                    <a:lnTo>
                      <a:pt x="3147" y="2171"/>
                    </a:lnTo>
                    <a:lnTo>
                      <a:pt x="2997" y="2130"/>
                    </a:lnTo>
                    <a:lnTo>
                      <a:pt x="2923" y="2110"/>
                    </a:lnTo>
                    <a:lnTo>
                      <a:pt x="2850" y="2088"/>
                    </a:lnTo>
                    <a:lnTo>
                      <a:pt x="2778" y="2066"/>
                    </a:lnTo>
                    <a:lnTo>
                      <a:pt x="2706" y="2044"/>
                    </a:lnTo>
                    <a:lnTo>
                      <a:pt x="2635" y="2021"/>
                    </a:lnTo>
                    <a:lnTo>
                      <a:pt x="2565" y="1999"/>
                    </a:lnTo>
                    <a:lnTo>
                      <a:pt x="2496" y="1977"/>
                    </a:lnTo>
                    <a:lnTo>
                      <a:pt x="2428" y="1953"/>
                    </a:lnTo>
                    <a:lnTo>
                      <a:pt x="2360" y="1930"/>
                    </a:lnTo>
                    <a:lnTo>
                      <a:pt x="2293" y="1906"/>
                    </a:lnTo>
                    <a:lnTo>
                      <a:pt x="2227" y="1882"/>
                    </a:lnTo>
                    <a:lnTo>
                      <a:pt x="2162" y="1858"/>
                    </a:lnTo>
                    <a:lnTo>
                      <a:pt x="2098" y="1834"/>
                    </a:lnTo>
                    <a:lnTo>
                      <a:pt x="2034" y="1808"/>
                    </a:lnTo>
                    <a:lnTo>
                      <a:pt x="1971" y="1784"/>
                    </a:lnTo>
                    <a:lnTo>
                      <a:pt x="1909" y="1759"/>
                    </a:lnTo>
                    <a:lnTo>
                      <a:pt x="1850" y="1733"/>
                    </a:lnTo>
                    <a:lnTo>
                      <a:pt x="1790" y="1707"/>
                    </a:lnTo>
                    <a:lnTo>
                      <a:pt x="1730" y="1682"/>
                    </a:lnTo>
                    <a:lnTo>
                      <a:pt x="1672" y="1655"/>
                    </a:lnTo>
                    <a:lnTo>
                      <a:pt x="1615" y="1629"/>
                    </a:lnTo>
                    <a:lnTo>
                      <a:pt x="1559" y="1601"/>
                    </a:lnTo>
                    <a:lnTo>
                      <a:pt x="1504" y="1575"/>
                    </a:lnTo>
                    <a:lnTo>
                      <a:pt x="1449" y="1548"/>
                    </a:lnTo>
                    <a:lnTo>
                      <a:pt x="1395" y="1520"/>
                    </a:lnTo>
                    <a:lnTo>
                      <a:pt x="1344" y="1493"/>
                    </a:lnTo>
                    <a:lnTo>
                      <a:pt x="1292" y="1465"/>
                    </a:lnTo>
                    <a:lnTo>
                      <a:pt x="1241" y="1436"/>
                    </a:lnTo>
                    <a:lnTo>
                      <a:pt x="1191" y="1409"/>
                    </a:lnTo>
                    <a:lnTo>
                      <a:pt x="1143" y="1380"/>
                    </a:lnTo>
                    <a:lnTo>
                      <a:pt x="1095" y="1351"/>
                    </a:lnTo>
                    <a:lnTo>
                      <a:pt x="1048" y="1323"/>
                    </a:lnTo>
                    <a:lnTo>
                      <a:pt x="1004" y="1293"/>
                    </a:lnTo>
                    <a:lnTo>
                      <a:pt x="959" y="1264"/>
                    </a:lnTo>
                    <a:lnTo>
                      <a:pt x="916" y="1234"/>
                    </a:lnTo>
                    <a:lnTo>
                      <a:pt x="873" y="1205"/>
                    </a:lnTo>
                    <a:lnTo>
                      <a:pt x="831" y="1176"/>
                    </a:lnTo>
                    <a:lnTo>
                      <a:pt x="791" y="1145"/>
                    </a:lnTo>
                    <a:lnTo>
                      <a:pt x="752" y="1115"/>
                    </a:lnTo>
                    <a:lnTo>
                      <a:pt x="714" y="1084"/>
                    </a:lnTo>
                    <a:lnTo>
                      <a:pt x="677" y="1054"/>
                    </a:lnTo>
                    <a:lnTo>
                      <a:pt x="641" y="1023"/>
                    </a:lnTo>
                    <a:lnTo>
                      <a:pt x="606" y="993"/>
                    </a:lnTo>
                    <a:lnTo>
                      <a:pt x="572" y="962"/>
                    </a:lnTo>
                    <a:lnTo>
                      <a:pt x="539" y="931"/>
                    </a:lnTo>
                    <a:lnTo>
                      <a:pt x="508" y="900"/>
                    </a:lnTo>
                    <a:lnTo>
                      <a:pt x="478" y="868"/>
                    </a:lnTo>
                    <a:lnTo>
                      <a:pt x="448" y="837"/>
                    </a:lnTo>
                    <a:lnTo>
                      <a:pt x="420" y="805"/>
                    </a:lnTo>
                    <a:lnTo>
                      <a:pt x="393" y="773"/>
                    </a:lnTo>
                    <a:lnTo>
                      <a:pt x="367" y="742"/>
                    </a:lnTo>
                    <a:lnTo>
                      <a:pt x="343" y="709"/>
                    </a:lnTo>
                    <a:lnTo>
                      <a:pt x="318" y="678"/>
                    </a:lnTo>
                    <a:lnTo>
                      <a:pt x="296" y="645"/>
                    </a:lnTo>
                    <a:lnTo>
                      <a:pt x="276" y="613"/>
                    </a:lnTo>
                    <a:lnTo>
                      <a:pt x="256" y="580"/>
                    </a:lnTo>
                    <a:lnTo>
                      <a:pt x="236" y="548"/>
                    </a:lnTo>
                    <a:lnTo>
                      <a:pt x="219" y="515"/>
                    </a:lnTo>
                    <a:lnTo>
                      <a:pt x="202" y="483"/>
                    </a:lnTo>
                    <a:lnTo>
                      <a:pt x="187" y="449"/>
                    </a:lnTo>
                    <a:lnTo>
                      <a:pt x="172" y="417"/>
                    </a:lnTo>
                    <a:lnTo>
                      <a:pt x="160" y="384"/>
                    </a:lnTo>
                    <a:lnTo>
                      <a:pt x="148" y="351"/>
                    </a:lnTo>
                    <a:lnTo>
                      <a:pt x="138" y="318"/>
                    </a:lnTo>
                    <a:lnTo>
                      <a:pt x="129" y="284"/>
                    </a:lnTo>
                    <a:lnTo>
                      <a:pt x="121" y="252"/>
                    </a:lnTo>
                    <a:lnTo>
                      <a:pt x="114" y="218"/>
                    </a:lnTo>
                    <a:lnTo>
                      <a:pt x="108" y="185"/>
                    </a:lnTo>
                    <a:lnTo>
                      <a:pt x="104" y="151"/>
                    </a:lnTo>
                    <a:lnTo>
                      <a:pt x="100" y="118"/>
                    </a:lnTo>
                    <a:lnTo>
                      <a:pt x="99" y="83"/>
                    </a:lnTo>
                    <a:lnTo>
                      <a:pt x="98" y="50"/>
                    </a:lnTo>
                    <a:lnTo>
                      <a:pt x="98" y="44"/>
                    </a:lnTo>
                    <a:lnTo>
                      <a:pt x="97" y="39"/>
                    </a:lnTo>
                    <a:lnTo>
                      <a:pt x="96" y="33"/>
                    </a:lnTo>
                    <a:lnTo>
                      <a:pt x="94" y="29"/>
                    </a:lnTo>
                    <a:lnTo>
                      <a:pt x="92" y="24"/>
                    </a:lnTo>
                    <a:lnTo>
                      <a:pt x="89" y="20"/>
                    </a:lnTo>
                    <a:lnTo>
                      <a:pt x="86" y="16"/>
                    </a:lnTo>
                    <a:lnTo>
                      <a:pt x="83" y="13"/>
                    </a:lnTo>
                    <a:lnTo>
                      <a:pt x="76" y="7"/>
                    </a:lnTo>
                    <a:lnTo>
                      <a:pt x="67" y="3"/>
                    </a:lnTo>
                    <a:lnTo>
                      <a:pt x="59" y="1"/>
                    </a:lnTo>
                    <a:lnTo>
                      <a:pt x="50" y="0"/>
                    </a:lnTo>
                    <a:lnTo>
                      <a:pt x="40" y="1"/>
                    </a:lnTo>
                    <a:lnTo>
                      <a:pt x="31" y="3"/>
                    </a:lnTo>
                    <a:lnTo>
                      <a:pt x="22" y="7"/>
                    </a:lnTo>
                    <a:lnTo>
                      <a:pt x="15" y="13"/>
                    </a:lnTo>
                    <a:lnTo>
                      <a:pt x="12" y="16"/>
                    </a:lnTo>
                    <a:lnTo>
                      <a:pt x="9" y="20"/>
                    </a:lnTo>
                    <a:lnTo>
                      <a:pt x="6" y="24"/>
                    </a:lnTo>
                    <a:lnTo>
                      <a:pt x="4" y="29"/>
                    </a:lnTo>
                    <a:lnTo>
                      <a:pt x="2" y="33"/>
                    </a:lnTo>
                    <a:lnTo>
                      <a:pt x="1" y="39"/>
                    </a:lnTo>
                    <a:lnTo>
                      <a:pt x="0" y="44"/>
                    </a:lnTo>
                    <a:lnTo>
                      <a:pt x="0" y="50"/>
                    </a:lnTo>
                    <a:close/>
                  </a:path>
                </a:pathLst>
              </a:custGeom>
              <a:solidFill>
                <a:srgbClr val="D98E9A"/>
              </a:solidFill>
              <a:ln w="9525">
                <a:noFill/>
                <a:round/>
                <a:headEnd/>
                <a:tailEnd/>
              </a:ln>
            </p:spPr>
            <p:txBody>
              <a:bodyPr/>
              <a:lstStyle/>
              <a:p>
                <a:endParaRPr lang="en-US" dirty="0"/>
              </a:p>
            </p:txBody>
          </p:sp>
          <p:sp>
            <p:nvSpPr>
              <p:cNvPr id="58634" name="Freeform 303"/>
              <p:cNvSpPr>
                <a:spLocks/>
              </p:cNvSpPr>
              <p:nvPr/>
            </p:nvSpPr>
            <p:spPr bwMode="auto">
              <a:xfrm>
                <a:off x="3744" y="4424"/>
                <a:ext cx="314" cy="108"/>
              </a:xfrm>
              <a:custGeom>
                <a:avLst/>
                <a:gdLst>
                  <a:gd name="T0" fmla="*/ 0 w 8162"/>
                  <a:gd name="T1" fmla="*/ 0 h 2807"/>
                  <a:gd name="T2" fmla="*/ 0 w 8162"/>
                  <a:gd name="T3" fmla="*/ 0 h 2807"/>
                  <a:gd name="T4" fmla="*/ 0 w 8162"/>
                  <a:gd name="T5" fmla="*/ 0 h 2807"/>
                  <a:gd name="T6" fmla="*/ 0 w 8162"/>
                  <a:gd name="T7" fmla="*/ 0 h 2807"/>
                  <a:gd name="T8" fmla="*/ 0 w 8162"/>
                  <a:gd name="T9" fmla="*/ 0 h 2807"/>
                  <a:gd name="T10" fmla="*/ 0 w 8162"/>
                  <a:gd name="T11" fmla="*/ 0 h 2807"/>
                  <a:gd name="T12" fmla="*/ 0 w 8162"/>
                  <a:gd name="T13" fmla="*/ 0 h 2807"/>
                  <a:gd name="T14" fmla="*/ 0 w 8162"/>
                  <a:gd name="T15" fmla="*/ 0 h 2807"/>
                  <a:gd name="T16" fmla="*/ 0 w 8162"/>
                  <a:gd name="T17" fmla="*/ 0 h 2807"/>
                  <a:gd name="T18" fmla="*/ 0 w 8162"/>
                  <a:gd name="T19" fmla="*/ 0 h 2807"/>
                  <a:gd name="T20" fmla="*/ 0 w 8162"/>
                  <a:gd name="T21" fmla="*/ 0 h 2807"/>
                  <a:gd name="T22" fmla="*/ 0 w 8162"/>
                  <a:gd name="T23" fmla="*/ 0 h 2807"/>
                  <a:gd name="T24" fmla="*/ 0 w 8162"/>
                  <a:gd name="T25" fmla="*/ 0 h 2807"/>
                  <a:gd name="T26" fmla="*/ 0 w 8162"/>
                  <a:gd name="T27" fmla="*/ 0 h 2807"/>
                  <a:gd name="T28" fmla="*/ 0 w 8162"/>
                  <a:gd name="T29" fmla="*/ 0 h 2807"/>
                  <a:gd name="T30" fmla="*/ 0 w 8162"/>
                  <a:gd name="T31" fmla="*/ 0 h 2807"/>
                  <a:gd name="T32" fmla="*/ 0 w 8162"/>
                  <a:gd name="T33" fmla="*/ 0 h 2807"/>
                  <a:gd name="T34" fmla="*/ 0 w 8162"/>
                  <a:gd name="T35" fmla="*/ 0 h 2807"/>
                  <a:gd name="T36" fmla="*/ 0 w 8162"/>
                  <a:gd name="T37" fmla="*/ 0 h 2807"/>
                  <a:gd name="T38" fmla="*/ 0 w 8162"/>
                  <a:gd name="T39" fmla="*/ 0 h 2807"/>
                  <a:gd name="T40" fmla="*/ 0 w 8162"/>
                  <a:gd name="T41" fmla="*/ 0 h 2807"/>
                  <a:gd name="T42" fmla="*/ 0 w 8162"/>
                  <a:gd name="T43" fmla="*/ 0 h 2807"/>
                  <a:gd name="T44" fmla="*/ 0 w 8162"/>
                  <a:gd name="T45" fmla="*/ 0 h 2807"/>
                  <a:gd name="T46" fmla="*/ 0 w 8162"/>
                  <a:gd name="T47" fmla="*/ 0 h 2807"/>
                  <a:gd name="T48" fmla="*/ 0 w 8162"/>
                  <a:gd name="T49" fmla="*/ 0 h 2807"/>
                  <a:gd name="T50" fmla="*/ 0 w 8162"/>
                  <a:gd name="T51" fmla="*/ 0 h 2807"/>
                  <a:gd name="T52" fmla="*/ 0 w 8162"/>
                  <a:gd name="T53" fmla="*/ 0 h 2807"/>
                  <a:gd name="T54" fmla="*/ 0 w 8162"/>
                  <a:gd name="T55" fmla="*/ 0 h 2807"/>
                  <a:gd name="T56" fmla="*/ 0 w 8162"/>
                  <a:gd name="T57" fmla="*/ 0 h 2807"/>
                  <a:gd name="T58" fmla="*/ 0 w 8162"/>
                  <a:gd name="T59" fmla="*/ 0 h 2807"/>
                  <a:gd name="T60" fmla="*/ 0 w 8162"/>
                  <a:gd name="T61" fmla="*/ 0 h 2807"/>
                  <a:gd name="T62" fmla="*/ 0 w 8162"/>
                  <a:gd name="T63" fmla="*/ 0 h 2807"/>
                  <a:gd name="T64" fmla="*/ 0 w 8162"/>
                  <a:gd name="T65" fmla="*/ 0 h 2807"/>
                  <a:gd name="T66" fmla="*/ 0 w 8162"/>
                  <a:gd name="T67" fmla="*/ 0 h 2807"/>
                  <a:gd name="T68" fmla="*/ 0 w 8162"/>
                  <a:gd name="T69" fmla="*/ 0 h 2807"/>
                  <a:gd name="T70" fmla="*/ 0 w 8162"/>
                  <a:gd name="T71" fmla="*/ 0 h 2807"/>
                  <a:gd name="T72" fmla="*/ 0 w 8162"/>
                  <a:gd name="T73" fmla="*/ 0 h 2807"/>
                  <a:gd name="T74" fmla="*/ 0 w 8162"/>
                  <a:gd name="T75" fmla="*/ 0 h 2807"/>
                  <a:gd name="T76" fmla="*/ 0 w 8162"/>
                  <a:gd name="T77" fmla="*/ 0 h 2807"/>
                  <a:gd name="T78" fmla="*/ 0 w 8162"/>
                  <a:gd name="T79" fmla="*/ 0 h 2807"/>
                  <a:gd name="T80" fmla="*/ 0 w 8162"/>
                  <a:gd name="T81" fmla="*/ 0 h 2807"/>
                  <a:gd name="T82" fmla="*/ 0 w 8162"/>
                  <a:gd name="T83" fmla="*/ 0 h 2807"/>
                  <a:gd name="T84" fmla="*/ 0 w 8162"/>
                  <a:gd name="T85" fmla="*/ 0 h 2807"/>
                  <a:gd name="T86" fmla="*/ 0 w 8162"/>
                  <a:gd name="T87" fmla="*/ 0 h 2807"/>
                  <a:gd name="T88" fmla="*/ 0 w 8162"/>
                  <a:gd name="T89" fmla="*/ 0 h 2807"/>
                  <a:gd name="T90" fmla="*/ 0 w 8162"/>
                  <a:gd name="T91" fmla="*/ 0 h 2807"/>
                  <a:gd name="T92" fmla="*/ 0 w 8162"/>
                  <a:gd name="T93" fmla="*/ 0 h 2807"/>
                  <a:gd name="T94" fmla="*/ 0 w 8162"/>
                  <a:gd name="T95" fmla="*/ 0 h 2807"/>
                  <a:gd name="T96" fmla="*/ 0 w 8162"/>
                  <a:gd name="T97" fmla="*/ 0 h 2807"/>
                  <a:gd name="T98" fmla="*/ 0 w 8162"/>
                  <a:gd name="T99" fmla="*/ 0 h 2807"/>
                  <a:gd name="T100" fmla="*/ 0 w 8162"/>
                  <a:gd name="T101" fmla="*/ 0 h 2807"/>
                  <a:gd name="T102" fmla="*/ 0 w 8162"/>
                  <a:gd name="T103" fmla="*/ 0 h 2807"/>
                  <a:gd name="T104" fmla="*/ 0 w 8162"/>
                  <a:gd name="T105" fmla="*/ 0 h 2807"/>
                  <a:gd name="T106" fmla="*/ 0 w 8162"/>
                  <a:gd name="T107" fmla="*/ 0 h 2807"/>
                  <a:gd name="T108" fmla="*/ 0 w 8162"/>
                  <a:gd name="T109" fmla="*/ 0 h 2807"/>
                  <a:gd name="T110" fmla="*/ 0 w 8162"/>
                  <a:gd name="T111" fmla="*/ 0 h 28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162"/>
                  <a:gd name="T169" fmla="*/ 0 h 2807"/>
                  <a:gd name="T170" fmla="*/ 8162 w 8162"/>
                  <a:gd name="T171" fmla="*/ 2807 h 28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162" h="2807">
                    <a:moveTo>
                      <a:pt x="8112" y="0"/>
                    </a:moveTo>
                    <a:lnTo>
                      <a:pt x="8112" y="0"/>
                    </a:lnTo>
                    <a:lnTo>
                      <a:pt x="7904" y="1"/>
                    </a:lnTo>
                    <a:lnTo>
                      <a:pt x="7696" y="4"/>
                    </a:lnTo>
                    <a:lnTo>
                      <a:pt x="7490" y="8"/>
                    </a:lnTo>
                    <a:lnTo>
                      <a:pt x="7287" y="14"/>
                    </a:lnTo>
                    <a:lnTo>
                      <a:pt x="7084" y="22"/>
                    </a:lnTo>
                    <a:lnTo>
                      <a:pt x="6882" y="32"/>
                    </a:lnTo>
                    <a:lnTo>
                      <a:pt x="6682" y="44"/>
                    </a:lnTo>
                    <a:lnTo>
                      <a:pt x="6485" y="57"/>
                    </a:lnTo>
                    <a:lnTo>
                      <a:pt x="6288" y="71"/>
                    </a:lnTo>
                    <a:lnTo>
                      <a:pt x="6093" y="87"/>
                    </a:lnTo>
                    <a:lnTo>
                      <a:pt x="5900" y="105"/>
                    </a:lnTo>
                    <a:lnTo>
                      <a:pt x="5710" y="125"/>
                    </a:lnTo>
                    <a:lnTo>
                      <a:pt x="5521" y="145"/>
                    </a:lnTo>
                    <a:lnTo>
                      <a:pt x="5335" y="168"/>
                    </a:lnTo>
                    <a:lnTo>
                      <a:pt x="5150" y="192"/>
                    </a:lnTo>
                    <a:lnTo>
                      <a:pt x="4968" y="217"/>
                    </a:lnTo>
                    <a:lnTo>
                      <a:pt x="4787" y="244"/>
                    </a:lnTo>
                    <a:lnTo>
                      <a:pt x="4610" y="273"/>
                    </a:lnTo>
                    <a:lnTo>
                      <a:pt x="4434" y="302"/>
                    </a:lnTo>
                    <a:lnTo>
                      <a:pt x="4261" y="334"/>
                    </a:lnTo>
                    <a:lnTo>
                      <a:pt x="4090" y="366"/>
                    </a:lnTo>
                    <a:lnTo>
                      <a:pt x="3922" y="401"/>
                    </a:lnTo>
                    <a:lnTo>
                      <a:pt x="3757" y="436"/>
                    </a:lnTo>
                    <a:lnTo>
                      <a:pt x="3594" y="473"/>
                    </a:lnTo>
                    <a:lnTo>
                      <a:pt x="3434" y="511"/>
                    </a:lnTo>
                    <a:lnTo>
                      <a:pt x="3277" y="550"/>
                    </a:lnTo>
                    <a:lnTo>
                      <a:pt x="3122" y="590"/>
                    </a:lnTo>
                    <a:lnTo>
                      <a:pt x="2971" y="632"/>
                    </a:lnTo>
                    <a:lnTo>
                      <a:pt x="2823" y="675"/>
                    </a:lnTo>
                    <a:lnTo>
                      <a:pt x="2677" y="719"/>
                    </a:lnTo>
                    <a:lnTo>
                      <a:pt x="2606" y="741"/>
                    </a:lnTo>
                    <a:lnTo>
                      <a:pt x="2535" y="765"/>
                    </a:lnTo>
                    <a:lnTo>
                      <a:pt x="2465" y="788"/>
                    </a:lnTo>
                    <a:lnTo>
                      <a:pt x="2396" y="810"/>
                    </a:lnTo>
                    <a:lnTo>
                      <a:pt x="2327" y="835"/>
                    </a:lnTo>
                    <a:lnTo>
                      <a:pt x="2260" y="859"/>
                    </a:lnTo>
                    <a:lnTo>
                      <a:pt x="2193" y="882"/>
                    </a:lnTo>
                    <a:lnTo>
                      <a:pt x="2127" y="907"/>
                    </a:lnTo>
                    <a:lnTo>
                      <a:pt x="2062" y="932"/>
                    </a:lnTo>
                    <a:lnTo>
                      <a:pt x="1998" y="957"/>
                    </a:lnTo>
                    <a:lnTo>
                      <a:pt x="1935" y="983"/>
                    </a:lnTo>
                    <a:lnTo>
                      <a:pt x="1873" y="1008"/>
                    </a:lnTo>
                    <a:lnTo>
                      <a:pt x="1811" y="1033"/>
                    </a:lnTo>
                    <a:lnTo>
                      <a:pt x="1750" y="1060"/>
                    </a:lnTo>
                    <a:lnTo>
                      <a:pt x="1690" y="1086"/>
                    </a:lnTo>
                    <a:lnTo>
                      <a:pt x="1632" y="1112"/>
                    </a:lnTo>
                    <a:lnTo>
                      <a:pt x="1574" y="1140"/>
                    </a:lnTo>
                    <a:lnTo>
                      <a:pt x="1516" y="1166"/>
                    </a:lnTo>
                    <a:lnTo>
                      <a:pt x="1460" y="1194"/>
                    </a:lnTo>
                    <a:lnTo>
                      <a:pt x="1404" y="1222"/>
                    </a:lnTo>
                    <a:lnTo>
                      <a:pt x="1351" y="1249"/>
                    </a:lnTo>
                    <a:lnTo>
                      <a:pt x="1297" y="1278"/>
                    </a:lnTo>
                    <a:lnTo>
                      <a:pt x="1244" y="1306"/>
                    </a:lnTo>
                    <a:lnTo>
                      <a:pt x="1192" y="1335"/>
                    </a:lnTo>
                    <a:lnTo>
                      <a:pt x="1143" y="1364"/>
                    </a:lnTo>
                    <a:lnTo>
                      <a:pt x="1093" y="1392"/>
                    </a:lnTo>
                    <a:lnTo>
                      <a:pt x="1044" y="1422"/>
                    </a:lnTo>
                    <a:lnTo>
                      <a:pt x="997" y="1451"/>
                    </a:lnTo>
                    <a:lnTo>
                      <a:pt x="950" y="1482"/>
                    </a:lnTo>
                    <a:lnTo>
                      <a:pt x="904" y="1511"/>
                    </a:lnTo>
                    <a:lnTo>
                      <a:pt x="860" y="1541"/>
                    </a:lnTo>
                    <a:lnTo>
                      <a:pt x="816" y="1572"/>
                    </a:lnTo>
                    <a:lnTo>
                      <a:pt x="774" y="1602"/>
                    </a:lnTo>
                    <a:lnTo>
                      <a:pt x="732" y="1633"/>
                    </a:lnTo>
                    <a:lnTo>
                      <a:pt x="692" y="1664"/>
                    </a:lnTo>
                    <a:lnTo>
                      <a:pt x="652" y="1696"/>
                    </a:lnTo>
                    <a:lnTo>
                      <a:pt x="613" y="1727"/>
                    </a:lnTo>
                    <a:lnTo>
                      <a:pt x="577" y="1759"/>
                    </a:lnTo>
                    <a:lnTo>
                      <a:pt x="540" y="1791"/>
                    </a:lnTo>
                    <a:lnTo>
                      <a:pt x="505" y="1823"/>
                    </a:lnTo>
                    <a:lnTo>
                      <a:pt x="472" y="1856"/>
                    </a:lnTo>
                    <a:lnTo>
                      <a:pt x="438" y="1888"/>
                    </a:lnTo>
                    <a:lnTo>
                      <a:pt x="407" y="1921"/>
                    </a:lnTo>
                    <a:lnTo>
                      <a:pt x="375" y="1954"/>
                    </a:lnTo>
                    <a:lnTo>
                      <a:pt x="346" y="1988"/>
                    </a:lnTo>
                    <a:lnTo>
                      <a:pt x="317" y="2021"/>
                    </a:lnTo>
                    <a:lnTo>
                      <a:pt x="290" y="2055"/>
                    </a:lnTo>
                    <a:lnTo>
                      <a:pt x="264" y="2088"/>
                    </a:lnTo>
                    <a:lnTo>
                      <a:pt x="239" y="2122"/>
                    </a:lnTo>
                    <a:lnTo>
                      <a:pt x="215" y="2157"/>
                    </a:lnTo>
                    <a:lnTo>
                      <a:pt x="193" y="2191"/>
                    </a:lnTo>
                    <a:lnTo>
                      <a:pt x="171" y="2226"/>
                    </a:lnTo>
                    <a:lnTo>
                      <a:pt x="151" y="2261"/>
                    </a:lnTo>
                    <a:lnTo>
                      <a:pt x="132" y="2296"/>
                    </a:lnTo>
                    <a:lnTo>
                      <a:pt x="114" y="2331"/>
                    </a:lnTo>
                    <a:lnTo>
                      <a:pt x="97" y="2367"/>
                    </a:lnTo>
                    <a:lnTo>
                      <a:pt x="82" y="2402"/>
                    </a:lnTo>
                    <a:lnTo>
                      <a:pt x="68" y="2439"/>
                    </a:lnTo>
                    <a:lnTo>
                      <a:pt x="55" y="2475"/>
                    </a:lnTo>
                    <a:lnTo>
                      <a:pt x="44" y="2511"/>
                    </a:lnTo>
                    <a:lnTo>
                      <a:pt x="33" y="2547"/>
                    </a:lnTo>
                    <a:lnTo>
                      <a:pt x="24" y="2584"/>
                    </a:lnTo>
                    <a:lnTo>
                      <a:pt x="17" y="2621"/>
                    </a:lnTo>
                    <a:lnTo>
                      <a:pt x="11" y="2658"/>
                    </a:lnTo>
                    <a:lnTo>
                      <a:pt x="6" y="2695"/>
                    </a:lnTo>
                    <a:lnTo>
                      <a:pt x="3" y="2732"/>
                    </a:lnTo>
                    <a:lnTo>
                      <a:pt x="1" y="2769"/>
                    </a:lnTo>
                    <a:lnTo>
                      <a:pt x="0" y="2807"/>
                    </a:lnTo>
                    <a:lnTo>
                      <a:pt x="98" y="2807"/>
                    </a:lnTo>
                    <a:lnTo>
                      <a:pt x="99" y="2773"/>
                    </a:lnTo>
                    <a:lnTo>
                      <a:pt x="100" y="2739"/>
                    </a:lnTo>
                    <a:lnTo>
                      <a:pt x="104" y="2706"/>
                    </a:lnTo>
                    <a:lnTo>
                      <a:pt x="108" y="2672"/>
                    </a:lnTo>
                    <a:lnTo>
                      <a:pt x="114" y="2639"/>
                    </a:lnTo>
                    <a:lnTo>
                      <a:pt x="121" y="2605"/>
                    </a:lnTo>
                    <a:lnTo>
                      <a:pt x="129" y="2573"/>
                    </a:lnTo>
                    <a:lnTo>
                      <a:pt x="138" y="2539"/>
                    </a:lnTo>
                    <a:lnTo>
                      <a:pt x="148" y="2506"/>
                    </a:lnTo>
                    <a:lnTo>
                      <a:pt x="160" y="2473"/>
                    </a:lnTo>
                    <a:lnTo>
                      <a:pt x="172" y="2440"/>
                    </a:lnTo>
                    <a:lnTo>
                      <a:pt x="187" y="2407"/>
                    </a:lnTo>
                    <a:lnTo>
                      <a:pt x="202" y="2374"/>
                    </a:lnTo>
                    <a:lnTo>
                      <a:pt x="219" y="2341"/>
                    </a:lnTo>
                    <a:lnTo>
                      <a:pt x="236" y="2309"/>
                    </a:lnTo>
                    <a:lnTo>
                      <a:pt x="256" y="2277"/>
                    </a:lnTo>
                    <a:lnTo>
                      <a:pt x="275" y="2244"/>
                    </a:lnTo>
                    <a:lnTo>
                      <a:pt x="296" y="2212"/>
                    </a:lnTo>
                    <a:lnTo>
                      <a:pt x="318" y="2179"/>
                    </a:lnTo>
                    <a:lnTo>
                      <a:pt x="343" y="2148"/>
                    </a:lnTo>
                    <a:lnTo>
                      <a:pt x="367" y="2115"/>
                    </a:lnTo>
                    <a:lnTo>
                      <a:pt x="393" y="2084"/>
                    </a:lnTo>
                    <a:lnTo>
                      <a:pt x="420" y="2052"/>
                    </a:lnTo>
                    <a:lnTo>
                      <a:pt x="448" y="2020"/>
                    </a:lnTo>
                    <a:lnTo>
                      <a:pt x="478" y="1989"/>
                    </a:lnTo>
                    <a:lnTo>
                      <a:pt x="508" y="1957"/>
                    </a:lnTo>
                    <a:lnTo>
                      <a:pt x="539" y="1926"/>
                    </a:lnTo>
                    <a:lnTo>
                      <a:pt x="572" y="1895"/>
                    </a:lnTo>
                    <a:lnTo>
                      <a:pt x="606" y="1864"/>
                    </a:lnTo>
                    <a:lnTo>
                      <a:pt x="641" y="1833"/>
                    </a:lnTo>
                    <a:lnTo>
                      <a:pt x="677" y="1803"/>
                    </a:lnTo>
                    <a:lnTo>
                      <a:pt x="714" y="1773"/>
                    </a:lnTo>
                    <a:lnTo>
                      <a:pt x="752" y="1742"/>
                    </a:lnTo>
                    <a:lnTo>
                      <a:pt x="791" y="1712"/>
                    </a:lnTo>
                    <a:lnTo>
                      <a:pt x="831" y="1681"/>
                    </a:lnTo>
                    <a:lnTo>
                      <a:pt x="873" y="1652"/>
                    </a:lnTo>
                    <a:lnTo>
                      <a:pt x="916" y="1623"/>
                    </a:lnTo>
                    <a:lnTo>
                      <a:pt x="959" y="1593"/>
                    </a:lnTo>
                    <a:lnTo>
                      <a:pt x="1004" y="1564"/>
                    </a:lnTo>
                    <a:lnTo>
                      <a:pt x="1048" y="1534"/>
                    </a:lnTo>
                    <a:lnTo>
                      <a:pt x="1095" y="1506"/>
                    </a:lnTo>
                    <a:lnTo>
                      <a:pt x="1143" y="1477"/>
                    </a:lnTo>
                    <a:lnTo>
                      <a:pt x="1191" y="1448"/>
                    </a:lnTo>
                    <a:lnTo>
                      <a:pt x="1241" y="1421"/>
                    </a:lnTo>
                    <a:lnTo>
                      <a:pt x="1292" y="1392"/>
                    </a:lnTo>
                    <a:lnTo>
                      <a:pt x="1344" y="1364"/>
                    </a:lnTo>
                    <a:lnTo>
                      <a:pt x="1395" y="1337"/>
                    </a:lnTo>
                    <a:lnTo>
                      <a:pt x="1449" y="1309"/>
                    </a:lnTo>
                    <a:lnTo>
                      <a:pt x="1504" y="1282"/>
                    </a:lnTo>
                    <a:lnTo>
                      <a:pt x="1559" y="1255"/>
                    </a:lnTo>
                    <a:lnTo>
                      <a:pt x="1615" y="1228"/>
                    </a:lnTo>
                    <a:lnTo>
                      <a:pt x="1672" y="1202"/>
                    </a:lnTo>
                    <a:lnTo>
                      <a:pt x="1730" y="1175"/>
                    </a:lnTo>
                    <a:lnTo>
                      <a:pt x="1790" y="1150"/>
                    </a:lnTo>
                    <a:lnTo>
                      <a:pt x="1850" y="1124"/>
                    </a:lnTo>
                    <a:lnTo>
                      <a:pt x="1909" y="1098"/>
                    </a:lnTo>
                    <a:lnTo>
                      <a:pt x="1971" y="1073"/>
                    </a:lnTo>
                    <a:lnTo>
                      <a:pt x="2034" y="1049"/>
                    </a:lnTo>
                    <a:lnTo>
                      <a:pt x="2098" y="1023"/>
                    </a:lnTo>
                    <a:lnTo>
                      <a:pt x="2162" y="999"/>
                    </a:lnTo>
                    <a:lnTo>
                      <a:pt x="2227" y="975"/>
                    </a:lnTo>
                    <a:lnTo>
                      <a:pt x="2293" y="951"/>
                    </a:lnTo>
                    <a:lnTo>
                      <a:pt x="2360" y="927"/>
                    </a:lnTo>
                    <a:lnTo>
                      <a:pt x="2428" y="904"/>
                    </a:lnTo>
                    <a:lnTo>
                      <a:pt x="2496" y="880"/>
                    </a:lnTo>
                    <a:lnTo>
                      <a:pt x="2565" y="858"/>
                    </a:lnTo>
                    <a:lnTo>
                      <a:pt x="2635" y="836"/>
                    </a:lnTo>
                    <a:lnTo>
                      <a:pt x="2706" y="813"/>
                    </a:lnTo>
                    <a:lnTo>
                      <a:pt x="2850" y="770"/>
                    </a:lnTo>
                    <a:lnTo>
                      <a:pt x="2997" y="726"/>
                    </a:lnTo>
                    <a:lnTo>
                      <a:pt x="3147" y="686"/>
                    </a:lnTo>
                    <a:lnTo>
                      <a:pt x="3301" y="645"/>
                    </a:lnTo>
                    <a:lnTo>
                      <a:pt x="3457" y="606"/>
                    </a:lnTo>
                    <a:lnTo>
                      <a:pt x="3616" y="568"/>
                    </a:lnTo>
                    <a:lnTo>
                      <a:pt x="3777" y="532"/>
                    </a:lnTo>
                    <a:lnTo>
                      <a:pt x="3942" y="497"/>
                    </a:lnTo>
                    <a:lnTo>
                      <a:pt x="4109" y="463"/>
                    </a:lnTo>
                    <a:lnTo>
                      <a:pt x="4279" y="431"/>
                    </a:lnTo>
                    <a:lnTo>
                      <a:pt x="4450" y="400"/>
                    </a:lnTo>
                    <a:lnTo>
                      <a:pt x="4626" y="370"/>
                    </a:lnTo>
                    <a:lnTo>
                      <a:pt x="4802" y="342"/>
                    </a:lnTo>
                    <a:lnTo>
                      <a:pt x="4982" y="314"/>
                    </a:lnTo>
                    <a:lnTo>
                      <a:pt x="5163" y="289"/>
                    </a:lnTo>
                    <a:lnTo>
                      <a:pt x="5347" y="266"/>
                    </a:lnTo>
                    <a:lnTo>
                      <a:pt x="5532" y="243"/>
                    </a:lnTo>
                    <a:lnTo>
                      <a:pt x="5720" y="222"/>
                    </a:lnTo>
                    <a:lnTo>
                      <a:pt x="5911" y="203"/>
                    </a:lnTo>
                    <a:lnTo>
                      <a:pt x="6102" y="186"/>
                    </a:lnTo>
                    <a:lnTo>
                      <a:pt x="6296" y="169"/>
                    </a:lnTo>
                    <a:lnTo>
                      <a:pt x="6491" y="154"/>
                    </a:lnTo>
                    <a:lnTo>
                      <a:pt x="6688" y="141"/>
                    </a:lnTo>
                    <a:lnTo>
                      <a:pt x="6887" y="130"/>
                    </a:lnTo>
                    <a:lnTo>
                      <a:pt x="7088" y="121"/>
                    </a:lnTo>
                    <a:lnTo>
                      <a:pt x="7290" y="113"/>
                    </a:lnTo>
                    <a:lnTo>
                      <a:pt x="7493" y="106"/>
                    </a:lnTo>
                    <a:lnTo>
                      <a:pt x="7698" y="102"/>
                    </a:lnTo>
                    <a:lnTo>
                      <a:pt x="7904" y="99"/>
                    </a:lnTo>
                    <a:lnTo>
                      <a:pt x="8112" y="98"/>
                    </a:lnTo>
                    <a:lnTo>
                      <a:pt x="8118" y="98"/>
                    </a:lnTo>
                    <a:lnTo>
                      <a:pt x="8123" y="97"/>
                    </a:lnTo>
                    <a:lnTo>
                      <a:pt x="8129" y="96"/>
                    </a:lnTo>
                    <a:lnTo>
                      <a:pt x="8133" y="94"/>
                    </a:lnTo>
                    <a:lnTo>
                      <a:pt x="8138" y="92"/>
                    </a:lnTo>
                    <a:lnTo>
                      <a:pt x="8142" y="89"/>
                    </a:lnTo>
                    <a:lnTo>
                      <a:pt x="8145" y="86"/>
                    </a:lnTo>
                    <a:lnTo>
                      <a:pt x="8150" y="83"/>
                    </a:lnTo>
                    <a:lnTo>
                      <a:pt x="8155" y="76"/>
                    </a:lnTo>
                    <a:lnTo>
                      <a:pt x="8159" y="67"/>
                    </a:lnTo>
                    <a:lnTo>
                      <a:pt x="8161" y="59"/>
                    </a:lnTo>
                    <a:lnTo>
                      <a:pt x="8162" y="50"/>
                    </a:lnTo>
                    <a:lnTo>
                      <a:pt x="8161" y="41"/>
                    </a:lnTo>
                    <a:lnTo>
                      <a:pt x="8159" y="31"/>
                    </a:lnTo>
                    <a:lnTo>
                      <a:pt x="8155" y="23"/>
                    </a:lnTo>
                    <a:lnTo>
                      <a:pt x="8150" y="15"/>
                    </a:lnTo>
                    <a:lnTo>
                      <a:pt x="8145" y="12"/>
                    </a:lnTo>
                    <a:lnTo>
                      <a:pt x="8142" y="9"/>
                    </a:lnTo>
                    <a:lnTo>
                      <a:pt x="8138" y="6"/>
                    </a:lnTo>
                    <a:lnTo>
                      <a:pt x="8133" y="4"/>
                    </a:lnTo>
                    <a:lnTo>
                      <a:pt x="8129" y="2"/>
                    </a:lnTo>
                    <a:lnTo>
                      <a:pt x="8123" y="1"/>
                    </a:lnTo>
                    <a:lnTo>
                      <a:pt x="8118" y="0"/>
                    </a:lnTo>
                    <a:lnTo>
                      <a:pt x="8112" y="0"/>
                    </a:lnTo>
                    <a:close/>
                  </a:path>
                </a:pathLst>
              </a:custGeom>
              <a:solidFill>
                <a:srgbClr val="D98E9A"/>
              </a:solidFill>
              <a:ln w="9525">
                <a:noFill/>
                <a:round/>
                <a:headEnd/>
                <a:tailEnd/>
              </a:ln>
            </p:spPr>
            <p:txBody>
              <a:bodyPr/>
              <a:lstStyle/>
              <a:p>
                <a:endParaRPr lang="en-US" dirty="0"/>
              </a:p>
            </p:txBody>
          </p:sp>
          <p:sp>
            <p:nvSpPr>
              <p:cNvPr id="58635" name="Freeform 304"/>
              <p:cNvSpPr>
                <a:spLocks/>
              </p:cNvSpPr>
              <p:nvPr/>
            </p:nvSpPr>
            <p:spPr bwMode="auto">
              <a:xfrm>
                <a:off x="4056" y="4424"/>
                <a:ext cx="312" cy="108"/>
              </a:xfrm>
              <a:custGeom>
                <a:avLst/>
                <a:gdLst>
                  <a:gd name="T0" fmla="*/ 0 w 8112"/>
                  <a:gd name="T1" fmla="*/ 0 h 2807"/>
                  <a:gd name="T2" fmla="*/ 0 w 8112"/>
                  <a:gd name="T3" fmla="*/ 0 h 2807"/>
                  <a:gd name="T4" fmla="*/ 0 w 8112"/>
                  <a:gd name="T5" fmla="*/ 0 h 2807"/>
                  <a:gd name="T6" fmla="*/ 0 w 8112"/>
                  <a:gd name="T7" fmla="*/ 0 h 2807"/>
                  <a:gd name="T8" fmla="*/ 0 w 8112"/>
                  <a:gd name="T9" fmla="*/ 0 h 2807"/>
                  <a:gd name="T10" fmla="*/ 0 w 8112"/>
                  <a:gd name="T11" fmla="*/ 0 h 2807"/>
                  <a:gd name="T12" fmla="*/ 0 w 8112"/>
                  <a:gd name="T13" fmla="*/ 0 h 2807"/>
                  <a:gd name="T14" fmla="*/ 0 w 8112"/>
                  <a:gd name="T15" fmla="*/ 0 h 2807"/>
                  <a:gd name="T16" fmla="*/ 0 w 8112"/>
                  <a:gd name="T17" fmla="*/ 0 h 2807"/>
                  <a:gd name="T18" fmla="*/ 0 w 8112"/>
                  <a:gd name="T19" fmla="*/ 0 h 2807"/>
                  <a:gd name="T20" fmla="*/ 0 w 8112"/>
                  <a:gd name="T21" fmla="*/ 0 h 2807"/>
                  <a:gd name="T22" fmla="*/ 0 w 8112"/>
                  <a:gd name="T23" fmla="*/ 0 h 2807"/>
                  <a:gd name="T24" fmla="*/ 0 w 8112"/>
                  <a:gd name="T25" fmla="*/ 0 h 2807"/>
                  <a:gd name="T26" fmla="*/ 0 w 8112"/>
                  <a:gd name="T27" fmla="*/ 0 h 2807"/>
                  <a:gd name="T28" fmla="*/ 0 w 8112"/>
                  <a:gd name="T29" fmla="*/ 0 h 2807"/>
                  <a:gd name="T30" fmla="*/ 0 w 8112"/>
                  <a:gd name="T31" fmla="*/ 0 h 2807"/>
                  <a:gd name="T32" fmla="*/ 0 w 8112"/>
                  <a:gd name="T33" fmla="*/ 0 h 2807"/>
                  <a:gd name="T34" fmla="*/ 0 w 8112"/>
                  <a:gd name="T35" fmla="*/ 0 h 2807"/>
                  <a:gd name="T36" fmla="*/ 0 w 8112"/>
                  <a:gd name="T37" fmla="*/ 0 h 2807"/>
                  <a:gd name="T38" fmla="*/ 0 w 8112"/>
                  <a:gd name="T39" fmla="*/ 0 h 2807"/>
                  <a:gd name="T40" fmla="*/ 0 w 8112"/>
                  <a:gd name="T41" fmla="*/ 0 h 2807"/>
                  <a:gd name="T42" fmla="*/ 0 w 8112"/>
                  <a:gd name="T43" fmla="*/ 0 h 2807"/>
                  <a:gd name="T44" fmla="*/ 0 w 8112"/>
                  <a:gd name="T45" fmla="*/ 0 h 2807"/>
                  <a:gd name="T46" fmla="*/ 0 w 8112"/>
                  <a:gd name="T47" fmla="*/ 0 h 2807"/>
                  <a:gd name="T48" fmla="*/ 0 w 8112"/>
                  <a:gd name="T49" fmla="*/ 0 h 2807"/>
                  <a:gd name="T50" fmla="*/ 0 w 8112"/>
                  <a:gd name="T51" fmla="*/ 0 h 2807"/>
                  <a:gd name="T52" fmla="*/ 0 w 8112"/>
                  <a:gd name="T53" fmla="*/ 0 h 2807"/>
                  <a:gd name="T54" fmla="*/ 0 w 8112"/>
                  <a:gd name="T55" fmla="*/ 0 h 2807"/>
                  <a:gd name="T56" fmla="*/ 0 w 8112"/>
                  <a:gd name="T57" fmla="*/ 0 h 2807"/>
                  <a:gd name="T58" fmla="*/ 0 w 8112"/>
                  <a:gd name="T59" fmla="*/ 0 h 2807"/>
                  <a:gd name="T60" fmla="*/ 0 w 8112"/>
                  <a:gd name="T61" fmla="*/ 0 h 2807"/>
                  <a:gd name="T62" fmla="*/ 0 w 8112"/>
                  <a:gd name="T63" fmla="*/ 0 h 2807"/>
                  <a:gd name="T64" fmla="*/ 0 w 8112"/>
                  <a:gd name="T65" fmla="*/ 0 h 2807"/>
                  <a:gd name="T66" fmla="*/ 0 w 8112"/>
                  <a:gd name="T67" fmla="*/ 0 h 2807"/>
                  <a:gd name="T68" fmla="*/ 0 w 8112"/>
                  <a:gd name="T69" fmla="*/ 0 h 2807"/>
                  <a:gd name="T70" fmla="*/ 0 w 8112"/>
                  <a:gd name="T71" fmla="*/ 0 h 2807"/>
                  <a:gd name="T72" fmla="*/ 0 w 8112"/>
                  <a:gd name="T73" fmla="*/ 0 h 2807"/>
                  <a:gd name="T74" fmla="*/ 0 w 8112"/>
                  <a:gd name="T75" fmla="*/ 0 h 2807"/>
                  <a:gd name="T76" fmla="*/ 0 w 8112"/>
                  <a:gd name="T77" fmla="*/ 0 h 2807"/>
                  <a:gd name="T78" fmla="*/ 0 w 8112"/>
                  <a:gd name="T79" fmla="*/ 0 h 2807"/>
                  <a:gd name="T80" fmla="*/ 0 w 8112"/>
                  <a:gd name="T81" fmla="*/ 0 h 2807"/>
                  <a:gd name="T82" fmla="*/ 0 w 8112"/>
                  <a:gd name="T83" fmla="*/ 0 h 2807"/>
                  <a:gd name="T84" fmla="*/ 0 w 8112"/>
                  <a:gd name="T85" fmla="*/ 0 h 2807"/>
                  <a:gd name="T86" fmla="*/ 0 w 8112"/>
                  <a:gd name="T87" fmla="*/ 0 h 2807"/>
                  <a:gd name="T88" fmla="*/ 0 w 8112"/>
                  <a:gd name="T89" fmla="*/ 0 h 2807"/>
                  <a:gd name="T90" fmla="*/ 0 w 8112"/>
                  <a:gd name="T91" fmla="*/ 0 h 2807"/>
                  <a:gd name="T92" fmla="*/ 0 w 8112"/>
                  <a:gd name="T93" fmla="*/ 0 h 2807"/>
                  <a:gd name="T94" fmla="*/ 0 w 8112"/>
                  <a:gd name="T95" fmla="*/ 0 h 2807"/>
                  <a:gd name="T96" fmla="*/ 0 w 8112"/>
                  <a:gd name="T97" fmla="*/ 0 h 28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12"/>
                  <a:gd name="T148" fmla="*/ 0 h 2807"/>
                  <a:gd name="T149" fmla="*/ 8112 w 8112"/>
                  <a:gd name="T150" fmla="*/ 2807 h 28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12" h="2807">
                    <a:moveTo>
                      <a:pt x="8112" y="2807"/>
                    </a:moveTo>
                    <a:lnTo>
                      <a:pt x="8111" y="2769"/>
                    </a:lnTo>
                    <a:lnTo>
                      <a:pt x="8109" y="2732"/>
                    </a:lnTo>
                    <a:lnTo>
                      <a:pt x="8106" y="2695"/>
                    </a:lnTo>
                    <a:lnTo>
                      <a:pt x="8101" y="2658"/>
                    </a:lnTo>
                    <a:lnTo>
                      <a:pt x="8095" y="2621"/>
                    </a:lnTo>
                    <a:lnTo>
                      <a:pt x="8087" y="2584"/>
                    </a:lnTo>
                    <a:lnTo>
                      <a:pt x="8079" y="2547"/>
                    </a:lnTo>
                    <a:lnTo>
                      <a:pt x="8068" y="2511"/>
                    </a:lnTo>
                    <a:lnTo>
                      <a:pt x="8056" y="2475"/>
                    </a:lnTo>
                    <a:lnTo>
                      <a:pt x="8044" y="2439"/>
                    </a:lnTo>
                    <a:lnTo>
                      <a:pt x="8030" y="2403"/>
                    </a:lnTo>
                    <a:lnTo>
                      <a:pt x="8015" y="2367"/>
                    </a:lnTo>
                    <a:lnTo>
                      <a:pt x="7998" y="2331"/>
                    </a:lnTo>
                    <a:lnTo>
                      <a:pt x="7980" y="2296"/>
                    </a:lnTo>
                    <a:lnTo>
                      <a:pt x="7961" y="2261"/>
                    </a:lnTo>
                    <a:lnTo>
                      <a:pt x="7941" y="2226"/>
                    </a:lnTo>
                    <a:lnTo>
                      <a:pt x="7919" y="2191"/>
                    </a:lnTo>
                    <a:lnTo>
                      <a:pt x="7897" y="2157"/>
                    </a:lnTo>
                    <a:lnTo>
                      <a:pt x="7873" y="2122"/>
                    </a:lnTo>
                    <a:lnTo>
                      <a:pt x="7848" y="2088"/>
                    </a:lnTo>
                    <a:lnTo>
                      <a:pt x="7822" y="2055"/>
                    </a:lnTo>
                    <a:lnTo>
                      <a:pt x="7795" y="2021"/>
                    </a:lnTo>
                    <a:lnTo>
                      <a:pt x="7766" y="1988"/>
                    </a:lnTo>
                    <a:lnTo>
                      <a:pt x="7737" y="1954"/>
                    </a:lnTo>
                    <a:lnTo>
                      <a:pt x="7705" y="1921"/>
                    </a:lnTo>
                    <a:lnTo>
                      <a:pt x="7674" y="1888"/>
                    </a:lnTo>
                    <a:lnTo>
                      <a:pt x="7640" y="1856"/>
                    </a:lnTo>
                    <a:lnTo>
                      <a:pt x="7607" y="1823"/>
                    </a:lnTo>
                    <a:lnTo>
                      <a:pt x="7572" y="1791"/>
                    </a:lnTo>
                    <a:lnTo>
                      <a:pt x="7535" y="1759"/>
                    </a:lnTo>
                    <a:lnTo>
                      <a:pt x="7498" y="1727"/>
                    </a:lnTo>
                    <a:lnTo>
                      <a:pt x="7460" y="1696"/>
                    </a:lnTo>
                    <a:lnTo>
                      <a:pt x="7420" y="1664"/>
                    </a:lnTo>
                    <a:lnTo>
                      <a:pt x="7380" y="1633"/>
                    </a:lnTo>
                    <a:lnTo>
                      <a:pt x="7338" y="1602"/>
                    </a:lnTo>
                    <a:lnTo>
                      <a:pt x="7296" y="1572"/>
                    </a:lnTo>
                    <a:lnTo>
                      <a:pt x="7252" y="1541"/>
                    </a:lnTo>
                    <a:lnTo>
                      <a:pt x="7208" y="1511"/>
                    </a:lnTo>
                    <a:lnTo>
                      <a:pt x="7162" y="1482"/>
                    </a:lnTo>
                    <a:lnTo>
                      <a:pt x="7115" y="1451"/>
                    </a:lnTo>
                    <a:lnTo>
                      <a:pt x="7068" y="1422"/>
                    </a:lnTo>
                    <a:lnTo>
                      <a:pt x="7019" y="1392"/>
                    </a:lnTo>
                    <a:lnTo>
                      <a:pt x="6969" y="1364"/>
                    </a:lnTo>
                    <a:lnTo>
                      <a:pt x="6919" y="1335"/>
                    </a:lnTo>
                    <a:lnTo>
                      <a:pt x="6868" y="1306"/>
                    </a:lnTo>
                    <a:lnTo>
                      <a:pt x="6815" y="1278"/>
                    </a:lnTo>
                    <a:lnTo>
                      <a:pt x="6761" y="1249"/>
                    </a:lnTo>
                    <a:lnTo>
                      <a:pt x="6708" y="1222"/>
                    </a:lnTo>
                    <a:lnTo>
                      <a:pt x="6652" y="1194"/>
                    </a:lnTo>
                    <a:lnTo>
                      <a:pt x="6596" y="1166"/>
                    </a:lnTo>
                    <a:lnTo>
                      <a:pt x="6538" y="1140"/>
                    </a:lnTo>
                    <a:lnTo>
                      <a:pt x="6480" y="1112"/>
                    </a:lnTo>
                    <a:lnTo>
                      <a:pt x="6422" y="1086"/>
                    </a:lnTo>
                    <a:lnTo>
                      <a:pt x="6362" y="1060"/>
                    </a:lnTo>
                    <a:lnTo>
                      <a:pt x="6301" y="1033"/>
                    </a:lnTo>
                    <a:lnTo>
                      <a:pt x="6239" y="1008"/>
                    </a:lnTo>
                    <a:lnTo>
                      <a:pt x="6177" y="983"/>
                    </a:lnTo>
                    <a:lnTo>
                      <a:pt x="6113" y="957"/>
                    </a:lnTo>
                    <a:lnTo>
                      <a:pt x="6050" y="932"/>
                    </a:lnTo>
                    <a:lnTo>
                      <a:pt x="5985" y="907"/>
                    </a:lnTo>
                    <a:lnTo>
                      <a:pt x="5919" y="882"/>
                    </a:lnTo>
                    <a:lnTo>
                      <a:pt x="5852" y="859"/>
                    </a:lnTo>
                    <a:lnTo>
                      <a:pt x="5785" y="835"/>
                    </a:lnTo>
                    <a:lnTo>
                      <a:pt x="5716" y="810"/>
                    </a:lnTo>
                    <a:lnTo>
                      <a:pt x="5647" y="788"/>
                    </a:lnTo>
                    <a:lnTo>
                      <a:pt x="5577" y="765"/>
                    </a:lnTo>
                    <a:lnTo>
                      <a:pt x="5506" y="741"/>
                    </a:lnTo>
                    <a:lnTo>
                      <a:pt x="5435" y="719"/>
                    </a:lnTo>
                    <a:lnTo>
                      <a:pt x="5289" y="675"/>
                    </a:lnTo>
                    <a:lnTo>
                      <a:pt x="5141" y="632"/>
                    </a:lnTo>
                    <a:lnTo>
                      <a:pt x="4990" y="590"/>
                    </a:lnTo>
                    <a:lnTo>
                      <a:pt x="4835" y="550"/>
                    </a:lnTo>
                    <a:lnTo>
                      <a:pt x="4678" y="511"/>
                    </a:lnTo>
                    <a:lnTo>
                      <a:pt x="4518" y="473"/>
                    </a:lnTo>
                    <a:lnTo>
                      <a:pt x="4355" y="436"/>
                    </a:lnTo>
                    <a:lnTo>
                      <a:pt x="4190" y="401"/>
                    </a:lnTo>
                    <a:lnTo>
                      <a:pt x="4022" y="366"/>
                    </a:lnTo>
                    <a:lnTo>
                      <a:pt x="3851" y="334"/>
                    </a:lnTo>
                    <a:lnTo>
                      <a:pt x="3678" y="302"/>
                    </a:lnTo>
                    <a:lnTo>
                      <a:pt x="3502" y="273"/>
                    </a:lnTo>
                    <a:lnTo>
                      <a:pt x="3325" y="244"/>
                    </a:lnTo>
                    <a:lnTo>
                      <a:pt x="3144" y="217"/>
                    </a:lnTo>
                    <a:lnTo>
                      <a:pt x="2962" y="192"/>
                    </a:lnTo>
                    <a:lnTo>
                      <a:pt x="2777" y="168"/>
                    </a:lnTo>
                    <a:lnTo>
                      <a:pt x="2591" y="145"/>
                    </a:lnTo>
                    <a:lnTo>
                      <a:pt x="2402" y="125"/>
                    </a:lnTo>
                    <a:lnTo>
                      <a:pt x="2212" y="105"/>
                    </a:lnTo>
                    <a:lnTo>
                      <a:pt x="2019" y="87"/>
                    </a:lnTo>
                    <a:lnTo>
                      <a:pt x="1824" y="71"/>
                    </a:lnTo>
                    <a:lnTo>
                      <a:pt x="1627" y="57"/>
                    </a:lnTo>
                    <a:lnTo>
                      <a:pt x="1430" y="44"/>
                    </a:lnTo>
                    <a:lnTo>
                      <a:pt x="1230" y="32"/>
                    </a:lnTo>
                    <a:lnTo>
                      <a:pt x="1028" y="22"/>
                    </a:lnTo>
                    <a:lnTo>
                      <a:pt x="825" y="14"/>
                    </a:lnTo>
                    <a:lnTo>
                      <a:pt x="622" y="8"/>
                    </a:lnTo>
                    <a:lnTo>
                      <a:pt x="416" y="4"/>
                    </a:lnTo>
                    <a:lnTo>
                      <a:pt x="209" y="1"/>
                    </a:lnTo>
                    <a:lnTo>
                      <a:pt x="0" y="0"/>
                    </a:lnTo>
                    <a:lnTo>
                      <a:pt x="0" y="98"/>
                    </a:lnTo>
                    <a:lnTo>
                      <a:pt x="208" y="99"/>
                    </a:lnTo>
                    <a:lnTo>
                      <a:pt x="414" y="102"/>
                    </a:lnTo>
                    <a:lnTo>
                      <a:pt x="619" y="106"/>
                    </a:lnTo>
                    <a:lnTo>
                      <a:pt x="822" y="113"/>
                    </a:lnTo>
                    <a:lnTo>
                      <a:pt x="1024" y="121"/>
                    </a:lnTo>
                    <a:lnTo>
                      <a:pt x="1225" y="130"/>
                    </a:lnTo>
                    <a:lnTo>
                      <a:pt x="1424" y="141"/>
                    </a:lnTo>
                    <a:lnTo>
                      <a:pt x="1621" y="154"/>
                    </a:lnTo>
                    <a:lnTo>
                      <a:pt x="1816" y="169"/>
                    </a:lnTo>
                    <a:lnTo>
                      <a:pt x="2010" y="186"/>
                    </a:lnTo>
                    <a:lnTo>
                      <a:pt x="2201" y="203"/>
                    </a:lnTo>
                    <a:lnTo>
                      <a:pt x="2392" y="222"/>
                    </a:lnTo>
                    <a:lnTo>
                      <a:pt x="2580" y="243"/>
                    </a:lnTo>
                    <a:lnTo>
                      <a:pt x="2765" y="266"/>
                    </a:lnTo>
                    <a:lnTo>
                      <a:pt x="2949" y="289"/>
                    </a:lnTo>
                    <a:lnTo>
                      <a:pt x="3130" y="314"/>
                    </a:lnTo>
                    <a:lnTo>
                      <a:pt x="3310" y="342"/>
                    </a:lnTo>
                    <a:lnTo>
                      <a:pt x="3486" y="370"/>
                    </a:lnTo>
                    <a:lnTo>
                      <a:pt x="3662" y="400"/>
                    </a:lnTo>
                    <a:lnTo>
                      <a:pt x="3833" y="431"/>
                    </a:lnTo>
                    <a:lnTo>
                      <a:pt x="4003" y="463"/>
                    </a:lnTo>
                    <a:lnTo>
                      <a:pt x="4170" y="497"/>
                    </a:lnTo>
                    <a:lnTo>
                      <a:pt x="4334" y="532"/>
                    </a:lnTo>
                    <a:lnTo>
                      <a:pt x="4496" y="568"/>
                    </a:lnTo>
                    <a:lnTo>
                      <a:pt x="4655" y="606"/>
                    </a:lnTo>
                    <a:lnTo>
                      <a:pt x="4811" y="645"/>
                    </a:lnTo>
                    <a:lnTo>
                      <a:pt x="4965" y="686"/>
                    </a:lnTo>
                    <a:lnTo>
                      <a:pt x="5115" y="726"/>
                    </a:lnTo>
                    <a:lnTo>
                      <a:pt x="5262" y="770"/>
                    </a:lnTo>
                    <a:lnTo>
                      <a:pt x="5406" y="813"/>
                    </a:lnTo>
                    <a:lnTo>
                      <a:pt x="5477" y="836"/>
                    </a:lnTo>
                    <a:lnTo>
                      <a:pt x="5547" y="858"/>
                    </a:lnTo>
                    <a:lnTo>
                      <a:pt x="5616" y="880"/>
                    </a:lnTo>
                    <a:lnTo>
                      <a:pt x="5684" y="904"/>
                    </a:lnTo>
                    <a:lnTo>
                      <a:pt x="5752" y="927"/>
                    </a:lnTo>
                    <a:lnTo>
                      <a:pt x="5819" y="951"/>
                    </a:lnTo>
                    <a:lnTo>
                      <a:pt x="5885" y="975"/>
                    </a:lnTo>
                    <a:lnTo>
                      <a:pt x="5950" y="999"/>
                    </a:lnTo>
                    <a:lnTo>
                      <a:pt x="6014" y="1023"/>
                    </a:lnTo>
                    <a:lnTo>
                      <a:pt x="6078" y="1049"/>
                    </a:lnTo>
                    <a:lnTo>
                      <a:pt x="6141" y="1073"/>
                    </a:lnTo>
                    <a:lnTo>
                      <a:pt x="6203" y="1098"/>
                    </a:lnTo>
                    <a:lnTo>
                      <a:pt x="6262" y="1124"/>
                    </a:lnTo>
                    <a:lnTo>
                      <a:pt x="6322" y="1150"/>
                    </a:lnTo>
                    <a:lnTo>
                      <a:pt x="6382" y="1175"/>
                    </a:lnTo>
                    <a:lnTo>
                      <a:pt x="6440" y="1202"/>
                    </a:lnTo>
                    <a:lnTo>
                      <a:pt x="6497" y="1228"/>
                    </a:lnTo>
                    <a:lnTo>
                      <a:pt x="6553" y="1255"/>
                    </a:lnTo>
                    <a:lnTo>
                      <a:pt x="6608" y="1282"/>
                    </a:lnTo>
                    <a:lnTo>
                      <a:pt x="6663" y="1309"/>
                    </a:lnTo>
                    <a:lnTo>
                      <a:pt x="6717" y="1337"/>
                    </a:lnTo>
                    <a:lnTo>
                      <a:pt x="6768" y="1364"/>
                    </a:lnTo>
                    <a:lnTo>
                      <a:pt x="6820" y="1392"/>
                    </a:lnTo>
                    <a:lnTo>
                      <a:pt x="6871" y="1421"/>
                    </a:lnTo>
                    <a:lnTo>
                      <a:pt x="6921" y="1448"/>
                    </a:lnTo>
                    <a:lnTo>
                      <a:pt x="6969" y="1477"/>
                    </a:lnTo>
                    <a:lnTo>
                      <a:pt x="7017" y="1506"/>
                    </a:lnTo>
                    <a:lnTo>
                      <a:pt x="7063" y="1534"/>
                    </a:lnTo>
                    <a:lnTo>
                      <a:pt x="7108" y="1564"/>
                    </a:lnTo>
                    <a:lnTo>
                      <a:pt x="7153" y="1593"/>
                    </a:lnTo>
                    <a:lnTo>
                      <a:pt x="7196" y="1623"/>
                    </a:lnTo>
                    <a:lnTo>
                      <a:pt x="7239" y="1652"/>
                    </a:lnTo>
                    <a:lnTo>
                      <a:pt x="7281" y="1681"/>
                    </a:lnTo>
                    <a:lnTo>
                      <a:pt x="7320" y="1712"/>
                    </a:lnTo>
                    <a:lnTo>
                      <a:pt x="7360" y="1742"/>
                    </a:lnTo>
                    <a:lnTo>
                      <a:pt x="7398" y="1773"/>
                    </a:lnTo>
                    <a:lnTo>
                      <a:pt x="7435" y="1803"/>
                    </a:lnTo>
                    <a:lnTo>
                      <a:pt x="7471" y="1833"/>
                    </a:lnTo>
                    <a:lnTo>
                      <a:pt x="7506" y="1864"/>
                    </a:lnTo>
                    <a:lnTo>
                      <a:pt x="7540" y="1895"/>
                    </a:lnTo>
                    <a:lnTo>
                      <a:pt x="7573" y="1926"/>
                    </a:lnTo>
                    <a:lnTo>
                      <a:pt x="7604" y="1957"/>
                    </a:lnTo>
                    <a:lnTo>
                      <a:pt x="7634" y="1989"/>
                    </a:lnTo>
                    <a:lnTo>
                      <a:pt x="7664" y="2020"/>
                    </a:lnTo>
                    <a:lnTo>
                      <a:pt x="7692" y="2052"/>
                    </a:lnTo>
                    <a:lnTo>
                      <a:pt x="7719" y="2084"/>
                    </a:lnTo>
                    <a:lnTo>
                      <a:pt x="7745" y="2115"/>
                    </a:lnTo>
                    <a:lnTo>
                      <a:pt x="7769" y="2148"/>
                    </a:lnTo>
                    <a:lnTo>
                      <a:pt x="7793" y="2179"/>
                    </a:lnTo>
                    <a:lnTo>
                      <a:pt x="7815" y="2212"/>
                    </a:lnTo>
                    <a:lnTo>
                      <a:pt x="7837" y="2244"/>
                    </a:lnTo>
                    <a:lnTo>
                      <a:pt x="7856" y="2277"/>
                    </a:lnTo>
                    <a:lnTo>
                      <a:pt x="7876" y="2309"/>
                    </a:lnTo>
                    <a:lnTo>
                      <a:pt x="7893" y="2341"/>
                    </a:lnTo>
                    <a:lnTo>
                      <a:pt x="7909" y="2374"/>
                    </a:lnTo>
                    <a:lnTo>
                      <a:pt x="7925" y="2407"/>
                    </a:lnTo>
                    <a:lnTo>
                      <a:pt x="7939" y="2440"/>
                    </a:lnTo>
                    <a:lnTo>
                      <a:pt x="7952" y="2473"/>
                    </a:lnTo>
                    <a:lnTo>
                      <a:pt x="7964" y="2506"/>
                    </a:lnTo>
                    <a:lnTo>
                      <a:pt x="7974" y="2539"/>
                    </a:lnTo>
                    <a:lnTo>
                      <a:pt x="7983" y="2573"/>
                    </a:lnTo>
                    <a:lnTo>
                      <a:pt x="7991" y="2605"/>
                    </a:lnTo>
                    <a:lnTo>
                      <a:pt x="7998" y="2639"/>
                    </a:lnTo>
                    <a:lnTo>
                      <a:pt x="8004" y="2672"/>
                    </a:lnTo>
                    <a:lnTo>
                      <a:pt x="8008" y="2706"/>
                    </a:lnTo>
                    <a:lnTo>
                      <a:pt x="8011" y="2739"/>
                    </a:lnTo>
                    <a:lnTo>
                      <a:pt x="8013" y="2773"/>
                    </a:lnTo>
                    <a:lnTo>
                      <a:pt x="8014" y="2807"/>
                    </a:lnTo>
                    <a:lnTo>
                      <a:pt x="8112" y="2807"/>
                    </a:lnTo>
                    <a:close/>
                  </a:path>
                </a:pathLst>
              </a:custGeom>
              <a:solidFill>
                <a:srgbClr val="D98E9A"/>
              </a:solidFill>
              <a:ln w="9525">
                <a:noFill/>
                <a:round/>
                <a:headEnd/>
                <a:tailEnd/>
              </a:ln>
            </p:spPr>
            <p:txBody>
              <a:bodyPr/>
              <a:lstStyle/>
              <a:p>
                <a:endParaRPr lang="en-US" dirty="0"/>
              </a:p>
            </p:txBody>
          </p:sp>
          <p:sp>
            <p:nvSpPr>
              <p:cNvPr id="58636" name="Rectangle 305"/>
              <p:cNvSpPr>
                <a:spLocks noChangeArrowheads="1"/>
              </p:cNvSpPr>
              <p:nvPr/>
            </p:nvSpPr>
            <p:spPr bwMode="auto">
              <a:xfrm>
                <a:off x="3744" y="4531"/>
                <a:ext cx="4" cy="2"/>
              </a:xfrm>
              <a:prstGeom prst="rect">
                <a:avLst/>
              </a:prstGeom>
              <a:solidFill>
                <a:srgbClr val="D98E9A"/>
              </a:solidFill>
              <a:ln w="9525">
                <a:noFill/>
                <a:miter lim="800000"/>
                <a:headEnd/>
                <a:tailEnd/>
              </a:ln>
            </p:spPr>
            <p:txBody>
              <a:bodyPr/>
              <a:lstStyle/>
              <a:p>
                <a:pPr algn="ctr" eaLnBrk="0" hangingPunct="0"/>
                <a:endParaRPr lang="en-US" dirty="0"/>
              </a:p>
            </p:txBody>
          </p:sp>
          <p:sp>
            <p:nvSpPr>
              <p:cNvPr id="58637" name="Rectangle 306"/>
              <p:cNvSpPr>
                <a:spLocks noChangeArrowheads="1"/>
              </p:cNvSpPr>
              <p:nvPr/>
            </p:nvSpPr>
            <p:spPr bwMode="auto">
              <a:xfrm>
                <a:off x="3744" y="4533"/>
                <a:ext cx="4" cy="75"/>
              </a:xfrm>
              <a:prstGeom prst="rect">
                <a:avLst/>
              </a:prstGeom>
              <a:solidFill>
                <a:srgbClr val="D98E9A"/>
              </a:solidFill>
              <a:ln w="9525">
                <a:noFill/>
                <a:miter lim="800000"/>
                <a:headEnd/>
                <a:tailEnd/>
              </a:ln>
            </p:spPr>
            <p:txBody>
              <a:bodyPr/>
              <a:lstStyle/>
              <a:p>
                <a:pPr algn="ctr" eaLnBrk="0" hangingPunct="0"/>
                <a:endParaRPr lang="en-US" dirty="0"/>
              </a:p>
            </p:txBody>
          </p:sp>
          <p:sp>
            <p:nvSpPr>
              <p:cNvPr id="58638" name="Rectangle 307"/>
              <p:cNvSpPr>
                <a:spLocks noChangeArrowheads="1"/>
              </p:cNvSpPr>
              <p:nvPr/>
            </p:nvSpPr>
            <p:spPr bwMode="auto">
              <a:xfrm>
                <a:off x="3744" y="4608"/>
                <a:ext cx="4" cy="2"/>
              </a:xfrm>
              <a:prstGeom prst="rect">
                <a:avLst/>
              </a:prstGeom>
              <a:solidFill>
                <a:srgbClr val="D98E9A"/>
              </a:solidFill>
              <a:ln w="9525">
                <a:noFill/>
                <a:miter lim="800000"/>
                <a:headEnd/>
                <a:tailEnd/>
              </a:ln>
            </p:spPr>
            <p:txBody>
              <a:bodyPr/>
              <a:lstStyle/>
              <a:p>
                <a:pPr algn="ctr" eaLnBrk="0" hangingPunct="0"/>
                <a:endParaRPr lang="en-US" dirty="0"/>
              </a:p>
            </p:txBody>
          </p:sp>
          <p:sp>
            <p:nvSpPr>
              <p:cNvPr id="58639" name="Rectangle 308"/>
              <p:cNvSpPr>
                <a:spLocks noChangeArrowheads="1"/>
              </p:cNvSpPr>
              <p:nvPr/>
            </p:nvSpPr>
            <p:spPr bwMode="auto">
              <a:xfrm>
                <a:off x="4364" y="4531"/>
                <a:ext cx="4" cy="2"/>
              </a:xfrm>
              <a:prstGeom prst="rect">
                <a:avLst/>
              </a:prstGeom>
              <a:solidFill>
                <a:srgbClr val="D98E9A"/>
              </a:solidFill>
              <a:ln w="9525">
                <a:noFill/>
                <a:miter lim="800000"/>
                <a:headEnd/>
                <a:tailEnd/>
              </a:ln>
            </p:spPr>
            <p:txBody>
              <a:bodyPr/>
              <a:lstStyle/>
              <a:p>
                <a:pPr algn="ctr" eaLnBrk="0" hangingPunct="0"/>
                <a:endParaRPr lang="en-US" dirty="0"/>
              </a:p>
            </p:txBody>
          </p:sp>
          <p:sp>
            <p:nvSpPr>
              <p:cNvPr id="58640" name="Rectangle 309"/>
              <p:cNvSpPr>
                <a:spLocks noChangeArrowheads="1"/>
              </p:cNvSpPr>
              <p:nvPr/>
            </p:nvSpPr>
            <p:spPr bwMode="auto">
              <a:xfrm>
                <a:off x="4364" y="4533"/>
                <a:ext cx="4" cy="75"/>
              </a:xfrm>
              <a:prstGeom prst="rect">
                <a:avLst/>
              </a:prstGeom>
              <a:solidFill>
                <a:srgbClr val="D98E9A"/>
              </a:solidFill>
              <a:ln w="9525">
                <a:noFill/>
                <a:miter lim="800000"/>
                <a:headEnd/>
                <a:tailEnd/>
              </a:ln>
            </p:spPr>
            <p:txBody>
              <a:bodyPr/>
              <a:lstStyle/>
              <a:p>
                <a:pPr algn="ctr" eaLnBrk="0" hangingPunct="0"/>
                <a:endParaRPr lang="en-US" dirty="0"/>
              </a:p>
            </p:txBody>
          </p:sp>
          <p:sp>
            <p:nvSpPr>
              <p:cNvPr id="58641" name="Rectangle 310"/>
              <p:cNvSpPr>
                <a:spLocks noChangeArrowheads="1"/>
              </p:cNvSpPr>
              <p:nvPr/>
            </p:nvSpPr>
            <p:spPr bwMode="auto">
              <a:xfrm>
                <a:off x="4364" y="4608"/>
                <a:ext cx="4" cy="2"/>
              </a:xfrm>
              <a:prstGeom prst="rect">
                <a:avLst/>
              </a:prstGeom>
              <a:solidFill>
                <a:srgbClr val="D98E9A"/>
              </a:solidFill>
              <a:ln w="9525">
                <a:noFill/>
                <a:miter lim="800000"/>
                <a:headEnd/>
                <a:tailEnd/>
              </a:ln>
            </p:spPr>
            <p:txBody>
              <a:bodyPr/>
              <a:lstStyle/>
              <a:p>
                <a:pPr algn="ctr" eaLnBrk="0" hangingPunct="0"/>
                <a:endParaRPr lang="en-US" dirty="0"/>
              </a:p>
            </p:txBody>
          </p:sp>
          <p:sp>
            <p:nvSpPr>
              <p:cNvPr id="58642" name="Freeform 311"/>
              <p:cNvSpPr>
                <a:spLocks/>
              </p:cNvSpPr>
              <p:nvPr/>
            </p:nvSpPr>
            <p:spPr bwMode="auto">
              <a:xfrm>
                <a:off x="3914" y="4492"/>
                <a:ext cx="2" cy="3"/>
              </a:xfrm>
              <a:custGeom>
                <a:avLst/>
                <a:gdLst>
                  <a:gd name="T0" fmla="*/ 0 w 69"/>
                  <a:gd name="T1" fmla="*/ 0 h 96"/>
                  <a:gd name="T2" fmla="*/ 0 w 69"/>
                  <a:gd name="T3" fmla="*/ 0 h 96"/>
                  <a:gd name="T4" fmla="*/ 0 w 69"/>
                  <a:gd name="T5" fmla="*/ 0 h 96"/>
                  <a:gd name="T6" fmla="*/ 0 w 69"/>
                  <a:gd name="T7" fmla="*/ 0 h 96"/>
                  <a:gd name="T8" fmla="*/ 0 w 69"/>
                  <a:gd name="T9" fmla="*/ 0 h 96"/>
                  <a:gd name="T10" fmla="*/ 0 w 69"/>
                  <a:gd name="T11" fmla="*/ 0 h 96"/>
                  <a:gd name="T12" fmla="*/ 0 w 69"/>
                  <a:gd name="T13" fmla="*/ 0 h 96"/>
                  <a:gd name="T14" fmla="*/ 0 w 69"/>
                  <a:gd name="T15" fmla="*/ 0 h 96"/>
                  <a:gd name="T16" fmla="*/ 0 w 69"/>
                  <a:gd name="T17" fmla="*/ 0 h 96"/>
                  <a:gd name="T18" fmla="*/ 0 w 69"/>
                  <a:gd name="T19" fmla="*/ 0 h 96"/>
                  <a:gd name="T20" fmla="*/ 0 w 69"/>
                  <a:gd name="T21" fmla="*/ 0 h 96"/>
                  <a:gd name="T22" fmla="*/ 0 w 69"/>
                  <a:gd name="T23" fmla="*/ 0 h 96"/>
                  <a:gd name="T24" fmla="*/ 0 w 69"/>
                  <a:gd name="T25" fmla="*/ 0 h 96"/>
                  <a:gd name="T26" fmla="*/ 0 w 69"/>
                  <a:gd name="T27" fmla="*/ 0 h 96"/>
                  <a:gd name="T28" fmla="*/ 0 w 69"/>
                  <a:gd name="T29" fmla="*/ 0 h 96"/>
                  <a:gd name="T30" fmla="*/ 0 w 69"/>
                  <a:gd name="T31" fmla="*/ 0 h 96"/>
                  <a:gd name="T32" fmla="*/ 0 w 69"/>
                  <a:gd name="T33" fmla="*/ 0 h 96"/>
                  <a:gd name="T34" fmla="*/ 0 w 69"/>
                  <a:gd name="T35" fmla="*/ 0 h 96"/>
                  <a:gd name="T36" fmla="*/ 0 w 69"/>
                  <a:gd name="T37" fmla="*/ 0 h 96"/>
                  <a:gd name="T38" fmla="*/ 0 w 69"/>
                  <a:gd name="T39" fmla="*/ 0 h 96"/>
                  <a:gd name="T40" fmla="*/ 0 w 69"/>
                  <a:gd name="T41" fmla="*/ 0 h 96"/>
                  <a:gd name="T42" fmla="*/ 0 w 69"/>
                  <a:gd name="T43" fmla="*/ 0 h 96"/>
                  <a:gd name="T44" fmla="*/ 0 w 69"/>
                  <a:gd name="T45" fmla="*/ 0 h 96"/>
                  <a:gd name="T46" fmla="*/ 0 w 69"/>
                  <a:gd name="T47" fmla="*/ 0 h 96"/>
                  <a:gd name="T48" fmla="*/ 0 w 69"/>
                  <a:gd name="T49" fmla="*/ 0 h 96"/>
                  <a:gd name="T50" fmla="*/ 0 w 69"/>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6"/>
                  <a:gd name="T80" fmla="*/ 69 w 69"/>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6">
                    <a:moveTo>
                      <a:pt x="69" y="5"/>
                    </a:moveTo>
                    <a:lnTo>
                      <a:pt x="64" y="3"/>
                    </a:lnTo>
                    <a:lnTo>
                      <a:pt x="58" y="1"/>
                    </a:lnTo>
                    <a:lnTo>
                      <a:pt x="53" y="0"/>
                    </a:lnTo>
                    <a:lnTo>
                      <a:pt x="48" y="0"/>
                    </a:lnTo>
                    <a:lnTo>
                      <a:pt x="43" y="0"/>
                    </a:lnTo>
                    <a:lnTo>
                      <a:pt x="37" y="1"/>
                    </a:lnTo>
                    <a:lnTo>
                      <a:pt x="33" y="2"/>
                    </a:lnTo>
                    <a:lnTo>
                      <a:pt x="29" y="4"/>
                    </a:lnTo>
                    <a:lnTo>
                      <a:pt x="21" y="10"/>
                    </a:lnTo>
                    <a:lnTo>
                      <a:pt x="14" y="16"/>
                    </a:lnTo>
                    <a:lnTo>
                      <a:pt x="8" y="23"/>
                    </a:lnTo>
                    <a:lnTo>
                      <a:pt x="4" y="31"/>
                    </a:lnTo>
                    <a:lnTo>
                      <a:pt x="1" y="39"/>
                    </a:lnTo>
                    <a:lnTo>
                      <a:pt x="0" y="48"/>
                    </a:lnTo>
                    <a:lnTo>
                      <a:pt x="0" y="57"/>
                    </a:lnTo>
                    <a:lnTo>
                      <a:pt x="2" y="66"/>
                    </a:lnTo>
                    <a:lnTo>
                      <a:pt x="3" y="70"/>
                    </a:lnTo>
                    <a:lnTo>
                      <a:pt x="5" y="75"/>
                    </a:lnTo>
                    <a:lnTo>
                      <a:pt x="8" y="79"/>
                    </a:lnTo>
                    <a:lnTo>
                      <a:pt x="11" y="83"/>
                    </a:lnTo>
                    <a:lnTo>
                      <a:pt x="15" y="87"/>
                    </a:lnTo>
                    <a:lnTo>
                      <a:pt x="19" y="90"/>
                    </a:lnTo>
                    <a:lnTo>
                      <a:pt x="24" y="93"/>
                    </a:lnTo>
                    <a:lnTo>
                      <a:pt x="29" y="96"/>
                    </a:lnTo>
                    <a:lnTo>
                      <a:pt x="69" y="5"/>
                    </a:lnTo>
                    <a:close/>
                  </a:path>
                </a:pathLst>
              </a:custGeom>
              <a:solidFill>
                <a:srgbClr val="1F1A17"/>
              </a:solidFill>
              <a:ln w="9525">
                <a:noFill/>
                <a:round/>
                <a:headEnd/>
                <a:tailEnd/>
              </a:ln>
            </p:spPr>
            <p:txBody>
              <a:bodyPr/>
              <a:lstStyle/>
              <a:p>
                <a:endParaRPr lang="en-US" dirty="0"/>
              </a:p>
            </p:txBody>
          </p:sp>
          <p:sp>
            <p:nvSpPr>
              <p:cNvPr id="58643" name="Freeform 312"/>
              <p:cNvSpPr>
                <a:spLocks/>
              </p:cNvSpPr>
              <p:nvPr/>
            </p:nvSpPr>
            <p:spPr bwMode="auto">
              <a:xfrm>
                <a:off x="3915" y="4492"/>
                <a:ext cx="68" cy="33"/>
              </a:xfrm>
              <a:custGeom>
                <a:avLst/>
                <a:gdLst>
                  <a:gd name="T0" fmla="*/ 0 w 1777"/>
                  <a:gd name="T1" fmla="*/ 0 h 856"/>
                  <a:gd name="T2" fmla="*/ 0 w 1777"/>
                  <a:gd name="T3" fmla="*/ 0 h 856"/>
                  <a:gd name="T4" fmla="*/ 0 w 1777"/>
                  <a:gd name="T5" fmla="*/ 0 h 856"/>
                  <a:gd name="T6" fmla="*/ 0 w 1777"/>
                  <a:gd name="T7" fmla="*/ 0 h 856"/>
                  <a:gd name="T8" fmla="*/ 0 w 1777"/>
                  <a:gd name="T9" fmla="*/ 0 h 856"/>
                  <a:gd name="T10" fmla="*/ 0 60000 65536"/>
                  <a:gd name="T11" fmla="*/ 0 60000 65536"/>
                  <a:gd name="T12" fmla="*/ 0 60000 65536"/>
                  <a:gd name="T13" fmla="*/ 0 60000 65536"/>
                  <a:gd name="T14" fmla="*/ 0 60000 65536"/>
                  <a:gd name="T15" fmla="*/ 0 w 1777"/>
                  <a:gd name="T16" fmla="*/ 0 h 856"/>
                  <a:gd name="T17" fmla="*/ 1777 w 1777"/>
                  <a:gd name="T18" fmla="*/ 856 h 856"/>
                </a:gdLst>
                <a:ahLst/>
                <a:cxnLst>
                  <a:cxn ang="T10">
                    <a:pos x="T0" y="T1"/>
                  </a:cxn>
                  <a:cxn ang="T11">
                    <a:pos x="T2" y="T3"/>
                  </a:cxn>
                  <a:cxn ang="T12">
                    <a:pos x="T4" y="T5"/>
                  </a:cxn>
                  <a:cxn ang="T13">
                    <a:pos x="T6" y="T7"/>
                  </a:cxn>
                  <a:cxn ang="T14">
                    <a:pos x="T8" y="T9"/>
                  </a:cxn>
                </a:cxnLst>
                <a:rect l="T15" t="T16" r="T17" b="T18"/>
                <a:pathLst>
                  <a:path w="1777" h="856">
                    <a:moveTo>
                      <a:pt x="1777" y="766"/>
                    </a:moveTo>
                    <a:lnTo>
                      <a:pt x="40" y="0"/>
                    </a:lnTo>
                    <a:lnTo>
                      <a:pt x="0" y="91"/>
                    </a:lnTo>
                    <a:lnTo>
                      <a:pt x="1736" y="856"/>
                    </a:lnTo>
                    <a:lnTo>
                      <a:pt x="1777" y="766"/>
                    </a:lnTo>
                    <a:close/>
                  </a:path>
                </a:pathLst>
              </a:custGeom>
              <a:solidFill>
                <a:srgbClr val="1F1A17"/>
              </a:solidFill>
              <a:ln w="9525">
                <a:noFill/>
                <a:round/>
                <a:headEnd/>
                <a:tailEnd/>
              </a:ln>
            </p:spPr>
            <p:txBody>
              <a:bodyPr/>
              <a:lstStyle/>
              <a:p>
                <a:endParaRPr lang="en-US" dirty="0"/>
              </a:p>
            </p:txBody>
          </p:sp>
          <p:sp>
            <p:nvSpPr>
              <p:cNvPr id="58644" name="Freeform 313"/>
              <p:cNvSpPr>
                <a:spLocks/>
              </p:cNvSpPr>
              <p:nvPr/>
            </p:nvSpPr>
            <p:spPr bwMode="auto">
              <a:xfrm>
                <a:off x="3982" y="4521"/>
                <a:ext cx="2" cy="4"/>
              </a:xfrm>
              <a:custGeom>
                <a:avLst/>
                <a:gdLst>
                  <a:gd name="T0" fmla="*/ 0 w 70"/>
                  <a:gd name="T1" fmla="*/ 0 h 95"/>
                  <a:gd name="T2" fmla="*/ 0 w 70"/>
                  <a:gd name="T3" fmla="*/ 0 h 95"/>
                  <a:gd name="T4" fmla="*/ 0 w 70"/>
                  <a:gd name="T5" fmla="*/ 0 h 95"/>
                  <a:gd name="T6" fmla="*/ 0 w 70"/>
                  <a:gd name="T7" fmla="*/ 0 h 95"/>
                  <a:gd name="T8" fmla="*/ 0 w 70"/>
                  <a:gd name="T9" fmla="*/ 0 h 95"/>
                  <a:gd name="T10" fmla="*/ 0 w 70"/>
                  <a:gd name="T11" fmla="*/ 0 h 95"/>
                  <a:gd name="T12" fmla="*/ 0 w 70"/>
                  <a:gd name="T13" fmla="*/ 0 h 95"/>
                  <a:gd name="T14" fmla="*/ 0 w 70"/>
                  <a:gd name="T15" fmla="*/ 0 h 95"/>
                  <a:gd name="T16" fmla="*/ 0 w 70"/>
                  <a:gd name="T17" fmla="*/ 0 h 95"/>
                  <a:gd name="T18" fmla="*/ 0 w 70"/>
                  <a:gd name="T19" fmla="*/ 0 h 95"/>
                  <a:gd name="T20" fmla="*/ 0 w 70"/>
                  <a:gd name="T21" fmla="*/ 0 h 95"/>
                  <a:gd name="T22" fmla="*/ 0 w 70"/>
                  <a:gd name="T23" fmla="*/ 0 h 95"/>
                  <a:gd name="T24" fmla="*/ 0 w 70"/>
                  <a:gd name="T25" fmla="*/ 0 h 95"/>
                  <a:gd name="T26" fmla="*/ 0 w 70"/>
                  <a:gd name="T27" fmla="*/ 0 h 95"/>
                  <a:gd name="T28" fmla="*/ 0 w 70"/>
                  <a:gd name="T29" fmla="*/ 0 h 95"/>
                  <a:gd name="T30" fmla="*/ 0 w 70"/>
                  <a:gd name="T31" fmla="*/ 0 h 95"/>
                  <a:gd name="T32" fmla="*/ 0 w 70"/>
                  <a:gd name="T33" fmla="*/ 0 h 95"/>
                  <a:gd name="T34" fmla="*/ 0 w 70"/>
                  <a:gd name="T35" fmla="*/ 0 h 95"/>
                  <a:gd name="T36" fmla="*/ 0 w 70"/>
                  <a:gd name="T37" fmla="*/ 0 h 95"/>
                  <a:gd name="T38" fmla="*/ 0 w 70"/>
                  <a:gd name="T39" fmla="*/ 0 h 95"/>
                  <a:gd name="T40" fmla="*/ 0 w 70"/>
                  <a:gd name="T41" fmla="*/ 0 h 95"/>
                  <a:gd name="T42" fmla="*/ 0 w 70"/>
                  <a:gd name="T43" fmla="*/ 0 h 95"/>
                  <a:gd name="T44" fmla="*/ 0 w 70"/>
                  <a:gd name="T45" fmla="*/ 0 h 95"/>
                  <a:gd name="T46" fmla="*/ 0 w 70"/>
                  <a:gd name="T47" fmla="*/ 0 h 95"/>
                  <a:gd name="T48" fmla="*/ 0 w 70"/>
                  <a:gd name="T49" fmla="*/ 0 h 95"/>
                  <a:gd name="T50" fmla="*/ 0 w 70"/>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5"/>
                  <a:gd name="T80" fmla="*/ 70 w 70"/>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5">
                    <a:moveTo>
                      <a:pt x="0" y="90"/>
                    </a:moveTo>
                    <a:lnTo>
                      <a:pt x="6" y="92"/>
                    </a:lnTo>
                    <a:lnTo>
                      <a:pt x="11" y="94"/>
                    </a:lnTo>
                    <a:lnTo>
                      <a:pt x="17" y="95"/>
                    </a:lnTo>
                    <a:lnTo>
                      <a:pt x="22" y="95"/>
                    </a:lnTo>
                    <a:lnTo>
                      <a:pt x="27" y="95"/>
                    </a:lnTo>
                    <a:lnTo>
                      <a:pt x="32" y="94"/>
                    </a:lnTo>
                    <a:lnTo>
                      <a:pt x="36" y="93"/>
                    </a:lnTo>
                    <a:lnTo>
                      <a:pt x="41" y="91"/>
                    </a:lnTo>
                    <a:lnTo>
                      <a:pt x="49" y="86"/>
                    </a:lnTo>
                    <a:lnTo>
                      <a:pt x="55" y="80"/>
                    </a:lnTo>
                    <a:lnTo>
                      <a:pt x="61" y="73"/>
                    </a:lnTo>
                    <a:lnTo>
                      <a:pt x="65" y="65"/>
                    </a:lnTo>
                    <a:lnTo>
                      <a:pt x="68" y="57"/>
                    </a:lnTo>
                    <a:lnTo>
                      <a:pt x="70" y="48"/>
                    </a:lnTo>
                    <a:lnTo>
                      <a:pt x="70" y="39"/>
                    </a:lnTo>
                    <a:lnTo>
                      <a:pt x="68" y="29"/>
                    </a:lnTo>
                    <a:lnTo>
                      <a:pt x="66" y="25"/>
                    </a:lnTo>
                    <a:lnTo>
                      <a:pt x="64" y="20"/>
                    </a:lnTo>
                    <a:lnTo>
                      <a:pt x="61" y="16"/>
                    </a:lnTo>
                    <a:lnTo>
                      <a:pt x="58" y="13"/>
                    </a:lnTo>
                    <a:lnTo>
                      <a:pt x="55" y="9"/>
                    </a:lnTo>
                    <a:lnTo>
                      <a:pt x="50" y="6"/>
                    </a:lnTo>
                    <a:lnTo>
                      <a:pt x="46" y="3"/>
                    </a:lnTo>
                    <a:lnTo>
                      <a:pt x="41" y="0"/>
                    </a:lnTo>
                    <a:lnTo>
                      <a:pt x="0" y="90"/>
                    </a:lnTo>
                    <a:close/>
                  </a:path>
                </a:pathLst>
              </a:custGeom>
              <a:solidFill>
                <a:srgbClr val="1F1A17"/>
              </a:solidFill>
              <a:ln w="9525">
                <a:noFill/>
                <a:round/>
                <a:headEnd/>
                <a:tailEnd/>
              </a:ln>
            </p:spPr>
            <p:txBody>
              <a:bodyPr/>
              <a:lstStyle/>
              <a:p>
                <a:endParaRPr lang="en-US" dirty="0"/>
              </a:p>
            </p:txBody>
          </p:sp>
          <p:sp>
            <p:nvSpPr>
              <p:cNvPr id="58645" name="Freeform 314"/>
              <p:cNvSpPr>
                <a:spLocks/>
              </p:cNvSpPr>
              <p:nvPr/>
            </p:nvSpPr>
            <p:spPr bwMode="auto">
              <a:xfrm>
                <a:off x="4056" y="4562"/>
                <a:ext cx="4" cy="4"/>
              </a:xfrm>
              <a:custGeom>
                <a:avLst/>
                <a:gdLst>
                  <a:gd name="T0" fmla="*/ 0 w 85"/>
                  <a:gd name="T1" fmla="*/ 0 h 109"/>
                  <a:gd name="T2" fmla="*/ 0 w 85"/>
                  <a:gd name="T3" fmla="*/ 0 h 109"/>
                  <a:gd name="T4" fmla="*/ 0 w 85"/>
                  <a:gd name="T5" fmla="*/ 0 h 109"/>
                  <a:gd name="T6" fmla="*/ 0 w 85"/>
                  <a:gd name="T7" fmla="*/ 0 h 109"/>
                  <a:gd name="T8" fmla="*/ 0 w 85"/>
                  <a:gd name="T9" fmla="*/ 0 h 109"/>
                  <a:gd name="T10" fmla="*/ 0 60000 65536"/>
                  <a:gd name="T11" fmla="*/ 0 60000 65536"/>
                  <a:gd name="T12" fmla="*/ 0 60000 65536"/>
                  <a:gd name="T13" fmla="*/ 0 60000 65536"/>
                  <a:gd name="T14" fmla="*/ 0 60000 65536"/>
                  <a:gd name="T15" fmla="*/ 0 w 85"/>
                  <a:gd name="T16" fmla="*/ 0 h 109"/>
                  <a:gd name="T17" fmla="*/ 85 w 85"/>
                  <a:gd name="T18" fmla="*/ 109 h 109"/>
                </a:gdLst>
                <a:ahLst/>
                <a:cxnLst>
                  <a:cxn ang="T10">
                    <a:pos x="T0" y="T1"/>
                  </a:cxn>
                  <a:cxn ang="T11">
                    <a:pos x="T2" y="T3"/>
                  </a:cxn>
                  <a:cxn ang="T12">
                    <a:pos x="T4" y="T5"/>
                  </a:cxn>
                  <a:cxn ang="T13">
                    <a:pos x="T6" y="T7"/>
                  </a:cxn>
                  <a:cxn ang="T14">
                    <a:pos x="T8" y="T9"/>
                  </a:cxn>
                </a:cxnLst>
                <a:rect l="T15" t="T16" r="T17" b="T18"/>
                <a:pathLst>
                  <a:path w="85" h="109">
                    <a:moveTo>
                      <a:pt x="85" y="19"/>
                    </a:moveTo>
                    <a:lnTo>
                      <a:pt x="41" y="0"/>
                    </a:lnTo>
                    <a:lnTo>
                      <a:pt x="0" y="90"/>
                    </a:lnTo>
                    <a:lnTo>
                      <a:pt x="46" y="109"/>
                    </a:lnTo>
                    <a:lnTo>
                      <a:pt x="85" y="19"/>
                    </a:lnTo>
                    <a:close/>
                  </a:path>
                </a:pathLst>
              </a:custGeom>
              <a:solidFill>
                <a:srgbClr val="714049"/>
              </a:solidFill>
              <a:ln w="9525">
                <a:noFill/>
                <a:round/>
                <a:headEnd/>
                <a:tailEnd/>
              </a:ln>
            </p:spPr>
            <p:txBody>
              <a:bodyPr/>
              <a:lstStyle/>
              <a:p>
                <a:endParaRPr lang="en-US" dirty="0"/>
              </a:p>
            </p:txBody>
          </p:sp>
          <p:sp>
            <p:nvSpPr>
              <p:cNvPr id="58646" name="Freeform 315"/>
              <p:cNvSpPr>
                <a:spLocks/>
              </p:cNvSpPr>
              <p:nvPr/>
            </p:nvSpPr>
            <p:spPr bwMode="auto">
              <a:xfrm>
                <a:off x="4058" y="4563"/>
                <a:ext cx="68" cy="32"/>
              </a:xfrm>
              <a:custGeom>
                <a:avLst/>
                <a:gdLst>
                  <a:gd name="T0" fmla="*/ 0 w 1761"/>
                  <a:gd name="T1" fmla="*/ 0 h 850"/>
                  <a:gd name="T2" fmla="*/ 0 w 1761"/>
                  <a:gd name="T3" fmla="*/ 0 h 850"/>
                  <a:gd name="T4" fmla="*/ 0 w 1761"/>
                  <a:gd name="T5" fmla="*/ 0 h 850"/>
                  <a:gd name="T6" fmla="*/ 0 w 1761"/>
                  <a:gd name="T7" fmla="*/ 0 h 850"/>
                  <a:gd name="T8" fmla="*/ 0 w 1761"/>
                  <a:gd name="T9" fmla="*/ 0 h 850"/>
                  <a:gd name="T10" fmla="*/ 0 60000 65536"/>
                  <a:gd name="T11" fmla="*/ 0 60000 65536"/>
                  <a:gd name="T12" fmla="*/ 0 60000 65536"/>
                  <a:gd name="T13" fmla="*/ 0 60000 65536"/>
                  <a:gd name="T14" fmla="*/ 0 60000 65536"/>
                  <a:gd name="T15" fmla="*/ 0 w 1761"/>
                  <a:gd name="T16" fmla="*/ 0 h 850"/>
                  <a:gd name="T17" fmla="*/ 1761 w 1761"/>
                  <a:gd name="T18" fmla="*/ 850 h 850"/>
                </a:gdLst>
                <a:ahLst/>
                <a:cxnLst>
                  <a:cxn ang="T10">
                    <a:pos x="T0" y="T1"/>
                  </a:cxn>
                  <a:cxn ang="T11">
                    <a:pos x="T2" y="T3"/>
                  </a:cxn>
                  <a:cxn ang="T12">
                    <a:pos x="T4" y="T5"/>
                  </a:cxn>
                  <a:cxn ang="T13">
                    <a:pos x="T6" y="T7"/>
                  </a:cxn>
                  <a:cxn ang="T14">
                    <a:pos x="T8" y="T9"/>
                  </a:cxn>
                </a:cxnLst>
                <a:rect l="T15" t="T16" r="T17" b="T18"/>
                <a:pathLst>
                  <a:path w="1761" h="850">
                    <a:moveTo>
                      <a:pt x="1761" y="761"/>
                    </a:moveTo>
                    <a:lnTo>
                      <a:pt x="39" y="0"/>
                    </a:lnTo>
                    <a:lnTo>
                      <a:pt x="0" y="90"/>
                    </a:lnTo>
                    <a:lnTo>
                      <a:pt x="1722" y="850"/>
                    </a:lnTo>
                    <a:lnTo>
                      <a:pt x="1761" y="761"/>
                    </a:lnTo>
                    <a:close/>
                  </a:path>
                </a:pathLst>
              </a:custGeom>
              <a:solidFill>
                <a:srgbClr val="714049"/>
              </a:solidFill>
              <a:ln w="9525">
                <a:noFill/>
                <a:round/>
                <a:headEnd/>
                <a:tailEnd/>
              </a:ln>
            </p:spPr>
            <p:txBody>
              <a:bodyPr/>
              <a:lstStyle/>
              <a:p>
                <a:endParaRPr lang="en-US" dirty="0"/>
              </a:p>
            </p:txBody>
          </p:sp>
          <p:sp>
            <p:nvSpPr>
              <p:cNvPr id="58647" name="Freeform 316"/>
              <p:cNvSpPr>
                <a:spLocks/>
              </p:cNvSpPr>
              <p:nvPr/>
            </p:nvSpPr>
            <p:spPr bwMode="auto">
              <a:xfrm>
                <a:off x="4124" y="4592"/>
                <a:ext cx="4" cy="4"/>
              </a:xfrm>
              <a:custGeom>
                <a:avLst/>
                <a:gdLst>
                  <a:gd name="T0" fmla="*/ 0 w 84"/>
                  <a:gd name="T1" fmla="*/ 0 h 109"/>
                  <a:gd name="T2" fmla="*/ 0 w 84"/>
                  <a:gd name="T3" fmla="*/ 0 h 109"/>
                  <a:gd name="T4" fmla="*/ 0 w 84"/>
                  <a:gd name="T5" fmla="*/ 0 h 109"/>
                  <a:gd name="T6" fmla="*/ 0 w 84"/>
                  <a:gd name="T7" fmla="*/ 0 h 109"/>
                  <a:gd name="T8" fmla="*/ 0 w 84"/>
                  <a:gd name="T9" fmla="*/ 0 h 109"/>
                  <a:gd name="T10" fmla="*/ 0 60000 65536"/>
                  <a:gd name="T11" fmla="*/ 0 60000 65536"/>
                  <a:gd name="T12" fmla="*/ 0 60000 65536"/>
                  <a:gd name="T13" fmla="*/ 0 60000 65536"/>
                  <a:gd name="T14" fmla="*/ 0 60000 65536"/>
                  <a:gd name="T15" fmla="*/ 0 w 84"/>
                  <a:gd name="T16" fmla="*/ 0 h 109"/>
                  <a:gd name="T17" fmla="*/ 84 w 84"/>
                  <a:gd name="T18" fmla="*/ 109 h 109"/>
                </a:gdLst>
                <a:ahLst/>
                <a:cxnLst>
                  <a:cxn ang="T10">
                    <a:pos x="T0" y="T1"/>
                  </a:cxn>
                  <a:cxn ang="T11">
                    <a:pos x="T2" y="T3"/>
                  </a:cxn>
                  <a:cxn ang="T12">
                    <a:pos x="T4" y="T5"/>
                  </a:cxn>
                  <a:cxn ang="T13">
                    <a:pos x="T6" y="T7"/>
                  </a:cxn>
                  <a:cxn ang="T14">
                    <a:pos x="T8" y="T9"/>
                  </a:cxn>
                </a:cxnLst>
                <a:rect l="T15" t="T16" r="T17" b="T18"/>
                <a:pathLst>
                  <a:path w="84" h="109">
                    <a:moveTo>
                      <a:pt x="0" y="89"/>
                    </a:moveTo>
                    <a:lnTo>
                      <a:pt x="44" y="109"/>
                    </a:lnTo>
                    <a:lnTo>
                      <a:pt x="84" y="19"/>
                    </a:lnTo>
                    <a:lnTo>
                      <a:pt x="39" y="0"/>
                    </a:lnTo>
                    <a:lnTo>
                      <a:pt x="0" y="89"/>
                    </a:lnTo>
                    <a:close/>
                  </a:path>
                </a:pathLst>
              </a:custGeom>
              <a:solidFill>
                <a:srgbClr val="714049"/>
              </a:solidFill>
              <a:ln w="9525">
                <a:noFill/>
                <a:round/>
                <a:headEnd/>
                <a:tailEnd/>
              </a:ln>
            </p:spPr>
            <p:txBody>
              <a:bodyPr/>
              <a:lstStyle/>
              <a:p>
                <a:endParaRPr lang="en-US" dirty="0"/>
              </a:p>
            </p:txBody>
          </p:sp>
          <p:sp>
            <p:nvSpPr>
              <p:cNvPr id="58648" name="Freeform 317"/>
              <p:cNvSpPr>
                <a:spLocks/>
              </p:cNvSpPr>
              <p:nvPr/>
            </p:nvSpPr>
            <p:spPr bwMode="auto">
              <a:xfrm>
                <a:off x="3758" y="4558"/>
                <a:ext cx="2" cy="3"/>
              </a:xfrm>
              <a:custGeom>
                <a:avLst/>
                <a:gdLst>
                  <a:gd name="T0" fmla="*/ 0 w 68"/>
                  <a:gd name="T1" fmla="*/ 0 h 96"/>
                  <a:gd name="T2" fmla="*/ 0 w 68"/>
                  <a:gd name="T3" fmla="*/ 0 h 96"/>
                  <a:gd name="T4" fmla="*/ 0 w 68"/>
                  <a:gd name="T5" fmla="*/ 0 h 96"/>
                  <a:gd name="T6" fmla="*/ 0 w 68"/>
                  <a:gd name="T7" fmla="*/ 0 h 96"/>
                  <a:gd name="T8" fmla="*/ 0 w 68"/>
                  <a:gd name="T9" fmla="*/ 0 h 96"/>
                  <a:gd name="T10" fmla="*/ 0 w 68"/>
                  <a:gd name="T11" fmla="*/ 0 h 96"/>
                  <a:gd name="T12" fmla="*/ 0 w 68"/>
                  <a:gd name="T13" fmla="*/ 0 h 96"/>
                  <a:gd name="T14" fmla="*/ 0 w 68"/>
                  <a:gd name="T15" fmla="*/ 0 h 96"/>
                  <a:gd name="T16" fmla="*/ 0 w 68"/>
                  <a:gd name="T17" fmla="*/ 0 h 96"/>
                  <a:gd name="T18" fmla="*/ 0 w 68"/>
                  <a:gd name="T19" fmla="*/ 0 h 96"/>
                  <a:gd name="T20" fmla="*/ 0 w 68"/>
                  <a:gd name="T21" fmla="*/ 0 h 96"/>
                  <a:gd name="T22" fmla="*/ 0 w 68"/>
                  <a:gd name="T23" fmla="*/ 0 h 96"/>
                  <a:gd name="T24" fmla="*/ 0 w 68"/>
                  <a:gd name="T25" fmla="*/ 0 h 96"/>
                  <a:gd name="T26" fmla="*/ 0 w 68"/>
                  <a:gd name="T27" fmla="*/ 0 h 96"/>
                  <a:gd name="T28" fmla="*/ 0 w 68"/>
                  <a:gd name="T29" fmla="*/ 0 h 96"/>
                  <a:gd name="T30" fmla="*/ 0 w 68"/>
                  <a:gd name="T31" fmla="*/ 0 h 96"/>
                  <a:gd name="T32" fmla="*/ 0 w 68"/>
                  <a:gd name="T33" fmla="*/ 0 h 96"/>
                  <a:gd name="T34" fmla="*/ 0 w 68"/>
                  <a:gd name="T35" fmla="*/ 0 h 96"/>
                  <a:gd name="T36" fmla="*/ 0 w 68"/>
                  <a:gd name="T37" fmla="*/ 0 h 96"/>
                  <a:gd name="T38" fmla="*/ 0 w 68"/>
                  <a:gd name="T39" fmla="*/ 0 h 96"/>
                  <a:gd name="T40" fmla="*/ 0 w 68"/>
                  <a:gd name="T41" fmla="*/ 0 h 96"/>
                  <a:gd name="T42" fmla="*/ 0 w 68"/>
                  <a:gd name="T43" fmla="*/ 0 h 96"/>
                  <a:gd name="T44" fmla="*/ 0 w 68"/>
                  <a:gd name="T45" fmla="*/ 0 h 96"/>
                  <a:gd name="T46" fmla="*/ 0 w 68"/>
                  <a:gd name="T47" fmla="*/ 0 h 96"/>
                  <a:gd name="T48" fmla="*/ 0 w 68"/>
                  <a:gd name="T49" fmla="*/ 0 h 96"/>
                  <a:gd name="T50" fmla="*/ 0 w 68"/>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6"/>
                  <a:gd name="T80" fmla="*/ 68 w 68"/>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6">
                    <a:moveTo>
                      <a:pt x="30" y="0"/>
                    </a:moveTo>
                    <a:lnTo>
                      <a:pt x="25" y="2"/>
                    </a:lnTo>
                    <a:lnTo>
                      <a:pt x="20" y="5"/>
                    </a:lnTo>
                    <a:lnTo>
                      <a:pt x="16" y="8"/>
                    </a:lnTo>
                    <a:lnTo>
                      <a:pt x="12" y="12"/>
                    </a:lnTo>
                    <a:lnTo>
                      <a:pt x="9" y="15"/>
                    </a:lnTo>
                    <a:lnTo>
                      <a:pt x="6" y="19"/>
                    </a:lnTo>
                    <a:lnTo>
                      <a:pt x="4" y="24"/>
                    </a:lnTo>
                    <a:lnTo>
                      <a:pt x="2" y="29"/>
                    </a:lnTo>
                    <a:lnTo>
                      <a:pt x="0" y="37"/>
                    </a:lnTo>
                    <a:lnTo>
                      <a:pt x="0" y="46"/>
                    </a:lnTo>
                    <a:lnTo>
                      <a:pt x="1" y="55"/>
                    </a:lnTo>
                    <a:lnTo>
                      <a:pt x="4" y="64"/>
                    </a:lnTo>
                    <a:lnTo>
                      <a:pt x="8" y="72"/>
                    </a:lnTo>
                    <a:lnTo>
                      <a:pt x="13" y="79"/>
                    </a:lnTo>
                    <a:lnTo>
                      <a:pt x="20" y="86"/>
                    </a:lnTo>
                    <a:lnTo>
                      <a:pt x="27" y="90"/>
                    </a:lnTo>
                    <a:lnTo>
                      <a:pt x="31" y="92"/>
                    </a:lnTo>
                    <a:lnTo>
                      <a:pt x="36" y="94"/>
                    </a:lnTo>
                    <a:lnTo>
                      <a:pt x="42" y="94"/>
                    </a:lnTo>
                    <a:lnTo>
                      <a:pt x="46" y="96"/>
                    </a:lnTo>
                    <a:lnTo>
                      <a:pt x="51" y="96"/>
                    </a:lnTo>
                    <a:lnTo>
                      <a:pt x="57" y="94"/>
                    </a:lnTo>
                    <a:lnTo>
                      <a:pt x="62" y="93"/>
                    </a:lnTo>
                    <a:lnTo>
                      <a:pt x="68" y="91"/>
                    </a:lnTo>
                    <a:lnTo>
                      <a:pt x="30" y="0"/>
                    </a:lnTo>
                    <a:close/>
                  </a:path>
                </a:pathLst>
              </a:custGeom>
              <a:solidFill>
                <a:srgbClr val="714049"/>
              </a:solidFill>
              <a:ln w="9525">
                <a:noFill/>
                <a:round/>
                <a:headEnd/>
                <a:tailEnd/>
              </a:ln>
            </p:spPr>
            <p:txBody>
              <a:bodyPr/>
              <a:lstStyle/>
              <a:p>
                <a:endParaRPr lang="en-US" dirty="0"/>
              </a:p>
            </p:txBody>
          </p:sp>
          <p:sp>
            <p:nvSpPr>
              <p:cNvPr id="58649" name="Freeform 318"/>
              <p:cNvSpPr>
                <a:spLocks/>
              </p:cNvSpPr>
              <p:nvPr/>
            </p:nvSpPr>
            <p:spPr bwMode="auto">
              <a:xfrm>
                <a:off x="3759" y="4427"/>
                <a:ext cx="323" cy="134"/>
              </a:xfrm>
              <a:custGeom>
                <a:avLst/>
                <a:gdLst>
                  <a:gd name="T0" fmla="*/ 0 w 8404"/>
                  <a:gd name="T1" fmla="*/ 0 h 3494"/>
                  <a:gd name="T2" fmla="*/ 0 w 8404"/>
                  <a:gd name="T3" fmla="*/ 0 h 3494"/>
                  <a:gd name="T4" fmla="*/ 0 w 8404"/>
                  <a:gd name="T5" fmla="*/ 0 h 3494"/>
                  <a:gd name="T6" fmla="*/ 0 w 8404"/>
                  <a:gd name="T7" fmla="*/ 0 h 3494"/>
                  <a:gd name="T8" fmla="*/ 0 w 8404"/>
                  <a:gd name="T9" fmla="*/ 0 h 3494"/>
                  <a:gd name="T10" fmla="*/ 0 60000 65536"/>
                  <a:gd name="T11" fmla="*/ 0 60000 65536"/>
                  <a:gd name="T12" fmla="*/ 0 60000 65536"/>
                  <a:gd name="T13" fmla="*/ 0 60000 65536"/>
                  <a:gd name="T14" fmla="*/ 0 60000 65536"/>
                  <a:gd name="T15" fmla="*/ 0 w 8404"/>
                  <a:gd name="T16" fmla="*/ 0 h 3494"/>
                  <a:gd name="T17" fmla="*/ 8404 w 8404"/>
                  <a:gd name="T18" fmla="*/ 3494 h 3494"/>
                </a:gdLst>
                <a:ahLst/>
                <a:cxnLst>
                  <a:cxn ang="T10">
                    <a:pos x="T0" y="T1"/>
                  </a:cxn>
                  <a:cxn ang="T11">
                    <a:pos x="T2" y="T3"/>
                  </a:cxn>
                  <a:cxn ang="T12">
                    <a:pos x="T4" y="T5"/>
                  </a:cxn>
                  <a:cxn ang="T13">
                    <a:pos x="T6" y="T7"/>
                  </a:cxn>
                  <a:cxn ang="T14">
                    <a:pos x="T8" y="T9"/>
                  </a:cxn>
                </a:cxnLst>
                <a:rect l="T15" t="T16" r="T17" b="T18"/>
                <a:pathLst>
                  <a:path w="8404" h="3494">
                    <a:moveTo>
                      <a:pt x="8368" y="0"/>
                    </a:moveTo>
                    <a:lnTo>
                      <a:pt x="0" y="3403"/>
                    </a:lnTo>
                    <a:lnTo>
                      <a:pt x="38" y="3494"/>
                    </a:lnTo>
                    <a:lnTo>
                      <a:pt x="8404" y="91"/>
                    </a:lnTo>
                    <a:lnTo>
                      <a:pt x="8368" y="0"/>
                    </a:lnTo>
                    <a:close/>
                  </a:path>
                </a:pathLst>
              </a:custGeom>
              <a:solidFill>
                <a:srgbClr val="714049"/>
              </a:solidFill>
              <a:ln w="9525">
                <a:noFill/>
                <a:round/>
                <a:headEnd/>
                <a:tailEnd/>
              </a:ln>
            </p:spPr>
            <p:txBody>
              <a:bodyPr/>
              <a:lstStyle/>
              <a:p>
                <a:endParaRPr lang="en-US" dirty="0"/>
              </a:p>
            </p:txBody>
          </p:sp>
          <p:sp>
            <p:nvSpPr>
              <p:cNvPr id="58650" name="Freeform 319"/>
              <p:cNvSpPr>
                <a:spLocks/>
              </p:cNvSpPr>
              <p:nvPr/>
            </p:nvSpPr>
            <p:spPr bwMode="auto">
              <a:xfrm>
                <a:off x="4081" y="4427"/>
                <a:ext cx="2" cy="3"/>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6" y="95"/>
                    </a:moveTo>
                    <a:lnTo>
                      <a:pt x="42" y="92"/>
                    </a:lnTo>
                    <a:lnTo>
                      <a:pt x="47" y="89"/>
                    </a:lnTo>
                    <a:lnTo>
                      <a:pt x="52" y="86"/>
                    </a:lnTo>
                    <a:lnTo>
                      <a:pt x="55" y="83"/>
                    </a:lnTo>
                    <a:lnTo>
                      <a:pt x="58" y="79"/>
                    </a:lnTo>
                    <a:lnTo>
                      <a:pt x="61" y="75"/>
                    </a:lnTo>
                    <a:lnTo>
                      <a:pt x="63" y="71"/>
                    </a:lnTo>
                    <a:lnTo>
                      <a:pt x="65" y="67"/>
                    </a:lnTo>
                    <a:lnTo>
                      <a:pt x="67" y="58"/>
                    </a:lnTo>
                    <a:lnTo>
                      <a:pt x="68" y="49"/>
                    </a:lnTo>
                    <a:lnTo>
                      <a:pt x="67" y="39"/>
                    </a:lnTo>
                    <a:lnTo>
                      <a:pt x="64" y="31"/>
                    </a:lnTo>
                    <a:lnTo>
                      <a:pt x="60" y="22"/>
                    </a:lnTo>
                    <a:lnTo>
                      <a:pt x="54" y="15"/>
                    </a:lnTo>
                    <a:lnTo>
                      <a:pt x="48" y="9"/>
                    </a:lnTo>
                    <a:lnTo>
                      <a:pt x="39" y="4"/>
                    </a:lnTo>
                    <a:lnTo>
                      <a:pt x="35" y="2"/>
                    </a:lnTo>
                    <a:lnTo>
                      <a:pt x="30" y="1"/>
                    </a:lnTo>
                    <a:lnTo>
                      <a:pt x="26" y="0"/>
                    </a:lnTo>
                    <a:lnTo>
                      <a:pt x="21" y="0"/>
                    </a:lnTo>
                    <a:lnTo>
                      <a:pt x="16" y="0"/>
                    </a:lnTo>
                    <a:lnTo>
                      <a:pt x="11" y="1"/>
                    </a:lnTo>
                    <a:lnTo>
                      <a:pt x="5" y="2"/>
                    </a:lnTo>
                    <a:lnTo>
                      <a:pt x="0" y="4"/>
                    </a:lnTo>
                    <a:lnTo>
                      <a:pt x="36" y="95"/>
                    </a:lnTo>
                    <a:close/>
                  </a:path>
                </a:pathLst>
              </a:custGeom>
              <a:solidFill>
                <a:srgbClr val="714049"/>
              </a:solidFill>
              <a:ln w="9525">
                <a:noFill/>
                <a:round/>
                <a:headEnd/>
                <a:tailEnd/>
              </a:ln>
            </p:spPr>
            <p:txBody>
              <a:bodyPr/>
              <a:lstStyle/>
              <a:p>
                <a:endParaRPr lang="en-US" dirty="0"/>
              </a:p>
            </p:txBody>
          </p:sp>
          <p:sp>
            <p:nvSpPr>
              <p:cNvPr id="58651" name="Freeform 320"/>
              <p:cNvSpPr>
                <a:spLocks/>
              </p:cNvSpPr>
              <p:nvPr/>
            </p:nvSpPr>
            <p:spPr bwMode="auto">
              <a:xfrm>
                <a:off x="3813" y="4598"/>
                <a:ext cx="3"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31" y="0"/>
                    </a:moveTo>
                    <a:lnTo>
                      <a:pt x="26" y="2"/>
                    </a:lnTo>
                    <a:lnTo>
                      <a:pt x="21" y="5"/>
                    </a:lnTo>
                    <a:lnTo>
                      <a:pt x="17" y="8"/>
                    </a:lnTo>
                    <a:lnTo>
                      <a:pt x="13" y="12"/>
                    </a:lnTo>
                    <a:lnTo>
                      <a:pt x="10" y="15"/>
                    </a:lnTo>
                    <a:lnTo>
                      <a:pt x="7" y="19"/>
                    </a:lnTo>
                    <a:lnTo>
                      <a:pt x="5" y="23"/>
                    </a:lnTo>
                    <a:lnTo>
                      <a:pt x="3" y="28"/>
                    </a:lnTo>
                    <a:lnTo>
                      <a:pt x="1" y="36"/>
                    </a:lnTo>
                    <a:lnTo>
                      <a:pt x="0" y="45"/>
                    </a:lnTo>
                    <a:lnTo>
                      <a:pt x="2" y="54"/>
                    </a:lnTo>
                    <a:lnTo>
                      <a:pt x="4" y="64"/>
                    </a:lnTo>
                    <a:lnTo>
                      <a:pt x="8" y="72"/>
                    </a:lnTo>
                    <a:lnTo>
                      <a:pt x="14" y="79"/>
                    </a:lnTo>
                    <a:lnTo>
                      <a:pt x="20" y="86"/>
                    </a:lnTo>
                    <a:lnTo>
                      <a:pt x="28" y="90"/>
                    </a:lnTo>
                    <a:lnTo>
                      <a:pt x="32" y="92"/>
                    </a:lnTo>
                    <a:lnTo>
                      <a:pt x="37" y="94"/>
                    </a:lnTo>
                    <a:lnTo>
                      <a:pt x="42" y="95"/>
                    </a:lnTo>
                    <a:lnTo>
                      <a:pt x="47" y="95"/>
                    </a:lnTo>
                    <a:lnTo>
                      <a:pt x="52" y="95"/>
                    </a:lnTo>
                    <a:lnTo>
                      <a:pt x="58" y="94"/>
                    </a:lnTo>
                    <a:lnTo>
                      <a:pt x="63" y="93"/>
                    </a:lnTo>
                    <a:lnTo>
                      <a:pt x="69" y="91"/>
                    </a:lnTo>
                    <a:lnTo>
                      <a:pt x="31" y="0"/>
                    </a:lnTo>
                    <a:close/>
                  </a:path>
                </a:pathLst>
              </a:custGeom>
              <a:solidFill>
                <a:srgbClr val="714049"/>
              </a:solidFill>
              <a:ln w="9525">
                <a:noFill/>
                <a:round/>
                <a:headEnd/>
                <a:tailEnd/>
              </a:ln>
            </p:spPr>
            <p:txBody>
              <a:bodyPr/>
              <a:lstStyle/>
              <a:p>
                <a:endParaRPr lang="en-US" dirty="0"/>
              </a:p>
            </p:txBody>
          </p:sp>
          <p:sp>
            <p:nvSpPr>
              <p:cNvPr id="58652" name="Freeform 321"/>
              <p:cNvSpPr>
                <a:spLocks/>
              </p:cNvSpPr>
              <p:nvPr/>
            </p:nvSpPr>
            <p:spPr bwMode="auto">
              <a:xfrm>
                <a:off x="3815" y="4439"/>
                <a:ext cx="390" cy="162"/>
              </a:xfrm>
              <a:custGeom>
                <a:avLst/>
                <a:gdLst>
                  <a:gd name="T0" fmla="*/ 0 w 10162"/>
                  <a:gd name="T1" fmla="*/ 0 h 4209"/>
                  <a:gd name="T2" fmla="*/ 0 w 10162"/>
                  <a:gd name="T3" fmla="*/ 0 h 4209"/>
                  <a:gd name="T4" fmla="*/ 0 w 10162"/>
                  <a:gd name="T5" fmla="*/ 0 h 4209"/>
                  <a:gd name="T6" fmla="*/ 0 w 10162"/>
                  <a:gd name="T7" fmla="*/ 0 h 4209"/>
                  <a:gd name="T8" fmla="*/ 0 w 10162"/>
                  <a:gd name="T9" fmla="*/ 0 h 4209"/>
                  <a:gd name="T10" fmla="*/ 0 60000 65536"/>
                  <a:gd name="T11" fmla="*/ 0 60000 65536"/>
                  <a:gd name="T12" fmla="*/ 0 60000 65536"/>
                  <a:gd name="T13" fmla="*/ 0 60000 65536"/>
                  <a:gd name="T14" fmla="*/ 0 60000 65536"/>
                  <a:gd name="T15" fmla="*/ 0 w 10162"/>
                  <a:gd name="T16" fmla="*/ 0 h 4209"/>
                  <a:gd name="T17" fmla="*/ 10162 w 10162"/>
                  <a:gd name="T18" fmla="*/ 4209 h 4209"/>
                </a:gdLst>
                <a:ahLst/>
                <a:cxnLst>
                  <a:cxn ang="T10">
                    <a:pos x="T0" y="T1"/>
                  </a:cxn>
                  <a:cxn ang="T11">
                    <a:pos x="T2" y="T3"/>
                  </a:cxn>
                  <a:cxn ang="T12">
                    <a:pos x="T4" y="T5"/>
                  </a:cxn>
                  <a:cxn ang="T13">
                    <a:pos x="T6" y="T7"/>
                  </a:cxn>
                  <a:cxn ang="T14">
                    <a:pos x="T8" y="T9"/>
                  </a:cxn>
                </a:cxnLst>
                <a:rect l="T15" t="T16" r="T17" b="T18"/>
                <a:pathLst>
                  <a:path w="10162" h="4209">
                    <a:moveTo>
                      <a:pt x="10125" y="0"/>
                    </a:moveTo>
                    <a:lnTo>
                      <a:pt x="0" y="4118"/>
                    </a:lnTo>
                    <a:lnTo>
                      <a:pt x="38" y="4209"/>
                    </a:lnTo>
                    <a:lnTo>
                      <a:pt x="10162" y="91"/>
                    </a:lnTo>
                    <a:lnTo>
                      <a:pt x="10125" y="0"/>
                    </a:lnTo>
                    <a:close/>
                  </a:path>
                </a:pathLst>
              </a:custGeom>
              <a:solidFill>
                <a:srgbClr val="714049"/>
              </a:solidFill>
              <a:ln w="9525">
                <a:noFill/>
                <a:round/>
                <a:headEnd/>
                <a:tailEnd/>
              </a:ln>
            </p:spPr>
            <p:txBody>
              <a:bodyPr/>
              <a:lstStyle/>
              <a:p>
                <a:endParaRPr lang="en-US" dirty="0"/>
              </a:p>
            </p:txBody>
          </p:sp>
          <p:sp>
            <p:nvSpPr>
              <p:cNvPr id="58653" name="Freeform 322"/>
              <p:cNvSpPr>
                <a:spLocks/>
              </p:cNvSpPr>
              <p:nvPr/>
            </p:nvSpPr>
            <p:spPr bwMode="auto">
              <a:xfrm>
                <a:off x="4204" y="4439"/>
                <a:ext cx="3" cy="4"/>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7" y="95"/>
                    </a:moveTo>
                    <a:lnTo>
                      <a:pt x="42" y="92"/>
                    </a:lnTo>
                    <a:lnTo>
                      <a:pt x="47" y="90"/>
                    </a:lnTo>
                    <a:lnTo>
                      <a:pt x="51" y="87"/>
                    </a:lnTo>
                    <a:lnTo>
                      <a:pt x="55" y="83"/>
                    </a:lnTo>
                    <a:lnTo>
                      <a:pt x="58" y="79"/>
                    </a:lnTo>
                    <a:lnTo>
                      <a:pt x="61" y="76"/>
                    </a:lnTo>
                    <a:lnTo>
                      <a:pt x="63" y="70"/>
                    </a:lnTo>
                    <a:lnTo>
                      <a:pt x="65" y="66"/>
                    </a:lnTo>
                    <a:lnTo>
                      <a:pt x="67" y="57"/>
                    </a:lnTo>
                    <a:lnTo>
                      <a:pt x="68" y="48"/>
                    </a:lnTo>
                    <a:lnTo>
                      <a:pt x="67" y="39"/>
                    </a:lnTo>
                    <a:lnTo>
                      <a:pt x="64" y="31"/>
                    </a:lnTo>
                    <a:lnTo>
                      <a:pt x="60" y="23"/>
                    </a:lnTo>
                    <a:lnTo>
                      <a:pt x="54" y="15"/>
                    </a:lnTo>
                    <a:lnTo>
                      <a:pt x="48" y="9"/>
                    </a:lnTo>
                    <a:lnTo>
                      <a:pt x="40" y="4"/>
                    </a:lnTo>
                    <a:lnTo>
                      <a:pt x="36" y="3"/>
                    </a:lnTo>
                    <a:lnTo>
                      <a:pt x="31" y="1"/>
                    </a:lnTo>
                    <a:lnTo>
                      <a:pt x="27" y="0"/>
                    </a:lnTo>
                    <a:lnTo>
                      <a:pt x="21" y="0"/>
                    </a:lnTo>
                    <a:lnTo>
                      <a:pt x="16" y="0"/>
                    </a:lnTo>
                    <a:lnTo>
                      <a:pt x="11" y="1"/>
                    </a:lnTo>
                    <a:lnTo>
                      <a:pt x="5" y="2"/>
                    </a:lnTo>
                    <a:lnTo>
                      <a:pt x="0" y="4"/>
                    </a:lnTo>
                    <a:lnTo>
                      <a:pt x="37" y="95"/>
                    </a:lnTo>
                    <a:close/>
                  </a:path>
                </a:pathLst>
              </a:custGeom>
              <a:solidFill>
                <a:srgbClr val="714049"/>
              </a:solidFill>
              <a:ln w="9525">
                <a:noFill/>
                <a:round/>
                <a:headEnd/>
                <a:tailEnd/>
              </a:ln>
            </p:spPr>
            <p:txBody>
              <a:bodyPr/>
              <a:lstStyle/>
              <a:p>
                <a:endParaRPr lang="en-US" dirty="0"/>
              </a:p>
            </p:txBody>
          </p:sp>
          <p:sp>
            <p:nvSpPr>
              <p:cNvPr id="58654" name="Freeform 323"/>
              <p:cNvSpPr>
                <a:spLocks/>
              </p:cNvSpPr>
              <p:nvPr/>
            </p:nvSpPr>
            <p:spPr bwMode="auto">
              <a:xfrm>
                <a:off x="3902" y="4624"/>
                <a:ext cx="3" cy="3"/>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1" y="0"/>
                    </a:moveTo>
                    <a:lnTo>
                      <a:pt x="25" y="3"/>
                    </a:lnTo>
                    <a:lnTo>
                      <a:pt x="20" y="6"/>
                    </a:lnTo>
                    <a:lnTo>
                      <a:pt x="16" y="9"/>
                    </a:lnTo>
                    <a:lnTo>
                      <a:pt x="12" y="12"/>
                    </a:lnTo>
                    <a:lnTo>
                      <a:pt x="9" y="16"/>
                    </a:lnTo>
                    <a:lnTo>
                      <a:pt x="7" y="20"/>
                    </a:lnTo>
                    <a:lnTo>
                      <a:pt x="4" y="24"/>
                    </a:lnTo>
                    <a:lnTo>
                      <a:pt x="3" y="28"/>
                    </a:lnTo>
                    <a:lnTo>
                      <a:pt x="0" y="37"/>
                    </a:lnTo>
                    <a:lnTo>
                      <a:pt x="0" y="47"/>
                    </a:lnTo>
                    <a:lnTo>
                      <a:pt x="1" y="56"/>
                    </a:lnTo>
                    <a:lnTo>
                      <a:pt x="4" y="65"/>
                    </a:lnTo>
                    <a:lnTo>
                      <a:pt x="8" y="73"/>
                    </a:lnTo>
                    <a:lnTo>
                      <a:pt x="13" y="80"/>
                    </a:lnTo>
                    <a:lnTo>
                      <a:pt x="20" y="86"/>
                    </a:lnTo>
                    <a:lnTo>
                      <a:pt x="28" y="91"/>
                    </a:lnTo>
                    <a:lnTo>
                      <a:pt x="32" y="93"/>
                    </a:lnTo>
                    <a:lnTo>
                      <a:pt x="36" y="94"/>
                    </a:lnTo>
                    <a:lnTo>
                      <a:pt x="41" y="95"/>
                    </a:lnTo>
                    <a:lnTo>
                      <a:pt x="47" y="95"/>
                    </a:lnTo>
                    <a:lnTo>
                      <a:pt x="52" y="95"/>
                    </a:lnTo>
                    <a:lnTo>
                      <a:pt x="57" y="95"/>
                    </a:lnTo>
                    <a:lnTo>
                      <a:pt x="62" y="93"/>
                    </a:lnTo>
                    <a:lnTo>
                      <a:pt x="68" y="91"/>
                    </a:lnTo>
                    <a:lnTo>
                      <a:pt x="31" y="0"/>
                    </a:lnTo>
                    <a:close/>
                  </a:path>
                </a:pathLst>
              </a:custGeom>
              <a:solidFill>
                <a:srgbClr val="714049"/>
              </a:solidFill>
              <a:ln w="9525">
                <a:noFill/>
                <a:round/>
                <a:headEnd/>
                <a:tailEnd/>
              </a:ln>
            </p:spPr>
            <p:txBody>
              <a:bodyPr/>
              <a:lstStyle/>
              <a:p>
                <a:endParaRPr lang="en-US" dirty="0"/>
              </a:p>
            </p:txBody>
          </p:sp>
          <p:sp>
            <p:nvSpPr>
              <p:cNvPr id="58655" name="Freeform 324"/>
              <p:cNvSpPr>
                <a:spLocks/>
              </p:cNvSpPr>
              <p:nvPr/>
            </p:nvSpPr>
            <p:spPr bwMode="auto">
              <a:xfrm>
                <a:off x="3904" y="4464"/>
                <a:ext cx="393" cy="163"/>
              </a:xfrm>
              <a:custGeom>
                <a:avLst/>
                <a:gdLst>
                  <a:gd name="T0" fmla="*/ 0 w 10225"/>
                  <a:gd name="T1" fmla="*/ 0 h 4235"/>
                  <a:gd name="T2" fmla="*/ 0 w 10225"/>
                  <a:gd name="T3" fmla="*/ 0 h 4235"/>
                  <a:gd name="T4" fmla="*/ 0 w 10225"/>
                  <a:gd name="T5" fmla="*/ 0 h 4235"/>
                  <a:gd name="T6" fmla="*/ 0 w 10225"/>
                  <a:gd name="T7" fmla="*/ 0 h 4235"/>
                  <a:gd name="T8" fmla="*/ 0 w 10225"/>
                  <a:gd name="T9" fmla="*/ 0 h 4235"/>
                  <a:gd name="T10" fmla="*/ 0 60000 65536"/>
                  <a:gd name="T11" fmla="*/ 0 60000 65536"/>
                  <a:gd name="T12" fmla="*/ 0 60000 65536"/>
                  <a:gd name="T13" fmla="*/ 0 60000 65536"/>
                  <a:gd name="T14" fmla="*/ 0 60000 65536"/>
                  <a:gd name="T15" fmla="*/ 0 w 10225"/>
                  <a:gd name="T16" fmla="*/ 0 h 4235"/>
                  <a:gd name="T17" fmla="*/ 10225 w 10225"/>
                  <a:gd name="T18" fmla="*/ 4235 h 4235"/>
                </a:gdLst>
                <a:ahLst/>
                <a:cxnLst>
                  <a:cxn ang="T10">
                    <a:pos x="T0" y="T1"/>
                  </a:cxn>
                  <a:cxn ang="T11">
                    <a:pos x="T2" y="T3"/>
                  </a:cxn>
                  <a:cxn ang="T12">
                    <a:pos x="T4" y="T5"/>
                  </a:cxn>
                  <a:cxn ang="T13">
                    <a:pos x="T6" y="T7"/>
                  </a:cxn>
                  <a:cxn ang="T14">
                    <a:pos x="T8" y="T9"/>
                  </a:cxn>
                </a:cxnLst>
                <a:rect l="T15" t="T16" r="T17" b="T18"/>
                <a:pathLst>
                  <a:path w="10225" h="4235">
                    <a:moveTo>
                      <a:pt x="10189" y="0"/>
                    </a:moveTo>
                    <a:lnTo>
                      <a:pt x="0" y="4144"/>
                    </a:lnTo>
                    <a:lnTo>
                      <a:pt x="37" y="4235"/>
                    </a:lnTo>
                    <a:lnTo>
                      <a:pt x="10225" y="92"/>
                    </a:lnTo>
                    <a:lnTo>
                      <a:pt x="10189" y="0"/>
                    </a:lnTo>
                    <a:close/>
                  </a:path>
                </a:pathLst>
              </a:custGeom>
              <a:solidFill>
                <a:srgbClr val="714049"/>
              </a:solidFill>
              <a:ln w="9525">
                <a:noFill/>
                <a:round/>
                <a:headEnd/>
                <a:tailEnd/>
              </a:ln>
            </p:spPr>
            <p:txBody>
              <a:bodyPr/>
              <a:lstStyle/>
              <a:p>
                <a:endParaRPr lang="en-US" dirty="0"/>
              </a:p>
            </p:txBody>
          </p:sp>
          <p:sp>
            <p:nvSpPr>
              <p:cNvPr id="58656" name="Freeform 325"/>
              <p:cNvSpPr>
                <a:spLocks/>
              </p:cNvSpPr>
              <p:nvPr/>
            </p:nvSpPr>
            <p:spPr bwMode="auto">
              <a:xfrm>
                <a:off x="4295" y="4464"/>
                <a:ext cx="3" cy="4"/>
              </a:xfrm>
              <a:custGeom>
                <a:avLst/>
                <a:gdLst>
                  <a:gd name="T0" fmla="*/ 0 w 68"/>
                  <a:gd name="T1" fmla="*/ 0 h 96"/>
                  <a:gd name="T2" fmla="*/ 0 w 68"/>
                  <a:gd name="T3" fmla="*/ 0 h 96"/>
                  <a:gd name="T4" fmla="*/ 0 w 68"/>
                  <a:gd name="T5" fmla="*/ 0 h 96"/>
                  <a:gd name="T6" fmla="*/ 0 w 68"/>
                  <a:gd name="T7" fmla="*/ 0 h 96"/>
                  <a:gd name="T8" fmla="*/ 0 w 68"/>
                  <a:gd name="T9" fmla="*/ 0 h 96"/>
                  <a:gd name="T10" fmla="*/ 0 w 68"/>
                  <a:gd name="T11" fmla="*/ 0 h 96"/>
                  <a:gd name="T12" fmla="*/ 0 w 68"/>
                  <a:gd name="T13" fmla="*/ 0 h 96"/>
                  <a:gd name="T14" fmla="*/ 0 w 68"/>
                  <a:gd name="T15" fmla="*/ 0 h 96"/>
                  <a:gd name="T16" fmla="*/ 0 w 68"/>
                  <a:gd name="T17" fmla="*/ 0 h 96"/>
                  <a:gd name="T18" fmla="*/ 0 w 68"/>
                  <a:gd name="T19" fmla="*/ 0 h 96"/>
                  <a:gd name="T20" fmla="*/ 0 w 68"/>
                  <a:gd name="T21" fmla="*/ 0 h 96"/>
                  <a:gd name="T22" fmla="*/ 0 w 68"/>
                  <a:gd name="T23" fmla="*/ 0 h 96"/>
                  <a:gd name="T24" fmla="*/ 0 w 68"/>
                  <a:gd name="T25" fmla="*/ 0 h 96"/>
                  <a:gd name="T26" fmla="*/ 0 w 68"/>
                  <a:gd name="T27" fmla="*/ 0 h 96"/>
                  <a:gd name="T28" fmla="*/ 0 w 68"/>
                  <a:gd name="T29" fmla="*/ 0 h 96"/>
                  <a:gd name="T30" fmla="*/ 0 w 68"/>
                  <a:gd name="T31" fmla="*/ 0 h 96"/>
                  <a:gd name="T32" fmla="*/ 0 w 68"/>
                  <a:gd name="T33" fmla="*/ 0 h 96"/>
                  <a:gd name="T34" fmla="*/ 0 w 68"/>
                  <a:gd name="T35" fmla="*/ 0 h 96"/>
                  <a:gd name="T36" fmla="*/ 0 w 68"/>
                  <a:gd name="T37" fmla="*/ 0 h 96"/>
                  <a:gd name="T38" fmla="*/ 0 w 68"/>
                  <a:gd name="T39" fmla="*/ 0 h 96"/>
                  <a:gd name="T40" fmla="*/ 0 w 68"/>
                  <a:gd name="T41" fmla="*/ 0 h 96"/>
                  <a:gd name="T42" fmla="*/ 0 w 68"/>
                  <a:gd name="T43" fmla="*/ 0 h 96"/>
                  <a:gd name="T44" fmla="*/ 0 w 68"/>
                  <a:gd name="T45" fmla="*/ 0 h 96"/>
                  <a:gd name="T46" fmla="*/ 0 w 68"/>
                  <a:gd name="T47" fmla="*/ 0 h 96"/>
                  <a:gd name="T48" fmla="*/ 0 w 68"/>
                  <a:gd name="T49" fmla="*/ 0 h 96"/>
                  <a:gd name="T50" fmla="*/ 0 w 68"/>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6"/>
                  <a:gd name="T80" fmla="*/ 68 w 68"/>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6">
                    <a:moveTo>
                      <a:pt x="36" y="96"/>
                    </a:moveTo>
                    <a:lnTo>
                      <a:pt x="43" y="93"/>
                    </a:lnTo>
                    <a:lnTo>
                      <a:pt x="47" y="90"/>
                    </a:lnTo>
                    <a:lnTo>
                      <a:pt x="52" y="87"/>
                    </a:lnTo>
                    <a:lnTo>
                      <a:pt x="55" y="84"/>
                    </a:lnTo>
                    <a:lnTo>
                      <a:pt x="59" y="80"/>
                    </a:lnTo>
                    <a:lnTo>
                      <a:pt x="61" y="75"/>
                    </a:lnTo>
                    <a:lnTo>
                      <a:pt x="63" y="71"/>
                    </a:lnTo>
                    <a:lnTo>
                      <a:pt x="65" y="67"/>
                    </a:lnTo>
                    <a:lnTo>
                      <a:pt x="67" y="58"/>
                    </a:lnTo>
                    <a:lnTo>
                      <a:pt x="68" y="49"/>
                    </a:lnTo>
                    <a:lnTo>
                      <a:pt x="67" y="40"/>
                    </a:lnTo>
                    <a:lnTo>
                      <a:pt x="64" y="31"/>
                    </a:lnTo>
                    <a:lnTo>
                      <a:pt x="60" y="23"/>
                    </a:lnTo>
                    <a:lnTo>
                      <a:pt x="54" y="16"/>
                    </a:lnTo>
                    <a:lnTo>
                      <a:pt x="48" y="10"/>
                    </a:lnTo>
                    <a:lnTo>
                      <a:pt x="40" y="4"/>
                    </a:lnTo>
                    <a:lnTo>
                      <a:pt x="35" y="2"/>
                    </a:lnTo>
                    <a:lnTo>
                      <a:pt x="31" y="1"/>
                    </a:lnTo>
                    <a:lnTo>
                      <a:pt x="26" y="0"/>
                    </a:lnTo>
                    <a:lnTo>
                      <a:pt x="21" y="0"/>
                    </a:lnTo>
                    <a:lnTo>
                      <a:pt x="16" y="0"/>
                    </a:lnTo>
                    <a:lnTo>
                      <a:pt x="11" y="0"/>
                    </a:lnTo>
                    <a:lnTo>
                      <a:pt x="5" y="2"/>
                    </a:lnTo>
                    <a:lnTo>
                      <a:pt x="0" y="4"/>
                    </a:lnTo>
                    <a:lnTo>
                      <a:pt x="36" y="96"/>
                    </a:lnTo>
                    <a:close/>
                  </a:path>
                </a:pathLst>
              </a:custGeom>
              <a:solidFill>
                <a:srgbClr val="714049"/>
              </a:solidFill>
              <a:ln w="9525">
                <a:noFill/>
                <a:round/>
                <a:headEnd/>
                <a:tailEnd/>
              </a:ln>
            </p:spPr>
            <p:txBody>
              <a:bodyPr/>
              <a:lstStyle/>
              <a:p>
                <a:endParaRPr lang="en-US" dirty="0"/>
              </a:p>
            </p:txBody>
          </p:sp>
          <p:sp>
            <p:nvSpPr>
              <p:cNvPr id="58657" name="Freeform 326"/>
              <p:cNvSpPr>
                <a:spLocks/>
              </p:cNvSpPr>
              <p:nvPr/>
            </p:nvSpPr>
            <p:spPr bwMode="auto">
              <a:xfrm>
                <a:off x="3761" y="4501"/>
                <a:ext cx="3" cy="4"/>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2" y="0"/>
                    </a:moveTo>
                    <a:lnTo>
                      <a:pt x="27" y="2"/>
                    </a:lnTo>
                    <a:lnTo>
                      <a:pt x="22" y="5"/>
                    </a:lnTo>
                    <a:lnTo>
                      <a:pt x="17" y="8"/>
                    </a:lnTo>
                    <a:lnTo>
                      <a:pt x="13" y="12"/>
                    </a:lnTo>
                    <a:lnTo>
                      <a:pt x="10" y="15"/>
                    </a:lnTo>
                    <a:lnTo>
                      <a:pt x="7" y="19"/>
                    </a:lnTo>
                    <a:lnTo>
                      <a:pt x="5" y="23"/>
                    </a:lnTo>
                    <a:lnTo>
                      <a:pt x="3" y="28"/>
                    </a:lnTo>
                    <a:lnTo>
                      <a:pt x="1" y="36"/>
                    </a:lnTo>
                    <a:lnTo>
                      <a:pt x="0" y="45"/>
                    </a:lnTo>
                    <a:lnTo>
                      <a:pt x="1" y="55"/>
                    </a:lnTo>
                    <a:lnTo>
                      <a:pt x="4" y="64"/>
                    </a:lnTo>
                    <a:lnTo>
                      <a:pt x="8" y="72"/>
                    </a:lnTo>
                    <a:lnTo>
                      <a:pt x="14" y="79"/>
                    </a:lnTo>
                    <a:lnTo>
                      <a:pt x="21" y="86"/>
                    </a:lnTo>
                    <a:lnTo>
                      <a:pt x="29" y="90"/>
                    </a:lnTo>
                    <a:lnTo>
                      <a:pt x="33" y="92"/>
                    </a:lnTo>
                    <a:lnTo>
                      <a:pt x="38" y="94"/>
                    </a:lnTo>
                    <a:lnTo>
                      <a:pt x="42" y="95"/>
                    </a:lnTo>
                    <a:lnTo>
                      <a:pt x="47" y="95"/>
                    </a:lnTo>
                    <a:lnTo>
                      <a:pt x="52" y="95"/>
                    </a:lnTo>
                    <a:lnTo>
                      <a:pt x="57" y="94"/>
                    </a:lnTo>
                    <a:lnTo>
                      <a:pt x="63" y="93"/>
                    </a:lnTo>
                    <a:lnTo>
                      <a:pt x="68" y="91"/>
                    </a:lnTo>
                    <a:lnTo>
                      <a:pt x="32" y="0"/>
                    </a:lnTo>
                    <a:close/>
                  </a:path>
                </a:pathLst>
              </a:custGeom>
              <a:solidFill>
                <a:srgbClr val="714049"/>
              </a:solidFill>
              <a:ln w="9525">
                <a:noFill/>
                <a:round/>
                <a:headEnd/>
                <a:tailEnd/>
              </a:ln>
            </p:spPr>
            <p:txBody>
              <a:bodyPr/>
              <a:lstStyle/>
              <a:p>
                <a:endParaRPr lang="en-US" dirty="0"/>
              </a:p>
            </p:txBody>
          </p:sp>
          <p:sp>
            <p:nvSpPr>
              <p:cNvPr id="58658" name="Freeform 327"/>
              <p:cNvSpPr>
                <a:spLocks/>
              </p:cNvSpPr>
              <p:nvPr/>
            </p:nvSpPr>
            <p:spPr bwMode="auto">
              <a:xfrm>
                <a:off x="3763" y="4438"/>
                <a:ext cx="155" cy="66"/>
              </a:xfrm>
              <a:custGeom>
                <a:avLst/>
                <a:gdLst>
                  <a:gd name="T0" fmla="*/ 0 w 4044"/>
                  <a:gd name="T1" fmla="*/ 0 h 1721"/>
                  <a:gd name="T2" fmla="*/ 0 w 4044"/>
                  <a:gd name="T3" fmla="*/ 0 h 1721"/>
                  <a:gd name="T4" fmla="*/ 0 w 4044"/>
                  <a:gd name="T5" fmla="*/ 0 h 1721"/>
                  <a:gd name="T6" fmla="*/ 0 w 4044"/>
                  <a:gd name="T7" fmla="*/ 0 h 1721"/>
                  <a:gd name="T8" fmla="*/ 0 w 4044"/>
                  <a:gd name="T9" fmla="*/ 0 h 1721"/>
                  <a:gd name="T10" fmla="*/ 0 60000 65536"/>
                  <a:gd name="T11" fmla="*/ 0 60000 65536"/>
                  <a:gd name="T12" fmla="*/ 0 60000 65536"/>
                  <a:gd name="T13" fmla="*/ 0 60000 65536"/>
                  <a:gd name="T14" fmla="*/ 0 60000 65536"/>
                  <a:gd name="T15" fmla="*/ 0 w 4044"/>
                  <a:gd name="T16" fmla="*/ 0 h 1721"/>
                  <a:gd name="T17" fmla="*/ 4044 w 4044"/>
                  <a:gd name="T18" fmla="*/ 1721 h 1721"/>
                </a:gdLst>
                <a:ahLst/>
                <a:cxnLst>
                  <a:cxn ang="T10">
                    <a:pos x="T0" y="T1"/>
                  </a:cxn>
                  <a:cxn ang="T11">
                    <a:pos x="T2" y="T3"/>
                  </a:cxn>
                  <a:cxn ang="T12">
                    <a:pos x="T4" y="T5"/>
                  </a:cxn>
                  <a:cxn ang="T13">
                    <a:pos x="T6" y="T7"/>
                  </a:cxn>
                  <a:cxn ang="T14">
                    <a:pos x="T8" y="T9"/>
                  </a:cxn>
                </a:cxnLst>
                <a:rect l="T15" t="T16" r="T17" b="T18"/>
                <a:pathLst>
                  <a:path w="4044" h="1721">
                    <a:moveTo>
                      <a:pt x="4007" y="0"/>
                    </a:moveTo>
                    <a:lnTo>
                      <a:pt x="0" y="1630"/>
                    </a:lnTo>
                    <a:lnTo>
                      <a:pt x="36" y="1721"/>
                    </a:lnTo>
                    <a:lnTo>
                      <a:pt x="4044" y="91"/>
                    </a:lnTo>
                    <a:lnTo>
                      <a:pt x="4007" y="0"/>
                    </a:lnTo>
                    <a:close/>
                  </a:path>
                </a:pathLst>
              </a:custGeom>
              <a:solidFill>
                <a:srgbClr val="714049"/>
              </a:solidFill>
              <a:ln w="9525">
                <a:noFill/>
                <a:round/>
                <a:headEnd/>
                <a:tailEnd/>
              </a:ln>
            </p:spPr>
            <p:txBody>
              <a:bodyPr/>
              <a:lstStyle/>
              <a:p>
                <a:endParaRPr lang="en-US" dirty="0"/>
              </a:p>
            </p:txBody>
          </p:sp>
          <p:sp>
            <p:nvSpPr>
              <p:cNvPr id="58659" name="Freeform 328"/>
              <p:cNvSpPr>
                <a:spLocks/>
              </p:cNvSpPr>
              <p:nvPr/>
            </p:nvSpPr>
            <p:spPr bwMode="auto">
              <a:xfrm>
                <a:off x="3917" y="4438"/>
                <a:ext cx="2" cy="4"/>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7" y="95"/>
                    </a:moveTo>
                    <a:lnTo>
                      <a:pt x="43" y="92"/>
                    </a:lnTo>
                    <a:lnTo>
                      <a:pt x="47" y="89"/>
                    </a:lnTo>
                    <a:lnTo>
                      <a:pt x="52" y="86"/>
                    </a:lnTo>
                    <a:lnTo>
                      <a:pt x="55" y="83"/>
                    </a:lnTo>
                    <a:lnTo>
                      <a:pt x="58" y="79"/>
                    </a:lnTo>
                    <a:lnTo>
                      <a:pt x="61" y="75"/>
                    </a:lnTo>
                    <a:lnTo>
                      <a:pt x="63" y="71"/>
                    </a:lnTo>
                    <a:lnTo>
                      <a:pt x="65" y="67"/>
                    </a:lnTo>
                    <a:lnTo>
                      <a:pt x="67" y="58"/>
                    </a:lnTo>
                    <a:lnTo>
                      <a:pt x="68" y="49"/>
                    </a:lnTo>
                    <a:lnTo>
                      <a:pt x="67" y="40"/>
                    </a:lnTo>
                    <a:lnTo>
                      <a:pt x="64" y="31"/>
                    </a:lnTo>
                    <a:lnTo>
                      <a:pt x="60" y="22"/>
                    </a:lnTo>
                    <a:lnTo>
                      <a:pt x="54" y="15"/>
                    </a:lnTo>
                    <a:lnTo>
                      <a:pt x="48" y="9"/>
                    </a:lnTo>
                    <a:lnTo>
                      <a:pt x="40" y="4"/>
                    </a:lnTo>
                    <a:lnTo>
                      <a:pt x="35" y="2"/>
                    </a:lnTo>
                    <a:lnTo>
                      <a:pt x="30" y="1"/>
                    </a:lnTo>
                    <a:lnTo>
                      <a:pt x="26" y="0"/>
                    </a:lnTo>
                    <a:lnTo>
                      <a:pt x="21" y="0"/>
                    </a:lnTo>
                    <a:lnTo>
                      <a:pt x="16" y="0"/>
                    </a:lnTo>
                    <a:lnTo>
                      <a:pt x="11" y="0"/>
                    </a:lnTo>
                    <a:lnTo>
                      <a:pt x="5" y="2"/>
                    </a:lnTo>
                    <a:lnTo>
                      <a:pt x="0" y="4"/>
                    </a:lnTo>
                    <a:lnTo>
                      <a:pt x="37" y="95"/>
                    </a:lnTo>
                    <a:close/>
                  </a:path>
                </a:pathLst>
              </a:custGeom>
              <a:solidFill>
                <a:srgbClr val="714049"/>
              </a:solidFill>
              <a:ln w="9525">
                <a:noFill/>
                <a:round/>
                <a:headEnd/>
                <a:tailEnd/>
              </a:ln>
            </p:spPr>
            <p:txBody>
              <a:bodyPr/>
              <a:lstStyle/>
              <a:p>
                <a:endParaRPr lang="en-US" dirty="0"/>
              </a:p>
            </p:txBody>
          </p:sp>
          <p:sp>
            <p:nvSpPr>
              <p:cNvPr id="58660" name="Freeform 329"/>
              <p:cNvSpPr>
                <a:spLocks/>
              </p:cNvSpPr>
              <p:nvPr/>
            </p:nvSpPr>
            <p:spPr bwMode="auto">
              <a:xfrm>
                <a:off x="4022" y="4635"/>
                <a:ext cx="3" cy="3"/>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1" y="0"/>
                    </a:moveTo>
                    <a:lnTo>
                      <a:pt x="26" y="3"/>
                    </a:lnTo>
                    <a:lnTo>
                      <a:pt x="21" y="5"/>
                    </a:lnTo>
                    <a:lnTo>
                      <a:pt x="17" y="8"/>
                    </a:lnTo>
                    <a:lnTo>
                      <a:pt x="13" y="12"/>
                    </a:lnTo>
                    <a:lnTo>
                      <a:pt x="10" y="16"/>
                    </a:lnTo>
                    <a:lnTo>
                      <a:pt x="7" y="20"/>
                    </a:lnTo>
                    <a:lnTo>
                      <a:pt x="5" y="24"/>
                    </a:lnTo>
                    <a:lnTo>
                      <a:pt x="3" y="28"/>
                    </a:lnTo>
                    <a:lnTo>
                      <a:pt x="1" y="38"/>
                    </a:lnTo>
                    <a:lnTo>
                      <a:pt x="0" y="47"/>
                    </a:lnTo>
                    <a:lnTo>
                      <a:pt x="2" y="56"/>
                    </a:lnTo>
                    <a:lnTo>
                      <a:pt x="4" y="64"/>
                    </a:lnTo>
                    <a:lnTo>
                      <a:pt x="8" y="72"/>
                    </a:lnTo>
                    <a:lnTo>
                      <a:pt x="14" y="80"/>
                    </a:lnTo>
                    <a:lnTo>
                      <a:pt x="20" y="86"/>
                    </a:lnTo>
                    <a:lnTo>
                      <a:pt x="28" y="91"/>
                    </a:lnTo>
                    <a:lnTo>
                      <a:pt x="32" y="92"/>
                    </a:lnTo>
                    <a:lnTo>
                      <a:pt x="37" y="94"/>
                    </a:lnTo>
                    <a:lnTo>
                      <a:pt x="41" y="95"/>
                    </a:lnTo>
                    <a:lnTo>
                      <a:pt x="47" y="95"/>
                    </a:lnTo>
                    <a:lnTo>
                      <a:pt x="52" y="95"/>
                    </a:lnTo>
                    <a:lnTo>
                      <a:pt x="57" y="94"/>
                    </a:lnTo>
                    <a:lnTo>
                      <a:pt x="63" y="93"/>
                    </a:lnTo>
                    <a:lnTo>
                      <a:pt x="68" y="91"/>
                    </a:lnTo>
                    <a:lnTo>
                      <a:pt x="31" y="0"/>
                    </a:lnTo>
                    <a:close/>
                  </a:path>
                </a:pathLst>
              </a:custGeom>
              <a:solidFill>
                <a:srgbClr val="714049"/>
              </a:solidFill>
              <a:ln w="9525">
                <a:noFill/>
                <a:round/>
                <a:headEnd/>
                <a:tailEnd/>
              </a:ln>
            </p:spPr>
            <p:txBody>
              <a:bodyPr/>
              <a:lstStyle/>
              <a:p>
                <a:endParaRPr lang="en-US" dirty="0"/>
              </a:p>
            </p:txBody>
          </p:sp>
          <p:sp>
            <p:nvSpPr>
              <p:cNvPr id="58661" name="Freeform 330"/>
              <p:cNvSpPr>
                <a:spLocks/>
              </p:cNvSpPr>
              <p:nvPr/>
            </p:nvSpPr>
            <p:spPr bwMode="auto">
              <a:xfrm>
                <a:off x="4023" y="4501"/>
                <a:ext cx="331" cy="137"/>
              </a:xfrm>
              <a:custGeom>
                <a:avLst/>
                <a:gdLst>
                  <a:gd name="T0" fmla="*/ 0 w 8585"/>
                  <a:gd name="T1" fmla="*/ 0 h 3568"/>
                  <a:gd name="T2" fmla="*/ 0 w 8585"/>
                  <a:gd name="T3" fmla="*/ 0 h 3568"/>
                  <a:gd name="T4" fmla="*/ 0 w 8585"/>
                  <a:gd name="T5" fmla="*/ 0 h 3568"/>
                  <a:gd name="T6" fmla="*/ 0 w 8585"/>
                  <a:gd name="T7" fmla="*/ 0 h 3568"/>
                  <a:gd name="T8" fmla="*/ 0 w 8585"/>
                  <a:gd name="T9" fmla="*/ 0 h 3568"/>
                  <a:gd name="T10" fmla="*/ 0 60000 65536"/>
                  <a:gd name="T11" fmla="*/ 0 60000 65536"/>
                  <a:gd name="T12" fmla="*/ 0 60000 65536"/>
                  <a:gd name="T13" fmla="*/ 0 60000 65536"/>
                  <a:gd name="T14" fmla="*/ 0 60000 65536"/>
                  <a:gd name="T15" fmla="*/ 0 w 8585"/>
                  <a:gd name="T16" fmla="*/ 0 h 3568"/>
                  <a:gd name="T17" fmla="*/ 8585 w 8585"/>
                  <a:gd name="T18" fmla="*/ 3568 h 3568"/>
                </a:gdLst>
                <a:ahLst/>
                <a:cxnLst>
                  <a:cxn ang="T10">
                    <a:pos x="T0" y="T1"/>
                  </a:cxn>
                  <a:cxn ang="T11">
                    <a:pos x="T2" y="T3"/>
                  </a:cxn>
                  <a:cxn ang="T12">
                    <a:pos x="T4" y="T5"/>
                  </a:cxn>
                  <a:cxn ang="T13">
                    <a:pos x="T6" y="T7"/>
                  </a:cxn>
                  <a:cxn ang="T14">
                    <a:pos x="T8" y="T9"/>
                  </a:cxn>
                </a:cxnLst>
                <a:rect l="T15" t="T16" r="T17" b="T18"/>
                <a:pathLst>
                  <a:path w="8585" h="3568">
                    <a:moveTo>
                      <a:pt x="8548" y="0"/>
                    </a:moveTo>
                    <a:lnTo>
                      <a:pt x="0" y="3477"/>
                    </a:lnTo>
                    <a:lnTo>
                      <a:pt x="37" y="3568"/>
                    </a:lnTo>
                    <a:lnTo>
                      <a:pt x="8585" y="91"/>
                    </a:lnTo>
                    <a:lnTo>
                      <a:pt x="8548" y="0"/>
                    </a:lnTo>
                    <a:close/>
                  </a:path>
                </a:pathLst>
              </a:custGeom>
              <a:solidFill>
                <a:srgbClr val="714049"/>
              </a:solidFill>
              <a:ln w="9525">
                <a:noFill/>
                <a:round/>
                <a:headEnd/>
                <a:tailEnd/>
              </a:ln>
            </p:spPr>
            <p:txBody>
              <a:bodyPr/>
              <a:lstStyle/>
              <a:p>
                <a:endParaRPr lang="en-US" dirty="0"/>
              </a:p>
            </p:txBody>
          </p:sp>
          <p:sp>
            <p:nvSpPr>
              <p:cNvPr id="58662" name="Freeform 331"/>
              <p:cNvSpPr>
                <a:spLocks/>
              </p:cNvSpPr>
              <p:nvPr/>
            </p:nvSpPr>
            <p:spPr bwMode="auto">
              <a:xfrm>
                <a:off x="4352" y="4501"/>
                <a:ext cx="3" cy="3"/>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7" y="95"/>
                    </a:moveTo>
                    <a:lnTo>
                      <a:pt x="43" y="93"/>
                    </a:lnTo>
                    <a:lnTo>
                      <a:pt x="47" y="90"/>
                    </a:lnTo>
                    <a:lnTo>
                      <a:pt x="52" y="87"/>
                    </a:lnTo>
                    <a:lnTo>
                      <a:pt x="55" y="84"/>
                    </a:lnTo>
                    <a:lnTo>
                      <a:pt x="59" y="80"/>
                    </a:lnTo>
                    <a:lnTo>
                      <a:pt x="61" y="76"/>
                    </a:lnTo>
                    <a:lnTo>
                      <a:pt x="63" y="72"/>
                    </a:lnTo>
                    <a:lnTo>
                      <a:pt x="65" y="68"/>
                    </a:lnTo>
                    <a:lnTo>
                      <a:pt x="67" y="59"/>
                    </a:lnTo>
                    <a:lnTo>
                      <a:pt x="68" y="49"/>
                    </a:lnTo>
                    <a:lnTo>
                      <a:pt x="67" y="40"/>
                    </a:lnTo>
                    <a:lnTo>
                      <a:pt x="64" y="31"/>
                    </a:lnTo>
                    <a:lnTo>
                      <a:pt x="60" y="23"/>
                    </a:lnTo>
                    <a:lnTo>
                      <a:pt x="54" y="16"/>
                    </a:lnTo>
                    <a:lnTo>
                      <a:pt x="48" y="10"/>
                    </a:lnTo>
                    <a:lnTo>
                      <a:pt x="40" y="5"/>
                    </a:lnTo>
                    <a:lnTo>
                      <a:pt x="36" y="3"/>
                    </a:lnTo>
                    <a:lnTo>
                      <a:pt x="32" y="2"/>
                    </a:lnTo>
                    <a:lnTo>
                      <a:pt x="27" y="1"/>
                    </a:lnTo>
                    <a:lnTo>
                      <a:pt x="22" y="0"/>
                    </a:lnTo>
                    <a:lnTo>
                      <a:pt x="17" y="1"/>
                    </a:lnTo>
                    <a:lnTo>
                      <a:pt x="11" y="1"/>
                    </a:lnTo>
                    <a:lnTo>
                      <a:pt x="5" y="3"/>
                    </a:lnTo>
                    <a:lnTo>
                      <a:pt x="0" y="4"/>
                    </a:lnTo>
                    <a:lnTo>
                      <a:pt x="37" y="95"/>
                    </a:lnTo>
                    <a:close/>
                  </a:path>
                </a:pathLst>
              </a:custGeom>
              <a:solidFill>
                <a:srgbClr val="714049"/>
              </a:solidFill>
              <a:ln w="9525">
                <a:noFill/>
                <a:round/>
                <a:headEnd/>
                <a:tailEnd/>
              </a:ln>
            </p:spPr>
            <p:txBody>
              <a:bodyPr/>
              <a:lstStyle/>
              <a:p>
                <a:endParaRPr lang="en-US" dirty="0"/>
              </a:p>
            </p:txBody>
          </p:sp>
          <p:sp>
            <p:nvSpPr>
              <p:cNvPr id="58663" name="Freeform 332"/>
              <p:cNvSpPr>
                <a:spLocks/>
              </p:cNvSpPr>
              <p:nvPr/>
            </p:nvSpPr>
            <p:spPr bwMode="auto">
              <a:xfrm>
                <a:off x="4238" y="4615"/>
                <a:ext cx="3" cy="3"/>
              </a:xfrm>
              <a:custGeom>
                <a:avLst/>
                <a:gdLst>
                  <a:gd name="T0" fmla="*/ 0 w 69"/>
                  <a:gd name="T1" fmla="*/ 0 h 94"/>
                  <a:gd name="T2" fmla="*/ 0 w 69"/>
                  <a:gd name="T3" fmla="*/ 0 h 94"/>
                  <a:gd name="T4" fmla="*/ 0 w 69"/>
                  <a:gd name="T5" fmla="*/ 0 h 94"/>
                  <a:gd name="T6" fmla="*/ 0 w 69"/>
                  <a:gd name="T7" fmla="*/ 0 h 94"/>
                  <a:gd name="T8" fmla="*/ 0 w 69"/>
                  <a:gd name="T9" fmla="*/ 0 h 94"/>
                  <a:gd name="T10" fmla="*/ 0 w 69"/>
                  <a:gd name="T11" fmla="*/ 0 h 94"/>
                  <a:gd name="T12" fmla="*/ 0 w 69"/>
                  <a:gd name="T13" fmla="*/ 0 h 94"/>
                  <a:gd name="T14" fmla="*/ 0 w 69"/>
                  <a:gd name="T15" fmla="*/ 0 h 94"/>
                  <a:gd name="T16" fmla="*/ 0 w 69"/>
                  <a:gd name="T17" fmla="*/ 0 h 94"/>
                  <a:gd name="T18" fmla="*/ 0 w 69"/>
                  <a:gd name="T19" fmla="*/ 0 h 94"/>
                  <a:gd name="T20" fmla="*/ 0 w 69"/>
                  <a:gd name="T21" fmla="*/ 0 h 94"/>
                  <a:gd name="T22" fmla="*/ 0 w 69"/>
                  <a:gd name="T23" fmla="*/ 0 h 94"/>
                  <a:gd name="T24" fmla="*/ 0 w 69"/>
                  <a:gd name="T25" fmla="*/ 0 h 94"/>
                  <a:gd name="T26" fmla="*/ 0 w 69"/>
                  <a:gd name="T27" fmla="*/ 0 h 94"/>
                  <a:gd name="T28" fmla="*/ 0 w 69"/>
                  <a:gd name="T29" fmla="*/ 0 h 94"/>
                  <a:gd name="T30" fmla="*/ 0 w 69"/>
                  <a:gd name="T31" fmla="*/ 0 h 94"/>
                  <a:gd name="T32" fmla="*/ 0 w 69"/>
                  <a:gd name="T33" fmla="*/ 0 h 94"/>
                  <a:gd name="T34" fmla="*/ 0 w 69"/>
                  <a:gd name="T35" fmla="*/ 0 h 94"/>
                  <a:gd name="T36" fmla="*/ 0 w 69"/>
                  <a:gd name="T37" fmla="*/ 0 h 94"/>
                  <a:gd name="T38" fmla="*/ 0 w 69"/>
                  <a:gd name="T39" fmla="*/ 0 h 94"/>
                  <a:gd name="T40" fmla="*/ 0 w 69"/>
                  <a:gd name="T41" fmla="*/ 0 h 94"/>
                  <a:gd name="T42" fmla="*/ 0 w 69"/>
                  <a:gd name="T43" fmla="*/ 0 h 94"/>
                  <a:gd name="T44" fmla="*/ 0 w 69"/>
                  <a:gd name="T45" fmla="*/ 0 h 94"/>
                  <a:gd name="T46" fmla="*/ 0 w 69"/>
                  <a:gd name="T47" fmla="*/ 0 h 94"/>
                  <a:gd name="T48" fmla="*/ 0 w 69"/>
                  <a:gd name="T49" fmla="*/ 0 h 94"/>
                  <a:gd name="T50" fmla="*/ 0 w 69"/>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4"/>
                  <a:gd name="T80" fmla="*/ 69 w 69"/>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4">
                    <a:moveTo>
                      <a:pt x="30" y="0"/>
                    </a:moveTo>
                    <a:lnTo>
                      <a:pt x="25" y="3"/>
                    </a:lnTo>
                    <a:lnTo>
                      <a:pt x="20" y="5"/>
                    </a:lnTo>
                    <a:lnTo>
                      <a:pt x="16" y="9"/>
                    </a:lnTo>
                    <a:lnTo>
                      <a:pt x="12" y="12"/>
                    </a:lnTo>
                    <a:lnTo>
                      <a:pt x="9" y="16"/>
                    </a:lnTo>
                    <a:lnTo>
                      <a:pt x="7" y="20"/>
                    </a:lnTo>
                    <a:lnTo>
                      <a:pt x="4" y="24"/>
                    </a:lnTo>
                    <a:lnTo>
                      <a:pt x="3" y="28"/>
                    </a:lnTo>
                    <a:lnTo>
                      <a:pt x="0" y="37"/>
                    </a:lnTo>
                    <a:lnTo>
                      <a:pt x="0" y="46"/>
                    </a:lnTo>
                    <a:lnTo>
                      <a:pt x="1" y="56"/>
                    </a:lnTo>
                    <a:lnTo>
                      <a:pt x="5" y="65"/>
                    </a:lnTo>
                    <a:lnTo>
                      <a:pt x="9" y="73"/>
                    </a:lnTo>
                    <a:lnTo>
                      <a:pt x="15" y="80"/>
                    </a:lnTo>
                    <a:lnTo>
                      <a:pt x="22" y="86"/>
                    </a:lnTo>
                    <a:lnTo>
                      <a:pt x="29" y="90"/>
                    </a:lnTo>
                    <a:lnTo>
                      <a:pt x="34" y="92"/>
                    </a:lnTo>
                    <a:lnTo>
                      <a:pt x="38" y="93"/>
                    </a:lnTo>
                    <a:lnTo>
                      <a:pt x="43" y="94"/>
                    </a:lnTo>
                    <a:lnTo>
                      <a:pt x="48" y="94"/>
                    </a:lnTo>
                    <a:lnTo>
                      <a:pt x="53" y="94"/>
                    </a:lnTo>
                    <a:lnTo>
                      <a:pt x="58" y="93"/>
                    </a:lnTo>
                    <a:lnTo>
                      <a:pt x="63" y="92"/>
                    </a:lnTo>
                    <a:lnTo>
                      <a:pt x="69" y="90"/>
                    </a:lnTo>
                    <a:lnTo>
                      <a:pt x="30" y="0"/>
                    </a:lnTo>
                    <a:close/>
                  </a:path>
                </a:pathLst>
              </a:custGeom>
              <a:solidFill>
                <a:srgbClr val="714049"/>
              </a:solidFill>
              <a:ln w="9525">
                <a:noFill/>
                <a:round/>
                <a:headEnd/>
                <a:tailEnd/>
              </a:ln>
            </p:spPr>
            <p:txBody>
              <a:bodyPr/>
              <a:lstStyle/>
              <a:p>
                <a:endParaRPr lang="en-US" dirty="0"/>
              </a:p>
            </p:txBody>
          </p:sp>
          <p:sp>
            <p:nvSpPr>
              <p:cNvPr id="58664" name="Freeform 333"/>
              <p:cNvSpPr>
                <a:spLocks/>
              </p:cNvSpPr>
              <p:nvPr/>
            </p:nvSpPr>
            <p:spPr bwMode="auto">
              <a:xfrm>
                <a:off x="4240" y="4569"/>
                <a:ext cx="105" cy="49"/>
              </a:xfrm>
              <a:custGeom>
                <a:avLst/>
                <a:gdLst>
                  <a:gd name="T0" fmla="*/ 0 w 2737"/>
                  <a:gd name="T1" fmla="*/ 0 h 1266"/>
                  <a:gd name="T2" fmla="*/ 0 w 2737"/>
                  <a:gd name="T3" fmla="*/ 0 h 1266"/>
                  <a:gd name="T4" fmla="*/ 0 w 2737"/>
                  <a:gd name="T5" fmla="*/ 0 h 1266"/>
                  <a:gd name="T6" fmla="*/ 0 w 2737"/>
                  <a:gd name="T7" fmla="*/ 0 h 1266"/>
                  <a:gd name="T8" fmla="*/ 0 w 2737"/>
                  <a:gd name="T9" fmla="*/ 0 h 1266"/>
                  <a:gd name="T10" fmla="*/ 0 60000 65536"/>
                  <a:gd name="T11" fmla="*/ 0 60000 65536"/>
                  <a:gd name="T12" fmla="*/ 0 60000 65536"/>
                  <a:gd name="T13" fmla="*/ 0 60000 65536"/>
                  <a:gd name="T14" fmla="*/ 0 60000 65536"/>
                  <a:gd name="T15" fmla="*/ 0 w 2737"/>
                  <a:gd name="T16" fmla="*/ 0 h 1266"/>
                  <a:gd name="T17" fmla="*/ 2737 w 2737"/>
                  <a:gd name="T18" fmla="*/ 1266 h 1266"/>
                </a:gdLst>
                <a:ahLst/>
                <a:cxnLst>
                  <a:cxn ang="T10">
                    <a:pos x="T0" y="T1"/>
                  </a:cxn>
                  <a:cxn ang="T11">
                    <a:pos x="T2" y="T3"/>
                  </a:cxn>
                  <a:cxn ang="T12">
                    <a:pos x="T4" y="T5"/>
                  </a:cxn>
                  <a:cxn ang="T13">
                    <a:pos x="T6" y="T7"/>
                  </a:cxn>
                  <a:cxn ang="T14">
                    <a:pos x="T8" y="T9"/>
                  </a:cxn>
                </a:cxnLst>
                <a:rect l="T15" t="T16" r="T17" b="T18"/>
                <a:pathLst>
                  <a:path w="2737" h="1266">
                    <a:moveTo>
                      <a:pt x="2697" y="0"/>
                    </a:moveTo>
                    <a:lnTo>
                      <a:pt x="0" y="1176"/>
                    </a:lnTo>
                    <a:lnTo>
                      <a:pt x="39" y="1266"/>
                    </a:lnTo>
                    <a:lnTo>
                      <a:pt x="2737" y="91"/>
                    </a:lnTo>
                    <a:lnTo>
                      <a:pt x="2697" y="0"/>
                    </a:lnTo>
                    <a:close/>
                  </a:path>
                </a:pathLst>
              </a:custGeom>
              <a:solidFill>
                <a:srgbClr val="714049"/>
              </a:solidFill>
              <a:ln w="9525">
                <a:noFill/>
                <a:round/>
                <a:headEnd/>
                <a:tailEnd/>
              </a:ln>
            </p:spPr>
            <p:txBody>
              <a:bodyPr/>
              <a:lstStyle/>
              <a:p>
                <a:endParaRPr lang="en-US" dirty="0"/>
              </a:p>
            </p:txBody>
          </p:sp>
          <p:sp>
            <p:nvSpPr>
              <p:cNvPr id="58665" name="Freeform 334"/>
              <p:cNvSpPr>
                <a:spLocks/>
              </p:cNvSpPr>
              <p:nvPr/>
            </p:nvSpPr>
            <p:spPr bwMode="auto">
              <a:xfrm>
                <a:off x="4343" y="4569"/>
                <a:ext cx="3"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40" y="95"/>
                    </a:moveTo>
                    <a:lnTo>
                      <a:pt x="45" y="93"/>
                    </a:lnTo>
                    <a:lnTo>
                      <a:pt x="49" y="90"/>
                    </a:lnTo>
                    <a:lnTo>
                      <a:pt x="54" y="87"/>
                    </a:lnTo>
                    <a:lnTo>
                      <a:pt x="57" y="83"/>
                    </a:lnTo>
                    <a:lnTo>
                      <a:pt x="60" y="78"/>
                    </a:lnTo>
                    <a:lnTo>
                      <a:pt x="63" y="74"/>
                    </a:lnTo>
                    <a:lnTo>
                      <a:pt x="65" y="70"/>
                    </a:lnTo>
                    <a:lnTo>
                      <a:pt x="67" y="66"/>
                    </a:lnTo>
                    <a:lnTo>
                      <a:pt x="69" y="57"/>
                    </a:lnTo>
                    <a:lnTo>
                      <a:pt x="69" y="48"/>
                    </a:lnTo>
                    <a:lnTo>
                      <a:pt x="67" y="39"/>
                    </a:lnTo>
                    <a:lnTo>
                      <a:pt x="65" y="31"/>
                    </a:lnTo>
                    <a:lnTo>
                      <a:pt x="60" y="23"/>
                    </a:lnTo>
                    <a:lnTo>
                      <a:pt x="55" y="15"/>
                    </a:lnTo>
                    <a:lnTo>
                      <a:pt x="48" y="10"/>
                    </a:lnTo>
                    <a:lnTo>
                      <a:pt x="40" y="4"/>
                    </a:lnTo>
                    <a:lnTo>
                      <a:pt x="36" y="2"/>
                    </a:lnTo>
                    <a:lnTo>
                      <a:pt x="31" y="1"/>
                    </a:lnTo>
                    <a:lnTo>
                      <a:pt x="26" y="0"/>
                    </a:lnTo>
                    <a:lnTo>
                      <a:pt x="21" y="0"/>
                    </a:lnTo>
                    <a:lnTo>
                      <a:pt x="16" y="0"/>
                    </a:lnTo>
                    <a:lnTo>
                      <a:pt x="11" y="1"/>
                    </a:lnTo>
                    <a:lnTo>
                      <a:pt x="5" y="2"/>
                    </a:lnTo>
                    <a:lnTo>
                      <a:pt x="0" y="4"/>
                    </a:lnTo>
                    <a:lnTo>
                      <a:pt x="40" y="95"/>
                    </a:lnTo>
                    <a:close/>
                  </a:path>
                </a:pathLst>
              </a:custGeom>
              <a:solidFill>
                <a:srgbClr val="714049"/>
              </a:solidFill>
              <a:ln w="9525">
                <a:noFill/>
                <a:round/>
                <a:headEnd/>
                <a:tailEnd/>
              </a:ln>
            </p:spPr>
            <p:txBody>
              <a:bodyPr/>
              <a:lstStyle/>
              <a:p>
                <a:endParaRPr lang="en-US" dirty="0"/>
              </a:p>
            </p:txBody>
          </p:sp>
          <p:sp>
            <p:nvSpPr>
              <p:cNvPr id="58666" name="Freeform 335"/>
              <p:cNvSpPr>
                <a:spLocks/>
              </p:cNvSpPr>
              <p:nvPr/>
            </p:nvSpPr>
            <p:spPr bwMode="auto">
              <a:xfrm>
                <a:off x="3790" y="4491"/>
                <a:ext cx="2" cy="3"/>
              </a:xfrm>
              <a:custGeom>
                <a:avLst/>
                <a:gdLst>
                  <a:gd name="T0" fmla="*/ 0 w 70"/>
                  <a:gd name="T1" fmla="*/ 0 h 95"/>
                  <a:gd name="T2" fmla="*/ 0 w 70"/>
                  <a:gd name="T3" fmla="*/ 0 h 95"/>
                  <a:gd name="T4" fmla="*/ 0 w 70"/>
                  <a:gd name="T5" fmla="*/ 0 h 95"/>
                  <a:gd name="T6" fmla="*/ 0 w 70"/>
                  <a:gd name="T7" fmla="*/ 0 h 95"/>
                  <a:gd name="T8" fmla="*/ 0 w 70"/>
                  <a:gd name="T9" fmla="*/ 0 h 95"/>
                  <a:gd name="T10" fmla="*/ 0 w 70"/>
                  <a:gd name="T11" fmla="*/ 0 h 95"/>
                  <a:gd name="T12" fmla="*/ 0 w 70"/>
                  <a:gd name="T13" fmla="*/ 0 h 95"/>
                  <a:gd name="T14" fmla="*/ 0 w 70"/>
                  <a:gd name="T15" fmla="*/ 0 h 95"/>
                  <a:gd name="T16" fmla="*/ 0 w 70"/>
                  <a:gd name="T17" fmla="*/ 0 h 95"/>
                  <a:gd name="T18" fmla="*/ 0 w 70"/>
                  <a:gd name="T19" fmla="*/ 0 h 95"/>
                  <a:gd name="T20" fmla="*/ 0 w 70"/>
                  <a:gd name="T21" fmla="*/ 0 h 95"/>
                  <a:gd name="T22" fmla="*/ 0 w 70"/>
                  <a:gd name="T23" fmla="*/ 0 h 95"/>
                  <a:gd name="T24" fmla="*/ 0 w 70"/>
                  <a:gd name="T25" fmla="*/ 0 h 95"/>
                  <a:gd name="T26" fmla="*/ 0 w 70"/>
                  <a:gd name="T27" fmla="*/ 0 h 95"/>
                  <a:gd name="T28" fmla="*/ 0 w 70"/>
                  <a:gd name="T29" fmla="*/ 0 h 95"/>
                  <a:gd name="T30" fmla="*/ 0 w 70"/>
                  <a:gd name="T31" fmla="*/ 0 h 95"/>
                  <a:gd name="T32" fmla="*/ 0 w 70"/>
                  <a:gd name="T33" fmla="*/ 0 h 95"/>
                  <a:gd name="T34" fmla="*/ 0 w 70"/>
                  <a:gd name="T35" fmla="*/ 0 h 95"/>
                  <a:gd name="T36" fmla="*/ 0 w 70"/>
                  <a:gd name="T37" fmla="*/ 0 h 95"/>
                  <a:gd name="T38" fmla="*/ 0 w 70"/>
                  <a:gd name="T39" fmla="*/ 0 h 95"/>
                  <a:gd name="T40" fmla="*/ 0 w 70"/>
                  <a:gd name="T41" fmla="*/ 0 h 95"/>
                  <a:gd name="T42" fmla="*/ 0 w 70"/>
                  <a:gd name="T43" fmla="*/ 0 h 95"/>
                  <a:gd name="T44" fmla="*/ 0 w 70"/>
                  <a:gd name="T45" fmla="*/ 0 h 95"/>
                  <a:gd name="T46" fmla="*/ 0 w 70"/>
                  <a:gd name="T47" fmla="*/ 0 h 95"/>
                  <a:gd name="T48" fmla="*/ 0 w 70"/>
                  <a:gd name="T49" fmla="*/ 0 h 95"/>
                  <a:gd name="T50" fmla="*/ 0 w 70"/>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5"/>
                  <a:gd name="T80" fmla="*/ 70 w 70"/>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5">
                    <a:moveTo>
                      <a:pt x="70" y="5"/>
                    </a:moveTo>
                    <a:lnTo>
                      <a:pt x="64" y="3"/>
                    </a:lnTo>
                    <a:lnTo>
                      <a:pt x="59" y="1"/>
                    </a:lnTo>
                    <a:lnTo>
                      <a:pt x="54" y="0"/>
                    </a:lnTo>
                    <a:lnTo>
                      <a:pt x="49" y="0"/>
                    </a:lnTo>
                    <a:lnTo>
                      <a:pt x="44" y="0"/>
                    </a:lnTo>
                    <a:lnTo>
                      <a:pt x="39" y="1"/>
                    </a:lnTo>
                    <a:lnTo>
                      <a:pt x="34" y="2"/>
                    </a:lnTo>
                    <a:lnTo>
                      <a:pt x="30" y="4"/>
                    </a:lnTo>
                    <a:lnTo>
                      <a:pt x="22" y="9"/>
                    </a:lnTo>
                    <a:lnTo>
                      <a:pt x="16" y="15"/>
                    </a:lnTo>
                    <a:lnTo>
                      <a:pt x="9" y="22"/>
                    </a:lnTo>
                    <a:lnTo>
                      <a:pt x="5" y="30"/>
                    </a:lnTo>
                    <a:lnTo>
                      <a:pt x="2" y="39"/>
                    </a:lnTo>
                    <a:lnTo>
                      <a:pt x="0" y="48"/>
                    </a:lnTo>
                    <a:lnTo>
                      <a:pt x="0" y="57"/>
                    </a:lnTo>
                    <a:lnTo>
                      <a:pt x="2" y="66"/>
                    </a:lnTo>
                    <a:lnTo>
                      <a:pt x="4" y="70"/>
                    </a:lnTo>
                    <a:lnTo>
                      <a:pt x="6" y="75"/>
                    </a:lnTo>
                    <a:lnTo>
                      <a:pt x="9" y="79"/>
                    </a:lnTo>
                    <a:lnTo>
                      <a:pt x="13" y="82"/>
                    </a:lnTo>
                    <a:lnTo>
                      <a:pt x="16" y="86"/>
                    </a:lnTo>
                    <a:lnTo>
                      <a:pt x="21" y="89"/>
                    </a:lnTo>
                    <a:lnTo>
                      <a:pt x="25" y="92"/>
                    </a:lnTo>
                    <a:lnTo>
                      <a:pt x="31" y="95"/>
                    </a:lnTo>
                    <a:lnTo>
                      <a:pt x="70" y="5"/>
                    </a:lnTo>
                    <a:close/>
                  </a:path>
                </a:pathLst>
              </a:custGeom>
              <a:solidFill>
                <a:srgbClr val="714049"/>
              </a:solidFill>
              <a:ln w="9525">
                <a:noFill/>
                <a:round/>
                <a:headEnd/>
                <a:tailEnd/>
              </a:ln>
            </p:spPr>
            <p:txBody>
              <a:bodyPr/>
              <a:lstStyle/>
              <a:p>
                <a:endParaRPr lang="en-US" dirty="0"/>
              </a:p>
            </p:txBody>
          </p:sp>
          <p:sp>
            <p:nvSpPr>
              <p:cNvPr id="58667" name="Freeform 336"/>
              <p:cNvSpPr>
                <a:spLocks/>
              </p:cNvSpPr>
              <p:nvPr/>
            </p:nvSpPr>
            <p:spPr bwMode="auto">
              <a:xfrm>
                <a:off x="3791" y="4491"/>
                <a:ext cx="64" cy="31"/>
              </a:xfrm>
              <a:custGeom>
                <a:avLst/>
                <a:gdLst>
                  <a:gd name="T0" fmla="*/ 0 w 1676"/>
                  <a:gd name="T1" fmla="*/ 0 h 812"/>
                  <a:gd name="T2" fmla="*/ 0 w 1676"/>
                  <a:gd name="T3" fmla="*/ 0 h 812"/>
                  <a:gd name="T4" fmla="*/ 0 w 1676"/>
                  <a:gd name="T5" fmla="*/ 0 h 812"/>
                  <a:gd name="T6" fmla="*/ 0 w 1676"/>
                  <a:gd name="T7" fmla="*/ 0 h 812"/>
                  <a:gd name="T8" fmla="*/ 0 w 1676"/>
                  <a:gd name="T9" fmla="*/ 0 h 812"/>
                  <a:gd name="T10" fmla="*/ 0 60000 65536"/>
                  <a:gd name="T11" fmla="*/ 0 60000 65536"/>
                  <a:gd name="T12" fmla="*/ 0 60000 65536"/>
                  <a:gd name="T13" fmla="*/ 0 60000 65536"/>
                  <a:gd name="T14" fmla="*/ 0 60000 65536"/>
                  <a:gd name="T15" fmla="*/ 0 w 1676"/>
                  <a:gd name="T16" fmla="*/ 0 h 812"/>
                  <a:gd name="T17" fmla="*/ 1676 w 1676"/>
                  <a:gd name="T18" fmla="*/ 812 h 812"/>
                </a:gdLst>
                <a:ahLst/>
                <a:cxnLst>
                  <a:cxn ang="T10">
                    <a:pos x="T0" y="T1"/>
                  </a:cxn>
                  <a:cxn ang="T11">
                    <a:pos x="T2" y="T3"/>
                  </a:cxn>
                  <a:cxn ang="T12">
                    <a:pos x="T4" y="T5"/>
                  </a:cxn>
                  <a:cxn ang="T13">
                    <a:pos x="T6" y="T7"/>
                  </a:cxn>
                  <a:cxn ang="T14">
                    <a:pos x="T8" y="T9"/>
                  </a:cxn>
                </a:cxnLst>
                <a:rect l="T15" t="T16" r="T17" b="T18"/>
                <a:pathLst>
                  <a:path w="1676" h="812">
                    <a:moveTo>
                      <a:pt x="1676" y="722"/>
                    </a:moveTo>
                    <a:lnTo>
                      <a:pt x="39" y="0"/>
                    </a:lnTo>
                    <a:lnTo>
                      <a:pt x="0" y="90"/>
                    </a:lnTo>
                    <a:lnTo>
                      <a:pt x="1636" y="812"/>
                    </a:lnTo>
                    <a:lnTo>
                      <a:pt x="1676" y="722"/>
                    </a:lnTo>
                    <a:close/>
                  </a:path>
                </a:pathLst>
              </a:custGeom>
              <a:solidFill>
                <a:srgbClr val="714049"/>
              </a:solidFill>
              <a:ln w="9525">
                <a:noFill/>
                <a:round/>
                <a:headEnd/>
                <a:tailEnd/>
              </a:ln>
            </p:spPr>
            <p:txBody>
              <a:bodyPr/>
              <a:lstStyle/>
              <a:p>
                <a:endParaRPr lang="en-US" dirty="0"/>
              </a:p>
            </p:txBody>
          </p:sp>
          <p:sp>
            <p:nvSpPr>
              <p:cNvPr id="58668" name="Freeform 337"/>
              <p:cNvSpPr>
                <a:spLocks/>
              </p:cNvSpPr>
              <p:nvPr/>
            </p:nvSpPr>
            <p:spPr bwMode="auto">
              <a:xfrm>
                <a:off x="3854" y="4519"/>
                <a:ext cx="2" cy="3"/>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0" y="90"/>
                    </a:moveTo>
                    <a:lnTo>
                      <a:pt x="5" y="92"/>
                    </a:lnTo>
                    <a:lnTo>
                      <a:pt x="10" y="93"/>
                    </a:lnTo>
                    <a:lnTo>
                      <a:pt x="17" y="94"/>
                    </a:lnTo>
                    <a:lnTo>
                      <a:pt x="22" y="95"/>
                    </a:lnTo>
                    <a:lnTo>
                      <a:pt x="26" y="94"/>
                    </a:lnTo>
                    <a:lnTo>
                      <a:pt x="31" y="94"/>
                    </a:lnTo>
                    <a:lnTo>
                      <a:pt x="36" y="92"/>
                    </a:lnTo>
                    <a:lnTo>
                      <a:pt x="40" y="91"/>
                    </a:lnTo>
                    <a:lnTo>
                      <a:pt x="48" y="86"/>
                    </a:lnTo>
                    <a:lnTo>
                      <a:pt x="55" y="80"/>
                    </a:lnTo>
                    <a:lnTo>
                      <a:pt x="60" y="73"/>
                    </a:lnTo>
                    <a:lnTo>
                      <a:pt x="64" y="65"/>
                    </a:lnTo>
                    <a:lnTo>
                      <a:pt x="67" y="56"/>
                    </a:lnTo>
                    <a:lnTo>
                      <a:pt x="69" y="48"/>
                    </a:lnTo>
                    <a:lnTo>
                      <a:pt x="69" y="38"/>
                    </a:lnTo>
                    <a:lnTo>
                      <a:pt x="67" y="30"/>
                    </a:lnTo>
                    <a:lnTo>
                      <a:pt x="65" y="24"/>
                    </a:lnTo>
                    <a:lnTo>
                      <a:pt x="63" y="20"/>
                    </a:lnTo>
                    <a:lnTo>
                      <a:pt x="60" y="16"/>
                    </a:lnTo>
                    <a:lnTo>
                      <a:pt x="57" y="12"/>
                    </a:lnTo>
                    <a:lnTo>
                      <a:pt x="54" y="9"/>
                    </a:lnTo>
                    <a:lnTo>
                      <a:pt x="50" y="6"/>
                    </a:lnTo>
                    <a:lnTo>
                      <a:pt x="45" y="3"/>
                    </a:lnTo>
                    <a:lnTo>
                      <a:pt x="40" y="0"/>
                    </a:lnTo>
                    <a:lnTo>
                      <a:pt x="0" y="90"/>
                    </a:lnTo>
                    <a:close/>
                  </a:path>
                </a:pathLst>
              </a:custGeom>
              <a:solidFill>
                <a:srgbClr val="714049"/>
              </a:solidFill>
              <a:ln w="9525">
                <a:noFill/>
                <a:round/>
                <a:headEnd/>
                <a:tailEnd/>
              </a:ln>
            </p:spPr>
            <p:txBody>
              <a:bodyPr/>
              <a:lstStyle/>
              <a:p>
                <a:endParaRPr lang="en-US" dirty="0"/>
              </a:p>
            </p:txBody>
          </p:sp>
          <p:sp>
            <p:nvSpPr>
              <p:cNvPr id="58669" name="Freeform 338"/>
              <p:cNvSpPr>
                <a:spLocks/>
              </p:cNvSpPr>
              <p:nvPr/>
            </p:nvSpPr>
            <p:spPr bwMode="auto">
              <a:xfrm>
                <a:off x="3916" y="4439"/>
                <a:ext cx="3" cy="4"/>
              </a:xfrm>
              <a:custGeom>
                <a:avLst/>
                <a:gdLst>
                  <a:gd name="T0" fmla="*/ 0 w 70"/>
                  <a:gd name="T1" fmla="*/ 0 h 95"/>
                  <a:gd name="T2" fmla="*/ 0 w 70"/>
                  <a:gd name="T3" fmla="*/ 0 h 95"/>
                  <a:gd name="T4" fmla="*/ 0 w 70"/>
                  <a:gd name="T5" fmla="*/ 0 h 95"/>
                  <a:gd name="T6" fmla="*/ 0 w 70"/>
                  <a:gd name="T7" fmla="*/ 0 h 95"/>
                  <a:gd name="T8" fmla="*/ 0 w 70"/>
                  <a:gd name="T9" fmla="*/ 0 h 95"/>
                  <a:gd name="T10" fmla="*/ 0 w 70"/>
                  <a:gd name="T11" fmla="*/ 0 h 95"/>
                  <a:gd name="T12" fmla="*/ 0 w 70"/>
                  <a:gd name="T13" fmla="*/ 0 h 95"/>
                  <a:gd name="T14" fmla="*/ 0 w 70"/>
                  <a:gd name="T15" fmla="*/ 0 h 95"/>
                  <a:gd name="T16" fmla="*/ 0 w 70"/>
                  <a:gd name="T17" fmla="*/ 0 h 95"/>
                  <a:gd name="T18" fmla="*/ 0 w 70"/>
                  <a:gd name="T19" fmla="*/ 0 h 95"/>
                  <a:gd name="T20" fmla="*/ 0 w 70"/>
                  <a:gd name="T21" fmla="*/ 0 h 95"/>
                  <a:gd name="T22" fmla="*/ 0 w 70"/>
                  <a:gd name="T23" fmla="*/ 0 h 95"/>
                  <a:gd name="T24" fmla="*/ 0 w 70"/>
                  <a:gd name="T25" fmla="*/ 0 h 95"/>
                  <a:gd name="T26" fmla="*/ 0 w 70"/>
                  <a:gd name="T27" fmla="*/ 0 h 95"/>
                  <a:gd name="T28" fmla="*/ 0 w 70"/>
                  <a:gd name="T29" fmla="*/ 0 h 95"/>
                  <a:gd name="T30" fmla="*/ 0 w 70"/>
                  <a:gd name="T31" fmla="*/ 0 h 95"/>
                  <a:gd name="T32" fmla="*/ 0 w 70"/>
                  <a:gd name="T33" fmla="*/ 0 h 95"/>
                  <a:gd name="T34" fmla="*/ 0 w 70"/>
                  <a:gd name="T35" fmla="*/ 0 h 95"/>
                  <a:gd name="T36" fmla="*/ 0 w 70"/>
                  <a:gd name="T37" fmla="*/ 0 h 95"/>
                  <a:gd name="T38" fmla="*/ 0 w 70"/>
                  <a:gd name="T39" fmla="*/ 0 h 95"/>
                  <a:gd name="T40" fmla="*/ 0 w 70"/>
                  <a:gd name="T41" fmla="*/ 0 h 95"/>
                  <a:gd name="T42" fmla="*/ 0 w 70"/>
                  <a:gd name="T43" fmla="*/ 0 h 95"/>
                  <a:gd name="T44" fmla="*/ 0 w 70"/>
                  <a:gd name="T45" fmla="*/ 0 h 95"/>
                  <a:gd name="T46" fmla="*/ 0 w 70"/>
                  <a:gd name="T47" fmla="*/ 0 h 95"/>
                  <a:gd name="T48" fmla="*/ 0 w 70"/>
                  <a:gd name="T49" fmla="*/ 0 h 95"/>
                  <a:gd name="T50" fmla="*/ 0 w 70"/>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5"/>
                  <a:gd name="T80" fmla="*/ 70 w 70"/>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5">
                    <a:moveTo>
                      <a:pt x="70" y="6"/>
                    </a:moveTo>
                    <a:lnTo>
                      <a:pt x="64" y="3"/>
                    </a:lnTo>
                    <a:lnTo>
                      <a:pt x="59" y="1"/>
                    </a:lnTo>
                    <a:lnTo>
                      <a:pt x="54" y="0"/>
                    </a:lnTo>
                    <a:lnTo>
                      <a:pt x="48" y="0"/>
                    </a:lnTo>
                    <a:lnTo>
                      <a:pt x="43" y="0"/>
                    </a:lnTo>
                    <a:lnTo>
                      <a:pt x="38" y="1"/>
                    </a:lnTo>
                    <a:lnTo>
                      <a:pt x="33" y="2"/>
                    </a:lnTo>
                    <a:lnTo>
                      <a:pt x="29" y="4"/>
                    </a:lnTo>
                    <a:lnTo>
                      <a:pt x="21" y="9"/>
                    </a:lnTo>
                    <a:lnTo>
                      <a:pt x="15" y="15"/>
                    </a:lnTo>
                    <a:lnTo>
                      <a:pt x="9" y="23"/>
                    </a:lnTo>
                    <a:lnTo>
                      <a:pt x="5" y="30"/>
                    </a:lnTo>
                    <a:lnTo>
                      <a:pt x="2" y="39"/>
                    </a:lnTo>
                    <a:lnTo>
                      <a:pt x="0" y="48"/>
                    </a:lnTo>
                    <a:lnTo>
                      <a:pt x="0" y="57"/>
                    </a:lnTo>
                    <a:lnTo>
                      <a:pt x="2" y="66"/>
                    </a:lnTo>
                    <a:lnTo>
                      <a:pt x="4" y="70"/>
                    </a:lnTo>
                    <a:lnTo>
                      <a:pt x="6" y="74"/>
                    </a:lnTo>
                    <a:lnTo>
                      <a:pt x="9" y="79"/>
                    </a:lnTo>
                    <a:lnTo>
                      <a:pt x="12" y="83"/>
                    </a:lnTo>
                    <a:lnTo>
                      <a:pt x="15" y="87"/>
                    </a:lnTo>
                    <a:lnTo>
                      <a:pt x="20" y="90"/>
                    </a:lnTo>
                    <a:lnTo>
                      <a:pt x="24" y="93"/>
                    </a:lnTo>
                    <a:lnTo>
                      <a:pt x="30" y="95"/>
                    </a:lnTo>
                    <a:lnTo>
                      <a:pt x="70" y="6"/>
                    </a:lnTo>
                    <a:close/>
                  </a:path>
                </a:pathLst>
              </a:custGeom>
              <a:solidFill>
                <a:srgbClr val="714049"/>
              </a:solidFill>
              <a:ln w="9525">
                <a:noFill/>
                <a:round/>
                <a:headEnd/>
                <a:tailEnd/>
              </a:ln>
            </p:spPr>
            <p:txBody>
              <a:bodyPr/>
              <a:lstStyle/>
              <a:p>
                <a:endParaRPr lang="en-US" dirty="0"/>
              </a:p>
            </p:txBody>
          </p:sp>
          <p:sp>
            <p:nvSpPr>
              <p:cNvPr id="58670" name="Freeform 339"/>
              <p:cNvSpPr>
                <a:spLocks/>
              </p:cNvSpPr>
              <p:nvPr/>
            </p:nvSpPr>
            <p:spPr bwMode="auto">
              <a:xfrm>
                <a:off x="3917" y="4439"/>
                <a:ext cx="63" cy="31"/>
              </a:xfrm>
              <a:custGeom>
                <a:avLst/>
                <a:gdLst>
                  <a:gd name="T0" fmla="*/ 0 w 1631"/>
                  <a:gd name="T1" fmla="*/ 0 h 790"/>
                  <a:gd name="T2" fmla="*/ 0 w 1631"/>
                  <a:gd name="T3" fmla="*/ 0 h 790"/>
                  <a:gd name="T4" fmla="*/ 0 w 1631"/>
                  <a:gd name="T5" fmla="*/ 0 h 790"/>
                  <a:gd name="T6" fmla="*/ 0 w 1631"/>
                  <a:gd name="T7" fmla="*/ 0 h 790"/>
                  <a:gd name="T8" fmla="*/ 0 w 1631"/>
                  <a:gd name="T9" fmla="*/ 0 h 790"/>
                  <a:gd name="T10" fmla="*/ 0 60000 65536"/>
                  <a:gd name="T11" fmla="*/ 0 60000 65536"/>
                  <a:gd name="T12" fmla="*/ 0 60000 65536"/>
                  <a:gd name="T13" fmla="*/ 0 60000 65536"/>
                  <a:gd name="T14" fmla="*/ 0 60000 65536"/>
                  <a:gd name="T15" fmla="*/ 0 w 1631"/>
                  <a:gd name="T16" fmla="*/ 0 h 790"/>
                  <a:gd name="T17" fmla="*/ 1631 w 1631"/>
                  <a:gd name="T18" fmla="*/ 790 h 790"/>
                </a:gdLst>
                <a:ahLst/>
                <a:cxnLst>
                  <a:cxn ang="T10">
                    <a:pos x="T0" y="T1"/>
                  </a:cxn>
                  <a:cxn ang="T11">
                    <a:pos x="T2" y="T3"/>
                  </a:cxn>
                  <a:cxn ang="T12">
                    <a:pos x="T4" y="T5"/>
                  </a:cxn>
                  <a:cxn ang="T13">
                    <a:pos x="T6" y="T7"/>
                  </a:cxn>
                  <a:cxn ang="T14">
                    <a:pos x="T8" y="T9"/>
                  </a:cxn>
                </a:cxnLst>
                <a:rect l="T15" t="T16" r="T17" b="T18"/>
                <a:pathLst>
                  <a:path w="1631" h="790">
                    <a:moveTo>
                      <a:pt x="1631" y="701"/>
                    </a:moveTo>
                    <a:lnTo>
                      <a:pt x="40" y="0"/>
                    </a:lnTo>
                    <a:lnTo>
                      <a:pt x="0" y="89"/>
                    </a:lnTo>
                    <a:lnTo>
                      <a:pt x="1591" y="790"/>
                    </a:lnTo>
                    <a:lnTo>
                      <a:pt x="1631" y="701"/>
                    </a:lnTo>
                    <a:close/>
                  </a:path>
                </a:pathLst>
              </a:custGeom>
              <a:solidFill>
                <a:srgbClr val="714049"/>
              </a:solidFill>
              <a:ln w="9525">
                <a:noFill/>
                <a:round/>
                <a:headEnd/>
                <a:tailEnd/>
              </a:ln>
            </p:spPr>
            <p:txBody>
              <a:bodyPr/>
              <a:lstStyle/>
              <a:p>
                <a:endParaRPr lang="en-US" dirty="0"/>
              </a:p>
            </p:txBody>
          </p:sp>
          <p:sp>
            <p:nvSpPr>
              <p:cNvPr id="58671" name="Freeform 340"/>
              <p:cNvSpPr>
                <a:spLocks/>
              </p:cNvSpPr>
              <p:nvPr/>
            </p:nvSpPr>
            <p:spPr bwMode="auto">
              <a:xfrm>
                <a:off x="3979" y="4466"/>
                <a:ext cx="2"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0" y="89"/>
                    </a:moveTo>
                    <a:lnTo>
                      <a:pt x="5" y="93"/>
                    </a:lnTo>
                    <a:lnTo>
                      <a:pt x="10" y="94"/>
                    </a:lnTo>
                    <a:lnTo>
                      <a:pt x="16" y="95"/>
                    </a:lnTo>
                    <a:lnTo>
                      <a:pt x="22" y="95"/>
                    </a:lnTo>
                    <a:lnTo>
                      <a:pt x="26" y="95"/>
                    </a:lnTo>
                    <a:lnTo>
                      <a:pt x="31" y="94"/>
                    </a:lnTo>
                    <a:lnTo>
                      <a:pt x="36" y="93"/>
                    </a:lnTo>
                    <a:lnTo>
                      <a:pt x="40" y="90"/>
                    </a:lnTo>
                    <a:lnTo>
                      <a:pt x="48" y="86"/>
                    </a:lnTo>
                    <a:lnTo>
                      <a:pt x="55" y="80"/>
                    </a:lnTo>
                    <a:lnTo>
                      <a:pt x="60" y="73"/>
                    </a:lnTo>
                    <a:lnTo>
                      <a:pt x="64" y="65"/>
                    </a:lnTo>
                    <a:lnTo>
                      <a:pt x="67" y="56"/>
                    </a:lnTo>
                    <a:lnTo>
                      <a:pt x="69" y="47"/>
                    </a:lnTo>
                    <a:lnTo>
                      <a:pt x="69" y="38"/>
                    </a:lnTo>
                    <a:lnTo>
                      <a:pt x="67" y="29"/>
                    </a:lnTo>
                    <a:lnTo>
                      <a:pt x="65" y="25"/>
                    </a:lnTo>
                    <a:lnTo>
                      <a:pt x="63" y="21"/>
                    </a:lnTo>
                    <a:lnTo>
                      <a:pt x="60" y="16"/>
                    </a:lnTo>
                    <a:lnTo>
                      <a:pt x="57" y="12"/>
                    </a:lnTo>
                    <a:lnTo>
                      <a:pt x="54" y="9"/>
                    </a:lnTo>
                    <a:lnTo>
                      <a:pt x="50" y="5"/>
                    </a:lnTo>
                    <a:lnTo>
                      <a:pt x="45" y="2"/>
                    </a:lnTo>
                    <a:lnTo>
                      <a:pt x="40" y="0"/>
                    </a:lnTo>
                    <a:lnTo>
                      <a:pt x="0" y="89"/>
                    </a:lnTo>
                    <a:close/>
                  </a:path>
                </a:pathLst>
              </a:custGeom>
              <a:solidFill>
                <a:srgbClr val="714049"/>
              </a:solidFill>
              <a:ln w="9525">
                <a:noFill/>
                <a:round/>
                <a:headEnd/>
                <a:tailEnd/>
              </a:ln>
            </p:spPr>
            <p:txBody>
              <a:bodyPr/>
              <a:lstStyle/>
              <a:p>
                <a:endParaRPr lang="en-US" dirty="0"/>
              </a:p>
            </p:txBody>
          </p:sp>
          <p:sp>
            <p:nvSpPr>
              <p:cNvPr id="58672" name="Freeform 341"/>
              <p:cNvSpPr>
                <a:spLocks/>
              </p:cNvSpPr>
              <p:nvPr/>
            </p:nvSpPr>
            <p:spPr bwMode="auto">
              <a:xfrm>
                <a:off x="3788" y="4546"/>
                <a:ext cx="3"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69" y="5"/>
                    </a:moveTo>
                    <a:lnTo>
                      <a:pt x="64" y="3"/>
                    </a:lnTo>
                    <a:lnTo>
                      <a:pt x="58" y="2"/>
                    </a:lnTo>
                    <a:lnTo>
                      <a:pt x="53" y="1"/>
                    </a:lnTo>
                    <a:lnTo>
                      <a:pt x="48" y="0"/>
                    </a:lnTo>
                    <a:lnTo>
                      <a:pt x="43" y="1"/>
                    </a:lnTo>
                    <a:lnTo>
                      <a:pt x="38" y="2"/>
                    </a:lnTo>
                    <a:lnTo>
                      <a:pt x="33" y="3"/>
                    </a:lnTo>
                    <a:lnTo>
                      <a:pt x="29" y="4"/>
                    </a:lnTo>
                    <a:lnTo>
                      <a:pt x="21" y="9"/>
                    </a:lnTo>
                    <a:lnTo>
                      <a:pt x="14" y="15"/>
                    </a:lnTo>
                    <a:lnTo>
                      <a:pt x="9" y="22"/>
                    </a:lnTo>
                    <a:lnTo>
                      <a:pt x="4" y="31"/>
                    </a:lnTo>
                    <a:lnTo>
                      <a:pt x="1" y="40"/>
                    </a:lnTo>
                    <a:lnTo>
                      <a:pt x="0" y="49"/>
                    </a:lnTo>
                    <a:lnTo>
                      <a:pt x="0" y="58"/>
                    </a:lnTo>
                    <a:lnTo>
                      <a:pt x="2" y="66"/>
                    </a:lnTo>
                    <a:lnTo>
                      <a:pt x="4" y="71"/>
                    </a:lnTo>
                    <a:lnTo>
                      <a:pt x="6" y="75"/>
                    </a:lnTo>
                    <a:lnTo>
                      <a:pt x="8" y="79"/>
                    </a:lnTo>
                    <a:lnTo>
                      <a:pt x="11" y="83"/>
                    </a:lnTo>
                    <a:lnTo>
                      <a:pt x="15" y="86"/>
                    </a:lnTo>
                    <a:lnTo>
                      <a:pt x="19" y="89"/>
                    </a:lnTo>
                    <a:lnTo>
                      <a:pt x="24" y="92"/>
                    </a:lnTo>
                    <a:lnTo>
                      <a:pt x="29" y="95"/>
                    </a:lnTo>
                    <a:lnTo>
                      <a:pt x="69" y="5"/>
                    </a:lnTo>
                    <a:close/>
                  </a:path>
                </a:pathLst>
              </a:custGeom>
              <a:solidFill>
                <a:srgbClr val="714049"/>
              </a:solidFill>
              <a:ln w="9525">
                <a:noFill/>
                <a:round/>
                <a:headEnd/>
                <a:tailEnd/>
              </a:ln>
            </p:spPr>
            <p:txBody>
              <a:bodyPr/>
              <a:lstStyle/>
              <a:p>
                <a:endParaRPr lang="en-US" dirty="0"/>
              </a:p>
            </p:txBody>
          </p:sp>
          <p:sp>
            <p:nvSpPr>
              <p:cNvPr id="58673" name="Freeform 342"/>
              <p:cNvSpPr>
                <a:spLocks/>
              </p:cNvSpPr>
              <p:nvPr/>
            </p:nvSpPr>
            <p:spPr bwMode="auto">
              <a:xfrm>
                <a:off x="3790" y="4546"/>
                <a:ext cx="74" cy="36"/>
              </a:xfrm>
              <a:custGeom>
                <a:avLst/>
                <a:gdLst>
                  <a:gd name="T0" fmla="*/ 0 w 1936"/>
                  <a:gd name="T1" fmla="*/ 0 h 927"/>
                  <a:gd name="T2" fmla="*/ 0 w 1936"/>
                  <a:gd name="T3" fmla="*/ 0 h 927"/>
                  <a:gd name="T4" fmla="*/ 0 w 1936"/>
                  <a:gd name="T5" fmla="*/ 0 h 927"/>
                  <a:gd name="T6" fmla="*/ 0 w 1936"/>
                  <a:gd name="T7" fmla="*/ 0 h 927"/>
                  <a:gd name="T8" fmla="*/ 0 w 1936"/>
                  <a:gd name="T9" fmla="*/ 0 h 927"/>
                  <a:gd name="T10" fmla="*/ 0 60000 65536"/>
                  <a:gd name="T11" fmla="*/ 0 60000 65536"/>
                  <a:gd name="T12" fmla="*/ 0 60000 65536"/>
                  <a:gd name="T13" fmla="*/ 0 60000 65536"/>
                  <a:gd name="T14" fmla="*/ 0 60000 65536"/>
                  <a:gd name="T15" fmla="*/ 0 w 1936"/>
                  <a:gd name="T16" fmla="*/ 0 h 927"/>
                  <a:gd name="T17" fmla="*/ 1936 w 1936"/>
                  <a:gd name="T18" fmla="*/ 927 h 927"/>
                </a:gdLst>
                <a:ahLst/>
                <a:cxnLst>
                  <a:cxn ang="T10">
                    <a:pos x="T0" y="T1"/>
                  </a:cxn>
                  <a:cxn ang="T11">
                    <a:pos x="T2" y="T3"/>
                  </a:cxn>
                  <a:cxn ang="T12">
                    <a:pos x="T4" y="T5"/>
                  </a:cxn>
                  <a:cxn ang="T13">
                    <a:pos x="T6" y="T7"/>
                  </a:cxn>
                  <a:cxn ang="T14">
                    <a:pos x="T8" y="T9"/>
                  </a:cxn>
                </a:cxnLst>
                <a:rect l="T15" t="T16" r="T17" b="T18"/>
                <a:pathLst>
                  <a:path w="1936" h="927">
                    <a:moveTo>
                      <a:pt x="1936" y="837"/>
                    </a:moveTo>
                    <a:lnTo>
                      <a:pt x="40" y="0"/>
                    </a:lnTo>
                    <a:lnTo>
                      <a:pt x="0" y="90"/>
                    </a:lnTo>
                    <a:lnTo>
                      <a:pt x="1897" y="927"/>
                    </a:lnTo>
                    <a:lnTo>
                      <a:pt x="1936" y="837"/>
                    </a:lnTo>
                    <a:close/>
                  </a:path>
                </a:pathLst>
              </a:custGeom>
              <a:solidFill>
                <a:srgbClr val="714049"/>
              </a:solidFill>
              <a:ln w="9525">
                <a:noFill/>
                <a:round/>
                <a:headEnd/>
                <a:tailEnd/>
              </a:ln>
            </p:spPr>
            <p:txBody>
              <a:bodyPr/>
              <a:lstStyle/>
              <a:p>
                <a:endParaRPr lang="en-US" dirty="0"/>
              </a:p>
            </p:txBody>
          </p:sp>
          <p:sp>
            <p:nvSpPr>
              <p:cNvPr id="58674" name="Freeform 343"/>
              <p:cNvSpPr>
                <a:spLocks/>
              </p:cNvSpPr>
              <p:nvPr/>
            </p:nvSpPr>
            <p:spPr bwMode="auto">
              <a:xfrm>
                <a:off x="3862" y="4579"/>
                <a:ext cx="3" cy="3"/>
              </a:xfrm>
              <a:custGeom>
                <a:avLst/>
                <a:gdLst>
                  <a:gd name="T0" fmla="*/ 0 w 68"/>
                  <a:gd name="T1" fmla="*/ 0 h 94"/>
                  <a:gd name="T2" fmla="*/ 0 w 68"/>
                  <a:gd name="T3" fmla="*/ 0 h 94"/>
                  <a:gd name="T4" fmla="*/ 0 w 68"/>
                  <a:gd name="T5" fmla="*/ 0 h 94"/>
                  <a:gd name="T6" fmla="*/ 0 w 68"/>
                  <a:gd name="T7" fmla="*/ 0 h 94"/>
                  <a:gd name="T8" fmla="*/ 0 w 68"/>
                  <a:gd name="T9" fmla="*/ 0 h 94"/>
                  <a:gd name="T10" fmla="*/ 0 w 68"/>
                  <a:gd name="T11" fmla="*/ 0 h 94"/>
                  <a:gd name="T12" fmla="*/ 0 w 68"/>
                  <a:gd name="T13" fmla="*/ 0 h 94"/>
                  <a:gd name="T14" fmla="*/ 0 w 68"/>
                  <a:gd name="T15" fmla="*/ 0 h 94"/>
                  <a:gd name="T16" fmla="*/ 0 w 68"/>
                  <a:gd name="T17" fmla="*/ 0 h 94"/>
                  <a:gd name="T18" fmla="*/ 0 w 68"/>
                  <a:gd name="T19" fmla="*/ 0 h 94"/>
                  <a:gd name="T20" fmla="*/ 0 w 68"/>
                  <a:gd name="T21" fmla="*/ 0 h 94"/>
                  <a:gd name="T22" fmla="*/ 0 w 68"/>
                  <a:gd name="T23" fmla="*/ 0 h 94"/>
                  <a:gd name="T24" fmla="*/ 0 w 68"/>
                  <a:gd name="T25" fmla="*/ 0 h 94"/>
                  <a:gd name="T26" fmla="*/ 0 w 68"/>
                  <a:gd name="T27" fmla="*/ 0 h 94"/>
                  <a:gd name="T28" fmla="*/ 0 w 68"/>
                  <a:gd name="T29" fmla="*/ 0 h 94"/>
                  <a:gd name="T30" fmla="*/ 0 w 68"/>
                  <a:gd name="T31" fmla="*/ 0 h 94"/>
                  <a:gd name="T32" fmla="*/ 0 w 68"/>
                  <a:gd name="T33" fmla="*/ 0 h 94"/>
                  <a:gd name="T34" fmla="*/ 0 w 68"/>
                  <a:gd name="T35" fmla="*/ 0 h 94"/>
                  <a:gd name="T36" fmla="*/ 0 w 68"/>
                  <a:gd name="T37" fmla="*/ 0 h 94"/>
                  <a:gd name="T38" fmla="*/ 0 w 68"/>
                  <a:gd name="T39" fmla="*/ 0 h 94"/>
                  <a:gd name="T40" fmla="*/ 0 w 68"/>
                  <a:gd name="T41" fmla="*/ 0 h 94"/>
                  <a:gd name="T42" fmla="*/ 0 w 68"/>
                  <a:gd name="T43" fmla="*/ 0 h 94"/>
                  <a:gd name="T44" fmla="*/ 0 w 68"/>
                  <a:gd name="T45" fmla="*/ 0 h 94"/>
                  <a:gd name="T46" fmla="*/ 0 w 68"/>
                  <a:gd name="T47" fmla="*/ 0 h 94"/>
                  <a:gd name="T48" fmla="*/ 0 w 68"/>
                  <a:gd name="T49" fmla="*/ 0 h 94"/>
                  <a:gd name="T50" fmla="*/ 0 w 68"/>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4"/>
                  <a:gd name="T80" fmla="*/ 68 w 68"/>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4">
                    <a:moveTo>
                      <a:pt x="0" y="90"/>
                    </a:moveTo>
                    <a:lnTo>
                      <a:pt x="5" y="92"/>
                    </a:lnTo>
                    <a:lnTo>
                      <a:pt x="10" y="93"/>
                    </a:lnTo>
                    <a:lnTo>
                      <a:pt x="16" y="94"/>
                    </a:lnTo>
                    <a:lnTo>
                      <a:pt x="21" y="94"/>
                    </a:lnTo>
                    <a:lnTo>
                      <a:pt x="26" y="94"/>
                    </a:lnTo>
                    <a:lnTo>
                      <a:pt x="30" y="93"/>
                    </a:lnTo>
                    <a:lnTo>
                      <a:pt x="35" y="92"/>
                    </a:lnTo>
                    <a:lnTo>
                      <a:pt x="39" y="90"/>
                    </a:lnTo>
                    <a:lnTo>
                      <a:pt x="47" y="86"/>
                    </a:lnTo>
                    <a:lnTo>
                      <a:pt x="54" y="80"/>
                    </a:lnTo>
                    <a:lnTo>
                      <a:pt x="59" y="73"/>
                    </a:lnTo>
                    <a:lnTo>
                      <a:pt x="64" y="65"/>
                    </a:lnTo>
                    <a:lnTo>
                      <a:pt x="67" y="56"/>
                    </a:lnTo>
                    <a:lnTo>
                      <a:pt x="68" y="46"/>
                    </a:lnTo>
                    <a:lnTo>
                      <a:pt x="68" y="37"/>
                    </a:lnTo>
                    <a:lnTo>
                      <a:pt x="66" y="28"/>
                    </a:lnTo>
                    <a:lnTo>
                      <a:pt x="64" y="24"/>
                    </a:lnTo>
                    <a:lnTo>
                      <a:pt x="62" y="20"/>
                    </a:lnTo>
                    <a:lnTo>
                      <a:pt x="60" y="16"/>
                    </a:lnTo>
                    <a:lnTo>
                      <a:pt x="56" y="12"/>
                    </a:lnTo>
                    <a:lnTo>
                      <a:pt x="53" y="9"/>
                    </a:lnTo>
                    <a:lnTo>
                      <a:pt x="49" y="6"/>
                    </a:lnTo>
                    <a:lnTo>
                      <a:pt x="44" y="3"/>
                    </a:lnTo>
                    <a:lnTo>
                      <a:pt x="39" y="0"/>
                    </a:lnTo>
                    <a:lnTo>
                      <a:pt x="0" y="90"/>
                    </a:lnTo>
                    <a:close/>
                  </a:path>
                </a:pathLst>
              </a:custGeom>
              <a:solidFill>
                <a:srgbClr val="714049"/>
              </a:solidFill>
              <a:ln w="9525">
                <a:noFill/>
                <a:round/>
                <a:headEnd/>
                <a:tailEnd/>
              </a:ln>
            </p:spPr>
            <p:txBody>
              <a:bodyPr/>
              <a:lstStyle/>
              <a:p>
                <a:endParaRPr lang="en-US" dirty="0"/>
              </a:p>
            </p:txBody>
          </p:sp>
          <p:sp>
            <p:nvSpPr>
              <p:cNvPr id="58675" name="Freeform 344"/>
              <p:cNvSpPr>
                <a:spLocks/>
              </p:cNvSpPr>
              <p:nvPr/>
            </p:nvSpPr>
            <p:spPr bwMode="auto">
              <a:xfrm>
                <a:off x="3917" y="4494"/>
                <a:ext cx="2" cy="4"/>
              </a:xfrm>
              <a:custGeom>
                <a:avLst/>
                <a:gdLst>
                  <a:gd name="T0" fmla="*/ 0 w 69"/>
                  <a:gd name="T1" fmla="*/ 0 h 96"/>
                  <a:gd name="T2" fmla="*/ 0 w 69"/>
                  <a:gd name="T3" fmla="*/ 0 h 96"/>
                  <a:gd name="T4" fmla="*/ 0 w 69"/>
                  <a:gd name="T5" fmla="*/ 0 h 96"/>
                  <a:gd name="T6" fmla="*/ 0 w 69"/>
                  <a:gd name="T7" fmla="*/ 0 h 96"/>
                  <a:gd name="T8" fmla="*/ 0 w 69"/>
                  <a:gd name="T9" fmla="*/ 0 h 96"/>
                  <a:gd name="T10" fmla="*/ 0 w 69"/>
                  <a:gd name="T11" fmla="*/ 0 h 96"/>
                  <a:gd name="T12" fmla="*/ 0 w 69"/>
                  <a:gd name="T13" fmla="*/ 0 h 96"/>
                  <a:gd name="T14" fmla="*/ 0 w 69"/>
                  <a:gd name="T15" fmla="*/ 0 h 96"/>
                  <a:gd name="T16" fmla="*/ 0 w 69"/>
                  <a:gd name="T17" fmla="*/ 0 h 96"/>
                  <a:gd name="T18" fmla="*/ 0 w 69"/>
                  <a:gd name="T19" fmla="*/ 0 h 96"/>
                  <a:gd name="T20" fmla="*/ 0 w 69"/>
                  <a:gd name="T21" fmla="*/ 0 h 96"/>
                  <a:gd name="T22" fmla="*/ 0 w 69"/>
                  <a:gd name="T23" fmla="*/ 0 h 96"/>
                  <a:gd name="T24" fmla="*/ 0 w 69"/>
                  <a:gd name="T25" fmla="*/ 0 h 96"/>
                  <a:gd name="T26" fmla="*/ 0 w 69"/>
                  <a:gd name="T27" fmla="*/ 0 h 96"/>
                  <a:gd name="T28" fmla="*/ 0 w 69"/>
                  <a:gd name="T29" fmla="*/ 0 h 96"/>
                  <a:gd name="T30" fmla="*/ 0 w 69"/>
                  <a:gd name="T31" fmla="*/ 0 h 96"/>
                  <a:gd name="T32" fmla="*/ 0 w 69"/>
                  <a:gd name="T33" fmla="*/ 0 h 96"/>
                  <a:gd name="T34" fmla="*/ 0 w 69"/>
                  <a:gd name="T35" fmla="*/ 0 h 96"/>
                  <a:gd name="T36" fmla="*/ 0 w 69"/>
                  <a:gd name="T37" fmla="*/ 0 h 96"/>
                  <a:gd name="T38" fmla="*/ 0 w 69"/>
                  <a:gd name="T39" fmla="*/ 0 h 96"/>
                  <a:gd name="T40" fmla="*/ 0 w 69"/>
                  <a:gd name="T41" fmla="*/ 0 h 96"/>
                  <a:gd name="T42" fmla="*/ 0 w 69"/>
                  <a:gd name="T43" fmla="*/ 0 h 96"/>
                  <a:gd name="T44" fmla="*/ 0 w 69"/>
                  <a:gd name="T45" fmla="*/ 0 h 96"/>
                  <a:gd name="T46" fmla="*/ 0 w 69"/>
                  <a:gd name="T47" fmla="*/ 0 h 96"/>
                  <a:gd name="T48" fmla="*/ 0 w 69"/>
                  <a:gd name="T49" fmla="*/ 0 h 96"/>
                  <a:gd name="T50" fmla="*/ 0 w 69"/>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6"/>
                  <a:gd name="T80" fmla="*/ 69 w 69"/>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6">
                    <a:moveTo>
                      <a:pt x="69" y="5"/>
                    </a:moveTo>
                    <a:lnTo>
                      <a:pt x="64" y="3"/>
                    </a:lnTo>
                    <a:lnTo>
                      <a:pt x="58" y="1"/>
                    </a:lnTo>
                    <a:lnTo>
                      <a:pt x="53" y="0"/>
                    </a:lnTo>
                    <a:lnTo>
                      <a:pt x="48" y="0"/>
                    </a:lnTo>
                    <a:lnTo>
                      <a:pt x="43" y="0"/>
                    </a:lnTo>
                    <a:lnTo>
                      <a:pt x="37" y="1"/>
                    </a:lnTo>
                    <a:lnTo>
                      <a:pt x="33" y="2"/>
                    </a:lnTo>
                    <a:lnTo>
                      <a:pt x="29" y="4"/>
                    </a:lnTo>
                    <a:lnTo>
                      <a:pt x="21" y="9"/>
                    </a:lnTo>
                    <a:lnTo>
                      <a:pt x="14" y="16"/>
                    </a:lnTo>
                    <a:lnTo>
                      <a:pt x="9" y="23"/>
                    </a:lnTo>
                    <a:lnTo>
                      <a:pt x="4" y="31"/>
                    </a:lnTo>
                    <a:lnTo>
                      <a:pt x="1" y="39"/>
                    </a:lnTo>
                    <a:lnTo>
                      <a:pt x="0" y="48"/>
                    </a:lnTo>
                    <a:lnTo>
                      <a:pt x="0" y="57"/>
                    </a:lnTo>
                    <a:lnTo>
                      <a:pt x="2" y="66"/>
                    </a:lnTo>
                    <a:lnTo>
                      <a:pt x="3" y="70"/>
                    </a:lnTo>
                    <a:lnTo>
                      <a:pt x="6" y="75"/>
                    </a:lnTo>
                    <a:lnTo>
                      <a:pt x="8" y="79"/>
                    </a:lnTo>
                    <a:lnTo>
                      <a:pt x="11" y="83"/>
                    </a:lnTo>
                    <a:lnTo>
                      <a:pt x="15" y="87"/>
                    </a:lnTo>
                    <a:lnTo>
                      <a:pt x="19" y="90"/>
                    </a:lnTo>
                    <a:lnTo>
                      <a:pt x="24" y="93"/>
                    </a:lnTo>
                    <a:lnTo>
                      <a:pt x="29" y="96"/>
                    </a:lnTo>
                    <a:lnTo>
                      <a:pt x="69" y="5"/>
                    </a:lnTo>
                    <a:close/>
                  </a:path>
                </a:pathLst>
              </a:custGeom>
              <a:solidFill>
                <a:srgbClr val="714049"/>
              </a:solidFill>
              <a:ln w="9525">
                <a:noFill/>
                <a:round/>
                <a:headEnd/>
                <a:tailEnd/>
              </a:ln>
            </p:spPr>
            <p:txBody>
              <a:bodyPr/>
              <a:lstStyle/>
              <a:p>
                <a:endParaRPr lang="en-US" dirty="0"/>
              </a:p>
            </p:txBody>
          </p:sp>
          <p:sp>
            <p:nvSpPr>
              <p:cNvPr id="58676" name="Freeform 345"/>
              <p:cNvSpPr>
                <a:spLocks/>
              </p:cNvSpPr>
              <p:nvPr/>
            </p:nvSpPr>
            <p:spPr bwMode="auto">
              <a:xfrm>
                <a:off x="3918" y="4495"/>
                <a:ext cx="73" cy="35"/>
              </a:xfrm>
              <a:custGeom>
                <a:avLst/>
                <a:gdLst>
                  <a:gd name="T0" fmla="*/ 0 w 1908"/>
                  <a:gd name="T1" fmla="*/ 0 h 914"/>
                  <a:gd name="T2" fmla="*/ 0 w 1908"/>
                  <a:gd name="T3" fmla="*/ 0 h 914"/>
                  <a:gd name="T4" fmla="*/ 0 w 1908"/>
                  <a:gd name="T5" fmla="*/ 0 h 914"/>
                  <a:gd name="T6" fmla="*/ 0 w 1908"/>
                  <a:gd name="T7" fmla="*/ 0 h 914"/>
                  <a:gd name="T8" fmla="*/ 0 w 1908"/>
                  <a:gd name="T9" fmla="*/ 0 h 914"/>
                  <a:gd name="T10" fmla="*/ 0 60000 65536"/>
                  <a:gd name="T11" fmla="*/ 0 60000 65536"/>
                  <a:gd name="T12" fmla="*/ 0 60000 65536"/>
                  <a:gd name="T13" fmla="*/ 0 60000 65536"/>
                  <a:gd name="T14" fmla="*/ 0 60000 65536"/>
                  <a:gd name="T15" fmla="*/ 0 w 1908"/>
                  <a:gd name="T16" fmla="*/ 0 h 914"/>
                  <a:gd name="T17" fmla="*/ 1908 w 1908"/>
                  <a:gd name="T18" fmla="*/ 914 h 914"/>
                </a:gdLst>
                <a:ahLst/>
                <a:cxnLst>
                  <a:cxn ang="T10">
                    <a:pos x="T0" y="T1"/>
                  </a:cxn>
                  <a:cxn ang="T11">
                    <a:pos x="T2" y="T3"/>
                  </a:cxn>
                  <a:cxn ang="T12">
                    <a:pos x="T4" y="T5"/>
                  </a:cxn>
                  <a:cxn ang="T13">
                    <a:pos x="T6" y="T7"/>
                  </a:cxn>
                  <a:cxn ang="T14">
                    <a:pos x="T8" y="T9"/>
                  </a:cxn>
                </a:cxnLst>
                <a:rect l="T15" t="T16" r="T17" b="T18"/>
                <a:pathLst>
                  <a:path w="1908" h="914">
                    <a:moveTo>
                      <a:pt x="1908" y="824"/>
                    </a:moveTo>
                    <a:lnTo>
                      <a:pt x="40" y="0"/>
                    </a:lnTo>
                    <a:lnTo>
                      <a:pt x="0" y="91"/>
                    </a:lnTo>
                    <a:lnTo>
                      <a:pt x="1868" y="914"/>
                    </a:lnTo>
                    <a:lnTo>
                      <a:pt x="1908" y="824"/>
                    </a:lnTo>
                    <a:close/>
                  </a:path>
                </a:pathLst>
              </a:custGeom>
              <a:solidFill>
                <a:srgbClr val="714049"/>
              </a:solidFill>
              <a:ln w="9525">
                <a:noFill/>
                <a:round/>
                <a:headEnd/>
                <a:tailEnd/>
              </a:ln>
            </p:spPr>
            <p:txBody>
              <a:bodyPr/>
              <a:lstStyle/>
              <a:p>
                <a:endParaRPr lang="en-US" dirty="0"/>
              </a:p>
            </p:txBody>
          </p:sp>
          <p:sp>
            <p:nvSpPr>
              <p:cNvPr id="58677" name="Freeform 346"/>
              <p:cNvSpPr>
                <a:spLocks/>
              </p:cNvSpPr>
              <p:nvPr/>
            </p:nvSpPr>
            <p:spPr bwMode="auto">
              <a:xfrm>
                <a:off x="3990" y="4526"/>
                <a:ext cx="2"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0" y="90"/>
                    </a:moveTo>
                    <a:lnTo>
                      <a:pt x="5" y="92"/>
                    </a:lnTo>
                    <a:lnTo>
                      <a:pt x="11" y="94"/>
                    </a:lnTo>
                    <a:lnTo>
                      <a:pt x="16" y="95"/>
                    </a:lnTo>
                    <a:lnTo>
                      <a:pt x="21" y="95"/>
                    </a:lnTo>
                    <a:lnTo>
                      <a:pt x="27" y="95"/>
                    </a:lnTo>
                    <a:lnTo>
                      <a:pt x="31" y="94"/>
                    </a:lnTo>
                    <a:lnTo>
                      <a:pt x="36" y="93"/>
                    </a:lnTo>
                    <a:lnTo>
                      <a:pt x="40" y="91"/>
                    </a:lnTo>
                    <a:lnTo>
                      <a:pt x="48" y="86"/>
                    </a:lnTo>
                    <a:lnTo>
                      <a:pt x="55" y="80"/>
                    </a:lnTo>
                    <a:lnTo>
                      <a:pt x="60" y="73"/>
                    </a:lnTo>
                    <a:lnTo>
                      <a:pt x="65" y="65"/>
                    </a:lnTo>
                    <a:lnTo>
                      <a:pt x="68" y="57"/>
                    </a:lnTo>
                    <a:lnTo>
                      <a:pt x="69" y="48"/>
                    </a:lnTo>
                    <a:lnTo>
                      <a:pt x="69" y="38"/>
                    </a:lnTo>
                    <a:lnTo>
                      <a:pt x="67" y="29"/>
                    </a:lnTo>
                    <a:lnTo>
                      <a:pt x="65" y="25"/>
                    </a:lnTo>
                    <a:lnTo>
                      <a:pt x="63" y="21"/>
                    </a:lnTo>
                    <a:lnTo>
                      <a:pt x="61" y="17"/>
                    </a:lnTo>
                    <a:lnTo>
                      <a:pt x="58" y="13"/>
                    </a:lnTo>
                    <a:lnTo>
                      <a:pt x="54" y="9"/>
                    </a:lnTo>
                    <a:lnTo>
                      <a:pt x="50" y="6"/>
                    </a:lnTo>
                    <a:lnTo>
                      <a:pt x="45" y="3"/>
                    </a:lnTo>
                    <a:lnTo>
                      <a:pt x="40" y="0"/>
                    </a:lnTo>
                    <a:lnTo>
                      <a:pt x="0" y="90"/>
                    </a:lnTo>
                    <a:close/>
                  </a:path>
                </a:pathLst>
              </a:custGeom>
              <a:solidFill>
                <a:srgbClr val="714049"/>
              </a:solidFill>
              <a:ln w="9525">
                <a:noFill/>
                <a:round/>
                <a:headEnd/>
                <a:tailEnd/>
              </a:ln>
            </p:spPr>
            <p:txBody>
              <a:bodyPr/>
              <a:lstStyle/>
              <a:p>
                <a:endParaRPr lang="en-US" dirty="0"/>
              </a:p>
            </p:txBody>
          </p:sp>
          <p:sp>
            <p:nvSpPr>
              <p:cNvPr id="58678" name="Freeform 347"/>
              <p:cNvSpPr>
                <a:spLocks/>
              </p:cNvSpPr>
              <p:nvPr/>
            </p:nvSpPr>
            <p:spPr bwMode="auto">
              <a:xfrm>
                <a:off x="4046" y="4441"/>
                <a:ext cx="3" cy="4"/>
              </a:xfrm>
              <a:custGeom>
                <a:avLst/>
                <a:gdLst>
                  <a:gd name="T0" fmla="*/ 0 w 69"/>
                  <a:gd name="T1" fmla="*/ 0 h 96"/>
                  <a:gd name="T2" fmla="*/ 0 w 69"/>
                  <a:gd name="T3" fmla="*/ 0 h 96"/>
                  <a:gd name="T4" fmla="*/ 0 w 69"/>
                  <a:gd name="T5" fmla="*/ 0 h 96"/>
                  <a:gd name="T6" fmla="*/ 0 w 69"/>
                  <a:gd name="T7" fmla="*/ 0 h 96"/>
                  <a:gd name="T8" fmla="*/ 0 w 69"/>
                  <a:gd name="T9" fmla="*/ 0 h 96"/>
                  <a:gd name="T10" fmla="*/ 0 w 69"/>
                  <a:gd name="T11" fmla="*/ 0 h 96"/>
                  <a:gd name="T12" fmla="*/ 0 w 69"/>
                  <a:gd name="T13" fmla="*/ 0 h 96"/>
                  <a:gd name="T14" fmla="*/ 0 w 69"/>
                  <a:gd name="T15" fmla="*/ 0 h 96"/>
                  <a:gd name="T16" fmla="*/ 0 w 69"/>
                  <a:gd name="T17" fmla="*/ 0 h 96"/>
                  <a:gd name="T18" fmla="*/ 0 w 69"/>
                  <a:gd name="T19" fmla="*/ 0 h 96"/>
                  <a:gd name="T20" fmla="*/ 0 w 69"/>
                  <a:gd name="T21" fmla="*/ 0 h 96"/>
                  <a:gd name="T22" fmla="*/ 0 w 69"/>
                  <a:gd name="T23" fmla="*/ 0 h 96"/>
                  <a:gd name="T24" fmla="*/ 0 w 69"/>
                  <a:gd name="T25" fmla="*/ 0 h 96"/>
                  <a:gd name="T26" fmla="*/ 0 w 69"/>
                  <a:gd name="T27" fmla="*/ 0 h 96"/>
                  <a:gd name="T28" fmla="*/ 0 w 69"/>
                  <a:gd name="T29" fmla="*/ 0 h 96"/>
                  <a:gd name="T30" fmla="*/ 0 w 69"/>
                  <a:gd name="T31" fmla="*/ 0 h 96"/>
                  <a:gd name="T32" fmla="*/ 0 w 69"/>
                  <a:gd name="T33" fmla="*/ 0 h 96"/>
                  <a:gd name="T34" fmla="*/ 0 w 69"/>
                  <a:gd name="T35" fmla="*/ 0 h 96"/>
                  <a:gd name="T36" fmla="*/ 0 w 69"/>
                  <a:gd name="T37" fmla="*/ 0 h 96"/>
                  <a:gd name="T38" fmla="*/ 0 w 69"/>
                  <a:gd name="T39" fmla="*/ 0 h 96"/>
                  <a:gd name="T40" fmla="*/ 0 w 69"/>
                  <a:gd name="T41" fmla="*/ 0 h 96"/>
                  <a:gd name="T42" fmla="*/ 0 w 69"/>
                  <a:gd name="T43" fmla="*/ 0 h 96"/>
                  <a:gd name="T44" fmla="*/ 0 w 69"/>
                  <a:gd name="T45" fmla="*/ 0 h 96"/>
                  <a:gd name="T46" fmla="*/ 0 w 69"/>
                  <a:gd name="T47" fmla="*/ 0 h 96"/>
                  <a:gd name="T48" fmla="*/ 0 w 69"/>
                  <a:gd name="T49" fmla="*/ 0 h 96"/>
                  <a:gd name="T50" fmla="*/ 0 w 69"/>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6"/>
                  <a:gd name="T80" fmla="*/ 69 w 69"/>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6">
                    <a:moveTo>
                      <a:pt x="69" y="5"/>
                    </a:moveTo>
                    <a:lnTo>
                      <a:pt x="64" y="3"/>
                    </a:lnTo>
                    <a:lnTo>
                      <a:pt x="58" y="1"/>
                    </a:lnTo>
                    <a:lnTo>
                      <a:pt x="53" y="0"/>
                    </a:lnTo>
                    <a:lnTo>
                      <a:pt x="48" y="0"/>
                    </a:lnTo>
                    <a:lnTo>
                      <a:pt x="43" y="0"/>
                    </a:lnTo>
                    <a:lnTo>
                      <a:pt x="39" y="1"/>
                    </a:lnTo>
                    <a:lnTo>
                      <a:pt x="34" y="2"/>
                    </a:lnTo>
                    <a:lnTo>
                      <a:pt x="30" y="4"/>
                    </a:lnTo>
                    <a:lnTo>
                      <a:pt x="22" y="9"/>
                    </a:lnTo>
                    <a:lnTo>
                      <a:pt x="15" y="15"/>
                    </a:lnTo>
                    <a:lnTo>
                      <a:pt x="10" y="23"/>
                    </a:lnTo>
                    <a:lnTo>
                      <a:pt x="5" y="31"/>
                    </a:lnTo>
                    <a:lnTo>
                      <a:pt x="2" y="39"/>
                    </a:lnTo>
                    <a:lnTo>
                      <a:pt x="0" y="48"/>
                    </a:lnTo>
                    <a:lnTo>
                      <a:pt x="0" y="57"/>
                    </a:lnTo>
                    <a:lnTo>
                      <a:pt x="3" y="66"/>
                    </a:lnTo>
                    <a:lnTo>
                      <a:pt x="5" y="70"/>
                    </a:lnTo>
                    <a:lnTo>
                      <a:pt x="7" y="75"/>
                    </a:lnTo>
                    <a:lnTo>
                      <a:pt x="9" y="79"/>
                    </a:lnTo>
                    <a:lnTo>
                      <a:pt x="12" y="82"/>
                    </a:lnTo>
                    <a:lnTo>
                      <a:pt x="16" y="86"/>
                    </a:lnTo>
                    <a:lnTo>
                      <a:pt x="20" y="89"/>
                    </a:lnTo>
                    <a:lnTo>
                      <a:pt x="25" y="92"/>
                    </a:lnTo>
                    <a:lnTo>
                      <a:pt x="30" y="96"/>
                    </a:lnTo>
                    <a:lnTo>
                      <a:pt x="69" y="5"/>
                    </a:lnTo>
                    <a:close/>
                  </a:path>
                </a:pathLst>
              </a:custGeom>
              <a:solidFill>
                <a:srgbClr val="714049"/>
              </a:solidFill>
              <a:ln w="9525">
                <a:noFill/>
                <a:round/>
                <a:headEnd/>
                <a:tailEnd/>
              </a:ln>
            </p:spPr>
            <p:txBody>
              <a:bodyPr/>
              <a:lstStyle/>
              <a:p>
                <a:endParaRPr lang="en-US" dirty="0"/>
              </a:p>
            </p:txBody>
          </p:sp>
          <p:sp>
            <p:nvSpPr>
              <p:cNvPr id="58679" name="Freeform 348"/>
              <p:cNvSpPr>
                <a:spLocks/>
              </p:cNvSpPr>
              <p:nvPr/>
            </p:nvSpPr>
            <p:spPr bwMode="auto">
              <a:xfrm>
                <a:off x="4047" y="4441"/>
                <a:ext cx="73" cy="35"/>
              </a:xfrm>
              <a:custGeom>
                <a:avLst/>
                <a:gdLst>
                  <a:gd name="T0" fmla="*/ 0 w 1899"/>
                  <a:gd name="T1" fmla="*/ 0 h 911"/>
                  <a:gd name="T2" fmla="*/ 0 w 1899"/>
                  <a:gd name="T3" fmla="*/ 0 h 911"/>
                  <a:gd name="T4" fmla="*/ 0 w 1899"/>
                  <a:gd name="T5" fmla="*/ 0 h 911"/>
                  <a:gd name="T6" fmla="*/ 0 w 1899"/>
                  <a:gd name="T7" fmla="*/ 0 h 911"/>
                  <a:gd name="T8" fmla="*/ 0 w 1899"/>
                  <a:gd name="T9" fmla="*/ 0 h 911"/>
                  <a:gd name="T10" fmla="*/ 0 60000 65536"/>
                  <a:gd name="T11" fmla="*/ 0 60000 65536"/>
                  <a:gd name="T12" fmla="*/ 0 60000 65536"/>
                  <a:gd name="T13" fmla="*/ 0 60000 65536"/>
                  <a:gd name="T14" fmla="*/ 0 60000 65536"/>
                  <a:gd name="T15" fmla="*/ 0 w 1899"/>
                  <a:gd name="T16" fmla="*/ 0 h 911"/>
                  <a:gd name="T17" fmla="*/ 1899 w 1899"/>
                  <a:gd name="T18" fmla="*/ 911 h 911"/>
                </a:gdLst>
                <a:ahLst/>
                <a:cxnLst>
                  <a:cxn ang="T10">
                    <a:pos x="T0" y="T1"/>
                  </a:cxn>
                  <a:cxn ang="T11">
                    <a:pos x="T2" y="T3"/>
                  </a:cxn>
                  <a:cxn ang="T12">
                    <a:pos x="T4" y="T5"/>
                  </a:cxn>
                  <a:cxn ang="T13">
                    <a:pos x="T6" y="T7"/>
                  </a:cxn>
                  <a:cxn ang="T14">
                    <a:pos x="T8" y="T9"/>
                  </a:cxn>
                </a:cxnLst>
                <a:rect l="T15" t="T16" r="T17" b="T18"/>
                <a:pathLst>
                  <a:path w="1899" h="911">
                    <a:moveTo>
                      <a:pt x="1899" y="821"/>
                    </a:moveTo>
                    <a:lnTo>
                      <a:pt x="39" y="0"/>
                    </a:lnTo>
                    <a:lnTo>
                      <a:pt x="0" y="91"/>
                    </a:lnTo>
                    <a:lnTo>
                      <a:pt x="1860" y="911"/>
                    </a:lnTo>
                    <a:lnTo>
                      <a:pt x="1899" y="821"/>
                    </a:lnTo>
                    <a:close/>
                  </a:path>
                </a:pathLst>
              </a:custGeom>
              <a:solidFill>
                <a:srgbClr val="714049"/>
              </a:solidFill>
              <a:ln w="9525">
                <a:noFill/>
                <a:round/>
                <a:headEnd/>
                <a:tailEnd/>
              </a:ln>
            </p:spPr>
            <p:txBody>
              <a:bodyPr/>
              <a:lstStyle/>
              <a:p>
                <a:endParaRPr lang="en-US" dirty="0"/>
              </a:p>
            </p:txBody>
          </p:sp>
          <p:sp>
            <p:nvSpPr>
              <p:cNvPr id="58680" name="Freeform 349"/>
              <p:cNvSpPr>
                <a:spLocks/>
              </p:cNvSpPr>
              <p:nvPr/>
            </p:nvSpPr>
            <p:spPr bwMode="auto">
              <a:xfrm>
                <a:off x="4119" y="4473"/>
                <a:ext cx="3" cy="4"/>
              </a:xfrm>
              <a:custGeom>
                <a:avLst/>
                <a:gdLst>
                  <a:gd name="T0" fmla="*/ 0 w 70"/>
                  <a:gd name="T1" fmla="*/ 0 h 95"/>
                  <a:gd name="T2" fmla="*/ 0 w 70"/>
                  <a:gd name="T3" fmla="*/ 0 h 95"/>
                  <a:gd name="T4" fmla="*/ 0 w 70"/>
                  <a:gd name="T5" fmla="*/ 0 h 95"/>
                  <a:gd name="T6" fmla="*/ 0 w 70"/>
                  <a:gd name="T7" fmla="*/ 0 h 95"/>
                  <a:gd name="T8" fmla="*/ 0 w 70"/>
                  <a:gd name="T9" fmla="*/ 0 h 95"/>
                  <a:gd name="T10" fmla="*/ 0 w 70"/>
                  <a:gd name="T11" fmla="*/ 0 h 95"/>
                  <a:gd name="T12" fmla="*/ 0 w 70"/>
                  <a:gd name="T13" fmla="*/ 0 h 95"/>
                  <a:gd name="T14" fmla="*/ 0 w 70"/>
                  <a:gd name="T15" fmla="*/ 0 h 95"/>
                  <a:gd name="T16" fmla="*/ 0 w 70"/>
                  <a:gd name="T17" fmla="*/ 0 h 95"/>
                  <a:gd name="T18" fmla="*/ 0 w 70"/>
                  <a:gd name="T19" fmla="*/ 0 h 95"/>
                  <a:gd name="T20" fmla="*/ 0 w 70"/>
                  <a:gd name="T21" fmla="*/ 0 h 95"/>
                  <a:gd name="T22" fmla="*/ 0 w 70"/>
                  <a:gd name="T23" fmla="*/ 0 h 95"/>
                  <a:gd name="T24" fmla="*/ 0 w 70"/>
                  <a:gd name="T25" fmla="*/ 0 h 95"/>
                  <a:gd name="T26" fmla="*/ 0 w 70"/>
                  <a:gd name="T27" fmla="*/ 0 h 95"/>
                  <a:gd name="T28" fmla="*/ 0 w 70"/>
                  <a:gd name="T29" fmla="*/ 0 h 95"/>
                  <a:gd name="T30" fmla="*/ 0 w 70"/>
                  <a:gd name="T31" fmla="*/ 0 h 95"/>
                  <a:gd name="T32" fmla="*/ 0 w 70"/>
                  <a:gd name="T33" fmla="*/ 0 h 95"/>
                  <a:gd name="T34" fmla="*/ 0 w 70"/>
                  <a:gd name="T35" fmla="*/ 0 h 95"/>
                  <a:gd name="T36" fmla="*/ 0 w 70"/>
                  <a:gd name="T37" fmla="*/ 0 h 95"/>
                  <a:gd name="T38" fmla="*/ 0 w 70"/>
                  <a:gd name="T39" fmla="*/ 0 h 95"/>
                  <a:gd name="T40" fmla="*/ 0 w 70"/>
                  <a:gd name="T41" fmla="*/ 0 h 95"/>
                  <a:gd name="T42" fmla="*/ 0 w 70"/>
                  <a:gd name="T43" fmla="*/ 0 h 95"/>
                  <a:gd name="T44" fmla="*/ 0 w 70"/>
                  <a:gd name="T45" fmla="*/ 0 h 95"/>
                  <a:gd name="T46" fmla="*/ 0 w 70"/>
                  <a:gd name="T47" fmla="*/ 0 h 95"/>
                  <a:gd name="T48" fmla="*/ 0 w 70"/>
                  <a:gd name="T49" fmla="*/ 0 h 95"/>
                  <a:gd name="T50" fmla="*/ 0 w 70"/>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5"/>
                  <a:gd name="T80" fmla="*/ 70 w 70"/>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5">
                    <a:moveTo>
                      <a:pt x="0" y="90"/>
                    </a:moveTo>
                    <a:lnTo>
                      <a:pt x="6" y="92"/>
                    </a:lnTo>
                    <a:lnTo>
                      <a:pt x="11" y="94"/>
                    </a:lnTo>
                    <a:lnTo>
                      <a:pt x="16" y="95"/>
                    </a:lnTo>
                    <a:lnTo>
                      <a:pt x="21" y="95"/>
                    </a:lnTo>
                    <a:lnTo>
                      <a:pt x="26" y="95"/>
                    </a:lnTo>
                    <a:lnTo>
                      <a:pt x="31" y="94"/>
                    </a:lnTo>
                    <a:lnTo>
                      <a:pt x="35" y="92"/>
                    </a:lnTo>
                    <a:lnTo>
                      <a:pt x="40" y="91"/>
                    </a:lnTo>
                    <a:lnTo>
                      <a:pt x="47" y="86"/>
                    </a:lnTo>
                    <a:lnTo>
                      <a:pt x="54" y="80"/>
                    </a:lnTo>
                    <a:lnTo>
                      <a:pt x="60" y="73"/>
                    </a:lnTo>
                    <a:lnTo>
                      <a:pt x="64" y="65"/>
                    </a:lnTo>
                    <a:lnTo>
                      <a:pt x="68" y="56"/>
                    </a:lnTo>
                    <a:lnTo>
                      <a:pt x="70" y="47"/>
                    </a:lnTo>
                    <a:lnTo>
                      <a:pt x="69" y="38"/>
                    </a:lnTo>
                    <a:lnTo>
                      <a:pt x="68" y="29"/>
                    </a:lnTo>
                    <a:lnTo>
                      <a:pt x="65" y="25"/>
                    </a:lnTo>
                    <a:lnTo>
                      <a:pt x="63" y="20"/>
                    </a:lnTo>
                    <a:lnTo>
                      <a:pt x="60" y="16"/>
                    </a:lnTo>
                    <a:lnTo>
                      <a:pt x="57" y="13"/>
                    </a:lnTo>
                    <a:lnTo>
                      <a:pt x="54" y="9"/>
                    </a:lnTo>
                    <a:lnTo>
                      <a:pt x="49" y="6"/>
                    </a:lnTo>
                    <a:lnTo>
                      <a:pt x="45" y="3"/>
                    </a:lnTo>
                    <a:lnTo>
                      <a:pt x="39" y="0"/>
                    </a:lnTo>
                    <a:lnTo>
                      <a:pt x="0" y="90"/>
                    </a:lnTo>
                    <a:close/>
                  </a:path>
                </a:pathLst>
              </a:custGeom>
              <a:solidFill>
                <a:srgbClr val="714049"/>
              </a:solidFill>
              <a:ln w="9525">
                <a:noFill/>
                <a:round/>
                <a:headEnd/>
                <a:tailEnd/>
              </a:ln>
            </p:spPr>
            <p:txBody>
              <a:bodyPr/>
              <a:lstStyle/>
              <a:p>
                <a:endParaRPr lang="en-US" dirty="0"/>
              </a:p>
            </p:txBody>
          </p:sp>
          <p:sp>
            <p:nvSpPr>
              <p:cNvPr id="58681" name="Freeform 350"/>
              <p:cNvSpPr>
                <a:spLocks/>
              </p:cNvSpPr>
              <p:nvPr/>
            </p:nvSpPr>
            <p:spPr bwMode="auto">
              <a:xfrm>
                <a:off x="3926" y="4553"/>
                <a:ext cx="2" cy="3"/>
              </a:xfrm>
              <a:custGeom>
                <a:avLst/>
                <a:gdLst>
                  <a:gd name="T0" fmla="*/ 0 w 69"/>
                  <a:gd name="T1" fmla="*/ 0 h 96"/>
                  <a:gd name="T2" fmla="*/ 0 w 69"/>
                  <a:gd name="T3" fmla="*/ 0 h 96"/>
                  <a:gd name="T4" fmla="*/ 0 w 69"/>
                  <a:gd name="T5" fmla="*/ 0 h 96"/>
                  <a:gd name="T6" fmla="*/ 0 w 69"/>
                  <a:gd name="T7" fmla="*/ 0 h 96"/>
                  <a:gd name="T8" fmla="*/ 0 w 69"/>
                  <a:gd name="T9" fmla="*/ 0 h 96"/>
                  <a:gd name="T10" fmla="*/ 0 w 69"/>
                  <a:gd name="T11" fmla="*/ 0 h 96"/>
                  <a:gd name="T12" fmla="*/ 0 w 69"/>
                  <a:gd name="T13" fmla="*/ 0 h 96"/>
                  <a:gd name="T14" fmla="*/ 0 w 69"/>
                  <a:gd name="T15" fmla="*/ 0 h 96"/>
                  <a:gd name="T16" fmla="*/ 0 w 69"/>
                  <a:gd name="T17" fmla="*/ 0 h 96"/>
                  <a:gd name="T18" fmla="*/ 0 w 69"/>
                  <a:gd name="T19" fmla="*/ 0 h 96"/>
                  <a:gd name="T20" fmla="*/ 0 w 69"/>
                  <a:gd name="T21" fmla="*/ 0 h 96"/>
                  <a:gd name="T22" fmla="*/ 0 w 69"/>
                  <a:gd name="T23" fmla="*/ 0 h 96"/>
                  <a:gd name="T24" fmla="*/ 0 w 69"/>
                  <a:gd name="T25" fmla="*/ 0 h 96"/>
                  <a:gd name="T26" fmla="*/ 0 w 69"/>
                  <a:gd name="T27" fmla="*/ 0 h 96"/>
                  <a:gd name="T28" fmla="*/ 0 w 69"/>
                  <a:gd name="T29" fmla="*/ 0 h 96"/>
                  <a:gd name="T30" fmla="*/ 0 w 69"/>
                  <a:gd name="T31" fmla="*/ 0 h 96"/>
                  <a:gd name="T32" fmla="*/ 0 w 69"/>
                  <a:gd name="T33" fmla="*/ 0 h 96"/>
                  <a:gd name="T34" fmla="*/ 0 w 69"/>
                  <a:gd name="T35" fmla="*/ 0 h 96"/>
                  <a:gd name="T36" fmla="*/ 0 w 69"/>
                  <a:gd name="T37" fmla="*/ 0 h 96"/>
                  <a:gd name="T38" fmla="*/ 0 w 69"/>
                  <a:gd name="T39" fmla="*/ 0 h 96"/>
                  <a:gd name="T40" fmla="*/ 0 w 69"/>
                  <a:gd name="T41" fmla="*/ 0 h 96"/>
                  <a:gd name="T42" fmla="*/ 0 w 69"/>
                  <a:gd name="T43" fmla="*/ 0 h 96"/>
                  <a:gd name="T44" fmla="*/ 0 w 69"/>
                  <a:gd name="T45" fmla="*/ 0 h 96"/>
                  <a:gd name="T46" fmla="*/ 0 w 69"/>
                  <a:gd name="T47" fmla="*/ 0 h 96"/>
                  <a:gd name="T48" fmla="*/ 0 w 69"/>
                  <a:gd name="T49" fmla="*/ 0 h 96"/>
                  <a:gd name="T50" fmla="*/ 0 w 69"/>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6"/>
                  <a:gd name="T80" fmla="*/ 69 w 69"/>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6">
                    <a:moveTo>
                      <a:pt x="69" y="6"/>
                    </a:moveTo>
                    <a:lnTo>
                      <a:pt x="64" y="3"/>
                    </a:lnTo>
                    <a:lnTo>
                      <a:pt x="59" y="1"/>
                    </a:lnTo>
                    <a:lnTo>
                      <a:pt x="53" y="1"/>
                    </a:lnTo>
                    <a:lnTo>
                      <a:pt x="48" y="0"/>
                    </a:lnTo>
                    <a:lnTo>
                      <a:pt x="43" y="1"/>
                    </a:lnTo>
                    <a:lnTo>
                      <a:pt x="39" y="1"/>
                    </a:lnTo>
                    <a:lnTo>
                      <a:pt x="34" y="3"/>
                    </a:lnTo>
                    <a:lnTo>
                      <a:pt x="30" y="5"/>
                    </a:lnTo>
                    <a:lnTo>
                      <a:pt x="22" y="10"/>
                    </a:lnTo>
                    <a:lnTo>
                      <a:pt x="14" y="16"/>
                    </a:lnTo>
                    <a:lnTo>
                      <a:pt x="9" y="23"/>
                    </a:lnTo>
                    <a:lnTo>
                      <a:pt x="4" y="31"/>
                    </a:lnTo>
                    <a:lnTo>
                      <a:pt x="1" y="39"/>
                    </a:lnTo>
                    <a:lnTo>
                      <a:pt x="0" y="48"/>
                    </a:lnTo>
                    <a:lnTo>
                      <a:pt x="0" y="57"/>
                    </a:lnTo>
                    <a:lnTo>
                      <a:pt x="2" y="66"/>
                    </a:lnTo>
                    <a:lnTo>
                      <a:pt x="4" y="71"/>
                    </a:lnTo>
                    <a:lnTo>
                      <a:pt x="6" y="75"/>
                    </a:lnTo>
                    <a:lnTo>
                      <a:pt x="8" y="80"/>
                    </a:lnTo>
                    <a:lnTo>
                      <a:pt x="12" y="83"/>
                    </a:lnTo>
                    <a:lnTo>
                      <a:pt x="15" y="87"/>
                    </a:lnTo>
                    <a:lnTo>
                      <a:pt x="19" y="90"/>
                    </a:lnTo>
                    <a:lnTo>
                      <a:pt x="25" y="93"/>
                    </a:lnTo>
                    <a:lnTo>
                      <a:pt x="30" y="96"/>
                    </a:lnTo>
                    <a:lnTo>
                      <a:pt x="69" y="6"/>
                    </a:lnTo>
                    <a:close/>
                  </a:path>
                </a:pathLst>
              </a:custGeom>
              <a:solidFill>
                <a:srgbClr val="714049"/>
              </a:solidFill>
              <a:ln w="9525">
                <a:noFill/>
                <a:round/>
                <a:headEnd/>
                <a:tailEnd/>
              </a:ln>
            </p:spPr>
            <p:txBody>
              <a:bodyPr/>
              <a:lstStyle/>
              <a:p>
                <a:endParaRPr lang="en-US" dirty="0"/>
              </a:p>
            </p:txBody>
          </p:sp>
          <p:sp>
            <p:nvSpPr>
              <p:cNvPr id="58682" name="Freeform 351"/>
              <p:cNvSpPr>
                <a:spLocks/>
              </p:cNvSpPr>
              <p:nvPr/>
            </p:nvSpPr>
            <p:spPr bwMode="auto">
              <a:xfrm>
                <a:off x="3927" y="4553"/>
                <a:ext cx="71" cy="34"/>
              </a:xfrm>
              <a:custGeom>
                <a:avLst/>
                <a:gdLst>
                  <a:gd name="T0" fmla="*/ 0 w 1856"/>
                  <a:gd name="T1" fmla="*/ 0 h 891"/>
                  <a:gd name="T2" fmla="*/ 0 w 1856"/>
                  <a:gd name="T3" fmla="*/ 0 h 891"/>
                  <a:gd name="T4" fmla="*/ 0 w 1856"/>
                  <a:gd name="T5" fmla="*/ 0 h 891"/>
                  <a:gd name="T6" fmla="*/ 0 w 1856"/>
                  <a:gd name="T7" fmla="*/ 0 h 891"/>
                  <a:gd name="T8" fmla="*/ 0 w 1856"/>
                  <a:gd name="T9" fmla="*/ 0 h 891"/>
                  <a:gd name="T10" fmla="*/ 0 60000 65536"/>
                  <a:gd name="T11" fmla="*/ 0 60000 65536"/>
                  <a:gd name="T12" fmla="*/ 0 60000 65536"/>
                  <a:gd name="T13" fmla="*/ 0 60000 65536"/>
                  <a:gd name="T14" fmla="*/ 0 60000 65536"/>
                  <a:gd name="T15" fmla="*/ 0 w 1856"/>
                  <a:gd name="T16" fmla="*/ 0 h 891"/>
                  <a:gd name="T17" fmla="*/ 1856 w 1856"/>
                  <a:gd name="T18" fmla="*/ 891 h 891"/>
                </a:gdLst>
                <a:ahLst/>
                <a:cxnLst>
                  <a:cxn ang="T10">
                    <a:pos x="T0" y="T1"/>
                  </a:cxn>
                  <a:cxn ang="T11">
                    <a:pos x="T2" y="T3"/>
                  </a:cxn>
                  <a:cxn ang="T12">
                    <a:pos x="T4" y="T5"/>
                  </a:cxn>
                  <a:cxn ang="T13">
                    <a:pos x="T6" y="T7"/>
                  </a:cxn>
                  <a:cxn ang="T14">
                    <a:pos x="T8" y="T9"/>
                  </a:cxn>
                </a:cxnLst>
                <a:rect l="T15" t="T16" r="T17" b="T18"/>
                <a:pathLst>
                  <a:path w="1856" h="891">
                    <a:moveTo>
                      <a:pt x="1856" y="801"/>
                    </a:moveTo>
                    <a:lnTo>
                      <a:pt x="39" y="0"/>
                    </a:lnTo>
                    <a:lnTo>
                      <a:pt x="0" y="90"/>
                    </a:lnTo>
                    <a:lnTo>
                      <a:pt x="1817" y="891"/>
                    </a:lnTo>
                    <a:lnTo>
                      <a:pt x="1856" y="801"/>
                    </a:lnTo>
                    <a:close/>
                  </a:path>
                </a:pathLst>
              </a:custGeom>
              <a:solidFill>
                <a:srgbClr val="714049"/>
              </a:solidFill>
              <a:ln w="9525">
                <a:noFill/>
                <a:round/>
                <a:headEnd/>
                <a:tailEnd/>
              </a:ln>
            </p:spPr>
            <p:txBody>
              <a:bodyPr/>
              <a:lstStyle/>
              <a:p>
                <a:endParaRPr lang="en-US" dirty="0"/>
              </a:p>
            </p:txBody>
          </p:sp>
          <p:sp>
            <p:nvSpPr>
              <p:cNvPr id="58683" name="Freeform 352"/>
              <p:cNvSpPr>
                <a:spLocks/>
              </p:cNvSpPr>
              <p:nvPr/>
            </p:nvSpPr>
            <p:spPr bwMode="auto">
              <a:xfrm>
                <a:off x="3997" y="4584"/>
                <a:ext cx="2" cy="3"/>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0" y="90"/>
                    </a:moveTo>
                    <a:lnTo>
                      <a:pt x="5" y="92"/>
                    </a:lnTo>
                    <a:lnTo>
                      <a:pt x="11" y="94"/>
                    </a:lnTo>
                    <a:lnTo>
                      <a:pt x="16" y="95"/>
                    </a:lnTo>
                    <a:lnTo>
                      <a:pt x="21" y="95"/>
                    </a:lnTo>
                    <a:lnTo>
                      <a:pt x="26" y="95"/>
                    </a:lnTo>
                    <a:lnTo>
                      <a:pt x="31" y="94"/>
                    </a:lnTo>
                    <a:lnTo>
                      <a:pt x="35" y="93"/>
                    </a:lnTo>
                    <a:lnTo>
                      <a:pt x="39" y="91"/>
                    </a:lnTo>
                    <a:lnTo>
                      <a:pt x="47" y="86"/>
                    </a:lnTo>
                    <a:lnTo>
                      <a:pt x="54" y="80"/>
                    </a:lnTo>
                    <a:lnTo>
                      <a:pt x="61" y="73"/>
                    </a:lnTo>
                    <a:lnTo>
                      <a:pt x="65" y="65"/>
                    </a:lnTo>
                    <a:lnTo>
                      <a:pt x="68" y="56"/>
                    </a:lnTo>
                    <a:lnTo>
                      <a:pt x="69" y="47"/>
                    </a:lnTo>
                    <a:lnTo>
                      <a:pt x="69" y="38"/>
                    </a:lnTo>
                    <a:lnTo>
                      <a:pt x="67" y="29"/>
                    </a:lnTo>
                    <a:lnTo>
                      <a:pt x="66" y="25"/>
                    </a:lnTo>
                    <a:lnTo>
                      <a:pt x="64" y="21"/>
                    </a:lnTo>
                    <a:lnTo>
                      <a:pt x="61" y="17"/>
                    </a:lnTo>
                    <a:lnTo>
                      <a:pt x="58" y="13"/>
                    </a:lnTo>
                    <a:lnTo>
                      <a:pt x="53" y="9"/>
                    </a:lnTo>
                    <a:lnTo>
                      <a:pt x="49" y="6"/>
                    </a:lnTo>
                    <a:lnTo>
                      <a:pt x="44" y="3"/>
                    </a:lnTo>
                    <a:lnTo>
                      <a:pt x="39" y="0"/>
                    </a:lnTo>
                    <a:lnTo>
                      <a:pt x="0" y="90"/>
                    </a:lnTo>
                    <a:close/>
                  </a:path>
                </a:pathLst>
              </a:custGeom>
              <a:solidFill>
                <a:srgbClr val="714049"/>
              </a:solidFill>
              <a:ln w="9525">
                <a:noFill/>
                <a:round/>
                <a:headEnd/>
                <a:tailEnd/>
              </a:ln>
            </p:spPr>
            <p:txBody>
              <a:bodyPr/>
              <a:lstStyle/>
              <a:p>
                <a:endParaRPr lang="en-US" dirty="0"/>
              </a:p>
            </p:txBody>
          </p:sp>
          <p:sp>
            <p:nvSpPr>
              <p:cNvPr id="58684" name="Freeform 353"/>
              <p:cNvSpPr>
                <a:spLocks/>
              </p:cNvSpPr>
              <p:nvPr/>
            </p:nvSpPr>
            <p:spPr bwMode="auto">
              <a:xfrm>
                <a:off x="4055" y="4501"/>
                <a:ext cx="3" cy="3"/>
              </a:xfrm>
              <a:custGeom>
                <a:avLst/>
                <a:gdLst>
                  <a:gd name="T0" fmla="*/ 0 w 70"/>
                  <a:gd name="T1" fmla="*/ 0 h 95"/>
                  <a:gd name="T2" fmla="*/ 0 w 70"/>
                  <a:gd name="T3" fmla="*/ 0 h 95"/>
                  <a:gd name="T4" fmla="*/ 0 w 70"/>
                  <a:gd name="T5" fmla="*/ 0 h 95"/>
                  <a:gd name="T6" fmla="*/ 0 w 70"/>
                  <a:gd name="T7" fmla="*/ 0 h 95"/>
                  <a:gd name="T8" fmla="*/ 0 w 70"/>
                  <a:gd name="T9" fmla="*/ 0 h 95"/>
                  <a:gd name="T10" fmla="*/ 0 w 70"/>
                  <a:gd name="T11" fmla="*/ 0 h 95"/>
                  <a:gd name="T12" fmla="*/ 0 w 70"/>
                  <a:gd name="T13" fmla="*/ 0 h 95"/>
                  <a:gd name="T14" fmla="*/ 0 w 70"/>
                  <a:gd name="T15" fmla="*/ 0 h 95"/>
                  <a:gd name="T16" fmla="*/ 0 w 70"/>
                  <a:gd name="T17" fmla="*/ 0 h 95"/>
                  <a:gd name="T18" fmla="*/ 0 w 70"/>
                  <a:gd name="T19" fmla="*/ 0 h 95"/>
                  <a:gd name="T20" fmla="*/ 0 w 70"/>
                  <a:gd name="T21" fmla="*/ 0 h 95"/>
                  <a:gd name="T22" fmla="*/ 0 w 70"/>
                  <a:gd name="T23" fmla="*/ 0 h 95"/>
                  <a:gd name="T24" fmla="*/ 0 w 70"/>
                  <a:gd name="T25" fmla="*/ 0 h 95"/>
                  <a:gd name="T26" fmla="*/ 0 w 70"/>
                  <a:gd name="T27" fmla="*/ 0 h 95"/>
                  <a:gd name="T28" fmla="*/ 0 w 70"/>
                  <a:gd name="T29" fmla="*/ 0 h 95"/>
                  <a:gd name="T30" fmla="*/ 0 w 70"/>
                  <a:gd name="T31" fmla="*/ 0 h 95"/>
                  <a:gd name="T32" fmla="*/ 0 w 70"/>
                  <a:gd name="T33" fmla="*/ 0 h 95"/>
                  <a:gd name="T34" fmla="*/ 0 w 70"/>
                  <a:gd name="T35" fmla="*/ 0 h 95"/>
                  <a:gd name="T36" fmla="*/ 0 w 70"/>
                  <a:gd name="T37" fmla="*/ 0 h 95"/>
                  <a:gd name="T38" fmla="*/ 0 w 70"/>
                  <a:gd name="T39" fmla="*/ 0 h 95"/>
                  <a:gd name="T40" fmla="*/ 0 w 70"/>
                  <a:gd name="T41" fmla="*/ 0 h 95"/>
                  <a:gd name="T42" fmla="*/ 0 w 70"/>
                  <a:gd name="T43" fmla="*/ 0 h 95"/>
                  <a:gd name="T44" fmla="*/ 0 w 70"/>
                  <a:gd name="T45" fmla="*/ 0 h 95"/>
                  <a:gd name="T46" fmla="*/ 0 w 70"/>
                  <a:gd name="T47" fmla="*/ 0 h 95"/>
                  <a:gd name="T48" fmla="*/ 0 w 70"/>
                  <a:gd name="T49" fmla="*/ 0 h 95"/>
                  <a:gd name="T50" fmla="*/ 0 w 70"/>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5"/>
                  <a:gd name="T80" fmla="*/ 70 w 70"/>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5">
                    <a:moveTo>
                      <a:pt x="70" y="5"/>
                    </a:moveTo>
                    <a:lnTo>
                      <a:pt x="64" y="3"/>
                    </a:lnTo>
                    <a:lnTo>
                      <a:pt x="59" y="2"/>
                    </a:lnTo>
                    <a:lnTo>
                      <a:pt x="52" y="1"/>
                    </a:lnTo>
                    <a:lnTo>
                      <a:pt x="47" y="0"/>
                    </a:lnTo>
                    <a:lnTo>
                      <a:pt x="43" y="1"/>
                    </a:lnTo>
                    <a:lnTo>
                      <a:pt x="38" y="1"/>
                    </a:lnTo>
                    <a:lnTo>
                      <a:pt x="33" y="3"/>
                    </a:lnTo>
                    <a:lnTo>
                      <a:pt x="29" y="4"/>
                    </a:lnTo>
                    <a:lnTo>
                      <a:pt x="21" y="9"/>
                    </a:lnTo>
                    <a:lnTo>
                      <a:pt x="15" y="15"/>
                    </a:lnTo>
                    <a:lnTo>
                      <a:pt x="9" y="22"/>
                    </a:lnTo>
                    <a:lnTo>
                      <a:pt x="5" y="30"/>
                    </a:lnTo>
                    <a:lnTo>
                      <a:pt x="2" y="39"/>
                    </a:lnTo>
                    <a:lnTo>
                      <a:pt x="0" y="47"/>
                    </a:lnTo>
                    <a:lnTo>
                      <a:pt x="0" y="57"/>
                    </a:lnTo>
                    <a:lnTo>
                      <a:pt x="2" y="66"/>
                    </a:lnTo>
                    <a:lnTo>
                      <a:pt x="4" y="71"/>
                    </a:lnTo>
                    <a:lnTo>
                      <a:pt x="6" y="75"/>
                    </a:lnTo>
                    <a:lnTo>
                      <a:pt x="9" y="79"/>
                    </a:lnTo>
                    <a:lnTo>
                      <a:pt x="12" y="83"/>
                    </a:lnTo>
                    <a:lnTo>
                      <a:pt x="15" y="86"/>
                    </a:lnTo>
                    <a:lnTo>
                      <a:pt x="19" y="89"/>
                    </a:lnTo>
                    <a:lnTo>
                      <a:pt x="24" y="92"/>
                    </a:lnTo>
                    <a:lnTo>
                      <a:pt x="29" y="95"/>
                    </a:lnTo>
                    <a:lnTo>
                      <a:pt x="70" y="5"/>
                    </a:lnTo>
                    <a:close/>
                  </a:path>
                </a:pathLst>
              </a:custGeom>
              <a:solidFill>
                <a:srgbClr val="714049"/>
              </a:solidFill>
              <a:ln w="9525">
                <a:noFill/>
                <a:round/>
                <a:headEnd/>
                <a:tailEnd/>
              </a:ln>
            </p:spPr>
            <p:txBody>
              <a:bodyPr/>
              <a:lstStyle/>
              <a:p>
                <a:endParaRPr lang="en-US" dirty="0"/>
              </a:p>
            </p:txBody>
          </p:sp>
          <p:sp>
            <p:nvSpPr>
              <p:cNvPr id="58685" name="Freeform 354"/>
              <p:cNvSpPr>
                <a:spLocks/>
              </p:cNvSpPr>
              <p:nvPr/>
            </p:nvSpPr>
            <p:spPr bwMode="auto">
              <a:xfrm>
                <a:off x="4056" y="4501"/>
                <a:ext cx="72" cy="34"/>
              </a:xfrm>
              <a:custGeom>
                <a:avLst/>
                <a:gdLst>
                  <a:gd name="T0" fmla="*/ 0 w 1866"/>
                  <a:gd name="T1" fmla="*/ 0 h 895"/>
                  <a:gd name="T2" fmla="*/ 0 w 1866"/>
                  <a:gd name="T3" fmla="*/ 0 h 895"/>
                  <a:gd name="T4" fmla="*/ 0 w 1866"/>
                  <a:gd name="T5" fmla="*/ 0 h 895"/>
                  <a:gd name="T6" fmla="*/ 0 w 1866"/>
                  <a:gd name="T7" fmla="*/ 0 h 895"/>
                  <a:gd name="T8" fmla="*/ 0 w 1866"/>
                  <a:gd name="T9" fmla="*/ 0 h 895"/>
                  <a:gd name="T10" fmla="*/ 0 60000 65536"/>
                  <a:gd name="T11" fmla="*/ 0 60000 65536"/>
                  <a:gd name="T12" fmla="*/ 0 60000 65536"/>
                  <a:gd name="T13" fmla="*/ 0 60000 65536"/>
                  <a:gd name="T14" fmla="*/ 0 60000 65536"/>
                  <a:gd name="T15" fmla="*/ 0 w 1866"/>
                  <a:gd name="T16" fmla="*/ 0 h 895"/>
                  <a:gd name="T17" fmla="*/ 1866 w 1866"/>
                  <a:gd name="T18" fmla="*/ 895 h 895"/>
                </a:gdLst>
                <a:ahLst/>
                <a:cxnLst>
                  <a:cxn ang="T10">
                    <a:pos x="T0" y="T1"/>
                  </a:cxn>
                  <a:cxn ang="T11">
                    <a:pos x="T2" y="T3"/>
                  </a:cxn>
                  <a:cxn ang="T12">
                    <a:pos x="T4" y="T5"/>
                  </a:cxn>
                  <a:cxn ang="T13">
                    <a:pos x="T6" y="T7"/>
                  </a:cxn>
                  <a:cxn ang="T14">
                    <a:pos x="T8" y="T9"/>
                  </a:cxn>
                </a:cxnLst>
                <a:rect l="T15" t="T16" r="T17" b="T18"/>
                <a:pathLst>
                  <a:path w="1866" h="895">
                    <a:moveTo>
                      <a:pt x="1866" y="805"/>
                    </a:moveTo>
                    <a:lnTo>
                      <a:pt x="41" y="0"/>
                    </a:lnTo>
                    <a:lnTo>
                      <a:pt x="0" y="90"/>
                    </a:lnTo>
                    <a:lnTo>
                      <a:pt x="1826" y="895"/>
                    </a:lnTo>
                    <a:lnTo>
                      <a:pt x="1866" y="805"/>
                    </a:lnTo>
                    <a:close/>
                  </a:path>
                </a:pathLst>
              </a:custGeom>
              <a:solidFill>
                <a:srgbClr val="714049"/>
              </a:solidFill>
              <a:ln w="9525">
                <a:noFill/>
                <a:round/>
                <a:headEnd/>
                <a:tailEnd/>
              </a:ln>
            </p:spPr>
            <p:txBody>
              <a:bodyPr/>
              <a:lstStyle/>
              <a:p>
                <a:endParaRPr lang="en-US" dirty="0"/>
              </a:p>
            </p:txBody>
          </p:sp>
          <p:sp>
            <p:nvSpPr>
              <p:cNvPr id="58686" name="Freeform 355"/>
              <p:cNvSpPr>
                <a:spLocks/>
              </p:cNvSpPr>
              <p:nvPr/>
            </p:nvSpPr>
            <p:spPr bwMode="auto">
              <a:xfrm>
                <a:off x="4127" y="4532"/>
                <a:ext cx="2"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0" y="90"/>
                    </a:moveTo>
                    <a:lnTo>
                      <a:pt x="6" y="92"/>
                    </a:lnTo>
                    <a:lnTo>
                      <a:pt x="12" y="94"/>
                    </a:lnTo>
                    <a:lnTo>
                      <a:pt x="17" y="95"/>
                    </a:lnTo>
                    <a:lnTo>
                      <a:pt x="22" y="95"/>
                    </a:lnTo>
                    <a:lnTo>
                      <a:pt x="27" y="95"/>
                    </a:lnTo>
                    <a:lnTo>
                      <a:pt x="32" y="94"/>
                    </a:lnTo>
                    <a:lnTo>
                      <a:pt x="36" y="93"/>
                    </a:lnTo>
                    <a:lnTo>
                      <a:pt x="40" y="91"/>
                    </a:lnTo>
                    <a:lnTo>
                      <a:pt x="48" y="86"/>
                    </a:lnTo>
                    <a:lnTo>
                      <a:pt x="55" y="80"/>
                    </a:lnTo>
                    <a:lnTo>
                      <a:pt x="61" y="73"/>
                    </a:lnTo>
                    <a:lnTo>
                      <a:pt x="65" y="65"/>
                    </a:lnTo>
                    <a:lnTo>
                      <a:pt x="68" y="57"/>
                    </a:lnTo>
                    <a:lnTo>
                      <a:pt x="69" y="48"/>
                    </a:lnTo>
                    <a:lnTo>
                      <a:pt x="69" y="38"/>
                    </a:lnTo>
                    <a:lnTo>
                      <a:pt x="67" y="29"/>
                    </a:lnTo>
                    <a:lnTo>
                      <a:pt x="66" y="25"/>
                    </a:lnTo>
                    <a:lnTo>
                      <a:pt x="64" y="21"/>
                    </a:lnTo>
                    <a:lnTo>
                      <a:pt x="61" y="17"/>
                    </a:lnTo>
                    <a:lnTo>
                      <a:pt x="58" y="13"/>
                    </a:lnTo>
                    <a:lnTo>
                      <a:pt x="54" y="9"/>
                    </a:lnTo>
                    <a:lnTo>
                      <a:pt x="50" y="6"/>
                    </a:lnTo>
                    <a:lnTo>
                      <a:pt x="45" y="3"/>
                    </a:lnTo>
                    <a:lnTo>
                      <a:pt x="40" y="0"/>
                    </a:lnTo>
                    <a:lnTo>
                      <a:pt x="0" y="90"/>
                    </a:lnTo>
                    <a:close/>
                  </a:path>
                </a:pathLst>
              </a:custGeom>
              <a:solidFill>
                <a:srgbClr val="714049"/>
              </a:solidFill>
              <a:ln w="9525">
                <a:noFill/>
                <a:round/>
                <a:headEnd/>
                <a:tailEnd/>
              </a:ln>
            </p:spPr>
            <p:txBody>
              <a:bodyPr/>
              <a:lstStyle/>
              <a:p>
                <a:endParaRPr lang="en-US" dirty="0"/>
              </a:p>
            </p:txBody>
          </p:sp>
          <p:sp>
            <p:nvSpPr>
              <p:cNvPr id="58687" name="Freeform 356"/>
              <p:cNvSpPr>
                <a:spLocks/>
              </p:cNvSpPr>
              <p:nvPr/>
            </p:nvSpPr>
            <p:spPr bwMode="auto">
              <a:xfrm>
                <a:off x="4184" y="4447"/>
                <a:ext cx="3" cy="4"/>
              </a:xfrm>
              <a:custGeom>
                <a:avLst/>
                <a:gdLst>
                  <a:gd name="T0" fmla="*/ 0 w 69"/>
                  <a:gd name="T1" fmla="*/ 0 h 96"/>
                  <a:gd name="T2" fmla="*/ 0 w 69"/>
                  <a:gd name="T3" fmla="*/ 0 h 96"/>
                  <a:gd name="T4" fmla="*/ 0 w 69"/>
                  <a:gd name="T5" fmla="*/ 0 h 96"/>
                  <a:gd name="T6" fmla="*/ 0 w 69"/>
                  <a:gd name="T7" fmla="*/ 0 h 96"/>
                  <a:gd name="T8" fmla="*/ 0 w 69"/>
                  <a:gd name="T9" fmla="*/ 0 h 96"/>
                  <a:gd name="T10" fmla="*/ 0 w 69"/>
                  <a:gd name="T11" fmla="*/ 0 h 96"/>
                  <a:gd name="T12" fmla="*/ 0 w 69"/>
                  <a:gd name="T13" fmla="*/ 0 h 96"/>
                  <a:gd name="T14" fmla="*/ 0 w 69"/>
                  <a:gd name="T15" fmla="*/ 0 h 96"/>
                  <a:gd name="T16" fmla="*/ 0 w 69"/>
                  <a:gd name="T17" fmla="*/ 0 h 96"/>
                  <a:gd name="T18" fmla="*/ 0 w 69"/>
                  <a:gd name="T19" fmla="*/ 0 h 96"/>
                  <a:gd name="T20" fmla="*/ 0 w 69"/>
                  <a:gd name="T21" fmla="*/ 0 h 96"/>
                  <a:gd name="T22" fmla="*/ 0 w 69"/>
                  <a:gd name="T23" fmla="*/ 0 h 96"/>
                  <a:gd name="T24" fmla="*/ 0 w 69"/>
                  <a:gd name="T25" fmla="*/ 0 h 96"/>
                  <a:gd name="T26" fmla="*/ 0 w 69"/>
                  <a:gd name="T27" fmla="*/ 0 h 96"/>
                  <a:gd name="T28" fmla="*/ 0 w 69"/>
                  <a:gd name="T29" fmla="*/ 0 h 96"/>
                  <a:gd name="T30" fmla="*/ 0 w 69"/>
                  <a:gd name="T31" fmla="*/ 0 h 96"/>
                  <a:gd name="T32" fmla="*/ 0 w 69"/>
                  <a:gd name="T33" fmla="*/ 0 h 96"/>
                  <a:gd name="T34" fmla="*/ 0 w 69"/>
                  <a:gd name="T35" fmla="*/ 0 h 96"/>
                  <a:gd name="T36" fmla="*/ 0 w 69"/>
                  <a:gd name="T37" fmla="*/ 0 h 96"/>
                  <a:gd name="T38" fmla="*/ 0 w 69"/>
                  <a:gd name="T39" fmla="*/ 0 h 96"/>
                  <a:gd name="T40" fmla="*/ 0 w 69"/>
                  <a:gd name="T41" fmla="*/ 0 h 96"/>
                  <a:gd name="T42" fmla="*/ 0 w 69"/>
                  <a:gd name="T43" fmla="*/ 0 h 96"/>
                  <a:gd name="T44" fmla="*/ 0 w 69"/>
                  <a:gd name="T45" fmla="*/ 0 h 96"/>
                  <a:gd name="T46" fmla="*/ 0 w 69"/>
                  <a:gd name="T47" fmla="*/ 0 h 96"/>
                  <a:gd name="T48" fmla="*/ 0 w 69"/>
                  <a:gd name="T49" fmla="*/ 0 h 96"/>
                  <a:gd name="T50" fmla="*/ 0 w 69"/>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6"/>
                  <a:gd name="T80" fmla="*/ 69 w 69"/>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6">
                    <a:moveTo>
                      <a:pt x="69" y="5"/>
                    </a:moveTo>
                    <a:lnTo>
                      <a:pt x="64" y="3"/>
                    </a:lnTo>
                    <a:lnTo>
                      <a:pt x="59" y="1"/>
                    </a:lnTo>
                    <a:lnTo>
                      <a:pt x="53" y="0"/>
                    </a:lnTo>
                    <a:lnTo>
                      <a:pt x="48" y="0"/>
                    </a:lnTo>
                    <a:lnTo>
                      <a:pt x="43" y="0"/>
                    </a:lnTo>
                    <a:lnTo>
                      <a:pt x="38" y="1"/>
                    </a:lnTo>
                    <a:lnTo>
                      <a:pt x="33" y="2"/>
                    </a:lnTo>
                    <a:lnTo>
                      <a:pt x="29" y="4"/>
                    </a:lnTo>
                    <a:lnTo>
                      <a:pt x="21" y="9"/>
                    </a:lnTo>
                    <a:lnTo>
                      <a:pt x="14" y="16"/>
                    </a:lnTo>
                    <a:lnTo>
                      <a:pt x="9" y="23"/>
                    </a:lnTo>
                    <a:lnTo>
                      <a:pt x="5" y="31"/>
                    </a:lnTo>
                    <a:lnTo>
                      <a:pt x="2" y="39"/>
                    </a:lnTo>
                    <a:lnTo>
                      <a:pt x="0" y="48"/>
                    </a:lnTo>
                    <a:lnTo>
                      <a:pt x="0" y="57"/>
                    </a:lnTo>
                    <a:lnTo>
                      <a:pt x="2" y="66"/>
                    </a:lnTo>
                    <a:lnTo>
                      <a:pt x="4" y="70"/>
                    </a:lnTo>
                    <a:lnTo>
                      <a:pt x="6" y="74"/>
                    </a:lnTo>
                    <a:lnTo>
                      <a:pt x="8" y="78"/>
                    </a:lnTo>
                    <a:lnTo>
                      <a:pt x="12" y="82"/>
                    </a:lnTo>
                    <a:lnTo>
                      <a:pt x="15" y="87"/>
                    </a:lnTo>
                    <a:lnTo>
                      <a:pt x="19" y="90"/>
                    </a:lnTo>
                    <a:lnTo>
                      <a:pt x="24" y="93"/>
                    </a:lnTo>
                    <a:lnTo>
                      <a:pt x="29" y="96"/>
                    </a:lnTo>
                    <a:lnTo>
                      <a:pt x="69" y="5"/>
                    </a:lnTo>
                    <a:close/>
                  </a:path>
                </a:pathLst>
              </a:custGeom>
              <a:solidFill>
                <a:srgbClr val="714049"/>
              </a:solidFill>
              <a:ln w="9525">
                <a:noFill/>
                <a:round/>
                <a:headEnd/>
                <a:tailEnd/>
              </a:ln>
            </p:spPr>
            <p:txBody>
              <a:bodyPr/>
              <a:lstStyle/>
              <a:p>
                <a:endParaRPr lang="en-US" dirty="0"/>
              </a:p>
            </p:txBody>
          </p:sp>
          <p:sp>
            <p:nvSpPr>
              <p:cNvPr id="58688" name="Freeform 357"/>
              <p:cNvSpPr>
                <a:spLocks/>
              </p:cNvSpPr>
              <p:nvPr/>
            </p:nvSpPr>
            <p:spPr bwMode="auto">
              <a:xfrm>
                <a:off x="4185" y="4447"/>
                <a:ext cx="72" cy="35"/>
              </a:xfrm>
              <a:custGeom>
                <a:avLst/>
                <a:gdLst>
                  <a:gd name="T0" fmla="*/ 0 w 1877"/>
                  <a:gd name="T1" fmla="*/ 0 h 901"/>
                  <a:gd name="T2" fmla="*/ 0 w 1877"/>
                  <a:gd name="T3" fmla="*/ 0 h 901"/>
                  <a:gd name="T4" fmla="*/ 0 w 1877"/>
                  <a:gd name="T5" fmla="*/ 0 h 901"/>
                  <a:gd name="T6" fmla="*/ 0 w 1877"/>
                  <a:gd name="T7" fmla="*/ 0 h 901"/>
                  <a:gd name="T8" fmla="*/ 0 w 1877"/>
                  <a:gd name="T9" fmla="*/ 0 h 901"/>
                  <a:gd name="T10" fmla="*/ 0 60000 65536"/>
                  <a:gd name="T11" fmla="*/ 0 60000 65536"/>
                  <a:gd name="T12" fmla="*/ 0 60000 65536"/>
                  <a:gd name="T13" fmla="*/ 0 60000 65536"/>
                  <a:gd name="T14" fmla="*/ 0 60000 65536"/>
                  <a:gd name="T15" fmla="*/ 0 w 1877"/>
                  <a:gd name="T16" fmla="*/ 0 h 901"/>
                  <a:gd name="T17" fmla="*/ 1877 w 1877"/>
                  <a:gd name="T18" fmla="*/ 901 h 901"/>
                </a:gdLst>
                <a:ahLst/>
                <a:cxnLst>
                  <a:cxn ang="T10">
                    <a:pos x="T0" y="T1"/>
                  </a:cxn>
                  <a:cxn ang="T11">
                    <a:pos x="T2" y="T3"/>
                  </a:cxn>
                  <a:cxn ang="T12">
                    <a:pos x="T4" y="T5"/>
                  </a:cxn>
                  <a:cxn ang="T13">
                    <a:pos x="T6" y="T7"/>
                  </a:cxn>
                  <a:cxn ang="T14">
                    <a:pos x="T8" y="T9"/>
                  </a:cxn>
                </a:cxnLst>
                <a:rect l="T15" t="T16" r="T17" b="T18"/>
                <a:pathLst>
                  <a:path w="1877" h="901">
                    <a:moveTo>
                      <a:pt x="1877" y="811"/>
                    </a:moveTo>
                    <a:lnTo>
                      <a:pt x="40" y="0"/>
                    </a:lnTo>
                    <a:lnTo>
                      <a:pt x="0" y="91"/>
                    </a:lnTo>
                    <a:lnTo>
                      <a:pt x="1838" y="901"/>
                    </a:lnTo>
                    <a:lnTo>
                      <a:pt x="1877" y="811"/>
                    </a:lnTo>
                    <a:close/>
                  </a:path>
                </a:pathLst>
              </a:custGeom>
              <a:solidFill>
                <a:srgbClr val="714049"/>
              </a:solidFill>
              <a:ln w="9525">
                <a:noFill/>
                <a:round/>
                <a:headEnd/>
                <a:tailEnd/>
              </a:ln>
            </p:spPr>
            <p:txBody>
              <a:bodyPr/>
              <a:lstStyle/>
              <a:p>
                <a:endParaRPr lang="en-US" dirty="0"/>
              </a:p>
            </p:txBody>
          </p:sp>
          <p:sp>
            <p:nvSpPr>
              <p:cNvPr id="58689" name="Freeform 358"/>
              <p:cNvSpPr>
                <a:spLocks/>
              </p:cNvSpPr>
              <p:nvPr/>
            </p:nvSpPr>
            <p:spPr bwMode="auto">
              <a:xfrm>
                <a:off x="4256" y="4478"/>
                <a:ext cx="2" cy="4"/>
              </a:xfrm>
              <a:custGeom>
                <a:avLst/>
                <a:gdLst>
                  <a:gd name="T0" fmla="*/ 0 w 69"/>
                  <a:gd name="T1" fmla="*/ 0 h 94"/>
                  <a:gd name="T2" fmla="*/ 0 w 69"/>
                  <a:gd name="T3" fmla="*/ 0 h 94"/>
                  <a:gd name="T4" fmla="*/ 0 w 69"/>
                  <a:gd name="T5" fmla="*/ 0 h 94"/>
                  <a:gd name="T6" fmla="*/ 0 w 69"/>
                  <a:gd name="T7" fmla="*/ 0 h 94"/>
                  <a:gd name="T8" fmla="*/ 0 w 69"/>
                  <a:gd name="T9" fmla="*/ 0 h 94"/>
                  <a:gd name="T10" fmla="*/ 0 w 69"/>
                  <a:gd name="T11" fmla="*/ 0 h 94"/>
                  <a:gd name="T12" fmla="*/ 0 w 69"/>
                  <a:gd name="T13" fmla="*/ 0 h 94"/>
                  <a:gd name="T14" fmla="*/ 0 w 69"/>
                  <a:gd name="T15" fmla="*/ 0 h 94"/>
                  <a:gd name="T16" fmla="*/ 0 w 69"/>
                  <a:gd name="T17" fmla="*/ 0 h 94"/>
                  <a:gd name="T18" fmla="*/ 0 w 69"/>
                  <a:gd name="T19" fmla="*/ 0 h 94"/>
                  <a:gd name="T20" fmla="*/ 0 w 69"/>
                  <a:gd name="T21" fmla="*/ 0 h 94"/>
                  <a:gd name="T22" fmla="*/ 0 w 69"/>
                  <a:gd name="T23" fmla="*/ 0 h 94"/>
                  <a:gd name="T24" fmla="*/ 0 w 69"/>
                  <a:gd name="T25" fmla="*/ 0 h 94"/>
                  <a:gd name="T26" fmla="*/ 0 w 69"/>
                  <a:gd name="T27" fmla="*/ 0 h 94"/>
                  <a:gd name="T28" fmla="*/ 0 w 69"/>
                  <a:gd name="T29" fmla="*/ 0 h 94"/>
                  <a:gd name="T30" fmla="*/ 0 w 69"/>
                  <a:gd name="T31" fmla="*/ 0 h 94"/>
                  <a:gd name="T32" fmla="*/ 0 w 69"/>
                  <a:gd name="T33" fmla="*/ 0 h 94"/>
                  <a:gd name="T34" fmla="*/ 0 w 69"/>
                  <a:gd name="T35" fmla="*/ 0 h 94"/>
                  <a:gd name="T36" fmla="*/ 0 w 69"/>
                  <a:gd name="T37" fmla="*/ 0 h 94"/>
                  <a:gd name="T38" fmla="*/ 0 w 69"/>
                  <a:gd name="T39" fmla="*/ 0 h 94"/>
                  <a:gd name="T40" fmla="*/ 0 w 69"/>
                  <a:gd name="T41" fmla="*/ 0 h 94"/>
                  <a:gd name="T42" fmla="*/ 0 w 69"/>
                  <a:gd name="T43" fmla="*/ 0 h 94"/>
                  <a:gd name="T44" fmla="*/ 0 w 69"/>
                  <a:gd name="T45" fmla="*/ 0 h 94"/>
                  <a:gd name="T46" fmla="*/ 0 w 69"/>
                  <a:gd name="T47" fmla="*/ 0 h 94"/>
                  <a:gd name="T48" fmla="*/ 0 w 69"/>
                  <a:gd name="T49" fmla="*/ 0 h 94"/>
                  <a:gd name="T50" fmla="*/ 0 w 69"/>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4"/>
                  <a:gd name="T80" fmla="*/ 69 w 69"/>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4">
                    <a:moveTo>
                      <a:pt x="0" y="90"/>
                    </a:moveTo>
                    <a:lnTo>
                      <a:pt x="5" y="92"/>
                    </a:lnTo>
                    <a:lnTo>
                      <a:pt x="11" y="93"/>
                    </a:lnTo>
                    <a:lnTo>
                      <a:pt x="16" y="94"/>
                    </a:lnTo>
                    <a:lnTo>
                      <a:pt x="21" y="94"/>
                    </a:lnTo>
                    <a:lnTo>
                      <a:pt x="26" y="94"/>
                    </a:lnTo>
                    <a:lnTo>
                      <a:pt x="30" y="93"/>
                    </a:lnTo>
                    <a:lnTo>
                      <a:pt x="35" y="92"/>
                    </a:lnTo>
                    <a:lnTo>
                      <a:pt x="39" y="90"/>
                    </a:lnTo>
                    <a:lnTo>
                      <a:pt x="47" y="86"/>
                    </a:lnTo>
                    <a:lnTo>
                      <a:pt x="54" y="80"/>
                    </a:lnTo>
                    <a:lnTo>
                      <a:pt x="60" y="73"/>
                    </a:lnTo>
                    <a:lnTo>
                      <a:pt x="65" y="65"/>
                    </a:lnTo>
                    <a:lnTo>
                      <a:pt x="68" y="55"/>
                    </a:lnTo>
                    <a:lnTo>
                      <a:pt x="69" y="46"/>
                    </a:lnTo>
                    <a:lnTo>
                      <a:pt x="69" y="37"/>
                    </a:lnTo>
                    <a:lnTo>
                      <a:pt x="67" y="28"/>
                    </a:lnTo>
                    <a:lnTo>
                      <a:pt x="65" y="24"/>
                    </a:lnTo>
                    <a:lnTo>
                      <a:pt x="63" y="20"/>
                    </a:lnTo>
                    <a:lnTo>
                      <a:pt x="61" y="16"/>
                    </a:lnTo>
                    <a:lnTo>
                      <a:pt x="58" y="12"/>
                    </a:lnTo>
                    <a:lnTo>
                      <a:pt x="53" y="9"/>
                    </a:lnTo>
                    <a:lnTo>
                      <a:pt x="49" y="5"/>
                    </a:lnTo>
                    <a:lnTo>
                      <a:pt x="44" y="2"/>
                    </a:lnTo>
                    <a:lnTo>
                      <a:pt x="39" y="0"/>
                    </a:lnTo>
                    <a:lnTo>
                      <a:pt x="0" y="90"/>
                    </a:lnTo>
                    <a:close/>
                  </a:path>
                </a:pathLst>
              </a:custGeom>
              <a:solidFill>
                <a:srgbClr val="714049"/>
              </a:solidFill>
              <a:ln w="9525">
                <a:noFill/>
                <a:round/>
                <a:headEnd/>
                <a:tailEnd/>
              </a:ln>
            </p:spPr>
            <p:txBody>
              <a:bodyPr/>
              <a:lstStyle/>
              <a:p>
                <a:endParaRPr lang="en-US" dirty="0"/>
              </a:p>
            </p:txBody>
          </p:sp>
          <p:sp>
            <p:nvSpPr>
              <p:cNvPr id="58690" name="Freeform 359"/>
              <p:cNvSpPr>
                <a:spLocks/>
              </p:cNvSpPr>
              <p:nvPr/>
            </p:nvSpPr>
            <p:spPr bwMode="auto">
              <a:xfrm>
                <a:off x="4196" y="4508"/>
                <a:ext cx="3" cy="3"/>
              </a:xfrm>
              <a:custGeom>
                <a:avLst/>
                <a:gdLst>
                  <a:gd name="T0" fmla="*/ 0 w 70"/>
                  <a:gd name="T1" fmla="*/ 0 h 96"/>
                  <a:gd name="T2" fmla="*/ 0 w 70"/>
                  <a:gd name="T3" fmla="*/ 0 h 96"/>
                  <a:gd name="T4" fmla="*/ 0 w 70"/>
                  <a:gd name="T5" fmla="*/ 0 h 96"/>
                  <a:gd name="T6" fmla="*/ 0 w 70"/>
                  <a:gd name="T7" fmla="*/ 0 h 96"/>
                  <a:gd name="T8" fmla="*/ 0 w 70"/>
                  <a:gd name="T9" fmla="*/ 0 h 96"/>
                  <a:gd name="T10" fmla="*/ 0 w 70"/>
                  <a:gd name="T11" fmla="*/ 0 h 96"/>
                  <a:gd name="T12" fmla="*/ 0 w 70"/>
                  <a:gd name="T13" fmla="*/ 0 h 96"/>
                  <a:gd name="T14" fmla="*/ 0 w 70"/>
                  <a:gd name="T15" fmla="*/ 0 h 96"/>
                  <a:gd name="T16" fmla="*/ 0 w 70"/>
                  <a:gd name="T17" fmla="*/ 0 h 96"/>
                  <a:gd name="T18" fmla="*/ 0 w 70"/>
                  <a:gd name="T19" fmla="*/ 0 h 96"/>
                  <a:gd name="T20" fmla="*/ 0 w 70"/>
                  <a:gd name="T21" fmla="*/ 0 h 96"/>
                  <a:gd name="T22" fmla="*/ 0 w 70"/>
                  <a:gd name="T23" fmla="*/ 0 h 96"/>
                  <a:gd name="T24" fmla="*/ 0 w 70"/>
                  <a:gd name="T25" fmla="*/ 0 h 96"/>
                  <a:gd name="T26" fmla="*/ 0 w 70"/>
                  <a:gd name="T27" fmla="*/ 0 h 96"/>
                  <a:gd name="T28" fmla="*/ 0 w 70"/>
                  <a:gd name="T29" fmla="*/ 0 h 96"/>
                  <a:gd name="T30" fmla="*/ 0 w 70"/>
                  <a:gd name="T31" fmla="*/ 0 h 96"/>
                  <a:gd name="T32" fmla="*/ 0 w 70"/>
                  <a:gd name="T33" fmla="*/ 0 h 96"/>
                  <a:gd name="T34" fmla="*/ 0 w 70"/>
                  <a:gd name="T35" fmla="*/ 0 h 96"/>
                  <a:gd name="T36" fmla="*/ 0 w 70"/>
                  <a:gd name="T37" fmla="*/ 0 h 96"/>
                  <a:gd name="T38" fmla="*/ 0 w 70"/>
                  <a:gd name="T39" fmla="*/ 0 h 96"/>
                  <a:gd name="T40" fmla="*/ 0 w 70"/>
                  <a:gd name="T41" fmla="*/ 0 h 96"/>
                  <a:gd name="T42" fmla="*/ 0 w 70"/>
                  <a:gd name="T43" fmla="*/ 0 h 96"/>
                  <a:gd name="T44" fmla="*/ 0 w 70"/>
                  <a:gd name="T45" fmla="*/ 0 h 96"/>
                  <a:gd name="T46" fmla="*/ 0 w 70"/>
                  <a:gd name="T47" fmla="*/ 0 h 96"/>
                  <a:gd name="T48" fmla="*/ 0 w 70"/>
                  <a:gd name="T49" fmla="*/ 0 h 96"/>
                  <a:gd name="T50" fmla="*/ 0 w 70"/>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6"/>
                  <a:gd name="T80" fmla="*/ 70 w 70"/>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6">
                    <a:moveTo>
                      <a:pt x="70" y="5"/>
                    </a:moveTo>
                    <a:lnTo>
                      <a:pt x="64" y="3"/>
                    </a:lnTo>
                    <a:lnTo>
                      <a:pt x="59" y="1"/>
                    </a:lnTo>
                    <a:lnTo>
                      <a:pt x="54" y="1"/>
                    </a:lnTo>
                    <a:lnTo>
                      <a:pt x="49" y="0"/>
                    </a:lnTo>
                    <a:lnTo>
                      <a:pt x="44" y="1"/>
                    </a:lnTo>
                    <a:lnTo>
                      <a:pt x="39" y="1"/>
                    </a:lnTo>
                    <a:lnTo>
                      <a:pt x="35" y="3"/>
                    </a:lnTo>
                    <a:lnTo>
                      <a:pt x="30" y="4"/>
                    </a:lnTo>
                    <a:lnTo>
                      <a:pt x="22" y="9"/>
                    </a:lnTo>
                    <a:lnTo>
                      <a:pt x="16" y="15"/>
                    </a:lnTo>
                    <a:lnTo>
                      <a:pt x="10" y="23"/>
                    </a:lnTo>
                    <a:lnTo>
                      <a:pt x="5" y="31"/>
                    </a:lnTo>
                    <a:lnTo>
                      <a:pt x="2" y="39"/>
                    </a:lnTo>
                    <a:lnTo>
                      <a:pt x="0" y="48"/>
                    </a:lnTo>
                    <a:lnTo>
                      <a:pt x="0" y="57"/>
                    </a:lnTo>
                    <a:lnTo>
                      <a:pt x="2" y="66"/>
                    </a:lnTo>
                    <a:lnTo>
                      <a:pt x="4" y="71"/>
                    </a:lnTo>
                    <a:lnTo>
                      <a:pt x="6" y="75"/>
                    </a:lnTo>
                    <a:lnTo>
                      <a:pt x="10" y="79"/>
                    </a:lnTo>
                    <a:lnTo>
                      <a:pt x="13" y="82"/>
                    </a:lnTo>
                    <a:lnTo>
                      <a:pt x="16" y="86"/>
                    </a:lnTo>
                    <a:lnTo>
                      <a:pt x="21" y="89"/>
                    </a:lnTo>
                    <a:lnTo>
                      <a:pt x="25" y="92"/>
                    </a:lnTo>
                    <a:lnTo>
                      <a:pt x="31" y="96"/>
                    </a:lnTo>
                    <a:lnTo>
                      <a:pt x="70" y="5"/>
                    </a:lnTo>
                    <a:close/>
                  </a:path>
                </a:pathLst>
              </a:custGeom>
              <a:solidFill>
                <a:srgbClr val="714049"/>
              </a:solidFill>
              <a:ln w="9525">
                <a:noFill/>
                <a:round/>
                <a:headEnd/>
                <a:tailEnd/>
              </a:ln>
            </p:spPr>
            <p:txBody>
              <a:bodyPr/>
              <a:lstStyle/>
              <a:p>
                <a:endParaRPr lang="en-US" dirty="0"/>
              </a:p>
            </p:txBody>
          </p:sp>
          <p:sp>
            <p:nvSpPr>
              <p:cNvPr id="58691" name="Freeform 360"/>
              <p:cNvSpPr>
                <a:spLocks/>
              </p:cNvSpPr>
              <p:nvPr/>
            </p:nvSpPr>
            <p:spPr bwMode="auto">
              <a:xfrm>
                <a:off x="4198" y="4508"/>
                <a:ext cx="65" cy="32"/>
              </a:xfrm>
              <a:custGeom>
                <a:avLst/>
                <a:gdLst>
                  <a:gd name="T0" fmla="*/ 0 w 1706"/>
                  <a:gd name="T1" fmla="*/ 0 h 826"/>
                  <a:gd name="T2" fmla="*/ 0 w 1706"/>
                  <a:gd name="T3" fmla="*/ 0 h 826"/>
                  <a:gd name="T4" fmla="*/ 0 w 1706"/>
                  <a:gd name="T5" fmla="*/ 0 h 826"/>
                  <a:gd name="T6" fmla="*/ 0 w 1706"/>
                  <a:gd name="T7" fmla="*/ 0 h 826"/>
                  <a:gd name="T8" fmla="*/ 0 w 1706"/>
                  <a:gd name="T9" fmla="*/ 0 h 826"/>
                  <a:gd name="T10" fmla="*/ 0 60000 65536"/>
                  <a:gd name="T11" fmla="*/ 0 60000 65536"/>
                  <a:gd name="T12" fmla="*/ 0 60000 65536"/>
                  <a:gd name="T13" fmla="*/ 0 60000 65536"/>
                  <a:gd name="T14" fmla="*/ 0 60000 65536"/>
                  <a:gd name="T15" fmla="*/ 0 w 1706"/>
                  <a:gd name="T16" fmla="*/ 0 h 826"/>
                  <a:gd name="T17" fmla="*/ 1706 w 1706"/>
                  <a:gd name="T18" fmla="*/ 826 h 826"/>
                </a:gdLst>
                <a:ahLst/>
                <a:cxnLst>
                  <a:cxn ang="T10">
                    <a:pos x="T0" y="T1"/>
                  </a:cxn>
                  <a:cxn ang="T11">
                    <a:pos x="T2" y="T3"/>
                  </a:cxn>
                  <a:cxn ang="T12">
                    <a:pos x="T4" y="T5"/>
                  </a:cxn>
                  <a:cxn ang="T13">
                    <a:pos x="T6" y="T7"/>
                  </a:cxn>
                  <a:cxn ang="T14">
                    <a:pos x="T8" y="T9"/>
                  </a:cxn>
                </a:cxnLst>
                <a:rect l="T15" t="T16" r="T17" b="T18"/>
                <a:pathLst>
                  <a:path w="1706" h="826">
                    <a:moveTo>
                      <a:pt x="1706" y="737"/>
                    </a:moveTo>
                    <a:lnTo>
                      <a:pt x="39" y="0"/>
                    </a:lnTo>
                    <a:lnTo>
                      <a:pt x="0" y="91"/>
                    </a:lnTo>
                    <a:lnTo>
                      <a:pt x="1667" y="826"/>
                    </a:lnTo>
                    <a:lnTo>
                      <a:pt x="1706" y="737"/>
                    </a:lnTo>
                    <a:close/>
                  </a:path>
                </a:pathLst>
              </a:custGeom>
              <a:solidFill>
                <a:srgbClr val="714049"/>
              </a:solidFill>
              <a:ln w="9525">
                <a:noFill/>
                <a:round/>
                <a:headEnd/>
                <a:tailEnd/>
              </a:ln>
            </p:spPr>
            <p:txBody>
              <a:bodyPr/>
              <a:lstStyle/>
              <a:p>
                <a:endParaRPr lang="en-US" dirty="0"/>
              </a:p>
            </p:txBody>
          </p:sp>
          <p:sp>
            <p:nvSpPr>
              <p:cNvPr id="58692" name="Freeform 361"/>
              <p:cNvSpPr>
                <a:spLocks/>
              </p:cNvSpPr>
              <p:nvPr/>
            </p:nvSpPr>
            <p:spPr bwMode="auto">
              <a:xfrm>
                <a:off x="4262" y="4536"/>
                <a:ext cx="2" cy="4"/>
              </a:xfrm>
              <a:custGeom>
                <a:avLst/>
                <a:gdLst>
                  <a:gd name="T0" fmla="*/ 0 w 70"/>
                  <a:gd name="T1" fmla="*/ 0 h 94"/>
                  <a:gd name="T2" fmla="*/ 0 w 70"/>
                  <a:gd name="T3" fmla="*/ 0 h 94"/>
                  <a:gd name="T4" fmla="*/ 0 w 70"/>
                  <a:gd name="T5" fmla="*/ 0 h 94"/>
                  <a:gd name="T6" fmla="*/ 0 w 70"/>
                  <a:gd name="T7" fmla="*/ 0 h 94"/>
                  <a:gd name="T8" fmla="*/ 0 w 70"/>
                  <a:gd name="T9" fmla="*/ 0 h 94"/>
                  <a:gd name="T10" fmla="*/ 0 w 70"/>
                  <a:gd name="T11" fmla="*/ 0 h 94"/>
                  <a:gd name="T12" fmla="*/ 0 w 70"/>
                  <a:gd name="T13" fmla="*/ 0 h 94"/>
                  <a:gd name="T14" fmla="*/ 0 w 70"/>
                  <a:gd name="T15" fmla="*/ 0 h 94"/>
                  <a:gd name="T16" fmla="*/ 0 w 70"/>
                  <a:gd name="T17" fmla="*/ 0 h 94"/>
                  <a:gd name="T18" fmla="*/ 0 w 70"/>
                  <a:gd name="T19" fmla="*/ 0 h 94"/>
                  <a:gd name="T20" fmla="*/ 0 w 70"/>
                  <a:gd name="T21" fmla="*/ 0 h 94"/>
                  <a:gd name="T22" fmla="*/ 0 w 70"/>
                  <a:gd name="T23" fmla="*/ 0 h 94"/>
                  <a:gd name="T24" fmla="*/ 0 w 70"/>
                  <a:gd name="T25" fmla="*/ 0 h 94"/>
                  <a:gd name="T26" fmla="*/ 0 w 70"/>
                  <a:gd name="T27" fmla="*/ 0 h 94"/>
                  <a:gd name="T28" fmla="*/ 0 w 70"/>
                  <a:gd name="T29" fmla="*/ 0 h 94"/>
                  <a:gd name="T30" fmla="*/ 0 w 70"/>
                  <a:gd name="T31" fmla="*/ 0 h 94"/>
                  <a:gd name="T32" fmla="*/ 0 w 70"/>
                  <a:gd name="T33" fmla="*/ 0 h 94"/>
                  <a:gd name="T34" fmla="*/ 0 w 70"/>
                  <a:gd name="T35" fmla="*/ 0 h 94"/>
                  <a:gd name="T36" fmla="*/ 0 w 70"/>
                  <a:gd name="T37" fmla="*/ 0 h 94"/>
                  <a:gd name="T38" fmla="*/ 0 w 70"/>
                  <a:gd name="T39" fmla="*/ 0 h 94"/>
                  <a:gd name="T40" fmla="*/ 0 w 70"/>
                  <a:gd name="T41" fmla="*/ 0 h 94"/>
                  <a:gd name="T42" fmla="*/ 0 w 70"/>
                  <a:gd name="T43" fmla="*/ 0 h 94"/>
                  <a:gd name="T44" fmla="*/ 0 w 70"/>
                  <a:gd name="T45" fmla="*/ 0 h 94"/>
                  <a:gd name="T46" fmla="*/ 0 w 70"/>
                  <a:gd name="T47" fmla="*/ 0 h 94"/>
                  <a:gd name="T48" fmla="*/ 0 w 70"/>
                  <a:gd name="T49" fmla="*/ 0 h 94"/>
                  <a:gd name="T50" fmla="*/ 0 w 70"/>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4"/>
                  <a:gd name="T80" fmla="*/ 70 w 70"/>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4">
                    <a:moveTo>
                      <a:pt x="0" y="89"/>
                    </a:moveTo>
                    <a:lnTo>
                      <a:pt x="6" y="92"/>
                    </a:lnTo>
                    <a:lnTo>
                      <a:pt x="11" y="93"/>
                    </a:lnTo>
                    <a:lnTo>
                      <a:pt x="16" y="94"/>
                    </a:lnTo>
                    <a:lnTo>
                      <a:pt x="21" y="94"/>
                    </a:lnTo>
                    <a:lnTo>
                      <a:pt x="26" y="94"/>
                    </a:lnTo>
                    <a:lnTo>
                      <a:pt x="31" y="93"/>
                    </a:lnTo>
                    <a:lnTo>
                      <a:pt x="35" y="92"/>
                    </a:lnTo>
                    <a:lnTo>
                      <a:pt x="40" y="90"/>
                    </a:lnTo>
                    <a:lnTo>
                      <a:pt x="47" y="86"/>
                    </a:lnTo>
                    <a:lnTo>
                      <a:pt x="55" y="80"/>
                    </a:lnTo>
                    <a:lnTo>
                      <a:pt x="61" y="73"/>
                    </a:lnTo>
                    <a:lnTo>
                      <a:pt x="65" y="64"/>
                    </a:lnTo>
                    <a:lnTo>
                      <a:pt x="68" y="55"/>
                    </a:lnTo>
                    <a:lnTo>
                      <a:pt x="70" y="46"/>
                    </a:lnTo>
                    <a:lnTo>
                      <a:pt x="69" y="37"/>
                    </a:lnTo>
                    <a:lnTo>
                      <a:pt x="68" y="28"/>
                    </a:lnTo>
                    <a:lnTo>
                      <a:pt x="66" y="24"/>
                    </a:lnTo>
                    <a:lnTo>
                      <a:pt x="64" y="20"/>
                    </a:lnTo>
                    <a:lnTo>
                      <a:pt x="61" y="16"/>
                    </a:lnTo>
                    <a:lnTo>
                      <a:pt x="58" y="12"/>
                    </a:lnTo>
                    <a:lnTo>
                      <a:pt x="55" y="9"/>
                    </a:lnTo>
                    <a:lnTo>
                      <a:pt x="50" y="5"/>
                    </a:lnTo>
                    <a:lnTo>
                      <a:pt x="45" y="2"/>
                    </a:lnTo>
                    <a:lnTo>
                      <a:pt x="39" y="0"/>
                    </a:lnTo>
                    <a:lnTo>
                      <a:pt x="0" y="89"/>
                    </a:lnTo>
                    <a:close/>
                  </a:path>
                </a:pathLst>
              </a:custGeom>
              <a:solidFill>
                <a:srgbClr val="714049"/>
              </a:solidFill>
              <a:ln w="9525">
                <a:noFill/>
                <a:round/>
                <a:headEnd/>
                <a:tailEnd/>
              </a:ln>
            </p:spPr>
            <p:txBody>
              <a:bodyPr/>
              <a:lstStyle/>
              <a:p>
                <a:endParaRPr lang="en-US" dirty="0"/>
              </a:p>
            </p:txBody>
          </p:sp>
          <p:sp>
            <p:nvSpPr>
              <p:cNvPr id="58693" name="Freeform 362"/>
              <p:cNvSpPr>
                <a:spLocks/>
              </p:cNvSpPr>
              <p:nvPr/>
            </p:nvSpPr>
            <p:spPr bwMode="auto">
              <a:xfrm>
                <a:off x="4070" y="4616"/>
                <a:ext cx="2" cy="3"/>
              </a:xfrm>
              <a:custGeom>
                <a:avLst/>
                <a:gdLst>
                  <a:gd name="T0" fmla="*/ 0 w 69"/>
                  <a:gd name="T1" fmla="*/ 0 h 94"/>
                  <a:gd name="T2" fmla="*/ 0 w 69"/>
                  <a:gd name="T3" fmla="*/ 0 h 94"/>
                  <a:gd name="T4" fmla="*/ 0 w 69"/>
                  <a:gd name="T5" fmla="*/ 0 h 94"/>
                  <a:gd name="T6" fmla="*/ 0 w 69"/>
                  <a:gd name="T7" fmla="*/ 0 h 94"/>
                  <a:gd name="T8" fmla="*/ 0 w 69"/>
                  <a:gd name="T9" fmla="*/ 0 h 94"/>
                  <a:gd name="T10" fmla="*/ 0 w 69"/>
                  <a:gd name="T11" fmla="*/ 0 h 94"/>
                  <a:gd name="T12" fmla="*/ 0 w 69"/>
                  <a:gd name="T13" fmla="*/ 0 h 94"/>
                  <a:gd name="T14" fmla="*/ 0 w 69"/>
                  <a:gd name="T15" fmla="*/ 0 h 94"/>
                  <a:gd name="T16" fmla="*/ 0 w 69"/>
                  <a:gd name="T17" fmla="*/ 0 h 94"/>
                  <a:gd name="T18" fmla="*/ 0 w 69"/>
                  <a:gd name="T19" fmla="*/ 0 h 94"/>
                  <a:gd name="T20" fmla="*/ 0 w 69"/>
                  <a:gd name="T21" fmla="*/ 0 h 94"/>
                  <a:gd name="T22" fmla="*/ 0 w 69"/>
                  <a:gd name="T23" fmla="*/ 0 h 94"/>
                  <a:gd name="T24" fmla="*/ 0 w 69"/>
                  <a:gd name="T25" fmla="*/ 0 h 94"/>
                  <a:gd name="T26" fmla="*/ 0 w 69"/>
                  <a:gd name="T27" fmla="*/ 0 h 94"/>
                  <a:gd name="T28" fmla="*/ 0 w 69"/>
                  <a:gd name="T29" fmla="*/ 0 h 94"/>
                  <a:gd name="T30" fmla="*/ 0 w 69"/>
                  <a:gd name="T31" fmla="*/ 0 h 94"/>
                  <a:gd name="T32" fmla="*/ 0 w 69"/>
                  <a:gd name="T33" fmla="*/ 0 h 94"/>
                  <a:gd name="T34" fmla="*/ 0 w 69"/>
                  <a:gd name="T35" fmla="*/ 0 h 94"/>
                  <a:gd name="T36" fmla="*/ 0 w 69"/>
                  <a:gd name="T37" fmla="*/ 0 h 94"/>
                  <a:gd name="T38" fmla="*/ 0 w 69"/>
                  <a:gd name="T39" fmla="*/ 0 h 94"/>
                  <a:gd name="T40" fmla="*/ 0 w 69"/>
                  <a:gd name="T41" fmla="*/ 0 h 94"/>
                  <a:gd name="T42" fmla="*/ 0 w 69"/>
                  <a:gd name="T43" fmla="*/ 0 h 94"/>
                  <a:gd name="T44" fmla="*/ 0 w 69"/>
                  <a:gd name="T45" fmla="*/ 0 h 94"/>
                  <a:gd name="T46" fmla="*/ 0 w 69"/>
                  <a:gd name="T47" fmla="*/ 0 h 94"/>
                  <a:gd name="T48" fmla="*/ 0 w 69"/>
                  <a:gd name="T49" fmla="*/ 0 h 94"/>
                  <a:gd name="T50" fmla="*/ 0 w 69"/>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4"/>
                  <a:gd name="T80" fmla="*/ 69 w 69"/>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4">
                    <a:moveTo>
                      <a:pt x="69" y="5"/>
                    </a:moveTo>
                    <a:lnTo>
                      <a:pt x="64" y="3"/>
                    </a:lnTo>
                    <a:lnTo>
                      <a:pt x="59" y="1"/>
                    </a:lnTo>
                    <a:lnTo>
                      <a:pt x="53" y="0"/>
                    </a:lnTo>
                    <a:lnTo>
                      <a:pt x="48" y="0"/>
                    </a:lnTo>
                    <a:lnTo>
                      <a:pt x="43" y="0"/>
                    </a:lnTo>
                    <a:lnTo>
                      <a:pt x="39" y="1"/>
                    </a:lnTo>
                    <a:lnTo>
                      <a:pt x="33" y="2"/>
                    </a:lnTo>
                    <a:lnTo>
                      <a:pt x="29" y="4"/>
                    </a:lnTo>
                    <a:lnTo>
                      <a:pt x="21" y="8"/>
                    </a:lnTo>
                    <a:lnTo>
                      <a:pt x="14" y="14"/>
                    </a:lnTo>
                    <a:lnTo>
                      <a:pt x="9" y="22"/>
                    </a:lnTo>
                    <a:lnTo>
                      <a:pt x="5" y="30"/>
                    </a:lnTo>
                    <a:lnTo>
                      <a:pt x="2" y="39"/>
                    </a:lnTo>
                    <a:lnTo>
                      <a:pt x="0" y="48"/>
                    </a:lnTo>
                    <a:lnTo>
                      <a:pt x="0" y="57"/>
                    </a:lnTo>
                    <a:lnTo>
                      <a:pt x="2" y="66"/>
                    </a:lnTo>
                    <a:lnTo>
                      <a:pt x="4" y="70"/>
                    </a:lnTo>
                    <a:lnTo>
                      <a:pt x="6" y="74"/>
                    </a:lnTo>
                    <a:lnTo>
                      <a:pt x="8" y="78"/>
                    </a:lnTo>
                    <a:lnTo>
                      <a:pt x="12" y="82"/>
                    </a:lnTo>
                    <a:lnTo>
                      <a:pt x="15" y="86"/>
                    </a:lnTo>
                    <a:lnTo>
                      <a:pt x="19" y="89"/>
                    </a:lnTo>
                    <a:lnTo>
                      <a:pt x="24" y="92"/>
                    </a:lnTo>
                    <a:lnTo>
                      <a:pt x="29" y="94"/>
                    </a:lnTo>
                    <a:lnTo>
                      <a:pt x="69" y="5"/>
                    </a:lnTo>
                    <a:close/>
                  </a:path>
                </a:pathLst>
              </a:custGeom>
              <a:solidFill>
                <a:srgbClr val="714049"/>
              </a:solidFill>
              <a:ln w="9525">
                <a:noFill/>
                <a:round/>
                <a:headEnd/>
                <a:tailEnd/>
              </a:ln>
            </p:spPr>
            <p:txBody>
              <a:bodyPr/>
              <a:lstStyle/>
              <a:p>
                <a:endParaRPr lang="en-US" dirty="0"/>
              </a:p>
            </p:txBody>
          </p:sp>
          <p:sp>
            <p:nvSpPr>
              <p:cNvPr id="58694" name="Freeform 363"/>
              <p:cNvSpPr>
                <a:spLocks/>
              </p:cNvSpPr>
              <p:nvPr/>
            </p:nvSpPr>
            <p:spPr bwMode="auto">
              <a:xfrm>
                <a:off x="4071" y="4616"/>
                <a:ext cx="45" cy="22"/>
              </a:xfrm>
              <a:custGeom>
                <a:avLst/>
                <a:gdLst>
                  <a:gd name="T0" fmla="*/ 0 w 1176"/>
                  <a:gd name="T1" fmla="*/ 0 h 591"/>
                  <a:gd name="T2" fmla="*/ 0 w 1176"/>
                  <a:gd name="T3" fmla="*/ 0 h 591"/>
                  <a:gd name="T4" fmla="*/ 0 w 1176"/>
                  <a:gd name="T5" fmla="*/ 0 h 591"/>
                  <a:gd name="T6" fmla="*/ 0 w 1176"/>
                  <a:gd name="T7" fmla="*/ 0 h 591"/>
                  <a:gd name="T8" fmla="*/ 0 w 1176"/>
                  <a:gd name="T9" fmla="*/ 0 h 591"/>
                  <a:gd name="T10" fmla="*/ 0 60000 65536"/>
                  <a:gd name="T11" fmla="*/ 0 60000 65536"/>
                  <a:gd name="T12" fmla="*/ 0 60000 65536"/>
                  <a:gd name="T13" fmla="*/ 0 60000 65536"/>
                  <a:gd name="T14" fmla="*/ 0 60000 65536"/>
                  <a:gd name="T15" fmla="*/ 0 w 1176"/>
                  <a:gd name="T16" fmla="*/ 0 h 591"/>
                  <a:gd name="T17" fmla="*/ 1176 w 1176"/>
                  <a:gd name="T18" fmla="*/ 591 h 591"/>
                </a:gdLst>
                <a:ahLst/>
                <a:cxnLst>
                  <a:cxn ang="T10">
                    <a:pos x="T0" y="T1"/>
                  </a:cxn>
                  <a:cxn ang="T11">
                    <a:pos x="T2" y="T3"/>
                  </a:cxn>
                  <a:cxn ang="T12">
                    <a:pos x="T4" y="T5"/>
                  </a:cxn>
                  <a:cxn ang="T13">
                    <a:pos x="T6" y="T7"/>
                  </a:cxn>
                  <a:cxn ang="T14">
                    <a:pos x="T8" y="T9"/>
                  </a:cxn>
                </a:cxnLst>
                <a:rect l="T15" t="T16" r="T17" b="T18"/>
                <a:pathLst>
                  <a:path w="1176" h="591">
                    <a:moveTo>
                      <a:pt x="1176" y="501"/>
                    </a:moveTo>
                    <a:lnTo>
                      <a:pt x="40" y="0"/>
                    </a:lnTo>
                    <a:lnTo>
                      <a:pt x="0" y="89"/>
                    </a:lnTo>
                    <a:lnTo>
                      <a:pt x="1136" y="591"/>
                    </a:lnTo>
                    <a:lnTo>
                      <a:pt x="1176" y="501"/>
                    </a:lnTo>
                    <a:close/>
                  </a:path>
                </a:pathLst>
              </a:custGeom>
              <a:solidFill>
                <a:srgbClr val="714049"/>
              </a:solidFill>
              <a:ln w="9525">
                <a:noFill/>
                <a:round/>
                <a:headEnd/>
                <a:tailEnd/>
              </a:ln>
            </p:spPr>
            <p:txBody>
              <a:bodyPr/>
              <a:lstStyle/>
              <a:p>
                <a:endParaRPr lang="en-US" dirty="0"/>
              </a:p>
            </p:txBody>
          </p:sp>
          <p:sp>
            <p:nvSpPr>
              <p:cNvPr id="58695" name="Freeform 364"/>
              <p:cNvSpPr>
                <a:spLocks/>
              </p:cNvSpPr>
              <p:nvPr/>
            </p:nvSpPr>
            <p:spPr bwMode="auto">
              <a:xfrm>
                <a:off x="4115" y="4635"/>
                <a:ext cx="2" cy="4"/>
              </a:xfrm>
              <a:custGeom>
                <a:avLst/>
                <a:gdLst>
                  <a:gd name="T0" fmla="*/ 0 w 70"/>
                  <a:gd name="T1" fmla="*/ 0 h 94"/>
                  <a:gd name="T2" fmla="*/ 0 w 70"/>
                  <a:gd name="T3" fmla="*/ 0 h 94"/>
                  <a:gd name="T4" fmla="*/ 0 w 70"/>
                  <a:gd name="T5" fmla="*/ 0 h 94"/>
                  <a:gd name="T6" fmla="*/ 0 w 70"/>
                  <a:gd name="T7" fmla="*/ 0 h 94"/>
                  <a:gd name="T8" fmla="*/ 0 w 70"/>
                  <a:gd name="T9" fmla="*/ 0 h 94"/>
                  <a:gd name="T10" fmla="*/ 0 w 70"/>
                  <a:gd name="T11" fmla="*/ 0 h 94"/>
                  <a:gd name="T12" fmla="*/ 0 w 70"/>
                  <a:gd name="T13" fmla="*/ 0 h 94"/>
                  <a:gd name="T14" fmla="*/ 0 w 70"/>
                  <a:gd name="T15" fmla="*/ 0 h 94"/>
                  <a:gd name="T16" fmla="*/ 0 w 70"/>
                  <a:gd name="T17" fmla="*/ 0 h 94"/>
                  <a:gd name="T18" fmla="*/ 0 w 70"/>
                  <a:gd name="T19" fmla="*/ 0 h 94"/>
                  <a:gd name="T20" fmla="*/ 0 w 70"/>
                  <a:gd name="T21" fmla="*/ 0 h 94"/>
                  <a:gd name="T22" fmla="*/ 0 w 70"/>
                  <a:gd name="T23" fmla="*/ 0 h 94"/>
                  <a:gd name="T24" fmla="*/ 0 w 70"/>
                  <a:gd name="T25" fmla="*/ 0 h 94"/>
                  <a:gd name="T26" fmla="*/ 0 w 70"/>
                  <a:gd name="T27" fmla="*/ 0 h 94"/>
                  <a:gd name="T28" fmla="*/ 0 w 70"/>
                  <a:gd name="T29" fmla="*/ 0 h 94"/>
                  <a:gd name="T30" fmla="*/ 0 w 70"/>
                  <a:gd name="T31" fmla="*/ 0 h 94"/>
                  <a:gd name="T32" fmla="*/ 0 w 70"/>
                  <a:gd name="T33" fmla="*/ 0 h 94"/>
                  <a:gd name="T34" fmla="*/ 0 w 70"/>
                  <a:gd name="T35" fmla="*/ 0 h 94"/>
                  <a:gd name="T36" fmla="*/ 0 w 70"/>
                  <a:gd name="T37" fmla="*/ 0 h 94"/>
                  <a:gd name="T38" fmla="*/ 0 w 70"/>
                  <a:gd name="T39" fmla="*/ 0 h 94"/>
                  <a:gd name="T40" fmla="*/ 0 w 70"/>
                  <a:gd name="T41" fmla="*/ 0 h 94"/>
                  <a:gd name="T42" fmla="*/ 0 w 70"/>
                  <a:gd name="T43" fmla="*/ 0 h 94"/>
                  <a:gd name="T44" fmla="*/ 0 w 70"/>
                  <a:gd name="T45" fmla="*/ 0 h 94"/>
                  <a:gd name="T46" fmla="*/ 0 w 70"/>
                  <a:gd name="T47" fmla="*/ 0 h 94"/>
                  <a:gd name="T48" fmla="*/ 0 w 70"/>
                  <a:gd name="T49" fmla="*/ 0 h 94"/>
                  <a:gd name="T50" fmla="*/ 0 w 70"/>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4"/>
                  <a:gd name="T80" fmla="*/ 70 w 70"/>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4">
                    <a:moveTo>
                      <a:pt x="0" y="90"/>
                    </a:moveTo>
                    <a:lnTo>
                      <a:pt x="6" y="92"/>
                    </a:lnTo>
                    <a:lnTo>
                      <a:pt x="11" y="93"/>
                    </a:lnTo>
                    <a:lnTo>
                      <a:pt x="16" y="94"/>
                    </a:lnTo>
                    <a:lnTo>
                      <a:pt x="21" y="94"/>
                    </a:lnTo>
                    <a:lnTo>
                      <a:pt x="26" y="94"/>
                    </a:lnTo>
                    <a:lnTo>
                      <a:pt x="31" y="93"/>
                    </a:lnTo>
                    <a:lnTo>
                      <a:pt x="36" y="92"/>
                    </a:lnTo>
                    <a:lnTo>
                      <a:pt x="41" y="90"/>
                    </a:lnTo>
                    <a:lnTo>
                      <a:pt x="48" y="86"/>
                    </a:lnTo>
                    <a:lnTo>
                      <a:pt x="55" y="80"/>
                    </a:lnTo>
                    <a:lnTo>
                      <a:pt x="61" y="73"/>
                    </a:lnTo>
                    <a:lnTo>
                      <a:pt x="65" y="65"/>
                    </a:lnTo>
                    <a:lnTo>
                      <a:pt x="68" y="56"/>
                    </a:lnTo>
                    <a:lnTo>
                      <a:pt x="70" y="47"/>
                    </a:lnTo>
                    <a:lnTo>
                      <a:pt x="69" y="38"/>
                    </a:lnTo>
                    <a:lnTo>
                      <a:pt x="67" y="28"/>
                    </a:lnTo>
                    <a:lnTo>
                      <a:pt x="66" y="24"/>
                    </a:lnTo>
                    <a:lnTo>
                      <a:pt x="64" y="20"/>
                    </a:lnTo>
                    <a:lnTo>
                      <a:pt x="61" y="16"/>
                    </a:lnTo>
                    <a:lnTo>
                      <a:pt x="58" y="12"/>
                    </a:lnTo>
                    <a:lnTo>
                      <a:pt x="54" y="9"/>
                    </a:lnTo>
                    <a:lnTo>
                      <a:pt x="50" y="5"/>
                    </a:lnTo>
                    <a:lnTo>
                      <a:pt x="46" y="2"/>
                    </a:lnTo>
                    <a:lnTo>
                      <a:pt x="40" y="0"/>
                    </a:lnTo>
                    <a:lnTo>
                      <a:pt x="0" y="90"/>
                    </a:lnTo>
                    <a:close/>
                  </a:path>
                </a:pathLst>
              </a:custGeom>
              <a:solidFill>
                <a:srgbClr val="714049"/>
              </a:solidFill>
              <a:ln w="9525">
                <a:noFill/>
                <a:round/>
                <a:headEnd/>
                <a:tailEnd/>
              </a:ln>
            </p:spPr>
            <p:txBody>
              <a:bodyPr/>
              <a:lstStyle/>
              <a:p>
                <a:endParaRPr lang="en-US" dirty="0"/>
              </a:p>
            </p:txBody>
          </p:sp>
          <p:sp>
            <p:nvSpPr>
              <p:cNvPr id="58696" name="Freeform 365"/>
              <p:cNvSpPr>
                <a:spLocks/>
              </p:cNvSpPr>
              <p:nvPr/>
            </p:nvSpPr>
            <p:spPr bwMode="auto">
              <a:xfrm>
                <a:off x="4199" y="4563"/>
                <a:ext cx="2" cy="4"/>
              </a:xfrm>
              <a:custGeom>
                <a:avLst/>
                <a:gdLst>
                  <a:gd name="T0" fmla="*/ 0 w 70"/>
                  <a:gd name="T1" fmla="*/ 0 h 95"/>
                  <a:gd name="T2" fmla="*/ 0 w 70"/>
                  <a:gd name="T3" fmla="*/ 0 h 95"/>
                  <a:gd name="T4" fmla="*/ 0 w 70"/>
                  <a:gd name="T5" fmla="*/ 0 h 95"/>
                  <a:gd name="T6" fmla="*/ 0 w 70"/>
                  <a:gd name="T7" fmla="*/ 0 h 95"/>
                  <a:gd name="T8" fmla="*/ 0 w 70"/>
                  <a:gd name="T9" fmla="*/ 0 h 95"/>
                  <a:gd name="T10" fmla="*/ 0 w 70"/>
                  <a:gd name="T11" fmla="*/ 0 h 95"/>
                  <a:gd name="T12" fmla="*/ 0 w 70"/>
                  <a:gd name="T13" fmla="*/ 0 h 95"/>
                  <a:gd name="T14" fmla="*/ 0 w 70"/>
                  <a:gd name="T15" fmla="*/ 0 h 95"/>
                  <a:gd name="T16" fmla="*/ 0 w 70"/>
                  <a:gd name="T17" fmla="*/ 0 h 95"/>
                  <a:gd name="T18" fmla="*/ 0 w 70"/>
                  <a:gd name="T19" fmla="*/ 0 h 95"/>
                  <a:gd name="T20" fmla="*/ 0 w 70"/>
                  <a:gd name="T21" fmla="*/ 0 h 95"/>
                  <a:gd name="T22" fmla="*/ 0 w 70"/>
                  <a:gd name="T23" fmla="*/ 0 h 95"/>
                  <a:gd name="T24" fmla="*/ 0 w 70"/>
                  <a:gd name="T25" fmla="*/ 0 h 95"/>
                  <a:gd name="T26" fmla="*/ 0 w 70"/>
                  <a:gd name="T27" fmla="*/ 0 h 95"/>
                  <a:gd name="T28" fmla="*/ 0 w 70"/>
                  <a:gd name="T29" fmla="*/ 0 h 95"/>
                  <a:gd name="T30" fmla="*/ 0 w 70"/>
                  <a:gd name="T31" fmla="*/ 0 h 95"/>
                  <a:gd name="T32" fmla="*/ 0 w 70"/>
                  <a:gd name="T33" fmla="*/ 0 h 95"/>
                  <a:gd name="T34" fmla="*/ 0 w 70"/>
                  <a:gd name="T35" fmla="*/ 0 h 95"/>
                  <a:gd name="T36" fmla="*/ 0 w 70"/>
                  <a:gd name="T37" fmla="*/ 0 h 95"/>
                  <a:gd name="T38" fmla="*/ 0 w 70"/>
                  <a:gd name="T39" fmla="*/ 0 h 95"/>
                  <a:gd name="T40" fmla="*/ 0 w 70"/>
                  <a:gd name="T41" fmla="*/ 0 h 95"/>
                  <a:gd name="T42" fmla="*/ 0 w 70"/>
                  <a:gd name="T43" fmla="*/ 0 h 95"/>
                  <a:gd name="T44" fmla="*/ 0 w 70"/>
                  <a:gd name="T45" fmla="*/ 0 h 95"/>
                  <a:gd name="T46" fmla="*/ 0 w 70"/>
                  <a:gd name="T47" fmla="*/ 0 h 95"/>
                  <a:gd name="T48" fmla="*/ 0 w 70"/>
                  <a:gd name="T49" fmla="*/ 0 h 95"/>
                  <a:gd name="T50" fmla="*/ 0 w 70"/>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5"/>
                  <a:gd name="T80" fmla="*/ 70 w 70"/>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5">
                    <a:moveTo>
                      <a:pt x="70" y="5"/>
                    </a:moveTo>
                    <a:lnTo>
                      <a:pt x="64" y="2"/>
                    </a:lnTo>
                    <a:lnTo>
                      <a:pt x="59" y="1"/>
                    </a:lnTo>
                    <a:lnTo>
                      <a:pt x="54" y="0"/>
                    </a:lnTo>
                    <a:lnTo>
                      <a:pt x="49" y="0"/>
                    </a:lnTo>
                    <a:lnTo>
                      <a:pt x="44" y="0"/>
                    </a:lnTo>
                    <a:lnTo>
                      <a:pt x="39" y="1"/>
                    </a:lnTo>
                    <a:lnTo>
                      <a:pt x="34" y="2"/>
                    </a:lnTo>
                    <a:lnTo>
                      <a:pt x="30" y="4"/>
                    </a:lnTo>
                    <a:lnTo>
                      <a:pt x="21" y="8"/>
                    </a:lnTo>
                    <a:lnTo>
                      <a:pt x="15" y="14"/>
                    </a:lnTo>
                    <a:lnTo>
                      <a:pt x="9" y="22"/>
                    </a:lnTo>
                    <a:lnTo>
                      <a:pt x="5" y="30"/>
                    </a:lnTo>
                    <a:lnTo>
                      <a:pt x="2" y="39"/>
                    </a:lnTo>
                    <a:lnTo>
                      <a:pt x="0" y="48"/>
                    </a:lnTo>
                    <a:lnTo>
                      <a:pt x="0" y="57"/>
                    </a:lnTo>
                    <a:lnTo>
                      <a:pt x="2" y="66"/>
                    </a:lnTo>
                    <a:lnTo>
                      <a:pt x="4" y="70"/>
                    </a:lnTo>
                    <a:lnTo>
                      <a:pt x="6" y="74"/>
                    </a:lnTo>
                    <a:lnTo>
                      <a:pt x="9" y="78"/>
                    </a:lnTo>
                    <a:lnTo>
                      <a:pt x="12" y="82"/>
                    </a:lnTo>
                    <a:lnTo>
                      <a:pt x="15" y="86"/>
                    </a:lnTo>
                    <a:lnTo>
                      <a:pt x="20" y="90"/>
                    </a:lnTo>
                    <a:lnTo>
                      <a:pt x="25" y="93"/>
                    </a:lnTo>
                    <a:lnTo>
                      <a:pt x="31" y="95"/>
                    </a:lnTo>
                    <a:lnTo>
                      <a:pt x="70" y="5"/>
                    </a:lnTo>
                    <a:close/>
                  </a:path>
                </a:pathLst>
              </a:custGeom>
              <a:solidFill>
                <a:srgbClr val="714049"/>
              </a:solidFill>
              <a:ln w="9525">
                <a:noFill/>
                <a:round/>
                <a:headEnd/>
                <a:tailEnd/>
              </a:ln>
            </p:spPr>
            <p:txBody>
              <a:bodyPr/>
              <a:lstStyle/>
              <a:p>
                <a:endParaRPr lang="en-US" dirty="0"/>
              </a:p>
            </p:txBody>
          </p:sp>
          <p:sp>
            <p:nvSpPr>
              <p:cNvPr id="58697" name="Freeform 366"/>
              <p:cNvSpPr>
                <a:spLocks/>
              </p:cNvSpPr>
              <p:nvPr/>
            </p:nvSpPr>
            <p:spPr bwMode="auto">
              <a:xfrm>
                <a:off x="4200" y="4564"/>
                <a:ext cx="77" cy="37"/>
              </a:xfrm>
              <a:custGeom>
                <a:avLst/>
                <a:gdLst>
                  <a:gd name="T0" fmla="*/ 0 w 2013"/>
                  <a:gd name="T1" fmla="*/ 0 h 961"/>
                  <a:gd name="T2" fmla="*/ 0 w 2013"/>
                  <a:gd name="T3" fmla="*/ 0 h 961"/>
                  <a:gd name="T4" fmla="*/ 0 w 2013"/>
                  <a:gd name="T5" fmla="*/ 0 h 961"/>
                  <a:gd name="T6" fmla="*/ 0 w 2013"/>
                  <a:gd name="T7" fmla="*/ 0 h 961"/>
                  <a:gd name="T8" fmla="*/ 0 w 2013"/>
                  <a:gd name="T9" fmla="*/ 0 h 961"/>
                  <a:gd name="T10" fmla="*/ 0 60000 65536"/>
                  <a:gd name="T11" fmla="*/ 0 60000 65536"/>
                  <a:gd name="T12" fmla="*/ 0 60000 65536"/>
                  <a:gd name="T13" fmla="*/ 0 60000 65536"/>
                  <a:gd name="T14" fmla="*/ 0 60000 65536"/>
                  <a:gd name="T15" fmla="*/ 0 w 2013"/>
                  <a:gd name="T16" fmla="*/ 0 h 961"/>
                  <a:gd name="T17" fmla="*/ 2013 w 2013"/>
                  <a:gd name="T18" fmla="*/ 961 h 961"/>
                </a:gdLst>
                <a:ahLst/>
                <a:cxnLst>
                  <a:cxn ang="T10">
                    <a:pos x="T0" y="T1"/>
                  </a:cxn>
                  <a:cxn ang="T11">
                    <a:pos x="T2" y="T3"/>
                  </a:cxn>
                  <a:cxn ang="T12">
                    <a:pos x="T4" y="T5"/>
                  </a:cxn>
                  <a:cxn ang="T13">
                    <a:pos x="T6" y="T7"/>
                  </a:cxn>
                  <a:cxn ang="T14">
                    <a:pos x="T8" y="T9"/>
                  </a:cxn>
                </a:cxnLst>
                <a:rect l="T15" t="T16" r="T17" b="T18"/>
                <a:pathLst>
                  <a:path w="2013" h="961">
                    <a:moveTo>
                      <a:pt x="2013" y="871"/>
                    </a:moveTo>
                    <a:lnTo>
                      <a:pt x="39" y="0"/>
                    </a:lnTo>
                    <a:lnTo>
                      <a:pt x="0" y="90"/>
                    </a:lnTo>
                    <a:lnTo>
                      <a:pt x="1973" y="961"/>
                    </a:lnTo>
                    <a:lnTo>
                      <a:pt x="2013" y="871"/>
                    </a:lnTo>
                    <a:close/>
                  </a:path>
                </a:pathLst>
              </a:custGeom>
              <a:solidFill>
                <a:srgbClr val="714049"/>
              </a:solidFill>
              <a:ln w="9525">
                <a:noFill/>
                <a:round/>
                <a:headEnd/>
                <a:tailEnd/>
              </a:ln>
            </p:spPr>
            <p:txBody>
              <a:bodyPr/>
              <a:lstStyle/>
              <a:p>
                <a:endParaRPr lang="en-US" dirty="0"/>
              </a:p>
            </p:txBody>
          </p:sp>
          <p:sp>
            <p:nvSpPr>
              <p:cNvPr id="58698" name="Freeform 367"/>
              <p:cNvSpPr>
                <a:spLocks/>
              </p:cNvSpPr>
              <p:nvPr/>
            </p:nvSpPr>
            <p:spPr bwMode="auto">
              <a:xfrm>
                <a:off x="4276" y="4597"/>
                <a:ext cx="2" cy="4"/>
              </a:xfrm>
              <a:custGeom>
                <a:avLst/>
                <a:gdLst>
                  <a:gd name="T0" fmla="*/ 0 w 70"/>
                  <a:gd name="T1" fmla="*/ 0 h 95"/>
                  <a:gd name="T2" fmla="*/ 0 w 70"/>
                  <a:gd name="T3" fmla="*/ 0 h 95"/>
                  <a:gd name="T4" fmla="*/ 0 w 70"/>
                  <a:gd name="T5" fmla="*/ 0 h 95"/>
                  <a:gd name="T6" fmla="*/ 0 w 70"/>
                  <a:gd name="T7" fmla="*/ 0 h 95"/>
                  <a:gd name="T8" fmla="*/ 0 w 70"/>
                  <a:gd name="T9" fmla="*/ 0 h 95"/>
                  <a:gd name="T10" fmla="*/ 0 w 70"/>
                  <a:gd name="T11" fmla="*/ 0 h 95"/>
                  <a:gd name="T12" fmla="*/ 0 w 70"/>
                  <a:gd name="T13" fmla="*/ 0 h 95"/>
                  <a:gd name="T14" fmla="*/ 0 w 70"/>
                  <a:gd name="T15" fmla="*/ 0 h 95"/>
                  <a:gd name="T16" fmla="*/ 0 w 70"/>
                  <a:gd name="T17" fmla="*/ 0 h 95"/>
                  <a:gd name="T18" fmla="*/ 0 w 70"/>
                  <a:gd name="T19" fmla="*/ 0 h 95"/>
                  <a:gd name="T20" fmla="*/ 0 w 70"/>
                  <a:gd name="T21" fmla="*/ 0 h 95"/>
                  <a:gd name="T22" fmla="*/ 0 w 70"/>
                  <a:gd name="T23" fmla="*/ 0 h 95"/>
                  <a:gd name="T24" fmla="*/ 0 w 70"/>
                  <a:gd name="T25" fmla="*/ 0 h 95"/>
                  <a:gd name="T26" fmla="*/ 0 w 70"/>
                  <a:gd name="T27" fmla="*/ 0 h 95"/>
                  <a:gd name="T28" fmla="*/ 0 w 70"/>
                  <a:gd name="T29" fmla="*/ 0 h 95"/>
                  <a:gd name="T30" fmla="*/ 0 w 70"/>
                  <a:gd name="T31" fmla="*/ 0 h 95"/>
                  <a:gd name="T32" fmla="*/ 0 w 70"/>
                  <a:gd name="T33" fmla="*/ 0 h 95"/>
                  <a:gd name="T34" fmla="*/ 0 w 70"/>
                  <a:gd name="T35" fmla="*/ 0 h 95"/>
                  <a:gd name="T36" fmla="*/ 0 w 70"/>
                  <a:gd name="T37" fmla="*/ 0 h 95"/>
                  <a:gd name="T38" fmla="*/ 0 w 70"/>
                  <a:gd name="T39" fmla="*/ 0 h 95"/>
                  <a:gd name="T40" fmla="*/ 0 w 70"/>
                  <a:gd name="T41" fmla="*/ 0 h 95"/>
                  <a:gd name="T42" fmla="*/ 0 w 70"/>
                  <a:gd name="T43" fmla="*/ 0 h 95"/>
                  <a:gd name="T44" fmla="*/ 0 w 70"/>
                  <a:gd name="T45" fmla="*/ 0 h 95"/>
                  <a:gd name="T46" fmla="*/ 0 w 70"/>
                  <a:gd name="T47" fmla="*/ 0 h 95"/>
                  <a:gd name="T48" fmla="*/ 0 w 70"/>
                  <a:gd name="T49" fmla="*/ 0 h 95"/>
                  <a:gd name="T50" fmla="*/ 0 w 70"/>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5"/>
                  <a:gd name="T80" fmla="*/ 70 w 70"/>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5">
                    <a:moveTo>
                      <a:pt x="0" y="90"/>
                    </a:moveTo>
                    <a:lnTo>
                      <a:pt x="6" y="93"/>
                    </a:lnTo>
                    <a:lnTo>
                      <a:pt x="11" y="94"/>
                    </a:lnTo>
                    <a:lnTo>
                      <a:pt x="16" y="95"/>
                    </a:lnTo>
                    <a:lnTo>
                      <a:pt x="21" y="95"/>
                    </a:lnTo>
                    <a:lnTo>
                      <a:pt x="26" y="95"/>
                    </a:lnTo>
                    <a:lnTo>
                      <a:pt x="31" y="94"/>
                    </a:lnTo>
                    <a:lnTo>
                      <a:pt x="35" y="93"/>
                    </a:lnTo>
                    <a:lnTo>
                      <a:pt x="40" y="91"/>
                    </a:lnTo>
                    <a:lnTo>
                      <a:pt x="49" y="87"/>
                    </a:lnTo>
                    <a:lnTo>
                      <a:pt x="55" y="81"/>
                    </a:lnTo>
                    <a:lnTo>
                      <a:pt x="61" y="73"/>
                    </a:lnTo>
                    <a:lnTo>
                      <a:pt x="65" y="65"/>
                    </a:lnTo>
                    <a:lnTo>
                      <a:pt x="68" y="56"/>
                    </a:lnTo>
                    <a:lnTo>
                      <a:pt x="70" y="47"/>
                    </a:lnTo>
                    <a:lnTo>
                      <a:pt x="70" y="38"/>
                    </a:lnTo>
                    <a:lnTo>
                      <a:pt x="68" y="29"/>
                    </a:lnTo>
                    <a:lnTo>
                      <a:pt x="66" y="25"/>
                    </a:lnTo>
                    <a:lnTo>
                      <a:pt x="64" y="21"/>
                    </a:lnTo>
                    <a:lnTo>
                      <a:pt x="61" y="17"/>
                    </a:lnTo>
                    <a:lnTo>
                      <a:pt x="58" y="13"/>
                    </a:lnTo>
                    <a:lnTo>
                      <a:pt x="55" y="10"/>
                    </a:lnTo>
                    <a:lnTo>
                      <a:pt x="50" y="6"/>
                    </a:lnTo>
                    <a:lnTo>
                      <a:pt x="45" y="2"/>
                    </a:lnTo>
                    <a:lnTo>
                      <a:pt x="40" y="0"/>
                    </a:lnTo>
                    <a:lnTo>
                      <a:pt x="0" y="90"/>
                    </a:lnTo>
                    <a:close/>
                  </a:path>
                </a:pathLst>
              </a:custGeom>
              <a:solidFill>
                <a:srgbClr val="714049"/>
              </a:solidFill>
              <a:ln w="9525">
                <a:noFill/>
                <a:round/>
                <a:headEnd/>
                <a:tailEnd/>
              </a:ln>
            </p:spPr>
            <p:txBody>
              <a:bodyPr/>
              <a:lstStyle/>
              <a:p>
                <a:endParaRPr lang="en-US" dirty="0"/>
              </a:p>
            </p:txBody>
          </p:sp>
          <p:sp>
            <p:nvSpPr>
              <p:cNvPr id="58699" name="Freeform 368"/>
              <p:cNvSpPr>
                <a:spLocks/>
              </p:cNvSpPr>
              <p:nvPr/>
            </p:nvSpPr>
            <p:spPr bwMode="auto">
              <a:xfrm>
                <a:off x="4329" y="4511"/>
                <a:ext cx="3" cy="3"/>
              </a:xfrm>
              <a:custGeom>
                <a:avLst/>
                <a:gdLst>
                  <a:gd name="T0" fmla="*/ 0 w 69"/>
                  <a:gd name="T1" fmla="*/ 0 h 96"/>
                  <a:gd name="T2" fmla="*/ 0 w 69"/>
                  <a:gd name="T3" fmla="*/ 0 h 96"/>
                  <a:gd name="T4" fmla="*/ 0 w 69"/>
                  <a:gd name="T5" fmla="*/ 0 h 96"/>
                  <a:gd name="T6" fmla="*/ 0 w 69"/>
                  <a:gd name="T7" fmla="*/ 0 h 96"/>
                  <a:gd name="T8" fmla="*/ 0 w 69"/>
                  <a:gd name="T9" fmla="*/ 0 h 96"/>
                  <a:gd name="T10" fmla="*/ 0 w 69"/>
                  <a:gd name="T11" fmla="*/ 0 h 96"/>
                  <a:gd name="T12" fmla="*/ 0 w 69"/>
                  <a:gd name="T13" fmla="*/ 0 h 96"/>
                  <a:gd name="T14" fmla="*/ 0 w 69"/>
                  <a:gd name="T15" fmla="*/ 0 h 96"/>
                  <a:gd name="T16" fmla="*/ 0 w 69"/>
                  <a:gd name="T17" fmla="*/ 0 h 96"/>
                  <a:gd name="T18" fmla="*/ 0 w 69"/>
                  <a:gd name="T19" fmla="*/ 0 h 96"/>
                  <a:gd name="T20" fmla="*/ 0 w 69"/>
                  <a:gd name="T21" fmla="*/ 0 h 96"/>
                  <a:gd name="T22" fmla="*/ 0 w 69"/>
                  <a:gd name="T23" fmla="*/ 0 h 96"/>
                  <a:gd name="T24" fmla="*/ 0 w 69"/>
                  <a:gd name="T25" fmla="*/ 0 h 96"/>
                  <a:gd name="T26" fmla="*/ 0 w 69"/>
                  <a:gd name="T27" fmla="*/ 0 h 96"/>
                  <a:gd name="T28" fmla="*/ 0 w 69"/>
                  <a:gd name="T29" fmla="*/ 0 h 96"/>
                  <a:gd name="T30" fmla="*/ 0 w 69"/>
                  <a:gd name="T31" fmla="*/ 0 h 96"/>
                  <a:gd name="T32" fmla="*/ 0 w 69"/>
                  <a:gd name="T33" fmla="*/ 0 h 96"/>
                  <a:gd name="T34" fmla="*/ 0 w 69"/>
                  <a:gd name="T35" fmla="*/ 0 h 96"/>
                  <a:gd name="T36" fmla="*/ 0 w 69"/>
                  <a:gd name="T37" fmla="*/ 0 h 96"/>
                  <a:gd name="T38" fmla="*/ 0 w 69"/>
                  <a:gd name="T39" fmla="*/ 0 h 96"/>
                  <a:gd name="T40" fmla="*/ 0 w 69"/>
                  <a:gd name="T41" fmla="*/ 0 h 96"/>
                  <a:gd name="T42" fmla="*/ 0 w 69"/>
                  <a:gd name="T43" fmla="*/ 0 h 96"/>
                  <a:gd name="T44" fmla="*/ 0 w 69"/>
                  <a:gd name="T45" fmla="*/ 0 h 96"/>
                  <a:gd name="T46" fmla="*/ 0 w 69"/>
                  <a:gd name="T47" fmla="*/ 0 h 96"/>
                  <a:gd name="T48" fmla="*/ 0 w 69"/>
                  <a:gd name="T49" fmla="*/ 0 h 96"/>
                  <a:gd name="T50" fmla="*/ 0 w 69"/>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6"/>
                  <a:gd name="T80" fmla="*/ 69 w 69"/>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6">
                    <a:moveTo>
                      <a:pt x="69" y="5"/>
                    </a:moveTo>
                    <a:lnTo>
                      <a:pt x="64" y="3"/>
                    </a:lnTo>
                    <a:lnTo>
                      <a:pt x="58" y="2"/>
                    </a:lnTo>
                    <a:lnTo>
                      <a:pt x="53" y="1"/>
                    </a:lnTo>
                    <a:lnTo>
                      <a:pt x="48" y="0"/>
                    </a:lnTo>
                    <a:lnTo>
                      <a:pt x="43" y="1"/>
                    </a:lnTo>
                    <a:lnTo>
                      <a:pt x="39" y="1"/>
                    </a:lnTo>
                    <a:lnTo>
                      <a:pt x="34" y="3"/>
                    </a:lnTo>
                    <a:lnTo>
                      <a:pt x="30" y="4"/>
                    </a:lnTo>
                    <a:lnTo>
                      <a:pt x="21" y="9"/>
                    </a:lnTo>
                    <a:lnTo>
                      <a:pt x="14" y="15"/>
                    </a:lnTo>
                    <a:lnTo>
                      <a:pt x="9" y="23"/>
                    </a:lnTo>
                    <a:lnTo>
                      <a:pt x="4" y="31"/>
                    </a:lnTo>
                    <a:lnTo>
                      <a:pt x="1" y="40"/>
                    </a:lnTo>
                    <a:lnTo>
                      <a:pt x="0" y="49"/>
                    </a:lnTo>
                    <a:lnTo>
                      <a:pt x="0" y="58"/>
                    </a:lnTo>
                    <a:lnTo>
                      <a:pt x="2" y="66"/>
                    </a:lnTo>
                    <a:lnTo>
                      <a:pt x="4" y="71"/>
                    </a:lnTo>
                    <a:lnTo>
                      <a:pt x="6" y="75"/>
                    </a:lnTo>
                    <a:lnTo>
                      <a:pt x="8" y="79"/>
                    </a:lnTo>
                    <a:lnTo>
                      <a:pt x="11" y="83"/>
                    </a:lnTo>
                    <a:lnTo>
                      <a:pt x="15" y="86"/>
                    </a:lnTo>
                    <a:lnTo>
                      <a:pt x="19" y="90"/>
                    </a:lnTo>
                    <a:lnTo>
                      <a:pt x="24" y="93"/>
                    </a:lnTo>
                    <a:lnTo>
                      <a:pt x="30" y="96"/>
                    </a:lnTo>
                    <a:lnTo>
                      <a:pt x="69" y="5"/>
                    </a:lnTo>
                    <a:close/>
                  </a:path>
                </a:pathLst>
              </a:custGeom>
              <a:solidFill>
                <a:srgbClr val="714049"/>
              </a:solidFill>
              <a:ln w="9525">
                <a:noFill/>
                <a:round/>
                <a:headEnd/>
                <a:tailEnd/>
              </a:ln>
            </p:spPr>
            <p:txBody>
              <a:bodyPr/>
              <a:lstStyle/>
              <a:p>
                <a:endParaRPr lang="en-US" dirty="0"/>
              </a:p>
            </p:txBody>
          </p:sp>
          <p:sp>
            <p:nvSpPr>
              <p:cNvPr id="58700" name="Freeform 369"/>
              <p:cNvSpPr>
                <a:spLocks/>
              </p:cNvSpPr>
              <p:nvPr/>
            </p:nvSpPr>
            <p:spPr bwMode="auto">
              <a:xfrm>
                <a:off x="4330" y="4511"/>
                <a:ext cx="35" cy="18"/>
              </a:xfrm>
              <a:custGeom>
                <a:avLst/>
                <a:gdLst>
                  <a:gd name="T0" fmla="*/ 0 w 893"/>
                  <a:gd name="T1" fmla="*/ 0 h 467"/>
                  <a:gd name="T2" fmla="*/ 0 w 893"/>
                  <a:gd name="T3" fmla="*/ 0 h 467"/>
                  <a:gd name="T4" fmla="*/ 0 w 893"/>
                  <a:gd name="T5" fmla="*/ 0 h 467"/>
                  <a:gd name="T6" fmla="*/ 0 w 893"/>
                  <a:gd name="T7" fmla="*/ 0 h 467"/>
                  <a:gd name="T8" fmla="*/ 0 w 893"/>
                  <a:gd name="T9" fmla="*/ 0 h 467"/>
                  <a:gd name="T10" fmla="*/ 0 60000 65536"/>
                  <a:gd name="T11" fmla="*/ 0 60000 65536"/>
                  <a:gd name="T12" fmla="*/ 0 60000 65536"/>
                  <a:gd name="T13" fmla="*/ 0 60000 65536"/>
                  <a:gd name="T14" fmla="*/ 0 60000 65536"/>
                  <a:gd name="T15" fmla="*/ 0 w 893"/>
                  <a:gd name="T16" fmla="*/ 0 h 467"/>
                  <a:gd name="T17" fmla="*/ 893 w 893"/>
                  <a:gd name="T18" fmla="*/ 467 h 467"/>
                </a:gdLst>
                <a:ahLst/>
                <a:cxnLst>
                  <a:cxn ang="T10">
                    <a:pos x="T0" y="T1"/>
                  </a:cxn>
                  <a:cxn ang="T11">
                    <a:pos x="T2" y="T3"/>
                  </a:cxn>
                  <a:cxn ang="T12">
                    <a:pos x="T4" y="T5"/>
                  </a:cxn>
                  <a:cxn ang="T13">
                    <a:pos x="T6" y="T7"/>
                  </a:cxn>
                  <a:cxn ang="T14">
                    <a:pos x="T8" y="T9"/>
                  </a:cxn>
                </a:cxnLst>
                <a:rect l="T15" t="T16" r="T17" b="T18"/>
                <a:pathLst>
                  <a:path w="893" h="467">
                    <a:moveTo>
                      <a:pt x="893" y="378"/>
                    </a:moveTo>
                    <a:lnTo>
                      <a:pt x="39" y="0"/>
                    </a:lnTo>
                    <a:lnTo>
                      <a:pt x="0" y="91"/>
                    </a:lnTo>
                    <a:lnTo>
                      <a:pt x="853" y="467"/>
                    </a:lnTo>
                    <a:lnTo>
                      <a:pt x="893" y="378"/>
                    </a:lnTo>
                    <a:close/>
                  </a:path>
                </a:pathLst>
              </a:custGeom>
              <a:solidFill>
                <a:srgbClr val="714049"/>
              </a:solidFill>
              <a:ln w="9525">
                <a:noFill/>
                <a:round/>
                <a:headEnd/>
                <a:tailEnd/>
              </a:ln>
            </p:spPr>
            <p:txBody>
              <a:bodyPr/>
              <a:lstStyle/>
              <a:p>
                <a:endParaRPr lang="en-US" dirty="0"/>
              </a:p>
            </p:txBody>
          </p:sp>
          <p:sp>
            <p:nvSpPr>
              <p:cNvPr id="58701" name="Freeform 370"/>
              <p:cNvSpPr>
                <a:spLocks/>
              </p:cNvSpPr>
              <p:nvPr/>
            </p:nvSpPr>
            <p:spPr bwMode="auto">
              <a:xfrm>
                <a:off x="4363" y="4525"/>
                <a:ext cx="3" cy="4"/>
              </a:xfrm>
              <a:custGeom>
                <a:avLst/>
                <a:gdLst>
                  <a:gd name="T0" fmla="*/ 0 w 70"/>
                  <a:gd name="T1" fmla="*/ 0 h 94"/>
                  <a:gd name="T2" fmla="*/ 0 w 70"/>
                  <a:gd name="T3" fmla="*/ 0 h 94"/>
                  <a:gd name="T4" fmla="*/ 0 w 70"/>
                  <a:gd name="T5" fmla="*/ 0 h 94"/>
                  <a:gd name="T6" fmla="*/ 0 w 70"/>
                  <a:gd name="T7" fmla="*/ 0 h 94"/>
                  <a:gd name="T8" fmla="*/ 0 w 70"/>
                  <a:gd name="T9" fmla="*/ 0 h 94"/>
                  <a:gd name="T10" fmla="*/ 0 w 70"/>
                  <a:gd name="T11" fmla="*/ 0 h 94"/>
                  <a:gd name="T12" fmla="*/ 0 w 70"/>
                  <a:gd name="T13" fmla="*/ 0 h 94"/>
                  <a:gd name="T14" fmla="*/ 0 w 70"/>
                  <a:gd name="T15" fmla="*/ 0 h 94"/>
                  <a:gd name="T16" fmla="*/ 0 w 70"/>
                  <a:gd name="T17" fmla="*/ 0 h 94"/>
                  <a:gd name="T18" fmla="*/ 0 w 70"/>
                  <a:gd name="T19" fmla="*/ 0 h 94"/>
                  <a:gd name="T20" fmla="*/ 0 w 70"/>
                  <a:gd name="T21" fmla="*/ 0 h 94"/>
                  <a:gd name="T22" fmla="*/ 0 w 70"/>
                  <a:gd name="T23" fmla="*/ 0 h 94"/>
                  <a:gd name="T24" fmla="*/ 0 w 70"/>
                  <a:gd name="T25" fmla="*/ 0 h 94"/>
                  <a:gd name="T26" fmla="*/ 0 w 70"/>
                  <a:gd name="T27" fmla="*/ 0 h 94"/>
                  <a:gd name="T28" fmla="*/ 0 w 70"/>
                  <a:gd name="T29" fmla="*/ 0 h 94"/>
                  <a:gd name="T30" fmla="*/ 0 w 70"/>
                  <a:gd name="T31" fmla="*/ 0 h 94"/>
                  <a:gd name="T32" fmla="*/ 0 w 70"/>
                  <a:gd name="T33" fmla="*/ 0 h 94"/>
                  <a:gd name="T34" fmla="*/ 0 w 70"/>
                  <a:gd name="T35" fmla="*/ 0 h 94"/>
                  <a:gd name="T36" fmla="*/ 0 w 70"/>
                  <a:gd name="T37" fmla="*/ 0 h 94"/>
                  <a:gd name="T38" fmla="*/ 0 w 70"/>
                  <a:gd name="T39" fmla="*/ 0 h 94"/>
                  <a:gd name="T40" fmla="*/ 0 w 70"/>
                  <a:gd name="T41" fmla="*/ 0 h 94"/>
                  <a:gd name="T42" fmla="*/ 0 w 70"/>
                  <a:gd name="T43" fmla="*/ 0 h 94"/>
                  <a:gd name="T44" fmla="*/ 0 w 70"/>
                  <a:gd name="T45" fmla="*/ 0 h 94"/>
                  <a:gd name="T46" fmla="*/ 0 w 70"/>
                  <a:gd name="T47" fmla="*/ 0 h 94"/>
                  <a:gd name="T48" fmla="*/ 0 w 70"/>
                  <a:gd name="T49" fmla="*/ 0 h 94"/>
                  <a:gd name="T50" fmla="*/ 0 w 70"/>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4"/>
                  <a:gd name="T80" fmla="*/ 70 w 70"/>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4">
                    <a:moveTo>
                      <a:pt x="0" y="89"/>
                    </a:moveTo>
                    <a:lnTo>
                      <a:pt x="6" y="92"/>
                    </a:lnTo>
                    <a:lnTo>
                      <a:pt x="11" y="93"/>
                    </a:lnTo>
                    <a:lnTo>
                      <a:pt x="17" y="94"/>
                    </a:lnTo>
                    <a:lnTo>
                      <a:pt x="22" y="94"/>
                    </a:lnTo>
                    <a:lnTo>
                      <a:pt x="27" y="94"/>
                    </a:lnTo>
                    <a:lnTo>
                      <a:pt x="32" y="93"/>
                    </a:lnTo>
                    <a:lnTo>
                      <a:pt x="36" y="92"/>
                    </a:lnTo>
                    <a:lnTo>
                      <a:pt x="41" y="90"/>
                    </a:lnTo>
                    <a:lnTo>
                      <a:pt x="48" y="86"/>
                    </a:lnTo>
                    <a:lnTo>
                      <a:pt x="55" y="80"/>
                    </a:lnTo>
                    <a:lnTo>
                      <a:pt x="61" y="73"/>
                    </a:lnTo>
                    <a:lnTo>
                      <a:pt x="65" y="64"/>
                    </a:lnTo>
                    <a:lnTo>
                      <a:pt x="68" y="55"/>
                    </a:lnTo>
                    <a:lnTo>
                      <a:pt x="70" y="46"/>
                    </a:lnTo>
                    <a:lnTo>
                      <a:pt x="69" y="37"/>
                    </a:lnTo>
                    <a:lnTo>
                      <a:pt x="67" y="28"/>
                    </a:lnTo>
                    <a:lnTo>
                      <a:pt x="66" y="24"/>
                    </a:lnTo>
                    <a:lnTo>
                      <a:pt x="64" y="20"/>
                    </a:lnTo>
                    <a:lnTo>
                      <a:pt x="61" y="16"/>
                    </a:lnTo>
                    <a:lnTo>
                      <a:pt x="58" y="12"/>
                    </a:lnTo>
                    <a:lnTo>
                      <a:pt x="54" y="9"/>
                    </a:lnTo>
                    <a:lnTo>
                      <a:pt x="50" y="5"/>
                    </a:lnTo>
                    <a:lnTo>
                      <a:pt x="46" y="2"/>
                    </a:lnTo>
                    <a:lnTo>
                      <a:pt x="40" y="0"/>
                    </a:lnTo>
                    <a:lnTo>
                      <a:pt x="0" y="89"/>
                    </a:lnTo>
                    <a:close/>
                  </a:path>
                </a:pathLst>
              </a:custGeom>
              <a:solidFill>
                <a:srgbClr val="714049"/>
              </a:solidFill>
              <a:ln w="9525">
                <a:noFill/>
                <a:round/>
                <a:headEnd/>
                <a:tailEnd/>
              </a:ln>
            </p:spPr>
            <p:txBody>
              <a:bodyPr/>
              <a:lstStyle/>
              <a:p>
                <a:endParaRPr lang="en-US" dirty="0"/>
              </a:p>
            </p:txBody>
          </p:sp>
          <p:sp>
            <p:nvSpPr>
              <p:cNvPr id="58702" name="Freeform 371"/>
              <p:cNvSpPr>
                <a:spLocks/>
              </p:cNvSpPr>
              <p:nvPr/>
            </p:nvSpPr>
            <p:spPr bwMode="auto">
              <a:xfrm>
                <a:off x="4054" y="4560"/>
                <a:ext cx="3" cy="4"/>
              </a:xfrm>
              <a:custGeom>
                <a:avLst/>
                <a:gdLst>
                  <a:gd name="T0" fmla="*/ 0 w 85"/>
                  <a:gd name="T1" fmla="*/ 0 h 110"/>
                  <a:gd name="T2" fmla="*/ 0 w 85"/>
                  <a:gd name="T3" fmla="*/ 0 h 110"/>
                  <a:gd name="T4" fmla="*/ 0 w 85"/>
                  <a:gd name="T5" fmla="*/ 0 h 110"/>
                  <a:gd name="T6" fmla="*/ 0 w 85"/>
                  <a:gd name="T7" fmla="*/ 0 h 110"/>
                  <a:gd name="T8" fmla="*/ 0 w 85"/>
                  <a:gd name="T9" fmla="*/ 0 h 110"/>
                  <a:gd name="T10" fmla="*/ 0 60000 65536"/>
                  <a:gd name="T11" fmla="*/ 0 60000 65536"/>
                  <a:gd name="T12" fmla="*/ 0 60000 65536"/>
                  <a:gd name="T13" fmla="*/ 0 60000 65536"/>
                  <a:gd name="T14" fmla="*/ 0 60000 65536"/>
                  <a:gd name="T15" fmla="*/ 0 w 85"/>
                  <a:gd name="T16" fmla="*/ 0 h 110"/>
                  <a:gd name="T17" fmla="*/ 85 w 85"/>
                  <a:gd name="T18" fmla="*/ 110 h 110"/>
                </a:gdLst>
                <a:ahLst/>
                <a:cxnLst>
                  <a:cxn ang="T10">
                    <a:pos x="T0" y="T1"/>
                  </a:cxn>
                  <a:cxn ang="T11">
                    <a:pos x="T2" y="T3"/>
                  </a:cxn>
                  <a:cxn ang="T12">
                    <a:pos x="T4" y="T5"/>
                  </a:cxn>
                  <a:cxn ang="T13">
                    <a:pos x="T6" y="T7"/>
                  </a:cxn>
                  <a:cxn ang="T14">
                    <a:pos x="T8" y="T9"/>
                  </a:cxn>
                </a:cxnLst>
                <a:rect l="T15" t="T16" r="T17" b="T18"/>
                <a:pathLst>
                  <a:path w="85" h="110">
                    <a:moveTo>
                      <a:pt x="85" y="19"/>
                    </a:moveTo>
                    <a:lnTo>
                      <a:pt x="40" y="0"/>
                    </a:lnTo>
                    <a:lnTo>
                      <a:pt x="0" y="90"/>
                    </a:lnTo>
                    <a:lnTo>
                      <a:pt x="46" y="110"/>
                    </a:lnTo>
                    <a:lnTo>
                      <a:pt x="85" y="19"/>
                    </a:lnTo>
                    <a:close/>
                  </a:path>
                </a:pathLst>
              </a:custGeom>
              <a:solidFill>
                <a:srgbClr val="EDAAB4"/>
              </a:solidFill>
              <a:ln w="9525">
                <a:noFill/>
                <a:round/>
                <a:headEnd/>
                <a:tailEnd/>
              </a:ln>
            </p:spPr>
            <p:txBody>
              <a:bodyPr/>
              <a:lstStyle/>
              <a:p>
                <a:endParaRPr lang="en-US" dirty="0"/>
              </a:p>
            </p:txBody>
          </p:sp>
          <p:sp>
            <p:nvSpPr>
              <p:cNvPr id="58703" name="Freeform 372"/>
              <p:cNvSpPr>
                <a:spLocks/>
              </p:cNvSpPr>
              <p:nvPr/>
            </p:nvSpPr>
            <p:spPr bwMode="auto">
              <a:xfrm>
                <a:off x="4056" y="4561"/>
                <a:ext cx="67" cy="32"/>
              </a:xfrm>
              <a:custGeom>
                <a:avLst/>
                <a:gdLst>
                  <a:gd name="T0" fmla="*/ 0 w 1761"/>
                  <a:gd name="T1" fmla="*/ 0 h 850"/>
                  <a:gd name="T2" fmla="*/ 0 w 1761"/>
                  <a:gd name="T3" fmla="*/ 0 h 850"/>
                  <a:gd name="T4" fmla="*/ 0 w 1761"/>
                  <a:gd name="T5" fmla="*/ 0 h 850"/>
                  <a:gd name="T6" fmla="*/ 0 w 1761"/>
                  <a:gd name="T7" fmla="*/ 0 h 850"/>
                  <a:gd name="T8" fmla="*/ 0 w 1761"/>
                  <a:gd name="T9" fmla="*/ 0 h 850"/>
                  <a:gd name="T10" fmla="*/ 0 60000 65536"/>
                  <a:gd name="T11" fmla="*/ 0 60000 65536"/>
                  <a:gd name="T12" fmla="*/ 0 60000 65536"/>
                  <a:gd name="T13" fmla="*/ 0 60000 65536"/>
                  <a:gd name="T14" fmla="*/ 0 60000 65536"/>
                  <a:gd name="T15" fmla="*/ 0 w 1761"/>
                  <a:gd name="T16" fmla="*/ 0 h 850"/>
                  <a:gd name="T17" fmla="*/ 1761 w 1761"/>
                  <a:gd name="T18" fmla="*/ 850 h 850"/>
                </a:gdLst>
                <a:ahLst/>
                <a:cxnLst>
                  <a:cxn ang="T10">
                    <a:pos x="T0" y="T1"/>
                  </a:cxn>
                  <a:cxn ang="T11">
                    <a:pos x="T2" y="T3"/>
                  </a:cxn>
                  <a:cxn ang="T12">
                    <a:pos x="T4" y="T5"/>
                  </a:cxn>
                  <a:cxn ang="T13">
                    <a:pos x="T6" y="T7"/>
                  </a:cxn>
                  <a:cxn ang="T14">
                    <a:pos x="T8" y="T9"/>
                  </a:cxn>
                </a:cxnLst>
                <a:rect l="T15" t="T16" r="T17" b="T18"/>
                <a:pathLst>
                  <a:path w="1761" h="850">
                    <a:moveTo>
                      <a:pt x="1761" y="761"/>
                    </a:moveTo>
                    <a:lnTo>
                      <a:pt x="39" y="0"/>
                    </a:lnTo>
                    <a:lnTo>
                      <a:pt x="0" y="91"/>
                    </a:lnTo>
                    <a:lnTo>
                      <a:pt x="1722" y="850"/>
                    </a:lnTo>
                    <a:lnTo>
                      <a:pt x="1761" y="761"/>
                    </a:lnTo>
                    <a:close/>
                  </a:path>
                </a:pathLst>
              </a:custGeom>
              <a:solidFill>
                <a:srgbClr val="EDAAB4"/>
              </a:solidFill>
              <a:ln w="9525">
                <a:noFill/>
                <a:round/>
                <a:headEnd/>
                <a:tailEnd/>
              </a:ln>
            </p:spPr>
            <p:txBody>
              <a:bodyPr/>
              <a:lstStyle/>
              <a:p>
                <a:endParaRPr lang="en-US" dirty="0"/>
              </a:p>
            </p:txBody>
          </p:sp>
          <p:sp>
            <p:nvSpPr>
              <p:cNvPr id="58704" name="Freeform 373"/>
              <p:cNvSpPr>
                <a:spLocks/>
              </p:cNvSpPr>
              <p:nvPr/>
            </p:nvSpPr>
            <p:spPr bwMode="auto">
              <a:xfrm>
                <a:off x="4122" y="4590"/>
                <a:ext cx="3" cy="4"/>
              </a:xfrm>
              <a:custGeom>
                <a:avLst/>
                <a:gdLst>
                  <a:gd name="T0" fmla="*/ 0 w 84"/>
                  <a:gd name="T1" fmla="*/ 0 h 109"/>
                  <a:gd name="T2" fmla="*/ 0 w 84"/>
                  <a:gd name="T3" fmla="*/ 0 h 109"/>
                  <a:gd name="T4" fmla="*/ 0 w 84"/>
                  <a:gd name="T5" fmla="*/ 0 h 109"/>
                  <a:gd name="T6" fmla="*/ 0 w 84"/>
                  <a:gd name="T7" fmla="*/ 0 h 109"/>
                  <a:gd name="T8" fmla="*/ 0 w 84"/>
                  <a:gd name="T9" fmla="*/ 0 h 109"/>
                  <a:gd name="T10" fmla="*/ 0 60000 65536"/>
                  <a:gd name="T11" fmla="*/ 0 60000 65536"/>
                  <a:gd name="T12" fmla="*/ 0 60000 65536"/>
                  <a:gd name="T13" fmla="*/ 0 60000 65536"/>
                  <a:gd name="T14" fmla="*/ 0 60000 65536"/>
                  <a:gd name="T15" fmla="*/ 0 w 84"/>
                  <a:gd name="T16" fmla="*/ 0 h 109"/>
                  <a:gd name="T17" fmla="*/ 84 w 84"/>
                  <a:gd name="T18" fmla="*/ 109 h 109"/>
                </a:gdLst>
                <a:ahLst/>
                <a:cxnLst>
                  <a:cxn ang="T10">
                    <a:pos x="T0" y="T1"/>
                  </a:cxn>
                  <a:cxn ang="T11">
                    <a:pos x="T2" y="T3"/>
                  </a:cxn>
                  <a:cxn ang="T12">
                    <a:pos x="T4" y="T5"/>
                  </a:cxn>
                  <a:cxn ang="T13">
                    <a:pos x="T6" y="T7"/>
                  </a:cxn>
                  <a:cxn ang="T14">
                    <a:pos x="T8" y="T9"/>
                  </a:cxn>
                </a:cxnLst>
                <a:rect l="T15" t="T16" r="T17" b="T18"/>
                <a:pathLst>
                  <a:path w="84" h="109">
                    <a:moveTo>
                      <a:pt x="0" y="89"/>
                    </a:moveTo>
                    <a:lnTo>
                      <a:pt x="44" y="109"/>
                    </a:lnTo>
                    <a:lnTo>
                      <a:pt x="84" y="19"/>
                    </a:lnTo>
                    <a:lnTo>
                      <a:pt x="39" y="0"/>
                    </a:lnTo>
                    <a:lnTo>
                      <a:pt x="0" y="89"/>
                    </a:lnTo>
                    <a:close/>
                  </a:path>
                </a:pathLst>
              </a:custGeom>
              <a:solidFill>
                <a:srgbClr val="EDAAB4"/>
              </a:solidFill>
              <a:ln w="9525">
                <a:noFill/>
                <a:round/>
                <a:headEnd/>
                <a:tailEnd/>
              </a:ln>
            </p:spPr>
            <p:txBody>
              <a:bodyPr/>
              <a:lstStyle/>
              <a:p>
                <a:endParaRPr lang="en-US" dirty="0"/>
              </a:p>
            </p:txBody>
          </p:sp>
          <p:sp>
            <p:nvSpPr>
              <p:cNvPr id="58705" name="Freeform 374"/>
              <p:cNvSpPr>
                <a:spLocks/>
              </p:cNvSpPr>
              <p:nvPr/>
            </p:nvSpPr>
            <p:spPr bwMode="auto">
              <a:xfrm>
                <a:off x="3755" y="4556"/>
                <a:ext cx="3" cy="3"/>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0" y="0"/>
                    </a:moveTo>
                    <a:lnTo>
                      <a:pt x="25" y="2"/>
                    </a:lnTo>
                    <a:lnTo>
                      <a:pt x="20" y="5"/>
                    </a:lnTo>
                    <a:lnTo>
                      <a:pt x="16" y="8"/>
                    </a:lnTo>
                    <a:lnTo>
                      <a:pt x="12" y="12"/>
                    </a:lnTo>
                    <a:lnTo>
                      <a:pt x="9" y="15"/>
                    </a:lnTo>
                    <a:lnTo>
                      <a:pt x="6" y="19"/>
                    </a:lnTo>
                    <a:lnTo>
                      <a:pt x="4" y="23"/>
                    </a:lnTo>
                    <a:lnTo>
                      <a:pt x="2" y="28"/>
                    </a:lnTo>
                    <a:lnTo>
                      <a:pt x="0" y="36"/>
                    </a:lnTo>
                    <a:lnTo>
                      <a:pt x="0" y="45"/>
                    </a:lnTo>
                    <a:lnTo>
                      <a:pt x="1" y="54"/>
                    </a:lnTo>
                    <a:lnTo>
                      <a:pt x="3" y="63"/>
                    </a:lnTo>
                    <a:lnTo>
                      <a:pt x="7" y="72"/>
                    </a:lnTo>
                    <a:lnTo>
                      <a:pt x="13" y="79"/>
                    </a:lnTo>
                    <a:lnTo>
                      <a:pt x="19" y="86"/>
                    </a:lnTo>
                    <a:lnTo>
                      <a:pt x="27" y="90"/>
                    </a:lnTo>
                    <a:lnTo>
                      <a:pt x="31" y="92"/>
                    </a:lnTo>
                    <a:lnTo>
                      <a:pt x="37" y="94"/>
                    </a:lnTo>
                    <a:lnTo>
                      <a:pt x="41" y="95"/>
                    </a:lnTo>
                    <a:lnTo>
                      <a:pt x="46" y="95"/>
                    </a:lnTo>
                    <a:lnTo>
                      <a:pt x="51" y="95"/>
                    </a:lnTo>
                    <a:lnTo>
                      <a:pt x="57" y="94"/>
                    </a:lnTo>
                    <a:lnTo>
                      <a:pt x="62" y="93"/>
                    </a:lnTo>
                    <a:lnTo>
                      <a:pt x="68" y="91"/>
                    </a:lnTo>
                    <a:lnTo>
                      <a:pt x="30" y="0"/>
                    </a:lnTo>
                    <a:close/>
                  </a:path>
                </a:pathLst>
              </a:custGeom>
              <a:solidFill>
                <a:srgbClr val="EDAAB4"/>
              </a:solidFill>
              <a:ln w="9525">
                <a:noFill/>
                <a:round/>
                <a:headEnd/>
                <a:tailEnd/>
              </a:ln>
            </p:spPr>
            <p:txBody>
              <a:bodyPr/>
              <a:lstStyle/>
              <a:p>
                <a:endParaRPr lang="en-US" dirty="0"/>
              </a:p>
            </p:txBody>
          </p:sp>
          <p:sp>
            <p:nvSpPr>
              <p:cNvPr id="58706" name="Freeform 375"/>
              <p:cNvSpPr>
                <a:spLocks/>
              </p:cNvSpPr>
              <p:nvPr/>
            </p:nvSpPr>
            <p:spPr bwMode="auto">
              <a:xfrm>
                <a:off x="3756" y="4425"/>
                <a:ext cx="324" cy="134"/>
              </a:xfrm>
              <a:custGeom>
                <a:avLst/>
                <a:gdLst>
                  <a:gd name="T0" fmla="*/ 0 w 8404"/>
                  <a:gd name="T1" fmla="*/ 0 h 3495"/>
                  <a:gd name="T2" fmla="*/ 0 w 8404"/>
                  <a:gd name="T3" fmla="*/ 0 h 3495"/>
                  <a:gd name="T4" fmla="*/ 0 w 8404"/>
                  <a:gd name="T5" fmla="*/ 0 h 3495"/>
                  <a:gd name="T6" fmla="*/ 0 w 8404"/>
                  <a:gd name="T7" fmla="*/ 0 h 3495"/>
                  <a:gd name="T8" fmla="*/ 0 w 8404"/>
                  <a:gd name="T9" fmla="*/ 0 h 3495"/>
                  <a:gd name="T10" fmla="*/ 0 60000 65536"/>
                  <a:gd name="T11" fmla="*/ 0 60000 65536"/>
                  <a:gd name="T12" fmla="*/ 0 60000 65536"/>
                  <a:gd name="T13" fmla="*/ 0 60000 65536"/>
                  <a:gd name="T14" fmla="*/ 0 60000 65536"/>
                  <a:gd name="T15" fmla="*/ 0 w 8404"/>
                  <a:gd name="T16" fmla="*/ 0 h 3495"/>
                  <a:gd name="T17" fmla="*/ 8404 w 8404"/>
                  <a:gd name="T18" fmla="*/ 3495 h 3495"/>
                </a:gdLst>
                <a:ahLst/>
                <a:cxnLst>
                  <a:cxn ang="T10">
                    <a:pos x="T0" y="T1"/>
                  </a:cxn>
                  <a:cxn ang="T11">
                    <a:pos x="T2" y="T3"/>
                  </a:cxn>
                  <a:cxn ang="T12">
                    <a:pos x="T4" y="T5"/>
                  </a:cxn>
                  <a:cxn ang="T13">
                    <a:pos x="T6" y="T7"/>
                  </a:cxn>
                  <a:cxn ang="T14">
                    <a:pos x="T8" y="T9"/>
                  </a:cxn>
                </a:cxnLst>
                <a:rect l="T15" t="T16" r="T17" b="T18"/>
                <a:pathLst>
                  <a:path w="8404" h="3495">
                    <a:moveTo>
                      <a:pt x="8368" y="0"/>
                    </a:moveTo>
                    <a:lnTo>
                      <a:pt x="0" y="3404"/>
                    </a:lnTo>
                    <a:lnTo>
                      <a:pt x="38" y="3495"/>
                    </a:lnTo>
                    <a:lnTo>
                      <a:pt x="8404" y="92"/>
                    </a:lnTo>
                    <a:lnTo>
                      <a:pt x="8368" y="0"/>
                    </a:lnTo>
                    <a:close/>
                  </a:path>
                </a:pathLst>
              </a:custGeom>
              <a:solidFill>
                <a:srgbClr val="EDAAB4"/>
              </a:solidFill>
              <a:ln w="9525">
                <a:noFill/>
                <a:round/>
                <a:headEnd/>
                <a:tailEnd/>
              </a:ln>
            </p:spPr>
            <p:txBody>
              <a:bodyPr/>
              <a:lstStyle/>
              <a:p>
                <a:endParaRPr lang="en-US" dirty="0"/>
              </a:p>
            </p:txBody>
          </p:sp>
          <p:sp>
            <p:nvSpPr>
              <p:cNvPr id="58707" name="Freeform 376"/>
              <p:cNvSpPr>
                <a:spLocks/>
              </p:cNvSpPr>
              <p:nvPr/>
            </p:nvSpPr>
            <p:spPr bwMode="auto">
              <a:xfrm>
                <a:off x="4078" y="4425"/>
                <a:ext cx="3" cy="3"/>
              </a:xfrm>
              <a:custGeom>
                <a:avLst/>
                <a:gdLst>
                  <a:gd name="T0" fmla="*/ 0 w 68"/>
                  <a:gd name="T1" fmla="*/ 0 h 96"/>
                  <a:gd name="T2" fmla="*/ 0 w 68"/>
                  <a:gd name="T3" fmla="*/ 0 h 96"/>
                  <a:gd name="T4" fmla="*/ 0 w 68"/>
                  <a:gd name="T5" fmla="*/ 0 h 96"/>
                  <a:gd name="T6" fmla="*/ 0 w 68"/>
                  <a:gd name="T7" fmla="*/ 0 h 96"/>
                  <a:gd name="T8" fmla="*/ 0 w 68"/>
                  <a:gd name="T9" fmla="*/ 0 h 96"/>
                  <a:gd name="T10" fmla="*/ 0 w 68"/>
                  <a:gd name="T11" fmla="*/ 0 h 96"/>
                  <a:gd name="T12" fmla="*/ 0 w 68"/>
                  <a:gd name="T13" fmla="*/ 0 h 96"/>
                  <a:gd name="T14" fmla="*/ 0 w 68"/>
                  <a:gd name="T15" fmla="*/ 0 h 96"/>
                  <a:gd name="T16" fmla="*/ 0 w 68"/>
                  <a:gd name="T17" fmla="*/ 0 h 96"/>
                  <a:gd name="T18" fmla="*/ 0 w 68"/>
                  <a:gd name="T19" fmla="*/ 0 h 96"/>
                  <a:gd name="T20" fmla="*/ 0 w 68"/>
                  <a:gd name="T21" fmla="*/ 0 h 96"/>
                  <a:gd name="T22" fmla="*/ 0 w 68"/>
                  <a:gd name="T23" fmla="*/ 0 h 96"/>
                  <a:gd name="T24" fmla="*/ 0 w 68"/>
                  <a:gd name="T25" fmla="*/ 0 h 96"/>
                  <a:gd name="T26" fmla="*/ 0 w 68"/>
                  <a:gd name="T27" fmla="*/ 0 h 96"/>
                  <a:gd name="T28" fmla="*/ 0 w 68"/>
                  <a:gd name="T29" fmla="*/ 0 h 96"/>
                  <a:gd name="T30" fmla="*/ 0 w 68"/>
                  <a:gd name="T31" fmla="*/ 0 h 96"/>
                  <a:gd name="T32" fmla="*/ 0 w 68"/>
                  <a:gd name="T33" fmla="*/ 0 h 96"/>
                  <a:gd name="T34" fmla="*/ 0 w 68"/>
                  <a:gd name="T35" fmla="*/ 0 h 96"/>
                  <a:gd name="T36" fmla="*/ 0 w 68"/>
                  <a:gd name="T37" fmla="*/ 0 h 96"/>
                  <a:gd name="T38" fmla="*/ 0 w 68"/>
                  <a:gd name="T39" fmla="*/ 0 h 96"/>
                  <a:gd name="T40" fmla="*/ 0 w 68"/>
                  <a:gd name="T41" fmla="*/ 0 h 96"/>
                  <a:gd name="T42" fmla="*/ 0 w 68"/>
                  <a:gd name="T43" fmla="*/ 0 h 96"/>
                  <a:gd name="T44" fmla="*/ 0 w 68"/>
                  <a:gd name="T45" fmla="*/ 0 h 96"/>
                  <a:gd name="T46" fmla="*/ 0 w 68"/>
                  <a:gd name="T47" fmla="*/ 0 h 96"/>
                  <a:gd name="T48" fmla="*/ 0 w 68"/>
                  <a:gd name="T49" fmla="*/ 0 h 96"/>
                  <a:gd name="T50" fmla="*/ 0 w 68"/>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6"/>
                  <a:gd name="T80" fmla="*/ 68 w 68"/>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6">
                    <a:moveTo>
                      <a:pt x="36" y="96"/>
                    </a:moveTo>
                    <a:lnTo>
                      <a:pt x="42" y="93"/>
                    </a:lnTo>
                    <a:lnTo>
                      <a:pt x="47" y="91"/>
                    </a:lnTo>
                    <a:lnTo>
                      <a:pt x="51" y="86"/>
                    </a:lnTo>
                    <a:lnTo>
                      <a:pt x="55" y="83"/>
                    </a:lnTo>
                    <a:lnTo>
                      <a:pt x="58" y="79"/>
                    </a:lnTo>
                    <a:lnTo>
                      <a:pt x="61" y="75"/>
                    </a:lnTo>
                    <a:lnTo>
                      <a:pt x="63" y="71"/>
                    </a:lnTo>
                    <a:lnTo>
                      <a:pt x="65" y="67"/>
                    </a:lnTo>
                    <a:lnTo>
                      <a:pt x="67" y="58"/>
                    </a:lnTo>
                    <a:lnTo>
                      <a:pt x="68" y="49"/>
                    </a:lnTo>
                    <a:lnTo>
                      <a:pt x="66" y="40"/>
                    </a:lnTo>
                    <a:lnTo>
                      <a:pt x="64" y="32"/>
                    </a:lnTo>
                    <a:lnTo>
                      <a:pt x="60" y="24"/>
                    </a:lnTo>
                    <a:lnTo>
                      <a:pt x="54" y="15"/>
                    </a:lnTo>
                    <a:lnTo>
                      <a:pt x="48" y="9"/>
                    </a:lnTo>
                    <a:lnTo>
                      <a:pt x="40" y="4"/>
                    </a:lnTo>
                    <a:lnTo>
                      <a:pt x="35" y="2"/>
                    </a:lnTo>
                    <a:lnTo>
                      <a:pt x="30" y="1"/>
                    </a:lnTo>
                    <a:lnTo>
                      <a:pt x="26" y="0"/>
                    </a:lnTo>
                    <a:lnTo>
                      <a:pt x="21" y="0"/>
                    </a:lnTo>
                    <a:lnTo>
                      <a:pt x="16" y="0"/>
                    </a:lnTo>
                    <a:lnTo>
                      <a:pt x="11" y="1"/>
                    </a:lnTo>
                    <a:lnTo>
                      <a:pt x="5" y="2"/>
                    </a:lnTo>
                    <a:lnTo>
                      <a:pt x="0" y="4"/>
                    </a:lnTo>
                    <a:lnTo>
                      <a:pt x="36" y="96"/>
                    </a:lnTo>
                    <a:close/>
                  </a:path>
                </a:pathLst>
              </a:custGeom>
              <a:solidFill>
                <a:srgbClr val="EDAAB4"/>
              </a:solidFill>
              <a:ln w="9525">
                <a:noFill/>
                <a:round/>
                <a:headEnd/>
                <a:tailEnd/>
              </a:ln>
            </p:spPr>
            <p:txBody>
              <a:bodyPr/>
              <a:lstStyle/>
              <a:p>
                <a:endParaRPr lang="en-US" dirty="0"/>
              </a:p>
            </p:txBody>
          </p:sp>
          <p:sp>
            <p:nvSpPr>
              <p:cNvPr id="58708" name="Freeform 377"/>
              <p:cNvSpPr>
                <a:spLocks/>
              </p:cNvSpPr>
              <p:nvPr/>
            </p:nvSpPr>
            <p:spPr bwMode="auto">
              <a:xfrm>
                <a:off x="3811" y="4596"/>
                <a:ext cx="3" cy="4"/>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1" y="0"/>
                    </a:moveTo>
                    <a:lnTo>
                      <a:pt x="26" y="3"/>
                    </a:lnTo>
                    <a:lnTo>
                      <a:pt x="21" y="5"/>
                    </a:lnTo>
                    <a:lnTo>
                      <a:pt x="17" y="8"/>
                    </a:lnTo>
                    <a:lnTo>
                      <a:pt x="13" y="12"/>
                    </a:lnTo>
                    <a:lnTo>
                      <a:pt x="10" y="16"/>
                    </a:lnTo>
                    <a:lnTo>
                      <a:pt x="7" y="19"/>
                    </a:lnTo>
                    <a:lnTo>
                      <a:pt x="5" y="24"/>
                    </a:lnTo>
                    <a:lnTo>
                      <a:pt x="3" y="28"/>
                    </a:lnTo>
                    <a:lnTo>
                      <a:pt x="1" y="38"/>
                    </a:lnTo>
                    <a:lnTo>
                      <a:pt x="0" y="47"/>
                    </a:lnTo>
                    <a:lnTo>
                      <a:pt x="1" y="56"/>
                    </a:lnTo>
                    <a:lnTo>
                      <a:pt x="4" y="64"/>
                    </a:lnTo>
                    <a:lnTo>
                      <a:pt x="8" y="72"/>
                    </a:lnTo>
                    <a:lnTo>
                      <a:pt x="14" y="80"/>
                    </a:lnTo>
                    <a:lnTo>
                      <a:pt x="20" y="86"/>
                    </a:lnTo>
                    <a:lnTo>
                      <a:pt x="28" y="91"/>
                    </a:lnTo>
                    <a:lnTo>
                      <a:pt x="32" y="92"/>
                    </a:lnTo>
                    <a:lnTo>
                      <a:pt x="38" y="94"/>
                    </a:lnTo>
                    <a:lnTo>
                      <a:pt x="42" y="95"/>
                    </a:lnTo>
                    <a:lnTo>
                      <a:pt x="47" y="95"/>
                    </a:lnTo>
                    <a:lnTo>
                      <a:pt x="52" y="95"/>
                    </a:lnTo>
                    <a:lnTo>
                      <a:pt x="57" y="94"/>
                    </a:lnTo>
                    <a:lnTo>
                      <a:pt x="63" y="93"/>
                    </a:lnTo>
                    <a:lnTo>
                      <a:pt x="68" y="91"/>
                    </a:lnTo>
                    <a:lnTo>
                      <a:pt x="31" y="0"/>
                    </a:lnTo>
                    <a:close/>
                  </a:path>
                </a:pathLst>
              </a:custGeom>
              <a:solidFill>
                <a:srgbClr val="EDAAB4"/>
              </a:solidFill>
              <a:ln w="9525">
                <a:noFill/>
                <a:round/>
                <a:headEnd/>
                <a:tailEnd/>
              </a:ln>
            </p:spPr>
            <p:txBody>
              <a:bodyPr/>
              <a:lstStyle/>
              <a:p>
                <a:endParaRPr lang="en-US" dirty="0"/>
              </a:p>
            </p:txBody>
          </p:sp>
          <p:sp>
            <p:nvSpPr>
              <p:cNvPr id="58709" name="Freeform 378"/>
              <p:cNvSpPr>
                <a:spLocks/>
              </p:cNvSpPr>
              <p:nvPr/>
            </p:nvSpPr>
            <p:spPr bwMode="auto">
              <a:xfrm>
                <a:off x="3812" y="4438"/>
                <a:ext cx="391" cy="162"/>
              </a:xfrm>
              <a:custGeom>
                <a:avLst/>
                <a:gdLst>
                  <a:gd name="T0" fmla="*/ 0 w 10162"/>
                  <a:gd name="T1" fmla="*/ 0 h 4209"/>
                  <a:gd name="T2" fmla="*/ 0 w 10162"/>
                  <a:gd name="T3" fmla="*/ 0 h 4209"/>
                  <a:gd name="T4" fmla="*/ 0 w 10162"/>
                  <a:gd name="T5" fmla="*/ 0 h 4209"/>
                  <a:gd name="T6" fmla="*/ 0 w 10162"/>
                  <a:gd name="T7" fmla="*/ 0 h 4209"/>
                  <a:gd name="T8" fmla="*/ 0 w 10162"/>
                  <a:gd name="T9" fmla="*/ 0 h 4209"/>
                  <a:gd name="T10" fmla="*/ 0 60000 65536"/>
                  <a:gd name="T11" fmla="*/ 0 60000 65536"/>
                  <a:gd name="T12" fmla="*/ 0 60000 65536"/>
                  <a:gd name="T13" fmla="*/ 0 60000 65536"/>
                  <a:gd name="T14" fmla="*/ 0 60000 65536"/>
                  <a:gd name="T15" fmla="*/ 0 w 10162"/>
                  <a:gd name="T16" fmla="*/ 0 h 4209"/>
                  <a:gd name="T17" fmla="*/ 10162 w 10162"/>
                  <a:gd name="T18" fmla="*/ 4209 h 4209"/>
                </a:gdLst>
                <a:ahLst/>
                <a:cxnLst>
                  <a:cxn ang="T10">
                    <a:pos x="T0" y="T1"/>
                  </a:cxn>
                  <a:cxn ang="T11">
                    <a:pos x="T2" y="T3"/>
                  </a:cxn>
                  <a:cxn ang="T12">
                    <a:pos x="T4" y="T5"/>
                  </a:cxn>
                  <a:cxn ang="T13">
                    <a:pos x="T6" y="T7"/>
                  </a:cxn>
                  <a:cxn ang="T14">
                    <a:pos x="T8" y="T9"/>
                  </a:cxn>
                </a:cxnLst>
                <a:rect l="T15" t="T16" r="T17" b="T18"/>
                <a:pathLst>
                  <a:path w="10162" h="4209">
                    <a:moveTo>
                      <a:pt x="10125" y="0"/>
                    </a:moveTo>
                    <a:lnTo>
                      <a:pt x="0" y="4118"/>
                    </a:lnTo>
                    <a:lnTo>
                      <a:pt x="37" y="4209"/>
                    </a:lnTo>
                    <a:lnTo>
                      <a:pt x="10162" y="91"/>
                    </a:lnTo>
                    <a:lnTo>
                      <a:pt x="10125" y="0"/>
                    </a:lnTo>
                    <a:close/>
                  </a:path>
                </a:pathLst>
              </a:custGeom>
              <a:solidFill>
                <a:srgbClr val="EDAAB4"/>
              </a:solidFill>
              <a:ln w="9525">
                <a:noFill/>
                <a:round/>
                <a:headEnd/>
                <a:tailEnd/>
              </a:ln>
            </p:spPr>
            <p:txBody>
              <a:bodyPr/>
              <a:lstStyle/>
              <a:p>
                <a:endParaRPr lang="en-US" dirty="0"/>
              </a:p>
            </p:txBody>
          </p:sp>
          <p:sp>
            <p:nvSpPr>
              <p:cNvPr id="58710" name="Freeform 379"/>
              <p:cNvSpPr>
                <a:spLocks/>
              </p:cNvSpPr>
              <p:nvPr/>
            </p:nvSpPr>
            <p:spPr bwMode="auto">
              <a:xfrm>
                <a:off x="4202" y="4438"/>
                <a:ext cx="2" cy="3"/>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7" y="95"/>
                    </a:moveTo>
                    <a:lnTo>
                      <a:pt x="42" y="93"/>
                    </a:lnTo>
                    <a:lnTo>
                      <a:pt x="47" y="90"/>
                    </a:lnTo>
                    <a:lnTo>
                      <a:pt x="51" y="87"/>
                    </a:lnTo>
                    <a:lnTo>
                      <a:pt x="55" y="83"/>
                    </a:lnTo>
                    <a:lnTo>
                      <a:pt x="58" y="80"/>
                    </a:lnTo>
                    <a:lnTo>
                      <a:pt x="61" y="76"/>
                    </a:lnTo>
                    <a:lnTo>
                      <a:pt x="63" y="72"/>
                    </a:lnTo>
                    <a:lnTo>
                      <a:pt x="65" y="67"/>
                    </a:lnTo>
                    <a:lnTo>
                      <a:pt x="67" y="59"/>
                    </a:lnTo>
                    <a:lnTo>
                      <a:pt x="68" y="49"/>
                    </a:lnTo>
                    <a:lnTo>
                      <a:pt x="66" y="39"/>
                    </a:lnTo>
                    <a:lnTo>
                      <a:pt x="64" y="31"/>
                    </a:lnTo>
                    <a:lnTo>
                      <a:pt x="60" y="23"/>
                    </a:lnTo>
                    <a:lnTo>
                      <a:pt x="54" y="15"/>
                    </a:lnTo>
                    <a:lnTo>
                      <a:pt x="48" y="9"/>
                    </a:lnTo>
                    <a:lnTo>
                      <a:pt x="40" y="4"/>
                    </a:lnTo>
                    <a:lnTo>
                      <a:pt x="36" y="3"/>
                    </a:lnTo>
                    <a:lnTo>
                      <a:pt x="31" y="1"/>
                    </a:lnTo>
                    <a:lnTo>
                      <a:pt x="27" y="0"/>
                    </a:lnTo>
                    <a:lnTo>
                      <a:pt x="22" y="0"/>
                    </a:lnTo>
                    <a:lnTo>
                      <a:pt x="16" y="0"/>
                    </a:lnTo>
                    <a:lnTo>
                      <a:pt x="11" y="1"/>
                    </a:lnTo>
                    <a:lnTo>
                      <a:pt x="5" y="2"/>
                    </a:lnTo>
                    <a:lnTo>
                      <a:pt x="0" y="4"/>
                    </a:lnTo>
                    <a:lnTo>
                      <a:pt x="37" y="95"/>
                    </a:lnTo>
                    <a:close/>
                  </a:path>
                </a:pathLst>
              </a:custGeom>
              <a:solidFill>
                <a:srgbClr val="EDAAB4"/>
              </a:solidFill>
              <a:ln w="9525">
                <a:noFill/>
                <a:round/>
                <a:headEnd/>
                <a:tailEnd/>
              </a:ln>
            </p:spPr>
            <p:txBody>
              <a:bodyPr/>
              <a:lstStyle/>
              <a:p>
                <a:endParaRPr lang="en-US" dirty="0"/>
              </a:p>
            </p:txBody>
          </p:sp>
          <p:sp>
            <p:nvSpPr>
              <p:cNvPr id="58711" name="Freeform 380"/>
              <p:cNvSpPr>
                <a:spLocks/>
              </p:cNvSpPr>
              <p:nvPr/>
            </p:nvSpPr>
            <p:spPr bwMode="auto">
              <a:xfrm>
                <a:off x="3900" y="4622"/>
                <a:ext cx="2" cy="3"/>
              </a:xfrm>
              <a:custGeom>
                <a:avLst/>
                <a:gdLst>
                  <a:gd name="T0" fmla="*/ 0 w 68"/>
                  <a:gd name="T1" fmla="*/ 0 h 97"/>
                  <a:gd name="T2" fmla="*/ 0 w 68"/>
                  <a:gd name="T3" fmla="*/ 0 h 97"/>
                  <a:gd name="T4" fmla="*/ 0 w 68"/>
                  <a:gd name="T5" fmla="*/ 0 h 97"/>
                  <a:gd name="T6" fmla="*/ 0 w 68"/>
                  <a:gd name="T7" fmla="*/ 0 h 97"/>
                  <a:gd name="T8" fmla="*/ 0 w 68"/>
                  <a:gd name="T9" fmla="*/ 0 h 97"/>
                  <a:gd name="T10" fmla="*/ 0 w 68"/>
                  <a:gd name="T11" fmla="*/ 0 h 97"/>
                  <a:gd name="T12" fmla="*/ 0 w 68"/>
                  <a:gd name="T13" fmla="*/ 0 h 97"/>
                  <a:gd name="T14" fmla="*/ 0 w 68"/>
                  <a:gd name="T15" fmla="*/ 0 h 97"/>
                  <a:gd name="T16" fmla="*/ 0 w 68"/>
                  <a:gd name="T17" fmla="*/ 0 h 97"/>
                  <a:gd name="T18" fmla="*/ 0 w 68"/>
                  <a:gd name="T19" fmla="*/ 0 h 97"/>
                  <a:gd name="T20" fmla="*/ 0 w 68"/>
                  <a:gd name="T21" fmla="*/ 0 h 97"/>
                  <a:gd name="T22" fmla="*/ 0 w 68"/>
                  <a:gd name="T23" fmla="*/ 0 h 97"/>
                  <a:gd name="T24" fmla="*/ 0 w 68"/>
                  <a:gd name="T25" fmla="*/ 0 h 97"/>
                  <a:gd name="T26" fmla="*/ 0 w 68"/>
                  <a:gd name="T27" fmla="*/ 0 h 97"/>
                  <a:gd name="T28" fmla="*/ 0 w 68"/>
                  <a:gd name="T29" fmla="*/ 0 h 97"/>
                  <a:gd name="T30" fmla="*/ 0 w 68"/>
                  <a:gd name="T31" fmla="*/ 0 h 97"/>
                  <a:gd name="T32" fmla="*/ 0 w 68"/>
                  <a:gd name="T33" fmla="*/ 0 h 97"/>
                  <a:gd name="T34" fmla="*/ 0 w 68"/>
                  <a:gd name="T35" fmla="*/ 0 h 97"/>
                  <a:gd name="T36" fmla="*/ 0 w 68"/>
                  <a:gd name="T37" fmla="*/ 0 h 97"/>
                  <a:gd name="T38" fmla="*/ 0 w 68"/>
                  <a:gd name="T39" fmla="*/ 0 h 97"/>
                  <a:gd name="T40" fmla="*/ 0 w 68"/>
                  <a:gd name="T41" fmla="*/ 0 h 97"/>
                  <a:gd name="T42" fmla="*/ 0 w 68"/>
                  <a:gd name="T43" fmla="*/ 0 h 97"/>
                  <a:gd name="T44" fmla="*/ 0 w 68"/>
                  <a:gd name="T45" fmla="*/ 0 h 97"/>
                  <a:gd name="T46" fmla="*/ 0 w 68"/>
                  <a:gd name="T47" fmla="*/ 0 h 97"/>
                  <a:gd name="T48" fmla="*/ 0 w 68"/>
                  <a:gd name="T49" fmla="*/ 0 h 97"/>
                  <a:gd name="T50" fmla="*/ 0 w 68"/>
                  <a:gd name="T51" fmla="*/ 0 h 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7"/>
                  <a:gd name="T80" fmla="*/ 68 w 68"/>
                  <a:gd name="T81" fmla="*/ 97 h 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7">
                    <a:moveTo>
                      <a:pt x="30" y="0"/>
                    </a:moveTo>
                    <a:lnTo>
                      <a:pt x="25" y="3"/>
                    </a:lnTo>
                    <a:lnTo>
                      <a:pt x="20" y="6"/>
                    </a:lnTo>
                    <a:lnTo>
                      <a:pt x="16" y="9"/>
                    </a:lnTo>
                    <a:lnTo>
                      <a:pt x="12" y="13"/>
                    </a:lnTo>
                    <a:lnTo>
                      <a:pt x="9" y="17"/>
                    </a:lnTo>
                    <a:lnTo>
                      <a:pt x="6" y="21"/>
                    </a:lnTo>
                    <a:lnTo>
                      <a:pt x="4" y="25"/>
                    </a:lnTo>
                    <a:lnTo>
                      <a:pt x="2" y="29"/>
                    </a:lnTo>
                    <a:lnTo>
                      <a:pt x="0" y="38"/>
                    </a:lnTo>
                    <a:lnTo>
                      <a:pt x="0" y="47"/>
                    </a:lnTo>
                    <a:lnTo>
                      <a:pt x="1" y="56"/>
                    </a:lnTo>
                    <a:lnTo>
                      <a:pt x="4" y="65"/>
                    </a:lnTo>
                    <a:lnTo>
                      <a:pt x="8" y="73"/>
                    </a:lnTo>
                    <a:lnTo>
                      <a:pt x="13" y="80"/>
                    </a:lnTo>
                    <a:lnTo>
                      <a:pt x="20" y="87"/>
                    </a:lnTo>
                    <a:lnTo>
                      <a:pt x="27" y="92"/>
                    </a:lnTo>
                    <a:lnTo>
                      <a:pt x="32" y="94"/>
                    </a:lnTo>
                    <a:lnTo>
                      <a:pt x="36" y="95"/>
                    </a:lnTo>
                    <a:lnTo>
                      <a:pt x="42" y="96"/>
                    </a:lnTo>
                    <a:lnTo>
                      <a:pt x="47" y="97"/>
                    </a:lnTo>
                    <a:lnTo>
                      <a:pt x="52" y="96"/>
                    </a:lnTo>
                    <a:lnTo>
                      <a:pt x="57" y="96"/>
                    </a:lnTo>
                    <a:lnTo>
                      <a:pt x="62" y="94"/>
                    </a:lnTo>
                    <a:lnTo>
                      <a:pt x="68" y="92"/>
                    </a:lnTo>
                    <a:lnTo>
                      <a:pt x="30" y="0"/>
                    </a:lnTo>
                    <a:close/>
                  </a:path>
                </a:pathLst>
              </a:custGeom>
              <a:solidFill>
                <a:srgbClr val="EDAAB4"/>
              </a:solidFill>
              <a:ln w="9525">
                <a:noFill/>
                <a:round/>
                <a:headEnd/>
                <a:tailEnd/>
              </a:ln>
            </p:spPr>
            <p:txBody>
              <a:bodyPr/>
              <a:lstStyle/>
              <a:p>
                <a:endParaRPr lang="en-US" dirty="0"/>
              </a:p>
            </p:txBody>
          </p:sp>
          <p:sp>
            <p:nvSpPr>
              <p:cNvPr id="58712" name="Freeform 381"/>
              <p:cNvSpPr>
                <a:spLocks/>
              </p:cNvSpPr>
              <p:nvPr/>
            </p:nvSpPr>
            <p:spPr bwMode="auto">
              <a:xfrm>
                <a:off x="3901" y="4463"/>
                <a:ext cx="393" cy="162"/>
              </a:xfrm>
              <a:custGeom>
                <a:avLst/>
                <a:gdLst>
                  <a:gd name="T0" fmla="*/ 0 w 10209"/>
                  <a:gd name="T1" fmla="*/ 0 h 4228"/>
                  <a:gd name="T2" fmla="*/ 0 w 10209"/>
                  <a:gd name="T3" fmla="*/ 0 h 4228"/>
                  <a:gd name="T4" fmla="*/ 0 w 10209"/>
                  <a:gd name="T5" fmla="*/ 0 h 4228"/>
                  <a:gd name="T6" fmla="*/ 0 w 10209"/>
                  <a:gd name="T7" fmla="*/ 0 h 4228"/>
                  <a:gd name="T8" fmla="*/ 0 w 10209"/>
                  <a:gd name="T9" fmla="*/ 0 h 4228"/>
                  <a:gd name="T10" fmla="*/ 0 60000 65536"/>
                  <a:gd name="T11" fmla="*/ 0 60000 65536"/>
                  <a:gd name="T12" fmla="*/ 0 60000 65536"/>
                  <a:gd name="T13" fmla="*/ 0 60000 65536"/>
                  <a:gd name="T14" fmla="*/ 0 60000 65536"/>
                  <a:gd name="T15" fmla="*/ 0 w 10209"/>
                  <a:gd name="T16" fmla="*/ 0 h 4228"/>
                  <a:gd name="T17" fmla="*/ 10209 w 10209"/>
                  <a:gd name="T18" fmla="*/ 4228 h 4228"/>
                </a:gdLst>
                <a:ahLst/>
                <a:cxnLst>
                  <a:cxn ang="T10">
                    <a:pos x="T0" y="T1"/>
                  </a:cxn>
                  <a:cxn ang="T11">
                    <a:pos x="T2" y="T3"/>
                  </a:cxn>
                  <a:cxn ang="T12">
                    <a:pos x="T4" y="T5"/>
                  </a:cxn>
                  <a:cxn ang="T13">
                    <a:pos x="T6" y="T7"/>
                  </a:cxn>
                  <a:cxn ang="T14">
                    <a:pos x="T8" y="T9"/>
                  </a:cxn>
                </a:cxnLst>
                <a:rect l="T15" t="T16" r="T17" b="T18"/>
                <a:pathLst>
                  <a:path w="10209" h="4228">
                    <a:moveTo>
                      <a:pt x="10173" y="0"/>
                    </a:moveTo>
                    <a:lnTo>
                      <a:pt x="0" y="4136"/>
                    </a:lnTo>
                    <a:lnTo>
                      <a:pt x="38" y="4228"/>
                    </a:lnTo>
                    <a:lnTo>
                      <a:pt x="10209" y="91"/>
                    </a:lnTo>
                    <a:lnTo>
                      <a:pt x="10173" y="0"/>
                    </a:lnTo>
                    <a:close/>
                  </a:path>
                </a:pathLst>
              </a:custGeom>
              <a:solidFill>
                <a:srgbClr val="EDAAB4"/>
              </a:solidFill>
              <a:ln w="9525">
                <a:noFill/>
                <a:round/>
                <a:headEnd/>
                <a:tailEnd/>
              </a:ln>
            </p:spPr>
            <p:txBody>
              <a:bodyPr/>
              <a:lstStyle/>
              <a:p>
                <a:endParaRPr lang="en-US" dirty="0"/>
              </a:p>
            </p:txBody>
          </p:sp>
          <p:sp>
            <p:nvSpPr>
              <p:cNvPr id="58713" name="Freeform 382"/>
              <p:cNvSpPr>
                <a:spLocks/>
              </p:cNvSpPr>
              <p:nvPr/>
            </p:nvSpPr>
            <p:spPr bwMode="auto">
              <a:xfrm>
                <a:off x="4292" y="4463"/>
                <a:ext cx="3" cy="3"/>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6" y="95"/>
                    </a:moveTo>
                    <a:lnTo>
                      <a:pt x="42" y="92"/>
                    </a:lnTo>
                    <a:lnTo>
                      <a:pt x="46" y="89"/>
                    </a:lnTo>
                    <a:lnTo>
                      <a:pt x="52" y="86"/>
                    </a:lnTo>
                    <a:lnTo>
                      <a:pt x="55" y="83"/>
                    </a:lnTo>
                    <a:lnTo>
                      <a:pt x="59" y="79"/>
                    </a:lnTo>
                    <a:lnTo>
                      <a:pt x="61" y="75"/>
                    </a:lnTo>
                    <a:lnTo>
                      <a:pt x="64" y="71"/>
                    </a:lnTo>
                    <a:lnTo>
                      <a:pt x="65" y="67"/>
                    </a:lnTo>
                    <a:lnTo>
                      <a:pt x="67" y="58"/>
                    </a:lnTo>
                    <a:lnTo>
                      <a:pt x="68" y="49"/>
                    </a:lnTo>
                    <a:lnTo>
                      <a:pt x="67" y="39"/>
                    </a:lnTo>
                    <a:lnTo>
                      <a:pt x="64" y="30"/>
                    </a:lnTo>
                    <a:lnTo>
                      <a:pt x="60" y="22"/>
                    </a:lnTo>
                    <a:lnTo>
                      <a:pt x="55" y="15"/>
                    </a:lnTo>
                    <a:lnTo>
                      <a:pt x="47" y="9"/>
                    </a:lnTo>
                    <a:lnTo>
                      <a:pt x="39" y="4"/>
                    </a:lnTo>
                    <a:lnTo>
                      <a:pt x="35" y="2"/>
                    </a:lnTo>
                    <a:lnTo>
                      <a:pt x="31" y="1"/>
                    </a:lnTo>
                    <a:lnTo>
                      <a:pt x="26" y="0"/>
                    </a:lnTo>
                    <a:lnTo>
                      <a:pt x="21" y="0"/>
                    </a:lnTo>
                    <a:lnTo>
                      <a:pt x="16" y="0"/>
                    </a:lnTo>
                    <a:lnTo>
                      <a:pt x="11" y="0"/>
                    </a:lnTo>
                    <a:lnTo>
                      <a:pt x="5" y="2"/>
                    </a:lnTo>
                    <a:lnTo>
                      <a:pt x="0" y="4"/>
                    </a:lnTo>
                    <a:lnTo>
                      <a:pt x="36" y="95"/>
                    </a:lnTo>
                    <a:close/>
                  </a:path>
                </a:pathLst>
              </a:custGeom>
              <a:solidFill>
                <a:srgbClr val="EDAAB4"/>
              </a:solidFill>
              <a:ln w="9525">
                <a:noFill/>
                <a:round/>
                <a:headEnd/>
                <a:tailEnd/>
              </a:ln>
            </p:spPr>
            <p:txBody>
              <a:bodyPr/>
              <a:lstStyle/>
              <a:p>
                <a:endParaRPr lang="en-US" dirty="0"/>
              </a:p>
            </p:txBody>
          </p:sp>
          <p:sp>
            <p:nvSpPr>
              <p:cNvPr id="58714" name="Freeform 383"/>
              <p:cNvSpPr>
                <a:spLocks/>
              </p:cNvSpPr>
              <p:nvPr/>
            </p:nvSpPr>
            <p:spPr bwMode="auto">
              <a:xfrm>
                <a:off x="3759" y="4499"/>
                <a:ext cx="2" cy="4"/>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2" y="0"/>
                    </a:moveTo>
                    <a:lnTo>
                      <a:pt x="26" y="3"/>
                    </a:lnTo>
                    <a:lnTo>
                      <a:pt x="22" y="5"/>
                    </a:lnTo>
                    <a:lnTo>
                      <a:pt x="17" y="8"/>
                    </a:lnTo>
                    <a:lnTo>
                      <a:pt x="14" y="12"/>
                    </a:lnTo>
                    <a:lnTo>
                      <a:pt x="10" y="16"/>
                    </a:lnTo>
                    <a:lnTo>
                      <a:pt x="7" y="19"/>
                    </a:lnTo>
                    <a:lnTo>
                      <a:pt x="5" y="24"/>
                    </a:lnTo>
                    <a:lnTo>
                      <a:pt x="3" y="29"/>
                    </a:lnTo>
                    <a:lnTo>
                      <a:pt x="1" y="38"/>
                    </a:lnTo>
                    <a:lnTo>
                      <a:pt x="0" y="47"/>
                    </a:lnTo>
                    <a:lnTo>
                      <a:pt x="1" y="56"/>
                    </a:lnTo>
                    <a:lnTo>
                      <a:pt x="4" y="64"/>
                    </a:lnTo>
                    <a:lnTo>
                      <a:pt x="8" y="72"/>
                    </a:lnTo>
                    <a:lnTo>
                      <a:pt x="15" y="80"/>
                    </a:lnTo>
                    <a:lnTo>
                      <a:pt x="21" y="86"/>
                    </a:lnTo>
                    <a:lnTo>
                      <a:pt x="29" y="91"/>
                    </a:lnTo>
                    <a:lnTo>
                      <a:pt x="33" y="92"/>
                    </a:lnTo>
                    <a:lnTo>
                      <a:pt x="38" y="94"/>
                    </a:lnTo>
                    <a:lnTo>
                      <a:pt x="42" y="95"/>
                    </a:lnTo>
                    <a:lnTo>
                      <a:pt x="47" y="95"/>
                    </a:lnTo>
                    <a:lnTo>
                      <a:pt x="52" y="95"/>
                    </a:lnTo>
                    <a:lnTo>
                      <a:pt x="57" y="94"/>
                    </a:lnTo>
                    <a:lnTo>
                      <a:pt x="63" y="93"/>
                    </a:lnTo>
                    <a:lnTo>
                      <a:pt x="68" y="91"/>
                    </a:lnTo>
                    <a:lnTo>
                      <a:pt x="32" y="0"/>
                    </a:lnTo>
                    <a:close/>
                  </a:path>
                </a:pathLst>
              </a:custGeom>
              <a:solidFill>
                <a:srgbClr val="EDAAB4"/>
              </a:solidFill>
              <a:ln w="9525">
                <a:noFill/>
                <a:round/>
                <a:headEnd/>
                <a:tailEnd/>
              </a:ln>
            </p:spPr>
            <p:txBody>
              <a:bodyPr/>
              <a:lstStyle/>
              <a:p>
                <a:endParaRPr lang="en-US" dirty="0"/>
              </a:p>
            </p:txBody>
          </p:sp>
          <p:sp>
            <p:nvSpPr>
              <p:cNvPr id="58715" name="Freeform 384"/>
              <p:cNvSpPr>
                <a:spLocks/>
              </p:cNvSpPr>
              <p:nvPr/>
            </p:nvSpPr>
            <p:spPr bwMode="auto">
              <a:xfrm>
                <a:off x="3760" y="4436"/>
                <a:ext cx="156" cy="67"/>
              </a:xfrm>
              <a:custGeom>
                <a:avLst/>
                <a:gdLst>
                  <a:gd name="T0" fmla="*/ 0 w 4044"/>
                  <a:gd name="T1" fmla="*/ 0 h 1720"/>
                  <a:gd name="T2" fmla="*/ 0 w 4044"/>
                  <a:gd name="T3" fmla="*/ 0 h 1720"/>
                  <a:gd name="T4" fmla="*/ 0 w 4044"/>
                  <a:gd name="T5" fmla="*/ 0 h 1720"/>
                  <a:gd name="T6" fmla="*/ 0 w 4044"/>
                  <a:gd name="T7" fmla="*/ 0 h 1720"/>
                  <a:gd name="T8" fmla="*/ 0 w 4044"/>
                  <a:gd name="T9" fmla="*/ 0 h 1720"/>
                  <a:gd name="T10" fmla="*/ 0 60000 65536"/>
                  <a:gd name="T11" fmla="*/ 0 60000 65536"/>
                  <a:gd name="T12" fmla="*/ 0 60000 65536"/>
                  <a:gd name="T13" fmla="*/ 0 60000 65536"/>
                  <a:gd name="T14" fmla="*/ 0 60000 65536"/>
                  <a:gd name="T15" fmla="*/ 0 w 4044"/>
                  <a:gd name="T16" fmla="*/ 0 h 1720"/>
                  <a:gd name="T17" fmla="*/ 4044 w 4044"/>
                  <a:gd name="T18" fmla="*/ 1720 h 1720"/>
                </a:gdLst>
                <a:ahLst/>
                <a:cxnLst>
                  <a:cxn ang="T10">
                    <a:pos x="T0" y="T1"/>
                  </a:cxn>
                  <a:cxn ang="T11">
                    <a:pos x="T2" y="T3"/>
                  </a:cxn>
                  <a:cxn ang="T12">
                    <a:pos x="T4" y="T5"/>
                  </a:cxn>
                  <a:cxn ang="T13">
                    <a:pos x="T6" y="T7"/>
                  </a:cxn>
                  <a:cxn ang="T14">
                    <a:pos x="T8" y="T9"/>
                  </a:cxn>
                </a:cxnLst>
                <a:rect l="T15" t="T16" r="T17" b="T18"/>
                <a:pathLst>
                  <a:path w="4044" h="1720">
                    <a:moveTo>
                      <a:pt x="4007" y="0"/>
                    </a:moveTo>
                    <a:lnTo>
                      <a:pt x="0" y="1629"/>
                    </a:lnTo>
                    <a:lnTo>
                      <a:pt x="36" y="1720"/>
                    </a:lnTo>
                    <a:lnTo>
                      <a:pt x="4044" y="91"/>
                    </a:lnTo>
                    <a:lnTo>
                      <a:pt x="4007" y="0"/>
                    </a:lnTo>
                    <a:close/>
                  </a:path>
                </a:pathLst>
              </a:custGeom>
              <a:solidFill>
                <a:srgbClr val="EDAAB4"/>
              </a:solidFill>
              <a:ln w="9525">
                <a:noFill/>
                <a:round/>
                <a:headEnd/>
                <a:tailEnd/>
              </a:ln>
            </p:spPr>
            <p:txBody>
              <a:bodyPr/>
              <a:lstStyle/>
              <a:p>
                <a:endParaRPr lang="en-US" dirty="0"/>
              </a:p>
            </p:txBody>
          </p:sp>
          <p:sp>
            <p:nvSpPr>
              <p:cNvPr id="58716" name="Freeform 385"/>
              <p:cNvSpPr>
                <a:spLocks/>
              </p:cNvSpPr>
              <p:nvPr/>
            </p:nvSpPr>
            <p:spPr bwMode="auto">
              <a:xfrm>
                <a:off x="3914" y="4436"/>
                <a:ext cx="3" cy="4"/>
              </a:xfrm>
              <a:custGeom>
                <a:avLst/>
                <a:gdLst>
                  <a:gd name="T0" fmla="*/ 0 w 68"/>
                  <a:gd name="T1" fmla="*/ 0 h 96"/>
                  <a:gd name="T2" fmla="*/ 0 w 68"/>
                  <a:gd name="T3" fmla="*/ 0 h 96"/>
                  <a:gd name="T4" fmla="*/ 0 w 68"/>
                  <a:gd name="T5" fmla="*/ 0 h 96"/>
                  <a:gd name="T6" fmla="*/ 0 w 68"/>
                  <a:gd name="T7" fmla="*/ 0 h 96"/>
                  <a:gd name="T8" fmla="*/ 0 w 68"/>
                  <a:gd name="T9" fmla="*/ 0 h 96"/>
                  <a:gd name="T10" fmla="*/ 0 w 68"/>
                  <a:gd name="T11" fmla="*/ 0 h 96"/>
                  <a:gd name="T12" fmla="*/ 0 w 68"/>
                  <a:gd name="T13" fmla="*/ 0 h 96"/>
                  <a:gd name="T14" fmla="*/ 0 w 68"/>
                  <a:gd name="T15" fmla="*/ 0 h 96"/>
                  <a:gd name="T16" fmla="*/ 0 w 68"/>
                  <a:gd name="T17" fmla="*/ 0 h 96"/>
                  <a:gd name="T18" fmla="*/ 0 w 68"/>
                  <a:gd name="T19" fmla="*/ 0 h 96"/>
                  <a:gd name="T20" fmla="*/ 0 w 68"/>
                  <a:gd name="T21" fmla="*/ 0 h 96"/>
                  <a:gd name="T22" fmla="*/ 0 w 68"/>
                  <a:gd name="T23" fmla="*/ 0 h 96"/>
                  <a:gd name="T24" fmla="*/ 0 w 68"/>
                  <a:gd name="T25" fmla="*/ 0 h 96"/>
                  <a:gd name="T26" fmla="*/ 0 w 68"/>
                  <a:gd name="T27" fmla="*/ 0 h 96"/>
                  <a:gd name="T28" fmla="*/ 0 w 68"/>
                  <a:gd name="T29" fmla="*/ 0 h 96"/>
                  <a:gd name="T30" fmla="*/ 0 w 68"/>
                  <a:gd name="T31" fmla="*/ 0 h 96"/>
                  <a:gd name="T32" fmla="*/ 0 w 68"/>
                  <a:gd name="T33" fmla="*/ 0 h 96"/>
                  <a:gd name="T34" fmla="*/ 0 w 68"/>
                  <a:gd name="T35" fmla="*/ 0 h 96"/>
                  <a:gd name="T36" fmla="*/ 0 w 68"/>
                  <a:gd name="T37" fmla="*/ 0 h 96"/>
                  <a:gd name="T38" fmla="*/ 0 w 68"/>
                  <a:gd name="T39" fmla="*/ 0 h 96"/>
                  <a:gd name="T40" fmla="*/ 0 w 68"/>
                  <a:gd name="T41" fmla="*/ 0 h 96"/>
                  <a:gd name="T42" fmla="*/ 0 w 68"/>
                  <a:gd name="T43" fmla="*/ 0 h 96"/>
                  <a:gd name="T44" fmla="*/ 0 w 68"/>
                  <a:gd name="T45" fmla="*/ 0 h 96"/>
                  <a:gd name="T46" fmla="*/ 0 w 68"/>
                  <a:gd name="T47" fmla="*/ 0 h 96"/>
                  <a:gd name="T48" fmla="*/ 0 w 68"/>
                  <a:gd name="T49" fmla="*/ 0 h 96"/>
                  <a:gd name="T50" fmla="*/ 0 w 68"/>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6"/>
                  <a:gd name="T80" fmla="*/ 68 w 68"/>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6">
                    <a:moveTo>
                      <a:pt x="37" y="96"/>
                    </a:moveTo>
                    <a:lnTo>
                      <a:pt x="42" y="93"/>
                    </a:lnTo>
                    <a:lnTo>
                      <a:pt x="47" y="90"/>
                    </a:lnTo>
                    <a:lnTo>
                      <a:pt x="51" y="87"/>
                    </a:lnTo>
                    <a:lnTo>
                      <a:pt x="55" y="84"/>
                    </a:lnTo>
                    <a:lnTo>
                      <a:pt x="58" y="80"/>
                    </a:lnTo>
                    <a:lnTo>
                      <a:pt x="61" y="75"/>
                    </a:lnTo>
                    <a:lnTo>
                      <a:pt x="63" y="71"/>
                    </a:lnTo>
                    <a:lnTo>
                      <a:pt x="65" y="67"/>
                    </a:lnTo>
                    <a:lnTo>
                      <a:pt x="67" y="58"/>
                    </a:lnTo>
                    <a:lnTo>
                      <a:pt x="68" y="49"/>
                    </a:lnTo>
                    <a:lnTo>
                      <a:pt x="66" y="40"/>
                    </a:lnTo>
                    <a:lnTo>
                      <a:pt x="64" y="31"/>
                    </a:lnTo>
                    <a:lnTo>
                      <a:pt x="60" y="23"/>
                    </a:lnTo>
                    <a:lnTo>
                      <a:pt x="54" y="16"/>
                    </a:lnTo>
                    <a:lnTo>
                      <a:pt x="48" y="10"/>
                    </a:lnTo>
                    <a:lnTo>
                      <a:pt x="40" y="5"/>
                    </a:lnTo>
                    <a:lnTo>
                      <a:pt x="36" y="2"/>
                    </a:lnTo>
                    <a:lnTo>
                      <a:pt x="31" y="1"/>
                    </a:lnTo>
                    <a:lnTo>
                      <a:pt x="26" y="0"/>
                    </a:lnTo>
                    <a:lnTo>
                      <a:pt x="21" y="0"/>
                    </a:lnTo>
                    <a:lnTo>
                      <a:pt x="16" y="0"/>
                    </a:lnTo>
                    <a:lnTo>
                      <a:pt x="11" y="1"/>
                    </a:lnTo>
                    <a:lnTo>
                      <a:pt x="5" y="2"/>
                    </a:lnTo>
                    <a:lnTo>
                      <a:pt x="0" y="5"/>
                    </a:lnTo>
                    <a:lnTo>
                      <a:pt x="37" y="96"/>
                    </a:lnTo>
                    <a:close/>
                  </a:path>
                </a:pathLst>
              </a:custGeom>
              <a:solidFill>
                <a:srgbClr val="EDAAB4"/>
              </a:solidFill>
              <a:ln w="9525">
                <a:noFill/>
                <a:round/>
                <a:headEnd/>
                <a:tailEnd/>
              </a:ln>
            </p:spPr>
            <p:txBody>
              <a:bodyPr/>
              <a:lstStyle/>
              <a:p>
                <a:endParaRPr lang="en-US" dirty="0"/>
              </a:p>
            </p:txBody>
          </p:sp>
          <p:sp>
            <p:nvSpPr>
              <p:cNvPr id="58717" name="Freeform 386"/>
              <p:cNvSpPr>
                <a:spLocks/>
              </p:cNvSpPr>
              <p:nvPr/>
            </p:nvSpPr>
            <p:spPr bwMode="auto">
              <a:xfrm>
                <a:off x="4015" y="4635"/>
                <a:ext cx="3" cy="4"/>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1" y="0"/>
                    </a:moveTo>
                    <a:lnTo>
                      <a:pt x="26" y="2"/>
                    </a:lnTo>
                    <a:lnTo>
                      <a:pt x="21" y="5"/>
                    </a:lnTo>
                    <a:lnTo>
                      <a:pt x="17" y="8"/>
                    </a:lnTo>
                    <a:lnTo>
                      <a:pt x="12" y="12"/>
                    </a:lnTo>
                    <a:lnTo>
                      <a:pt x="9" y="15"/>
                    </a:lnTo>
                    <a:lnTo>
                      <a:pt x="6" y="19"/>
                    </a:lnTo>
                    <a:lnTo>
                      <a:pt x="4" y="23"/>
                    </a:lnTo>
                    <a:lnTo>
                      <a:pt x="2" y="27"/>
                    </a:lnTo>
                    <a:lnTo>
                      <a:pt x="0" y="37"/>
                    </a:lnTo>
                    <a:lnTo>
                      <a:pt x="0" y="46"/>
                    </a:lnTo>
                    <a:lnTo>
                      <a:pt x="1" y="55"/>
                    </a:lnTo>
                    <a:lnTo>
                      <a:pt x="3" y="64"/>
                    </a:lnTo>
                    <a:lnTo>
                      <a:pt x="8" y="72"/>
                    </a:lnTo>
                    <a:lnTo>
                      <a:pt x="13" y="79"/>
                    </a:lnTo>
                    <a:lnTo>
                      <a:pt x="21" y="85"/>
                    </a:lnTo>
                    <a:lnTo>
                      <a:pt x="28" y="90"/>
                    </a:lnTo>
                    <a:lnTo>
                      <a:pt x="32" y="92"/>
                    </a:lnTo>
                    <a:lnTo>
                      <a:pt x="37" y="93"/>
                    </a:lnTo>
                    <a:lnTo>
                      <a:pt x="42" y="94"/>
                    </a:lnTo>
                    <a:lnTo>
                      <a:pt x="46" y="95"/>
                    </a:lnTo>
                    <a:lnTo>
                      <a:pt x="51" y="95"/>
                    </a:lnTo>
                    <a:lnTo>
                      <a:pt x="57" y="94"/>
                    </a:lnTo>
                    <a:lnTo>
                      <a:pt x="62" y="93"/>
                    </a:lnTo>
                    <a:lnTo>
                      <a:pt x="68" y="91"/>
                    </a:lnTo>
                    <a:lnTo>
                      <a:pt x="31" y="0"/>
                    </a:lnTo>
                    <a:close/>
                  </a:path>
                </a:pathLst>
              </a:custGeom>
              <a:solidFill>
                <a:srgbClr val="EDAAB4"/>
              </a:solidFill>
              <a:ln w="9525">
                <a:noFill/>
                <a:round/>
                <a:headEnd/>
                <a:tailEnd/>
              </a:ln>
            </p:spPr>
            <p:txBody>
              <a:bodyPr/>
              <a:lstStyle/>
              <a:p>
                <a:endParaRPr lang="en-US" dirty="0"/>
              </a:p>
            </p:txBody>
          </p:sp>
          <p:sp>
            <p:nvSpPr>
              <p:cNvPr id="58718" name="Freeform 387"/>
              <p:cNvSpPr>
                <a:spLocks/>
              </p:cNvSpPr>
              <p:nvPr/>
            </p:nvSpPr>
            <p:spPr bwMode="auto">
              <a:xfrm>
                <a:off x="4016" y="4499"/>
                <a:ext cx="335" cy="139"/>
              </a:xfrm>
              <a:custGeom>
                <a:avLst/>
                <a:gdLst>
                  <a:gd name="T0" fmla="*/ 0 w 8706"/>
                  <a:gd name="T1" fmla="*/ 0 h 3618"/>
                  <a:gd name="T2" fmla="*/ 0 w 8706"/>
                  <a:gd name="T3" fmla="*/ 0 h 3618"/>
                  <a:gd name="T4" fmla="*/ 0 w 8706"/>
                  <a:gd name="T5" fmla="*/ 0 h 3618"/>
                  <a:gd name="T6" fmla="*/ 0 w 8706"/>
                  <a:gd name="T7" fmla="*/ 0 h 3618"/>
                  <a:gd name="T8" fmla="*/ 0 w 8706"/>
                  <a:gd name="T9" fmla="*/ 0 h 3618"/>
                  <a:gd name="T10" fmla="*/ 0 60000 65536"/>
                  <a:gd name="T11" fmla="*/ 0 60000 65536"/>
                  <a:gd name="T12" fmla="*/ 0 60000 65536"/>
                  <a:gd name="T13" fmla="*/ 0 60000 65536"/>
                  <a:gd name="T14" fmla="*/ 0 60000 65536"/>
                  <a:gd name="T15" fmla="*/ 0 w 8706"/>
                  <a:gd name="T16" fmla="*/ 0 h 3618"/>
                  <a:gd name="T17" fmla="*/ 8706 w 8706"/>
                  <a:gd name="T18" fmla="*/ 3618 h 3618"/>
                </a:gdLst>
                <a:ahLst/>
                <a:cxnLst>
                  <a:cxn ang="T10">
                    <a:pos x="T0" y="T1"/>
                  </a:cxn>
                  <a:cxn ang="T11">
                    <a:pos x="T2" y="T3"/>
                  </a:cxn>
                  <a:cxn ang="T12">
                    <a:pos x="T4" y="T5"/>
                  </a:cxn>
                  <a:cxn ang="T13">
                    <a:pos x="T6" y="T7"/>
                  </a:cxn>
                  <a:cxn ang="T14">
                    <a:pos x="T8" y="T9"/>
                  </a:cxn>
                </a:cxnLst>
                <a:rect l="T15" t="T16" r="T17" b="T18"/>
                <a:pathLst>
                  <a:path w="8706" h="3618">
                    <a:moveTo>
                      <a:pt x="8669" y="0"/>
                    </a:moveTo>
                    <a:lnTo>
                      <a:pt x="0" y="3527"/>
                    </a:lnTo>
                    <a:lnTo>
                      <a:pt x="37" y="3618"/>
                    </a:lnTo>
                    <a:lnTo>
                      <a:pt x="8706" y="91"/>
                    </a:lnTo>
                    <a:lnTo>
                      <a:pt x="8669" y="0"/>
                    </a:lnTo>
                    <a:close/>
                  </a:path>
                </a:pathLst>
              </a:custGeom>
              <a:solidFill>
                <a:srgbClr val="EDAAB4"/>
              </a:solidFill>
              <a:ln w="9525">
                <a:noFill/>
                <a:round/>
                <a:headEnd/>
                <a:tailEnd/>
              </a:ln>
            </p:spPr>
            <p:txBody>
              <a:bodyPr/>
              <a:lstStyle/>
              <a:p>
                <a:endParaRPr lang="en-US" dirty="0"/>
              </a:p>
            </p:txBody>
          </p:sp>
          <p:sp>
            <p:nvSpPr>
              <p:cNvPr id="58719" name="Freeform 388"/>
              <p:cNvSpPr>
                <a:spLocks/>
              </p:cNvSpPr>
              <p:nvPr/>
            </p:nvSpPr>
            <p:spPr bwMode="auto">
              <a:xfrm>
                <a:off x="4350" y="4499"/>
                <a:ext cx="2" cy="4"/>
              </a:xfrm>
              <a:custGeom>
                <a:avLst/>
                <a:gdLst>
                  <a:gd name="T0" fmla="*/ 0 w 68"/>
                  <a:gd name="T1" fmla="*/ 0 h 95"/>
                  <a:gd name="T2" fmla="*/ 0 w 68"/>
                  <a:gd name="T3" fmla="*/ 0 h 95"/>
                  <a:gd name="T4" fmla="*/ 0 w 68"/>
                  <a:gd name="T5" fmla="*/ 0 h 95"/>
                  <a:gd name="T6" fmla="*/ 0 w 68"/>
                  <a:gd name="T7" fmla="*/ 0 h 95"/>
                  <a:gd name="T8" fmla="*/ 0 w 68"/>
                  <a:gd name="T9" fmla="*/ 0 h 95"/>
                  <a:gd name="T10" fmla="*/ 0 w 68"/>
                  <a:gd name="T11" fmla="*/ 0 h 95"/>
                  <a:gd name="T12" fmla="*/ 0 w 68"/>
                  <a:gd name="T13" fmla="*/ 0 h 95"/>
                  <a:gd name="T14" fmla="*/ 0 w 68"/>
                  <a:gd name="T15" fmla="*/ 0 h 95"/>
                  <a:gd name="T16" fmla="*/ 0 w 68"/>
                  <a:gd name="T17" fmla="*/ 0 h 95"/>
                  <a:gd name="T18" fmla="*/ 0 w 68"/>
                  <a:gd name="T19" fmla="*/ 0 h 95"/>
                  <a:gd name="T20" fmla="*/ 0 w 68"/>
                  <a:gd name="T21" fmla="*/ 0 h 95"/>
                  <a:gd name="T22" fmla="*/ 0 w 68"/>
                  <a:gd name="T23" fmla="*/ 0 h 95"/>
                  <a:gd name="T24" fmla="*/ 0 w 68"/>
                  <a:gd name="T25" fmla="*/ 0 h 95"/>
                  <a:gd name="T26" fmla="*/ 0 w 68"/>
                  <a:gd name="T27" fmla="*/ 0 h 95"/>
                  <a:gd name="T28" fmla="*/ 0 w 68"/>
                  <a:gd name="T29" fmla="*/ 0 h 95"/>
                  <a:gd name="T30" fmla="*/ 0 w 68"/>
                  <a:gd name="T31" fmla="*/ 0 h 95"/>
                  <a:gd name="T32" fmla="*/ 0 w 68"/>
                  <a:gd name="T33" fmla="*/ 0 h 95"/>
                  <a:gd name="T34" fmla="*/ 0 w 68"/>
                  <a:gd name="T35" fmla="*/ 0 h 95"/>
                  <a:gd name="T36" fmla="*/ 0 w 68"/>
                  <a:gd name="T37" fmla="*/ 0 h 95"/>
                  <a:gd name="T38" fmla="*/ 0 w 68"/>
                  <a:gd name="T39" fmla="*/ 0 h 95"/>
                  <a:gd name="T40" fmla="*/ 0 w 68"/>
                  <a:gd name="T41" fmla="*/ 0 h 95"/>
                  <a:gd name="T42" fmla="*/ 0 w 68"/>
                  <a:gd name="T43" fmla="*/ 0 h 95"/>
                  <a:gd name="T44" fmla="*/ 0 w 68"/>
                  <a:gd name="T45" fmla="*/ 0 h 95"/>
                  <a:gd name="T46" fmla="*/ 0 w 68"/>
                  <a:gd name="T47" fmla="*/ 0 h 95"/>
                  <a:gd name="T48" fmla="*/ 0 w 68"/>
                  <a:gd name="T49" fmla="*/ 0 h 95"/>
                  <a:gd name="T50" fmla="*/ 0 w 68"/>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95"/>
                  <a:gd name="T80" fmla="*/ 68 w 68"/>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95">
                    <a:moveTo>
                      <a:pt x="37" y="95"/>
                    </a:moveTo>
                    <a:lnTo>
                      <a:pt x="43" y="93"/>
                    </a:lnTo>
                    <a:lnTo>
                      <a:pt x="48" y="90"/>
                    </a:lnTo>
                    <a:lnTo>
                      <a:pt x="52" y="87"/>
                    </a:lnTo>
                    <a:lnTo>
                      <a:pt x="56" y="83"/>
                    </a:lnTo>
                    <a:lnTo>
                      <a:pt x="59" y="80"/>
                    </a:lnTo>
                    <a:lnTo>
                      <a:pt x="61" y="76"/>
                    </a:lnTo>
                    <a:lnTo>
                      <a:pt x="64" y="72"/>
                    </a:lnTo>
                    <a:lnTo>
                      <a:pt x="65" y="67"/>
                    </a:lnTo>
                    <a:lnTo>
                      <a:pt x="68" y="59"/>
                    </a:lnTo>
                    <a:lnTo>
                      <a:pt x="68" y="50"/>
                    </a:lnTo>
                    <a:lnTo>
                      <a:pt x="67" y="41"/>
                    </a:lnTo>
                    <a:lnTo>
                      <a:pt x="64" y="32"/>
                    </a:lnTo>
                    <a:lnTo>
                      <a:pt x="60" y="23"/>
                    </a:lnTo>
                    <a:lnTo>
                      <a:pt x="55" y="16"/>
                    </a:lnTo>
                    <a:lnTo>
                      <a:pt x="48" y="9"/>
                    </a:lnTo>
                    <a:lnTo>
                      <a:pt x="40" y="5"/>
                    </a:lnTo>
                    <a:lnTo>
                      <a:pt x="36" y="3"/>
                    </a:lnTo>
                    <a:lnTo>
                      <a:pt x="32" y="1"/>
                    </a:lnTo>
                    <a:lnTo>
                      <a:pt x="27" y="1"/>
                    </a:lnTo>
                    <a:lnTo>
                      <a:pt x="22" y="0"/>
                    </a:lnTo>
                    <a:lnTo>
                      <a:pt x="17" y="0"/>
                    </a:lnTo>
                    <a:lnTo>
                      <a:pt x="12" y="1"/>
                    </a:lnTo>
                    <a:lnTo>
                      <a:pt x="6" y="2"/>
                    </a:lnTo>
                    <a:lnTo>
                      <a:pt x="0" y="4"/>
                    </a:lnTo>
                    <a:lnTo>
                      <a:pt x="37" y="95"/>
                    </a:lnTo>
                    <a:close/>
                  </a:path>
                </a:pathLst>
              </a:custGeom>
              <a:solidFill>
                <a:srgbClr val="EDAAB4"/>
              </a:solidFill>
              <a:ln w="9525">
                <a:noFill/>
                <a:round/>
                <a:headEnd/>
                <a:tailEnd/>
              </a:ln>
            </p:spPr>
            <p:txBody>
              <a:bodyPr/>
              <a:lstStyle/>
              <a:p>
                <a:endParaRPr lang="en-US" dirty="0"/>
              </a:p>
            </p:txBody>
          </p:sp>
          <p:sp>
            <p:nvSpPr>
              <p:cNvPr id="58720" name="Freeform 389"/>
              <p:cNvSpPr>
                <a:spLocks/>
              </p:cNvSpPr>
              <p:nvPr/>
            </p:nvSpPr>
            <p:spPr bwMode="auto">
              <a:xfrm>
                <a:off x="4224" y="4618"/>
                <a:ext cx="2"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30" y="0"/>
                    </a:moveTo>
                    <a:lnTo>
                      <a:pt x="25" y="3"/>
                    </a:lnTo>
                    <a:lnTo>
                      <a:pt x="19" y="6"/>
                    </a:lnTo>
                    <a:lnTo>
                      <a:pt x="15" y="9"/>
                    </a:lnTo>
                    <a:lnTo>
                      <a:pt x="11" y="13"/>
                    </a:lnTo>
                    <a:lnTo>
                      <a:pt x="8" y="16"/>
                    </a:lnTo>
                    <a:lnTo>
                      <a:pt x="5" y="20"/>
                    </a:lnTo>
                    <a:lnTo>
                      <a:pt x="3" y="25"/>
                    </a:lnTo>
                    <a:lnTo>
                      <a:pt x="2" y="29"/>
                    </a:lnTo>
                    <a:lnTo>
                      <a:pt x="0" y="39"/>
                    </a:lnTo>
                    <a:lnTo>
                      <a:pt x="0" y="48"/>
                    </a:lnTo>
                    <a:lnTo>
                      <a:pt x="1" y="57"/>
                    </a:lnTo>
                    <a:lnTo>
                      <a:pt x="4" y="65"/>
                    </a:lnTo>
                    <a:lnTo>
                      <a:pt x="8" y="73"/>
                    </a:lnTo>
                    <a:lnTo>
                      <a:pt x="14" y="80"/>
                    </a:lnTo>
                    <a:lnTo>
                      <a:pt x="21" y="86"/>
                    </a:lnTo>
                    <a:lnTo>
                      <a:pt x="29" y="91"/>
                    </a:lnTo>
                    <a:lnTo>
                      <a:pt x="34" y="93"/>
                    </a:lnTo>
                    <a:lnTo>
                      <a:pt x="38" y="94"/>
                    </a:lnTo>
                    <a:lnTo>
                      <a:pt x="43" y="95"/>
                    </a:lnTo>
                    <a:lnTo>
                      <a:pt x="48" y="95"/>
                    </a:lnTo>
                    <a:lnTo>
                      <a:pt x="53" y="95"/>
                    </a:lnTo>
                    <a:lnTo>
                      <a:pt x="58" y="94"/>
                    </a:lnTo>
                    <a:lnTo>
                      <a:pt x="63" y="92"/>
                    </a:lnTo>
                    <a:lnTo>
                      <a:pt x="69" y="90"/>
                    </a:lnTo>
                    <a:lnTo>
                      <a:pt x="30" y="0"/>
                    </a:lnTo>
                    <a:close/>
                  </a:path>
                </a:pathLst>
              </a:custGeom>
              <a:solidFill>
                <a:srgbClr val="EDAAB4"/>
              </a:solidFill>
              <a:ln w="9525">
                <a:noFill/>
                <a:round/>
                <a:headEnd/>
                <a:tailEnd/>
              </a:ln>
            </p:spPr>
            <p:txBody>
              <a:bodyPr/>
              <a:lstStyle/>
              <a:p>
                <a:endParaRPr lang="en-US" dirty="0"/>
              </a:p>
            </p:txBody>
          </p:sp>
          <p:sp>
            <p:nvSpPr>
              <p:cNvPr id="58721" name="Freeform 390"/>
              <p:cNvSpPr>
                <a:spLocks/>
              </p:cNvSpPr>
              <p:nvPr/>
            </p:nvSpPr>
            <p:spPr bwMode="auto">
              <a:xfrm>
                <a:off x="4225" y="4564"/>
                <a:ext cx="125" cy="58"/>
              </a:xfrm>
              <a:custGeom>
                <a:avLst/>
                <a:gdLst>
                  <a:gd name="T0" fmla="*/ 0 w 3263"/>
                  <a:gd name="T1" fmla="*/ 0 h 1493"/>
                  <a:gd name="T2" fmla="*/ 0 w 3263"/>
                  <a:gd name="T3" fmla="*/ 0 h 1493"/>
                  <a:gd name="T4" fmla="*/ 0 w 3263"/>
                  <a:gd name="T5" fmla="*/ 0 h 1493"/>
                  <a:gd name="T6" fmla="*/ 0 w 3263"/>
                  <a:gd name="T7" fmla="*/ 0 h 1493"/>
                  <a:gd name="T8" fmla="*/ 0 w 3263"/>
                  <a:gd name="T9" fmla="*/ 0 h 1493"/>
                  <a:gd name="T10" fmla="*/ 0 60000 65536"/>
                  <a:gd name="T11" fmla="*/ 0 60000 65536"/>
                  <a:gd name="T12" fmla="*/ 0 60000 65536"/>
                  <a:gd name="T13" fmla="*/ 0 60000 65536"/>
                  <a:gd name="T14" fmla="*/ 0 60000 65536"/>
                  <a:gd name="T15" fmla="*/ 0 w 3263"/>
                  <a:gd name="T16" fmla="*/ 0 h 1493"/>
                  <a:gd name="T17" fmla="*/ 3263 w 3263"/>
                  <a:gd name="T18" fmla="*/ 1493 h 1493"/>
                </a:gdLst>
                <a:ahLst/>
                <a:cxnLst>
                  <a:cxn ang="T10">
                    <a:pos x="T0" y="T1"/>
                  </a:cxn>
                  <a:cxn ang="T11">
                    <a:pos x="T2" y="T3"/>
                  </a:cxn>
                  <a:cxn ang="T12">
                    <a:pos x="T4" y="T5"/>
                  </a:cxn>
                  <a:cxn ang="T13">
                    <a:pos x="T6" y="T7"/>
                  </a:cxn>
                  <a:cxn ang="T14">
                    <a:pos x="T8" y="T9"/>
                  </a:cxn>
                </a:cxnLst>
                <a:rect l="T15" t="T16" r="T17" b="T18"/>
                <a:pathLst>
                  <a:path w="3263" h="1493">
                    <a:moveTo>
                      <a:pt x="3223" y="0"/>
                    </a:moveTo>
                    <a:lnTo>
                      <a:pt x="0" y="1403"/>
                    </a:lnTo>
                    <a:lnTo>
                      <a:pt x="39" y="1493"/>
                    </a:lnTo>
                    <a:lnTo>
                      <a:pt x="3263" y="89"/>
                    </a:lnTo>
                    <a:lnTo>
                      <a:pt x="3223" y="0"/>
                    </a:lnTo>
                    <a:close/>
                  </a:path>
                </a:pathLst>
              </a:custGeom>
              <a:solidFill>
                <a:srgbClr val="EDAAB4"/>
              </a:solidFill>
              <a:ln w="9525">
                <a:noFill/>
                <a:round/>
                <a:headEnd/>
                <a:tailEnd/>
              </a:ln>
            </p:spPr>
            <p:txBody>
              <a:bodyPr/>
              <a:lstStyle/>
              <a:p>
                <a:endParaRPr lang="en-US" dirty="0"/>
              </a:p>
            </p:txBody>
          </p:sp>
          <p:sp>
            <p:nvSpPr>
              <p:cNvPr id="58722" name="Freeform 391"/>
              <p:cNvSpPr>
                <a:spLocks/>
              </p:cNvSpPr>
              <p:nvPr/>
            </p:nvSpPr>
            <p:spPr bwMode="auto">
              <a:xfrm>
                <a:off x="4349" y="4564"/>
                <a:ext cx="2" cy="4"/>
              </a:xfrm>
              <a:custGeom>
                <a:avLst/>
                <a:gdLst>
                  <a:gd name="T0" fmla="*/ 0 w 69"/>
                  <a:gd name="T1" fmla="*/ 0 h 94"/>
                  <a:gd name="T2" fmla="*/ 0 w 69"/>
                  <a:gd name="T3" fmla="*/ 0 h 94"/>
                  <a:gd name="T4" fmla="*/ 0 w 69"/>
                  <a:gd name="T5" fmla="*/ 0 h 94"/>
                  <a:gd name="T6" fmla="*/ 0 w 69"/>
                  <a:gd name="T7" fmla="*/ 0 h 94"/>
                  <a:gd name="T8" fmla="*/ 0 w 69"/>
                  <a:gd name="T9" fmla="*/ 0 h 94"/>
                  <a:gd name="T10" fmla="*/ 0 w 69"/>
                  <a:gd name="T11" fmla="*/ 0 h 94"/>
                  <a:gd name="T12" fmla="*/ 0 w 69"/>
                  <a:gd name="T13" fmla="*/ 0 h 94"/>
                  <a:gd name="T14" fmla="*/ 0 w 69"/>
                  <a:gd name="T15" fmla="*/ 0 h 94"/>
                  <a:gd name="T16" fmla="*/ 0 w 69"/>
                  <a:gd name="T17" fmla="*/ 0 h 94"/>
                  <a:gd name="T18" fmla="*/ 0 w 69"/>
                  <a:gd name="T19" fmla="*/ 0 h 94"/>
                  <a:gd name="T20" fmla="*/ 0 w 69"/>
                  <a:gd name="T21" fmla="*/ 0 h 94"/>
                  <a:gd name="T22" fmla="*/ 0 w 69"/>
                  <a:gd name="T23" fmla="*/ 0 h 94"/>
                  <a:gd name="T24" fmla="*/ 0 w 69"/>
                  <a:gd name="T25" fmla="*/ 0 h 94"/>
                  <a:gd name="T26" fmla="*/ 0 w 69"/>
                  <a:gd name="T27" fmla="*/ 0 h 94"/>
                  <a:gd name="T28" fmla="*/ 0 w 69"/>
                  <a:gd name="T29" fmla="*/ 0 h 94"/>
                  <a:gd name="T30" fmla="*/ 0 w 69"/>
                  <a:gd name="T31" fmla="*/ 0 h 94"/>
                  <a:gd name="T32" fmla="*/ 0 w 69"/>
                  <a:gd name="T33" fmla="*/ 0 h 94"/>
                  <a:gd name="T34" fmla="*/ 0 w 69"/>
                  <a:gd name="T35" fmla="*/ 0 h 94"/>
                  <a:gd name="T36" fmla="*/ 0 w 69"/>
                  <a:gd name="T37" fmla="*/ 0 h 94"/>
                  <a:gd name="T38" fmla="*/ 0 w 69"/>
                  <a:gd name="T39" fmla="*/ 0 h 94"/>
                  <a:gd name="T40" fmla="*/ 0 w 69"/>
                  <a:gd name="T41" fmla="*/ 0 h 94"/>
                  <a:gd name="T42" fmla="*/ 0 w 69"/>
                  <a:gd name="T43" fmla="*/ 0 h 94"/>
                  <a:gd name="T44" fmla="*/ 0 w 69"/>
                  <a:gd name="T45" fmla="*/ 0 h 94"/>
                  <a:gd name="T46" fmla="*/ 0 w 69"/>
                  <a:gd name="T47" fmla="*/ 0 h 94"/>
                  <a:gd name="T48" fmla="*/ 0 w 69"/>
                  <a:gd name="T49" fmla="*/ 0 h 94"/>
                  <a:gd name="T50" fmla="*/ 0 w 69"/>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4"/>
                  <a:gd name="T80" fmla="*/ 69 w 69"/>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4">
                    <a:moveTo>
                      <a:pt x="40" y="94"/>
                    </a:moveTo>
                    <a:lnTo>
                      <a:pt x="45" y="92"/>
                    </a:lnTo>
                    <a:lnTo>
                      <a:pt x="50" y="89"/>
                    </a:lnTo>
                    <a:lnTo>
                      <a:pt x="54" y="86"/>
                    </a:lnTo>
                    <a:lnTo>
                      <a:pt x="57" y="82"/>
                    </a:lnTo>
                    <a:lnTo>
                      <a:pt x="60" y="79"/>
                    </a:lnTo>
                    <a:lnTo>
                      <a:pt x="63" y="75"/>
                    </a:lnTo>
                    <a:lnTo>
                      <a:pt x="65" y="70"/>
                    </a:lnTo>
                    <a:lnTo>
                      <a:pt x="67" y="65"/>
                    </a:lnTo>
                    <a:lnTo>
                      <a:pt x="69" y="56"/>
                    </a:lnTo>
                    <a:lnTo>
                      <a:pt x="69" y="47"/>
                    </a:lnTo>
                    <a:lnTo>
                      <a:pt x="68" y="38"/>
                    </a:lnTo>
                    <a:lnTo>
                      <a:pt x="65" y="30"/>
                    </a:lnTo>
                    <a:lnTo>
                      <a:pt x="60" y="22"/>
                    </a:lnTo>
                    <a:lnTo>
                      <a:pt x="55" y="15"/>
                    </a:lnTo>
                    <a:lnTo>
                      <a:pt x="48" y="9"/>
                    </a:lnTo>
                    <a:lnTo>
                      <a:pt x="40" y="4"/>
                    </a:lnTo>
                    <a:lnTo>
                      <a:pt x="36" y="2"/>
                    </a:lnTo>
                    <a:lnTo>
                      <a:pt x="32" y="1"/>
                    </a:lnTo>
                    <a:lnTo>
                      <a:pt x="26" y="0"/>
                    </a:lnTo>
                    <a:lnTo>
                      <a:pt x="21" y="0"/>
                    </a:lnTo>
                    <a:lnTo>
                      <a:pt x="16" y="0"/>
                    </a:lnTo>
                    <a:lnTo>
                      <a:pt x="11" y="1"/>
                    </a:lnTo>
                    <a:lnTo>
                      <a:pt x="5" y="3"/>
                    </a:lnTo>
                    <a:lnTo>
                      <a:pt x="0" y="5"/>
                    </a:lnTo>
                    <a:lnTo>
                      <a:pt x="40" y="94"/>
                    </a:lnTo>
                    <a:close/>
                  </a:path>
                </a:pathLst>
              </a:custGeom>
              <a:solidFill>
                <a:srgbClr val="EDAAB4"/>
              </a:solidFill>
              <a:ln w="9525">
                <a:noFill/>
                <a:round/>
                <a:headEnd/>
                <a:tailEnd/>
              </a:ln>
            </p:spPr>
            <p:txBody>
              <a:bodyPr/>
              <a:lstStyle/>
              <a:p>
                <a:endParaRPr lang="en-US" dirty="0"/>
              </a:p>
            </p:txBody>
          </p:sp>
          <p:sp>
            <p:nvSpPr>
              <p:cNvPr id="58723" name="Freeform 392"/>
              <p:cNvSpPr>
                <a:spLocks/>
              </p:cNvSpPr>
              <p:nvPr/>
            </p:nvSpPr>
            <p:spPr bwMode="auto">
              <a:xfrm>
                <a:off x="3787" y="4489"/>
                <a:ext cx="3" cy="4"/>
              </a:xfrm>
              <a:custGeom>
                <a:avLst/>
                <a:gdLst>
                  <a:gd name="T0" fmla="*/ 0 w 70"/>
                  <a:gd name="T1" fmla="*/ 0 h 96"/>
                  <a:gd name="T2" fmla="*/ 0 w 70"/>
                  <a:gd name="T3" fmla="*/ 0 h 96"/>
                  <a:gd name="T4" fmla="*/ 0 w 70"/>
                  <a:gd name="T5" fmla="*/ 0 h 96"/>
                  <a:gd name="T6" fmla="*/ 0 w 70"/>
                  <a:gd name="T7" fmla="*/ 0 h 96"/>
                  <a:gd name="T8" fmla="*/ 0 w 70"/>
                  <a:gd name="T9" fmla="*/ 0 h 96"/>
                  <a:gd name="T10" fmla="*/ 0 w 70"/>
                  <a:gd name="T11" fmla="*/ 0 h 96"/>
                  <a:gd name="T12" fmla="*/ 0 w 70"/>
                  <a:gd name="T13" fmla="*/ 0 h 96"/>
                  <a:gd name="T14" fmla="*/ 0 w 70"/>
                  <a:gd name="T15" fmla="*/ 0 h 96"/>
                  <a:gd name="T16" fmla="*/ 0 w 70"/>
                  <a:gd name="T17" fmla="*/ 0 h 96"/>
                  <a:gd name="T18" fmla="*/ 0 w 70"/>
                  <a:gd name="T19" fmla="*/ 0 h 96"/>
                  <a:gd name="T20" fmla="*/ 0 w 70"/>
                  <a:gd name="T21" fmla="*/ 0 h 96"/>
                  <a:gd name="T22" fmla="*/ 0 w 70"/>
                  <a:gd name="T23" fmla="*/ 0 h 96"/>
                  <a:gd name="T24" fmla="*/ 0 w 70"/>
                  <a:gd name="T25" fmla="*/ 0 h 96"/>
                  <a:gd name="T26" fmla="*/ 0 w 70"/>
                  <a:gd name="T27" fmla="*/ 0 h 96"/>
                  <a:gd name="T28" fmla="*/ 0 w 70"/>
                  <a:gd name="T29" fmla="*/ 0 h 96"/>
                  <a:gd name="T30" fmla="*/ 0 w 70"/>
                  <a:gd name="T31" fmla="*/ 0 h 96"/>
                  <a:gd name="T32" fmla="*/ 0 w 70"/>
                  <a:gd name="T33" fmla="*/ 0 h 96"/>
                  <a:gd name="T34" fmla="*/ 0 w 70"/>
                  <a:gd name="T35" fmla="*/ 0 h 96"/>
                  <a:gd name="T36" fmla="*/ 0 w 70"/>
                  <a:gd name="T37" fmla="*/ 0 h 96"/>
                  <a:gd name="T38" fmla="*/ 0 w 70"/>
                  <a:gd name="T39" fmla="*/ 0 h 96"/>
                  <a:gd name="T40" fmla="*/ 0 w 70"/>
                  <a:gd name="T41" fmla="*/ 0 h 96"/>
                  <a:gd name="T42" fmla="*/ 0 w 70"/>
                  <a:gd name="T43" fmla="*/ 0 h 96"/>
                  <a:gd name="T44" fmla="*/ 0 w 70"/>
                  <a:gd name="T45" fmla="*/ 0 h 96"/>
                  <a:gd name="T46" fmla="*/ 0 w 70"/>
                  <a:gd name="T47" fmla="*/ 0 h 96"/>
                  <a:gd name="T48" fmla="*/ 0 w 70"/>
                  <a:gd name="T49" fmla="*/ 0 h 96"/>
                  <a:gd name="T50" fmla="*/ 0 w 70"/>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6"/>
                  <a:gd name="T80" fmla="*/ 70 w 70"/>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6">
                    <a:moveTo>
                      <a:pt x="70" y="5"/>
                    </a:moveTo>
                    <a:lnTo>
                      <a:pt x="64" y="3"/>
                    </a:lnTo>
                    <a:lnTo>
                      <a:pt x="59" y="1"/>
                    </a:lnTo>
                    <a:lnTo>
                      <a:pt x="53" y="1"/>
                    </a:lnTo>
                    <a:lnTo>
                      <a:pt x="48" y="0"/>
                    </a:lnTo>
                    <a:lnTo>
                      <a:pt x="44" y="1"/>
                    </a:lnTo>
                    <a:lnTo>
                      <a:pt x="39" y="1"/>
                    </a:lnTo>
                    <a:lnTo>
                      <a:pt x="34" y="3"/>
                    </a:lnTo>
                    <a:lnTo>
                      <a:pt x="30" y="4"/>
                    </a:lnTo>
                    <a:lnTo>
                      <a:pt x="22" y="10"/>
                    </a:lnTo>
                    <a:lnTo>
                      <a:pt x="16" y="16"/>
                    </a:lnTo>
                    <a:lnTo>
                      <a:pt x="10" y="23"/>
                    </a:lnTo>
                    <a:lnTo>
                      <a:pt x="5" y="31"/>
                    </a:lnTo>
                    <a:lnTo>
                      <a:pt x="2" y="39"/>
                    </a:lnTo>
                    <a:lnTo>
                      <a:pt x="0" y="48"/>
                    </a:lnTo>
                    <a:lnTo>
                      <a:pt x="0" y="57"/>
                    </a:lnTo>
                    <a:lnTo>
                      <a:pt x="2" y="66"/>
                    </a:lnTo>
                    <a:lnTo>
                      <a:pt x="4" y="71"/>
                    </a:lnTo>
                    <a:lnTo>
                      <a:pt x="7" y="75"/>
                    </a:lnTo>
                    <a:lnTo>
                      <a:pt x="10" y="80"/>
                    </a:lnTo>
                    <a:lnTo>
                      <a:pt x="13" y="83"/>
                    </a:lnTo>
                    <a:lnTo>
                      <a:pt x="16" y="87"/>
                    </a:lnTo>
                    <a:lnTo>
                      <a:pt x="20" y="90"/>
                    </a:lnTo>
                    <a:lnTo>
                      <a:pt x="25" y="93"/>
                    </a:lnTo>
                    <a:lnTo>
                      <a:pt x="30" y="96"/>
                    </a:lnTo>
                    <a:lnTo>
                      <a:pt x="70" y="5"/>
                    </a:lnTo>
                    <a:close/>
                  </a:path>
                </a:pathLst>
              </a:custGeom>
              <a:solidFill>
                <a:srgbClr val="EDAAB4"/>
              </a:solidFill>
              <a:ln w="9525">
                <a:noFill/>
                <a:round/>
                <a:headEnd/>
                <a:tailEnd/>
              </a:ln>
            </p:spPr>
            <p:txBody>
              <a:bodyPr/>
              <a:lstStyle/>
              <a:p>
                <a:endParaRPr lang="en-US" dirty="0"/>
              </a:p>
            </p:txBody>
          </p:sp>
          <p:sp>
            <p:nvSpPr>
              <p:cNvPr id="58724" name="Freeform 393"/>
              <p:cNvSpPr>
                <a:spLocks/>
              </p:cNvSpPr>
              <p:nvPr/>
            </p:nvSpPr>
            <p:spPr bwMode="auto">
              <a:xfrm>
                <a:off x="3788" y="4489"/>
                <a:ext cx="65" cy="31"/>
              </a:xfrm>
              <a:custGeom>
                <a:avLst/>
                <a:gdLst>
                  <a:gd name="T0" fmla="*/ 0 w 1677"/>
                  <a:gd name="T1" fmla="*/ 0 h 813"/>
                  <a:gd name="T2" fmla="*/ 0 w 1677"/>
                  <a:gd name="T3" fmla="*/ 0 h 813"/>
                  <a:gd name="T4" fmla="*/ 0 w 1677"/>
                  <a:gd name="T5" fmla="*/ 0 h 813"/>
                  <a:gd name="T6" fmla="*/ 0 w 1677"/>
                  <a:gd name="T7" fmla="*/ 0 h 813"/>
                  <a:gd name="T8" fmla="*/ 0 w 1677"/>
                  <a:gd name="T9" fmla="*/ 0 h 813"/>
                  <a:gd name="T10" fmla="*/ 0 60000 65536"/>
                  <a:gd name="T11" fmla="*/ 0 60000 65536"/>
                  <a:gd name="T12" fmla="*/ 0 60000 65536"/>
                  <a:gd name="T13" fmla="*/ 0 60000 65536"/>
                  <a:gd name="T14" fmla="*/ 0 60000 65536"/>
                  <a:gd name="T15" fmla="*/ 0 w 1677"/>
                  <a:gd name="T16" fmla="*/ 0 h 813"/>
                  <a:gd name="T17" fmla="*/ 1677 w 1677"/>
                  <a:gd name="T18" fmla="*/ 813 h 813"/>
                </a:gdLst>
                <a:ahLst/>
                <a:cxnLst>
                  <a:cxn ang="T10">
                    <a:pos x="T0" y="T1"/>
                  </a:cxn>
                  <a:cxn ang="T11">
                    <a:pos x="T2" y="T3"/>
                  </a:cxn>
                  <a:cxn ang="T12">
                    <a:pos x="T4" y="T5"/>
                  </a:cxn>
                  <a:cxn ang="T13">
                    <a:pos x="T6" y="T7"/>
                  </a:cxn>
                  <a:cxn ang="T14">
                    <a:pos x="T8" y="T9"/>
                  </a:cxn>
                </a:cxnLst>
                <a:rect l="T15" t="T16" r="T17" b="T18"/>
                <a:pathLst>
                  <a:path w="1677" h="813">
                    <a:moveTo>
                      <a:pt x="1677" y="723"/>
                    </a:moveTo>
                    <a:lnTo>
                      <a:pt x="40" y="0"/>
                    </a:lnTo>
                    <a:lnTo>
                      <a:pt x="0" y="91"/>
                    </a:lnTo>
                    <a:lnTo>
                      <a:pt x="1637" y="813"/>
                    </a:lnTo>
                    <a:lnTo>
                      <a:pt x="1677" y="723"/>
                    </a:lnTo>
                    <a:close/>
                  </a:path>
                </a:pathLst>
              </a:custGeom>
              <a:solidFill>
                <a:srgbClr val="EDAAB4"/>
              </a:solidFill>
              <a:ln w="9525">
                <a:noFill/>
                <a:round/>
                <a:headEnd/>
                <a:tailEnd/>
              </a:ln>
            </p:spPr>
            <p:txBody>
              <a:bodyPr/>
              <a:lstStyle/>
              <a:p>
                <a:endParaRPr lang="en-US" dirty="0"/>
              </a:p>
            </p:txBody>
          </p:sp>
          <p:sp>
            <p:nvSpPr>
              <p:cNvPr id="58725" name="Freeform 394"/>
              <p:cNvSpPr>
                <a:spLocks/>
              </p:cNvSpPr>
              <p:nvPr/>
            </p:nvSpPr>
            <p:spPr bwMode="auto">
              <a:xfrm>
                <a:off x="3851" y="4517"/>
                <a:ext cx="3"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0" y="90"/>
                    </a:moveTo>
                    <a:lnTo>
                      <a:pt x="6" y="92"/>
                    </a:lnTo>
                    <a:lnTo>
                      <a:pt x="11" y="94"/>
                    </a:lnTo>
                    <a:lnTo>
                      <a:pt x="17" y="94"/>
                    </a:lnTo>
                    <a:lnTo>
                      <a:pt x="22" y="95"/>
                    </a:lnTo>
                    <a:lnTo>
                      <a:pt x="26" y="94"/>
                    </a:lnTo>
                    <a:lnTo>
                      <a:pt x="31" y="94"/>
                    </a:lnTo>
                    <a:lnTo>
                      <a:pt x="36" y="92"/>
                    </a:lnTo>
                    <a:lnTo>
                      <a:pt x="40" y="91"/>
                    </a:lnTo>
                    <a:lnTo>
                      <a:pt x="48" y="86"/>
                    </a:lnTo>
                    <a:lnTo>
                      <a:pt x="54" y="80"/>
                    </a:lnTo>
                    <a:lnTo>
                      <a:pt x="60" y="73"/>
                    </a:lnTo>
                    <a:lnTo>
                      <a:pt x="64" y="64"/>
                    </a:lnTo>
                    <a:lnTo>
                      <a:pt x="67" y="56"/>
                    </a:lnTo>
                    <a:lnTo>
                      <a:pt x="69" y="47"/>
                    </a:lnTo>
                    <a:lnTo>
                      <a:pt x="69" y="38"/>
                    </a:lnTo>
                    <a:lnTo>
                      <a:pt x="67" y="29"/>
                    </a:lnTo>
                    <a:lnTo>
                      <a:pt x="65" y="24"/>
                    </a:lnTo>
                    <a:lnTo>
                      <a:pt x="63" y="20"/>
                    </a:lnTo>
                    <a:lnTo>
                      <a:pt x="60" y="16"/>
                    </a:lnTo>
                    <a:lnTo>
                      <a:pt x="57" y="13"/>
                    </a:lnTo>
                    <a:lnTo>
                      <a:pt x="54" y="9"/>
                    </a:lnTo>
                    <a:lnTo>
                      <a:pt x="50" y="6"/>
                    </a:lnTo>
                    <a:lnTo>
                      <a:pt x="45" y="3"/>
                    </a:lnTo>
                    <a:lnTo>
                      <a:pt x="40" y="0"/>
                    </a:lnTo>
                    <a:lnTo>
                      <a:pt x="0" y="90"/>
                    </a:lnTo>
                    <a:close/>
                  </a:path>
                </a:pathLst>
              </a:custGeom>
              <a:solidFill>
                <a:srgbClr val="EDAAB4"/>
              </a:solidFill>
              <a:ln w="9525">
                <a:noFill/>
                <a:round/>
                <a:headEnd/>
                <a:tailEnd/>
              </a:ln>
            </p:spPr>
            <p:txBody>
              <a:bodyPr/>
              <a:lstStyle/>
              <a:p>
                <a:endParaRPr lang="en-US" dirty="0"/>
              </a:p>
            </p:txBody>
          </p:sp>
          <p:sp>
            <p:nvSpPr>
              <p:cNvPr id="58726" name="Freeform 395"/>
              <p:cNvSpPr>
                <a:spLocks/>
              </p:cNvSpPr>
              <p:nvPr/>
            </p:nvSpPr>
            <p:spPr bwMode="auto">
              <a:xfrm>
                <a:off x="3914" y="4437"/>
                <a:ext cx="2" cy="4"/>
              </a:xfrm>
              <a:custGeom>
                <a:avLst/>
                <a:gdLst>
                  <a:gd name="T0" fmla="*/ 0 w 70"/>
                  <a:gd name="T1" fmla="*/ 0 h 94"/>
                  <a:gd name="T2" fmla="*/ 0 w 70"/>
                  <a:gd name="T3" fmla="*/ 0 h 94"/>
                  <a:gd name="T4" fmla="*/ 0 w 70"/>
                  <a:gd name="T5" fmla="*/ 0 h 94"/>
                  <a:gd name="T6" fmla="*/ 0 w 70"/>
                  <a:gd name="T7" fmla="*/ 0 h 94"/>
                  <a:gd name="T8" fmla="*/ 0 w 70"/>
                  <a:gd name="T9" fmla="*/ 0 h 94"/>
                  <a:gd name="T10" fmla="*/ 0 w 70"/>
                  <a:gd name="T11" fmla="*/ 0 h 94"/>
                  <a:gd name="T12" fmla="*/ 0 w 70"/>
                  <a:gd name="T13" fmla="*/ 0 h 94"/>
                  <a:gd name="T14" fmla="*/ 0 w 70"/>
                  <a:gd name="T15" fmla="*/ 0 h 94"/>
                  <a:gd name="T16" fmla="*/ 0 w 70"/>
                  <a:gd name="T17" fmla="*/ 0 h 94"/>
                  <a:gd name="T18" fmla="*/ 0 w 70"/>
                  <a:gd name="T19" fmla="*/ 0 h 94"/>
                  <a:gd name="T20" fmla="*/ 0 w 70"/>
                  <a:gd name="T21" fmla="*/ 0 h 94"/>
                  <a:gd name="T22" fmla="*/ 0 w 70"/>
                  <a:gd name="T23" fmla="*/ 0 h 94"/>
                  <a:gd name="T24" fmla="*/ 0 w 70"/>
                  <a:gd name="T25" fmla="*/ 0 h 94"/>
                  <a:gd name="T26" fmla="*/ 0 w 70"/>
                  <a:gd name="T27" fmla="*/ 0 h 94"/>
                  <a:gd name="T28" fmla="*/ 0 w 70"/>
                  <a:gd name="T29" fmla="*/ 0 h 94"/>
                  <a:gd name="T30" fmla="*/ 0 w 70"/>
                  <a:gd name="T31" fmla="*/ 0 h 94"/>
                  <a:gd name="T32" fmla="*/ 0 w 70"/>
                  <a:gd name="T33" fmla="*/ 0 h 94"/>
                  <a:gd name="T34" fmla="*/ 0 w 70"/>
                  <a:gd name="T35" fmla="*/ 0 h 94"/>
                  <a:gd name="T36" fmla="*/ 0 w 70"/>
                  <a:gd name="T37" fmla="*/ 0 h 94"/>
                  <a:gd name="T38" fmla="*/ 0 w 70"/>
                  <a:gd name="T39" fmla="*/ 0 h 94"/>
                  <a:gd name="T40" fmla="*/ 0 w 70"/>
                  <a:gd name="T41" fmla="*/ 0 h 94"/>
                  <a:gd name="T42" fmla="*/ 0 w 70"/>
                  <a:gd name="T43" fmla="*/ 0 h 94"/>
                  <a:gd name="T44" fmla="*/ 0 w 70"/>
                  <a:gd name="T45" fmla="*/ 0 h 94"/>
                  <a:gd name="T46" fmla="*/ 0 w 70"/>
                  <a:gd name="T47" fmla="*/ 0 h 94"/>
                  <a:gd name="T48" fmla="*/ 0 w 70"/>
                  <a:gd name="T49" fmla="*/ 0 h 94"/>
                  <a:gd name="T50" fmla="*/ 0 w 70"/>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4"/>
                  <a:gd name="T80" fmla="*/ 70 w 70"/>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4">
                    <a:moveTo>
                      <a:pt x="70" y="5"/>
                    </a:moveTo>
                    <a:lnTo>
                      <a:pt x="64" y="3"/>
                    </a:lnTo>
                    <a:lnTo>
                      <a:pt x="59" y="1"/>
                    </a:lnTo>
                    <a:lnTo>
                      <a:pt x="53" y="0"/>
                    </a:lnTo>
                    <a:lnTo>
                      <a:pt x="48" y="0"/>
                    </a:lnTo>
                    <a:lnTo>
                      <a:pt x="44" y="0"/>
                    </a:lnTo>
                    <a:lnTo>
                      <a:pt x="38" y="1"/>
                    </a:lnTo>
                    <a:lnTo>
                      <a:pt x="33" y="2"/>
                    </a:lnTo>
                    <a:lnTo>
                      <a:pt x="29" y="4"/>
                    </a:lnTo>
                    <a:lnTo>
                      <a:pt x="21" y="9"/>
                    </a:lnTo>
                    <a:lnTo>
                      <a:pt x="15" y="15"/>
                    </a:lnTo>
                    <a:lnTo>
                      <a:pt x="9" y="22"/>
                    </a:lnTo>
                    <a:lnTo>
                      <a:pt x="5" y="30"/>
                    </a:lnTo>
                    <a:lnTo>
                      <a:pt x="2" y="38"/>
                    </a:lnTo>
                    <a:lnTo>
                      <a:pt x="0" y="47"/>
                    </a:lnTo>
                    <a:lnTo>
                      <a:pt x="0" y="57"/>
                    </a:lnTo>
                    <a:lnTo>
                      <a:pt x="2" y="66"/>
                    </a:lnTo>
                    <a:lnTo>
                      <a:pt x="4" y="70"/>
                    </a:lnTo>
                    <a:lnTo>
                      <a:pt x="6" y="74"/>
                    </a:lnTo>
                    <a:lnTo>
                      <a:pt x="9" y="78"/>
                    </a:lnTo>
                    <a:lnTo>
                      <a:pt x="12" y="82"/>
                    </a:lnTo>
                    <a:lnTo>
                      <a:pt x="15" y="86"/>
                    </a:lnTo>
                    <a:lnTo>
                      <a:pt x="19" y="89"/>
                    </a:lnTo>
                    <a:lnTo>
                      <a:pt x="24" y="92"/>
                    </a:lnTo>
                    <a:lnTo>
                      <a:pt x="29" y="94"/>
                    </a:lnTo>
                    <a:lnTo>
                      <a:pt x="70" y="5"/>
                    </a:lnTo>
                    <a:close/>
                  </a:path>
                </a:pathLst>
              </a:custGeom>
              <a:solidFill>
                <a:srgbClr val="EDAAB4"/>
              </a:solidFill>
              <a:ln w="9525">
                <a:noFill/>
                <a:round/>
                <a:headEnd/>
                <a:tailEnd/>
              </a:ln>
            </p:spPr>
            <p:txBody>
              <a:bodyPr/>
              <a:lstStyle/>
              <a:p>
                <a:endParaRPr lang="en-US" dirty="0"/>
              </a:p>
            </p:txBody>
          </p:sp>
          <p:sp>
            <p:nvSpPr>
              <p:cNvPr id="58727" name="Freeform 396"/>
              <p:cNvSpPr>
                <a:spLocks/>
              </p:cNvSpPr>
              <p:nvPr/>
            </p:nvSpPr>
            <p:spPr bwMode="auto">
              <a:xfrm>
                <a:off x="3915" y="4437"/>
                <a:ext cx="63" cy="31"/>
              </a:xfrm>
              <a:custGeom>
                <a:avLst/>
                <a:gdLst>
                  <a:gd name="T0" fmla="*/ 0 w 1632"/>
                  <a:gd name="T1" fmla="*/ 0 h 792"/>
                  <a:gd name="T2" fmla="*/ 0 w 1632"/>
                  <a:gd name="T3" fmla="*/ 0 h 792"/>
                  <a:gd name="T4" fmla="*/ 0 w 1632"/>
                  <a:gd name="T5" fmla="*/ 0 h 792"/>
                  <a:gd name="T6" fmla="*/ 0 w 1632"/>
                  <a:gd name="T7" fmla="*/ 0 h 792"/>
                  <a:gd name="T8" fmla="*/ 0 w 1632"/>
                  <a:gd name="T9" fmla="*/ 0 h 792"/>
                  <a:gd name="T10" fmla="*/ 0 60000 65536"/>
                  <a:gd name="T11" fmla="*/ 0 60000 65536"/>
                  <a:gd name="T12" fmla="*/ 0 60000 65536"/>
                  <a:gd name="T13" fmla="*/ 0 60000 65536"/>
                  <a:gd name="T14" fmla="*/ 0 60000 65536"/>
                  <a:gd name="T15" fmla="*/ 0 w 1632"/>
                  <a:gd name="T16" fmla="*/ 0 h 792"/>
                  <a:gd name="T17" fmla="*/ 1632 w 1632"/>
                  <a:gd name="T18" fmla="*/ 792 h 792"/>
                </a:gdLst>
                <a:ahLst/>
                <a:cxnLst>
                  <a:cxn ang="T10">
                    <a:pos x="T0" y="T1"/>
                  </a:cxn>
                  <a:cxn ang="T11">
                    <a:pos x="T2" y="T3"/>
                  </a:cxn>
                  <a:cxn ang="T12">
                    <a:pos x="T4" y="T5"/>
                  </a:cxn>
                  <a:cxn ang="T13">
                    <a:pos x="T6" y="T7"/>
                  </a:cxn>
                  <a:cxn ang="T14">
                    <a:pos x="T8" y="T9"/>
                  </a:cxn>
                </a:cxnLst>
                <a:rect l="T15" t="T16" r="T17" b="T18"/>
                <a:pathLst>
                  <a:path w="1632" h="792">
                    <a:moveTo>
                      <a:pt x="1632" y="702"/>
                    </a:moveTo>
                    <a:lnTo>
                      <a:pt x="41" y="0"/>
                    </a:lnTo>
                    <a:lnTo>
                      <a:pt x="0" y="89"/>
                    </a:lnTo>
                    <a:lnTo>
                      <a:pt x="1592" y="792"/>
                    </a:lnTo>
                    <a:lnTo>
                      <a:pt x="1632" y="702"/>
                    </a:lnTo>
                    <a:close/>
                  </a:path>
                </a:pathLst>
              </a:custGeom>
              <a:solidFill>
                <a:srgbClr val="EDAAB4"/>
              </a:solidFill>
              <a:ln w="9525">
                <a:noFill/>
                <a:round/>
                <a:headEnd/>
                <a:tailEnd/>
              </a:ln>
            </p:spPr>
            <p:txBody>
              <a:bodyPr/>
              <a:lstStyle/>
              <a:p>
                <a:endParaRPr lang="en-US" dirty="0"/>
              </a:p>
            </p:txBody>
          </p:sp>
          <p:sp>
            <p:nvSpPr>
              <p:cNvPr id="58728" name="Freeform 397"/>
              <p:cNvSpPr>
                <a:spLocks/>
              </p:cNvSpPr>
              <p:nvPr/>
            </p:nvSpPr>
            <p:spPr bwMode="auto">
              <a:xfrm>
                <a:off x="3976" y="4464"/>
                <a:ext cx="3" cy="4"/>
              </a:xfrm>
              <a:custGeom>
                <a:avLst/>
                <a:gdLst>
                  <a:gd name="T0" fmla="*/ 0 w 69"/>
                  <a:gd name="T1" fmla="*/ 0 h 94"/>
                  <a:gd name="T2" fmla="*/ 0 w 69"/>
                  <a:gd name="T3" fmla="*/ 0 h 94"/>
                  <a:gd name="T4" fmla="*/ 0 w 69"/>
                  <a:gd name="T5" fmla="*/ 0 h 94"/>
                  <a:gd name="T6" fmla="*/ 0 w 69"/>
                  <a:gd name="T7" fmla="*/ 0 h 94"/>
                  <a:gd name="T8" fmla="*/ 0 w 69"/>
                  <a:gd name="T9" fmla="*/ 0 h 94"/>
                  <a:gd name="T10" fmla="*/ 0 w 69"/>
                  <a:gd name="T11" fmla="*/ 0 h 94"/>
                  <a:gd name="T12" fmla="*/ 0 w 69"/>
                  <a:gd name="T13" fmla="*/ 0 h 94"/>
                  <a:gd name="T14" fmla="*/ 0 w 69"/>
                  <a:gd name="T15" fmla="*/ 0 h 94"/>
                  <a:gd name="T16" fmla="*/ 0 w 69"/>
                  <a:gd name="T17" fmla="*/ 0 h 94"/>
                  <a:gd name="T18" fmla="*/ 0 w 69"/>
                  <a:gd name="T19" fmla="*/ 0 h 94"/>
                  <a:gd name="T20" fmla="*/ 0 w 69"/>
                  <a:gd name="T21" fmla="*/ 0 h 94"/>
                  <a:gd name="T22" fmla="*/ 0 w 69"/>
                  <a:gd name="T23" fmla="*/ 0 h 94"/>
                  <a:gd name="T24" fmla="*/ 0 w 69"/>
                  <a:gd name="T25" fmla="*/ 0 h 94"/>
                  <a:gd name="T26" fmla="*/ 0 w 69"/>
                  <a:gd name="T27" fmla="*/ 0 h 94"/>
                  <a:gd name="T28" fmla="*/ 0 w 69"/>
                  <a:gd name="T29" fmla="*/ 0 h 94"/>
                  <a:gd name="T30" fmla="*/ 0 w 69"/>
                  <a:gd name="T31" fmla="*/ 0 h 94"/>
                  <a:gd name="T32" fmla="*/ 0 w 69"/>
                  <a:gd name="T33" fmla="*/ 0 h 94"/>
                  <a:gd name="T34" fmla="*/ 0 w 69"/>
                  <a:gd name="T35" fmla="*/ 0 h 94"/>
                  <a:gd name="T36" fmla="*/ 0 w 69"/>
                  <a:gd name="T37" fmla="*/ 0 h 94"/>
                  <a:gd name="T38" fmla="*/ 0 w 69"/>
                  <a:gd name="T39" fmla="*/ 0 h 94"/>
                  <a:gd name="T40" fmla="*/ 0 w 69"/>
                  <a:gd name="T41" fmla="*/ 0 h 94"/>
                  <a:gd name="T42" fmla="*/ 0 w 69"/>
                  <a:gd name="T43" fmla="*/ 0 h 94"/>
                  <a:gd name="T44" fmla="*/ 0 w 69"/>
                  <a:gd name="T45" fmla="*/ 0 h 94"/>
                  <a:gd name="T46" fmla="*/ 0 w 69"/>
                  <a:gd name="T47" fmla="*/ 0 h 94"/>
                  <a:gd name="T48" fmla="*/ 0 w 69"/>
                  <a:gd name="T49" fmla="*/ 0 h 94"/>
                  <a:gd name="T50" fmla="*/ 0 w 69"/>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4"/>
                  <a:gd name="T80" fmla="*/ 69 w 69"/>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4">
                    <a:moveTo>
                      <a:pt x="0" y="90"/>
                    </a:moveTo>
                    <a:lnTo>
                      <a:pt x="5" y="92"/>
                    </a:lnTo>
                    <a:lnTo>
                      <a:pt x="10" y="93"/>
                    </a:lnTo>
                    <a:lnTo>
                      <a:pt x="17" y="94"/>
                    </a:lnTo>
                    <a:lnTo>
                      <a:pt x="22" y="94"/>
                    </a:lnTo>
                    <a:lnTo>
                      <a:pt x="26" y="94"/>
                    </a:lnTo>
                    <a:lnTo>
                      <a:pt x="31" y="93"/>
                    </a:lnTo>
                    <a:lnTo>
                      <a:pt x="36" y="92"/>
                    </a:lnTo>
                    <a:lnTo>
                      <a:pt x="40" y="90"/>
                    </a:lnTo>
                    <a:lnTo>
                      <a:pt x="48" y="86"/>
                    </a:lnTo>
                    <a:lnTo>
                      <a:pt x="54" y="80"/>
                    </a:lnTo>
                    <a:lnTo>
                      <a:pt x="60" y="73"/>
                    </a:lnTo>
                    <a:lnTo>
                      <a:pt x="64" y="65"/>
                    </a:lnTo>
                    <a:lnTo>
                      <a:pt x="67" y="55"/>
                    </a:lnTo>
                    <a:lnTo>
                      <a:pt x="69" y="46"/>
                    </a:lnTo>
                    <a:lnTo>
                      <a:pt x="69" y="37"/>
                    </a:lnTo>
                    <a:lnTo>
                      <a:pt x="67" y="28"/>
                    </a:lnTo>
                    <a:lnTo>
                      <a:pt x="65" y="24"/>
                    </a:lnTo>
                    <a:lnTo>
                      <a:pt x="63" y="20"/>
                    </a:lnTo>
                    <a:lnTo>
                      <a:pt x="60" y="16"/>
                    </a:lnTo>
                    <a:lnTo>
                      <a:pt x="57" y="12"/>
                    </a:lnTo>
                    <a:lnTo>
                      <a:pt x="54" y="9"/>
                    </a:lnTo>
                    <a:lnTo>
                      <a:pt x="50" y="5"/>
                    </a:lnTo>
                    <a:lnTo>
                      <a:pt x="45" y="2"/>
                    </a:lnTo>
                    <a:lnTo>
                      <a:pt x="40" y="0"/>
                    </a:lnTo>
                    <a:lnTo>
                      <a:pt x="0" y="90"/>
                    </a:lnTo>
                    <a:close/>
                  </a:path>
                </a:pathLst>
              </a:custGeom>
              <a:solidFill>
                <a:srgbClr val="EDAAB4"/>
              </a:solidFill>
              <a:ln w="9525">
                <a:noFill/>
                <a:round/>
                <a:headEnd/>
                <a:tailEnd/>
              </a:ln>
            </p:spPr>
            <p:txBody>
              <a:bodyPr/>
              <a:lstStyle/>
              <a:p>
                <a:endParaRPr lang="en-US" dirty="0"/>
              </a:p>
            </p:txBody>
          </p:sp>
          <p:sp>
            <p:nvSpPr>
              <p:cNvPr id="58729" name="Freeform 398"/>
              <p:cNvSpPr>
                <a:spLocks/>
              </p:cNvSpPr>
              <p:nvPr/>
            </p:nvSpPr>
            <p:spPr bwMode="auto">
              <a:xfrm>
                <a:off x="3786" y="4545"/>
                <a:ext cx="2" cy="3"/>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69" y="5"/>
                    </a:moveTo>
                    <a:lnTo>
                      <a:pt x="64" y="3"/>
                    </a:lnTo>
                    <a:lnTo>
                      <a:pt x="58" y="1"/>
                    </a:lnTo>
                    <a:lnTo>
                      <a:pt x="53" y="0"/>
                    </a:lnTo>
                    <a:lnTo>
                      <a:pt x="48" y="0"/>
                    </a:lnTo>
                    <a:lnTo>
                      <a:pt x="43" y="0"/>
                    </a:lnTo>
                    <a:lnTo>
                      <a:pt x="39" y="1"/>
                    </a:lnTo>
                    <a:lnTo>
                      <a:pt x="33" y="3"/>
                    </a:lnTo>
                    <a:lnTo>
                      <a:pt x="29" y="5"/>
                    </a:lnTo>
                    <a:lnTo>
                      <a:pt x="21" y="9"/>
                    </a:lnTo>
                    <a:lnTo>
                      <a:pt x="14" y="15"/>
                    </a:lnTo>
                    <a:lnTo>
                      <a:pt x="9" y="22"/>
                    </a:lnTo>
                    <a:lnTo>
                      <a:pt x="4" y="30"/>
                    </a:lnTo>
                    <a:lnTo>
                      <a:pt x="1" y="39"/>
                    </a:lnTo>
                    <a:lnTo>
                      <a:pt x="0" y="48"/>
                    </a:lnTo>
                    <a:lnTo>
                      <a:pt x="0" y="57"/>
                    </a:lnTo>
                    <a:lnTo>
                      <a:pt x="2" y="66"/>
                    </a:lnTo>
                    <a:lnTo>
                      <a:pt x="4" y="70"/>
                    </a:lnTo>
                    <a:lnTo>
                      <a:pt x="6" y="75"/>
                    </a:lnTo>
                    <a:lnTo>
                      <a:pt x="8" y="79"/>
                    </a:lnTo>
                    <a:lnTo>
                      <a:pt x="11" y="83"/>
                    </a:lnTo>
                    <a:lnTo>
                      <a:pt x="15" y="86"/>
                    </a:lnTo>
                    <a:lnTo>
                      <a:pt x="19" y="90"/>
                    </a:lnTo>
                    <a:lnTo>
                      <a:pt x="24" y="92"/>
                    </a:lnTo>
                    <a:lnTo>
                      <a:pt x="29" y="95"/>
                    </a:lnTo>
                    <a:lnTo>
                      <a:pt x="69" y="5"/>
                    </a:lnTo>
                    <a:close/>
                  </a:path>
                </a:pathLst>
              </a:custGeom>
              <a:solidFill>
                <a:srgbClr val="EDAAB4"/>
              </a:solidFill>
              <a:ln w="9525">
                <a:noFill/>
                <a:round/>
                <a:headEnd/>
                <a:tailEnd/>
              </a:ln>
            </p:spPr>
            <p:txBody>
              <a:bodyPr/>
              <a:lstStyle/>
              <a:p>
                <a:endParaRPr lang="en-US" dirty="0"/>
              </a:p>
            </p:txBody>
          </p:sp>
          <p:sp>
            <p:nvSpPr>
              <p:cNvPr id="58730" name="Freeform 399"/>
              <p:cNvSpPr>
                <a:spLocks/>
              </p:cNvSpPr>
              <p:nvPr/>
            </p:nvSpPr>
            <p:spPr bwMode="auto">
              <a:xfrm>
                <a:off x="3787" y="4545"/>
                <a:ext cx="74" cy="35"/>
              </a:xfrm>
              <a:custGeom>
                <a:avLst/>
                <a:gdLst>
                  <a:gd name="T0" fmla="*/ 0 w 1936"/>
                  <a:gd name="T1" fmla="*/ 0 h 926"/>
                  <a:gd name="T2" fmla="*/ 0 w 1936"/>
                  <a:gd name="T3" fmla="*/ 0 h 926"/>
                  <a:gd name="T4" fmla="*/ 0 w 1936"/>
                  <a:gd name="T5" fmla="*/ 0 h 926"/>
                  <a:gd name="T6" fmla="*/ 0 w 1936"/>
                  <a:gd name="T7" fmla="*/ 0 h 926"/>
                  <a:gd name="T8" fmla="*/ 0 w 1936"/>
                  <a:gd name="T9" fmla="*/ 0 h 926"/>
                  <a:gd name="T10" fmla="*/ 0 60000 65536"/>
                  <a:gd name="T11" fmla="*/ 0 60000 65536"/>
                  <a:gd name="T12" fmla="*/ 0 60000 65536"/>
                  <a:gd name="T13" fmla="*/ 0 60000 65536"/>
                  <a:gd name="T14" fmla="*/ 0 60000 65536"/>
                  <a:gd name="T15" fmla="*/ 0 w 1936"/>
                  <a:gd name="T16" fmla="*/ 0 h 926"/>
                  <a:gd name="T17" fmla="*/ 1936 w 1936"/>
                  <a:gd name="T18" fmla="*/ 926 h 926"/>
                </a:gdLst>
                <a:ahLst/>
                <a:cxnLst>
                  <a:cxn ang="T10">
                    <a:pos x="T0" y="T1"/>
                  </a:cxn>
                  <a:cxn ang="T11">
                    <a:pos x="T2" y="T3"/>
                  </a:cxn>
                  <a:cxn ang="T12">
                    <a:pos x="T4" y="T5"/>
                  </a:cxn>
                  <a:cxn ang="T13">
                    <a:pos x="T6" y="T7"/>
                  </a:cxn>
                  <a:cxn ang="T14">
                    <a:pos x="T8" y="T9"/>
                  </a:cxn>
                </a:cxnLst>
                <a:rect l="T15" t="T16" r="T17" b="T18"/>
                <a:pathLst>
                  <a:path w="1936" h="926">
                    <a:moveTo>
                      <a:pt x="1936" y="836"/>
                    </a:moveTo>
                    <a:lnTo>
                      <a:pt x="40" y="0"/>
                    </a:lnTo>
                    <a:lnTo>
                      <a:pt x="0" y="90"/>
                    </a:lnTo>
                    <a:lnTo>
                      <a:pt x="1897" y="926"/>
                    </a:lnTo>
                    <a:lnTo>
                      <a:pt x="1936" y="836"/>
                    </a:lnTo>
                    <a:close/>
                  </a:path>
                </a:pathLst>
              </a:custGeom>
              <a:solidFill>
                <a:srgbClr val="EDAAB4"/>
              </a:solidFill>
              <a:ln w="9525">
                <a:noFill/>
                <a:round/>
                <a:headEnd/>
                <a:tailEnd/>
              </a:ln>
            </p:spPr>
            <p:txBody>
              <a:bodyPr/>
              <a:lstStyle/>
              <a:p>
                <a:endParaRPr lang="en-US" dirty="0"/>
              </a:p>
            </p:txBody>
          </p:sp>
          <p:sp>
            <p:nvSpPr>
              <p:cNvPr id="58731" name="Freeform 400"/>
              <p:cNvSpPr>
                <a:spLocks/>
              </p:cNvSpPr>
              <p:nvPr/>
            </p:nvSpPr>
            <p:spPr bwMode="auto">
              <a:xfrm>
                <a:off x="3860" y="4577"/>
                <a:ext cx="3"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0" y="90"/>
                    </a:moveTo>
                    <a:lnTo>
                      <a:pt x="5" y="92"/>
                    </a:lnTo>
                    <a:lnTo>
                      <a:pt x="10" y="93"/>
                    </a:lnTo>
                    <a:lnTo>
                      <a:pt x="16" y="94"/>
                    </a:lnTo>
                    <a:lnTo>
                      <a:pt x="21" y="95"/>
                    </a:lnTo>
                    <a:lnTo>
                      <a:pt x="26" y="94"/>
                    </a:lnTo>
                    <a:lnTo>
                      <a:pt x="30" y="94"/>
                    </a:lnTo>
                    <a:lnTo>
                      <a:pt x="35" y="92"/>
                    </a:lnTo>
                    <a:lnTo>
                      <a:pt x="39" y="91"/>
                    </a:lnTo>
                    <a:lnTo>
                      <a:pt x="47" y="86"/>
                    </a:lnTo>
                    <a:lnTo>
                      <a:pt x="54" y="80"/>
                    </a:lnTo>
                    <a:lnTo>
                      <a:pt x="59" y="73"/>
                    </a:lnTo>
                    <a:lnTo>
                      <a:pt x="65" y="65"/>
                    </a:lnTo>
                    <a:lnTo>
                      <a:pt x="67" y="56"/>
                    </a:lnTo>
                    <a:lnTo>
                      <a:pt x="69" y="47"/>
                    </a:lnTo>
                    <a:lnTo>
                      <a:pt x="69" y="38"/>
                    </a:lnTo>
                    <a:lnTo>
                      <a:pt x="67" y="30"/>
                    </a:lnTo>
                    <a:lnTo>
                      <a:pt x="65" y="24"/>
                    </a:lnTo>
                    <a:lnTo>
                      <a:pt x="62" y="20"/>
                    </a:lnTo>
                    <a:lnTo>
                      <a:pt x="59" y="16"/>
                    </a:lnTo>
                    <a:lnTo>
                      <a:pt x="56" y="12"/>
                    </a:lnTo>
                    <a:lnTo>
                      <a:pt x="53" y="9"/>
                    </a:lnTo>
                    <a:lnTo>
                      <a:pt x="49" y="6"/>
                    </a:lnTo>
                    <a:lnTo>
                      <a:pt x="44" y="3"/>
                    </a:lnTo>
                    <a:lnTo>
                      <a:pt x="39" y="0"/>
                    </a:lnTo>
                    <a:lnTo>
                      <a:pt x="0" y="90"/>
                    </a:lnTo>
                    <a:close/>
                  </a:path>
                </a:pathLst>
              </a:custGeom>
              <a:solidFill>
                <a:srgbClr val="EDAAB4"/>
              </a:solidFill>
              <a:ln w="9525">
                <a:noFill/>
                <a:round/>
                <a:headEnd/>
                <a:tailEnd/>
              </a:ln>
            </p:spPr>
            <p:txBody>
              <a:bodyPr/>
              <a:lstStyle/>
              <a:p>
                <a:endParaRPr lang="en-US" dirty="0"/>
              </a:p>
            </p:txBody>
          </p:sp>
          <p:sp>
            <p:nvSpPr>
              <p:cNvPr id="58732" name="Freeform 401"/>
              <p:cNvSpPr>
                <a:spLocks/>
              </p:cNvSpPr>
              <p:nvPr/>
            </p:nvSpPr>
            <p:spPr bwMode="auto">
              <a:xfrm>
                <a:off x="3914" y="4493"/>
                <a:ext cx="3" cy="3"/>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69" y="5"/>
                    </a:moveTo>
                    <a:lnTo>
                      <a:pt x="64" y="3"/>
                    </a:lnTo>
                    <a:lnTo>
                      <a:pt x="58" y="1"/>
                    </a:lnTo>
                    <a:lnTo>
                      <a:pt x="53" y="1"/>
                    </a:lnTo>
                    <a:lnTo>
                      <a:pt x="48" y="0"/>
                    </a:lnTo>
                    <a:lnTo>
                      <a:pt x="43" y="1"/>
                    </a:lnTo>
                    <a:lnTo>
                      <a:pt x="38" y="1"/>
                    </a:lnTo>
                    <a:lnTo>
                      <a:pt x="34" y="3"/>
                    </a:lnTo>
                    <a:lnTo>
                      <a:pt x="29" y="4"/>
                    </a:lnTo>
                    <a:lnTo>
                      <a:pt x="21" y="9"/>
                    </a:lnTo>
                    <a:lnTo>
                      <a:pt x="14" y="15"/>
                    </a:lnTo>
                    <a:lnTo>
                      <a:pt x="8" y="22"/>
                    </a:lnTo>
                    <a:lnTo>
                      <a:pt x="4" y="30"/>
                    </a:lnTo>
                    <a:lnTo>
                      <a:pt x="1" y="38"/>
                    </a:lnTo>
                    <a:lnTo>
                      <a:pt x="0" y="47"/>
                    </a:lnTo>
                    <a:lnTo>
                      <a:pt x="0" y="57"/>
                    </a:lnTo>
                    <a:lnTo>
                      <a:pt x="2" y="66"/>
                    </a:lnTo>
                    <a:lnTo>
                      <a:pt x="3" y="71"/>
                    </a:lnTo>
                    <a:lnTo>
                      <a:pt x="6" y="75"/>
                    </a:lnTo>
                    <a:lnTo>
                      <a:pt x="8" y="79"/>
                    </a:lnTo>
                    <a:lnTo>
                      <a:pt x="11" y="82"/>
                    </a:lnTo>
                    <a:lnTo>
                      <a:pt x="15" y="86"/>
                    </a:lnTo>
                    <a:lnTo>
                      <a:pt x="19" y="89"/>
                    </a:lnTo>
                    <a:lnTo>
                      <a:pt x="24" y="92"/>
                    </a:lnTo>
                    <a:lnTo>
                      <a:pt x="29" y="95"/>
                    </a:lnTo>
                    <a:lnTo>
                      <a:pt x="69" y="5"/>
                    </a:lnTo>
                    <a:close/>
                  </a:path>
                </a:pathLst>
              </a:custGeom>
              <a:solidFill>
                <a:srgbClr val="EDAAB4"/>
              </a:solidFill>
              <a:ln w="9525">
                <a:noFill/>
                <a:round/>
                <a:headEnd/>
                <a:tailEnd/>
              </a:ln>
            </p:spPr>
            <p:txBody>
              <a:bodyPr/>
              <a:lstStyle/>
              <a:p>
                <a:endParaRPr lang="en-US" dirty="0"/>
              </a:p>
            </p:txBody>
          </p:sp>
          <p:sp>
            <p:nvSpPr>
              <p:cNvPr id="58733" name="Freeform 402"/>
              <p:cNvSpPr>
                <a:spLocks/>
              </p:cNvSpPr>
              <p:nvPr/>
            </p:nvSpPr>
            <p:spPr bwMode="auto">
              <a:xfrm>
                <a:off x="3915" y="4493"/>
                <a:ext cx="74" cy="35"/>
              </a:xfrm>
              <a:custGeom>
                <a:avLst/>
                <a:gdLst>
                  <a:gd name="T0" fmla="*/ 0 w 1908"/>
                  <a:gd name="T1" fmla="*/ 0 h 913"/>
                  <a:gd name="T2" fmla="*/ 0 w 1908"/>
                  <a:gd name="T3" fmla="*/ 0 h 913"/>
                  <a:gd name="T4" fmla="*/ 0 w 1908"/>
                  <a:gd name="T5" fmla="*/ 0 h 913"/>
                  <a:gd name="T6" fmla="*/ 0 w 1908"/>
                  <a:gd name="T7" fmla="*/ 0 h 913"/>
                  <a:gd name="T8" fmla="*/ 0 w 1908"/>
                  <a:gd name="T9" fmla="*/ 0 h 913"/>
                  <a:gd name="T10" fmla="*/ 0 60000 65536"/>
                  <a:gd name="T11" fmla="*/ 0 60000 65536"/>
                  <a:gd name="T12" fmla="*/ 0 60000 65536"/>
                  <a:gd name="T13" fmla="*/ 0 60000 65536"/>
                  <a:gd name="T14" fmla="*/ 0 60000 65536"/>
                  <a:gd name="T15" fmla="*/ 0 w 1908"/>
                  <a:gd name="T16" fmla="*/ 0 h 913"/>
                  <a:gd name="T17" fmla="*/ 1908 w 1908"/>
                  <a:gd name="T18" fmla="*/ 913 h 913"/>
                </a:gdLst>
                <a:ahLst/>
                <a:cxnLst>
                  <a:cxn ang="T10">
                    <a:pos x="T0" y="T1"/>
                  </a:cxn>
                  <a:cxn ang="T11">
                    <a:pos x="T2" y="T3"/>
                  </a:cxn>
                  <a:cxn ang="T12">
                    <a:pos x="T4" y="T5"/>
                  </a:cxn>
                  <a:cxn ang="T13">
                    <a:pos x="T6" y="T7"/>
                  </a:cxn>
                  <a:cxn ang="T14">
                    <a:pos x="T8" y="T9"/>
                  </a:cxn>
                </a:cxnLst>
                <a:rect l="T15" t="T16" r="T17" b="T18"/>
                <a:pathLst>
                  <a:path w="1908" h="913">
                    <a:moveTo>
                      <a:pt x="1908" y="823"/>
                    </a:moveTo>
                    <a:lnTo>
                      <a:pt x="40" y="0"/>
                    </a:lnTo>
                    <a:lnTo>
                      <a:pt x="0" y="90"/>
                    </a:lnTo>
                    <a:lnTo>
                      <a:pt x="1868" y="913"/>
                    </a:lnTo>
                    <a:lnTo>
                      <a:pt x="1908" y="823"/>
                    </a:lnTo>
                    <a:close/>
                  </a:path>
                </a:pathLst>
              </a:custGeom>
              <a:solidFill>
                <a:srgbClr val="EDAAB4"/>
              </a:solidFill>
              <a:ln w="9525">
                <a:noFill/>
                <a:round/>
                <a:headEnd/>
                <a:tailEnd/>
              </a:ln>
            </p:spPr>
            <p:txBody>
              <a:bodyPr/>
              <a:lstStyle/>
              <a:p>
                <a:endParaRPr lang="en-US" dirty="0"/>
              </a:p>
            </p:txBody>
          </p:sp>
          <p:sp>
            <p:nvSpPr>
              <p:cNvPr id="58734" name="Freeform 403"/>
              <p:cNvSpPr>
                <a:spLocks/>
              </p:cNvSpPr>
              <p:nvPr/>
            </p:nvSpPr>
            <p:spPr bwMode="auto">
              <a:xfrm>
                <a:off x="3987" y="4524"/>
                <a:ext cx="3" cy="4"/>
              </a:xfrm>
              <a:custGeom>
                <a:avLst/>
                <a:gdLst>
                  <a:gd name="T0" fmla="*/ 0 w 69"/>
                  <a:gd name="T1" fmla="*/ 0 h 96"/>
                  <a:gd name="T2" fmla="*/ 0 w 69"/>
                  <a:gd name="T3" fmla="*/ 0 h 96"/>
                  <a:gd name="T4" fmla="*/ 0 w 69"/>
                  <a:gd name="T5" fmla="*/ 0 h 96"/>
                  <a:gd name="T6" fmla="*/ 0 w 69"/>
                  <a:gd name="T7" fmla="*/ 0 h 96"/>
                  <a:gd name="T8" fmla="*/ 0 w 69"/>
                  <a:gd name="T9" fmla="*/ 0 h 96"/>
                  <a:gd name="T10" fmla="*/ 0 w 69"/>
                  <a:gd name="T11" fmla="*/ 0 h 96"/>
                  <a:gd name="T12" fmla="*/ 0 w 69"/>
                  <a:gd name="T13" fmla="*/ 0 h 96"/>
                  <a:gd name="T14" fmla="*/ 0 w 69"/>
                  <a:gd name="T15" fmla="*/ 0 h 96"/>
                  <a:gd name="T16" fmla="*/ 0 w 69"/>
                  <a:gd name="T17" fmla="*/ 0 h 96"/>
                  <a:gd name="T18" fmla="*/ 0 w 69"/>
                  <a:gd name="T19" fmla="*/ 0 h 96"/>
                  <a:gd name="T20" fmla="*/ 0 w 69"/>
                  <a:gd name="T21" fmla="*/ 0 h 96"/>
                  <a:gd name="T22" fmla="*/ 0 w 69"/>
                  <a:gd name="T23" fmla="*/ 0 h 96"/>
                  <a:gd name="T24" fmla="*/ 0 w 69"/>
                  <a:gd name="T25" fmla="*/ 0 h 96"/>
                  <a:gd name="T26" fmla="*/ 0 w 69"/>
                  <a:gd name="T27" fmla="*/ 0 h 96"/>
                  <a:gd name="T28" fmla="*/ 0 w 69"/>
                  <a:gd name="T29" fmla="*/ 0 h 96"/>
                  <a:gd name="T30" fmla="*/ 0 w 69"/>
                  <a:gd name="T31" fmla="*/ 0 h 96"/>
                  <a:gd name="T32" fmla="*/ 0 w 69"/>
                  <a:gd name="T33" fmla="*/ 0 h 96"/>
                  <a:gd name="T34" fmla="*/ 0 w 69"/>
                  <a:gd name="T35" fmla="*/ 0 h 96"/>
                  <a:gd name="T36" fmla="*/ 0 w 69"/>
                  <a:gd name="T37" fmla="*/ 0 h 96"/>
                  <a:gd name="T38" fmla="*/ 0 w 69"/>
                  <a:gd name="T39" fmla="*/ 0 h 96"/>
                  <a:gd name="T40" fmla="*/ 0 w 69"/>
                  <a:gd name="T41" fmla="*/ 0 h 96"/>
                  <a:gd name="T42" fmla="*/ 0 w 69"/>
                  <a:gd name="T43" fmla="*/ 0 h 96"/>
                  <a:gd name="T44" fmla="*/ 0 w 69"/>
                  <a:gd name="T45" fmla="*/ 0 h 96"/>
                  <a:gd name="T46" fmla="*/ 0 w 69"/>
                  <a:gd name="T47" fmla="*/ 0 h 96"/>
                  <a:gd name="T48" fmla="*/ 0 w 69"/>
                  <a:gd name="T49" fmla="*/ 0 h 96"/>
                  <a:gd name="T50" fmla="*/ 0 w 69"/>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6"/>
                  <a:gd name="T80" fmla="*/ 69 w 69"/>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6">
                    <a:moveTo>
                      <a:pt x="0" y="90"/>
                    </a:moveTo>
                    <a:lnTo>
                      <a:pt x="5" y="93"/>
                    </a:lnTo>
                    <a:lnTo>
                      <a:pt x="11" y="95"/>
                    </a:lnTo>
                    <a:lnTo>
                      <a:pt x="16" y="96"/>
                    </a:lnTo>
                    <a:lnTo>
                      <a:pt x="22" y="96"/>
                    </a:lnTo>
                    <a:lnTo>
                      <a:pt x="27" y="96"/>
                    </a:lnTo>
                    <a:lnTo>
                      <a:pt x="31" y="95"/>
                    </a:lnTo>
                    <a:lnTo>
                      <a:pt x="36" y="94"/>
                    </a:lnTo>
                    <a:lnTo>
                      <a:pt x="40" y="91"/>
                    </a:lnTo>
                    <a:lnTo>
                      <a:pt x="48" y="86"/>
                    </a:lnTo>
                    <a:lnTo>
                      <a:pt x="55" y="81"/>
                    </a:lnTo>
                    <a:lnTo>
                      <a:pt x="60" y="73"/>
                    </a:lnTo>
                    <a:lnTo>
                      <a:pt x="65" y="65"/>
                    </a:lnTo>
                    <a:lnTo>
                      <a:pt x="68" y="57"/>
                    </a:lnTo>
                    <a:lnTo>
                      <a:pt x="69" y="48"/>
                    </a:lnTo>
                    <a:lnTo>
                      <a:pt x="69" y="39"/>
                    </a:lnTo>
                    <a:lnTo>
                      <a:pt x="67" y="30"/>
                    </a:lnTo>
                    <a:lnTo>
                      <a:pt x="65" y="26"/>
                    </a:lnTo>
                    <a:lnTo>
                      <a:pt x="63" y="22"/>
                    </a:lnTo>
                    <a:lnTo>
                      <a:pt x="61" y="17"/>
                    </a:lnTo>
                    <a:lnTo>
                      <a:pt x="58" y="13"/>
                    </a:lnTo>
                    <a:lnTo>
                      <a:pt x="54" y="9"/>
                    </a:lnTo>
                    <a:lnTo>
                      <a:pt x="50" y="6"/>
                    </a:lnTo>
                    <a:lnTo>
                      <a:pt x="45" y="3"/>
                    </a:lnTo>
                    <a:lnTo>
                      <a:pt x="40" y="0"/>
                    </a:lnTo>
                    <a:lnTo>
                      <a:pt x="0" y="90"/>
                    </a:lnTo>
                    <a:close/>
                  </a:path>
                </a:pathLst>
              </a:custGeom>
              <a:solidFill>
                <a:srgbClr val="EDAAB4"/>
              </a:solidFill>
              <a:ln w="9525">
                <a:noFill/>
                <a:round/>
                <a:headEnd/>
                <a:tailEnd/>
              </a:ln>
            </p:spPr>
            <p:txBody>
              <a:bodyPr/>
              <a:lstStyle/>
              <a:p>
                <a:endParaRPr lang="en-US" dirty="0"/>
              </a:p>
            </p:txBody>
          </p:sp>
          <p:sp>
            <p:nvSpPr>
              <p:cNvPr id="58735" name="Freeform 404"/>
              <p:cNvSpPr>
                <a:spLocks/>
              </p:cNvSpPr>
              <p:nvPr/>
            </p:nvSpPr>
            <p:spPr bwMode="auto">
              <a:xfrm>
                <a:off x="4044" y="4439"/>
                <a:ext cx="2"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69" y="5"/>
                    </a:moveTo>
                    <a:lnTo>
                      <a:pt x="63" y="3"/>
                    </a:lnTo>
                    <a:lnTo>
                      <a:pt x="57" y="1"/>
                    </a:lnTo>
                    <a:lnTo>
                      <a:pt x="52" y="1"/>
                    </a:lnTo>
                    <a:lnTo>
                      <a:pt x="47" y="0"/>
                    </a:lnTo>
                    <a:lnTo>
                      <a:pt x="42" y="0"/>
                    </a:lnTo>
                    <a:lnTo>
                      <a:pt x="38" y="1"/>
                    </a:lnTo>
                    <a:lnTo>
                      <a:pt x="33" y="2"/>
                    </a:lnTo>
                    <a:lnTo>
                      <a:pt x="29" y="4"/>
                    </a:lnTo>
                    <a:lnTo>
                      <a:pt x="21" y="9"/>
                    </a:lnTo>
                    <a:lnTo>
                      <a:pt x="14" y="15"/>
                    </a:lnTo>
                    <a:lnTo>
                      <a:pt x="9" y="22"/>
                    </a:lnTo>
                    <a:lnTo>
                      <a:pt x="4" y="30"/>
                    </a:lnTo>
                    <a:lnTo>
                      <a:pt x="1" y="38"/>
                    </a:lnTo>
                    <a:lnTo>
                      <a:pt x="0" y="47"/>
                    </a:lnTo>
                    <a:lnTo>
                      <a:pt x="0" y="56"/>
                    </a:lnTo>
                    <a:lnTo>
                      <a:pt x="2" y="65"/>
                    </a:lnTo>
                    <a:lnTo>
                      <a:pt x="4" y="71"/>
                    </a:lnTo>
                    <a:lnTo>
                      <a:pt x="6" y="75"/>
                    </a:lnTo>
                    <a:lnTo>
                      <a:pt x="8" y="79"/>
                    </a:lnTo>
                    <a:lnTo>
                      <a:pt x="11" y="82"/>
                    </a:lnTo>
                    <a:lnTo>
                      <a:pt x="15" y="86"/>
                    </a:lnTo>
                    <a:lnTo>
                      <a:pt x="19" y="89"/>
                    </a:lnTo>
                    <a:lnTo>
                      <a:pt x="24" y="92"/>
                    </a:lnTo>
                    <a:lnTo>
                      <a:pt x="29" y="95"/>
                    </a:lnTo>
                    <a:lnTo>
                      <a:pt x="69" y="5"/>
                    </a:lnTo>
                    <a:close/>
                  </a:path>
                </a:pathLst>
              </a:custGeom>
              <a:solidFill>
                <a:srgbClr val="EDAAB4"/>
              </a:solidFill>
              <a:ln w="9525">
                <a:noFill/>
                <a:round/>
                <a:headEnd/>
                <a:tailEnd/>
              </a:ln>
            </p:spPr>
            <p:txBody>
              <a:bodyPr/>
              <a:lstStyle/>
              <a:p>
                <a:endParaRPr lang="en-US" dirty="0"/>
              </a:p>
            </p:txBody>
          </p:sp>
          <p:sp>
            <p:nvSpPr>
              <p:cNvPr id="58736" name="Freeform 405"/>
              <p:cNvSpPr>
                <a:spLocks/>
              </p:cNvSpPr>
              <p:nvPr/>
            </p:nvSpPr>
            <p:spPr bwMode="auto">
              <a:xfrm>
                <a:off x="4045" y="4440"/>
                <a:ext cx="73" cy="35"/>
              </a:xfrm>
              <a:custGeom>
                <a:avLst/>
                <a:gdLst>
                  <a:gd name="T0" fmla="*/ 0 w 1899"/>
                  <a:gd name="T1" fmla="*/ 0 h 910"/>
                  <a:gd name="T2" fmla="*/ 0 w 1899"/>
                  <a:gd name="T3" fmla="*/ 0 h 910"/>
                  <a:gd name="T4" fmla="*/ 0 w 1899"/>
                  <a:gd name="T5" fmla="*/ 0 h 910"/>
                  <a:gd name="T6" fmla="*/ 0 w 1899"/>
                  <a:gd name="T7" fmla="*/ 0 h 910"/>
                  <a:gd name="T8" fmla="*/ 0 w 1899"/>
                  <a:gd name="T9" fmla="*/ 0 h 910"/>
                  <a:gd name="T10" fmla="*/ 0 60000 65536"/>
                  <a:gd name="T11" fmla="*/ 0 60000 65536"/>
                  <a:gd name="T12" fmla="*/ 0 60000 65536"/>
                  <a:gd name="T13" fmla="*/ 0 60000 65536"/>
                  <a:gd name="T14" fmla="*/ 0 60000 65536"/>
                  <a:gd name="T15" fmla="*/ 0 w 1899"/>
                  <a:gd name="T16" fmla="*/ 0 h 910"/>
                  <a:gd name="T17" fmla="*/ 1899 w 1899"/>
                  <a:gd name="T18" fmla="*/ 910 h 910"/>
                </a:gdLst>
                <a:ahLst/>
                <a:cxnLst>
                  <a:cxn ang="T10">
                    <a:pos x="T0" y="T1"/>
                  </a:cxn>
                  <a:cxn ang="T11">
                    <a:pos x="T2" y="T3"/>
                  </a:cxn>
                  <a:cxn ang="T12">
                    <a:pos x="T4" y="T5"/>
                  </a:cxn>
                  <a:cxn ang="T13">
                    <a:pos x="T6" y="T7"/>
                  </a:cxn>
                  <a:cxn ang="T14">
                    <a:pos x="T8" y="T9"/>
                  </a:cxn>
                </a:cxnLst>
                <a:rect l="T15" t="T16" r="T17" b="T18"/>
                <a:pathLst>
                  <a:path w="1899" h="910">
                    <a:moveTo>
                      <a:pt x="1899" y="820"/>
                    </a:moveTo>
                    <a:lnTo>
                      <a:pt x="40" y="0"/>
                    </a:lnTo>
                    <a:lnTo>
                      <a:pt x="0" y="90"/>
                    </a:lnTo>
                    <a:lnTo>
                      <a:pt x="1860" y="910"/>
                    </a:lnTo>
                    <a:lnTo>
                      <a:pt x="1899" y="820"/>
                    </a:lnTo>
                    <a:close/>
                  </a:path>
                </a:pathLst>
              </a:custGeom>
              <a:solidFill>
                <a:srgbClr val="EDAAB4"/>
              </a:solidFill>
              <a:ln w="9525">
                <a:noFill/>
                <a:round/>
                <a:headEnd/>
                <a:tailEnd/>
              </a:ln>
            </p:spPr>
            <p:txBody>
              <a:bodyPr/>
              <a:lstStyle/>
              <a:p>
                <a:endParaRPr lang="en-US" dirty="0"/>
              </a:p>
            </p:txBody>
          </p:sp>
          <p:sp>
            <p:nvSpPr>
              <p:cNvPr id="58737" name="Freeform 406"/>
              <p:cNvSpPr>
                <a:spLocks/>
              </p:cNvSpPr>
              <p:nvPr/>
            </p:nvSpPr>
            <p:spPr bwMode="auto">
              <a:xfrm>
                <a:off x="4116" y="4471"/>
                <a:ext cx="3" cy="4"/>
              </a:xfrm>
              <a:custGeom>
                <a:avLst/>
                <a:gdLst>
                  <a:gd name="T0" fmla="*/ 0 w 70"/>
                  <a:gd name="T1" fmla="*/ 0 h 95"/>
                  <a:gd name="T2" fmla="*/ 0 w 70"/>
                  <a:gd name="T3" fmla="*/ 0 h 95"/>
                  <a:gd name="T4" fmla="*/ 0 w 70"/>
                  <a:gd name="T5" fmla="*/ 0 h 95"/>
                  <a:gd name="T6" fmla="*/ 0 w 70"/>
                  <a:gd name="T7" fmla="*/ 0 h 95"/>
                  <a:gd name="T8" fmla="*/ 0 w 70"/>
                  <a:gd name="T9" fmla="*/ 0 h 95"/>
                  <a:gd name="T10" fmla="*/ 0 w 70"/>
                  <a:gd name="T11" fmla="*/ 0 h 95"/>
                  <a:gd name="T12" fmla="*/ 0 w 70"/>
                  <a:gd name="T13" fmla="*/ 0 h 95"/>
                  <a:gd name="T14" fmla="*/ 0 w 70"/>
                  <a:gd name="T15" fmla="*/ 0 h 95"/>
                  <a:gd name="T16" fmla="*/ 0 w 70"/>
                  <a:gd name="T17" fmla="*/ 0 h 95"/>
                  <a:gd name="T18" fmla="*/ 0 w 70"/>
                  <a:gd name="T19" fmla="*/ 0 h 95"/>
                  <a:gd name="T20" fmla="*/ 0 w 70"/>
                  <a:gd name="T21" fmla="*/ 0 h 95"/>
                  <a:gd name="T22" fmla="*/ 0 w 70"/>
                  <a:gd name="T23" fmla="*/ 0 h 95"/>
                  <a:gd name="T24" fmla="*/ 0 w 70"/>
                  <a:gd name="T25" fmla="*/ 0 h 95"/>
                  <a:gd name="T26" fmla="*/ 0 w 70"/>
                  <a:gd name="T27" fmla="*/ 0 h 95"/>
                  <a:gd name="T28" fmla="*/ 0 w 70"/>
                  <a:gd name="T29" fmla="*/ 0 h 95"/>
                  <a:gd name="T30" fmla="*/ 0 w 70"/>
                  <a:gd name="T31" fmla="*/ 0 h 95"/>
                  <a:gd name="T32" fmla="*/ 0 w 70"/>
                  <a:gd name="T33" fmla="*/ 0 h 95"/>
                  <a:gd name="T34" fmla="*/ 0 w 70"/>
                  <a:gd name="T35" fmla="*/ 0 h 95"/>
                  <a:gd name="T36" fmla="*/ 0 w 70"/>
                  <a:gd name="T37" fmla="*/ 0 h 95"/>
                  <a:gd name="T38" fmla="*/ 0 w 70"/>
                  <a:gd name="T39" fmla="*/ 0 h 95"/>
                  <a:gd name="T40" fmla="*/ 0 w 70"/>
                  <a:gd name="T41" fmla="*/ 0 h 95"/>
                  <a:gd name="T42" fmla="*/ 0 w 70"/>
                  <a:gd name="T43" fmla="*/ 0 h 95"/>
                  <a:gd name="T44" fmla="*/ 0 w 70"/>
                  <a:gd name="T45" fmla="*/ 0 h 95"/>
                  <a:gd name="T46" fmla="*/ 0 w 70"/>
                  <a:gd name="T47" fmla="*/ 0 h 95"/>
                  <a:gd name="T48" fmla="*/ 0 w 70"/>
                  <a:gd name="T49" fmla="*/ 0 h 95"/>
                  <a:gd name="T50" fmla="*/ 0 w 70"/>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5"/>
                  <a:gd name="T80" fmla="*/ 70 w 70"/>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5">
                    <a:moveTo>
                      <a:pt x="0" y="90"/>
                    </a:moveTo>
                    <a:lnTo>
                      <a:pt x="6" y="92"/>
                    </a:lnTo>
                    <a:lnTo>
                      <a:pt x="11" y="94"/>
                    </a:lnTo>
                    <a:lnTo>
                      <a:pt x="16" y="95"/>
                    </a:lnTo>
                    <a:lnTo>
                      <a:pt x="21" y="95"/>
                    </a:lnTo>
                    <a:lnTo>
                      <a:pt x="26" y="95"/>
                    </a:lnTo>
                    <a:lnTo>
                      <a:pt x="31" y="94"/>
                    </a:lnTo>
                    <a:lnTo>
                      <a:pt x="35" y="93"/>
                    </a:lnTo>
                    <a:lnTo>
                      <a:pt x="40" y="91"/>
                    </a:lnTo>
                    <a:lnTo>
                      <a:pt x="47" y="86"/>
                    </a:lnTo>
                    <a:lnTo>
                      <a:pt x="54" y="80"/>
                    </a:lnTo>
                    <a:lnTo>
                      <a:pt x="60" y="73"/>
                    </a:lnTo>
                    <a:lnTo>
                      <a:pt x="65" y="65"/>
                    </a:lnTo>
                    <a:lnTo>
                      <a:pt x="68" y="57"/>
                    </a:lnTo>
                    <a:lnTo>
                      <a:pt x="70" y="48"/>
                    </a:lnTo>
                    <a:lnTo>
                      <a:pt x="69" y="39"/>
                    </a:lnTo>
                    <a:lnTo>
                      <a:pt x="68" y="29"/>
                    </a:lnTo>
                    <a:lnTo>
                      <a:pt x="66" y="25"/>
                    </a:lnTo>
                    <a:lnTo>
                      <a:pt x="64" y="20"/>
                    </a:lnTo>
                    <a:lnTo>
                      <a:pt x="60" y="16"/>
                    </a:lnTo>
                    <a:lnTo>
                      <a:pt x="57" y="13"/>
                    </a:lnTo>
                    <a:lnTo>
                      <a:pt x="53" y="9"/>
                    </a:lnTo>
                    <a:lnTo>
                      <a:pt x="49" y="6"/>
                    </a:lnTo>
                    <a:lnTo>
                      <a:pt x="45" y="3"/>
                    </a:lnTo>
                    <a:lnTo>
                      <a:pt x="39" y="0"/>
                    </a:lnTo>
                    <a:lnTo>
                      <a:pt x="0" y="90"/>
                    </a:lnTo>
                    <a:close/>
                  </a:path>
                </a:pathLst>
              </a:custGeom>
              <a:solidFill>
                <a:srgbClr val="EDAAB4"/>
              </a:solidFill>
              <a:ln w="9525">
                <a:noFill/>
                <a:round/>
                <a:headEnd/>
                <a:tailEnd/>
              </a:ln>
            </p:spPr>
            <p:txBody>
              <a:bodyPr/>
              <a:lstStyle/>
              <a:p>
                <a:endParaRPr lang="en-US" dirty="0"/>
              </a:p>
            </p:txBody>
          </p:sp>
          <p:sp>
            <p:nvSpPr>
              <p:cNvPr id="58738" name="Freeform 407"/>
              <p:cNvSpPr>
                <a:spLocks/>
              </p:cNvSpPr>
              <p:nvPr/>
            </p:nvSpPr>
            <p:spPr bwMode="auto">
              <a:xfrm>
                <a:off x="3923" y="4551"/>
                <a:ext cx="3"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69" y="5"/>
                    </a:moveTo>
                    <a:lnTo>
                      <a:pt x="64" y="3"/>
                    </a:lnTo>
                    <a:lnTo>
                      <a:pt x="58" y="2"/>
                    </a:lnTo>
                    <a:lnTo>
                      <a:pt x="53" y="1"/>
                    </a:lnTo>
                    <a:lnTo>
                      <a:pt x="48" y="0"/>
                    </a:lnTo>
                    <a:lnTo>
                      <a:pt x="43" y="1"/>
                    </a:lnTo>
                    <a:lnTo>
                      <a:pt x="39" y="1"/>
                    </a:lnTo>
                    <a:lnTo>
                      <a:pt x="34" y="3"/>
                    </a:lnTo>
                    <a:lnTo>
                      <a:pt x="30" y="4"/>
                    </a:lnTo>
                    <a:lnTo>
                      <a:pt x="22" y="9"/>
                    </a:lnTo>
                    <a:lnTo>
                      <a:pt x="14" y="15"/>
                    </a:lnTo>
                    <a:lnTo>
                      <a:pt x="9" y="22"/>
                    </a:lnTo>
                    <a:lnTo>
                      <a:pt x="4" y="30"/>
                    </a:lnTo>
                    <a:lnTo>
                      <a:pt x="1" y="39"/>
                    </a:lnTo>
                    <a:lnTo>
                      <a:pt x="0" y="47"/>
                    </a:lnTo>
                    <a:lnTo>
                      <a:pt x="0" y="57"/>
                    </a:lnTo>
                    <a:lnTo>
                      <a:pt x="2" y="66"/>
                    </a:lnTo>
                    <a:lnTo>
                      <a:pt x="4" y="71"/>
                    </a:lnTo>
                    <a:lnTo>
                      <a:pt x="6" y="75"/>
                    </a:lnTo>
                    <a:lnTo>
                      <a:pt x="8" y="79"/>
                    </a:lnTo>
                    <a:lnTo>
                      <a:pt x="11" y="82"/>
                    </a:lnTo>
                    <a:lnTo>
                      <a:pt x="16" y="86"/>
                    </a:lnTo>
                    <a:lnTo>
                      <a:pt x="20" y="89"/>
                    </a:lnTo>
                    <a:lnTo>
                      <a:pt x="25" y="92"/>
                    </a:lnTo>
                    <a:lnTo>
                      <a:pt x="30" y="95"/>
                    </a:lnTo>
                    <a:lnTo>
                      <a:pt x="69" y="5"/>
                    </a:lnTo>
                    <a:close/>
                  </a:path>
                </a:pathLst>
              </a:custGeom>
              <a:solidFill>
                <a:srgbClr val="EDAAB4"/>
              </a:solidFill>
              <a:ln w="9525">
                <a:noFill/>
                <a:round/>
                <a:headEnd/>
                <a:tailEnd/>
              </a:ln>
            </p:spPr>
            <p:txBody>
              <a:bodyPr/>
              <a:lstStyle/>
              <a:p>
                <a:endParaRPr lang="en-US" dirty="0"/>
              </a:p>
            </p:txBody>
          </p:sp>
          <p:sp>
            <p:nvSpPr>
              <p:cNvPr id="58739" name="Freeform 408"/>
              <p:cNvSpPr>
                <a:spLocks/>
              </p:cNvSpPr>
              <p:nvPr/>
            </p:nvSpPr>
            <p:spPr bwMode="auto">
              <a:xfrm>
                <a:off x="3924" y="4551"/>
                <a:ext cx="72" cy="35"/>
              </a:xfrm>
              <a:custGeom>
                <a:avLst/>
                <a:gdLst>
                  <a:gd name="T0" fmla="*/ 0 w 1856"/>
                  <a:gd name="T1" fmla="*/ 0 h 891"/>
                  <a:gd name="T2" fmla="*/ 0 w 1856"/>
                  <a:gd name="T3" fmla="*/ 0 h 891"/>
                  <a:gd name="T4" fmla="*/ 0 w 1856"/>
                  <a:gd name="T5" fmla="*/ 0 h 891"/>
                  <a:gd name="T6" fmla="*/ 0 w 1856"/>
                  <a:gd name="T7" fmla="*/ 0 h 891"/>
                  <a:gd name="T8" fmla="*/ 0 w 1856"/>
                  <a:gd name="T9" fmla="*/ 0 h 891"/>
                  <a:gd name="T10" fmla="*/ 0 60000 65536"/>
                  <a:gd name="T11" fmla="*/ 0 60000 65536"/>
                  <a:gd name="T12" fmla="*/ 0 60000 65536"/>
                  <a:gd name="T13" fmla="*/ 0 60000 65536"/>
                  <a:gd name="T14" fmla="*/ 0 60000 65536"/>
                  <a:gd name="T15" fmla="*/ 0 w 1856"/>
                  <a:gd name="T16" fmla="*/ 0 h 891"/>
                  <a:gd name="T17" fmla="*/ 1856 w 1856"/>
                  <a:gd name="T18" fmla="*/ 891 h 891"/>
                </a:gdLst>
                <a:ahLst/>
                <a:cxnLst>
                  <a:cxn ang="T10">
                    <a:pos x="T0" y="T1"/>
                  </a:cxn>
                  <a:cxn ang="T11">
                    <a:pos x="T2" y="T3"/>
                  </a:cxn>
                  <a:cxn ang="T12">
                    <a:pos x="T4" y="T5"/>
                  </a:cxn>
                  <a:cxn ang="T13">
                    <a:pos x="T6" y="T7"/>
                  </a:cxn>
                  <a:cxn ang="T14">
                    <a:pos x="T8" y="T9"/>
                  </a:cxn>
                </a:cxnLst>
                <a:rect l="T15" t="T16" r="T17" b="T18"/>
                <a:pathLst>
                  <a:path w="1856" h="891">
                    <a:moveTo>
                      <a:pt x="1856" y="802"/>
                    </a:moveTo>
                    <a:lnTo>
                      <a:pt x="39" y="0"/>
                    </a:lnTo>
                    <a:lnTo>
                      <a:pt x="0" y="90"/>
                    </a:lnTo>
                    <a:lnTo>
                      <a:pt x="1817" y="891"/>
                    </a:lnTo>
                    <a:lnTo>
                      <a:pt x="1856" y="802"/>
                    </a:lnTo>
                    <a:close/>
                  </a:path>
                </a:pathLst>
              </a:custGeom>
              <a:solidFill>
                <a:srgbClr val="EDAAB4"/>
              </a:solidFill>
              <a:ln w="9525">
                <a:noFill/>
                <a:round/>
                <a:headEnd/>
                <a:tailEnd/>
              </a:ln>
            </p:spPr>
            <p:txBody>
              <a:bodyPr/>
              <a:lstStyle/>
              <a:p>
                <a:endParaRPr lang="en-US" dirty="0"/>
              </a:p>
            </p:txBody>
          </p:sp>
          <p:sp>
            <p:nvSpPr>
              <p:cNvPr id="58740" name="Freeform 409"/>
              <p:cNvSpPr>
                <a:spLocks/>
              </p:cNvSpPr>
              <p:nvPr/>
            </p:nvSpPr>
            <p:spPr bwMode="auto">
              <a:xfrm>
                <a:off x="3994" y="4582"/>
                <a:ext cx="3" cy="4"/>
              </a:xfrm>
              <a:custGeom>
                <a:avLst/>
                <a:gdLst>
                  <a:gd name="T0" fmla="*/ 0 w 69"/>
                  <a:gd name="T1" fmla="*/ 0 h 94"/>
                  <a:gd name="T2" fmla="*/ 0 w 69"/>
                  <a:gd name="T3" fmla="*/ 0 h 94"/>
                  <a:gd name="T4" fmla="*/ 0 w 69"/>
                  <a:gd name="T5" fmla="*/ 0 h 94"/>
                  <a:gd name="T6" fmla="*/ 0 w 69"/>
                  <a:gd name="T7" fmla="*/ 0 h 94"/>
                  <a:gd name="T8" fmla="*/ 0 w 69"/>
                  <a:gd name="T9" fmla="*/ 0 h 94"/>
                  <a:gd name="T10" fmla="*/ 0 w 69"/>
                  <a:gd name="T11" fmla="*/ 0 h 94"/>
                  <a:gd name="T12" fmla="*/ 0 w 69"/>
                  <a:gd name="T13" fmla="*/ 0 h 94"/>
                  <a:gd name="T14" fmla="*/ 0 w 69"/>
                  <a:gd name="T15" fmla="*/ 0 h 94"/>
                  <a:gd name="T16" fmla="*/ 0 w 69"/>
                  <a:gd name="T17" fmla="*/ 0 h 94"/>
                  <a:gd name="T18" fmla="*/ 0 w 69"/>
                  <a:gd name="T19" fmla="*/ 0 h 94"/>
                  <a:gd name="T20" fmla="*/ 0 w 69"/>
                  <a:gd name="T21" fmla="*/ 0 h 94"/>
                  <a:gd name="T22" fmla="*/ 0 w 69"/>
                  <a:gd name="T23" fmla="*/ 0 h 94"/>
                  <a:gd name="T24" fmla="*/ 0 w 69"/>
                  <a:gd name="T25" fmla="*/ 0 h 94"/>
                  <a:gd name="T26" fmla="*/ 0 w 69"/>
                  <a:gd name="T27" fmla="*/ 0 h 94"/>
                  <a:gd name="T28" fmla="*/ 0 w 69"/>
                  <a:gd name="T29" fmla="*/ 0 h 94"/>
                  <a:gd name="T30" fmla="*/ 0 w 69"/>
                  <a:gd name="T31" fmla="*/ 0 h 94"/>
                  <a:gd name="T32" fmla="*/ 0 w 69"/>
                  <a:gd name="T33" fmla="*/ 0 h 94"/>
                  <a:gd name="T34" fmla="*/ 0 w 69"/>
                  <a:gd name="T35" fmla="*/ 0 h 94"/>
                  <a:gd name="T36" fmla="*/ 0 w 69"/>
                  <a:gd name="T37" fmla="*/ 0 h 94"/>
                  <a:gd name="T38" fmla="*/ 0 w 69"/>
                  <a:gd name="T39" fmla="*/ 0 h 94"/>
                  <a:gd name="T40" fmla="*/ 0 w 69"/>
                  <a:gd name="T41" fmla="*/ 0 h 94"/>
                  <a:gd name="T42" fmla="*/ 0 w 69"/>
                  <a:gd name="T43" fmla="*/ 0 h 94"/>
                  <a:gd name="T44" fmla="*/ 0 w 69"/>
                  <a:gd name="T45" fmla="*/ 0 h 94"/>
                  <a:gd name="T46" fmla="*/ 0 w 69"/>
                  <a:gd name="T47" fmla="*/ 0 h 94"/>
                  <a:gd name="T48" fmla="*/ 0 w 69"/>
                  <a:gd name="T49" fmla="*/ 0 h 94"/>
                  <a:gd name="T50" fmla="*/ 0 w 69"/>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4"/>
                  <a:gd name="T80" fmla="*/ 69 w 69"/>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4">
                    <a:moveTo>
                      <a:pt x="0" y="89"/>
                    </a:moveTo>
                    <a:lnTo>
                      <a:pt x="5" y="91"/>
                    </a:lnTo>
                    <a:lnTo>
                      <a:pt x="11" y="93"/>
                    </a:lnTo>
                    <a:lnTo>
                      <a:pt x="16" y="94"/>
                    </a:lnTo>
                    <a:lnTo>
                      <a:pt x="21" y="94"/>
                    </a:lnTo>
                    <a:lnTo>
                      <a:pt x="26" y="94"/>
                    </a:lnTo>
                    <a:lnTo>
                      <a:pt x="31" y="93"/>
                    </a:lnTo>
                    <a:lnTo>
                      <a:pt x="35" y="92"/>
                    </a:lnTo>
                    <a:lnTo>
                      <a:pt x="39" y="90"/>
                    </a:lnTo>
                    <a:lnTo>
                      <a:pt x="47" y="86"/>
                    </a:lnTo>
                    <a:lnTo>
                      <a:pt x="55" y="80"/>
                    </a:lnTo>
                    <a:lnTo>
                      <a:pt x="61" y="72"/>
                    </a:lnTo>
                    <a:lnTo>
                      <a:pt x="65" y="64"/>
                    </a:lnTo>
                    <a:lnTo>
                      <a:pt x="68" y="56"/>
                    </a:lnTo>
                    <a:lnTo>
                      <a:pt x="69" y="47"/>
                    </a:lnTo>
                    <a:lnTo>
                      <a:pt x="69" y="38"/>
                    </a:lnTo>
                    <a:lnTo>
                      <a:pt x="67" y="28"/>
                    </a:lnTo>
                    <a:lnTo>
                      <a:pt x="66" y="24"/>
                    </a:lnTo>
                    <a:lnTo>
                      <a:pt x="63" y="20"/>
                    </a:lnTo>
                    <a:lnTo>
                      <a:pt x="61" y="16"/>
                    </a:lnTo>
                    <a:lnTo>
                      <a:pt x="58" y="12"/>
                    </a:lnTo>
                    <a:lnTo>
                      <a:pt x="54" y="8"/>
                    </a:lnTo>
                    <a:lnTo>
                      <a:pt x="49" y="5"/>
                    </a:lnTo>
                    <a:lnTo>
                      <a:pt x="44" y="2"/>
                    </a:lnTo>
                    <a:lnTo>
                      <a:pt x="39" y="0"/>
                    </a:lnTo>
                    <a:lnTo>
                      <a:pt x="0" y="89"/>
                    </a:lnTo>
                    <a:close/>
                  </a:path>
                </a:pathLst>
              </a:custGeom>
              <a:solidFill>
                <a:srgbClr val="EDAAB4"/>
              </a:solidFill>
              <a:ln w="9525">
                <a:noFill/>
                <a:round/>
                <a:headEnd/>
                <a:tailEnd/>
              </a:ln>
            </p:spPr>
            <p:txBody>
              <a:bodyPr/>
              <a:lstStyle/>
              <a:p>
                <a:endParaRPr lang="en-US" dirty="0"/>
              </a:p>
            </p:txBody>
          </p:sp>
          <p:sp>
            <p:nvSpPr>
              <p:cNvPr id="58741" name="Freeform 410"/>
              <p:cNvSpPr>
                <a:spLocks/>
              </p:cNvSpPr>
              <p:nvPr/>
            </p:nvSpPr>
            <p:spPr bwMode="auto">
              <a:xfrm>
                <a:off x="4053" y="4499"/>
                <a:ext cx="2" cy="4"/>
              </a:xfrm>
              <a:custGeom>
                <a:avLst/>
                <a:gdLst>
                  <a:gd name="T0" fmla="*/ 0 w 70"/>
                  <a:gd name="T1" fmla="*/ 0 h 95"/>
                  <a:gd name="T2" fmla="*/ 0 w 70"/>
                  <a:gd name="T3" fmla="*/ 0 h 95"/>
                  <a:gd name="T4" fmla="*/ 0 w 70"/>
                  <a:gd name="T5" fmla="*/ 0 h 95"/>
                  <a:gd name="T6" fmla="*/ 0 w 70"/>
                  <a:gd name="T7" fmla="*/ 0 h 95"/>
                  <a:gd name="T8" fmla="*/ 0 w 70"/>
                  <a:gd name="T9" fmla="*/ 0 h 95"/>
                  <a:gd name="T10" fmla="*/ 0 w 70"/>
                  <a:gd name="T11" fmla="*/ 0 h 95"/>
                  <a:gd name="T12" fmla="*/ 0 w 70"/>
                  <a:gd name="T13" fmla="*/ 0 h 95"/>
                  <a:gd name="T14" fmla="*/ 0 w 70"/>
                  <a:gd name="T15" fmla="*/ 0 h 95"/>
                  <a:gd name="T16" fmla="*/ 0 w 70"/>
                  <a:gd name="T17" fmla="*/ 0 h 95"/>
                  <a:gd name="T18" fmla="*/ 0 w 70"/>
                  <a:gd name="T19" fmla="*/ 0 h 95"/>
                  <a:gd name="T20" fmla="*/ 0 w 70"/>
                  <a:gd name="T21" fmla="*/ 0 h 95"/>
                  <a:gd name="T22" fmla="*/ 0 w 70"/>
                  <a:gd name="T23" fmla="*/ 0 h 95"/>
                  <a:gd name="T24" fmla="*/ 0 w 70"/>
                  <a:gd name="T25" fmla="*/ 0 h 95"/>
                  <a:gd name="T26" fmla="*/ 0 w 70"/>
                  <a:gd name="T27" fmla="*/ 0 h 95"/>
                  <a:gd name="T28" fmla="*/ 0 w 70"/>
                  <a:gd name="T29" fmla="*/ 0 h 95"/>
                  <a:gd name="T30" fmla="*/ 0 w 70"/>
                  <a:gd name="T31" fmla="*/ 0 h 95"/>
                  <a:gd name="T32" fmla="*/ 0 w 70"/>
                  <a:gd name="T33" fmla="*/ 0 h 95"/>
                  <a:gd name="T34" fmla="*/ 0 w 70"/>
                  <a:gd name="T35" fmla="*/ 0 h 95"/>
                  <a:gd name="T36" fmla="*/ 0 w 70"/>
                  <a:gd name="T37" fmla="*/ 0 h 95"/>
                  <a:gd name="T38" fmla="*/ 0 w 70"/>
                  <a:gd name="T39" fmla="*/ 0 h 95"/>
                  <a:gd name="T40" fmla="*/ 0 w 70"/>
                  <a:gd name="T41" fmla="*/ 0 h 95"/>
                  <a:gd name="T42" fmla="*/ 0 w 70"/>
                  <a:gd name="T43" fmla="*/ 0 h 95"/>
                  <a:gd name="T44" fmla="*/ 0 w 70"/>
                  <a:gd name="T45" fmla="*/ 0 h 95"/>
                  <a:gd name="T46" fmla="*/ 0 w 70"/>
                  <a:gd name="T47" fmla="*/ 0 h 95"/>
                  <a:gd name="T48" fmla="*/ 0 w 70"/>
                  <a:gd name="T49" fmla="*/ 0 h 95"/>
                  <a:gd name="T50" fmla="*/ 0 w 70"/>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5"/>
                  <a:gd name="T80" fmla="*/ 70 w 70"/>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5">
                    <a:moveTo>
                      <a:pt x="70" y="5"/>
                    </a:moveTo>
                    <a:lnTo>
                      <a:pt x="64" y="3"/>
                    </a:lnTo>
                    <a:lnTo>
                      <a:pt x="59" y="2"/>
                    </a:lnTo>
                    <a:lnTo>
                      <a:pt x="53" y="1"/>
                    </a:lnTo>
                    <a:lnTo>
                      <a:pt x="47" y="0"/>
                    </a:lnTo>
                    <a:lnTo>
                      <a:pt x="43" y="1"/>
                    </a:lnTo>
                    <a:lnTo>
                      <a:pt x="38" y="2"/>
                    </a:lnTo>
                    <a:lnTo>
                      <a:pt x="33" y="3"/>
                    </a:lnTo>
                    <a:lnTo>
                      <a:pt x="29" y="4"/>
                    </a:lnTo>
                    <a:lnTo>
                      <a:pt x="21" y="9"/>
                    </a:lnTo>
                    <a:lnTo>
                      <a:pt x="15" y="15"/>
                    </a:lnTo>
                    <a:lnTo>
                      <a:pt x="9" y="22"/>
                    </a:lnTo>
                    <a:lnTo>
                      <a:pt x="5" y="30"/>
                    </a:lnTo>
                    <a:lnTo>
                      <a:pt x="2" y="40"/>
                    </a:lnTo>
                    <a:lnTo>
                      <a:pt x="0" y="49"/>
                    </a:lnTo>
                    <a:lnTo>
                      <a:pt x="0" y="58"/>
                    </a:lnTo>
                    <a:lnTo>
                      <a:pt x="2" y="66"/>
                    </a:lnTo>
                    <a:lnTo>
                      <a:pt x="4" y="71"/>
                    </a:lnTo>
                    <a:lnTo>
                      <a:pt x="6" y="75"/>
                    </a:lnTo>
                    <a:lnTo>
                      <a:pt x="9" y="79"/>
                    </a:lnTo>
                    <a:lnTo>
                      <a:pt x="12" y="83"/>
                    </a:lnTo>
                    <a:lnTo>
                      <a:pt x="15" y="86"/>
                    </a:lnTo>
                    <a:lnTo>
                      <a:pt x="19" y="89"/>
                    </a:lnTo>
                    <a:lnTo>
                      <a:pt x="24" y="92"/>
                    </a:lnTo>
                    <a:lnTo>
                      <a:pt x="29" y="95"/>
                    </a:lnTo>
                    <a:lnTo>
                      <a:pt x="70" y="5"/>
                    </a:lnTo>
                    <a:close/>
                  </a:path>
                </a:pathLst>
              </a:custGeom>
              <a:solidFill>
                <a:srgbClr val="EDAAB4"/>
              </a:solidFill>
              <a:ln w="9525">
                <a:noFill/>
                <a:round/>
                <a:headEnd/>
                <a:tailEnd/>
              </a:ln>
            </p:spPr>
            <p:txBody>
              <a:bodyPr/>
              <a:lstStyle/>
              <a:p>
                <a:endParaRPr lang="en-US" dirty="0"/>
              </a:p>
            </p:txBody>
          </p:sp>
          <p:sp>
            <p:nvSpPr>
              <p:cNvPr id="58742" name="Freeform 411"/>
              <p:cNvSpPr>
                <a:spLocks/>
              </p:cNvSpPr>
              <p:nvPr/>
            </p:nvSpPr>
            <p:spPr bwMode="auto">
              <a:xfrm>
                <a:off x="4054" y="4499"/>
                <a:ext cx="72" cy="35"/>
              </a:xfrm>
              <a:custGeom>
                <a:avLst/>
                <a:gdLst>
                  <a:gd name="T0" fmla="*/ 0 w 1866"/>
                  <a:gd name="T1" fmla="*/ 0 h 896"/>
                  <a:gd name="T2" fmla="*/ 0 w 1866"/>
                  <a:gd name="T3" fmla="*/ 0 h 896"/>
                  <a:gd name="T4" fmla="*/ 0 w 1866"/>
                  <a:gd name="T5" fmla="*/ 0 h 896"/>
                  <a:gd name="T6" fmla="*/ 0 w 1866"/>
                  <a:gd name="T7" fmla="*/ 0 h 896"/>
                  <a:gd name="T8" fmla="*/ 0 w 1866"/>
                  <a:gd name="T9" fmla="*/ 0 h 896"/>
                  <a:gd name="T10" fmla="*/ 0 60000 65536"/>
                  <a:gd name="T11" fmla="*/ 0 60000 65536"/>
                  <a:gd name="T12" fmla="*/ 0 60000 65536"/>
                  <a:gd name="T13" fmla="*/ 0 60000 65536"/>
                  <a:gd name="T14" fmla="*/ 0 60000 65536"/>
                  <a:gd name="T15" fmla="*/ 0 w 1866"/>
                  <a:gd name="T16" fmla="*/ 0 h 896"/>
                  <a:gd name="T17" fmla="*/ 1866 w 1866"/>
                  <a:gd name="T18" fmla="*/ 896 h 896"/>
                </a:gdLst>
                <a:ahLst/>
                <a:cxnLst>
                  <a:cxn ang="T10">
                    <a:pos x="T0" y="T1"/>
                  </a:cxn>
                  <a:cxn ang="T11">
                    <a:pos x="T2" y="T3"/>
                  </a:cxn>
                  <a:cxn ang="T12">
                    <a:pos x="T4" y="T5"/>
                  </a:cxn>
                  <a:cxn ang="T13">
                    <a:pos x="T6" y="T7"/>
                  </a:cxn>
                  <a:cxn ang="T14">
                    <a:pos x="T8" y="T9"/>
                  </a:cxn>
                </a:cxnLst>
                <a:rect l="T15" t="T16" r="T17" b="T18"/>
                <a:pathLst>
                  <a:path w="1866" h="896">
                    <a:moveTo>
                      <a:pt x="1866" y="805"/>
                    </a:moveTo>
                    <a:lnTo>
                      <a:pt x="41" y="0"/>
                    </a:lnTo>
                    <a:lnTo>
                      <a:pt x="0" y="90"/>
                    </a:lnTo>
                    <a:lnTo>
                      <a:pt x="1826" y="896"/>
                    </a:lnTo>
                    <a:lnTo>
                      <a:pt x="1866" y="805"/>
                    </a:lnTo>
                    <a:close/>
                  </a:path>
                </a:pathLst>
              </a:custGeom>
              <a:solidFill>
                <a:srgbClr val="EDAAB4"/>
              </a:solidFill>
              <a:ln w="9525">
                <a:noFill/>
                <a:round/>
                <a:headEnd/>
                <a:tailEnd/>
              </a:ln>
            </p:spPr>
            <p:txBody>
              <a:bodyPr/>
              <a:lstStyle/>
              <a:p>
                <a:endParaRPr lang="en-US" dirty="0"/>
              </a:p>
            </p:txBody>
          </p:sp>
          <p:sp>
            <p:nvSpPr>
              <p:cNvPr id="58743" name="Freeform 412"/>
              <p:cNvSpPr>
                <a:spLocks/>
              </p:cNvSpPr>
              <p:nvPr/>
            </p:nvSpPr>
            <p:spPr bwMode="auto">
              <a:xfrm>
                <a:off x="4124" y="4530"/>
                <a:ext cx="3" cy="4"/>
              </a:xfrm>
              <a:custGeom>
                <a:avLst/>
                <a:gdLst>
                  <a:gd name="T0" fmla="*/ 0 w 69"/>
                  <a:gd name="T1" fmla="*/ 0 h 96"/>
                  <a:gd name="T2" fmla="*/ 0 w 69"/>
                  <a:gd name="T3" fmla="*/ 0 h 96"/>
                  <a:gd name="T4" fmla="*/ 0 w 69"/>
                  <a:gd name="T5" fmla="*/ 0 h 96"/>
                  <a:gd name="T6" fmla="*/ 0 w 69"/>
                  <a:gd name="T7" fmla="*/ 0 h 96"/>
                  <a:gd name="T8" fmla="*/ 0 w 69"/>
                  <a:gd name="T9" fmla="*/ 0 h 96"/>
                  <a:gd name="T10" fmla="*/ 0 w 69"/>
                  <a:gd name="T11" fmla="*/ 0 h 96"/>
                  <a:gd name="T12" fmla="*/ 0 w 69"/>
                  <a:gd name="T13" fmla="*/ 0 h 96"/>
                  <a:gd name="T14" fmla="*/ 0 w 69"/>
                  <a:gd name="T15" fmla="*/ 0 h 96"/>
                  <a:gd name="T16" fmla="*/ 0 w 69"/>
                  <a:gd name="T17" fmla="*/ 0 h 96"/>
                  <a:gd name="T18" fmla="*/ 0 w 69"/>
                  <a:gd name="T19" fmla="*/ 0 h 96"/>
                  <a:gd name="T20" fmla="*/ 0 w 69"/>
                  <a:gd name="T21" fmla="*/ 0 h 96"/>
                  <a:gd name="T22" fmla="*/ 0 w 69"/>
                  <a:gd name="T23" fmla="*/ 0 h 96"/>
                  <a:gd name="T24" fmla="*/ 0 w 69"/>
                  <a:gd name="T25" fmla="*/ 0 h 96"/>
                  <a:gd name="T26" fmla="*/ 0 w 69"/>
                  <a:gd name="T27" fmla="*/ 0 h 96"/>
                  <a:gd name="T28" fmla="*/ 0 w 69"/>
                  <a:gd name="T29" fmla="*/ 0 h 96"/>
                  <a:gd name="T30" fmla="*/ 0 w 69"/>
                  <a:gd name="T31" fmla="*/ 0 h 96"/>
                  <a:gd name="T32" fmla="*/ 0 w 69"/>
                  <a:gd name="T33" fmla="*/ 0 h 96"/>
                  <a:gd name="T34" fmla="*/ 0 w 69"/>
                  <a:gd name="T35" fmla="*/ 0 h 96"/>
                  <a:gd name="T36" fmla="*/ 0 w 69"/>
                  <a:gd name="T37" fmla="*/ 0 h 96"/>
                  <a:gd name="T38" fmla="*/ 0 w 69"/>
                  <a:gd name="T39" fmla="*/ 0 h 96"/>
                  <a:gd name="T40" fmla="*/ 0 w 69"/>
                  <a:gd name="T41" fmla="*/ 0 h 96"/>
                  <a:gd name="T42" fmla="*/ 0 w 69"/>
                  <a:gd name="T43" fmla="*/ 0 h 96"/>
                  <a:gd name="T44" fmla="*/ 0 w 69"/>
                  <a:gd name="T45" fmla="*/ 0 h 96"/>
                  <a:gd name="T46" fmla="*/ 0 w 69"/>
                  <a:gd name="T47" fmla="*/ 0 h 96"/>
                  <a:gd name="T48" fmla="*/ 0 w 69"/>
                  <a:gd name="T49" fmla="*/ 0 h 96"/>
                  <a:gd name="T50" fmla="*/ 0 w 69"/>
                  <a:gd name="T51" fmla="*/ 0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6"/>
                  <a:gd name="T80" fmla="*/ 69 w 69"/>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6">
                    <a:moveTo>
                      <a:pt x="0" y="91"/>
                    </a:moveTo>
                    <a:lnTo>
                      <a:pt x="6" y="93"/>
                    </a:lnTo>
                    <a:lnTo>
                      <a:pt x="12" y="95"/>
                    </a:lnTo>
                    <a:lnTo>
                      <a:pt x="17" y="96"/>
                    </a:lnTo>
                    <a:lnTo>
                      <a:pt x="22" y="96"/>
                    </a:lnTo>
                    <a:lnTo>
                      <a:pt x="27" y="96"/>
                    </a:lnTo>
                    <a:lnTo>
                      <a:pt x="32" y="95"/>
                    </a:lnTo>
                    <a:lnTo>
                      <a:pt x="36" y="94"/>
                    </a:lnTo>
                    <a:lnTo>
                      <a:pt x="40" y="92"/>
                    </a:lnTo>
                    <a:lnTo>
                      <a:pt x="48" y="86"/>
                    </a:lnTo>
                    <a:lnTo>
                      <a:pt x="55" y="80"/>
                    </a:lnTo>
                    <a:lnTo>
                      <a:pt x="60" y="73"/>
                    </a:lnTo>
                    <a:lnTo>
                      <a:pt x="65" y="65"/>
                    </a:lnTo>
                    <a:lnTo>
                      <a:pt x="68" y="57"/>
                    </a:lnTo>
                    <a:lnTo>
                      <a:pt x="69" y="48"/>
                    </a:lnTo>
                    <a:lnTo>
                      <a:pt x="69" y="39"/>
                    </a:lnTo>
                    <a:lnTo>
                      <a:pt x="67" y="30"/>
                    </a:lnTo>
                    <a:lnTo>
                      <a:pt x="66" y="26"/>
                    </a:lnTo>
                    <a:lnTo>
                      <a:pt x="63" y="22"/>
                    </a:lnTo>
                    <a:lnTo>
                      <a:pt x="61" y="18"/>
                    </a:lnTo>
                    <a:lnTo>
                      <a:pt x="58" y="13"/>
                    </a:lnTo>
                    <a:lnTo>
                      <a:pt x="54" y="9"/>
                    </a:lnTo>
                    <a:lnTo>
                      <a:pt x="50" y="6"/>
                    </a:lnTo>
                    <a:lnTo>
                      <a:pt x="45" y="3"/>
                    </a:lnTo>
                    <a:lnTo>
                      <a:pt x="40" y="0"/>
                    </a:lnTo>
                    <a:lnTo>
                      <a:pt x="0" y="91"/>
                    </a:lnTo>
                    <a:close/>
                  </a:path>
                </a:pathLst>
              </a:custGeom>
              <a:solidFill>
                <a:srgbClr val="EDAAB4"/>
              </a:solidFill>
              <a:ln w="9525">
                <a:noFill/>
                <a:round/>
                <a:headEnd/>
                <a:tailEnd/>
              </a:ln>
            </p:spPr>
            <p:txBody>
              <a:bodyPr/>
              <a:lstStyle/>
              <a:p>
                <a:endParaRPr lang="en-US" dirty="0"/>
              </a:p>
            </p:txBody>
          </p:sp>
          <p:sp>
            <p:nvSpPr>
              <p:cNvPr id="58744" name="Freeform 413"/>
              <p:cNvSpPr>
                <a:spLocks/>
              </p:cNvSpPr>
              <p:nvPr/>
            </p:nvSpPr>
            <p:spPr bwMode="auto">
              <a:xfrm>
                <a:off x="4181" y="4445"/>
                <a:ext cx="3"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69" y="5"/>
                    </a:moveTo>
                    <a:lnTo>
                      <a:pt x="64" y="3"/>
                    </a:lnTo>
                    <a:lnTo>
                      <a:pt x="58" y="1"/>
                    </a:lnTo>
                    <a:lnTo>
                      <a:pt x="53" y="0"/>
                    </a:lnTo>
                    <a:lnTo>
                      <a:pt x="48" y="0"/>
                    </a:lnTo>
                    <a:lnTo>
                      <a:pt x="43" y="0"/>
                    </a:lnTo>
                    <a:lnTo>
                      <a:pt x="39" y="1"/>
                    </a:lnTo>
                    <a:lnTo>
                      <a:pt x="33" y="2"/>
                    </a:lnTo>
                    <a:lnTo>
                      <a:pt x="29" y="4"/>
                    </a:lnTo>
                    <a:lnTo>
                      <a:pt x="21" y="9"/>
                    </a:lnTo>
                    <a:lnTo>
                      <a:pt x="14" y="15"/>
                    </a:lnTo>
                    <a:lnTo>
                      <a:pt x="9" y="22"/>
                    </a:lnTo>
                    <a:lnTo>
                      <a:pt x="4" y="30"/>
                    </a:lnTo>
                    <a:lnTo>
                      <a:pt x="1" y="38"/>
                    </a:lnTo>
                    <a:lnTo>
                      <a:pt x="0" y="47"/>
                    </a:lnTo>
                    <a:lnTo>
                      <a:pt x="0" y="56"/>
                    </a:lnTo>
                    <a:lnTo>
                      <a:pt x="2" y="66"/>
                    </a:lnTo>
                    <a:lnTo>
                      <a:pt x="4" y="70"/>
                    </a:lnTo>
                    <a:lnTo>
                      <a:pt x="6" y="75"/>
                    </a:lnTo>
                    <a:lnTo>
                      <a:pt x="8" y="79"/>
                    </a:lnTo>
                    <a:lnTo>
                      <a:pt x="11" y="82"/>
                    </a:lnTo>
                    <a:lnTo>
                      <a:pt x="15" y="86"/>
                    </a:lnTo>
                    <a:lnTo>
                      <a:pt x="19" y="89"/>
                    </a:lnTo>
                    <a:lnTo>
                      <a:pt x="24" y="92"/>
                    </a:lnTo>
                    <a:lnTo>
                      <a:pt x="29" y="95"/>
                    </a:lnTo>
                    <a:lnTo>
                      <a:pt x="69" y="5"/>
                    </a:lnTo>
                    <a:close/>
                  </a:path>
                </a:pathLst>
              </a:custGeom>
              <a:solidFill>
                <a:srgbClr val="EDAAB4"/>
              </a:solidFill>
              <a:ln w="9525">
                <a:noFill/>
                <a:round/>
                <a:headEnd/>
                <a:tailEnd/>
              </a:ln>
            </p:spPr>
            <p:txBody>
              <a:bodyPr/>
              <a:lstStyle/>
              <a:p>
                <a:endParaRPr lang="en-US" dirty="0"/>
              </a:p>
            </p:txBody>
          </p:sp>
          <p:sp>
            <p:nvSpPr>
              <p:cNvPr id="58745" name="Freeform 414"/>
              <p:cNvSpPr>
                <a:spLocks/>
              </p:cNvSpPr>
              <p:nvPr/>
            </p:nvSpPr>
            <p:spPr bwMode="auto">
              <a:xfrm>
                <a:off x="4183" y="4445"/>
                <a:ext cx="72" cy="35"/>
              </a:xfrm>
              <a:custGeom>
                <a:avLst/>
                <a:gdLst>
                  <a:gd name="T0" fmla="*/ 0 w 1877"/>
                  <a:gd name="T1" fmla="*/ 0 h 900"/>
                  <a:gd name="T2" fmla="*/ 0 w 1877"/>
                  <a:gd name="T3" fmla="*/ 0 h 900"/>
                  <a:gd name="T4" fmla="*/ 0 w 1877"/>
                  <a:gd name="T5" fmla="*/ 0 h 900"/>
                  <a:gd name="T6" fmla="*/ 0 w 1877"/>
                  <a:gd name="T7" fmla="*/ 0 h 900"/>
                  <a:gd name="T8" fmla="*/ 0 w 1877"/>
                  <a:gd name="T9" fmla="*/ 0 h 900"/>
                  <a:gd name="T10" fmla="*/ 0 60000 65536"/>
                  <a:gd name="T11" fmla="*/ 0 60000 65536"/>
                  <a:gd name="T12" fmla="*/ 0 60000 65536"/>
                  <a:gd name="T13" fmla="*/ 0 60000 65536"/>
                  <a:gd name="T14" fmla="*/ 0 60000 65536"/>
                  <a:gd name="T15" fmla="*/ 0 w 1877"/>
                  <a:gd name="T16" fmla="*/ 0 h 900"/>
                  <a:gd name="T17" fmla="*/ 1877 w 1877"/>
                  <a:gd name="T18" fmla="*/ 900 h 900"/>
                </a:gdLst>
                <a:ahLst/>
                <a:cxnLst>
                  <a:cxn ang="T10">
                    <a:pos x="T0" y="T1"/>
                  </a:cxn>
                  <a:cxn ang="T11">
                    <a:pos x="T2" y="T3"/>
                  </a:cxn>
                  <a:cxn ang="T12">
                    <a:pos x="T4" y="T5"/>
                  </a:cxn>
                  <a:cxn ang="T13">
                    <a:pos x="T6" y="T7"/>
                  </a:cxn>
                  <a:cxn ang="T14">
                    <a:pos x="T8" y="T9"/>
                  </a:cxn>
                </a:cxnLst>
                <a:rect l="T15" t="T16" r="T17" b="T18"/>
                <a:pathLst>
                  <a:path w="1877" h="900">
                    <a:moveTo>
                      <a:pt x="1877" y="810"/>
                    </a:moveTo>
                    <a:lnTo>
                      <a:pt x="40" y="0"/>
                    </a:lnTo>
                    <a:lnTo>
                      <a:pt x="0" y="90"/>
                    </a:lnTo>
                    <a:lnTo>
                      <a:pt x="1838" y="900"/>
                    </a:lnTo>
                    <a:lnTo>
                      <a:pt x="1877" y="810"/>
                    </a:lnTo>
                    <a:close/>
                  </a:path>
                </a:pathLst>
              </a:custGeom>
              <a:solidFill>
                <a:srgbClr val="EDAAB4"/>
              </a:solidFill>
              <a:ln w="9525">
                <a:noFill/>
                <a:round/>
                <a:headEnd/>
                <a:tailEnd/>
              </a:ln>
            </p:spPr>
            <p:txBody>
              <a:bodyPr/>
              <a:lstStyle/>
              <a:p>
                <a:endParaRPr lang="en-US" dirty="0"/>
              </a:p>
            </p:txBody>
          </p:sp>
          <p:sp>
            <p:nvSpPr>
              <p:cNvPr id="58746" name="Freeform 415"/>
              <p:cNvSpPr>
                <a:spLocks/>
              </p:cNvSpPr>
              <p:nvPr/>
            </p:nvSpPr>
            <p:spPr bwMode="auto">
              <a:xfrm>
                <a:off x="4253" y="4477"/>
                <a:ext cx="3" cy="3"/>
              </a:xfrm>
              <a:custGeom>
                <a:avLst/>
                <a:gdLst>
                  <a:gd name="T0" fmla="*/ 0 w 69"/>
                  <a:gd name="T1" fmla="*/ 0 h 94"/>
                  <a:gd name="T2" fmla="*/ 0 w 69"/>
                  <a:gd name="T3" fmla="*/ 0 h 94"/>
                  <a:gd name="T4" fmla="*/ 0 w 69"/>
                  <a:gd name="T5" fmla="*/ 0 h 94"/>
                  <a:gd name="T6" fmla="*/ 0 w 69"/>
                  <a:gd name="T7" fmla="*/ 0 h 94"/>
                  <a:gd name="T8" fmla="*/ 0 w 69"/>
                  <a:gd name="T9" fmla="*/ 0 h 94"/>
                  <a:gd name="T10" fmla="*/ 0 w 69"/>
                  <a:gd name="T11" fmla="*/ 0 h 94"/>
                  <a:gd name="T12" fmla="*/ 0 w 69"/>
                  <a:gd name="T13" fmla="*/ 0 h 94"/>
                  <a:gd name="T14" fmla="*/ 0 w 69"/>
                  <a:gd name="T15" fmla="*/ 0 h 94"/>
                  <a:gd name="T16" fmla="*/ 0 w 69"/>
                  <a:gd name="T17" fmla="*/ 0 h 94"/>
                  <a:gd name="T18" fmla="*/ 0 w 69"/>
                  <a:gd name="T19" fmla="*/ 0 h 94"/>
                  <a:gd name="T20" fmla="*/ 0 w 69"/>
                  <a:gd name="T21" fmla="*/ 0 h 94"/>
                  <a:gd name="T22" fmla="*/ 0 w 69"/>
                  <a:gd name="T23" fmla="*/ 0 h 94"/>
                  <a:gd name="T24" fmla="*/ 0 w 69"/>
                  <a:gd name="T25" fmla="*/ 0 h 94"/>
                  <a:gd name="T26" fmla="*/ 0 w 69"/>
                  <a:gd name="T27" fmla="*/ 0 h 94"/>
                  <a:gd name="T28" fmla="*/ 0 w 69"/>
                  <a:gd name="T29" fmla="*/ 0 h 94"/>
                  <a:gd name="T30" fmla="*/ 0 w 69"/>
                  <a:gd name="T31" fmla="*/ 0 h 94"/>
                  <a:gd name="T32" fmla="*/ 0 w 69"/>
                  <a:gd name="T33" fmla="*/ 0 h 94"/>
                  <a:gd name="T34" fmla="*/ 0 w 69"/>
                  <a:gd name="T35" fmla="*/ 0 h 94"/>
                  <a:gd name="T36" fmla="*/ 0 w 69"/>
                  <a:gd name="T37" fmla="*/ 0 h 94"/>
                  <a:gd name="T38" fmla="*/ 0 w 69"/>
                  <a:gd name="T39" fmla="*/ 0 h 94"/>
                  <a:gd name="T40" fmla="*/ 0 w 69"/>
                  <a:gd name="T41" fmla="*/ 0 h 94"/>
                  <a:gd name="T42" fmla="*/ 0 w 69"/>
                  <a:gd name="T43" fmla="*/ 0 h 94"/>
                  <a:gd name="T44" fmla="*/ 0 w 69"/>
                  <a:gd name="T45" fmla="*/ 0 h 94"/>
                  <a:gd name="T46" fmla="*/ 0 w 69"/>
                  <a:gd name="T47" fmla="*/ 0 h 94"/>
                  <a:gd name="T48" fmla="*/ 0 w 69"/>
                  <a:gd name="T49" fmla="*/ 0 h 94"/>
                  <a:gd name="T50" fmla="*/ 0 w 69"/>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4"/>
                  <a:gd name="T80" fmla="*/ 69 w 69"/>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4">
                    <a:moveTo>
                      <a:pt x="0" y="90"/>
                    </a:moveTo>
                    <a:lnTo>
                      <a:pt x="5" y="92"/>
                    </a:lnTo>
                    <a:lnTo>
                      <a:pt x="11" y="93"/>
                    </a:lnTo>
                    <a:lnTo>
                      <a:pt x="16" y="94"/>
                    </a:lnTo>
                    <a:lnTo>
                      <a:pt x="21" y="94"/>
                    </a:lnTo>
                    <a:lnTo>
                      <a:pt x="26" y="94"/>
                    </a:lnTo>
                    <a:lnTo>
                      <a:pt x="30" y="93"/>
                    </a:lnTo>
                    <a:lnTo>
                      <a:pt x="35" y="92"/>
                    </a:lnTo>
                    <a:lnTo>
                      <a:pt x="39" y="90"/>
                    </a:lnTo>
                    <a:lnTo>
                      <a:pt x="47" y="86"/>
                    </a:lnTo>
                    <a:lnTo>
                      <a:pt x="55" y="80"/>
                    </a:lnTo>
                    <a:lnTo>
                      <a:pt x="60" y="73"/>
                    </a:lnTo>
                    <a:lnTo>
                      <a:pt x="65" y="65"/>
                    </a:lnTo>
                    <a:lnTo>
                      <a:pt x="68" y="56"/>
                    </a:lnTo>
                    <a:lnTo>
                      <a:pt x="69" y="47"/>
                    </a:lnTo>
                    <a:lnTo>
                      <a:pt x="69" y="38"/>
                    </a:lnTo>
                    <a:lnTo>
                      <a:pt x="67" y="28"/>
                    </a:lnTo>
                    <a:lnTo>
                      <a:pt x="65" y="24"/>
                    </a:lnTo>
                    <a:lnTo>
                      <a:pt x="63" y="20"/>
                    </a:lnTo>
                    <a:lnTo>
                      <a:pt x="61" y="16"/>
                    </a:lnTo>
                    <a:lnTo>
                      <a:pt x="58" y="12"/>
                    </a:lnTo>
                    <a:lnTo>
                      <a:pt x="54" y="9"/>
                    </a:lnTo>
                    <a:lnTo>
                      <a:pt x="49" y="6"/>
                    </a:lnTo>
                    <a:lnTo>
                      <a:pt x="44" y="3"/>
                    </a:lnTo>
                    <a:lnTo>
                      <a:pt x="39" y="0"/>
                    </a:lnTo>
                    <a:lnTo>
                      <a:pt x="0" y="90"/>
                    </a:lnTo>
                    <a:close/>
                  </a:path>
                </a:pathLst>
              </a:custGeom>
              <a:solidFill>
                <a:srgbClr val="EDAAB4"/>
              </a:solidFill>
              <a:ln w="9525">
                <a:noFill/>
                <a:round/>
                <a:headEnd/>
                <a:tailEnd/>
              </a:ln>
            </p:spPr>
            <p:txBody>
              <a:bodyPr/>
              <a:lstStyle/>
              <a:p>
                <a:endParaRPr lang="en-US" dirty="0"/>
              </a:p>
            </p:txBody>
          </p:sp>
          <p:sp>
            <p:nvSpPr>
              <p:cNvPr id="58747" name="Freeform 416"/>
              <p:cNvSpPr>
                <a:spLocks/>
              </p:cNvSpPr>
              <p:nvPr/>
            </p:nvSpPr>
            <p:spPr bwMode="auto">
              <a:xfrm>
                <a:off x="4194" y="4506"/>
                <a:ext cx="3" cy="4"/>
              </a:xfrm>
              <a:custGeom>
                <a:avLst/>
                <a:gdLst>
                  <a:gd name="T0" fmla="*/ 0 w 70"/>
                  <a:gd name="T1" fmla="*/ 0 h 95"/>
                  <a:gd name="T2" fmla="*/ 0 w 70"/>
                  <a:gd name="T3" fmla="*/ 0 h 95"/>
                  <a:gd name="T4" fmla="*/ 0 w 70"/>
                  <a:gd name="T5" fmla="*/ 0 h 95"/>
                  <a:gd name="T6" fmla="*/ 0 w 70"/>
                  <a:gd name="T7" fmla="*/ 0 h 95"/>
                  <a:gd name="T8" fmla="*/ 0 w 70"/>
                  <a:gd name="T9" fmla="*/ 0 h 95"/>
                  <a:gd name="T10" fmla="*/ 0 w 70"/>
                  <a:gd name="T11" fmla="*/ 0 h 95"/>
                  <a:gd name="T12" fmla="*/ 0 w 70"/>
                  <a:gd name="T13" fmla="*/ 0 h 95"/>
                  <a:gd name="T14" fmla="*/ 0 w 70"/>
                  <a:gd name="T15" fmla="*/ 0 h 95"/>
                  <a:gd name="T16" fmla="*/ 0 w 70"/>
                  <a:gd name="T17" fmla="*/ 0 h 95"/>
                  <a:gd name="T18" fmla="*/ 0 w 70"/>
                  <a:gd name="T19" fmla="*/ 0 h 95"/>
                  <a:gd name="T20" fmla="*/ 0 w 70"/>
                  <a:gd name="T21" fmla="*/ 0 h 95"/>
                  <a:gd name="T22" fmla="*/ 0 w 70"/>
                  <a:gd name="T23" fmla="*/ 0 h 95"/>
                  <a:gd name="T24" fmla="*/ 0 w 70"/>
                  <a:gd name="T25" fmla="*/ 0 h 95"/>
                  <a:gd name="T26" fmla="*/ 0 w 70"/>
                  <a:gd name="T27" fmla="*/ 0 h 95"/>
                  <a:gd name="T28" fmla="*/ 0 w 70"/>
                  <a:gd name="T29" fmla="*/ 0 h 95"/>
                  <a:gd name="T30" fmla="*/ 0 w 70"/>
                  <a:gd name="T31" fmla="*/ 0 h 95"/>
                  <a:gd name="T32" fmla="*/ 0 w 70"/>
                  <a:gd name="T33" fmla="*/ 0 h 95"/>
                  <a:gd name="T34" fmla="*/ 0 w 70"/>
                  <a:gd name="T35" fmla="*/ 0 h 95"/>
                  <a:gd name="T36" fmla="*/ 0 w 70"/>
                  <a:gd name="T37" fmla="*/ 0 h 95"/>
                  <a:gd name="T38" fmla="*/ 0 w 70"/>
                  <a:gd name="T39" fmla="*/ 0 h 95"/>
                  <a:gd name="T40" fmla="*/ 0 w 70"/>
                  <a:gd name="T41" fmla="*/ 0 h 95"/>
                  <a:gd name="T42" fmla="*/ 0 w 70"/>
                  <a:gd name="T43" fmla="*/ 0 h 95"/>
                  <a:gd name="T44" fmla="*/ 0 w 70"/>
                  <a:gd name="T45" fmla="*/ 0 h 95"/>
                  <a:gd name="T46" fmla="*/ 0 w 70"/>
                  <a:gd name="T47" fmla="*/ 0 h 95"/>
                  <a:gd name="T48" fmla="*/ 0 w 70"/>
                  <a:gd name="T49" fmla="*/ 0 h 95"/>
                  <a:gd name="T50" fmla="*/ 0 w 70"/>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5"/>
                  <a:gd name="T80" fmla="*/ 70 w 70"/>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5">
                    <a:moveTo>
                      <a:pt x="70" y="5"/>
                    </a:moveTo>
                    <a:lnTo>
                      <a:pt x="64" y="3"/>
                    </a:lnTo>
                    <a:lnTo>
                      <a:pt x="59" y="2"/>
                    </a:lnTo>
                    <a:lnTo>
                      <a:pt x="54" y="1"/>
                    </a:lnTo>
                    <a:lnTo>
                      <a:pt x="49" y="0"/>
                    </a:lnTo>
                    <a:lnTo>
                      <a:pt x="44" y="1"/>
                    </a:lnTo>
                    <a:lnTo>
                      <a:pt x="39" y="1"/>
                    </a:lnTo>
                    <a:lnTo>
                      <a:pt x="34" y="3"/>
                    </a:lnTo>
                    <a:lnTo>
                      <a:pt x="30" y="4"/>
                    </a:lnTo>
                    <a:lnTo>
                      <a:pt x="22" y="9"/>
                    </a:lnTo>
                    <a:lnTo>
                      <a:pt x="16" y="15"/>
                    </a:lnTo>
                    <a:lnTo>
                      <a:pt x="10" y="22"/>
                    </a:lnTo>
                    <a:lnTo>
                      <a:pt x="6" y="30"/>
                    </a:lnTo>
                    <a:lnTo>
                      <a:pt x="3" y="39"/>
                    </a:lnTo>
                    <a:lnTo>
                      <a:pt x="0" y="47"/>
                    </a:lnTo>
                    <a:lnTo>
                      <a:pt x="0" y="56"/>
                    </a:lnTo>
                    <a:lnTo>
                      <a:pt x="3" y="65"/>
                    </a:lnTo>
                    <a:lnTo>
                      <a:pt x="5" y="71"/>
                    </a:lnTo>
                    <a:lnTo>
                      <a:pt x="7" y="75"/>
                    </a:lnTo>
                    <a:lnTo>
                      <a:pt x="10" y="79"/>
                    </a:lnTo>
                    <a:lnTo>
                      <a:pt x="13" y="82"/>
                    </a:lnTo>
                    <a:lnTo>
                      <a:pt x="16" y="86"/>
                    </a:lnTo>
                    <a:lnTo>
                      <a:pt x="21" y="89"/>
                    </a:lnTo>
                    <a:lnTo>
                      <a:pt x="25" y="92"/>
                    </a:lnTo>
                    <a:lnTo>
                      <a:pt x="31" y="95"/>
                    </a:lnTo>
                    <a:lnTo>
                      <a:pt x="70" y="5"/>
                    </a:lnTo>
                    <a:close/>
                  </a:path>
                </a:pathLst>
              </a:custGeom>
              <a:solidFill>
                <a:srgbClr val="EDAAB4"/>
              </a:solidFill>
              <a:ln w="9525">
                <a:noFill/>
                <a:round/>
                <a:headEnd/>
                <a:tailEnd/>
              </a:ln>
            </p:spPr>
            <p:txBody>
              <a:bodyPr/>
              <a:lstStyle/>
              <a:p>
                <a:endParaRPr lang="en-US" dirty="0"/>
              </a:p>
            </p:txBody>
          </p:sp>
          <p:sp>
            <p:nvSpPr>
              <p:cNvPr id="58748" name="Freeform 417"/>
              <p:cNvSpPr>
                <a:spLocks/>
              </p:cNvSpPr>
              <p:nvPr/>
            </p:nvSpPr>
            <p:spPr bwMode="auto">
              <a:xfrm>
                <a:off x="4195" y="4506"/>
                <a:ext cx="66" cy="32"/>
              </a:xfrm>
              <a:custGeom>
                <a:avLst/>
                <a:gdLst>
                  <a:gd name="T0" fmla="*/ 0 w 1706"/>
                  <a:gd name="T1" fmla="*/ 0 h 826"/>
                  <a:gd name="T2" fmla="*/ 0 w 1706"/>
                  <a:gd name="T3" fmla="*/ 0 h 826"/>
                  <a:gd name="T4" fmla="*/ 0 w 1706"/>
                  <a:gd name="T5" fmla="*/ 0 h 826"/>
                  <a:gd name="T6" fmla="*/ 0 w 1706"/>
                  <a:gd name="T7" fmla="*/ 0 h 826"/>
                  <a:gd name="T8" fmla="*/ 0 w 1706"/>
                  <a:gd name="T9" fmla="*/ 0 h 826"/>
                  <a:gd name="T10" fmla="*/ 0 60000 65536"/>
                  <a:gd name="T11" fmla="*/ 0 60000 65536"/>
                  <a:gd name="T12" fmla="*/ 0 60000 65536"/>
                  <a:gd name="T13" fmla="*/ 0 60000 65536"/>
                  <a:gd name="T14" fmla="*/ 0 60000 65536"/>
                  <a:gd name="T15" fmla="*/ 0 w 1706"/>
                  <a:gd name="T16" fmla="*/ 0 h 826"/>
                  <a:gd name="T17" fmla="*/ 1706 w 1706"/>
                  <a:gd name="T18" fmla="*/ 826 h 826"/>
                </a:gdLst>
                <a:ahLst/>
                <a:cxnLst>
                  <a:cxn ang="T10">
                    <a:pos x="T0" y="T1"/>
                  </a:cxn>
                  <a:cxn ang="T11">
                    <a:pos x="T2" y="T3"/>
                  </a:cxn>
                  <a:cxn ang="T12">
                    <a:pos x="T4" y="T5"/>
                  </a:cxn>
                  <a:cxn ang="T13">
                    <a:pos x="T6" y="T7"/>
                  </a:cxn>
                  <a:cxn ang="T14">
                    <a:pos x="T8" y="T9"/>
                  </a:cxn>
                </a:cxnLst>
                <a:rect l="T15" t="T16" r="T17" b="T18"/>
                <a:pathLst>
                  <a:path w="1706" h="826">
                    <a:moveTo>
                      <a:pt x="1706" y="736"/>
                    </a:moveTo>
                    <a:lnTo>
                      <a:pt x="39" y="0"/>
                    </a:lnTo>
                    <a:lnTo>
                      <a:pt x="0" y="90"/>
                    </a:lnTo>
                    <a:lnTo>
                      <a:pt x="1667" y="826"/>
                    </a:lnTo>
                    <a:lnTo>
                      <a:pt x="1706" y="736"/>
                    </a:lnTo>
                    <a:close/>
                  </a:path>
                </a:pathLst>
              </a:custGeom>
              <a:solidFill>
                <a:srgbClr val="EDAAB4"/>
              </a:solidFill>
              <a:ln w="9525">
                <a:noFill/>
                <a:round/>
                <a:headEnd/>
                <a:tailEnd/>
              </a:ln>
            </p:spPr>
            <p:txBody>
              <a:bodyPr/>
              <a:lstStyle/>
              <a:p>
                <a:endParaRPr lang="en-US" dirty="0"/>
              </a:p>
            </p:txBody>
          </p:sp>
          <p:sp>
            <p:nvSpPr>
              <p:cNvPr id="58749" name="Freeform 418"/>
              <p:cNvSpPr>
                <a:spLocks/>
              </p:cNvSpPr>
              <p:nvPr/>
            </p:nvSpPr>
            <p:spPr bwMode="auto">
              <a:xfrm>
                <a:off x="4259" y="4535"/>
                <a:ext cx="3" cy="3"/>
              </a:xfrm>
              <a:custGeom>
                <a:avLst/>
                <a:gdLst>
                  <a:gd name="T0" fmla="*/ 0 w 70"/>
                  <a:gd name="T1" fmla="*/ 0 h 94"/>
                  <a:gd name="T2" fmla="*/ 0 w 70"/>
                  <a:gd name="T3" fmla="*/ 0 h 94"/>
                  <a:gd name="T4" fmla="*/ 0 w 70"/>
                  <a:gd name="T5" fmla="*/ 0 h 94"/>
                  <a:gd name="T6" fmla="*/ 0 w 70"/>
                  <a:gd name="T7" fmla="*/ 0 h 94"/>
                  <a:gd name="T8" fmla="*/ 0 w 70"/>
                  <a:gd name="T9" fmla="*/ 0 h 94"/>
                  <a:gd name="T10" fmla="*/ 0 w 70"/>
                  <a:gd name="T11" fmla="*/ 0 h 94"/>
                  <a:gd name="T12" fmla="*/ 0 w 70"/>
                  <a:gd name="T13" fmla="*/ 0 h 94"/>
                  <a:gd name="T14" fmla="*/ 0 w 70"/>
                  <a:gd name="T15" fmla="*/ 0 h 94"/>
                  <a:gd name="T16" fmla="*/ 0 w 70"/>
                  <a:gd name="T17" fmla="*/ 0 h 94"/>
                  <a:gd name="T18" fmla="*/ 0 w 70"/>
                  <a:gd name="T19" fmla="*/ 0 h 94"/>
                  <a:gd name="T20" fmla="*/ 0 w 70"/>
                  <a:gd name="T21" fmla="*/ 0 h 94"/>
                  <a:gd name="T22" fmla="*/ 0 w 70"/>
                  <a:gd name="T23" fmla="*/ 0 h 94"/>
                  <a:gd name="T24" fmla="*/ 0 w 70"/>
                  <a:gd name="T25" fmla="*/ 0 h 94"/>
                  <a:gd name="T26" fmla="*/ 0 w 70"/>
                  <a:gd name="T27" fmla="*/ 0 h 94"/>
                  <a:gd name="T28" fmla="*/ 0 w 70"/>
                  <a:gd name="T29" fmla="*/ 0 h 94"/>
                  <a:gd name="T30" fmla="*/ 0 w 70"/>
                  <a:gd name="T31" fmla="*/ 0 h 94"/>
                  <a:gd name="T32" fmla="*/ 0 w 70"/>
                  <a:gd name="T33" fmla="*/ 0 h 94"/>
                  <a:gd name="T34" fmla="*/ 0 w 70"/>
                  <a:gd name="T35" fmla="*/ 0 h 94"/>
                  <a:gd name="T36" fmla="*/ 0 w 70"/>
                  <a:gd name="T37" fmla="*/ 0 h 94"/>
                  <a:gd name="T38" fmla="*/ 0 w 70"/>
                  <a:gd name="T39" fmla="*/ 0 h 94"/>
                  <a:gd name="T40" fmla="*/ 0 w 70"/>
                  <a:gd name="T41" fmla="*/ 0 h 94"/>
                  <a:gd name="T42" fmla="*/ 0 w 70"/>
                  <a:gd name="T43" fmla="*/ 0 h 94"/>
                  <a:gd name="T44" fmla="*/ 0 w 70"/>
                  <a:gd name="T45" fmla="*/ 0 h 94"/>
                  <a:gd name="T46" fmla="*/ 0 w 70"/>
                  <a:gd name="T47" fmla="*/ 0 h 94"/>
                  <a:gd name="T48" fmla="*/ 0 w 70"/>
                  <a:gd name="T49" fmla="*/ 0 h 94"/>
                  <a:gd name="T50" fmla="*/ 0 w 70"/>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4"/>
                  <a:gd name="T80" fmla="*/ 70 w 70"/>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4">
                    <a:moveTo>
                      <a:pt x="0" y="90"/>
                    </a:moveTo>
                    <a:lnTo>
                      <a:pt x="6" y="92"/>
                    </a:lnTo>
                    <a:lnTo>
                      <a:pt x="11" y="93"/>
                    </a:lnTo>
                    <a:lnTo>
                      <a:pt x="16" y="94"/>
                    </a:lnTo>
                    <a:lnTo>
                      <a:pt x="21" y="94"/>
                    </a:lnTo>
                    <a:lnTo>
                      <a:pt x="26" y="94"/>
                    </a:lnTo>
                    <a:lnTo>
                      <a:pt x="31" y="93"/>
                    </a:lnTo>
                    <a:lnTo>
                      <a:pt x="35" y="92"/>
                    </a:lnTo>
                    <a:lnTo>
                      <a:pt x="40" y="90"/>
                    </a:lnTo>
                    <a:lnTo>
                      <a:pt x="48" y="86"/>
                    </a:lnTo>
                    <a:lnTo>
                      <a:pt x="55" y="80"/>
                    </a:lnTo>
                    <a:lnTo>
                      <a:pt x="61" y="73"/>
                    </a:lnTo>
                    <a:lnTo>
                      <a:pt x="65" y="65"/>
                    </a:lnTo>
                    <a:lnTo>
                      <a:pt x="68" y="56"/>
                    </a:lnTo>
                    <a:lnTo>
                      <a:pt x="70" y="47"/>
                    </a:lnTo>
                    <a:lnTo>
                      <a:pt x="69" y="37"/>
                    </a:lnTo>
                    <a:lnTo>
                      <a:pt x="68" y="28"/>
                    </a:lnTo>
                    <a:lnTo>
                      <a:pt x="66" y="24"/>
                    </a:lnTo>
                    <a:lnTo>
                      <a:pt x="64" y="20"/>
                    </a:lnTo>
                    <a:lnTo>
                      <a:pt x="61" y="16"/>
                    </a:lnTo>
                    <a:lnTo>
                      <a:pt x="58" y="12"/>
                    </a:lnTo>
                    <a:lnTo>
                      <a:pt x="54" y="9"/>
                    </a:lnTo>
                    <a:lnTo>
                      <a:pt x="50" y="5"/>
                    </a:lnTo>
                    <a:lnTo>
                      <a:pt x="46" y="2"/>
                    </a:lnTo>
                    <a:lnTo>
                      <a:pt x="39" y="0"/>
                    </a:lnTo>
                    <a:lnTo>
                      <a:pt x="0" y="90"/>
                    </a:lnTo>
                    <a:close/>
                  </a:path>
                </a:pathLst>
              </a:custGeom>
              <a:solidFill>
                <a:srgbClr val="EDAAB4"/>
              </a:solidFill>
              <a:ln w="9525">
                <a:noFill/>
                <a:round/>
                <a:headEnd/>
                <a:tailEnd/>
              </a:ln>
            </p:spPr>
            <p:txBody>
              <a:bodyPr/>
              <a:lstStyle/>
              <a:p>
                <a:endParaRPr lang="en-US" dirty="0"/>
              </a:p>
            </p:txBody>
          </p:sp>
          <p:sp>
            <p:nvSpPr>
              <p:cNvPr id="58750" name="Freeform 419"/>
              <p:cNvSpPr>
                <a:spLocks/>
              </p:cNvSpPr>
              <p:nvPr/>
            </p:nvSpPr>
            <p:spPr bwMode="auto">
              <a:xfrm>
                <a:off x="4067" y="4614"/>
                <a:ext cx="3" cy="3"/>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69" y="6"/>
                    </a:moveTo>
                    <a:lnTo>
                      <a:pt x="64" y="3"/>
                    </a:lnTo>
                    <a:lnTo>
                      <a:pt x="58" y="1"/>
                    </a:lnTo>
                    <a:lnTo>
                      <a:pt x="53" y="0"/>
                    </a:lnTo>
                    <a:lnTo>
                      <a:pt x="48" y="0"/>
                    </a:lnTo>
                    <a:lnTo>
                      <a:pt x="43" y="0"/>
                    </a:lnTo>
                    <a:lnTo>
                      <a:pt x="39" y="1"/>
                    </a:lnTo>
                    <a:lnTo>
                      <a:pt x="34" y="2"/>
                    </a:lnTo>
                    <a:lnTo>
                      <a:pt x="29" y="4"/>
                    </a:lnTo>
                    <a:lnTo>
                      <a:pt x="21" y="10"/>
                    </a:lnTo>
                    <a:lnTo>
                      <a:pt x="14" y="15"/>
                    </a:lnTo>
                    <a:lnTo>
                      <a:pt x="9" y="23"/>
                    </a:lnTo>
                    <a:lnTo>
                      <a:pt x="4" y="31"/>
                    </a:lnTo>
                    <a:lnTo>
                      <a:pt x="1" y="39"/>
                    </a:lnTo>
                    <a:lnTo>
                      <a:pt x="0" y="48"/>
                    </a:lnTo>
                    <a:lnTo>
                      <a:pt x="0" y="57"/>
                    </a:lnTo>
                    <a:lnTo>
                      <a:pt x="2" y="66"/>
                    </a:lnTo>
                    <a:lnTo>
                      <a:pt x="4" y="70"/>
                    </a:lnTo>
                    <a:lnTo>
                      <a:pt x="6" y="74"/>
                    </a:lnTo>
                    <a:lnTo>
                      <a:pt x="8" y="79"/>
                    </a:lnTo>
                    <a:lnTo>
                      <a:pt x="11" y="83"/>
                    </a:lnTo>
                    <a:lnTo>
                      <a:pt x="15" y="87"/>
                    </a:lnTo>
                    <a:lnTo>
                      <a:pt x="19" y="90"/>
                    </a:lnTo>
                    <a:lnTo>
                      <a:pt x="24" y="93"/>
                    </a:lnTo>
                    <a:lnTo>
                      <a:pt x="29" y="95"/>
                    </a:lnTo>
                    <a:lnTo>
                      <a:pt x="69" y="6"/>
                    </a:lnTo>
                    <a:close/>
                  </a:path>
                </a:pathLst>
              </a:custGeom>
              <a:solidFill>
                <a:srgbClr val="EDAAB4"/>
              </a:solidFill>
              <a:ln w="9525">
                <a:noFill/>
                <a:round/>
                <a:headEnd/>
                <a:tailEnd/>
              </a:ln>
            </p:spPr>
            <p:txBody>
              <a:bodyPr/>
              <a:lstStyle/>
              <a:p>
                <a:endParaRPr lang="en-US" dirty="0"/>
              </a:p>
            </p:txBody>
          </p:sp>
          <p:sp>
            <p:nvSpPr>
              <p:cNvPr id="58751" name="Freeform 420"/>
              <p:cNvSpPr>
                <a:spLocks/>
              </p:cNvSpPr>
              <p:nvPr/>
            </p:nvSpPr>
            <p:spPr bwMode="auto">
              <a:xfrm>
                <a:off x="4068" y="4614"/>
                <a:ext cx="46" cy="23"/>
              </a:xfrm>
              <a:custGeom>
                <a:avLst/>
                <a:gdLst>
                  <a:gd name="T0" fmla="*/ 0 w 1176"/>
                  <a:gd name="T1" fmla="*/ 0 h 591"/>
                  <a:gd name="T2" fmla="*/ 0 w 1176"/>
                  <a:gd name="T3" fmla="*/ 0 h 591"/>
                  <a:gd name="T4" fmla="*/ 0 w 1176"/>
                  <a:gd name="T5" fmla="*/ 0 h 591"/>
                  <a:gd name="T6" fmla="*/ 0 w 1176"/>
                  <a:gd name="T7" fmla="*/ 0 h 591"/>
                  <a:gd name="T8" fmla="*/ 0 w 1176"/>
                  <a:gd name="T9" fmla="*/ 0 h 591"/>
                  <a:gd name="T10" fmla="*/ 0 60000 65536"/>
                  <a:gd name="T11" fmla="*/ 0 60000 65536"/>
                  <a:gd name="T12" fmla="*/ 0 60000 65536"/>
                  <a:gd name="T13" fmla="*/ 0 60000 65536"/>
                  <a:gd name="T14" fmla="*/ 0 60000 65536"/>
                  <a:gd name="T15" fmla="*/ 0 w 1176"/>
                  <a:gd name="T16" fmla="*/ 0 h 591"/>
                  <a:gd name="T17" fmla="*/ 1176 w 1176"/>
                  <a:gd name="T18" fmla="*/ 591 h 591"/>
                </a:gdLst>
                <a:ahLst/>
                <a:cxnLst>
                  <a:cxn ang="T10">
                    <a:pos x="T0" y="T1"/>
                  </a:cxn>
                  <a:cxn ang="T11">
                    <a:pos x="T2" y="T3"/>
                  </a:cxn>
                  <a:cxn ang="T12">
                    <a:pos x="T4" y="T5"/>
                  </a:cxn>
                  <a:cxn ang="T13">
                    <a:pos x="T6" y="T7"/>
                  </a:cxn>
                  <a:cxn ang="T14">
                    <a:pos x="T8" y="T9"/>
                  </a:cxn>
                </a:cxnLst>
                <a:rect l="T15" t="T16" r="T17" b="T18"/>
                <a:pathLst>
                  <a:path w="1176" h="591">
                    <a:moveTo>
                      <a:pt x="1176" y="500"/>
                    </a:moveTo>
                    <a:lnTo>
                      <a:pt x="40" y="0"/>
                    </a:lnTo>
                    <a:lnTo>
                      <a:pt x="0" y="89"/>
                    </a:lnTo>
                    <a:lnTo>
                      <a:pt x="1136" y="591"/>
                    </a:lnTo>
                    <a:lnTo>
                      <a:pt x="1176" y="500"/>
                    </a:lnTo>
                    <a:close/>
                  </a:path>
                </a:pathLst>
              </a:custGeom>
              <a:solidFill>
                <a:srgbClr val="EDAAB4"/>
              </a:solidFill>
              <a:ln w="9525">
                <a:noFill/>
                <a:round/>
                <a:headEnd/>
                <a:tailEnd/>
              </a:ln>
            </p:spPr>
            <p:txBody>
              <a:bodyPr/>
              <a:lstStyle/>
              <a:p>
                <a:endParaRPr lang="en-US" dirty="0"/>
              </a:p>
            </p:txBody>
          </p:sp>
          <p:sp>
            <p:nvSpPr>
              <p:cNvPr id="58752" name="Freeform 421"/>
              <p:cNvSpPr>
                <a:spLocks/>
              </p:cNvSpPr>
              <p:nvPr/>
            </p:nvSpPr>
            <p:spPr bwMode="auto">
              <a:xfrm>
                <a:off x="4112" y="4633"/>
                <a:ext cx="3"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0" y="91"/>
                    </a:moveTo>
                    <a:lnTo>
                      <a:pt x="6" y="93"/>
                    </a:lnTo>
                    <a:lnTo>
                      <a:pt x="11" y="94"/>
                    </a:lnTo>
                    <a:lnTo>
                      <a:pt x="16" y="95"/>
                    </a:lnTo>
                    <a:lnTo>
                      <a:pt x="21" y="95"/>
                    </a:lnTo>
                    <a:lnTo>
                      <a:pt x="27" y="95"/>
                    </a:lnTo>
                    <a:lnTo>
                      <a:pt x="32" y="94"/>
                    </a:lnTo>
                    <a:lnTo>
                      <a:pt x="36" y="93"/>
                    </a:lnTo>
                    <a:lnTo>
                      <a:pt x="41" y="91"/>
                    </a:lnTo>
                    <a:lnTo>
                      <a:pt x="48" y="87"/>
                    </a:lnTo>
                    <a:lnTo>
                      <a:pt x="55" y="81"/>
                    </a:lnTo>
                    <a:lnTo>
                      <a:pt x="61" y="73"/>
                    </a:lnTo>
                    <a:lnTo>
                      <a:pt x="65" y="65"/>
                    </a:lnTo>
                    <a:lnTo>
                      <a:pt x="68" y="56"/>
                    </a:lnTo>
                    <a:lnTo>
                      <a:pt x="69" y="47"/>
                    </a:lnTo>
                    <a:lnTo>
                      <a:pt x="69" y="38"/>
                    </a:lnTo>
                    <a:lnTo>
                      <a:pt x="67" y="29"/>
                    </a:lnTo>
                    <a:lnTo>
                      <a:pt x="66" y="25"/>
                    </a:lnTo>
                    <a:lnTo>
                      <a:pt x="64" y="21"/>
                    </a:lnTo>
                    <a:lnTo>
                      <a:pt x="61" y="17"/>
                    </a:lnTo>
                    <a:lnTo>
                      <a:pt x="58" y="13"/>
                    </a:lnTo>
                    <a:lnTo>
                      <a:pt x="54" y="10"/>
                    </a:lnTo>
                    <a:lnTo>
                      <a:pt x="50" y="6"/>
                    </a:lnTo>
                    <a:lnTo>
                      <a:pt x="45" y="2"/>
                    </a:lnTo>
                    <a:lnTo>
                      <a:pt x="40" y="0"/>
                    </a:lnTo>
                    <a:lnTo>
                      <a:pt x="0" y="91"/>
                    </a:lnTo>
                    <a:close/>
                  </a:path>
                </a:pathLst>
              </a:custGeom>
              <a:solidFill>
                <a:srgbClr val="EDAAB4"/>
              </a:solidFill>
              <a:ln w="9525">
                <a:noFill/>
                <a:round/>
                <a:headEnd/>
                <a:tailEnd/>
              </a:ln>
            </p:spPr>
            <p:txBody>
              <a:bodyPr/>
              <a:lstStyle/>
              <a:p>
                <a:endParaRPr lang="en-US" dirty="0"/>
              </a:p>
            </p:txBody>
          </p:sp>
          <p:sp>
            <p:nvSpPr>
              <p:cNvPr id="58753" name="Freeform 422"/>
              <p:cNvSpPr>
                <a:spLocks/>
              </p:cNvSpPr>
              <p:nvPr/>
            </p:nvSpPr>
            <p:spPr bwMode="auto">
              <a:xfrm>
                <a:off x="4196" y="4562"/>
                <a:ext cx="3" cy="3"/>
              </a:xfrm>
              <a:custGeom>
                <a:avLst/>
                <a:gdLst>
                  <a:gd name="T0" fmla="*/ 0 w 70"/>
                  <a:gd name="T1" fmla="*/ 0 h 94"/>
                  <a:gd name="T2" fmla="*/ 0 w 70"/>
                  <a:gd name="T3" fmla="*/ 0 h 94"/>
                  <a:gd name="T4" fmla="*/ 0 w 70"/>
                  <a:gd name="T5" fmla="*/ 0 h 94"/>
                  <a:gd name="T6" fmla="*/ 0 w 70"/>
                  <a:gd name="T7" fmla="*/ 0 h 94"/>
                  <a:gd name="T8" fmla="*/ 0 w 70"/>
                  <a:gd name="T9" fmla="*/ 0 h 94"/>
                  <a:gd name="T10" fmla="*/ 0 w 70"/>
                  <a:gd name="T11" fmla="*/ 0 h 94"/>
                  <a:gd name="T12" fmla="*/ 0 w 70"/>
                  <a:gd name="T13" fmla="*/ 0 h 94"/>
                  <a:gd name="T14" fmla="*/ 0 w 70"/>
                  <a:gd name="T15" fmla="*/ 0 h 94"/>
                  <a:gd name="T16" fmla="*/ 0 w 70"/>
                  <a:gd name="T17" fmla="*/ 0 h 94"/>
                  <a:gd name="T18" fmla="*/ 0 w 70"/>
                  <a:gd name="T19" fmla="*/ 0 h 94"/>
                  <a:gd name="T20" fmla="*/ 0 w 70"/>
                  <a:gd name="T21" fmla="*/ 0 h 94"/>
                  <a:gd name="T22" fmla="*/ 0 w 70"/>
                  <a:gd name="T23" fmla="*/ 0 h 94"/>
                  <a:gd name="T24" fmla="*/ 0 w 70"/>
                  <a:gd name="T25" fmla="*/ 0 h 94"/>
                  <a:gd name="T26" fmla="*/ 0 w 70"/>
                  <a:gd name="T27" fmla="*/ 0 h 94"/>
                  <a:gd name="T28" fmla="*/ 0 w 70"/>
                  <a:gd name="T29" fmla="*/ 0 h 94"/>
                  <a:gd name="T30" fmla="*/ 0 w 70"/>
                  <a:gd name="T31" fmla="*/ 0 h 94"/>
                  <a:gd name="T32" fmla="*/ 0 w 70"/>
                  <a:gd name="T33" fmla="*/ 0 h 94"/>
                  <a:gd name="T34" fmla="*/ 0 w 70"/>
                  <a:gd name="T35" fmla="*/ 0 h 94"/>
                  <a:gd name="T36" fmla="*/ 0 w 70"/>
                  <a:gd name="T37" fmla="*/ 0 h 94"/>
                  <a:gd name="T38" fmla="*/ 0 w 70"/>
                  <a:gd name="T39" fmla="*/ 0 h 94"/>
                  <a:gd name="T40" fmla="*/ 0 w 70"/>
                  <a:gd name="T41" fmla="*/ 0 h 94"/>
                  <a:gd name="T42" fmla="*/ 0 w 70"/>
                  <a:gd name="T43" fmla="*/ 0 h 94"/>
                  <a:gd name="T44" fmla="*/ 0 w 70"/>
                  <a:gd name="T45" fmla="*/ 0 h 94"/>
                  <a:gd name="T46" fmla="*/ 0 w 70"/>
                  <a:gd name="T47" fmla="*/ 0 h 94"/>
                  <a:gd name="T48" fmla="*/ 0 w 70"/>
                  <a:gd name="T49" fmla="*/ 0 h 94"/>
                  <a:gd name="T50" fmla="*/ 0 w 70"/>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4"/>
                  <a:gd name="T80" fmla="*/ 70 w 70"/>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4">
                    <a:moveTo>
                      <a:pt x="70" y="5"/>
                    </a:moveTo>
                    <a:lnTo>
                      <a:pt x="64" y="3"/>
                    </a:lnTo>
                    <a:lnTo>
                      <a:pt x="59" y="1"/>
                    </a:lnTo>
                    <a:lnTo>
                      <a:pt x="53" y="0"/>
                    </a:lnTo>
                    <a:lnTo>
                      <a:pt x="48" y="0"/>
                    </a:lnTo>
                    <a:lnTo>
                      <a:pt x="44" y="0"/>
                    </a:lnTo>
                    <a:lnTo>
                      <a:pt x="39" y="1"/>
                    </a:lnTo>
                    <a:lnTo>
                      <a:pt x="34" y="2"/>
                    </a:lnTo>
                    <a:lnTo>
                      <a:pt x="30" y="4"/>
                    </a:lnTo>
                    <a:lnTo>
                      <a:pt x="22" y="8"/>
                    </a:lnTo>
                    <a:lnTo>
                      <a:pt x="15" y="14"/>
                    </a:lnTo>
                    <a:lnTo>
                      <a:pt x="9" y="22"/>
                    </a:lnTo>
                    <a:lnTo>
                      <a:pt x="5" y="30"/>
                    </a:lnTo>
                    <a:lnTo>
                      <a:pt x="2" y="38"/>
                    </a:lnTo>
                    <a:lnTo>
                      <a:pt x="0" y="47"/>
                    </a:lnTo>
                    <a:lnTo>
                      <a:pt x="0" y="56"/>
                    </a:lnTo>
                    <a:lnTo>
                      <a:pt x="2" y="66"/>
                    </a:lnTo>
                    <a:lnTo>
                      <a:pt x="4" y="70"/>
                    </a:lnTo>
                    <a:lnTo>
                      <a:pt x="6" y="74"/>
                    </a:lnTo>
                    <a:lnTo>
                      <a:pt x="9" y="78"/>
                    </a:lnTo>
                    <a:lnTo>
                      <a:pt x="12" y="82"/>
                    </a:lnTo>
                    <a:lnTo>
                      <a:pt x="15" y="86"/>
                    </a:lnTo>
                    <a:lnTo>
                      <a:pt x="20" y="89"/>
                    </a:lnTo>
                    <a:lnTo>
                      <a:pt x="25" y="92"/>
                    </a:lnTo>
                    <a:lnTo>
                      <a:pt x="30" y="94"/>
                    </a:lnTo>
                    <a:lnTo>
                      <a:pt x="70" y="5"/>
                    </a:lnTo>
                    <a:close/>
                  </a:path>
                </a:pathLst>
              </a:custGeom>
              <a:solidFill>
                <a:srgbClr val="EDAAB4"/>
              </a:solidFill>
              <a:ln w="9525">
                <a:noFill/>
                <a:round/>
                <a:headEnd/>
                <a:tailEnd/>
              </a:ln>
            </p:spPr>
            <p:txBody>
              <a:bodyPr/>
              <a:lstStyle/>
              <a:p>
                <a:endParaRPr lang="en-US" dirty="0"/>
              </a:p>
            </p:txBody>
          </p:sp>
          <p:sp>
            <p:nvSpPr>
              <p:cNvPr id="58754" name="Freeform 423"/>
              <p:cNvSpPr>
                <a:spLocks/>
              </p:cNvSpPr>
              <p:nvPr/>
            </p:nvSpPr>
            <p:spPr bwMode="auto">
              <a:xfrm>
                <a:off x="4197" y="4562"/>
                <a:ext cx="78" cy="37"/>
              </a:xfrm>
              <a:custGeom>
                <a:avLst/>
                <a:gdLst>
                  <a:gd name="T0" fmla="*/ 0 w 2013"/>
                  <a:gd name="T1" fmla="*/ 0 h 961"/>
                  <a:gd name="T2" fmla="*/ 0 w 2013"/>
                  <a:gd name="T3" fmla="*/ 0 h 961"/>
                  <a:gd name="T4" fmla="*/ 0 w 2013"/>
                  <a:gd name="T5" fmla="*/ 0 h 961"/>
                  <a:gd name="T6" fmla="*/ 0 w 2013"/>
                  <a:gd name="T7" fmla="*/ 0 h 961"/>
                  <a:gd name="T8" fmla="*/ 0 w 2013"/>
                  <a:gd name="T9" fmla="*/ 0 h 961"/>
                  <a:gd name="T10" fmla="*/ 0 60000 65536"/>
                  <a:gd name="T11" fmla="*/ 0 60000 65536"/>
                  <a:gd name="T12" fmla="*/ 0 60000 65536"/>
                  <a:gd name="T13" fmla="*/ 0 60000 65536"/>
                  <a:gd name="T14" fmla="*/ 0 60000 65536"/>
                  <a:gd name="T15" fmla="*/ 0 w 2013"/>
                  <a:gd name="T16" fmla="*/ 0 h 961"/>
                  <a:gd name="T17" fmla="*/ 2013 w 2013"/>
                  <a:gd name="T18" fmla="*/ 961 h 961"/>
                </a:gdLst>
                <a:ahLst/>
                <a:cxnLst>
                  <a:cxn ang="T10">
                    <a:pos x="T0" y="T1"/>
                  </a:cxn>
                  <a:cxn ang="T11">
                    <a:pos x="T2" y="T3"/>
                  </a:cxn>
                  <a:cxn ang="T12">
                    <a:pos x="T4" y="T5"/>
                  </a:cxn>
                  <a:cxn ang="T13">
                    <a:pos x="T6" y="T7"/>
                  </a:cxn>
                  <a:cxn ang="T14">
                    <a:pos x="T8" y="T9"/>
                  </a:cxn>
                </a:cxnLst>
                <a:rect l="T15" t="T16" r="T17" b="T18"/>
                <a:pathLst>
                  <a:path w="2013" h="961">
                    <a:moveTo>
                      <a:pt x="2013" y="871"/>
                    </a:moveTo>
                    <a:lnTo>
                      <a:pt x="40" y="0"/>
                    </a:lnTo>
                    <a:lnTo>
                      <a:pt x="0" y="89"/>
                    </a:lnTo>
                    <a:lnTo>
                      <a:pt x="1974" y="961"/>
                    </a:lnTo>
                    <a:lnTo>
                      <a:pt x="2013" y="871"/>
                    </a:lnTo>
                    <a:close/>
                  </a:path>
                </a:pathLst>
              </a:custGeom>
              <a:solidFill>
                <a:srgbClr val="EDAAB4"/>
              </a:solidFill>
              <a:ln w="9525">
                <a:noFill/>
                <a:round/>
                <a:headEnd/>
                <a:tailEnd/>
              </a:ln>
            </p:spPr>
            <p:txBody>
              <a:bodyPr/>
              <a:lstStyle/>
              <a:p>
                <a:endParaRPr lang="en-US" dirty="0"/>
              </a:p>
            </p:txBody>
          </p:sp>
          <p:sp>
            <p:nvSpPr>
              <p:cNvPr id="58755" name="Freeform 424"/>
              <p:cNvSpPr>
                <a:spLocks/>
              </p:cNvSpPr>
              <p:nvPr/>
            </p:nvSpPr>
            <p:spPr bwMode="auto">
              <a:xfrm>
                <a:off x="4273" y="4595"/>
                <a:ext cx="3" cy="4"/>
              </a:xfrm>
              <a:custGeom>
                <a:avLst/>
                <a:gdLst>
                  <a:gd name="T0" fmla="*/ 0 w 70"/>
                  <a:gd name="T1" fmla="*/ 0 h 94"/>
                  <a:gd name="T2" fmla="*/ 0 w 70"/>
                  <a:gd name="T3" fmla="*/ 0 h 94"/>
                  <a:gd name="T4" fmla="*/ 0 w 70"/>
                  <a:gd name="T5" fmla="*/ 0 h 94"/>
                  <a:gd name="T6" fmla="*/ 0 w 70"/>
                  <a:gd name="T7" fmla="*/ 0 h 94"/>
                  <a:gd name="T8" fmla="*/ 0 w 70"/>
                  <a:gd name="T9" fmla="*/ 0 h 94"/>
                  <a:gd name="T10" fmla="*/ 0 w 70"/>
                  <a:gd name="T11" fmla="*/ 0 h 94"/>
                  <a:gd name="T12" fmla="*/ 0 w 70"/>
                  <a:gd name="T13" fmla="*/ 0 h 94"/>
                  <a:gd name="T14" fmla="*/ 0 w 70"/>
                  <a:gd name="T15" fmla="*/ 0 h 94"/>
                  <a:gd name="T16" fmla="*/ 0 w 70"/>
                  <a:gd name="T17" fmla="*/ 0 h 94"/>
                  <a:gd name="T18" fmla="*/ 0 w 70"/>
                  <a:gd name="T19" fmla="*/ 0 h 94"/>
                  <a:gd name="T20" fmla="*/ 0 w 70"/>
                  <a:gd name="T21" fmla="*/ 0 h 94"/>
                  <a:gd name="T22" fmla="*/ 0 w 70"/>
                  <a:gd name="T23" fmla="*/ 0 h 94"/>
                  <a:gd name="T24" fmla="*/ 0 w 70"/>
                  <a:gd name="T25" fmla="*/ 0 h 94"/>
                  <a:gd name="T26" fmla="*/ 0 w 70"/>
                  <a:gd name="T27" fmla="*/ 0 h 94"/>
                  <a:gd name="T28" fmla="*/ 0 w 70"/>
                  <a:gd name="T29" fmla="*/ 0 h 94"/>
                  <a:gd name="T30" fmla="*/ 0 w 70"/>
                  <a:gd name="T31" fmla="*/ 0 h 94"/>
                  <a:gd name="T32" fmla="*/ 0 w 70"/>
                  <a:gd name="T33" fmla="*/ 0 h 94"/>
                  <a:gd name="T34" fmla="*/ 0 w 70"/>
                  <a:gd name="T35" fmla="*/ 0 h 94"/>
                  <a:gd name="T36" fmla="*/ 0 w 70"/>
                  <a:gd name="T37" fmla="*/ 0 h 94"/>
                  <a:gd name="T38" fmla="*/ 0 w 70"/>
                  <a:gd name="T39" fmla="*/ 0 h 94"/>
                  <a:gd name="T40" fmla="*/ 0 w 70"/>
                  <a:gd name="T41" fmla="*/ 0 h 94"/>
                  <a:gd name="T42" fmla="*/ 0 w 70"/>
                  <a:gd name="T43" fmla="*/ 0 h 94"/>
                  <a:gd name="T44" fmla="*/ 0 w 70"/>
                  <a:gd name="T45" fmla="*/ 0 h 94"/>
                  <a:gd name="T46" fmla="*/ 0 w 70"/>
                  <a:gd name="T47" fmla="*/ 0 h 94"/>
                  <a:gd name="T48" fmla="*/ 0 w 70"/>
                  <a:gd name="T49" fmla="*/ 0 h 94"/>
                  <a:gd name="T50" fmla="*/ 0 w 70"/>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94"/>
                  <a:gd name="T80" fmla="*/ 70 w 70"/>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94">
                    <a:moveTo>
                      <a:pt x="0" y="90"/>
                    </a:moveTo>
                    <a:lnTo>
                      <a:pt x="6" y="92"/>
                    </a:lnTo>
                    <a:lnTo>
                      <a:pt x="11" y="93"/>
                    </a:lnTo>
                    <a:lnTo>
                      <a:pt x="16" y="94"/>
                    </a:lnTo>
                    <a:lnTo>
                      <a:pt x="21" y="94"/>
                    </a:lnTo>
                    <a:lnTo>
                      <a:pt x="26" y="94"/>
                    </a:lnTo>
                    <a:lnTo>
                      <a:pt x="31" y="93"/>
                    </a:lnTo>
                    <a:lnTo>
                      <a:pt x="35" y="92"/>
                    </a:lnTo>
                    <a:lnTo>
                      <a:pt x="41" y="90"/>
                    </a:lnTo>
                    <a:lnTo>
                      <a:pt x="48" y="86"/>
                    </a:lnTo>
                    <a:lnTo>
                      <a:pt x="55" y="80"/>
                    </a:lnTo>
                    <a:lnTo>
                      <a:pt x="61" y="73"/>
                    </a:lnTo>
                    <a:lnTo>
                      <a:pt x="65" y="65"/>
                    </a:lnTo>
                    <a:lnTo>
                      <a:pt x="68" y="56"/>
                    </a:lnTo>
                    <a:lnTo>
                      <a:pt x="70" y="46"/>
                    </a:lnTo>
                    <a:lnTo>
                      <a:pt x="69" y="37"/>
                    </a:lnTo>
                    <a:lnTo>
                      <a:pt x="68" y="28"/>
                    </a:lnTo>
                    <a:lnTo>
                      <a:pt x="66" y="24"/>
                    </a:lnTo>
                    <a:lnTo>
                      <a:pt x="64" y="20"/>
                    </a:lnTo>
                    <a:lnTo>
                      <a:pt x="61" y="16"/>
                    </a:lnTo>
                    <a:lnTo>
                      <a:pt x="58" y="12"/>
                    </a:lnTo>
                    <a:lnTo>
                      <a:pt x="55" y="9"/>
                    </a:lnTo>
                    <a:lnTo>
                      <a:pt x="50" y="5"/>
                    </a:lnTo>
                    <a:lnTo>
                      <a:pt x="46" y="2"/>
                    </a:lnTo>
                    <a:lnTo>
                      <a:pt x="39" y="0"/>
                    </a:lnTo>
                    <a:lnTo>
                      <a:pt x="0" y="90"/>
                    </a:lnTo>
                    <a:close/>
                  </a:path>
                </a:pathLst>
              </a:custGeom>
              <a:solidFill>
                <a:srgbClr val="EDAAB4"/>
              </a:solidFill>
              <a:ln w="9525">
                <a:noFill/>
                <a:round/>
                <a:headEnd/>
                <a:tailEnd/>
              </a:ln>
            </p:spPr>
            <p:txBody>
              <a:bodyPr/>
              <a:lstStyle/>
              <a:p>
                <a:endParaRPr lang="en-US" dirty="0"/>
              </a:p>
            </p:txBody>
          </p:sp>
          <p:sp>
            <p:nvSpPr>
              <p:cNvPr id="58756" name="Freeform 425"/>
              <p:cNvSpPr>
                <a:spLocks/>
              </p:cNvSpPr>
              <p:nvPr/>
            </p:nvSpPr>
            <p:spPr bwMode="auto">
              <a:xfrm>
                <a:off x="4327" y="4509"/>
                <a:ext cx="3" cy="4"/>
              </a:xfrm>
              <a:custGeom>
                <a:avLst/>
                <a:gdLst>
                  <a:gd name="T0" fmla="*/ 0 w 69"/>
                  <a:gd name="T1" fmla="*/ 0 h 95"/>
                  <a:gd name="T2" fmla="*/ 0 w 69"/>
                  <a:gd name="T3" fmla="*/ 0 h 95"/>
                  <a:gd name="T4" fmla="*/ 0 w 69"/>
                  <a:gd name="T5" fmla="*/ 0 h 95"/>
                  <a:gd name="T6" fmla="*/ 0 w 69"/>
                  <a:gd name="T7" fmla="*/ 0 h 95"/>
                  <a:gd name="T8" fmla="*/ 0 w 69"/>
                  <a:gd name="T9" fmla="*/ 0 h 95"/>
                  <a:gd name="T10" fmla="*/ 0 w 69"/>
                  <a:gd name="T11" fmla="*/ 0 h 95"/>
                  <a:gd name="T12" fmla="*/ 0 w 69"/>
                  <a:gd name="T13" fmla="*/ 0 h 95"/>
                  <a:gd name="T14" fmla="*/ 0 w 69"/>
                  <a:gd name="T15" fmla="*/ 0 h 95"/>
                  <a:gd name="T16" fmla="*/ 0 w 69"/>
                  <a:gd name="T17" fmla="*/ 0 h 95"/>
                  <a:gd name="T18" fmla="*/ 0 w 69"/>
                  <a:gd name="T19" fmla="*/ 0 h 95"/>
                  <a:gd name="T20" fmla="*/ 0 w 69"/>
                  <a:gd name="T21" fmla="*/ 0 h 95"/>
                  <a:gd name="T22" fmla="*/ 0 w 69"/>
                  <a:gd name="T23" fmla="*/ 0 h 95"/>
                  <a:gd name="T24" fmla="*/ 0 w 69"/>
                  <a:gd name="T25" fmla="*/ 0 h 95"/>
                  <a:gd name="T26" fmla="*/ 0 w 69"/>
                  <a:gd name="T27" fmla="*/ 0 h 95"/>
                  <a:gd name="T28" fmla="*/ 0 w 69"/>
                  <a:gd name="T29" fmla="*/ 0 h 95"/>
                  <a:gd name="T30" fmla="*/ 0 w 69"/>
                  <a:gd name="T31" fmla="*/ 0 h 95"/>
                  <a:gd name="T32" fmla="*/ 0 w 69"/>
                  <a:gd name="T33" fmla="*/ 0 h 95"/>
                  <a:gd name="T34" fmla="*/ 0 w 69"/>
                  <a:gd name="T35" fmla="*/ 0 h 95"/>
                  <a:gd name="T36" fmla="*/ 0 w 69"/>
                  <a:gd name="T37" fmla="*/ 0 h 95"/>
                  <a:gd name="T38" fmla="*/ 0 w 69"/>
                  <a:gd name="T39" fmla="*/ 0 h 95"/>
                  <a:gd name="T40" fmla="*/ 0 w 69"/>
                  <a:gd name="T41" fmla="*/ 0 h 95"/>
                  <a:gd name="T42" fmla="*/ 0 w 69"/>
                  <a:gd name="T43" fmla="*/ 0 h 95"/>
                  <a:gd name="T44" fmla="*/ 0 w 69"/>
                  <a:gd name="T45" fmla="*/ 0 h 95"/>
                  <a:gd name="T46" fmla="*/ 0 w 69"/>
                  <a:gd name="T47" fmla="*/ 0 h 95"/>
                  <a:gd name="T48" fmla="*/ 0 w 69"/>
                  <a:gd name="T49" fmla="*/ 0 h 95"/>
                  <a:gd name="T50" fmla="*/ 0 w 6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5"/>
                  <a:gd name="T80" fmla="*/ 69 w 6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5">
                    <a:moveTo>
                      <a:pt x="69" y="5"/>
                    </a:moveTo>
                    <a:lnTo>
                      <a:pt x="63" y="3"/>
                    </a:lnTo>
                    <a:lnTo>
                      <a:pt x="58" y="1"/>
                    </a:lnTo>
                    <a:lnTo>
                      <a:pt x="53" y="0"/>
                    </a:lnTo>
                    <a:lnTo>
                      <a:pt x="48" y="0"/>
                    </a:lnTo>
                    <a:lnTo>
                      <a:pt x="43" y="0"/>
                    </a:lnTo>
                    <a:lnTo>
                      <a:pt x="38" y="1"/>
                    </a:lnTo>
                    <a:lnTo>
                      <a:pt x="34" y="2"/>
                    </a:lnTo>
                    <a:lnTo>
                      <a:pt x="29" y="4"/>
                    </a:lnTo>
                    <a:lnTo>
                      <a:pt x="22" y="9"/>
                    </a:lnTo>
                    <a:lnTo>
                      <a:pt x="14" y="15"/>
                    </a:lnTo>
                    <a:lnTo>
                      <a:pt x="8" y="22"/>
                    </a:lnTo>
                    <a:lnTo>
                      <a:pt x="4" y="30"/>
                    </a:lnTo>
                    <a:lnTo>
                      <a:pt x="1" y="38"/>
                    </a:lnTo>
                    <a:lnTo>
                      <a:pt x="0" y="47"/>
                    </a:lnTo>
                    <a:lnTo>
                      <a:pt x="0" y="57"/>
                    </a:lnTo>
                    <a:lnTo>
                      <a:pt x="2" y="66"/>
                    </a:lnTo>
                    <a:lnTo>
                      <a:pt x="3" y="70"/>
                    </a:lnTo>
                    <a:lnTo>
                      <a:pt x="5" y="75"/>
                    </a:lnTo>
                    <a:lnTo>
                      <a:pt x="8" y="79"/>
                    </a:lnTo>
                    <a:lnTo>
                      <a:pt x="11" y="82"/>
                    </a:lnTo>
                    <a:lnTo>
                      <a:pt x="15" y="86"/>
                    </a:lnTo>
                    <a:lnTo>
                      <a:pt x="20" y="89"/>
                    </a:lnTo>
                    <a:lnTo>
                      <a:pt x="24" y="92"/>
                    </a:lnTo>
                    <a:lnTo>
                      <a:pt x="30" y="95"/>
                    </a:lnTo>
                    <a:lnTo>
                      <a:pt x="69" y="5"/>
                    </a:lnTo>
                    <a:close/>
                  </a:path>
                </a:pathLst>
              </a:custGeom>
              <a:solidFill>
                <a:srgbClr val="EDAAB4"/>
              </a:solidFill>
              <a:ln w="9525">
                <a:noFill/>
                <a:round/>
                <a:headEnd/>
                <a:tailEnd/>
              </a:ln>
            </p:spPr>
            <p:txBody>
              <a:bodyPr/>
              <a:lstStyle/>
              <a:p>
                <a:endParaRPr lang="en-US" dirty="0"/>
              </a:p>
            </p:txBody>
          </p:sp>
          <p:sp>
            <p:nvSpPr>
              <p:cNvPr id="58757" name="Freeform 426"/>
              <p:cNvSpPr>
                <a:spLocks/>
              </p:cNvSpPr>
              <p:nvPr/>
            </p:nvSpPr>
            <p:spPr bwMode="auto">
              <a:xfrm>
                <a:off x="4328" y="4509"/>
                <a:ext cx="38" cy="20"/>
              </a:xfrm>
              <a:custGeom>
                <a:avLst/>
                <a:gdLst>
                  <a:gd name="T0" fmla="*/ 0 w 983"/>
                  <a:gd name="T1" fmla="*/ 0 h 506"/>
                  <a:gd name="T2" fmla="*/ 0 w 983"/>
                  <a:gd name="T3" fmla="*/ 0 h 506"/>
                  <a:gd name="T4" fmla="*/ 0 w 983"/>
                  <a:gd name="T5" fmla="*/ 0 h 506"/>
                  <a:gd name="T6" fmla="*/ 0 w 983"/>
                  <a:gd name="T7" fmla="*/ 0 h 506"/>
                  <a:gd name="T8" fmla="*/ 0 w 983"/>
                  <a:gd name="T9" fmla="*/ 0 h 506"/>
                  <a:gd name="T10" fmla="*/ 0 60000 65536"/>
                  <a:gd name="T11" fmla="*/ 0 60000 65536"/>
                  <a:gd name="T12" fmla="*/ 0 60000 65536"/>
                  <a:gd name="T13" fmla="*/ 0 60000 65536"/>
                  <a:gd name="T14" fmla="*/ 0 60000 65536"/>
                  <a:gd name="T15" fmla="*/ 0 w 983"/>
                  <a:gd name="T16" fmla="*/ 0 h 506"/>
                  <a:gd name="T17" fmla="*/ 983 w 983"/>
                  <a:gd name="T18" fmla="*/ 506 h 506"/>
                </a:gdLst>
                <a:ahLst/>
                <a:cxnLst>
                  <a:cxn ang="T10">
                    <a:pos x="T0" y="T1"/>
                  </a:cxn>
                  <a:cxn ang="T11">
                    <a:pos x="T2" y="T3"/>
                  </a:cxn>
                  <a:cxn ang="T12">
                    <a:pos x="T4" y="T5"/>
                  </a:cxn>
                  <a:cxn ang="T13">
                    <a:pos x="T6" y="T7"/>
                  </a:cxn>
                  <a:cxn ang="T14">
                    <a:pos x="T8" y="T9"/>
                  </a:cxn>
                </a:cxnLst>
                <a:rect l="T15" t="T16" r="T17" b="T18"/>
                <a:pathLst>
                  <a:path w="983" h="506">
                    <a:moveTo>
                      <a:pt x="983" y="417"/>
                    </a:moveTo>
                    <a:lnTo>
                      <a:pt x="39" y="0"/>
                    </a:lnTo>
                    <a:lnTo>
                      <a:pt x="0" y="90"/>
                    </a:lnTo>
                    <a:lnTo>
                      <a:pt x="944" y="506"/>
                    </a:lnTo>
                    <a:lnTo>
                      <a:pt x="983" y="417"/>
                    </a:lnTo>
                    <a:close/>
                  </a:path>
                </a:pathLst>
              </a:custGeom>
              <a:solidFill>
                <a:srgbClr val="EDAAB4"/>
              </a:solidFill>
              <a:ln w="9525">
                <a:noFill/>
                <a:round/>
                <a:headEnd/>
                <a:tailEnd/>
              </a:ln>
            </p:spPr>
            <p:txBody>
              <a:bodyPr/>
              <a:lstStyle/>
              <a:p>
                <a:endParaRPr lang="en-US" dirty="0"/>
              </a:p>
            </p:txBody>
          </p:sp>
          <p:sp>
            <p:nvSpPr>
              <p:cNvPr id="58758" name="Freeform 427"/>
              <p:cNvSpPr>
                <a:spLocks/>
              </p:cNvSpPr>
              <p:nvPr/>
            </p:nvSpPr>
            <p:spPr bwMode="auto">
              <a:xfrm>
                <a:off x="4364" y="4525"/>
                <a:ext cx="3" cy="4"/>
              </a:xfrm>
              <a:custGeom>
                <a:avLst/>
                <a:gdLst>
                  <a:gd name="T0" fmla="*/ 0 w 69"/>
                  <a:gd name="T1" fmla="*/ 0 h 94"/>
                  <a:gd name="T2" fmla="*/ 0 w 69"/>
                  <a:gd name="T3" fmla="*/ 0 h 94"/>
                  <a:gd name="T4" fmla="*/ 0 w 69"/>
                  <a:gd name="T5" fmla="*/ 0 h 94"/>
                  <a:gd name="T6" fmla="*/ 0 w 69"/>
                  <a:gd name="T7" fmla="*/ 0 h 94"/>
                  <a:gd name="T8" fmla="*/ 0 w 69"/>
                  <a:gd name="T9" fmla="*/ 0 h 94"/>
                  <a:gd name="T10" fmla="*/ 0 w 69"/>
                  <a:gd name="T11" fmla="*/ 0 h 94"/>
                  <a:gd name="T12" fmla="*/ 0 w 69"/>
                  <a:gd name="T13" fmla="*/ 0 h 94"/>
                  <a:gd name="T14" fmla="*/ 0 w 69"/>
                  <a:gd name="T15" fmla="*/ 0 h 94"/>
                  <a:gd name="T16" fmla="*/ 0 w 69"/>
                  <a:gd name="T17" fmla="*/ 0 h 94"/>
                  <a:gd name="T18" fmla="*/ 0 w 69"/>
                  <a:gd name="T19" fmla="*/ 0 h 94"/>
                  <a:gd name="T20" fmla="*/ 0 w 69"/>
                  <a:gd name="T21" fmla="*/ 0 h 94"/>
                  <a:gd name="T22" fmla="*/ 0 w 69"/>
                  <a:gd name="T23" fmla="*/ 0 h 94"/>
                  <a:gd name="T24" fmla="*/ 0 w 69"/>
                  <a:gd name="T25" fmla="*/ 0 h 94"/>
                  <a:gd name="T26" fmla="*/ 0 w 69"/>
                  <a:gd name="T27" fmla="*/ 0 h 94"/>
                  <a:gd name="T28" fmla="*/ 0 w 69"/>
                  <a:gd name="T29" fmla="*/ 0 h 94"/>
                  <a:gd name="T30" fmla="*/ 0 w 69"/>
                  <a:gd name="T31" fmla="*/ 0 h 94"/>
                  <a:gd name="T32" fmla="*/ 0 w 69"/>
                  <a:gd name="T33" fmla="*/ 0 h 94"/>
                  <a:gd name="T34" fmla="*/ 0 w 69"/>
                  <a:gd name="T35" fmla="*/ 0 h 94"/>
                  <a:gd name="T36" fmla="*/ 0 w 69"/>
                  <a:gd name="T37" fmla="*/ 0 h 94"/>
                  <a:gd name="T38" fmla="*/ 0 w 69"/>
                  <a:gd name="T39" fmla="*/ 0 h 94"/>
                  <a:gd name="T40" fmla="*/ 0 w 69"/>
                  <a:gd name="T41" fmla="*/ 0 h 94"/>
                  <a:gd name="T42" fmla="*/ 0 w 69"/>
                  <a:gd name="T43" fmla="*/ 0 h 94"/>
                  <a:gd name="T44" fmla="*/ 0 w 69"/>
                  <a:gd name="T45" fmla="*/ 0 h 94"/>
                  <a:gd name="T46" fmla="*/ 0 w 69"/>
                  <a:gd name="T47" fmla="*/ 0 h 94"/>
                  <a:gd name="T48" fmla="*/ 0 w 69"/>
                  <a:gd name="T49" fmla="*/ 0 h 94"/>
                  <a:gd name="T50" fmla="*/ 0 w 69"/>
                  <a:gd name="T51" fmla="*/ 0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4"/>
                  <a:gd name="T80" fmla="*/ 69 w 69"/>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4">
                    <a:moveTo>
                      <a:pt x="0" y="89"/>
                    </a:moveTo>
                    <a:lnTo>
                      <a:pt x="5" y="92"/>
                    </a:lnTo>
                    <a:lnTo>
                      <a:pt x="11" y="93"/>
                    </a:lnTo>
                    <a:lnTo>
                      <a:pt x="16" y="94"/>
                    </a:lnTo>
                    <a:lnTo>
                      <a:pt x="21" y="94"/>
                    </a:lnTo>
                    <a:lnTo>
                      <a:pt x="26" y="94"/>
                    </a:lnTo>
                    <a:lnTo>
                      <a:pt x="30" y="93"/>
                    </a:lnTo>
                    <a:lnTo>
                      <a:pt x="35" y="92"/>
                    </a:lnTo>
                    <a:lnTo>
                      <a:pt x="39" y="90"/>
                    </a:lnTo>
                    <a:lnTo>
                      <a:pt x="47" y="86"/>
                    </a:lnTo>
                    <a:lnTo>
                      <a:pt x="54" y="80"/>
                    </a:lnTo>
                    <a:lnTo>
                      <a:pt x="60" y="73"/>
                    </a:lnTo>
                    <a:lnTo>
                      <a:pt x="65" y="64"/>
                    </a:lnTo>
                    <a:lnTo>
                      <a:pt x="68" y="55"/>
                    </a:lnTo>
                    <a:lnTo>
                      <a:pt x="69" y="46"/>
                    </a:lnTo>
                    <a:lnTo>
                      <a:pt x="69" y="37"/>
                    </a:lnTo>
                    <a:lnTo>
                      <a:pt x="67" y="28"/>
                    </a:lnTo>
                    <a:lnTo>
                      <a:pt x="65" y="24"/>
                    </a:lnTo>
                    <a:lnTo>
                      <a:pt x="63" y="20"/>
                    </a:lnTo>
                    <a:lnTo>
                      <a:pt x="61" y="16"/>
                    </a:lnTo>
                    <a:lnTo>
                      <a:pt x="58" y="12"/>
                    </a:lnTo>
                    <a:lnTo>
                      <a:pt x="53" y="9"/>
                    </a:lnTo>
                    <a:lnTo>
                      <a:pt x="49" y="5"/>
                    </a:lnTo>
                    <a:lnTo>
                      <a:pt x="44" y="2"/>
                    </a:lnTo>
                    <a:lnTo>
                      <a:pt x="39" y="0"/>
                    </a:lnTo>
                    <a:lnTo>
                      <a:pt x="0" y="89"/>
                    </a:lnTo>
                    <a:close/>
                  </a:path>
                </a:pathLst>
              </a:custGeom>
              <a:solidFill>
                <a:srgbClr val="EDAAB4"/>
              </a:solidFill>
              <a:ln w="9525">
                <a:noFill/>
                <a:round/>
                <a:headEnd/>
                <a:tailEnd/>
              </a:ln>
            </p:spPr>
            <p:txBody>
              <a:bodyPr/>
              <a:lstStyle/>
              <a:p>
                <a:endParaRPr lang="en-US" dirty="0"/>
              </a:p>
            </p:txBody>
          </p:sp>
          <p:sp>
            <p:nvSpPr>
              <p:cNvPr id="58759" name="Freeform 428"/>
              <p:cNvSpPr>
                <a:spLocks/>
              </p:cNvSpPr>
              <p:nvPr/>
            </p:nvSpPr>
            <p:spPr bwMode="auto">
              <a:xfrm>
                <a:off x="4056" y="4532"/>
                <a:ext cx="312" cy="108"/>
              </a:xfrm>
              <a:custGeom>
                <a:avLst/>
                <a:gdLst>
                  <a:gd name="T0" fmla="*/ 0 w 8112"/>
                  <a:gd name="T1" fmla="*/ 0 h 2807"/>
                  <a:gd name="T2" fmla="*/ 0 w 8112"/>
                  <a:gd name="T3" fmla="*/ 0 h 2807"/>
                  <a:gd name="T4" fmla="*/ 0 w 8112"/>
                  <a:gd name="T5" fmla="*/ 0 h 2807"/>
                  <a:gd name="T6" fmla="*/ 0 w 8112"/>
                  <a:gd name="T7" fmla="*/ 0 h 2807"/>
                  <a:gd name="T8" fmla="*/ 0 w 8112"/>
                  <a:gd name="T9" fmla="*/ 0 h 2807"/>
                  <a:gd name="T10" fmla="*/ 0 w 8112"/>
                  <a:gd name="T11" fmla="*/ 0 h 2807"/>
                  <a:gd name="T12" fmla="*/ 0 w 8112"/>
                  <a:gd name="T13" fmla="*/ 0 h 2807"/>
                  <a:gd name="T14" fmla="*/ 0 w 8112"/>
                  <a:gd name="T15" fmla="*/ 0 h 2807"/>
                  <a:gd name="T16" fmla="*/ 0 w 8112"/>
                  <a:gd name="T17" fmla="*/ 0 h 2807"/>
                  <a:gd name="T18" fmla="*/ 0 w 8112"/>
                  <a:gd name="T19" fmla="*/ 0 h 2807"/>
                  <a:gd name="T20" fmla="*/ 0 w 8112"/>
                  <a:gd name="T21" fmla="*/ 0 h 2807"/>
                  <a:gd name="T22" fmla="*/ 0 w 8112"/>
                  <a:gd name="T23" fmla="*/ 0 h 2807"/>
                  <a:gd name="T24" fmla="*/ 0 w 8112"/>
                  <a:gd name="T25" fmla="*/ 0 h 2807"/>
                  <a:gd name="T26" fmla="*/ 0 w 8112"/>
                  <a:gd name="T27" fmla="*/ 0 h 2807"/>
                  <a:gd name="T28" fmla="*/ 0 w 8112"/>
                  <a:gd name="T29" fmla="*/ 0 h 2807"/>
                  <a:gd name="T30" fmla="*/ 0 w 8112"/>
                  <a:gd name="T31" fmla="*/ 0 h 2807"/>
                  <a:gd name="T32" fmla="*/ 0 w 8112"/>
                  <a:gd name="T33" fmla="*/ 0 h 2807"/>
                  <a:gd name="T34" fmla="*/ 0 w 8112"/>
                  <a:gd name="T35" fmla="*/ 0 h 2807"/>
                  <a:gd name="T36" fmla="*/ 0 w 8112"/>
                  <a:gd name="T37" fmla="*/ 0 h 2807"/>
                  <a:gd name="T38" fmla="*/ 0 w 8112"/>
                  <a:gd name="T39" fmla="*/ 0 h 2807"/>
                  <a:gd name="T40" fmla="*/ 0 w 8112"/>
                  <a:gd name="T41" fmla="*/ 0 h 2807"/>
                  <a:gd name="T42" fmla="*/ 0 w 8112"/>
                  <a:gd name="T43" fmla="*/ 0 h 2807"/>
                  <a:gd name="T44" fmla="*/ 0 w 8112"/>
                  <a:gd name="T45" fmla="*/ 0 h 2807"/>
                  <a:gd name="T46" fmla="*/ 0 w 8112"/>
                  <a:gd name="T47" fmla="*/ 0 h 2807"/>
                  <a:gd name="T48" fmla="*/ 0 w 8112"/>
                  <a:gd name="T49" fmla="*/ 0 h 2807"/>
                  <a:gd name="T50" fmla="*/ 0 w 8112"/>
                  <a:gd name="T51" fmla="*/ 0 h 2807"/>
                  <a:gd name="T52" fmla="*/ 0 w 8112"/>
                  <a:gd name="T53" fmla="*/ 0 h 2807"/>
                  <a:gd name="T54" fmla="*/ 0 w 8112"/>
                  <a:gd name="T55" fmla="*/ 0 h 2807"/>
                  <a:gd name="T56" fmla="*/ 0 w 8112"/>
                  <a:gd name="T57" fmla="*/ 0 h 2807"/>
                  <a:gd name="T58" fmla="*/ 0 w 8112"/>
                  <a:gd name="T59" fmla="*/ 0 h 2807"/>
                  <a:gd name="T60" fmla="*/ 0 w 8112"/>
                  <a:gd name="T61" fmla="*/ 0 h 2807"/>
                  <a:gd name="T62" fmla="*/ 0 w 8112"/>
                  <a:gd name="T63" fmla="*/ 0 h 2807"/>
                  <a:gd name="T64" fmla="*/ 0 w 8112"/>
                  <a:gd name="T65" fmla="*/ 0 h 2807"/>
                  <a:gd name="T66" fmla="*/ 0 w 8112"/>
                  <a:gd name="T67" fmla="*/ 0 h 2807"/>
                  <a:gd name="T68" fmla="*/ 0 w 8112"/>
                  <a:gd name="T69" fmla="*/ 0 h 2807"/>
                  <a:gd name="T70" fmla="*/ 0 w 8112"/>
                  <a:gd name="T71" fmla="*/ 0 h 2807"/>
                  <a:gd name="T72" fmla="*/ 0 w 8112"/>
                  <a:gd name="T73" fmla="*/ 0 h 2807"/>
                  <a:gd name="T74" fmla="*/ 0 w 8112"/>
                  <a:gd name="T75" fmla="*/ 0 h 2807"/>
                  <a:gd name="T76" fmla="*/ 0 w 8112"/>
                  <a:gd name="T77" fmla="*/ 0 h 2807"/>
                  <a:gd name="T78" fmla="*/ 0 w 8112"/>
                  <a:gd name="T79" fmla="*/ 0 h 2807"/>
                  <a:gd name="T80" fmla="*/ 0 w 8112"/>
                  <a:gd name="T81" fmla="*/ 0 h 2807"/>
                  <a:gd name="T82" fmla="*/ 0 w 8112"/>
                  <a:gd name="T83" fmla="*/ 0 h 2807"/>
                  <a:gd name="T84" fmla="*/ 0 w 8112"/>
                  <a:gd name="T85" fmla="*/ 0 h 2807"/>
                  <a:gd name="T86" fmla="*/ 0 w 8112"/>
                  <a:gd name="T87" fmla="*/ 0 h 2807"/>
                  <a:gd name="T88" fmla="*/ 0 w 8112"/>
                  <a:gd name="T89" fmla="*/ 0 h 2807"/>
                  <a:gd name="T90" fmla="*/ 0 w 8112"/>
                  <a:gd name="T91" fmla="*/ 0 h 2807"/>
                  <a:gd name="T92" fmla="*/ 0 w 8112"/>
                  <a:gd name="T93" fmla="*/ 0 h 2807"/>
                  <a:gd name="T94" fmla="*/ 0 w 8112"/>
                  <a:gd name="T95" fmla="*/ 0 h 2807"/>
                  <a:gd name="T96" fmla="*/ 0 w 8112"/>
                  <a:gd name="T97" fmla="*/ 0 h 2807"/>
                  <a:gd name="T98" fmla="*/ 0 w 8112"/>
                  <a:gd name="T99" fmla="*/ 0 h 2807"/>
                  <a:gd name="T100" fmla="*/ 0 w 8112"/>
                  <a:gd name="T101" fmla="*/ 0 h 28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12"/>
                  <a:gd name="T154" fmla="*/ 0 h 2807"/>
                  <a:gd name="T155" fmla="*/ 8112 w 8112"/>
                  <a:gd name="T156" fmla="*/ 2807 h 28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12" h="2807">
                    <a:moveTo>
                      <a:pt x="0" y="2807"/>
                    </a:moveTo>
                    <a:lnTo>
                      <a:pt x="0" y="2807"/>
                    </a:lnTo>
                    <a:lnTo>
                      <a:pt x="208" y="2806"/>
                    </a:lnTo>
                    <a:lnTo>
                      <a:pt x="416" y="2803"/>
                    </a:lnTo>
                    <a:lnTo>
                      <a:pt x="622" y="2799"/>
                    </a:lnTo>
                    <a:lnTo>
                      <a:pt x="825" y="2793"/>
                    </a:lnTo>
                    <a:lnTo>
                      <a:pt x="1028" y="2785"/>
                    </a:lnTo>
                    <a:lnTo>
                      <a:pt x="1230" y="2774"/>
                    </a:lnTo>
                    <a:lnTo>
                      <a:pt x="1430" y="2763"/>
                    </a:lnTo>
                    <a:lnTo>
                      <a:pt x="1627" y="2750"/>
                    </a:lnTo>
                    <a:lnTo>
                      <a:pt x="1824" y="2736"/>
                    </a:lnTo>
                    <a:lnTo>
                      <a:pt x="2019" y="2720"/>
                    </a:lnTo>
                    <a:lnTo>
                      <a:pt x="2211" y="2701"/>
                    </a:lnTo>
                    <a:lnTo>
                      <a:pt x="2402" y="2682"/>
                    </a:lnTo>
                    <a:lnTo>
                      <a:pt x="2591" y="2662"/>
                    </a:lnTo>
                    <a:lnTo>
                      <a:pt x="2777" y="2639"/>
                    </a:lnTo>
                    <a:lnTo>
                      <a:pt x="2962" y="2615"/>
                    </a:lnTo>
                    <a:lnTo>
                      <a:pt x="3144" y="2590"/>
                    </a:lnTo>
                    <a:lnTo>
                      <a:pt x="3325" y="2562"/>
                    </a:lnTo>
                    <a:lnTo>
                      <a:pt x="3502" y="2534"/>
                    </a:lnTo>
                    <a:lnTo>
                      <a:pt x="3678" y="2505"/>
                    </a:lnTo>
                    <a:lnTo>
                      <a:pt x="3851" y="2473"/>
                    </a:lnTo>
                    <a:lnTo>
                      <a:pt x="4022" y="2441"/>
                    </a:lnTo>
                    <a:lnTo>
                      <a:pt x="4190" y="2406"/>
                    </a:lnTo>
                    <a:lnTo>
                      <a:pt x="4355" y="2371"/>
                    </a:lnTo>
                    <a:lnTo>
                      <a:pt x="4518" y="2334"/>
                    </a:lnTo>
                    <a:lnTo>
                      <a:pt x="4678" y="2297"/>
                    </a:lnTo>
                    <a:lnTo>
                      <a:pt x="4835" y="2257"/>
                    </a:lnTo>
                    <a:lnTo>
                      <a:pt x="4990" y="2217"/>
                    </a:lnTo>
                    <a:lnTo>
                      <a:pt x="5141" y="2175"/>
                    </a:lnTo>
                    <a:lnTo>
                      <a:pt x="5216" y="2154"/>
                    </a:lnTo>
                    <a:lnTo>
                      <a:pt x="5289" y="2132"/>
                    </a:lnTo>
                    <a:lnTo>
                      <a:pt x="5362" y="2110"/>
                    </a:lnTo>
                    <a:lnTo>
                      <a:pt x="5435" y="2088"/>
                    </a:lnTo>
                    <a:lnTo>
                      <a:pt x="5506" y="2066"/>
                    </a:lnTo>
                    <a:lnTo>
                      <a:pt x="5577" y="2042"/>
                    </a:lnTo>
                    <a:lnTo>
                      <a:pt x="5647" y="2019"/>
                    </a:lnTo>
                    <a:lnTo>
                      <a:pt x="5716" y="1996"/>
                    </a:lnTo>
                    <a:lnTo>
                      <a:pt x="5785" y="1972"/>
                    </a:lnTo>
                    <a:lnTo>
                      <a:pt x="5852" y="1948"/>
                    </a:lnTo>
                    <a:lnTo>
                      <a:pt x="5919" y="1925"/>
                    </a:lnTo>
                    <a:lnTo>
                      <a:pt x="5985" y="1899"/>
                    </a:lnTo>
                    <a:lnTo>
                      <a:pt x="6050" y="1875"/>
                    </a:lnTo>
                    <a:lnTo>
                      <a:pt x="6113" y="1850"/>
                    </a:lnTo>
                    <a:lnTo>
                      <a:pt x="6177" y="1824"/>
                    </a:lnTo>
                    <a:lnTo>
                      <a:pt x="6239" y="1799"/>
                    </a:lnTo>
                    <a:lnTo>
                      <a:pt x="6301" y="1774"/>
                    </a:lnTo>
                    <a:lnTo>
                      <a:pt x="6362" y="1747"/>
                    </a:lnTo>
                    <a:lnTo>
                      <a:pt x="6422" y="1721"/>
                    </a:lnTo>
                    <a:lnTo>
                      <a:pt x="6480" y="1694"/>
                    </a:lnTo>
                    <a:lnTo>
                      <a:pt x="6538" y="1667"/>
                    </a:lnTo>
                    <a:lnTo>
                      <a:pt x="6596" y="1641"/>
                    </a:lnTo>
                    <a:lnTo>
                      <a:pt x="6652" y="1613"/>
                    </a:lnTo>
                    <a:lnTo>
                      <a:pt x="6708" y="1585"/>
                    </a:lnTo>
                    <a:lnTo>
                      <a:pt x="6761" y="1558"/>
                    </a:lnTo>
                    <a:lnTo>
                      <a:pt x="6815" y="1529"/>
                    </a:lnTo>
                    <a:lnTo>
                      <a:pt x="6868" y="1501"/>
                    </a:lnTo>
                    <a:lnTo>
                      <a:pt x="6919" y="1472"/>
                    </a:lnTo>
                    <a:lnTo>
                      <a:pt x="6969" y="1444"/>
                    </a:lnTo>
                    <a:lnTo>
                      <a:pt x="7019" y="1415"/>
                    </a:lnTo>
                    <a:lnTo>
                      <a:pt x="7068" y="1385"/>
                    </a:lnTo>
                    <a:lnTo>
                      <a:pt x="7115" y="1356"/>
                    </a:lnTo>
                    <a:lnTo>
                      <a:pt x="7162" y="1326"/>
                    </a:lnTo>
                    <a:lnTo>
                      <a:pt x="7208" y="1296"/>
                    </a:lnTo>
                    <a:lnTo>
                      <a:pt x="7252" y="1265"/>
                    </a:lnTo>
                    <a:lnTo>
                      <a:pt x="7296" y="1235"/>
                    </a:lnTo>
                    <a:lnTo>
                      <a:pt x="7338" y="1205"/>
                    </a:lnTo>
                    <a:lnTo>
                      <a:pt x="7380" y="1174"/>
                    </a:lnTo>
                    <a:lnTo>
                      <a:pt x="7420" y="1143"/>
                    </a:lnTo>
                    <a:lnTo>
                      <a:pt x="7460" y="1111"/>
                    </a:lnTo>
                    <a:lnTo>
                      <a:pt x="7498" y="1080"/>
                    </a:lnTo>
                    <a:lnTo>
                      <a:pt x="7535" y="1047"/>
                    </a:lnTo>
                    <a:lnTo>
                      <a:pt x="7572" y="1016"/>
                    </a:lnTo>
                    <a:lnTo>
                      <a:pt x="7607" y="984"/>
                    </a:lnTo>
                    <a:lnTo>
                      <a:pt x="7640" y="951"/>
                    </a:lnTo>
                    <a:lnTo>
                      <a:pt x="7674" y="919"/>
                    </a:lnTo>
                    <a:lnTo>
                      <a:pt x="7705" y="886"/>
                    </a:lnTo>
                    <a:lnTo>
                      <a:pt x="7737" y="853"/>
                    </a:lnTo>
                    <a:lnTo>
                      <a:pt x="7766" y="819"/>
                    </a:lnTo>
                    <a:lnTo>
                      <a:pt x="7795" y="786"/>
                    </a:lnTo>
                    <a:lnTo>
                      <a:pt x="7822" y="752"/>
                    </a:lnTo>
                    <a:lnTo>
                      <a:pt x="7848" y="719"/>
                    </a:lnTo>
                    <a:lnTo>
                      <a:pt x="7873" y="684"/>
                    </a:lnTo>
                    <a:lnTo>
                      <a:pt x="7897" y="650"/>
                    </a:lnTo>
                    <a:lnTo>
                      <a:pt x="7919" y="615"/>
                    </a:lnTo>
                    <a:lnTo>
                      <a:pt x="7941" y="581"/>
                    </a:lnTo>
                    <a:lnTo>
                      <a:pt x="7961" y="546"/>
                    </a:lnTo>
                    <a:lnTo>
                      <a:pt x="7980" y="511"/>
                    </a:lnTo>
                    <a:lnTo>
                      <a:pt x="7998" y="476"/>
                    </a:lnTo>
                    <a:lnTo>
                      <a:pt x="8015" y="440"/>
                    </a:lnTo>
                    <a:lnTo>
                      <a:pt x="8030" y="404"/>
                    </a:lnTo>
                    <a:lnTo>
                      <a:pt x="8044" y="368"/>
                    </a:lnTo>
                    <a:lnTo>
                      <a:pt x="8056" y="332"/>
                    </a:lnTo>
                    <a:lnTo>
                      <a:pt x="8068" y="296"/>
                    </a:lnTo>
                    <a:lnTo>
                      <a:pt x="8079" y="260"/>
                    </a:lnTo>
                    <a:lnTo>
                      <a:pt x="8087" y="223"/>
                    </a:lnTo>
                    <a:lnTo>
                      <a:pt x="8095" y="186"/>
                    </a:lnTo>
                    <a:lnTo>
                      <a:pt x="8101" y="149"/>
                    </a:lnTo>
                    <a:lnTo>
                      <a:pt x="8106" y="111"/>
                    </a:lnTo>
                    <a:lnTo>
                      <a:pt x="8109" y="75"/>
                    </a:lnTo>
                    <a:lnTo>
                      <a:pt x="8111" y="37"/>
                    </a:lnTo>
                    <a:lnTo>
                      <a:pt x="8112" y="0"/>
                    </a:lnTo>
                    <a:lnTo>
                      <a:pt x="8014" y="0"/>
                    </a:lnTo>
                    <a:lnTo>
                      <a:pt x="8013" y="33"/>
                    </a:lnTo>
                    <a:lnTo>
                      <a:pt x="8011" y="68"/>
                    </a:lnTo>
                    <a:lnTo>
                      <a:pt x="8008" y="101"/>
                    </a:lnTo>
                    <a:lnTo>
                      <a:pt x="8004" y="135"/>
                    </a:lnTo>
                    <a:lnTo>
                      <a:pt x="7998" y="168"/>
                    </a:lnTo>
                    <a:lnTo>
                      <a:pt x="7991" y="202"/>
                    </a:lnTo>
                    <a:lnTo>
                      <a:pt x="7983" y="234"/>
                    </a:lnTo>
                    <a:lnTo>
                      <a:pt x="7974" y="268"/>
                    </a:lnTo>
                    <a:lnTo>
                      <a:pt x="7964" y="301"/>
                    </a:lnTo>
                    <a:lnTo>
                      <a:pt x="7952" y="334"/>
                    </a:lnTo>
                    <a:lnTo>
                      <a:pt x="7939" y="367"/>
                    </a:lnTo>
                    <a:lnTo>
                      <a:pt x="7925" y="399"/>
                    </a:lnTo>
                    <a:lnTo>
                      <a:pt x="7909" y="433"/>
                    </a:lnTo>
                    <a:lnTo>
                      <a:pt x="7893" y="465"/>
                    </a:lnTo>
                    <a:lnTo>
                      <a:pt x="7876" y="498"/>
                    </a:lnTo>
                    <a:lnTo>
                      <a:pt x="7856" y="530"/>
                    </a:lnTo>
                    <a:lnTo>
                      <a:pt x="7837" y="563"/>
                    </a:lnTo>
                    <a:lnTo>
                      <a:pt x="7815" y="595"/>
                    </a:lnTo>
                    <a:lnTo>
                      <a:pt x="7793" y="628"/>
                    </a:lnTo>
                    <a:lnTo>
                      <a:pt x="7769" y="659"/>
                    </a:lnTo>
                    <a:lnTo>
                      <a:pt x="7745" y="692"/>
                    </a:lnTo>
                    <a:lnTo>
                      <a:pt x="7719" y="723"/>
                    </a:lnTo>
                    <a:lnTo>
                      <a:pt x="7692" y="755"/>
                    </a:lnTo>
                    <a:lnTo>
                      <a:pt x="7664" y="787"/>
                    </a:lnTo>
                    <a:lnTo>
                      <a:pt x="7634" y="818"/>
                    </a:lnTo>
                    <a:lnTo>
                      <a:pt x="7604" y="850"/>
                    </a:lnTo>
                    <a:lnTo>
                      <a:pt x="7573" y="881"/>
                    </a:lnTo>
                    <a:lnTo>
                      <a:pt x="7540" y="912"/>
                    </a:lnTo>
                    <a:lnTo>
                      <a:pt x="7506" y="943"/>
                    </a:lnTo>
                    <a:lnTo>
                      <a:pt x="7471" y="973"/>
                    </a:lnTo>
                    <a:lnTo>
                      <a:pt x="7435" y="1004"/>
                    </a:lnTo>
                    <a:lnTo>
                      <a:pt x="7398" y="1034"/>
                    </a:lnTo>
                    <a:lnTo>
                      <a:pt x="7360" y="1065"/>
                    </a:lnTo>
                    <a:lnTo>
                      <a:pt x="7320" y="1095"/>
                    </a:lnTo>
                    <a:lnTo>
                      <a:pt x="7281" y="1126"/>
                    </a:lnTo>
                    <a:lnTo>
                      <a:pt x="7239" y="1155"/>
                    </a:lnTo>
                    <a:lnTo>
                      <a:pt x="7196" y="1184"/>
                    </a:lnTo>
                    <a:lnTo>
                      <a:pt x="7153" y="1214"/>
                    </a:lnTo>
                    <a:lnTo>
                      <a:pt x="7108" y="1243"/>
                    </a:lnTo>
                    <a:lnTo>
                      <a:pt x="7063" y="1273"/>
                    </a:lnTo>
                    <a:lnTo>
                      <a:pt x="7017" y="1301"/>
                    </a:lnTo>
                    <a:lnTo>
                      <a:pt x="6969" y="1330"/>
                    </a:lnTo>
                    <a:lnTo>
                      <a:pt x="6921" y="1359"/>
                    </a:lnTo>
                    <a:lnTo>
                      <a:pt x="6871" y="1386"/>
                    </a:lnTo>
                    <a:lnTo>
                      <a:pt x="6820" y="1415"/>
                    </a:lnTo>
                    <a:lnTo>
                      <a:pt x="6768" y="1443"/>
                    </a:lnTo>
                    <a:lnTo>
                      <a:pt x="6717" y="1470"/>
                    </a:lnTo>
                    <a:lnTo>
                      <a:pt x="6663" y="1498"/>
                    </a:lnTo>
                    <a:lnTo>
                      <a:pt x="6608" y="1525"/>
                    </a:lnTo>
                    <a:lnTo>
                      <a:pt x="6553" y="1551"/>
                    </a:lnTo>
                    <a:lnTo>
                      <a:pt x="6497" y="1579"/>
                    </a:lnTo>
                    <a:lnTo>
                      <a:pt x="6440" y="1605"/>
                    </a:lnTo>
                    <a:lnTo>
                      <a:pt x="6382" y="1632"/>
                    </a:lnTo>
                    <a:lnTo>
                      <a:pt x="6322" y="1657"/>
                    </a:lnTo>
                    <a:lnTo>
                      <a:pt x="6262" y="1683"/>
                    </a:lnTo>
                    <a:lnTo>
                      <a:pt x="6203" y="1709"/>
                    </a:lnTo>
                    <a:lnTo>
                      <a:pt x="6140" y="1734"/>
                    </a:lnTo>
                    <a:lnTo>
                      <a:pt x="6078" y="1758"/>
                    </a:lnTo>
                    <a:lnTo>
                      <a:pt x="6014" y="1784"/>
                    </a:lnTo>
                    <a:lnTo>
                      <a:pt x="5950" y="1808"/>
                    </a:lnTo>
                    <a:lnTo>
                      <a:pt x="5885" y="1832"/>
                    </a:lnTo>
                    <a:lnTo>
                      <a:pt x="5819" y="1856"/>
                    </a:lnTo>
                    <a:lnTo>
                      <a:pt x="5752" y="1880"/>
                    </a:lnTo>
                    <a:lnTo>
                      <a:pt x="5684" y="1903"/>
                    </a:lnTo>
                    <a:lnTo>
                      <a:pt x="5616" y="1927"/>
                    </a:lnTo>
                    <a:lnTo>
                      <a:pt x="5547" y="1949"/>
                    </a:lnTo>
                    <a:lnTo>
                      <a:pt x="5477" y="1971"/>
                    </a:lnTo>
                    <a:lnTo>
                      <a:pt x="5406" y="1994"/>
                    </a:lnTo>
                    <a:lnTo>
                      <a:pt x="5334" y="2016"/>
                    </a:lnTo>
                    <a:lnTo>
                      <a:pt x="5262" y="2038"/>
                    </a:lnTo>
                    <a:lnTo>
                      <a:pt x="5189" y="2060"/>
                    </a:lnTo>
                    <a:lnTo>
                      <a:pt x="5115" y="2080"/>
                    </a:lnTo>
                    <a:lnTo>
                      <a:pt x="4965" y="2121"/>
                    </a:lnTo>
                    <a:lnTo>
                      <a:pt x="4811" y="2162"/>
                    </a:lnTo>
                    <a:lnTo>
                      <a:pt x="4655" y="2200"/>
                    </a:lnTo>
                    <a:lnTo>
                      <a:pt x="4496" y="2238"/>
                    </a:lnTo>
                    <a:lnTo>
                      <a:pt x="4334" y="2274"/>
                    </a:lnTo>
                    <a:lnTo>
                      <a:pt x="4170" y="2310"/>
                    </a:lnTo>
                    <a:lnTo>
                      <a:pt x="4003" y="2343"/>
                    </a:lnTo>
                    <a:lnTo>
                      <a:pt x="3833" y="2376"/>
                    </a:lnTo>
                    <a:lnTo>
                      <a:pt x="3662" y="2407"/>
                    </a:lnTo>
                    <a:lnTo>
                      <a:pt x="3486" y="2437"/>
                    </a:lnTo>
                    <a:lnTo>
                      <a:pt x="3310" y="2465"/>
                    </a:lnTo>
                    <a:lnTo>
                      <a:pt x="3130" y="2493"/>
                    </a:lnTo>
                    <a:lnTo>
                      <a:pt x="2949" y="2518"/>
                    </a:lnTo>
                    <a:lnTo>
                      <a:pt x="2765" y="2541"/>
                    </a:lnTo>
                    <a:lnTo>
                      <a:pt x="2580" y="2564"/>
                    </a:lnTo>
                    <a:lnTo>
                      <a:pt x="2392" y="2585"/>
                    </a:lnTo>
                    <a:lnTo>
                      <a:pt x="2201" y="2604"/>
                    </a:lnTo>
                    <a:lnTo>
                      <a:pt x="2010" y="2621"/>
                    </a:lnTo>
                    <a:lnTo>
                      <a:pt x="1816" y="2638"/>
                    </a:lnTo>
                    <a:lnTo>
                      <a:pt x="1621" y="2653"/>
                    </a:lnTo>
                    <a:lnTo>
                      <a:pt x="1424" y="2665"/>
                    </a:lnTo>
                    <a:lnTo>
                      <a:pt x="1225" y="2677"/>
                    </a:lnTo>
                    <a:lnTo>
                      <a:pt x="1024" y="2686"/>
                    </a:lnTo>
                    <a:lnTo>
                      <a:pt x="822" y="2694"/>
                    </a:lnTo>
                    <a:lnTo>
                      <a:pt x="619" y="2700"/>
                    </a:lnTo>
                    <a:lnTo>
                      <a:pt x="414" y="2704"/>
                    </a:lnTo>
                    <a:lnTo>
                      <a:pt x="208" y="2708"/>
                    </a:lnTo>
                    <a:lnTo>
                      <a:pt x="0" y="2709"/>
                    </a:lnTo>
                    <a:lnTo>
                      <a:pt x="0" y="2807"/>
                    </a:lnTo>
                    <a:close/>
                  </a:path>
                </a:pathLst>
              </a:custGeom>
              <a:solidFill>
                <a:srgbClr val="D98E9A"/>
              </a:solidFill>
              <a:ln w="9525">
                <a:noFill/>
                <a:round/>
                <a:headEnd/>
                <a:tailEnd/>
              </a:ln>
            </p:spPr>
            <p:txBody>
              <a:bodyPr/>
              <a:lstStyle/>
              <a:p>
                <a:endParaRPr lang="en-US" dirty="0"/>
              </a:p>
            </p:txBody>
          </p:sp>
          <p:sp>
            <p:nvSpPr>
              <p:cNvPr id="58760" name="Freeform 429"/>
              <p:cNvSpPr>
                <a:spLocks/>
              </p:cNvSpPr>
              <p:nvPr/>
            </p:nvSpPr>
            <p:spPr bwMode="auto">
              <a:xfrm>
                <a:off x="3744" y="4532"/>
                <a:ext cx="312" cy="108"/>
              </a:xfrm>
              <a:custGeom>
                <a:avLst/>
                <a:gdLst>
                  <a:gd name="T0" fmla="*/ 0 w 8112"/>
                  <a:gd name="T1" fmla="*/ 0 h 2807"/>
                  <a:gd name="T2" fmla="*/ 0 w 8112"/>
                  <a:gd name="T3" fmla="*/ 0 h 2807"/>
                  <a:gd name="T4" fmla="*/ 0 w 8112"/>
                  <a:gd name="T5" fmla="*/ 0 h 2807"/>
                  <a:gd name="T6" fmla="*/ 0 w 8112"/>
                  <a:gd name="T7" fmla="*/ 0 h 2807"/>
                  <a:gd name="T8" fmla="*/ 0 w 8112"/>
                  <a:gd name="T9" fmla="*/ 0 h 2807"/>
                  <a:gd name="T10" fmla="*/ 0 w 8112"/>
                  <a:gd name="T11" fmla="*/ 0 h 2807"/>
                  <a:gd name="T12" fmla="*/ 0 w 8112"/>
                  <a:gd name="T13" fmla="*/ 0 h 2807"/>
                  <a:gd name="T14" fmla="*/ 0 w 8112"/>
                  <a:gd name="T15" fmla="*/ 0 h 2807"/>
                  <a:gd name="T16" fmla="*/ 0 w 8112"/>
                  <a:gd name="T17" fmla="*/ 0 h 2807"/>
                  <a:gd name="T18" fmla="*/ 0 w 8112"/>
                  <a:gd name="T19" fmla="*/ 0 h 2807"/>
                  <a:gd name="T20" fmla="*/ 0 w 8112"/>
                  <a:gd name="T21" fmla="*/ 0 h 2807"/>
                  <a:gd name="T22" fmla="*/ 0 w 8112"/>
                  <a:gd name="T23" fmla="*/ 0 h 2807"/>
                  <a:gd name="T24" fmla="*/ 0 w 8112"/>
                  <a:gd name="T25" fmla="*/ 0 h 2807"/>
                  <a:gd name="T26" fmla="*/ 0 w 8112"/>
                  <a:gd name="T27" fmla="*/ 0 h 2807"/>
                  <a:gd name="T28" fmla="*/ 0 w 8112"/>
                  <a:gd name="T29" fmla="*/ 0 h 2807"/>
                  <a:gd name="T30" fmla="*/ 0 w 8112"/>
                  <a:gd name="T31" fmla="*/ 0 h 2807"/>
                  <a:gd name="T32" fmla="*/ 0 w 8112"/>
                  <a:gd name="T33" fmla="*/ 0 h 2807"/>
                  <a:gd name="T34" fmla="*/ 0 w 8112"/>
                  <a:gd name="T35" fmla="*/ 0 h 2807"/>
                  <a:gd name="T36" fmla="*/ 0 w 8112"/>
                  <a:gd name="T37" fmla="*/ 0 h 2807"/>
                  <a:gd name="T38" fmla="*/ 0 w 8112"/>
                  <a:gd name="T39" fmla="*/ 0 h 2807"/>
                  <a:gd name="T40" fmla="*/ 0 w 8112"/>
                  <a:gd name="T41" fmla="*/ 0 h 2807"/>
                  <a:gd name="T42" fmla="*/ 0 w 8112"/>
                  <a:gd name="T43" fmla="*/ 0 h 2807"/>
                  <a:gd name="T44" fmla="*/ 0 w 8112"/>
                  <a:gd name="T45" fmla="*/ 0 h 2807"/>
                  <a:gd name="T46" fmla="*/ 0 w 8112"/>
                  <a:gd name="T47" fmla="*/ 0 h 2807"/>
                  <a:gd name="T48" fmla="*/ 0 w 8112"/>
                  <a:gd name="T49" fmla="*/ 0 h 2807"/>
                  <a:gd name="T50" fmla="*/ 0 w 8112"/>
                  <a:gd name="T51" fmla="*/ 0 h 2807"/>
                  <a:gd name="T52" fmla="*/ 0 w 8112"/>
                  <a:gd name="T53" fmla="*/ 0 h 2807"/>
                  <a:gd name="T54" fmla="*/ 0 w 8112"/>
                  <a:gd name="T55" fmla="*/ 0 h 2807"/>
                  <a:gd name="T56" fmla="*/ 0 w 8112"/>
                  <a:gd name="T57" fmla="*/ 0 h 2807"/>
                  <a:gd name="T58" fmla="*/ 0 w 8112"/>
                  <a:gd name="T59" fmla="*/ 0 h 2807"/>
                  <a:gd name="T60" fmla="*/ 0 w 8112"/>
                  <a:gd name="T61" fmla="*/ 0 h 2807"/>
                  <a:gd name="T62" fmla="*/ 0 w 8112"/>
                  <a:gd name="T63" fmla="*/ 0 h 2807"/>
                  <a:gd name="T64" fmla="*/ 0 w 8112"/>
                  <a:gd name="T65" fmla="*/ 0 h 2807"/>
                  <a:gd name="T66" fmla="*/ 0 w 8112"/>
                  <a:gd name="T67" fmla="*/ 0 h 2807"/>
                  <a:gd name="T68" fmla="*/ 0 w 8112"/>
                  <a:gd name="T69" fmla="*/ 0 h 2807"/>
                  <a:gd name="T70" fmla="*/ 0 w 8112"/>
                  <a:gd name="T71" fmla="*/ 0 h 2807"/>
                  <a:gd name="T72" fmla="*/ 0 w 8112"/>
                  <a:gd name="T73" fmla="*/ 0 h 2807"/>
                  <a:gd name="T74" fmla="*/ 0 w 8112"/>
                  <a:gd name="T75" fmla="*/ 0 h 2807"/>
                  <a:gd name="T76" fmla="*/ 0 w 8112"/>
                  <a:gd name="T77" fmla="*/ 0 h 2807"/>
                  <a:gd name="T78" fmla="*/ 0 w 8112"/>
                  <a:gd name="T79" fmla="*/ 0 h 2807"/>
                  <a:gd name="T80" fmla="*/ 0 w 8112"/>
                  <a:gd name="T81" fmla="*/ 0 h 2807"/>
                  <a:gd name="T82" fmla="*/ 0 w 8112"/>
                  <a:gd name="T83" fmla="*/ 0 h 2807"/>
                  <a:gd name="T84" fmla="*/ 0 w 8112"/>
                  <a:gd name="T85" fmla="*/ 0 h 2807"/>
                  <a:gd name="T86" fmla="*/ 0 w 8112"/>
                  <a:gd name="T87" fmla="*/ 0 h 2807"/>
                  <a:gd name="T88" fmla="*/ 0 w 8112"/>
                  <a:gd name="T89" fmla="*/ 0 h 2807"/>
                  <a:gd name="T90" fmla="*/ 0 w 8112"/>
                  <a:gd name="T91" fmla="*/ 0 h 2807"/>
                  <a:gd name="T92" fmla="*/ 0 w 8112"/>
                  <a:gd name="T93" fmla="*/ 0 h 2807"/>
                  <a:gd name="T94" fmla="*/ 0 w 8112"/>
                  <a:gd name="T95" fmla="*/ 0 h 2807"/>
                  <a:gd name="T96" fmla="*/ 0 w 8112"/>
                  <a:gd name="T97" fmla="*/ 0 h 2807"/>
                  <a:gd name="T98" fmla="*/ 0 w 8112"/>
                  <a:gd name="T99" fmla="*/ 0 h 2807"/>
                  <a:gd name="T100" fmla="*/ 0 w 8112"/>
                  <a:gd name="T101" fmla="*/ 0 h 28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12"/>
                  <a:gd name="T154" fmla="*/ 0 h 2807"/>
                  <a:gd name="T155" fmla="*/ 8112 w 8112"/>
                  <a:gd name="T156" fmla="*/ 2807 h 28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12" h="2807">
                    <a:moveTo>
                      <a:pt x="0" y="0"/>
                    </a:moveTo>
                    <a:lnTo>
                      <a:pt x="0" y="0"/>
                    </a:lnTo>
                    <a:lnTo>
                      <a:pt x="1" y="37"/>
                    </a:lnTo>
                    <a:lnTo>
                      <a:pt x="3" y="75"/>
                    </a:lnTo>
                    <a:lnTo>
                      <a:pt x="6" y="111"/>
                    </a:lnTo>
                    <a:lnTo>
                      <a:pt x="11" y="149"/>
                    </a:lnTo>
                    <a:lnTo>
                      <a:pt x="17" y="186"/>
                    </a:lnTo>
                    <a:lnTo>
                      <a:pt x="24" y="223"/>
                    </a:lnTo>
                    <a:lnTo>
                      <a:pt x="33" y="260"/>
                    </a:lnTo>
                    <a:lnTo>
                      <a:pt x="44" y="296"/>
                    </a:lnTo>
                    <a:lnTo>
                      <a:pt x="55" y="332"/>
                    </a:lnTo>
                    <a:lnTo>
                      <a:pt x="68" y="368"/>
                    </a:lnTo>
                    <a:lnTo>
                      <a:pt x="82" y="405"/>
                    </a:lnTo>
                    <a:lnTo>
                      <a:pt x="97" y="440"/>
                    </a:lnTo>
                    <a:lnTo>
                      <a:pt x="114" y="476"/>
                    </a:lnTo>
                    <a:lnTo>
                      <a:pt x="132" y="511"/>
                    </a:lnTo>
                    <a:lnTo>
                      <a:pt x="151" y="546"/>
                    </a:lnTo>
                    <a:lnTo>
                      <a:pt x="171" y="581"/>
                    </a:lnTo>
                    <a:lnTo>
                      <a:pt x="193" y="615"/>
                    </a:lnTo>
                    <a:lnTo>
                      <a:pt x="215" y="650"/>
                    </a:lnTo>
                    <a:lnTo>
                      <a:pt x="239" y="684"/>
                    </a:lnTo>
                    <a:lnTo>
                      <a:pt x="264" y="718"/>
                    </a:lnTo>
                    <a:lnTo>
                      <a:pt x="290" y="752"/>
                    </a:lnTo>
                    <a:lnTo>
                      <a:pt x="317" y="786"/>
                    </a:lnTo>
                    <a:lnTo>
                      <a:pt x="346" y="819"/>
                    </a:lnTo>
                    <a:lnTo>
                      <a:pt x="375" y="853"/>
                    </a:lnTo>
                    <a:lnTo>
                      <a:pt x="407" y="886"/>
                    </a:lnTo>
                    <a:lnTo>
                      <a:pt x="438" y="919"/>
                    </a:lnTo>
                    <a:lnTo>
                      <a:pt x="472" y="951"/>
                    </a:lnTo>
                    <a:lnTo>
                      <a:pt x="505" y="984"/>
                    </a:lnTo>
                    <a:lnTo>
                      <a:pt x="540" y="1016"/>
                    </a:lnTo>
                    <a:lnTo>
                      <a:pt x="577" y="1047"/>
                    </a:lnTo>
                    <a:lnTo>
                      <a:pt x="613" y="1080"/>
                    </a:lnTo>
                    <a:lnTo>
                      <a:pt x="652" y="1111"/>
                    </a:lnTo>
                    <a:lnTo>
                      <a:pt x="692" y="1143"/>
                    </a:lnTo>
                    <a:lnTo>
                      <a:pt x="732" y="1174"/>
                    </a:lnTo>
                    <a:lnTo>
                      <a:pt x="774" y="1205"/>
                    </a:lnTo>
                    <a:lnTo>
                      <a:pt x="816" y="1235"/>
                    </a:lnTo>
                    <a:lnTo>
                      <a:pt x="860" y="1265"/>
                    </a:lnTo>
                    <a:lnTo>
                      <a:pt x="904" y="1296"/>
                    </a:lnTo>
                    <a:lnTo>
                      <a:pt x="950" y="1326"/>
                    </a:lnTo>
                    <a:lnTo>
                      <a:pt x="997" y="1356"/>
                    </a:lnTo>
                    <a:lnTo>
                      <a:pt x="1044" y="1385"/>
                    </a:lnTo>
                    <a:lnTo>
                      <a:pt x="1093" y="1415"/>
                    </a:lnTo>
                    <a:lnTo>
                      <a:pt x="1143" y="1444"/>
                    </a:lnTo>
                    <a:lnTo>
                      <a:pt x="1192" y="1472"/>
                    </a:lnTo>
                    <a:lnTo>
                      <a:pt x="1244" y="1501"/>
                    </a:lnTo>
                    <a:lnTo>
                      <a:pt x="1297" y="1529"/>
                    </a:lnTo>
                    <a:lnTo>
                      <a:pt x="1351" y="1558"/>
                    </a:lnTo>
                    <a:lnTo>
                      <a:pt x="1404" y="1585"/>
                    </a:lnTo>
                    <a:lnTo>
                      <a:pt x="1460" y="1613"/>
                    </a:lnTo>
                    <a:lnTo>
                      <a:pt x="1516" y="1641"/>
                    </a:lnTo>
                    <a:lnTo>
                      <a:pt x="1573" y="1667"/>
                    </a:lnTo>
                    <a:lnTo>
                      <a:pt x="1632" y="1694"/>
                    </a:lnTo>
                    <a:lnTo>
                      <a:pt x="1690" y="1721"/>
                    </a:lnTo>
                    <a:lnTo>
                      <a:pt x="1750" y="1747"/>
                    </a:lnTo>
                    <a:lnTo>
                      <a:pt x="1811" y="1774"/>
                    </a:lnTo>
                    <a:lnTo>
                      <a:pt x="1873" y="1799"/>
                    </a:lnTo>
                    <a:lnTo>
                      <a:pt x="1935" y="1824"/>
                    </a:lnTo>
                    <a:lnTo>
                      <a:pt x="1998" y="1850"/>
                    </a:lnTo>
                    <a:lnTo>
                      <a:pt x="2062" y="1875"/>
                    </a:lnTo>
                    <a:lnTo>
                      <a:pt x="2127" y="1899"/>
                    </a:lnTo>
                    <a:lnTo>
                      <a:pt x="2193" y="1925"/>
                    </a:lnTo>
                    <a:lnTo>
                      <a:pt x="2260" y="1948"/>
                    </a:lnTo>
                    <a:lnTo>
                      <a:pt x="2327" y="1972"/>
                    </a:lnTo>
                    <a:lnTo>
                      <a:pt x="2396" y="1996"/>
                    </a:lnTo>
                    <a:lnTo>
                      <a:pt x="2465" y="2019"/>
                    </a:lnTo>
                    <a:lnTo>
                      <a:pt x="2535" y="2042"/>
                    </a:lnTo>
                    <a:lnTo>
                      <a:pt x="2606" y="2066"/>
                    </a:lnTo>
                    <a:lnTo>
                      <a:pt x="2677" y="2088"/>
                    </a:lnTo>
                    <a:lnTo>
                      <a:pt x="2749" y="2110"/>
                    </a:lnTo>
                    <a:lnTo>
                      <a:pt x="2823" y="2132"/>
                    </a:lnTo>
                    <a:lnTo>
                      <a:pt x="2896" y="2154"/>
                    </a:lnTo>
                    <a:lnTo>
                      <a:pt x="2971" y="2175"/>
                    </a:lnTo>
                    <a:lnTo>
                      <a:pt x="3122" y="2217"/>
                    </a:lnTo>
                    <a:lnTo>
                      <a:pt x="3276" y="2257"/>
                    </a:lnTo>
                    <a:lnTo>
                      <a:pt x="3434" y="2297"/>
                    </a:lnTo>
                    <a:lnTo>
                      <a:pt x="3594" y="2334"/>
                    </a:lnTo>
                    <a:lnTo>
                      <a:pt x="3757" y="2371"/>
                    </a:lnTo>
                    <a:lnTo>
                      <a:pt x="3922" y="2406"/>
                    </a:lnTo>
                    <a:lnTo>
                      <a:pt x="4090" y="2441"/>
                    </a:lnTo>
                    <a:lnTo>
                      <a:pt x="4261" y="2473"/>
                    </a:lnTo>
                    <a:lnTo>
                      <a:pt x="4434" y="2505"/>
                    </a:lnTo>
                    <a:lnTo>
                      <a:pt x="4610" y="2534"/>
                    </a:lnTo>
                    <a:lnTo>
                      <a:pt x="4787" y="2562"/>
                    </a:lnTo>
                    <a:lnTo>
                      <a:pt x="4968" y="2590"/>
                    </a:lnTo>
                    <a:lnTo>
                      <a:pt x="5150" y="2615"/>
                    </a:lnTo>
                    <a:lnTo>
                      <a:pt x="5335" y="2639"/>
                    </a:lnTo>
                    <a:lnTo>
                      <a:pt x="5521" y="2662"/>
                    </a:lnTo>
                    <a:lnTo>
                      <a:pt x="5710" y="2682"/>
                    </a:lnTo>
                    <a:lnTo>
                      <a:pt x="5900" y="2701"/>
                    </a:lnTo>
                    <a:lnTo>
                      <a:pt x="6093" y="2720"/>
                    </a:lnTo>
                    <a:lnTo>
                      <a:pt x="6288" y="2736"/>
                    </a:lnTo>
                    <a:lnTo>
                      <a:pt x="6485" y="2750"/>
                    </a:lnTo>
                    <a:lnTo>
                      <a:pt x="6682" y="2763"/>
                    </a:lnTo>
                    <a:lnTo>
                      <a:pt x="6882" y="2774"/>
                    </a:lnTo>
                    <a:lnTo>
                      <a:pt x="7084" y="2785"/>
                    </a:lnTo>
                    <a:lnTo>
                      <a:pt x="7287" y="2793"/>
                    </a:lnTo>
                    <a:lnTo>
                      <a:pt x="7490" y="2799"/>
                    </a:lnTo>
                    <a:lnTo>
                      <a:pt x="7696" y="2803"/>
                    </a:lnTo>
                    <a:lnTo>
                      <a:pt x="7903" y="2806"/>
                    </a:lnTo>
                    <a:lnTo>
                      <a:pt x="8112" y="2807"/>
                    </a:lnTo>
                    <a:lnTo>
                      <a:pt x="8112" y="2709"/>
                    </a:lnTo>
                    <a:lnTo>
                      <a:pt x="7904" y="2708"/>
                    </a:lnTo>
                    <a:lnTo>
                      <a:pt x="7698" y="2704"/>
                    </a:lnTo>
                    <a:lnTo>
                      <a:pt x="7493" y="2700"/>
                    </a:lnTo>
                    <a:lnTo>
                      <a:pt x="7290" y="2694"/>
                    </a:lnTo>
                    <a:lnTo>
                      <a:pt x="7088" y="2686"/>
                    </a:lnTo>
                    <a:lnTo>
                      <a:pt x="6887" y="2677"/>
                    </a:lnTo>
                    <a:lnTo>
                      <a:pt x="6688" y="2665"/>
                    </a:lnTo>
                    <a:lnTo>
                      <a:pt x="6491" y="2653"/>
                    </a:lnTo>
                    <a:lnTo>
                      <a:pt x="6296" y="2638"/>
                    </a:lnTo>
                    <a:lnTo>
                      <a:pt x="6102" y="2621"/>
                    </a:lnTo>
                    <a:lnTo>
                      <a:pt x="5910" y="2604"/>
                    </a:lnTo>
                    <a:lnTo>
                      <a:pt x="5720" y="2585"/>
                    </a:lnTo>
                    <a:lnTo>
                      <a:pt x="5532" y="2564"/>
                    </a:lnTo>
                    <a:lnTo>
                      <a:pt x="5347" y="2541"/>
                    </a:lnTo>
                    <a:lnTo>
                      <a:pt x="5163" y="2518"/>
                    </a:lnTo>
                    <a:lnTo>
                      <a:pt x="4982" y="2493"/>
                    </a:lnTo>
                    <a:lnTo>
                      <a:pt x="4802" y="2465"/>
                    </a:lnTo>
                    <a:lnTo>
                      <a:pt x="4625" y="2437"/>
                    </a:lnTo>
                    <a:lnTo>
                      <a:pt x="4450" y="2407"/>
                    </a:lnTo>
                    <a:lnTo>
                      <a:pt x="4279" y="2376"/>
                    </a:lnTo>
                    <a:lnTo>
                      <a:pt x="4109" y="2343"/>
                    </a:lnTo>
                    <a:lnTo>
                      <a:pt x="3942" y="2310"/>
                    </a:lnTo>
                    <a:lnTo>
                      <a:pt x="3777" y="2274"/>
                    </a:lnTo>
                    <a:lnTo>
                      <a:pt x="3616" y="2238"/>
                    </a:lnTo>
                    <a:lnTo>
                      <a:pt x="3457" y="2200"/>
                    </a:lnTo>
                    <a:lnTo>
                      <a:pt x="3301" y="2162"/>
                    </a:lnTo>
                    <a:lnTo>
                      <a:pt x="3147" y="2121"/>
                    </a:lnTo>
                    <a:lnTo>
                      <a:pt x="2997" y="2080"/>
                    </a:lnTo>
                    <a:lnTo>
                      <a:pt x="2923" y="2060"/>
                    </a:lnTo>
                    <a:lnTo>
                      <a:pt x="2850" y="2038"/>
                    </a:lnTo>
                    <a:lnTo>
                      <a:pt x="2777" y="2016"/>
                    </a:lnTo>
                    <a:lnTo>
                      <a:pt x="2706" y="1994"/>
                    </a:lnTo>
                    <a:lnTo>
                      <a:pt x="2635" y="1971"/>
                    </a:lnTo>
                    <a:lnTo>
                      <a:pt x="2565" y="1949"/>
                    </a:lnTo>
                    <a:lnTo>
                      <a:pt x="2495" y="1927"/>
                    </a:lnTo>
                    <a:lnTo>
                      <a:pt x="2428" y="1903"/>
                    </a:lnTo>
                    <a:lnTo>
                      <a:pt x="2360" y="1880"/>
                    </a:lnTo>
                    <a:lnTo>
                      <a:pt x="2293" y="1856"/>
                    </a:lnTo>
                    <a:lnTo>
                      <a:pt x="2227" y="1832"/>
                    </a:lnTo>
                    <a:lnTo>
                      <a:pt x="2162" y="1808"/>
                    </a:lnTo>
                    <a:lnTo>
                      <a:pt x="2098" y="1784"/>
                    </a:lnTo>
                    <a:lnTo>
                      <a:pt x="2034" y="1758"/>
                    </a:lnTo>
                    <a:lnTo>
                      <a:pt x="1971" y="1734"/>
                    </a:lnTo>
                    <a:lnTo>
                      <a:pt x="1909" y="1709"/>
                    </a:lnTo>
                    <a:lnTo>
                      <a:pt x="1850" y="1683"/>
                    </a:lnTo>
                    <a:lnTo>
                      <a:pt x="1789" y="1657"/>
                    </a:lnTo>
                    <a:lnTo>
                      <a:pt x="1730" y="1632"/>
                    </a:lnTo>
                    <a:lnTo>
                      <a:pt x="1672" y="1605"/>
                    </a:lnTo>
                    <a:lnTo>
                      <a:pt x="1614" y="1579"/>
                    </a:lnTo>
                    <a:lnTo>
                      <a:pt x="1559" y="1551"/>
                    </a:lnTo>
                    <a:lnTo>
                      <a:pt x="1504" y="1525"/>
                    </a:lnTo>
                    <a:lnTo>
                      <a:pt x="1449" y="1498"/>
                    </a:lnTo>
                    <a:lnTo>
                      <a:pt x="1395" y="1470"/>
                    </a:lnTo>
                    <a:lnTo>
                      <a:pt x="1343" y="1443"/>
                    </a:lnTo>
                    <a:lnTo>
                      <a:pt x="1292" y="1415"/>
                    </a:lnTo>
                    <a:lnTo>
                      <a:pt x="1241" y="1386"/>
                    </a:lnTo>
                    <a:lnTo>
                      <a:pt x="1191" y="1359"/>
                    </a:lnTo>
                    <a:lnTo>
                      <a:pt x="1143" y="1330"/>
                    </a:lnTo>
                    <a:lnTo>
                      <a:pt x="1095" y="1301"/>
                    </a:lnTo>
                    <a:lnTo>
                      <a:pt x="1048" y="1273"/>
                    </a:lnTo>
                    <a:lnTo>
                      <a:pt x="1004" y="1243"/>
                    </a:lnTo>
                    <a:lnTo>
                      <a:pt x="959" y="1214"/>
                    </a:lnTo>
                    <a:lnTo>
                      <a:pt x="916" y="1184"/>
                    </a:lnTo>
                    <a:lnTo>
                      <a:pt x="873" y="1155"/>
                    </a:lnTo>
                    <a:lnTo>
                      <a:pt x="831" y="1126"/>
                    </a:lnTo>
                    <a:lnTo>
                      <a:pt x="791" y="1095"/>
                    </a:lnTo>
                    <a:lnTo>
                      <a:pt x="752" y="1065"/>
                    </a:lnTo>
                    <a:lnTo>
                      <a:pt x="714" y="1034"/>
                    </a:lnTo>
                    <a:lnTo>
                      <a:pt x="677" y="1004"/>
                    </a:lnTo>
                    <a:lnTo>
                      <a:pt x="641" y="973"/>
                    </a:lnTo>
                    <a:lnTo>
                      <a:pt x="606" y="943"/>
                    </a:lnTo>
                    <a:lnTo>
                      <a:pt x="572" y="912"/>
                    </a:lnTo>
                    <a:lnTo>
                      <a:pt x="539" y="881"/>
                    </a:lnTo>
                    <a:lnTo>
                      <a:pt x="508" y="850"/>
                    </a:lnTo>
                    <a:lnTo>
                      <a:pt x="478" y="818"/>
                    </a:lnTo>
                    <a:lnTo>
                      <a:pt x="448" y="787"/>
                    </a:lnTo>
                    <a:lnTo>
                      <a:pt x="420" y="755"/>
                    </a:lnTo>
                    <a:lnTo>
                      <a:pt x="393" y="723"/>
                    </a:lnTo>
                    <a:lnTo>
                      <a:pt x="367" y="692"/>
                    </a:lnTo>
                    <a:lnTo>
                      <a:pt x="343" y="659"/>
                    </a:lnTo>
                    <a:lnTo>
                      <a:pt x="318" y="628"/>
                    </a:lnTo>
                    <a:lnTo>
                      <a:pt x="296" y="595"/>
                    </a:lnTo>
                    <a:lnTo>
                      <a:pt x="276" y="563"/>
                    </a:lnTo>
                    <a:lnTo>
                      <a:pt x="256" y="530"/>
                    </a:lnTo>
                    <a:lnTo>
                      <a:pt x="236" y="498"/>
                    </a:lnTo>
                    <a:lnTo>
                      <a:pt x="219" y="465"/>
                    </a:lnTo>
                    <a:lnTo>
                      <a:pt x="202" y="433"/>
                    </a:lnTo>
                    <a:lnTo>
                      <a:pt x="187" y="399"/>
                    </a:lnTo>
                    <a:lnTo>
                      <a:pt x="172" y="367"/>
                    </a:lnTo>
                    <a:lnTo>
                      <a:pt x="160" y="334"/>
                    </a:lnTo>
                    <a:lnTo>
                      <a:pt x="148" y="301"/>
                    </a:lnTo>
                    <a:lnTo>
                      <a:pt x="138" y="268"/>
                    </a:lnTo>
                    <a:lnTo>
                      <a:pt x="129" y="234"/>
                    </a:lnTo>
                    <a:lnTo>
                      <a:pt x="121" y="202"/>
                    </a:lnTo>
                    <a:lnTo>
                      <a:pt x="114" y="168"/>
                    </a:lnTo>
                    <a:lnTo>
                      <a:pt x="108" y="135"/>
                    </a:lnTo>
                    <a:lnTo>
                      <a:pt x="104" y="101"/>
                    </a:lnTo>
                    <a:lnTo>
                      <a:pt x="100" y="68"/>
                    </a:lnTo>
                    <a:lnTo>
                      <a:pt x="99" y="33"/>
                    </a:lnTo>
                    <a:lnTo>
                      <a:pt x="98" y="0"/>
                    </a:lnTo>
                    <a:lnTo>
                      <a:pt x="0" y="0"/>
                    </a:lnTo>
                    <a:close/>
                  </a:path>
                </a:pathLst>
              </a:custGeom>
              <a:solidFill>
                <a:srgbClr val="D98E9A"/>
              </a:solidFill>
              <a:ln w="9525">
                <a:noFill/>
                <a:round/>
                <a:headEnd/>
                <a:tailEnd/>
              </a:ln>
            </p:spPr>
            <p:txBody>
              <a:bodyPr/>
              <a:lstStyle/>
              <a:p>
                <a:endParaRPr lang="en-US" dirty="0"/>
              </a:p>
            </p:txBody>
          </p:sp>
          <p:sp>
            <p:nvSpPr>
              <p:cNvPr id="58761" name="Freeform 430"/>
              <p:cNvSpPr>
                <a:spLocks/>
              </p:cNvSpPr>
              <p:nvPr/>
            </p:nvSpPr>
            <p:spPr bwMode="auto">
              <a:xfrm>
                <a:off x="3744" y="4424"/>
                <a:ext cx="312" cy="108"/>
              </a:xfrm>
              <a:custGeom>
                <a:avLst/>
                <a:gdLst>
                  <a:gd name="T0" fmla="*/ 0 w 8112"/>
                  <a:gd name="T1" fmla="*/ 0 h 2807"/>
                  <a:gd name="T2" fmla="*/ 0 w 8112"/>
                  <a:gd name="T3" fmla="*/ 0 h 2807"/>
                  <a:gd name="T4" fmla="*/ 0 w 8112"/>
                  <a:gd name="T5" fmla="*/ 0 h 2807"/>
                  <a:gd name="T6" fmla="*/ 0 w 8112"/>
                  <a:gd name="T7" fmla="*/ 0 h 2807"/>
                  <a:gd name="T8" fmla="*/ 0 w 8112"/>
                  <a:gd name="T9" fmla="*/ 0 h 2807"/>
                  <a:gd name="T10" fmla="*/ 0 w 8112"/>
                  <a:gd name="T11" fmla="*/ 0 h 2807"/>
                  <a:gd name="T12" fmla="*/ 0 w 8112"/>
                  <a:gd name="T13" fmla="*/ 0 h 2807"/>
                  <a:gd name="T14" fmla="*/ 0 w 8112"/>
                  <a:gd name="T15" fmla="*/ 0 h 2807"/>
                  <a:gd name="T16" fmla="*/ 0 w 8112"/>
                  <a:gd name="T17" fmla="*/ 0 h 2807"/>
                  <a:gd name="T18" fmla="*/ 0 w 8112"/>
                  <a:gd name="T19" fmla="*/ 0 h 2807"/>
                  <a:gd name="T20" fmla="*/ 0 w 8112"/>
                  <a:gd name="T21" fmla="*/ 0 h 2807"/>
                  <a:gd name="T22" fmla="*/ 0 w 8112"/>
                  <a:gd name="T23" fmla="*/ 0 h 2807"/>
                  <a:gd name="T24" fmla="*/ 0 w 8112"/>
                  <a:gd name="T25" fmla="*/ 0 h 2807"/>
                  <a:gd name="T26" fmla="*/ 0 w 8112"/>
                  <a:gd name="T27" fmla="*/ 0 h 2807"/>
                  <a:gd name="T28" fmla="*/ 0 w 8112"/>
                  <a:gd name="T29" fmla="*/ 0 h 2807"/>
                  <a:gd name="T30" fmla="*/ 0 w 8112"/>
                  <a:gd name="T31" fmla="*/ 0 h 2807"/>
                  <a:gd name="T32" fmla="*/ 0 w 8112"/>
                  <a:gd name="T33" fmla="*/ 0 h 2807"/>
                  <a:gd name="T34" fmla="*/ 0 w 8112"/>
                  <a:gd name="T35" fmla="*/ 0 h 2807"/>
                  <a:gd name="T36" fmla="*/ 0 w 8112"/>
                  <a:gd name="T37" fmla="*/ 0 h 2807"/>
                  <a:gd name="T38" fmla="*/ 0 w 8112"/>
                  <a:gd name="T39" fmla="*/ 0 h 2807"/>
                  <a:gd name="T40" fmla="*/ 0 w 8112"/>
                  <a:gd name="T41" fmla="*/ 0 h 2807"/>
                  <a:gd name="T42" fmla="*/ 0 w 8112"/>
                  <a:gd name="T43" fmla="*/ 0 h 2807"/>
                  <a:gd name="T44" fmla="*/ 0 w 8112"/>
                  <a:gd name="T45" fmla="*/ 0 h 2807"/>
                  <a:gd name="T46" fmla="*/ 0 w 8112"/>
                  <a:gd name="T47" fmla="*/ 0 h 2807"/>
                  <a:gd name="T48" fmla="*/ 0 w 8112"/>
                  <a:gd name="T49" fmla="*/ 0 h 2807"/>
                  <a:gd name="T50" fmla="*/ 0 w 8112"/>
                  <a:gd name="T51" fmla="*/ 0 h 2807"/>
                  <a:gd name="T52" fmla="*/ 0 w 8112"/>
                  <a:gd name="T53" fmla="*/ 0 h 2807"/>
                  <a:gd name="T54" fmla="*/ 0 w 8112"/>
                  <a:gd name="T55" fmla="*/ 0 h 2807"/>
                  <a:gd name="T56" fmla="*/ 0 w 8112"/>
                  <a:gd name="T57" fmla="*/ 0 h 2807"/>
                  <a:gd name="T58" fmla="*/ 0 w 8112"/>
                  <a:gd name="T59" fmla="*/ 0 h 2807"/>
                  <a:gd name="T60" fmla="*/ 0 w 8112"/>
                  <a:gd name="T61" fmla="*/ 0 h 2807"/>
                  <a:gd name="T62" fmla="*/ 0 w 8112"/>
                  <a:gd name="T63" fmla="*/ 0 h 2807"/>
                  <a:gd name="T64" fmla="*/ 0 w 8112"/>
                  <a:gd name="T65" fmla="*/ 0 h 2807"/>
                  <a:gd name="T66" fmla="*/ 0 w 8112"/>
                  <a:gd name="T67" fmla="*/ 0 h 2807"/>
                  <a:gd name="T68" fmla="*/ 0 w 8112"/>
                  <a:gd name="T69" fmla="*/ 0 h 2807"/>
                  <a:gd name="T70" fmla="*/ 0 w 8112"/>
                  <a:gd name="T71" fmla="*/ 0 h 2807"/>
                  <a:gd name="T72" fmla="*/ 0 w 8112"/>
                  <a:gd name="T73" fmla="*/ 0 h 2807"/>
                  <a:gd name="T74" fmla="*/ 0 w 8112"/>
                  <a:gd name="T75" fmla="*/ 0 h 2807"/>
                  <a:gd name="T76" fmla="*/ 0 w 8112"/>
                  <a:gd name="T77" fmla="*/ 0 h 2807"/>
                  <a:gd name="T78" fmla="*/ 0 w 8112"/>
                  <a:gd name="T79" fmla="*/ 0 h 2807"/>
                  <a:gd name="T80" fmla="*/ 0 w 8112"/>
                  <a:gd name="T81" fmla="*/ 0 h 2807"/>
                  <a:gd name="T82" fmla="*/ 0 w 8112"/>
                  <a:gd name="T83" fmla="*/ 0 h 2807"/>
                  <a:gd name="T84" fmla="*/ 0 w 8112"/>
                  <a:gd name="T85" fmla="*/ 0 h 2807"/>
                  <a:gd name="T86" fmla="*/ 0 w 8112"/>
                  <a:gd name="T87" fmla="*/ 0 h 2807"/>
                  <a:gd name="T88" fmla="*/ 0 w 8112"/>
                  <a:gd name="T89" fmla="*/ 0 h 2807"/>
                  <a:gd name="T90" fmla="*/ 0 w 8112"/>
                  <a:gd name="T91" fmla="*/ 0 h 2807"/>
                  <a:gd name="T92" fmla="*/ 0 w 8112"/>
                  <a:gd name="T93" fmla="*/ 0 h 2807"/>
                  <a:gd name="T94" fmla="*/ 0 w 8112"/>
                  <a:gd name="T95" fmla="*/ 0 h 2807"/>
                  <a:gd name="T96" fmla="*/ 0 w 8112"/>
                  <a:gd name="T97" fmla="*/ 0 h 2807"/>
                  <a:gd name="T98" fmla="*/ 0 w 8112"/>
                  <a:gd name="T99" fmla="*/ 0 h 28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12"/>
                  <a:gd name="T151" fmla="*/ 0 h 2807"/>
                  <a:gd name="T152" fmla="*/ 8112 w 8112"/>
                  <a:gd name="T153" fmla="*/ 2807 h 28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12" h="2807">
                    <a:moveTo>
                      <a:pt x="8112" y="0"/>
                    </a:moveTo>
                    <a:lnTo>
                      <a:pt x="8112" y="0"/>
                    </a:lnTo>
                    <a:lnTo>
                      <a:pt x="7903" y="1"/>
                    </a:lnTo>
                    <a:lnTo>
                      <a:pt x="7696" y="4"/>
                    </a:lnTo>
                    <a:lnTo>
                      <a:pt x="7490" y="8"/>
                    </a:lnTo>
                    <a:lnTo>
                      <a:pt x="7287" y="14"/>
                    </a:lnTo>
                    <a:lnTo>
                      <a:pt x="7084" y="22"/>
                    </a:lnTo>
                    <a:lnTo>
                      <a:pt x="6882" y="32"/>
                    </a:lnTo>
                    <a:lnTo>
                      <a:pt x="6682" y="44"/>
                    </a:lnTo>
                    <a:lnTo>
                      <a:pt x="6485" y="57"/>
                    </a:lnTo>
                    <a:lnTo>
                      <a:pt x="6288" y="71"/>
                    </a:lnTo>
                    <a:lnTo>
                      <a:pt x="6093" y="87"/>
                    </a:lnTo>
                    <a:lnTo>
                      <a:pt x="5900" y="105"/>
                    </a:lnTo>
                    <a:lnTo>
                      <a:pt x="5710" y="125"/>
                    </a:lnTo>
                    <a:lnTo>
                      <a:pt x="5521" y="145"/>
                    </a:lnTo>
                    <a:lnTo>
                      <a:pt x="5335" y="168"/>
                    </a:lnTo>
                    <a:lnTo>
                      <a:pt x="5150" y="192"/>
                    </a:lnTo>
                    <a:lnTo>
                      <a:pt x="4968" y="217"/>
                    </a:lnTo>
                    <a:lnTo>
                      <a:pt x="4787" y="244"/>
                    </a:lnTo>
                    <a:lnTo>
                      <a:pt x="4610" y="273"/>
                    </a:lnTo>
                    <a:lnTo>
                      <a:pt x="4434" y="302"/>
                    </a:lnTo>
                    <a:lnTo>
                      <a:pt x="4261" y="334"/>
                    </a:lnTo>
                    <a:lnTo>
                      <a:pt x="4090" y="366"/>
                    </a:lnTo>
                    <a:lnTo>
                      <a:pt x="3922" y="401"/>
                    </a:lnTo>
                    <a:lnTo>
                      <a:pt x="3757" y="436"/>
                    </a:lnTo>
                    <a:lnTo>
                      <a:pt x="3594" y="473"/>
                    </a:lnTo>
                    <a:lnTo>
                      <a:pt x="3434" y="511"/>
                    </a:lnTo>
                    <a:lnTo>
                      <a:pt x="3276" y="550"/>
                    </a:lnTo>
                    <a:lnTo>
                      <a:pt x="3122" y="590"/>
                    </a:lnTo>
                    <a:lnTo>
                      <a:pt x="2971" y="632"/>
                    </a:lnTo>
                    <a:lnTo>
                      <a:pt x="2823" y="675"/>
                    </a:lnTo>
                    <a:lnTo>
                      <a:pt x="2677" y="719"/>
                    </a:lnTo>
                    <a:lnTo>
                      <a:pt x="2606" y="741"/>
                    </a:lnTo>
                    <a:lnTo>
                      <a:pt x="2535" y="765"/>
                    </a:lnTo>
                    <a:lnTo>
                      <a:pt x="2465" y="788"/>
                    </a:lnTo>
                    <a:lnTo>
                      <a:pt x="2396" y="810"/>
                    </a:lnTo>
                    <a:lnTo>
                      <a:pt x="2327" y="835"/>
                    </a:lnTo>
                    <a:lnTo>
                      <a:pt x="2260" y="859"/>
                    </a:lnTo>
                    <a:lnTo>
                      <a:pt x="2193" y="882"/>
                    </a:lnTo>
                    <a:lnTo>
                      <a:pt x="2127" y="907"/>
                    </a:lnTo>
                    <a:lnTo>
                      <a:pt x="2062" y="932"/>
                    </a:lnTo>
                    <a:lnTo>
                      <a:pt x="1998" y="957"/>
                    </a:lnTo>
                    <a:lnTo>
                      <a:pt x="1935" y="983"/>
                    </a:lnTo>
                    <a:lnTo>
                      <a:pt x="1873" y="1008"/>
                    </a:lnTo>
                    <a:lnTo>
                      <a:pt x="1811" y="1033"/>
                    </a:lnTo>
                    <a:lnTo>
                      <a:pt x="1750" y="1060"/>
                    </a:lnTo>
                    <a:lnTo>
                      <a:pt x="1690" y="1086"/>
                    </a:lnTo>
                    <a:lnTo>
                      <a:pt x="1632" y="1112"/>
                    </a:lnTo>
                    <a:lnTo>
                      <a:pt x="1573" y="1140"/>
                    </a:lnTo>
                    <a:lnTo>
                      <a:pt x="1516" y="1166"/>
                    </a:lnTo>
                    <a:lnTo>
                      <a:pt x="1460" y="1194"/>
                    </a:lnTo>
                    <a:lnTo>
                      <a:pt x="1404" y="1222"/>
                    </a:lnTo>
                    <a:lnTo>
                      <a:pt x="1351" y="1249"/>
                    </a:lnTo>
                    <a:lnTo>
                      <a:pt x="1297" y="1278"/>
                    </a:lnTo>
                    <a:lnTo>
                      <a:pt x="1244" y="1306"/>
                    </a:lnTo>
                    <a:lnTo>
                      <a:pt x="1192" y="1335"/>
                    </a:lnTo>
                    <a:lnTo>
                      <a:pt x="1143" y="1364"/>
                    </a:lnTo>
                    <a:lnTo>
                      <a:pt x="1093" y="1392"/>
                    </a:lnTo>
                    <a:lnTo>
                      <a:pt x="1044" y="1422"/>
                    </a:lnTo>
                    <a:lnTo>
                      <a:pt x="997" y="1451"/>
                    </a:lnTo>
                    <a:lnTo>
                      <a:pt x="950" y="1482"/>
                    </a:lnTo>
                    <a:lnTo>
                      <a:pt x="904" y="1511"/>
                    </a:lnTo>
                    <a:lnTo>
                      <a:pt x="860" y="1541"/>
                    </a:lnTo>
                    <a:lnTo>
                      <a:pt x="816" y="1572"/>
                    </a:lnTo>
                    <a:lnTo>
                      <a:pt x="774" y="1602"/>
                    </a:lnTo>
                    <a:lnTo>
                      <a:pt x="732" y="1633"/>
                    </a:lnTo>
                    <a:lnTo>
                      <a:pt x="692" y="1664"/>
                    </a:lnTo>
                    <a:lnTo>
                      <a:pt x="652" y="1696"/>
                    </a:lnTo>
                    <a:lnTo>
                      <a:pt x="613" y="1727"/>
                    </a:lnTo>
                    <a:lnTo>
                      <a:pt x="577" y="1759"/>
                    </a:lnTo>
                    <a:lnTo>
                      <a:pt x="540" y="1791"/>
                    </a:lnTo>
                    <a:lnTo>
                      <a:pt x="505" y="1823"/>
                    </a:lnTo>
                    <a:lnTo>
                      <a:pt x="472" y="1856"/>
                    </a:lnTo>
                    <a:lnTo>
                      <a:pt x="438" y="1888"/>
                    </a:lnTo>
                    <a:lnTo>
                      <a:pt x="407" y="1921"/>
                    </a:lnTo>
                    <a:lnTo>
                      <a:pt x="375" y="1954"/>
                    </a:lnTo>
                    <a:lnTo>
                      <a:pt x="346" y="1988"/>
                    </a:lnTo>
                    <a:lnTo>
                      <a:pt x="317" y="2021"/>
                    </a:lnTo>
                    <a:lnTo>
                      <a:pt x="290" y="2055"/>
                    </a:lnTo>
                    <a:lnTo>
                      <a:pt x="264" y="2088"/>
                    </a:lnTo>
                    <a:lnTo>
                      <a:pt x="239" y="2122"/>
                    </a:lnTo>
                    <a:lnTo>
                      <a:pt x="215" y="2157"/>
                    </a:lnTo>
                    <a:lnTo>
                      <a:pt x="193" y="2191"/>
                    </a:lnTo>
                    <a:lnTo>
                      <a:pt x="171" y="2226"/>
                    </a:lnTo>
                    <a:lnTo>
                      <a:pt x="151" y="2261"/>
                    </a:lnTo>
                    <a:lnTo>
                      <a:pt x="132" y="2296"/>
                    </a:lnTo>
                    <a:lnTo>
                      <a:pt x="114" y="2331"/>
                    </a:lnTo>
                    <a:lnTo>
                      <a:pt x="97" y="2367"/>
                    </a:lnTo>
                    <a:lnTo>
                      <a:pt x="82" y="2402"/>
                    </a:lnTo>
                    <a:lnTo>
                      <a:pt x="68" y="2439"/>
                    </a:lnTo>
                    <a:lnTo>
                      <a:pt x="55" y="2475"/>
                    </a:lnTo>
                    <a:lnTo>
                      <a:pt x="44" y="2511"/>
                    </a:lnTo>
                    <a:lnTo>
                      <a:pt x="33" y="2547"/>
                    </a:lnTo>
                    <a:lnTo>
                      <a:pt x="24" y="2584"/>
                    </a:lnTo>
                    <a:lnTo>
                      <a:pt x="17" y="2621"/>
                    </a:lnTo>
                    <a:lnTo>
                      <a:pt x="11" y="2658"/>
                    </a:lnTo>
                    <a:lnTo>
                      <a:pt x="6" y="2695"/>
                    </a:lnTo>
                    <a:lnTo>
                      <a:pt x="3" y="2732"/>
                    </a:lnTo>
                    <a:lnTo>
                      <a:pt x="1" y="2769"/>
                    </a:lnTo>
                    <a:lnTo>
                      <a:pt x="0" y="2807"/>
                    </a:lnTo>
                    <a:lnTo>
                      <a:pt x="98" y="2807"/>
                    </a:lnTo>
                    <a:lnTo>
                      <a:pt x="99" y="2773"/>
                    </a:lnTo>
                    <a:lnTo>
                      <a:pt x="100" y="2739"/>
                    </a:lnTo>
                    <a:lnTo>
                      <a:pt x="104" y="2706"/>
                    </a:lnTo>
                    <a:lnTo>
                      <a:pt x="108" y="2672"/>
                    </a:lnTo>
                    <a:lnTo>
                      <a:pt x="114" y="2639"/>
                    </a:lnTo>
                    <a:lnTo>
                      <a:pt x="121" y="2605"/>
                    </a:lnTo>
                    <a:lnTo>
                      <a:pt x="129" y="2573"/>
                    </a:lnTo>
                    <a:lnTo>
                      <a:pt x="138" y="2539"/>
                    </a:lnTo>
                    <a:lnTo>
                      <a:pt x="148" y="2506"/>
                    </a:lnTo>
                    <a:lnTo>
                      <a:pt x="160" y="2473"/>
                    </a:lnTo>
                    <a:lnTo>
                      <a:pt x="172" y="2440"/>
                    </a:lnTo>
                    <a:lnTo>
                      <a:pt x="187" y="2407"/>
                    </a:lnTo>
                    <a:lnTo>
                      <a:pt x="202" y="2374"/>
                    </a:lnTo>
                    <a:lnTo>
                      <a:pt x="219" y="2341"/>
                    </a:lnTo>
                    <a:lnTo>
                      <a:pt x="236" y="2309"/>
                    </a:lnTo>
                    <a:lnTo>
                      <a:pt x="256" y="2277"/>
                    </a:lnTo>
                    <a:lnTo>
                      <a:pt x="275" y="2244"/>
                    </a:lnTo>
                    <a:lnTo>
                      <a:pt x="296" y="2212"/>
                    </a:lnTo>
                    <a:lnTo>
                      <a:pt x="318" y="2179"/>
                    </a:lnTo>
                    <a:lnTo>
                      <a:pt x="343" y="2148"/>
                    </a:lnTo>
                    <a:lnTo>
                      <a:pt x="367" y="2115"/>
                    </a:lnTo>
                    <a:lnTo>
                      <a:pt x="393" y="2084"/>
                    </a:lnTo>
                    <a:lnTo>
                      <a:pt x="420" y="2052"/>
                    </a:lnTo>
                    <a:lnTo>
                      <a:pt x="448" y="2020"/>
                    </a:lnTo>
                    <a:lnTo>
                      <a:pt x="478" y="1989"/>
                    </a:lnTo>
                    <a:lnTo>
                      <a:pt x="508" y="1957"/>
                    </a:lnTo>
                    <a:lnTo>
                      <a:pt x="539" y="1926"/>
                    </a:lnTo>
                    <a:lnTo>
                      <a:pt x="572" y="1895"/>
                    </a:lnTo>
                    <a:lnTo>
                      <a:pt x="606" y="1864"/>
                    </a:lnTo>
                    <a:lnTo>
                      <a:pt x="641" y="1833"/>
                    </a:lnTo>
                    <a:lnTo>
                      <a:pt x="677" y="1803"/>
                    </a:lnTo>
                    <a:lnTo>
                      <a:pt x="714" y="1773"/>
                    </a:lnTo>
                    <a:lnTo>
                      <a:pt x="752" y="1742"/>
                    </a:lnTo>
                    <a:lnTo>
                      <a:pt x="791" y="1712"/>
                    </a:lnTo>
                    <a:lnTo>
                      <a:pt x="831" y="1681"/>
                    </a:lnTo>
                    <a:lnTo>
                      <a:pt x="873" y="1652"/>
                    </a:lnTo>
                    <a:lnTo>
                      <a:pt x="916" y="1623"/>
                    </a:lnTo>
                    <a:lnTo>
                      <a:pt x="959" y="1593"/>
                    </a:lnTo>
                    <a:lnTo>
                      <a:pt x="1004" y="1564"/>
                    </a:lnTo>
                    <a:lnTo>
                      <a:pt x="1048" y="1534"/>
                    </a:lnTo>
                    <a:lnTo>
                      <a:pt x="1095" y="1506"/>
                    </a:lnTo>
                    <a:lnTo>
                      <a:pt x="1143" y="1477"/>
                    </a:lnTo>
                    <a:lnTo>
                      <a:pt x="1191" y="1448"/>
                    </a:lnTo>
                    <a:lnTo>
                      <a:pt x="1241" y="1421"/>
                    </a:lnTo>
                    <a:lnTo>
                      <a:pt x="1292" y="1392"/>
                    </a:lnTo>
                    <a:lnTo>
                      <a:pt x="1343" y="1364"/>
                    </a:lnTo>
                    <a:lnTo>
                      <a:pt x="1395" y="1337"/>
                    </a:lnTo>
                    <a:lnTo>
                      <a:pt x="1449" y="1309"/>
                    </a:lnTo>
                    <a:lnTo>
                      <a:pt x="1504" y="1282"/>
                    </a:lnTo>
                    <a:lnTo>
                      <a:pt x="1559" y="1255"/>
                    </a:lnTo>
                    <a:lnTo>
                      <a:pt x="1614" y="1228"/>
                    </a:lnTo>
                    <a:lnTo>
                      <a:pt x="1672" y="1202"/>
                    </a:lnTo>
                    <a:lnTo>
                      <a:pt x="1730" y="1175"/>
                    </a:lnTo>
                    <a:lnTo>
                      <a:pt x="1789" y="1150"/>
                    </a:lnTo>
                    <a:lnTo>
                      <a:pt x="1850" y="1124"/>
                    </a:lnTo>
                    <a:lnTo>
                      <a:pt x="1909" y="1098"/>
                    </a:lnTo>
                    <a:lnTo>
                      <a:pt x="1971" y="1073"/>
                    </a:lnTo>
                    <a:lnTo>
                      <a:pt x="2034" y="1049"/>
                    </a:lnTo>
                    <a:lnTo>
                      <a:pt x="2098" y="1023"/>
                    </a:lnTo>
                    <a:lnTo>
                      <a:pt x="2162" y="999"/>
                    </a:lnTo>
                    <a:lnTo>
                      <a:pt x="2227" y="975"/>
                    </a:lnTo>
                    <a:lnTo>
                      <a:pt x="2293" y="951"/>
                    </a:lnTo>
                    <a:lnTo>
                      <a:pt x="2360" y="927"/>
                    </a:lnTo>
                    <a:lnTo>
                      <a:pt x="2428" y="904"/>
                    </a:lnTo>
                    <a:lnTo>
                      <a:pt x="2495" y="880"/>
                    </a:lnTo>
                    <a:lnTo>
                      <a:pt x="2565" y="858"/>
                    </a:lnTo>
                    <a:lnTo>
                      <a:pt x="2635" y="836"/>
                    </a:lnTo>
                    <a:lnTo>
                      <a:pt x="2706" y="813"/>
                    </a:lnTo>
                    <a:lnTo>
                      <a:pt x="2850" y="770"/>
                    </a:lnTo>
                    <a:lnTo>
                      <a:pt x="2997" y="726"/>
                    </a:lnTo>
                    <a:lnTo>
                      <a:pt x="3147" y="686"/>
                    </a:lnTo>
                    <a:lnTo>
                      <a:pt x="3301" y="645"/>
                    </a:lnTo>
                    <a:lnTo>
                      <a:pt x="3457" y="606"/>
                    </a:lnTo>
                    <a:lnTo>
                      <a:pt x="3616" y="568"/>
                    </a:lnTo>
                    <a:lnTo>
                      <a:pt x="3777" y="532"/>
                    </a:lnTo>
                    <a:lnTo>
                      <a:pt x="3942" y="497"/>
                    </a:lnTo>
                    <a:lnTo>
                      <a:pt x="4109" y="463"/>
                    </a:lnTo>
                    <a:lnTo>
                      <a:pt x="4279" y="431"/>
                    </a:lnTo>
                    <a:lnTo>
                      <a:pt x="4450" y="400"/>
                    </a:lnTo>
                    <a:lnTo>
                      <a:pt x="4625" y="370"/>
                    </a:lnTo>
                    <a:lnTo>
                      <a:pt x="4802" y="342"/>
                    </a:lnTo>
                    <a:lnTo>
                      <a:pt x="4982" y="314"/>
                    </a:lnTo>
                    <a:lnTo>
                      <a:pt x="5163" y="289"/>
                    </a:lnTo>
                    <a:lnTo>
                      <a:pt x="5347" y="266"/>
                    </a:lnTo>
                    <a:lnTo>
                      <a:pt x="5532" y="243"/>
                    </a:lnTo>
                    <a:lnTo>
                      <a:pt x="5720" y="222"/>
                    </a:lnTo>
                    <a:lnTo>
                      <a:pt x="5910" y="203"/>
                    </a:lnTo>
                    <a:lnTo>
                      <a:pt x="6102" y="186"/>
                    </a:lnTo>
                    <a:lnTo>
                      <a:pt x="6296" y="169"/>
                    </a:lnTo>
                    <a:lnTo>
                      <a:pt x="6491" y="154"/>
                    </a:lnTo>
                    <a:lnTo>
                      <a:pt x="6688" y="141"/>
                    </a:lnTo>
                    <a:lnTo>
                      <a:pt x="6887" y="130"/>
                    </a:lnTo>
                    <a:lnTo>
                      <a:pt x="7088" y="121"/>
                    </a:lnTo>
                    <a:lnTo>
                      <a:pt x="7290" y="113"/>
                    </a:lnTo>
                    <a:lnTo>
                      <a:pt x="7493" y="106"/>
                    </a:lnTo>
                    <a:lnTo>
                      <a:pt x="7698" y="102"/>
                    </a:lnTo>
                    <a:lnTo>
                      <a:pt x="7904" y="99"/>
                    </a:lnTo>
                    <a:lnTo>
                      <a:pt x="8112" y="98"/>
                    </a:lnTo>
                    <a:lnTo>
                      <a:pt x="8112" y="0"/>
                    </a:lnTo>
                    <a:close/>
                  </a:path>
                </a:pathLst>
              </a:custGeom>
              <a:solidFill>
                <a:srgbClr val="D98E9A"/>
              </a:solidFill>
              <a:ln w="9525">
                <a:noFill/>
                <a:round/>
                <a:headEnd/>
                <a:tailEnd/>
              </a:ln>
            </p:spPr>
            <p:txBody>
              <a:bodyPr/>
              <a:lstStyle/>
              <a:p>
                <a:endParaRPr lang="en-US" dirty="0"/>
              </a:p>
            </p:txBody>
          </p:sp>
          <p:sp>
            <p:nvSpPr>
              <p:cNvPr id="58762" name="Freeform 431"/>
              <p:cNvSpPr>
                <a:spLocks/>
              </p:cNvSpPr>
              <p:nvPr/>
            </p:nvSpPr>
            <p:spPr bwMode="auto">
              <a:xfrm>
                <a:off x="4056" y="4424"/>
                <a:ext cx="312" cy="108"/>
              </a:xfrm>
              <a:custGeom>
                <a:avLst/>
                <a:gdLst>
                  <a:gd name="T0" fmla="*/ 0 w 8112"/>
                  <a:gd name="T1" fmla="*/ 0 h 2807"/>
                  <a:gd name="T2" fmla="*/ 0 w 8112"/>
                  <a:gd name="T3" fmla="*/ 0 h 2807"/>
                  <a:gd name="T4" fmla="*/ 0 w 8112"/>
                  <a:gd name="T5" fmla="*/ 0 h 2807"/>
                  <a:gd name="T6" fmla="*/ 0 w 8112"/>
                  <a:gd name="T7" fmla="*/ 0 h 2807"/>
                  <a:gd name="T8" fmla="*/ 0 w 8112"/>
                  <a:gd name="T9" fmla="*/ 0 h 2807"/>
                  <a:gd name="T10" fmla="*/ 0 w 8112"/>
                  <a:gd name="T11" fmla="*/ 0 h 2807"/>
                  <a:gd name="T12" fmla="*/ 0 w 8112"/>
                  <a:gd name="T13" fmla="*/ 0 h 2807"/>
                  <a:gd name="T14" fmla="*/ 0 w 8112"/>
                  <a:gd name="T15" fmla="*/ 0 h 2807"/>
                  <a:gd name="T16" fmla="*/ 0 w 8112"/>
                  <a:gd name="T17" fmla="*/ 0 h 2807"/>
                  <a:gd name="T18" fmla="*/ 0 w 8112"/>
                  <a:gd name="T19" fmla="*/ 0 h 2807"/>
                  <a:gd name="T20" fmla="*/ 0 w 8112"/>
                  <a:gd name="T21" fmla="*/ 0 h 2807"/>
                  <a:gd name="T22" fmla="*/ 0 w 8112"/>
                  <a:gd name="T23" fmla="*/ 0 h 2807"/>
                  <a:gd name="T24" fmla="*/ 0 w 8112"/>
                  <a:gd name="T25" fmla="*/ 0 h 2807"/>
                  <a:gd name="T26" fmla="*/ 0 w 8112"/>
                  <a:gd name="T27" fmla="*/ 0 h 2807"/>
                  <a:gd name="T28" fmla="*/ 0 w 8112"/>
                  <a:gd name="T29" fmla="*/ 0 h 2807"/>
                  <a:gd name="T30" fmla="*/ 0 w 8112"/>
                  <a:gd name="T31" fmla="*/ 0 h 2807"/>
                  <a:gd name="T32" fmla="*/ 0 w 8112"/>
                  <a:gd name="T33" fmla="*/ 0 h 2807"/>
                  <a:gd name="T34" fmla="*/ 0 w 8112"/>
                  <a:gd name="T35" fmla="*/ 0 h 2807"/>
                  <a:gd name="T36" fmla="*/ 0 w 8112"/>
                  <a:gd name="T37" fmla="*/ 0 h 2807"/>
                  <a:gd name="T38" fmla="*/ 0 w 8112"/>
                  <a:gd name="T39" fmla="*/ 0 h 2807"/>
                  <a:gd name="T40" fmla="*/ 0 w 8112"/>
                  <a:gd name="T41" fmla="*/ 0 h 2807"/>
                  <a:gd name="T42" fmla="*/ 0 w 8112"/>
                  <a:gd name="T43" fmla="*/ 0 h 2807"/>
                  <a:gd name="T44" fmla="*/ 0 w 8112"/>
                  <a:gd name="T45" fmla="*/ 0 h 2807"/>
                  <a:gd name="T46" fmla="*/ 0 w 8112"/>
                  <a:gd name="T47" fmla="*/ 0 h 2807"/>
                  <a:gd name="T48" fmla="*/ 0 w 8112"/>
                  <a:gd name="T49" fmla="*/ 0 h 2807"/>
                  <a:gd name="T50" fmla="*/ 0 w 8112"/>
                  <a:gd name="T51" fmla="*/ 0 h 2807"/>
                  <a:gd name="T52" fmla="*/ 0 w 8112"/>
                  <a:gd name="T53" fmla="*/ 0 h 2807"/>
                  <a:gd name="T54" fmla="*/ 0 w 8112"/>
                  <a:gd name="T55" fmla="*/ 0 h 2807"/>
                  <a:gd name="T56" fmla="*/ 0 w 8112"/>
                  <a:gd name="T57" fmla="*/ 0 h 2807"/>
                  <a:gd name="T58" fmla="*/ 0 w 8112"/>
                  <a:gd name="T59" fmla="*/ 0 h 2807"/>
                  <a:gd name="T60" fmla="*/ 0 w 8112"/>
                  <a:gd name="T61" fmla="*/ 0 h 2807"/>
                  <a:gd name="T62" fmla="*/ 0 w 8112"/>
                  <a:gd name="T63" fmla="*/ 0 h 2807"/>
                  <a:gd name="T64" fmla="*/ 0 w 8112"/>
                  <a:gd name="T65" fmla="*/ 0 h 2807"/>
                  <a:gd name="T66" fmla="*/ 0 w 8112"/>
                  <a:gd name="T67" fmla="*/ 0 h 2807"/>
                  <a:gd name="T68" fmla="*/ 0 w 8112"/>
                  <a:gd name="T69" fmla="*/ 0 h 2807"/>
                  <a:gd name="T70" fmla="*/ 0 w 8112"/>
                  <a:gd name="T71" fmla="*/ 0 h 2807"/>
                  <a:gd name="T72" fmla="*/ 0 w 8112"/>
                  <a:gd name="T73" fmla="*/ 0 h 2807"/>
                  <a:gd name="T74" fmla="*/ 0 w 8112"/>
                  <a:gd name="T75" fmla="*/ 0 h 2807"/>
                  <a:gd name="T76" fmla="*/ 0 w 8112"/>
                  <a:gd name="T77" fmla="*/ 0 h 2807"/>
                  <a:gd name="T78" fmla="*/ 0 w 8112"/>
                  <a:gd name="T79" fmla="*/ 0 h 2807"/>
                  <a:gd name="T80" fmla="*/ 0 w 8112"/>
                  <a:gd name="T81" fmla="*/ 0 h 2807"/>
                  <a:gd name="T82" fmla="*/ 0 w 8112"/>
                  <a:gd name="T83" fmla="*/ 0 h 2807"/>
                  <a:gd name="T84" fmla="*/ 0 w 8112"/>
                  <a:gd name="T85" fmla="*/ 0 h 2807"/>
                  <a:gd name="T86" fmla="*/ 0 w 8112"/>
                  <a:gd name="T87" fmla="*/ 0 h 2807"/>
                  <a:gd name="T88" fmla="*/ 0 w 8112"/>
                  <a:gd name="T89" fmla="*/ 0 h 2807"/>
                  <a:gd name="T90" fmla="*/ 0 w 8112"/>
                  <a:gd name="T91" fmla="*/ 0 h 2807"/>
                  <a:gd name="T92" fmla="*/ 0 w 8112"/>
                  <a:gd name="T93" fmla="*/ 0 h 2807"/>
                  <a:gd name="T94" fmla="*/ 0 w 8112"/>
                  <a:gd name="T95" fmla="*/ 0 h 2807"/>
                  <a:gd name="T96" fmla="*/ 0 w 8112"/>
                  <a:gd name="T97" fmla="*/ 0 h 28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12"/>
                  <a:gd name="T148" fmla="*/ 0 h 2807"/>
                  <a:gd name="T149" fmla="*/ 8112 w 8112"/>
                  <a:gd name="T150" fmla="*/ 2807 h 28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12" h="2807">
                    <a:moveTo>
                      <a:pt x="8112" y="2807"/>
                    </a:moveTo>
                    <a:lnTo>
                      <a:pt x="8111" y="2769"/>
                    </a:lnTo>
                    <a:lnTo>
                      <a:pt x="8109" y="2732"/>
                    </a:lnTo>
                    <a:lnTo>
                      <a:pt x="8106" y="2695"/>
                    </a:lnTo>
                    <a:lnTo>
                      <a:pt x="8101" y="2658"/>
                    </a:lnTo>
                    <a:lnTo>
                      <a:pt x="8095" y="2621"/>
                    </a:lnTo>
                    <a:lnTo>
                      <a:pt x="8087" y="2584"/>
                    </a:lnTo>
                    <a:lnTo>
                      <a:pt x="8079" y="2547"/>
                    </a:lnTo>
                    <a:lnTo>
                      <a:pt x="8068" y="2511"/>
                    </a:lnTo>
                    <a:lnTo>
                      <a:pt x="8056" y="2475"/>
                    </a:lnTo>
                    <a:lnTo>
                      <a:pt x="8044" y="2439"/>
                    </a:lnTo>
                    <a:lnTo>
                      <a:pt x="8030" y="2403"/>
                    </a:lnTo>
                    <a:lnTo>
                      <a:pt x="8015" y="2367"/>
                    </a:lnTo>
                    <a:lnTo>
                      <a:pt x="7998" y="2331"/>
                    </a:lnTo>
                    <a:lnTo>
                      <a:pt x="7980" y="2296"/>
                    </a:lnTo>
                    <a:lnTo>
                      <a:pt x="7961" y="2261"/>
                    </a:lnTo>
                    <a:lnTo>
                      <a:pt x="7941" y="2226"/>
                    </a:lnTo>
                    <a:lnTo>
                      <a:pt x="7919" y="2191"/>
                    </a:lnTo>
                    <a:lnTo>
                      <a:pt x="7897" y="2157"/>
                    </a:lnTo>
                    <a:lnTo>
                      <a:pt x="7873" y="2122"/>
                    </a:lnTo>
                    <a:lnTo>
                      <a:pt x="7848" y="2088"/>
                    </a:lnTo>
                    <a:lnTo>
                      <a:pt x="7822" y="2055"/>
                    </a:lnTo>
                    <a:lnTo>
                      <a:pt x="7795" y="2021"/>
                    </a:lnTo>
                    <a:lnTo>
                      <a:pt x="7766" y="1988"/>
                    </a:lnTo>
                    <a:lnTo>
                      <a:pt x="7737" y="1954"/>
                    </a:lnTo>
                    <a:lnTo>
                      <a:pt x="7705" y="1921"/>
                    </a:lnTo>
                    <a:lnTo>
                      <a:pt x="7674" y="1888"/>
                    </a:lnTo>
                    <a:lnTo>
                      <a:pt x="7640" y="1856"/>
                    </a:lnTo>
                    <a:lnTo>
                      <a:pt x="7607" y="1823"/>
                    </a:lnTo>
                    <a:lnTo>
                      <a:pt x="7572" y="1791"/>
                    </a:lnTo>
                    <a:lnTo>
                      <a:pt x="7535" y="1759"/>
                    </a:lnTo>
                    <a:lnTo>
                      <a:pt x="7498" y="1727"/>
                    </a:lnTo>
                    <a:lnTo>
                      <a:pt x="7460" y="1696"/>
                    </a:lnTo>
                    <a:lnTo>
                      <a:pt x="7420" y="1664"/>
                    </a:lnTo>
                    <a:lnTo>
                      <a:pt x="7380" y="1633"/>
                    </a:lnTo>
                    <a:lnTo>
                      <a:pt x="7338" y="1602"/>
                    </a:lnTo>
                    <a:lnTo>
                      <a:pt x="7296" y="1572"/>
                    </a:lnTo>
                    <a:lnTo>
                      <a:pt x="7252" y="1541"/>
                    </a:lnTo>
                    <a:lnTo>
                      <a:pt x="7208" y="1511"/>
                    </a:lnTo>
                    <a:lnTo>
                      <a:pt x="7162" y="1482"/>
                    </a:lnTo>
                    <a:lnTo>
                      <a:pt x="7115" y="1451"/>
                    </a:lnTo>
                    <a:lnTo>
                      <a:pt x="7068" y="1422"/>
                    </a:lnTo>
                    <a:lnTo>
                      <a:pt x="7019" y="1392"/>
                    </a:lnTo>
                    <a:lnTo>
                      <a:pt x="6969" y="1364"/>
                    </a:lnTo>
                    <a:lnTo>
                      <a:pt x="6919" y="1335"/>
                    </a:lnTo>
                    <a:lnTo>
                      <a:pt x="6868" y="1306"/>
                    </a:lnTo>
                    <a:lnTo>
                      <a:pt x="6815" y="1278"/>
                    </a:lnTo>
                    <a:lnTo>
                      <a:pt x="6761" y="1249"/>
                    </a:lnTo>
                    <a:lnTo>
                      <a:pt x="6708" y="1222"/>
                    </a:lnTo>
                    <a:lnTo>
                      <a:pt x="6652" y="1194"/>
                    </a:lnTo>
                    <a:lnTo>
                      <a:pt x="6596" y="1166"/>
                    </a:lnTo>
                    <a:lnTo>
                      <a:pt x="6538" y="1140"/>
                    </a:lnTo>
                    <a:lnTo>
                      <a:pt x="6480" y="1112"/>
                    </a:lnTo>
                    <a:lnTo>
                      <a:pt x="6422" y="1086"/>
                    </a:lnTo>
                    <a:lnTo>
                      <a:pt x="6362" y="1060"/>
                    </a:lnTo>
                    <a:lnTo>
                      <a:pt x="6301" y="1033"/>
                    </a:lnTo>
                    <a:lnTo>
                      <a:pt x="6239" y="1008"/>
                    </a:lnTo>
                    <a:lnTo>
                      <a:pt x="6177" y="983"/>
                    </a:lnTo>
                    <a:lnTo>
                      <a:pt x="6113" y="957"/>
                    </a:lnTo>
                    <a:lnTo>
                      <a:pt x="6050" y="932"/>
                    </a:lnTo>
                    <a:lnTo>
                      <a:pt x="5985" y="907"/>
                    </a:lnTo>
                    <a:lnTo>
                      <a:pt x="5919" y="882"/>
                    </a:lnTo>
                    <a:lnTo>
                      <a:pt x="5852" y="859"/>
                    </a:lnTo>
                    <a:lnTo>
                      <a:pt x="5785" y="835"/>
                    </a:lnTo>
                    <a:lnTo>
                      <a:pt x="5716" y="810"/>
                    </a:lnTo>
                    <a:lnTo>
                      <a:pt x="5647" y="788"/>
                    </a:lnTo>
                    <a:lnTo>
                      <a:pt x="5577" y="765"/>
                    </a:lnTo>
                    <a:lnTo>
                      <a:pt x="5506" y="741"/>
                    </a:lnTo>
                    <a:lnTo>
                      <a:pt x="5435" y="719"/>
                    </a:lnTo>
                    <a:lnTo>
                      <a:pt x="5289" y="675"/>
                    </a:lnTo>
                    <a:lnTo>
                      <a:pt x="5141" y="632"/>
                    </a:lnTo>
                    <a:lnTo>
                      <a:pt x="4990" y="590"/>
                    </a:lnTo>
                    <a:lnTo>
                      <a:pt x="4835" y="550"/>
                    </a:lnTo>
                    <a:lnTo>
                      <a:pt x="4678" y="511"/>
                    </a:lnTo>
                    <a:lnTo>
                      <a:pt x="4518" y="473"/>
                    </a:lnTo>
                    <a:lnTo>
                      <a:pt x="4355" y="436"/>
                    </a:lnTo>
                    <a:lnTo>
                      <a:pt x="4190" y="401"/>
                    </a:lnTo>
                    <a:lnTo>
                      <a:pt x="4022" y="366"/>
                    </a:lnTo>
                    <a:lnTo>
                      <a:pt x="3851" y="334"/>
                    </a:lnTo>
                    <a:lnTo>
                      <a:pt x="3678" y="302"/>
                    </a:lnTo>
                    <a:lnTo>
                      <a:pt x="3502" y="273"/>
                    </a:lnTo>
                    <a:lnTo>
                      <a:pt x="3325" y="244"/>
                    </a:lnTo>
                    <a:lnTo>
                      <a:pt x="3144" y="217"/>
                    </a:lnTo>
                    <a:lnTo>
                      <a:pt x="2962" y="192"/>
                    </a:lnTo>
                    <a:lnTo>
                      <a:pt x="2777" y="168"/>
                    </a:lnTo>
                    <a:lnTo>
                      <a:pt x="2591" y="145"/>
                    </a:lnTo>
                    <a:lnTo>
                      <a:pt x="2402" y="125"/>
                    </a:lnTo>
                    <a:lnTo>
                      <a:pt x="2211" y="105"/>
                    </a:lnTo>
                    <a:lnTo>
                      <a:pt x="2019" y="87"/>
                    </a:lnTo>
                    <a:lnTo>
                      <a:pt x="1824" y="71"/>
                    </a:lnTo>
                    <a:lnTo>
                      <a:pt x="1627" y="57"/>
                    </a:lnTo>
                    <a:lnTo>
                      <a:pt x="1430" y="44"/>
                    </a:lnTo>
                    <a:lnTo>
                      <a:pt x="1230" y="32"/>
                    </a:lnTo>
                    <a:lnTo>
                      <a:pt x="1028" y="22"/>
                    </a:lnTo>
                    <a:lnTo>
                      <a:pt x="825" y="14"/>
                    </a:lnTo>
                    <a:lnTo>
                      <a:pt x="622" y="8"/>
                    </a:lnTo>
                    <a:lnTo>
                      <a:pt x="416" y="4"/>
                    </a:lnTo>
                    <a:lnTo>
                      <a:pt x="208" y="1"/>
                    </a:lnTo>
                    <a:lnTo>
                      <a:pt x="0" y="0"/>
                    </a:lnTo>
                    <a:lnTo>
                      <a:pt x="0" y="98"/>
                    </a:lnTo>
                    <a:lnTo>
                      <a:pt x="208" y="99"/>
                    </a:lnTo>
                    <a:lnTo>
                      <a:pt x="414" y="102"/>
                    </a:lnTo>
                    <a:lnTo>
                      <a:pt x="619" y="106"/>
                    </a:lnTo>
                    <a:lnTo>
                      <a:pt x="822" y="113"/>
                    </a:lnTo>
                    <a:lnTo>
                      <a:pt x="1024" y="121"/>
                    </a:lnTo>
                    <a:lnTo>
                      <a:pt x="1225" y="130"/>
                    </a:lnTo>
                    <a:lnTo>
                      <a:pt x="1424" y="141"/>
                    </a:lnTo>
                    <a:lnTo>
                      <a:pt x="1621" y="154"/>
                    </a:lnTo>
                    <a:lnTo>
                      <a:pt x="1816" y="169"/>
                    </a:lnTo>
                    <a:lnTo>
                      <a:pt x="2010" y="186"/>
                    </a:lnTo>
                    <a:lnTo>
                      <a:pt x="2201" y="203"/>
                    </a:lnTo>
                    <a:lnTo>
                      <a:pt x="2392" y="222"/>
                    </a:lnTo>
                    <a:lnTo>
                      <a:pt x="2580" y="243"/>
                    </a:lnTo>
                    <a:lnTo>
                      <a:pt x="2765" y="266"/>
                    </a:lnTo>
                    <a:lnTo>
                      <a:pt x="2949" y="289"/>
                    </a:lnTo>
                    <a:lnTo>
                      <a:pt x="3130" y="314"/>
                    </a:lnTo>
                    <a:lnTo>
                      <a:pt x="3310" y="342"/>
                    </a:lnTo>
                    <a:lnTo>
                      <a:pt x="3486" y="370"/>
                    </a:lnTo>
                    <a:lnTo>
                      <a:pt x="3662" y="400"/>
                    </a:lnTo>
                    <a:lnTo>
                      <a:pt x="3833" y="431"/>
                    </a:lnTo>
                    <a:lnTo>
                      <a:pt x="4003" y="463"/>
                    </a:lnTo>
                    <a:lnTo>
                      <a:pt x="4170" y="497"/>
                    </a:lnTo>
                    <a:lnTo>
                      <a:pt x="4334" y="532"/>
                    </a:lnTo>
                    <a:lnTo>
                      <a:pt x="4496" y="568"/>
                    </a:lnTo>
                    <a:lnTo>
                      <a:pt x="4655" y="606"/>
                    </a:lnTo>
                    <a:lnTo>
                      <a:pt x="4811" y="645"/>
                    </a:lnTo>
                    <a:lnTo>
                      <a:pt x="4965" y="686"/>
                    </a:lnTo>
                    <a:lnTo>
                      <a:pt x="5115" y="726"/>
                    </a:lnTo>
                    <a:lnTo>
                      <a:pt x="5262" y="770"/>
                    </a:lnTo>
                    <a:lnTo>
                      <a:pt x="5406" y="813"/>
                    </a:lnTo>
                    <a:lnTo>
                      <a:pt x="5477" y="836"/>
                    </a:lnTo>
                    <a:lnTo>
                      <a:pt x="5547" y="858"/>
                    </a:lnTo>
                    <a:lnTo>
                      <a:pt x="5616" y="880"/>
                    </a:lnTo>
                    <a:lnTo>
                      <a:pt x="5684" y="904"/>
                    </a:lnTo>
                    <a:lnTo>
                      <a:pt x="5752" y="927"/>
                    </a:lnTo>
                    <a:lnTo>
                      <a:pt x="5819" y="951"/>
                    </a:lnTo>
                    <a:lnTo>
                      <a:pt x="5885" y="975"/>
                    </a:lnTo>
                    <a:lnTo>
                      <a:pt x="5950" y="999"/>
                    </a:lnTo>
                    <a:lnTo>
                      <a:pt x="6014" y="1023"/>
                    </a:lnTo>
                    <a:lnTo>
                      <a:pt x="6078" y="1049"/>
                    </a:lnTo>
                    <a:lnTo>
                      <a:pt x="6141" y="1073"/>
                    </a:lnTo>
                    <a:lnTo>
                      <a:pt x="6203" y="1098"/>
                    </a:lnTo>
                    <a:lnTo>
                      <a:pt x="6262" y="1124"/>
                    </a:lnTo>
                    <a:lnTo>
                      <a:pt x="6322" y="1150"/>
                    </a:lnTo>
                    <a:lnTo>
                      <a:pt x="6382" y="1175"/>
                    </a:lnTo>
                    <a:lnTo>
                      <a:pt x="6440" y="1202"/>
                    </a:lnTo>
                    <a:lnTo>
                      <a:pt x="6497" y="1228"/>
                    </a:lnTo>
                    <a:lnTo>
                      <a:pt x="6553" y="1255"/>
                    </a:lnTo>
                    <a:lnTo>
                      <a:pt x="6608" y="1282"/>
                    </a:lnTo>
                    <a:lnTo>
                      <a:pt x="6663" y="1309"/>
                    </a:lnTo>
                    <a:lnTo>
                      <a:pt x="6717" y="1337"/>
                    </a:lnTo>
                    <a:lnTo>
                      <a:pt x="6768" y="1364"/>
                    </a:lnTo>
                    <a:lnTo>
                      <a:pt x="6820" y="1392"/>
                    </a:lnTo>
                    <a:lnTo>
                      <a:pt x="6871" y="1421"/>
                    </a:lnTo>
                    <a:lnTo>
                      <a:pt x="6921" y="1448"/>
                    </a:lnTo>
                    <a:lnTo>
                      <a:pt x="6969" y="1477"/>
                    </a:lnTo>
                    <a:lnTo>
                      <a:pt x="7017" y="1506"/>
                    </a:lnTo>
                    <a:lnTo>
                      <a:pt x="7063" y="1534"/>
                    </a:lnTo>
                    <a:lnTo>
                      <a:pt x="7108" y="1564"/>
                    </a:lnTo>
                    <a:lnTo>
                      <a:pt x="7153" y="1593"/>
                    </a:lnTo>
                    <a:lnTo>
                      <a:pt x="7196" y="1623"/>
                    </a:lnTo>
                    <a:lnTo>
                      <a:pt x="7239" y="1652"/>
                    </a:lnTo>
                    <a:lnTo>
                      <a:pt x="7281" y="1681"/>
                    </a:lnTo>
                    <a:lnTo>
                      <a:pt x="7320" y="1712"/>
                    </a:lnTo>
                    <a:lnTo>
                      <a:pt x="7360" y="1742"/>
                    </a:lnTo>
                    <a:lnTo>
                      <a:pt x="7398" y="1773"/>
                    </a:lnTo>
                    <a:lnTo>
                      <a:pt x="7435" y="1803"/>
                    </a:lnTo>
                    <a:lnTo>
                      <a:pt x="7471" y="1833"/>
                    </a:lnTo>
                    <a:lnTo>
                      <a:pt x="7506" y="1864"/>
                    </a:lnTo>
                    <a:lnTo>
                      <a:pt x="7540" y="1895"/>
                    </a:lnTo>
                    <a:lnTo>
                      <a:pt x="7573" y="1926"/>
                    </a:lnTo>
                    <a:lnTo>
                      <a:pt x="7604" y="1957"/>
                    </a:lnTo>
                    <a:lnTo>
                      <a:pt x="7634" y="1989"/>
                    </a:lnTo>
                    <a:lnTo>
                      <a:pt x="7664" y="2020"/>
                    </a:lnTo>
                    <a:lnTo>
                      <a:pt x="7692" y="2052"/>
                    </a:lnTo>
                    <a:lnTo>
                      <a:pt x="7719" y="2084"/>
                    </a:lnTo>
                    <a:lnTo>
                      <a:pt x="7745" y="2115"/>
                    </a:lnTo>
                    <a:lnTo>
                      <a:pt x="7769" y="2148"/>
                    </a:lnTo>
                    <a:lnTo>
                      <a:pt x="7793" y="2179"/>
                    </a:lnTo>
                    <a:lnTo>
                      <a:pt x="7815" y="2212"/>
                    </a:lnTo>
                    <a:lnTo>
                      <a:pt x="7837" y="2244"/>
                    </a:lnTo>
                    <a:lnTo>
                      <a:pt x="7856" y="2277"/>
                    </a:lnTo>
                    <a:lnTo>
                      <a:pt x="7876" y="2309"/>
                    </a:lnTo>
                    <a:lnTo>
                      <a:pt x="7893" y="2341"/>
                    </a:lnTo>
                    <a:lnTo>
                      <a:pt x="7909" y="2374"/>
                    </a:lnTo>
                    <a:lnTo>
                      <a:pt x="7925" y="2407"/>
                    </a:lnTo>
                    <a:lnTo>
                      <a:pt x="7939" y="2440"/>
                    </a:lnTo>
                    <a:lnTo>
                      <a:pt x="7952" y="2473"/>
                    </a:lnTo>
                    <a:lnTo>
                      <a:pt x="7964" y="2506"/>
                    </a:lnTo>
                    <a:lnTo>
                      <a:pt x="7974" y="2539"/>
                    </a:lnTo>
                    <a:lnTo>
                      <a:pt x="7983" y="2573"/>
                    </a:lnTo>
                    <a:lnTo>
                      <a:pt x="7991" y="2605"/>
                    </a:lnTo>
                    <a:lnTo>
                      <a:pt x="7998" y="2639"/>
                    </a:lnTo>
                    <a:lnTo>
                      <a:pt x="8004" y="2672"/>
                    </a:lnTo>
                    <a:lnTo>
                      <a:pt x="8008" y="2706"/>
                    </a:lnTo>
                    <a:lnTo>
                      <a:pt x="8011" y="2739"/>
                    </a:lnTo>
                    <a:lnTo>
                      <a:pt x="8013" y="2773"/>
                    </a:lnTo>
                    <a:lnTo>
                      <a:pt x="8014" y="2807"/>
                    </a:lnTo>
                    <a:lnTo>
                      <a:pt x="8112" y="2807"/>
                    </a:lnTo>
                    <a:close/>
                  </a:path>
                </a:pathLst>
              </a:custGeom>
              <a:solidFill>
                <a:srgbClr val="D98E9A"/>
              </a:solidFill>
              <a:ln w="9525">
                <a:noFill/>
                <a:round/>
                <a:headEnd/>
                <a:tailEnd/>
              </a:ln>
            </p:spPr>
            <p:txBody>
              <a:bodyPr/>
              <a:lstStyle/>
              <a:p>
                <a:endParaRPr lang="en-US" dirty="0"/>
              </a:p>
            </p:txBody>
          </p:sp>
          <p:sp>
            <p:nvSpPr>
              <p:cNvPr id="58763" name="Freeform 432"/>
              <p:cNvSpPr>
                <a:spLocks/>
              </p:cNvSpPr>
              <p:nvPr/>
            </p:nvSpPr>
            <p:spPr bwMode="auto">
              <a:xfrm>
                <a:off x="4064" y="4455"/>
                <a:ext cx="204" cy="69"/>
              </a:xfrm>
              <a:custGeom>
                <a:avLst/>
                <a:gdLst>
                  <a:gd name="T0" fmla="*/ 0 w 5306"/>
                  <a:gd name="T1" fmla="*/ 0 h 1791"/>
                  <a:gd name="T2" fmla="*/ 0 w 5306"/>
                  <a:gd name="T3" fmla="*/ 0 h 1791"/>
                  <a:gd name="T4" fmla="*/ 0 w 5306"/>
                  <a:gd name="T5" fmla="*/ 0 h 1791"/>
                  <a:gd name="T6" fmla="*/ 0 w 5306"/>
                  <a:gd name="T7" fmla="*/ 0 h 1791"/>
                  <a:gd name="T8" fmla="*/ 0 w 5306"/>
                  <a:gd name="T9" fmla="*/ 0 h 1791"/>
                  <a:gd name="T10" fmla="*/ 0 w 5306"/>
                  <a:gd name="T11" fmla="*/ 0 h 1791"/>
                  <a:gd name="T12" fmla="*/ 0 w 5306"/>
                  <a:gd name="T13" fmla="*/ 0 h 1791"/>
                  <a:gd name="T14" fmla="*/ 0 w 5306"/>
                  <a:gd name="T15" fmla="*/ 0 h 1791"/>
                  <a:gd name="T16" fmla="*/ 0 60000 65536"/>
                  <a:gd name="T17" fmla="*/ 0 60000 65536"/>
                  <a:gd name="T18" fmla="*/ 0 60000 65536"/>
                  <a:gd name="T19" fmla="*/ 0 60000 65536"/>
                  <a:gd name="T20" fmla="*/ 0 60000 65536"/>
                  <a:gd name="T21" fmla="*/ 0 60000 65536"/>
                  <a:gd name="T22" fmla="*/ 0 60000 65536"/>
                  <a:gd name="T23" fmla="*/ 0 60000 65536"/>
                  <a:gd name="T24" fmla="*/ 0 w 5306"/>
                  <a:gd name="T25" fmla="*/ 0 h 1791"/>
                  <a:gd name="T26" fmla="*/ 5306 w 5306"/>
                  <a:gd name="T27" fmla="*/ 1791 h 17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06" h="1791">
                    <a:moveTo>
                      <a:pt x="0" y="1397"/>
                    </a:moveTo>
                    <a:lnTo>
                      <a:pt x="1187" y="1791"/>
                    </a:lnTo>
                    <a:lnTo>
                      <a:pt x="3995" y="673"/>
                    </a:lnTo>
                    <a:lnTo>
                      <a:pt x="5306" y="993"/>
                    </a:lnTo>
                    <a:lnTo>
                      <a:pt x="4615" y="0"/>
                    </a:lnTo>
                    <a:lnTo>
                      <a:pt x="1233" y="0"/>
                    </a:lnTo>
                    <a:lnTo>
                      <a:pt x="2646" y="345"/>
                    </a:lnTo>
                    <a:lnTo>
                      <a:pt x="0" y="1397"/>
                    </a:lnTo>
                    <a:close/>
                  </a:path>
                </a:pathLst>
              </a:custGeom>
              <a:solidFill>
                <a:srgbClr val="1F1A17"/>
              </a:solidFill>
              <a:ln w="9525">
                <a:noFill/>
                <a:round/>
                <a:headEnd/>
                <a:tailEnd/>
              </a:ln>
            </p:spPr>
            <p:txBody>
              <a:bodyPr/>
              <a:lstStyle/>
              <a:p>
                <a:endParaRPr lang="en-US" dirty="0"/>
              </a:p>
            </p:txBody>
          </p:sp>
          <p:sp>
            <p:nvSpPr>
              <p:cNvPr id="58764" name="Freeform 433"/>
              <p:cNvSpPr>
                <a:spLocks/>
              </p:cNvSpPr>
              <p:nvPr/>
            </p:nvSpPr>
            <p:spPr bwMode="auto">
              <a:xfrm>
                <a:off x="3841" y="4537"/>
                <a:ext cx="204" cy="69"/>
              </a:xfrm>
              <a:custGeom>
                <a:avLst/>
                <a:gdLst>
                  <a:gd name="T0" fmla="*/ 0 w 5306"/>
                  <a:gd name="T1" fmla="*/ 0 h 1791"/>
                  <a:gd name="T2" fmla="*/ 0 w 5306"/>
                  <a:gd name="T3" fmla="*/ 0 h 1791"/>
                  <a:gd name="T4" fmla="*/ 0 w 5306"/>
                  <a:gd name="T5" fmla="*/ 0 h 1791"/>
                  <a:gd name="T6" fmla="*/ 0 w 5306"/>
                  <a:gd name="T7" fmla="*/ 0 h 1791"/>
                  <a:gd name="T8" fmla="*/ 0 w 5306"/>
                  <a:gd name="T9" fmla="*/ 0 h 1791"/>
                  <a:gd name="T10" fmla="*/ 0 w 5306"/>
                  <a:gd name="T11" fmla="*/ 0 h 1791"/>
                  <a:gd name="T12" fmla="*/ 0 w 5306"/>
                  <a:gd name="T13" fmla="*/ 0 h 1791"/>
                  <a:gd name="T14" fmla="*/ 0 w 5306"/>
                  <a:gd name="T15" fmla="*/ 0 h 1791"/>
                  <a:gd name="T16" fmla="*/ 0 60000 65536"/>
                  <a:gd name="T17" fmla="*/ 0 60000 65536"/>
                  <a:gd name="T18" fmla="*/ 0 60000 65536"/>
                  <a:gd name="T19" fmla="*/ 0 60000 65536"/>
                  <a:gd name="T20" fmla="*/ 0 60000 65536"/>
                  <a:gd name="T21" fmla="*/ 0 60000 65536"/>
                  <a:gd name="T22" fmla="*/ 0 60000 65536"/>
                  <a:gd name="T23" fmla="*/ 0 60000 65536"/>
                  <a:gd name="T24" fmla="*/ 0 w 5306"/>
                  <a:gd name="T25" fmla="*/ 0 h 1791"/>
                  <a:gd name="T26" fmla="*/ 5306 w 5306"/>
                  <a:gd name="T27" fmla="*/ 1791 h 17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06" h="1791">
                    <a:moveTo>
                      <a:pt x="5306" y="393"/>
                    </a:moveTo>
                    <a:lnTo>
                      <a:pt x="4118" y="0"/>
                    </a:lnTo>
                    <a:lnTo>
                      <a:pt x="1310" y="1117"/>
                    </a:lnTo>
                    <a:lnTo>
                      <a:pt x="0" y="798"/>
                    </a:lnTo>
                    <a:lnTo>
                      <a:pt x="690" y="1791"/>
                    </a:lnTo>
                    <a:lnTo>
                      <a:pt x="4072" y="1791"/>
                    </a:lnTo>
                    <a:lnTo>
                      <a:pt x="2660" y="1446"/>
                    </a:lnTo>
                    <a:lnTo>
                      <a:pt x="5306" y="393"/>
                    </a:lnTo>
                    <a:close/>
                  </a:path>
                </a:pathLst>
              </a:custGeom>
              <a:solidFill>
                <a:srgbClr val="1F1A17"/>
              </a:solidFill>
              <a:ln w="9525">
                <a:noFill/>
                <a:round/>
                <a:headEnd/>
                <a:tailEnd/>
              </a:ln>
            </p:spPr>
            <p:txBody>
              <a:bodyPr/>
              <a:lstStyle/>
              <a:p>
                <a:endParaRPr lang="en-US" dirty="0"/>
              </a:p>
            </p:txBody>
          </p:sp>
          <p:sp>
            <p:nvSpPr>
              <p:cNvPr id="58765" name="Freeform 434"/>
              <p:cNvSpPr>
                <a:spLocks/>
              </p:cNvSpPr>
              <p:nvPr/>
            </p:nvSpPr>
            <p:spPr bwMode="auto">
              <a:xfrm>
                <a:off x="3852" y="4453"/>
                <a:ext cx="204" cy="69"/>
              </a:xfrm>
              <a:custGeom>
                <a:avLst/>
                <a:gdLst>
                  <a:gd name="T0" fmla="*/ 0 w 5306"/>
                  <a:gd name="T1" fmla="*/ 0 h 1790"/>
                  <a:gd name="T2" fmla="*/ 0 w 5306"/>
                  <a:gd name="T3" fmla="*/ 0 h 1790"/>
                  <a:gd name="T4" fmla="*/ 0 w 5306"/>
                  <a:gd name="T5" fmla="*/ 0 h 1790"/>
                  <a:gd name="T6" fmla="*/ 0 w 5306"/>
                  <a:gd name="T7" fmla="*/ 0 h 1790"/>
                  <a:gd name="T8" fmla="*/ 0 w 5306"/>
                  <a:gd name="T9" fmla="*/ 0 h 1790"/>
                  <a:gd name="T10" fmla="*/ 0 w 5306"/>
                  <a:gd name="T11" fmla="*/ 0 h 1790"/>
                  <a:gd name="T12" fmla="*/ 0 w 5306"/>
                  <a:gd name="T13" fmla="*/ 0 h 1790"/>
                  <a:gd name="T14" fmla="*/ 0 w 5306"/>
                  <a:gd name="T15" fmla="*/ 0 h 1790"/>
                  <a:gd name="T16" fmla="*/ 0 60000 65536"/>
                  <a:gd name="T17" fmla="*/ 0 60000 65536"/>
                  <a:gd name="T18" fmla="*/ 0 60000 65536"/>
                  <a:gd name="T19" fmla="*/ 0 60000 65536"/>
                  <a:gd name="T20" fmla="*/ 0 60000 65536"/>
                  <a:gd name="T21" fmla="*/ 0 60000 65536"/>
                  <a:gd name="T22" fmla="*/ 0 60000 65536"/>
                  <a:gd name="T23" fmla="*/ 0 60000 65536"/>
                  <a:gd name="T24" fmla="*/ 0 w 5306"/>
                  <a:gd name="T25" fmla="*/ 0 h 1790"/>
                  <a:gd name="T26" fmla="*/ 5306 w 5306"/>
                  <a:gd name="T27" fmla="*/ 1790 h 17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06" h="1790">
                    <a:moveTo>
                      <a:pt x="0" y="393"/>
                    </a:moveTo>
                    <a:lnTo>
                      <a:pt x="1188" y="0"/>
                    </a:lnTo>
                    <a:lnTo>
                      <a:pt x="3996" y="1117"/>
                    </a:lnTo>
                    <a:lnTo>
                      <a:pt x="5306" y="798"/>
                    </a:lnTo>
                    <a:lnTo>
                      <a:pt x="4615" y="1790"/>
                    </a:lnTo>
                    <a:lnTo>
                      <a:pt x="1233" y="1790"/>
                    </a:lnTo>
                    <a:lnTo>
                      <a:pt x="2646" y="1445"/>
                    </a:lnTo>
                    <a:lnTo>
                      <a:pt x="0" y="393"/>
                    </a:lnTo>
                    <a:close/>
                  </a:path>
                </a:pathLst>
              </a:custGeom>
              <a:solidFill>
                <a:srgbClr val="1F1A17"/>
              </a:solidFill>
              <a:ln w="9525">
                <a:noFill/>
                <a:round/>
                <a:headEnd/>
                <a:tailEnd/>
              </a:ln>
            </p:spPr>
            <p:txBody>
              <a:bodyPr/>
              <a:lstStyle/>
              <a:p>
                <a:endParaRPr lang="en-US" dirty="0"/>
              </a:p>
            </p:txBody>
          </p:sp>
          <p:sp>
            <p:nvSpPr>
              <p:cNvPr id="58766" name="Freeform 435"/>
              <p:cNvSpPr>
                <a:spLocks/>
              </p:cNvSpPr>
              <p:nvPr/>
            </p:nvSpPr>
            <p:spPr bwMode="auto">
              <a:xfrm>
                <a:off x="4068" y="4459"/>
                <a:ext cx="204" cy="68"/>
              </a:xfrm>
              <a:custGeom>
                <a:avLst/>
                <a:gdLst>
                  <a:gd name="T0" fmla="*/ 0 w 5306"/>
                  <a:gd name="T1" fmla="*/ 0 h 1791"/>
                  <a:gd name="T2" fmla="*/ 0 w 5306"/>
                  <a:gd name="T3" fmla="*/ 0 h 1791"/>
                  <a:gd name="T4" fmla="*/ 0 w 5306"/>
                  <a:gd name="T5" fmla="*/ 0 h 1791"/>
                  <a:gd name="T6" fmla="*/ 0 w 5306"/>
                  <a:gd name="T7" fmla="*/ 0 h 1791"/>
                  <a:gd name="T8" fmla="*/ 0 w 5306"/>
                  <a:gd name="T9" fmla="*/ 0 h 1791"/>
                  <a:gd name="T10" fmla="*/ 0 w 5306"/>
                  <a:gd name="T11" fmla="*/ 0 h 1791"/>
                  <a:gd name="T12" fmla="*/ 0 w 5306"/>
                  <a:gd name="T13" fmla="*/ 0 h 1791"/>
                  <a:gd name="T14" fmla="*/ 0 w 5306"/>
                  <a:gd name="T15" fmla="*/ 0 h 1791"/>
                  <a:gd name="T16" fmla="*/ 0 60000 65536"/>
                  <a:gd name="T17" fmla="*/ 0 60000 65536"/>
                  <a:gd name="T18" fmla="*/ 0 60000 65536"/>
                  <a:gd name="T19" fmla="*/ 0 60000 65536"/>
                  <a:gd name="T20" fmla="*/ 0 60000 65536"/>
                  <a:gd name="T21" fmla="*/ 0 60000 65536"/>
                  <a:gd name="T22" fmla="*/ 0 60000 65536"/>
                  <a:gd name="T23" fmla="*/ 0 60000 65536"/>
                  <a:gd name="T24" fmla="*/ 0 w 5306"/>
                  <a:gd name="T25" fmla="*/ 0 h 1791"/>
                  <a:gd name="T26" fmla="*/ 5306 w 5306"/>
                  <a:gd name="T27" fmla="*/ 1791 h 17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06" h="1791">
                    <a:moveTo>
                      <a:pt x="0" y="1398"/>
                    </a:moveTo>
                    <a:lnTo>
                      <a:pt x="1188" y="1791"/>
                    </a:lnTo>
                    <a:lnTo>
                      <a:pt x="3996" y="674"/>
                    </a:lnTo>
                    <a:lnTo>
                      <a:pt x="5306" y="993"/>
                    </a:lnTo>
                    <a:lnTo>
                      <a:pt x="4615" y="0"/>
                    </a:lnTo>
                    <a:lnTo>
                      <a:pt x="1233" y="0"/>
                    </a:lnTo>
                    <a:lnTo>
                      <a:pt x="2647" y="345"/>
                    </a:lnTo>
                    <a:lnTo>
                      <a:pt x="0" y="1398"/>
                    </a:lnTo>
                    <a:close/>
                  </a:path>
                </a:pathLst>
              </a:custGeom>
              <a:solidFill>
                <a:srgbClr val="FFFFFF"/>
              </a:solidFill>
              <a:ln w="9525">
                <a:noFill/>
                <a:round/>
                <a:headEnd/>
                <a:tailEnd/>
              </a:ln>
            </p:spPr>
            <p:txBody>
              <a:bodyPr/>
              <a:lstStyle/>
              <a:p>
                <a:endParaRPr lang="en-US" dirty="0"/>
              </a:p>
            </p:txBody>
          </p:sp>
          <p:sp>
            <p:nvSpPr>
              <p:cNvPr id="58767" name="Freeform 436"/>
              <p:cNvSpPr>
                <a:spLocks/>
              </p:cNvSpPr>
              <p:nvPr/>
            </p:nvSpPr>
            <p:spPr bwMode="auto">
              <a:xfrm>
                <a:off x="3845" y="4541"/>
                <a:ext cx="204" cy="69"/>
              </a:xfrm>
              <a:custGeom>
                <a:avLst/>
                <a:gdLst>
                  <a:gd name="T0" fmla="*/ 0 w 5306"/>
                  <a:gd name="T1" fmla="*/ 0 h 1790"/>
                  <a:gd name="T2" fmla="*/ 0 w 5306"/>
                  <a:gd name="T3" fmla="*/ 0 h 1790"/>
                  <a:gd name="T4" fmla="*/ 0 w 5306"/>
                  <a:gd name="T5" fmla="*/ 0 h 1790"/>
                  <a:gd name="T6" fmla="*/ 0 w 5306"/>
                  <a:gd name="T7" fmla="*/ 0 h 1790"/>
                  <a:gd name="T8" fmla="*/ 0 w 5306"/>
                  <a:gd name="T9" fmla="*/ 0 h 1790"/>
                  <a:gd name="T10" fmla="*/ 0 w 5306"/>
                  <a:gd name="T11" fmla="*/ 0 h 1790"/>
                  <a:gd name="T12" fmla="*/ 0 w 5306"/>
                  <a:gd name="T13" fmla="*/ 0 h 1790"/>
                  <a:gd name="T14" fmla="*/ 0 w 5306"/>
                  <a:gd name="T15" fmla="*/ 0 h 1790"/>
                  <a:gd name="T16" fmla="*/ 0 60000 65536"/>
                  <a:gd name="T17" fmla="*/ 0 60000 65536"/>
                  <a:gd name="T18" fmla="*/ 0 60000 65536"/>
                  <a:gd name="T19" fmla="*/ 0 60000 65536"/>
                  <a:gd name="T20" fmla="*/ 0 60000 65536"/>
                  <a:gd name="T21" fmla="*/ 0 60000 65536"/>
                  <a:gd name="T22" fmla="*/ 0 60000 65536"/>
                  <a:gd name="T23" fmla="*/ 0 60000 65536"/>
                  <a:gd name="T24" fmla="*/ 0 w 5306"/>
                  <a:gd name="T25" fmla="*/ 0 h 1790"/>
                  <a:gd name="T26" fmla="*/ 5306 w 5306"/>
                  <a:gd name="T27" fmla="*/ 1790 h 17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06" h="1790">
                    <a:moveTo>
                      <a:pt x="5306" y="393"/>
                    </a:moveTo>
                    <a:lnTo>
                      <a:pt x="4118" y="0"/>
                    </a:lnTo>
                    <a:lnTo>
                      <a:pt x="1310" y="1117"/>
                    </a:lnTo>
                    <a:lnTo>
                      <a:pt x="0" y="798"/>
                    </a:lnTo>
                    <a:lnTo>
                      <a:pt x="692" y="1790"/>
                    </a:lnTo>
                    <a:lnTo>
                      <a:pt x="4073" y="1790"/>
                    </a:lnTo>
                    <a:lnTo>
                      <a:pt x="2660" y="1445"/>
                    </a:lnTo>
                    <a:lnTo>
                      <a:pt x="5306" y="393"/>
                    </a:lnTo>
                    <a:close/>
                  </a:path>
                </a:pathLst>
              </a:custGeom>
              <a:solidFill>
                <a:srgbClr val="FFFFFF"/>
              </a:solidFill>
              <a:ln w="9525">
                <a:noFill/>
                <a:round/>
                <a:headEnd/>
                <a:tailEnd/>
              </a:ln>
            </p:spPr>
            <p:txBody>
              <a:bodyPr/>
              <a:lstStyle/>
              <a:p>
                <a:endParaRPr lang="en-US" dirty="0"/>
              </a:p>
            </p:txBody>
          </p:sp>
          <p:sp>
            <p:nvSpPr>
              <p:cNvPr id="58768" name="Freeform 437"/>
              <p:cNvSpPr>
                <a:spLocks/>
              </p:cNvSpPr>
              <p:nvPr/>
            </p:nvSpPr>
            <p:spPr bwMode="auto">
              <a:xfrm>
                <a:off x="3856" y="4457"/>
                <a:ext cx="204" cy="69"/>
              </a:xfrm>
              <a:custGeom>
                <a:avLst/>
                <a:gdLst>
                  <a:gd name="T0" fmla="*/ 0 w 5306"/>
                  <a:gd name="T1" fmla="*/ 0 h 1790"/>
                  <a:gd name="T2" fmla="*/ 0 w 5306"/>
                  <a:gd name="T3" fmla="*/ 0 h 1790"/>
                  <a:gd name="T4" fmla="*/ 0 w 5306"/>
                  <a:gd name="T5" fmla="*/ 0 h 1790"/>
                  <a:gd name="T6" fmla="*/ 0 w 5306"/>
                  <a:gd name="T7" fmla="*/ 0 h 1790"/>
                  <a:gd name="T8" fmla="*/ 0 w 5306"/>
                  <a:gd name="T9" fmla="*/ 0 h 1790"/>
                  <a:gd name="T10" fmla="*/ 0 w 5306"/>
                  <a:gd name="T11" fmla="*/ 0 h 1790"/>
                  <a:gd name="T12" fmla="*/ 0 w 5306"/>
                  <a:gd name="T13" fmla="*/ 0 h 1790"/>
                  <a:gd name="T14" fmla="*/ 0 w 5306"/>
                  <a:gd name="T15" fmla="*/ 0 h 1790"/>
                  <a:gd name="T16" fmla="*/ 0 60000 65536"/>
                  <a:gd name="T17" fmla="*/ 0 60000 65536"/>
                  <a:gd name="T18" fmla="*/ 0 60000 65536"/>
                  <a:gd name="T19" fmla="*/ 0 60000 65536"/>
                  <a:gd name="T20" fmla="*/ 0 60000 65536"/>
                  <a:gd name="T21" fmla="*/ 0 60000 65536"/>
                  <a:gd name="T22" fmla="*/ 0 60000 65536"/>
                  <a:gd name="T23" fmla="*/ 0 60000 65536"/>
                  <a:gd name="T24" fmla="*/ 0 w 5306"/>
                  <a:gd name="T25" fmla="*/ 0 h 1790"/>
                  <a:gd name="T26" fmla="*/ 5306 w 5306"/>
                  <a:gd name="T27" fmla="*/ 1790 h 17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06" h="1790">
                    <a:moveTo>
                      <a:pt x="0" y="392"/>
                    </a:moveTo>
                    <a:lnTo>
                      <a:pt x="1189" y="0"/>
                    </a:lnTo>
                    <a:lnTo>
                      <a:pt x="3996" y="1116"/>
                    </a:lnTo>
                    <a:lnTo>
                      <a:pt x="5306" y="798"/>
                    </a:lnTo>
                    <a:lnTo>
                      <a:pt x="4615" y="1790"/>
                    </a:lnTo>
                    <a:lnTo>
                      <a:pt x="1233" y="1790"/>
                    </a:lnTo>
                    <a:lnTo>
                      <a:pt x="2647" y="1445"/>
                    </a:lnTo>
                    <a:lnTo>
                      <a:pt x="0" y="392"/>
                    </a:lnTo>
                    <a:close/>
                  </a:path>
                </a:pathLst>
              </a:custGeom>
              <a:solidFill>
                <a:srgbClr val="FFFFFF"/>
              </a:solidFill>
              <a:ln w="9525">
                <a:noFill/>
                <a:round/>
                <a:headEnd/>
                <a:tailEnd/>
              </a:ln>
            </p:spPr>
            <p:txBody>
              <a:bodyPr/>
              <a:lstStyle/>
              <a:p>
                <a:endParaRPr lang="en-US" dirty="0"/>
              </a:p>
            </p:txBody>
          </p:sp>
          <p:sp>
            <p:nvSpPr>
              <p:cNvPr id="58769" name="Freeform 438"/>
              <p:cNvSpPr>
                <a:spLocks/>
              </p:cNvSpPr>
              <p:nvPr/>
            </p:nvSpPr>
            <p:spPr bwMode="auto">
              <a:xfrm>
                <a:off x="4055" y="4547"/>
                <a:ext cx="201" cy="68"/>
              </a:xfrm>
              <a:custGeom>
                <a:avLst/>
                <a:gdLst>
                  <a:gd name="T0" fmla="*/ 0 w 5244"/>
                  <a:gd name="T1" fmla="*/ 0 h 1770"/>
                  <a:gd name="T2" fmla="*/ 0 w 5244"/>
                  <a:gd name="T3" fmla="*/ 0 h 1770"/>
                  <a:gd name="T4" fmla="*/ 0 w 5244"/>
                  <a:gd name="T5" fmla="*/ 0 h 1770"/>
                  <a:gd name="T6" fmla="*/ 0 w 5244"/>
                  <a:gd name="T7" fmla="*/ 0 h 1770"/>
                  <a:gd name="T8" fmla="*/ 0 w 5244"/>
                  <a:gd name="T9" fmla="*/ 0 h 1770"/>
                  <a:gd name="T10" fmla="*/ 0 w 5244"/>
                  <a:gd name="T11" fmla="*/ 0 h 1770"/>
                  <a:gd name="T12" fmla="*/ 0 w 5244"/>
                  <a:gd name="T13" fmla="*/ 0 h 1770"/>
                  <a:gd name="T14" fmla="*/ 0 w 5244"/>
                  <a:gd name="T15" fmla="*/ 0 h 1770"/>
                  <a:gd name="T16" fmla="*/ 0 60000 65536"/>
                  <a:gd name="T17" fmla="*/ 0 60000 65536"/>
                  <a:gd name="T18" fmla="*/ 0 60000 65536"/>
                  <a:gd name="T19" fmla="*/ 0 60000 65536"/>
                  <a:gd name="T20" fmla="*/ 0 60000 65536"/>
                  <a:gd name="T21" fmla="*/ 0 60000 65536"/>
                  <a:gd name="T22" fmla="*/ 0 60000 65536"/>
                  <a:gd name="T23" fmla="*/ 0 60000 65536"/>
                  <a:gd name="T24" fmla="*/ 0 w 5244"/>
                  <a:gd name="T25" fmla="*/ 0 h 1770"/>
                  <a:gd name="T26" fmla="*/ 5244 w 5244"/>
                  <a:gd name="T27" fmla="*/ 1770 h 17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44" h="1770">
                    <a:moveTo>
                      <a:pt x="5244" y="1381"/>
                    </a:moveTo>
                    <a:lnTo>
                      <a:pt x="4071" y="1770"/>
                    </a:lnTo>
                    <a:lnTo>
                      <a:pt x="1294" y="665"/>
                    </a:lnTo>
                    <a:lnTo>
                      <a:pt x="0" y="981"/>
                    </a:lnTo>
                    <a:lnTo>
                      <a:pt x="683" y="0"/>
                    </a:lnTo>
                    <a:lnTo>
                      <a:pt x="4025" y="0"/>
                    </a:lnTo>
                    <a:lnTo>
                      <a:pt x="2629" y="341"/>
                    </a:lnTo>
                    <a:lnTo>
                      <a:pt x="5244" y="1381"/>
                    </a:lnTo>
                    <a:close/>
                  </a:path>
                </a:pathLst>
              </a:custGeom>
              <a:solidFill>
                <a:srgbClr val="1F1A17"/>
              </a:solidFill>
              <a:ln w="9525">
                <a:noFill/>
                <a:round/>
                <a:headEnd/>
                <a:tailEnd/>
              </a:ln>
            </p:spPr>
            <p:txBody>
              <a:bodyPr/>
              <a:lstStyle/>
              <a:p>
                <a:endParaRPr lang="en-US" dirty="0"/>
              </a:p>
            </p:txBody>
          </p:sp>
          <p:sp>
            <p:nvSpPr>
              <p:cNvPr id="58770" name="Freeform 439"/>
              <p:cNvSpPr>
                <a:spLocks/>
              </p:cNvSpPr>
              <p:nvPr/>
            </p:nvSpPr>
            <p:spPr bwMode="auto">
              <a:xfrm>
                <a:off x="4058" y="4551"/>
                <a:ext cx="202" cy="69"/>
              </a:xfrm>
              <a:custGeom>
                <a:avLst/>
                <a:gdLst>
                  <a:gd name="T0" fmla="*/ 0 w 5244"/>
                  <a:gd name="T1" fmla="*/ 0 h 1771"/>
                  <a:gd name="T2" fmla="*/ 0 w 5244"/>
                  <a:gd name="T3" fmla="*/ 0 h 1771"/>
                  <a:gd name="T4" fmla="*/ 0 w 5244"/>
                  <a:gd name="T5" fmla="*/ 0 h 1771"/>
                  <a:gd name="T6" fmla="*/ 0 w 5244"/>
                  <a:gd name="T7" fmla="*/ 0 h 1771"/>
                  <a:gd name="T8" fmla="*/ 0 w 5244"/>
                  <a:gd name="T9" fmla="*/ 0 h 1771"/>
                  <a:gd name="T10" fmla="*/ 0 w 5244"/>
                  <a:gd name="T11" fmla="*/ 0 h 1771"/>
                  <a:gd name="T12" fmla="*/ 0 w 5244"/>
                  <a:gd name="T13" fmla="*/ 0 h 1771"/>
                  <a:gd name="T14" fmla="*/ 0 w 5244"/>
                  <a:gd name="T15" fmla="*/ 0 h 1771"/>
                  <a:gd name="T16" fmla="*/ 0 60000 65536"/>
                  <a:gd name="T17" fmla="*/ 0 60000 65536"/>
                  <a:gd name="T18" fmla="*/ 0 60000 65536"/>
                  <a:gd name="T19" fmla="*/ 0 60000 65536"/>
                  <a:gd name="T20" fmla="*/ 0 60000 65536"/>
                  <a:gd name="T21" fmla="*/ 0 60000 65536"/>
                  <a:gd name="T22" fmla="*/ 0 60000 65536"/>
                  <a:gd name="T23" fmla="*/ 0 60000 65536"/>
                  <a:gd name="T24" fmla="*/ 0 w 5244"/>
                  <a:gd name="T25" fmla="*/ 0 h 1771"/>
                  <a:gd name="T26" fmla="*/ 5244 w 5244"/>
                  <a:gd name="T27" fmla="*/ 1771 h 17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44" h="1771">
                    <a:moveTo>
                      <a:pt x="5244" y="1382"/>
                    </a:moveTo>
                    <a:lnTo>
                      <a:pt x="4071" y="1771"/>
                    </a:lnTo>
                    <a:lnTo>
                      <a:pt x="1296" y="666"/>
                    </a:lnTo>
                    <a:lnTo>
                      <a:pt x="0" y="982"/>
                    </a:lnTo>
                    <a:lnTo>
                      <a:pt x="683" y="0"/>
                    </a:lnTo>
                    <a:lnTo>
                      <a:pt x="4025" y="0"/>
                    </a:lnTo>
                    <a:lnTo>
                      <a:pt x="2629" y="341"/>
                    </a:lnTo>
                    <a:lnTo>
                      <a:pt x="5244" y="1382"/>
                    </a:lnTo>
                    <a:close/>
                  </a:path>
                </a:pathLst>
              </a:custGeom>
              <a:solidFill>
                <a:srgbClr val="FFFFFF"/>
              </a:solidFill>
              <a:ln w="9525">
                <a:noFill/>
                <a:round/>
                <a:headEnd/>
                <a:tailEnd/>
              </a:ln>
            </p:spPr>
            <p:txBody>
              <a:bodyPr/>
              <a:lstStyle/>
              <a:p>
                <a:endParaRPr lang="en-US" dirty="0"/>
              </a:p>
            </p:txBody>
          </p:sp>
        </p:grpSp>
      </p:grpSp>
      <p:sp>
        <p:nvSpPr>
          <p:cNvPr id="672" name="Oval 29"/>
          <p:cNvSpPr>
            <a:spLocks noChangeArrowheads="1"/>
          </p:cNvSpPr>
          <p:nvPr/>
        </p:nvSpPr>
        <p:spPr bwMode="auto">
          <a:xfrm rot="9654445">
            <a:off x="7740650" y="3130550"/>
            <a:ext cx="565150" cy="563563"/>
          </a:xfrm>
          <a:prstGeom prst="ellipse">
            <a:avLst/>
          </a:prstGeom>
          <a:gradFill rotWithShape="1">
            <a:gsLst>
              <a:gs pos="0">
                <a:srgbClr val="000000">
                  <a:alpha val="0"/>
                </a:srgbClr>
              </a:gs>
              <a:gs pos="100000">
                <a:schemeClr val="accent5">
                  <a:alpha val="70000"/>
                </a:schemeClr>
              </a:gs>
            </a:gsLst>
            <a:lin ang="5400000" scaled="1"/>
          </a:gradFill>
          <a:ln w="9525">
            <a:noFill/>
            <a:round/>
            <a:headEnd/>
            <a:tailEnd/>
          </a:ln>
        </p:spPr>
        <p:txBody>
          <a:bodyPr anchor="ctr"/>
          <a:lstStyle/>
          <a:p>
            <a:pPr fontAlgn="auto">
              <a:spcBef>
                <a:spcPts val="0"/>
              </a:spcBef>
              <a:spcAft>
                <a:spcPts val="0"/>
              </a:spcAft>
              <a:defRPr/>
            </a:pPr>
            <a:endParaRPr lang="en-US" dirty="0">
              <a:latin typeface="+mn-lt"/>
              <a:cs typeface="Arial" pitchFamily="34" charset="0"/>
            </a:endParaRPr>
          </a:p>
        </p:txBody>
      </p:sp>
      <p:pic>
        <p:nvPicPr>
          <p:cNvPr id="58518" name="Picture 33"/>
          <p:cNvPicPr>
            <a:picLocks noChangeAspect="1" noChangeArrowheads="1"/>
          </p:cNvPicPr>
          <p:nvPr/>
        </p:nvPicPr>
        <p:blipFill>
          <a:blip r:embed="rId31" cstate="print"/>
          <a:srcRect/>
          <a:stretch>
            <a:fillRect/>
          </a:stretch>
        </p:blipFill>
        <p:spPr bwMode="auto">
          <a:xfrm>
            <a:off x="7772400" y="3198813"/>
            <a:ext cx="412750" cy="341312"/>
          </a:xfrm>
          <a:prstGeom prst="rect">
            <a:avLst/>
          </a:prstGeom>
          <a:noFill/>
          <a:ln w="9525">
            <a:noFill/>
            <a:miter lim="800000"/>
            <a:headEnd/>
            <a:tailEnd/>
          </a:ln>
        </p:spPr>
      </p:pic>
      <p:sp>
        <p:nvSpPr>
          <p:cNvPr id="58519" name="Oval 29"/>
          <p:cNvSpPr>
            <a:spLocks noChangeArrowheads="1"/>
          </p:cNvSpPr>
          <p:nvPr/>
        </p:nvSpPr>
        <p:spPr bwMode="auto">
          <a:xfrm rot="9654445">
            <a:off x="6140450" y="4724400"/>
            <a:ext cx="565150" cy="563563"/>
          </a:xfrm>
          <a:prstGeom prst="ellipse">
            <a:avLst/>
          </a:prstGeom>
          <a:gradFill rotWithShape="1">
            <a:gsLst>
              <a:gs pos="0">
                <a:srgbClr val="000000">
                  <a:alpha val="0"/>
                </a:srgbClr>
              </a:gs>
              <a:gs pos="100000">
                <a:schemeClr val="accent2">
                  <a:alpha val="70000"/>
                </a:schemeClr>
              </a:gs>
            </a:gsLst>
            <a:lin ang="5400000" scaled="1"/>
          </a:gradFill>
          <a:ln w="9525">
            <a:noFill/>
            <a:round/>
            <a:headEnd/>
            <a:tailEnd/>
          </a:ln>
        </p:spPr>
        <p:txBody>
          <a:bodyPr anchor="ctr"/>
          <a:lstStyle/>
          <a:p>
            <a:endParaRPr lang="en-US" dirty="0">
              <a:cs typeface="Arial" charset="0"/>
            </a:endParaRPr>
          </a:p>
        </p:txBody>
      </p:sp>
      <p:pic>
        <p:nvPicPr>
          <p:cNvPr id="58520" name="Picture 84" descr="Router with firewall"/>
          <p:cNvPicPr>
            <a:picLocks noChangeAspect="1" noChangeArrowheads="1"/>
          </p:cNvPicPr>
          <p:nvPr/>
        </p:nvPicPr>
        <p:blipFill>
          <a:blip r:embed="rId27" cstate="print"/>
          <a:srcRect/>
          <a:stretch>
            <a:fillRect/>
          </a:stretch>
        </p:blipFill>
        <p:spPr bwMode="auto">
          <a:xfrm>
            <a:off x="6221413" y="4852988"/>
            <a:ext cx="379412" cy="252412"/>
          </a:xfrm>
          <a:prstGeom prst="rect">
            <a:avLst/>
          </a:prstGeom>
          <a:noFill/>
          <a:ln w="9525">
            <a:noFill/>
            <a:miter lim="800000"/>
            <a:headEnd/>
            <a:tailEnd/>
          </a:ln>
        </p:spPr>
      </p:pic>
      <p:sp>
        <p:nvSpPr>
          <p:cNvPr id="58521" name="TextBox 329"/>
          <p:cNvSpPr txBox="1">
            <a:spLocks noChangeArrowheads="1"/>
          </p:cNvSpPr>
          <p:nvPr/>
        </p:nvSpPr>
        <p:spPr bwMode="auto">
          <a:xfrm>
            <a:off x="5710238" y="4646613"/>
            <a:ext cx="766762" cy="369332"/>
          </a:xfrm>
          <a:prstGeom prst="rect">
            <a:avLst/>
          </a:prstGeom>
          <a:noFill/>
          <a:ln w="9525">
            <a:noFill/>
            <a:miter lim="800000"/>
            <a:headEnd/>
            <a:tailEnd/>
          </a:ln>
        </p:spPr>
        <p:txBody>
          <a:bodyPr>
            <a:spAutoFit/>
          </a:bodyPr>
          <a:lstStyle/>
          <a:p>
            <a:pPr algn="ctr"/>
            <a:r>
              <a:rPr lang="en-US" sz="900" dirty="0" smtClean="0">
                <a:solidFill>
                  <a:schemeClr val="tx2"/>
                </a:solidFill>
              </a:rPr>
              <a:t>ISR G2 </a:t>
            </a:r>
            <a:r>
              <a:rPr lang="en-US" sz="900" dirty="0">
                <a:solidFill>
                  <a:schemeClr val="tx2"/>
                </a:solidFill>
              </a:rPr>
              <a:t>w/FW</a:t>
            </a:r>
          </a:p>
        </p:txBody>
      </p:sp>
      <p:sp>
        <p:nvSpPr>
          <p:cNvPr id="680" name="Oval 29"/>
          <p:cNvSpPr>
            <a:spLocks noChangeArrowheads="1"/>
          </p:cNvSpPr>
          <p:nvPr/>
        </p:nvSpPr>
        <p:spPr bwMode="auto">
          <a:xfrm rot="9654445">
            <a:off x="7148513" y="4289425"/>
            <a:ext cx="558800" cy="558800"/>
          </a:xfrm>
          <a:prstGeom prst="ellipse">
            <a:avLst/>
          </a:prstGeom>
          <a:gradFill rotWithShape="1">
            <a:gsLst>
              <a:gs pos="0">
                <a:srgbClr val="000000">
                  <a:alpha val="0"/>
                </a:srgbClr>
              </a:gs>
              <a:gs pos="100000">
                <a:schemeClr val="tx1">
                  <a:lumMod val="50000"/>
                  <a:lumOff val="50000"/>
                  <a:alpha val="60000"/>
                </a:schemeClr>
              </a:gs>
            </a:gsLst>
            <a:lin ang="5400000" scaled="1"/>
          </a:gradFill>
          <a:ln w="9525">
            <a:noFill/>
            <a:round/>
            <a:headEnd/>
            <a:tailEnd/>
          </a:ln>
        </p:spPr>
        <p:txBody>
          <a:bodyPr anchor="ctr"/>
          <a:lstStyle/>
          <a:p>
            <a:pPr fontAlgn="auto">
              <a:spcBef>
                <a:spcPts val="0"/>
              </a:spcBef>
              <a:spcAft>
                <a:spcPts val="0"/>
              </a:spcAft>
              <a:defRPr/>
            </a:pPr>
            <a:endParaRPr lang="en-US" dirty="0">
              <a:latin typeface="+mn-lt"/>
              <a:cs typeface="Arial" pitchFamily="34" charset="0"/>
            </a:endParaRPr>
          </a:p>
        </p:txBody>
      </p:sp>
      <p:pic>
        <p:nvPicPr>
          <p:cNvPr id="58523" name="Picture 17" descr="PCSecureEndpoint"/>
          <p:cNvPicPr>
            <a:picLocks noChangeAspect="1" noChangeArrowheads="1"/>
          </p:cNvPicPr>
          <p:nvPr/>
        </p:nvPicPr>
        <p:blipFill>
          <a:blip r:embed="rId26" cstate="print"/>
          <a:srcRect/>
          <a:stretch>
            <a:fillRect/>
          </a:stretch>
        </p:blipFill>
        <p:spPr bwMode="auto">
          <a:xfrm>
            <a:off x="7216775" y="4419600"/>
            <a:ext cx="431800" cy="388938"/>
          </a:xfrm>
          <a:prstGeom prst="rect">
            <a:avLst/>
          </a:prstGeom>
          <a:noFill/>
          <a:ln w="9525">
            <a:noFill/>
            <a:miter lim="800000"/>
            <a:headEnd/>
            <a:tailEnd/>
          </a:ln>
        </p:spPr>
      </p:pic>
      <p:sp>
        <p:nvSpPr>
          <p:cNvPr id="684" name="Oval 29"/>
          <p:cNvSpPr>
            <a:spLocks noChangeArrowheads="1"/>
          </p:cNvSpPr>
          <p:nvPr/>
        </p:nvSpPr>
        <p:spPr bwMode="auto">
          <a:xfrm rot="9654445">
            <a:off x="2286000" y="3505200"/>
            <a:ext cx="558800" cy="558800"/>
          </a:xfrm>
          <a:prstGeom prst="ellipse">
            <a:avLst/>
          </a:prstGeom>
          <a:gradFill rotWithShape="1">
            <a:gsLst>
              <a:gs pos="0">
                <a:srgbClr val="000000">
                  <a:alpha val="0"/>
                </a:srgbClr>
              </a:gs>
              <a:gs pos="100000">
                <a:schemeClr val="tx1">
                  <a:lumMod val="50000"/>
                  <a:lumOff val="50000"/>
                  <a:alpha val="60000"/>
                </a:schemeClr>
              </a:gs>
            </a:gsLst>
            <a:lin ang="5400000" scaled="1"/>
          </a:gradFill>
          <a:ln w="9525">
            <a:noFill/>
            <a:round/>
            <a:headEnd/>
            <a:tailEnd/>
          </a:ln>
        </p:spPr>
        <p:txBody>
          <a:bodyPr anchor="ctr"/>
          <a:lstStyle/>
          <a:p>
            <a:pPr fontAlgn="auto">
              <a:spcBef>
                <a:spcPts val="0"/>
              </a:spcBef>
              <a:spcAft>
                <a:spcPts val="0"/>
              </a:spcAft>
              <a:defRPr/>
            </a:pPr>
            <a:endParaRPr lang="en-US" dirty="0">
              <a:latin typeface="+mn-lt"/>
              <a:cs typeface="Arial" pitchFamily="34" charset="0"/>
            </a:endParaRPr>
          </a:p>
        </p:txBody>
      </p:sp>
      <p:sp>
        <p:nvSpPr>
          <p:cNvPr id="58525" name="Oval 29"/>
          <p:cNvSpPr>
            <a:spLocks noChangeArrowheads="1"/>
          </p:cNvSpPr>
          <p:nvPr/>
        </p:nvSpPr>
        <p:spPr bwMode="auto">
          <a:xfrm rot="9654445">
            <a:off x="2590800" y="3505200"/>
            <a:ext cx="565150" cy="563563"/>
          </a:xfrm>
          <a:prstGeom prst="ellipse">
            <a:avLst/>
          </a:prstGeom>
          <a:gradFill rotWithShape="1">
            <a:gsLst>
              <a:gs pos="0">
                <a:srgbClr val="000000">
                  <a:alpha val="0"/>
                </a:srgbClr>
              </a:gs>
              <a:gs pos="100000">
                <a:schemeClr val="accent2">
                  <a:alpha val="70000"/>
                </a:schemeClr>
              </a:gs>
            </a:gsLst>
            <a:lin ang="5400000" scaled="1"/>
          </a:gradFill>
          <a:ln w="9525">
            <a:noFill/>
            <a:round/>
            <a:headEnd/>
            <a:tailEnd/>
          </a:ln>
        </p:spPr>
        <p:txBody>
          <a:bodyPr anchor="ctr"/>
          <a:lstStyle/>
          <a:p>
            <a:endParaRPr lang="en-US" dirty="0">
              <a:cs typeface="Arial" charset="0"/>
            </a:endParaRPr>
          </a:p>
        </p:txBody>
      </p:sp>
      <p:sp>
        <p:nvSpPr>
          <p:cNvPr id="687" name="Oval 29"/>
          <p:cNvSpPr>
            <a:spLocks noChangeArrowheads="1"/>
          </p:cNvSpPr>
          <p:nvPr/>
        </p:nvSpPr>
        <p:spPr bwMode="auto">
          <a:xfrm rot="9654445">
            <a:off x="4089400" y="4303713"/>
            <a:ext cx="558800" cy="558800"/>
          </a:xfrm>
          <a:prstGeom prst="ellipse">
            <a:avLst/>
          </a:prstGeom>
          <a:gradFill rotWithShape="1">
            <a:gsLst>
              <a:gs pos="0">
                <a:srgbClr val="000000">
                  <a:alpha val="0"/>
                </a:srgbClr>
              </a:gs>
              <a:gs pos="100000">
                <a:schemeClr val="tx1">
                  <a:lumMod val="50000"/>
                  <a:lumOff val="50000"/>
                  <a:alpha val="60000"/>
                </a:schemeClr>
              </a:gs>
            </a:gsLst>
            <a:lin ang="5400000" scaled="1"/>
          </a:gradFill>
          <a:ln w="9525">
            <a:noFill/>
            <a:round/>
            <a:headEnd/>
            <a:tailEnd/>
          </a:ln>
        </p:spPr>
        <p:txBody>
          <a:bodyPr anchor="ctr"/>
          <a:lstStyle/>
          <a:p>
            <a:pPr fontAlgn="auto">
              <a:spcBef>
                <a:spcPts val="0"/>
              </a:spcBef>
              <a:spcAft>
                <a:spcPts val="0"/>
              </a:spcAft>
              <a:defRPr/>
            </a:pPr>
            <a:endParaRPr lang="en-US" dirty="0">
              <a:latin typeface="+mn-lt"/>
              <a:cs typeface="Arial" pitchFamily="34" charset="0"/>
            </a:endParaRPr>
          </a:p>
        </p:txBody>
      </p:sp>
      <p:sp>
        <p:nvSpPr>
          <p:cNvPr id="688" name="Oval 29"/>
          <p:cNvSpPr>
            <a:spLocks noChangeArrowheads="1"/>
          </p:cNvSpPr>
          <p:nvPr/>
        </p:nvSpPr>
        <p:spPr bwMode="auto">
          <a:xfrm rot="9654445">
            <a:off x="4387850" y="4648200"/>
            <a:ext cx="565150" cy="563563"/>
          </a:xfrm>
          <a:prstGeom prst="ellipse">
            <a:avLst/>
          </a:prstGeom>
          <a:gradFill rotWithShape="1">
            <a:gsLst>
              <a:gs pos="0">
                <a:srgbClr val="000000">
                  <a:alpha val="0"/>
                </a:srgbClr>
              </a:gs>
              <a:gs pos="100000">
                <a:schemeClr val="accent4"/>
              </a:gs>
            </a:gsLst>
            <a:lin ang="5400000" scaled="1"/>
          </a:gradFill>
          <a:ln w="9525">
            <a:noFill/>
            <a:round/>
            <a:headEnd/>
            <a:tailEnd/>
          </a:ln>
        </p:spPr>
        <p:txBody>
          <a:bodyPr anchor="ctr"/>
          <a:lstStyle/>
          <a:p>
            <a:pPr fontAlgn="auto">
              <a:spcBef>
                <a:spcPts val="0"/>
              </a:spcBef>
              <a:spcAft>
                <a:spcPts val="0"/>
              </a:spcAft>
              <a:defRPr/>
            </a:pPr>
            <a:endParaRPr lang="en-US" dirty="0">
              <a:latin typeface="+mn-lt"/>
              <a:cs typeface="Arial" pitchFamily="34" charset="0"/>
            </a:endParaRPr>
          </a:p>
        </p:txBody>
      </p:sp>
      <p:sp>
        <p:nvSpPr>
          <p:cNvPr id="58530" name="Oval 29"/>
          <p:cNvSpPr>
            <a:spLocks noChangeArrowheads="1"/>
          </p:cNvSpPr>
          <p:nvPr/>
        </p:nvSpPr>
        <p:spPr bwMode="auto">
          <a:xfrm rot="9654445">
            <a:off x="4648200" y="5029200"/>
            <a:ext cx="565150" cy="563563"/>
          </a:xfrm>
          <a:prstGeom prst="ellipse">
            <a:avLst/>
          </a:prstGeom>
          <a:gradFill rotWithShape="1">
            <a:gsLst>
              <a:gs pos="0">
                <a:srgbClr val="000000">
                  <a:alpha val="0"/>
                </a:srgbClr>
              </a:gs>
              <a:gs pos="100000">
                <a:srgbClr val="47B0D5"/>
              </a:gs>
            </a:gsLst>
            <a:lin ang="5400000" scaled="1"/>
          </a:gradFill>
          <a:ln w="9525">
            <a:noFill/>
            <a:round/>
            <a:headEnd/>
            <a:tailEnd/>
          </a:ln>
        </p:spPr>
        <p:txBody>
          <a:bodyPr anchor="ctr"/>
          <a:lstStyle/>
          <a:p>
            <a:endParaRPr lang="en-US" dirty="0">
              <a:cs typeface="Arial" charset="0"/>
            </a:endParaRPr>
          </a:p>
        </p:txBody>
      </p:sp>
      <p:grpSp>
        <p:nvGrpSpPr>
          <p:cNvPr id="58533" name="Group 627"/>
          <p:cNvGrpSpPr>
            <a:grpSpLocks noChangeAspect="1"/>
          </p:cNvGrpSpPr>
          <p:nvPr/>
        </p:nvGrpSpPr>
        <p:grpSpPr bwMode="auto">
          <a:xfrm>
            <a:off x="4702175" y="5181600"/>
            <a:ext cx="439738" cy="265113"/>
            <a:chOff x="2476" y="1813"/>
            <a:chExt cx="808" cy="489"/>
          </a:xfrm>
        </p:grpSpPr>
        <p:sp>
          <p:nvSpPr>
            <p:cNvPr id="58552" name="AutoShape 626"/>
            <p:cNvSpPr>
              <a:spLocks noChangeAspect="1" noChangeArrowheads="1" noTextEdit="1"/>
            </p:cNvSpPr>
            <p:nvPr/>
          </p:nvSpPr>
          <p:spPr bwMode="auto">
            <a:xfrm>
              <a:off x="2476" y="1813"/>
              <a:ext cx="808" cy="489"/>
            </a:xfrm>
            <a:prstGeom prst="rect">
              <a:avLst/>
            </a:prstGeom>
            <a:noFill/>
            <a:ln w="9525">
              <a:noFill/>
              <a:miter lim="800000"/>
              <a:headEnd/>
              <a:tailEnd/>
            </a:ln>
          </p:spPr>
          <p:txBody>
            <a:bodyPr/>
            <a:lstStyle/>
            <a:p>
              <a:endParaRPr lang="en-US" dirty="0"/>
            </a:p>
          </p:txBody>
        </p:sp>
        <p:sp>
          <p:nvSpPr>
            <p:cNvPr id="58553" name="Freeform 628"/>
            <p:cNvSpPr>
              <a:spLocks/>
            </p:cNvSpPr>
            <p:nvPr/>
          </p:nvSpPr>
          <p:spPr bwMode="auto">
            <a:xfrm>
              <a:off x="2518" y="2002"/>
              <a:ext cx="145" cy="64"/>
            </a:xfrm>
            <a:custGeom>
              <a:avLst/>
              <a:gdLst>
                <a:gd name="T0" fmla="*/ 145 w 145"/>
                <a:gd name="T1" fmla="*/ 14 h 64"/>
                <a:gd name="T2" fmla="*/ 31 w 145"/>
                <a:gd name="T3" fmla="*/ 14 h 64"/>
                <a:gd name="T4" fmla="*/ 31 w 145"/>
                <a:gd name="T5" fmla="*/ 0 h 64"/>
                <a:gd name="T6" fmla="*/ 0 w 145"/>
                <a:gd name="T7" fmla="*/ 31 h 64"/>
                <a:gd name="T8" fmla="*/ 31 w 145"/>
                <a:gd name="T9" fmla="*/ 64 h 64"/>
                <a:gd name="T10" fmla="*/ 31 w 145"/>
                <a:gd name="T11" fmla="*/ 47 h 64"/>
                <a:gd name="T12" fmla="*/ 145 w 145"/>
                <a:gd name="T13" fmla="*/ 47 h 64"/>
                <a:gd name="T14" fmla="*/ 145 w 145"/>
                <a:gd name="T15" fmla="*/ 14 h 64"/>
                <a:gd name="T16" fmla="*/ 145 w 145"/>
                <a:gd name="T17" fmla="*/ 14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64"/>
                <a:gd name="T29" fmla="*/ 145 w 145"/>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64">
                  <a:moveTo>
                    <a:pt x="145" y="14"/>
                  </a:moveTo>
                  <a:lnTo>
                    <a:pt x="31" y="14"/>
                  </a:lnTo>
                  <a:lnTo>
                    <a:pt x="31" y="0"/>
                  </a:lnTo>
                  <a:lnTo>
                    <a:pt x="0" y="31"/>
                  </a:lnTo>
                  <a:lnTo>
                    <a:pt x="31" y="64"/>
                  </a:lnTo>
                  <a:lnTo>
                    <a:pt x="31" y="47"/>
                  </a:lnTo>
                  <a:lnTo>
                    <a:pt x="145" y="47"/>
                  </a:lnTo>
                  <a:lnTo>
                    <a:pt x="145" y="14"/>
                  </a:lnTo>
                  <a:close/>
                </a:path>
              </a:pathLst>
            </a:custGeom>
            <a:solidFill>
              <a:srgbClr val="010101"/>
            </a:solidFill>
            <a:ln w="9525">
              <a:noFill/>
              <a:round/>
              <a:headEnd/>
              <a:tailEnd/>
            </a:ln>
          </p:spPr>
          <p:txBody>
            <a:bodyPr/>
            <a:lstStyle/>
            <a:p>
              <a:endParaRPr lang="en-US" dirty="0"/>
            </a:p>
          </p:txBody>
        </p:sp>
        <p:sp>
          <p:nvSpPr>
            <p:cNvPr id="58554" name="Freeform 629"/>
            <p:cNvSpPr>
              <a:spLocks/>
            </p:cNvSpPr>
            <p:nvPr/>
          </p:nvSpPr>
          <p:spPr bwMode="auto">
            <a:xfrm>
              <a:off x="2521" y="2007"/>
              <a:ext cx="146" cy="61"/>
            </a:xfrm>
            <a:custGeom>
              <a:avLst/>
              <a:gdLst>
                <a:gd name="T0" fmla="*/ 146 w 146"/>
                <a:gd name="T1" fmla="*/ 14 h 61"/>
                <a:gd name="T2" fmla="*/ 33 w 146"/>
                <a:gd name="T3" fmla="*/ 14 h 61"/>
                <a:gd name="T4" fmla="*/ 33 w 146"/>
                <a:gd name="T5" fmla="*/ 0 h 61"/>
                <a:gd name="T6" fmla="*/ 0 w 146"/>
                <a:gd name="T7" fmla="*/ 30 h 61"/>
                <a:gd name="T8" fmla="*/ 33 w 146"/>
                <a:gd name="T9" fmla="*/ 61 h 61"/>
                <a:gd name="T10" fmla="*/ 33 w 146"/>
                <a:gd name="T11" fmla="*/ 45 h 61"/>
                <a:gd name="T12" fmla="*/ 146 w 146"/>
                <a:gd name="T13" fmla="*/ 45 h 61"/>
                <a:gd name="T14" fmla="*/ 146 w 146"/>
                <a:gd name="T15" fmla="*/ 14 h 61"/>
                <a:gd name="T16" fmla="*/ 146 w 146"/>
                <a:gd name="T17" fmla="*/ 14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61"/>
                <a:gd name="T29" fmla="*/ 146 w 14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61">
                  <a:moveTo>
                    <a:pt x="146" y="14"/>
                  </a:moveTo>
                  <a:lnTo>
                    <a:pt x="33" y="14"/>
                  </a:lnTo>
                  <a:lnTo>
                    <a:pt x="33" y="0"/>
                  </a:lnTo>
                  <a:lnTo>
                    <a:pt x="0" y="30"/>
                  </a:lnTo>
                  <a:lnTo>
                    <a:pt x="33" y="61"/>
                  </a:lnTo>
                  <a:lnTo>
                    <a:pt x="33" y="45"/>
                  </a:lnTo>
                  <a:lnTo>
                    <a:pt x="146" y="45"/>
                  </a:lnTo>
                  <a:lnTo>
                    <a:pt x="146" y="14"/>
                  </a:lnTo>
                  <a:close/>
                </a:path>
              </a:pathLst>
            </a:custGeom>
            <a:solidFill>
              <a:srgbClr val="FFFFFF"/>
            </a:solidFill>
            <a:ln w="9525">
              <a:noFill/>
              <a:round/>
              <a:headEnd/>
              <a:tailEnd/>
            </a:ln>
          </p:spPr>
          <p:txBody>
            <a:bodyPr/>
            <a:lstStyle/>
            <a:p>
              <a:endParaRPr lang="en-US" dirty="0"/>
            </a:p>
          </p:txBody>
        </p:sp>
        <p:sp>
          <p:nvSpPr>
            <p:cNvPr id="58555" name="Freeform 630"/>
            <p:cNvSpPr>
              <a:spLocks/>
            </p:cNvSpPr>
            <p:nvPr/>
          </p:nvSpPr>
          <p:spPr bwMode="auto">
            <a:xfrm>
              <a:off x="2518" y="2132"/>
              <a:ext cx="147" cy="64"/>
            </a:xfrm>
            <a:custGeom>
              <a:avLst/>
              <a:gdLst>
                <a:gd name="T0" fmla="*/ 0 w 147"/>
                <a:gd name="T1" fmla="*/ 50 h 64"/>
                <a:gd name="T2" fmla="*/ 114 w 147"/>
                <a:gd name="T3" fmla="*/ 50 h 64"/>
                <a:gd name="T4" fmla="*/ 114 w 147"/>
                <a:gd name="T5" fmla="*/ 64 h 64"/>
                <a:gd name="T6" fmla="*/ 147 w 147"/>
                <a:gd name="T7" fmla="*/ 33 h 64"/>
                <a:gd name="T8" fmla="*/ 114 w 147"/>
                <a:gd name="T9" fmla="*/ 0 h 64"/>
                <a:gd name="T10" fmla="*/ 114 w 147"/>
                <a:gd name="T11" fmla="*/ 17 h 64"/>
                <a:gd name="T12" fmla="*/ 0 w 147"/>
                <a:gd name="T13" fmla="*/ 17 h 64"/>
                <a:gd name="T14" fmla="*/ 0 w 147"/>
                <a:gd name="T15" fmla="*/ 50 h 64"/>
                <a:gd name="T16" fmla="*/ 0 w 147"/>
                <a:gd name="T17" fmla="*/ 5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64"/>
                <a:gd name="T29" fmla="*/ 147 w 147"/>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64">
                  <a:moveTo>
                    <a:pt x="0" y="50"/>
                  </a:moveTo>
                  <a:lnTo>
                    <a:pt x="114" y="50"/>
                  </a:lnTo>
                  <a:lnTo>
                    <a:pt x="114" y="64"/>
                  </a:lnTo>
                  <a:lnTo>
                    <a:pt x="147" y="33"/>
                  </a:lnTo>
                  <a:lnTo>
                    <a:pt x="114" y="0"/>
                  </a:lnTo>
                  <a:lnTo>
                    <a:pt x="114" y="17"/>
                  </a:lnTo>
                  <a:lnTo>
                    <a:pt x="0" y="17"/>
                  </a:lnTo>
                  <a:lnTo>
                    <a:pt x="0" y="50"/>
                  </a:lnTo>
                  <a:close/>
                </a:path>
              </a:pathLst>
            </a:custGeom>
            <a:solidFill>
              <a:srgbClr val="010101"/>
            </a:solidFill>
            <a:ln w="9525">
              <a:noFill/>
              <a:round/>
              <a:headEnd/>
              <a:tailEnd/>
            </a:ln>
          </p:spPr>
          <p:txBody>
            <a:bodyPr/>
            <a:lstStyle/>
            <a:p>
              <a:endParaRPr lang="en-US" dirty="0"/>
            </a:p>
          </p:txBody>
        </p:sp>
        <p:sp>
          <p:nvSpPr>
            <p:cNvPr id="58556" name="Freeform 631"/>
            <p:cNvSpPr>
              <a:spLocks/>
            </p:cNvSpPr>
            <p:nvPr/>
          </p:nvSpPr>
          <p:spPr bwMode="auto">
            <a:xfrm>
              <a:off x="2521" y="2137"/>
              <a:ext cx="146" cy="64"/>
            </a:xfrm>
            <a:custGeom>
              <a:avLst/>
              <a:gdLst>
                <a:gd name="T0" fmla="*/ 0 w 146"/>
                <a:gd name="T1" fmla="*/ 47 h 64"/>
                <a:gd name="T2" fmla="*/ 113 w 146"/>
                <a:gd name="T3" fmla="*/ 47 h 64"/>
                <a:gd name="T4" fmla="*/ 113 w 146"/>
                <a:gd name="T5" fmla="*/ 64 h 64"/>
                <a:gd name="T6" fmla="*/ 146 w 146"/>
                <a:gd name="T7" fmla="*/ 33 h 64"/>
                <a:gd name="T8" fmla="*/ 113 w 146"/>
                <a:gd name="T9" fmla="*/ 0 h 64"/>
                <a:gd name="T10" fmla="*/ 113 w 146"/>
                <a:gd name="T11" fmla="*/ 16 h 64"/>
                <a:gd name="T12" fmla="*/ 0 w 146"/>
                <a:gd name="T13" fmla="*/ 16 h 64"/>
                <a:gd name="T14" fmla="*/ 0 w 146"/>
                <a:gd name="T15" fmla="*/ 47 h 64"/>
                <a:gd name="T16" fmla="*/ 0 w 146"/>
                <a:gd name="T17" fmla="*/ 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64"/>
                <a:gd name="T29" fmla="*/ 146 w 146"/>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64">
                  <a:moveTo>
                    <a:pt x="0" y="47"/>
                  </a:moveTo>
                  <a:lnTo>
                    <a:pt x="113" y="47"/>
                  </a:lnTo>
                  <a:lnTo>
                    <a:pt x="113" y="64"/>
                  </a:lnTo>
                  <a:lnTo>
                    <a:pt x="146" y="33"/>
                  </a:lnTo>
                  <a:lnTo>
                    <a:pt x="113" y="0"/>
                  </a:lnTo>
                  <a:lnTo>
                    <a:pt x="113" y="16"/>
                  </a:lnTo>
                  <a:lnTo>
                    <a:pt x="0" y="16"/>
                  </a:lnTo>
                  <a:lnTo>
                    <a:pt x="0" y="47"/>
                  </a:lnTo>
                  <a:close/>
                </a:path>
              </a:pathLst>
            </a:custGeom>
            <a:solidFill>
              <a:srgbClr val="FFFFFF"/>
            </a:solidFill>
            <a:ln w="9525">
              <a:noFill/>
              <a:round/>
              <a:headEnd/>
              <a:tailEnd/>
            </a:ln>
          </p:spPr>
          <p:txBody>
            <a:bodyPr/>
            <a:lstStyle/>
            <a:p>
              <a:endParaRPr lang="en-US" dirty="0"/>
            </a:p>
          </p:txBody>
        </p:sp>
        <p:sp>
          <p:nvSpPr>
            <p:cNvPr id="58557" name="Freeform 632"/>
            <p:cNvSpPr>
              <a:spLocks/>
            </p:cNvSpPr>
            <p:nvPr/>
          </p:nvSpPr>
          <p:spPr bwMode="auto">
            <a:xfrm>
              <a:off x="2993" y="2002"/>
              <a:ext cx="145" cy="64"/>
            </a:xfrm>
            <a:custGeom>
              <a:avLst/>
              <a:gdLst>
                <a:gd name="T0" fmla="*/ 0 w 145"/>
                <a:gd name="T1" fmla="*/ 14 h 64"/>
                <a:gd name="T2" fmla="*/ 114 w 145"/>
                <a:gd name="T3" fmla="*/ 14 h 64"/>
                <a:gd name="T4" fmla="*/ 114 w 145"/>
                <a:gd name="T5" fmla="*/ 0 h 64"/>
                <a:gd name="T6" fmla="*/ 145 w 145"/>
                <a:gd name="T7" fmla="*/ 31 h 64"/>
                <a:gd name="T8" fmla="*/ 114 w 145"/>
                <a:gd name="T9" fmla="*/ 64 h 64"/>
                <a:gd name="T10" fmla="*/ 114 w 145"/>
                <a:gd name="T11" fmla="*/ 47 h 64"/>
                <a:gd name="T12" fmla="*/ 0 w 145"/>
                <a:gd name="T13" fmla="*/ 47 h 64"/>
                <a:gd name="T14" fmla="*/ 0 w 145"/>
                <a:gd name="T15" fmla="*/ 14 h 64"/>
                <a:gd name="T16" fmla="*/ 0 w 145"/>
                <a:gd name="T17" fmla="*/ 14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64"/>
                <a:gd name="T29" fmla="*/ 145 w 145"/>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64">
                  <a:moveTo>
                    <a:pt x="0" y="14"/>
                  </a:moveTo>
                  <a:lnTo>
                    <a:pt x="114" y="14"/>
                  </a:lnTo>
                  <a:lnTo>
                    <a:pt x="114" y="0"/>
                  </a:lnTo>
                  <a:lnTo>
                    <a:pt x="145" y="31"/>
                  </a:lnTo>
                  <a:lnTo>
                    <a:pt x="114" y="64"/>
                  </a:lnTo>
                  <a:lnTo>
                    <a:pt x="114" y="47"/>
                  </a:lnTo>
                  <a:lnTo>
                    <a:pt x="0" y="47"/>
                  </a:lnTo>
                  <a:lnTo>
                    <a:pt x="0" y="14"/>
                  </a:lnTo>
                  <a:close/>
                </a:path>
              </a:pathLst>
            </a:custGeom>
            <a:solidFill>
              <a:srgbClr val="010101"/>
            </a:solidFill>
            <a:ln w="9525">
              <a:noFill/>
              <a:round/>
              <a:headEnd/>
              <a:tailEnd/>
            </a:ln>
          </p:spPr>
          <p:txBody>
            <a:bodyPr/>
            <a:lstStyle/>
            <a:p>
              <a:endParaRPr lang="en-US" dirty="0"/>
            </a:p>
          </p:txBody>
        </p:sp>
        <p:sp>
          <p:nvSpPr>
            <p:cNvPr id="58558" name="Freeform 633"/>
            <p:cNvSpPr>
              <a:spLocks/>
            </p:cNvSpPr>
            <p:nvPr/>
          </p:nvSpPr>
          <p:spPr bwMode="auto">
            <a:xfrm>
              <a:off x="2996" y="2007"/>
              <a:ext cx="146" cy="61"/>
            </a:xfrm>
            <a:custGeom>
              <a:avLst/>
              <a:gdLst>
                <a:gd name="T0" fmla="*/ 0 w 146"/>
                <a:gd name="T1" fmla="*/ 14 h 61"/>
                <a:gd name="T2" fmla="*/ 113 w 146"/>
                <a:gd name="T3" fmla="*/ 14 h 61"/>
                <a:gd name="T4" fmla="*/ 113 w 146"/>
                <a:gd name="T5" fmla="*/ 0 h 61"/>
                <a:gd name="T6" fmla="*/ 146 w 146"/>
                <a:gd name="T7" fmla="*/ 30 h 61"/>
                <a:gd name="T8" fmla="*/ 113 w 146"/>
                <a:gd name="T9" fmla="*/ 61 h 61"/>
                <a:gd name="T10" fmla="*/ 113 w 146"/>
                <a:gd name="T11" fmla="*/ 45 h 61"/>
                <a:gd name="T12" fmla="*/ 0 w 146"/>
                <a:gd name="T13" fmla="*/ 45 h 61"/>
                <a:gd name="T14" fmla="*/ 0 w 146"/>
                <a:gd name="T15" fmla="*/ 14 h 61"/>
                <a:gd name="T16" fmla="*/ 0 w 146"/>
                <a:gd name="T17" fmla="*/ 14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61"/>
                <a:gd name="T29" fmla="*/ 146 w 14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61">
                  <a:moveTo>
                    <a:pt x="0" y="14"/>
                  </a:moveTo>
                  <a:lnTo>
                    <a:pt x="113" y="14"/>
                  </a:lnTo>
                  <a:lnTo>
                    <a:pt x="113" y="0"/>
                  </a:lnTo>
                  <a:lnTo>
                    <a:pt x="146" y="30"/>
                  </a:lnTo>
                  <a:lnTo>
                    <a:pt x="113" y="61"/>
                  </a:lnTo>
                  <a:lnTo>
                    <a:pt x="113" y="45"/>
                  </a:lnTo>
                  <a:lnTo>
                    <a:pt x="0" y="45"/>
                  </a:lnTo>
                  <a:lnTo>
                    <a:pt x="0" y="14"/>
                  </a:lnTo>
                  <a:close/>
                </a:path>
              </a:pathLst>
            </a:custGeom>
            <a:solidFill>
              <a:srgbClr val="FFFFFF"/>
            </a:solidFill>
            <a:ln w="9525">
              <a:noFill/>
              <a:round/>
              <a:headEnd/>
              <a:tailEnd/>
            </a:ln>
          </p:spPr>
          <p:txBody>
            <a:bodyPr/>
            <a:lstStyle/>
            <a:p>
              <a:endParaRPr lang="en-US" dirty="0"/>
            </a:p>
          </p:txBody>
        </p:sp>
        <p:sp>
          <p:nvSpPr>
            <p:cNvPr id="58559" name="Freeform 634"/>
            <p:cNvSpPr>
              <a:spLocks/>
            </p:cNvSpPr>
            <p:nvPr/>
          </p:nvSpPr>
          <p:spPr bwMode="auto">
            <a:xfrm>
              <a:off x="2993" y="2132"/>
              <a:ext cx="145" cy="64"/>
            </a:xfrm>
            <a:custGeom>
              <a:avLst/>
              <a:gdLst>
                <a:gd name="T0" fmla="*/ 145 w 145"/>
                <a:gd name="T1" fmla="*/ 50 h 64"/>
                <a:gd name="T2" fmla="*/ 31 w 145"/>
                <a:gd name="T3" fmla="*/ 50 h 64"/>
                <a:gd name="T4" fmla="*/ 31 w 145"/>
                <a:gd name="T5" fmla="*/ 64 h 64"/>
                <a:gd name="T6" fmla="*/ 0 w 145"/>
                <a:gd name="T7" fmla="*/ 33 h 64"/>
                <a:gd name="T8" fmla="*/ 31 w 145"/>
                <a:gd name="T9" fmla="*/ 0 h 64"/>
                <a:gd name="T10" fmla="*/ 31 w 145"/>
                <a:gd name="T11" fmla="*/ 17 h 64"/>
                <a:gd name="T12" fmla="*/ 145 w 145"/>
                <a:gd name="T13" fmla="*/ 17 h 64"/>
                <a:gd name="T14" fmla="*/ 145 w 145"/>
                <a:gd name="T15" fmla="*/ 50 h 64"/>
                <a:gd name="T16" fmla="*/ 145 w 145"/>
                <a:gd name="T17" fmla="*/ 5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64"/>
                <a:gd name="T29" fmla="*/ 145 w 145"/>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64">
                  <a:moveTo>
                    <a:pt x="145" y="50"/>
                  </a:moveTo>
                  <a:lnTo>
                    <a:pt x="31" y="50"/>
                  </a:lnTo>
                  <a:lnTo>
                    <a:pt x="31" y="64"/>
                  </a:lnTo>
                  <a:lnTo>
                    <a:pt x="0" y="33"/>
                  </a:lnTo>
                  <a:lnTo>
                    <a:pt x="31" y="0"/>
                  </a:lnTo>
                  <a:lnTo>
                    <a:pt x="31" y="17"/>
                  </a:lnTo>
                  <a:lnTo>
                    <a:pt x="145" y="17"/>
                  </a:lnTo>
                  <a:lnTo>
                    <a:pt x="145" y="50"/>
                  </a:lnTo>
                  <a:close/>
                </a:path>
              </a:pathLst>
            </a:custGeom>
            <a:solidFill>
              <a:srgbClr val="010101"/>
            </a:solidFill>
            <a:ln w="9525">
              <a:noFill/>
              <a:round/>
              <a:headEnd/>
              <a:tailEnd/>
            </a:ln>
          </p:spPr>
          <p:txBody>
            <a:bodyPr/>
            <a:lstStyle/>
            <a:p>
              <a:endParaRPr lang="en-US" dirty="0"/>
            </a:p>
          </p:txBody>
        </p:sp>
        <p:sp>
          <p:nvSpPr>
            <p:cNvPr id="58560" name="Freeform 635"/>
            <p:cNvSpPr>
              <a:spLocks/>
            </p:cNvSpPr>
            <p:nvPr/>
          </p:nvSpPr>
          <p:spPr bwMode="auto">
            <a:xfrm>
              <a:off x="2996" y="2137"/>
              <a:ext cx="146" cy="64"/>
            </a:xfrm>
            <a:custGeom>
              <a:avLst/>
              <a:gdLst>
                <a:gd name="T0" fmla="*/ 146 w 146"/>
                <a:gd name="T1" fmla="*/ 47 h 64"/>
                <a:gd name="T2" fmla="*/ 33 w 146"/>
                <a:gd name="T3" fmla="*/ 47 h 64"/>
                <a:gd name="T4" fmla="*/ 33 w 146"/>
                <a:gd name="T5" fmla="*/ 64 h 64"/>
                <a:gd name="T6" fmla="*/ 0 w 146"/>
                <a:gd name="T7" fmla="*/ 33 h 64"/>
                <a:gd name="T8" fmla="*/ 33 w 146"/>
                <a:gd name="T9" fmla="*/ 0 h 64"/>
                <a:gd name="T10" fmla="*/ 33 w 146"/>
                <a:gd name="T11" fmla="*/ 16 h 64"/>
                <a:gd name="T12" fmla="*/ 146 w 146"/>
                <a:gd name="T13" fmla="*/ 16 h 64"/>
                <a:gd name="T14" fmla="*/ 146 w 146"/>
                <a:gd name="T15" fmla="*/ 47 h 64"/>
                <a:gd name="T16" fmla="*/ 146 w 146"/>
                <a:gd name="T17" fmla="*/ 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64"/>
                <a:gd name="T29" fmla="*/ 146 w 146"/>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64">
                  <a:moveTo>
                    <a:pt x="146" y="47"/>
                  </a:moveTo>
                  <a:lnTo>
                    <a:pt x="33" y="47"/>
                  </a:lnTo>
                  <a:lnTo>
                    <a:pt x="33" y="64"/>
                  </a:lnTo>
                  <a:lnTo>
                    <a:pt x="0" y="33"/>
                  </a:lnTo>
                  <a:lnTo>
                    <a:pt x="33" y="0"/>
                  </a:lnTo>
                  <a:lnTo>
                    <a:pt x="33" y="16"/>
                  </a:lnTo>
                  <a:lnTo>
                    <a:pt x="146" y="16"/>
                  </a:lnTo>
                  <a:lnTo>
                    <a:pt x="146" y="47"/>
                  </a:lnTo>
                  <a:close/>
                </a:path>
              </a:pathLst>
            </a:custGeom>
            <a:solidFill>
              <a:srgbClr val="FFFFFF"/>
            </a:solidFill>
            <a:ln w="9525">
              <a:noFill/>
              <a:round/>
              <a:headEnd/>
              <a:tailEnd/>
            </a:ln>
          </p:spPr>
          <p:txBody>
            <a:bodyPr/>
            <a:lstStyle/>
            <a:p>
              <a:endParaRPr lang="en-US" dirty="0"/>
            </a:p>
          </p:txBody>
        </p:sp>
        <p:sp>
          <p:nvSpPr>
            <p:cNvPr id="58561" name="Freeform 636"/>
            <p:cNvSpPr>
              <a:spLocks/>
            </p:cNvSpPr>
            <p:nvPr/>
          </p:nvSpPr>
          <p:spPr bwMode="auto">
            <a:xfrm>
              <a:off x="2963" y="1952"/>
              <a:ext cx="73" cy="230"/>
            </a:xfrm>
            <a:custGeom>
              <a:avLst/>
              <a:gdLst>
                <a:gd name="T0" fmla="*/ 155 w 31"/>
                <a:gd name="T1" fmla="*/ 1480 h 97"/>
                <a:gd name="T2" fmla="*/ 155 w 31"/>
                <a:gd name="T3" fmla="*/ 1480 h 97"/>
                <a:gd name="T4" fmla="*/ 184 w 31"/>
                <a:gd name="T5" fmla="*/ 1518 h 97"/>
                <a:gd name="T6" fmla="*/ 155 w 31"/>
                <a:gd name="T7" fmla="*/ 1586 h 97"/>
                <a:gd name="T8" fmla="*/ 155 w 31"/>
                <a:gd name="T9" fmla="*/ 1586 h 97"/>
                <a:gd name="T10" fmla="*/ 0 w 31"/>
                <a:gd name="T11" fmla="*/ 3042 h 97"/>
                <a:gd name="T12" fmla="*/ 66 w 31"/>
                <a:gd name="T13" fmla="*/ 3042 h 97"/>
                <a:gd name="T14" fmla="*/ 888 w 31"/>
                <a:gd name="T15" fmla="*/ 1586 h 97"/>
                <a:gd name="T16" fmla="*/ 210 w 31"/>
                <a:gd name="T17" fmla="*/ 0 h 97"/>
                <a:gd name="T18" fmla="*/ 155 w 31"/>
                <a:gd name="T19" fmla="*/ 0 h 97"/>
                <a:gd name="T20" fmla="*/ 155 w 31"/>
                <a:gd name="T21" fmla="*/ 148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
                <a:gd name="T34" fmla="*/ 0 h 97"/>
                <a:gd name="T35" fmla="*/ 31 w 31"/>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 h="97">
                  <a:moveTo>
                    <a:pt x="5" y="47"/>
                  </a:moveTo>
                  <a:cubicBezTo>
                    <a:pt x="5" y="47"/>
                    <a:pt x="5" y="47"/>
                    <a:pt x="5" y="47"/>
                  </a:cubicBezTo>
                  <a:cubicBezTo>
                    <a:pt x="5" y="47"/>
                    <a:pt x="6" y="47"/>
                    <a:pt x="6" y="48"/>
                  </a:cubicBezTo>
                  <a:cubicBezTo>
                    <a:pt x="6" y="49"/>
                    <a:pt x="5" y="50"/>
                    <a:pt x="5" y="50"/>
                  </a:cubicBezTo>
                  <a:cubicBezTo>
                    <a:pt x="5" y="50"/>
                    <a:pt x="5" y="50"/>
                    <a:pt x="5" y="50"/>
                  </a:cubicBezTo>
                  <a:cubicBezTo>
                    <a:pt x="0" y="96"/>
                    <a:pt x="0" y="96"/>
                    <a:pt x="0" y="96"/>
                  </a:cubicBezTo>
                  <a:cubicBezTo>
                    <a:pt x="1" y="96"/>
                    <a:pt x="1" y="96"/>
                    <a:pt x="2" y="96"/>
                  </a:cubicBezTo>
                  <a:cubicBezTo>
                    <a:pt x="16" y="97"/>
                    <a:pt x="28" y="76"/>
                    <a:pt x="29" y="50"/>
                  </a:cubicBezTo>
                  <a:cubicBezTo>
                    <a:pt x="31" y="23"/>
                    <a:pt x="21" y="1"/>
                    <a:pt x="7" y="0"/>
                  </a:cubicBezTo>
                  <a:cubicBezTo>
                    <a:pt x="7" y="0"/>
                    <a:pt x="6" y="0"/>
                    <a:pt x="5" y="0"/>
                  </a:cubicBezTo>
                  <a:lnTo>
                    <a:pt x="5" y="47"/>
                  </a:lnTo>
                  <a:close/>
                </a:path>
              </a:pathLst>
            </a:custGeom>
            <a:solidFill>
              <a:srgbClr val="1096D4"/>
            </a:solidFill>
            <a:ln w="9525">
              <a:noFill/>
              <a:round/>
              <a:headEnd/>
              <a:tailEnd/>
            </a:ln>
          </p:spPr>
          <p:txBody>
            <a:bodyPr/>
            <a:lstStyle/>
            <a:p>
              <a:endParaRPr lang="en-US" dirty="0"/>
            </a:p>
          </p:txBody>
        </p:sp>
        <p:sp>
          <p:nvSpPr>
            <p:cNvPr id="58562" name="Freeform 637"/>
            <p:cNvSpPr>
              <a:spLocks/>
            </p:cNvSpPr>
            <p:nvPr/>
          </p:nvSpPr>
          <p:spPr bwMode="auto">
            <a:xfrm>
              <a:off x="2710" y="1924"/>
              <a:ext cx="293" cy="288"/>
            </a:xfrm>
            <a:custGeom>
              <a:avLst/>
              <a:gdLst>
                <a:gd name="T0" fmla="*/ 3863 w 124"/>
                <a:gd name="T1" fmla="*/ 1896 h 122"/>
                <a:gd name="T2" fmla="*/ 3863 w 124"/>
                <a:gd name="T3" fmla="*/ 1896 h 122"/>
                <a:gd name="T4" fmla="*/ 1938 w 124"/>
                <a:gd name="T5" fmla="*/ 3789 h 122"/>
                <a:gd name="T6" fmla="*/ 0 w 124"/>
                <a:gd name="T7" fmla="*/ 1896 h 122"/>
                <a:gd name="T8" fmla="*/ 1938 w 124"/>
                <a:gd name="T9" fmla="*/ 0 h 122"/>
                <a:gd name="T10" fmla="*/ 3863 w 124"/>
                <a:gd name="T11" fmla="*/ 1896 h 122"/>
                <a:gd name="T12" fmla="*/ 0 60000 65536"/>
                <a:gd name="T13" fmla="*/ 0 60000 65536"/>
                <a:gd name="T14" fmla="*/ 0 60000 65536"/>
                <a:gd name="T15" fmla="*/ 0 60000 65536"/>
                <a:gd name="T16" fmla="*/ 0 60000 65536"/>
                <a:gd name="T17" fmla="*/ 0 60000 65536"/>
                <a:gd name="T18" fmla="*/ 0 w 124"/>
                <a:gd name="T19" fmla="*/ 0 h 122"/>
                <a:gd name="T20" fmla="*/ 124 w 124"/>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24" h="122">
                  <a:moveTo>
                    <a:pt x="124" y="61"/>
                  </a:moveTo>
                  <a:cubicBezTo>
                    <a:pt x="124" y="61"/>
                    <a:pt x="124" y="61"/>
                    <a:pt x="124" y="61"/>
                  </a:cubicBezTo>
                  <a:cubicBezTo>
                    <a:pt x="124" y="95"/>
                    <a:pt x="96" y="122"/>
                    <a:pt x="62" y="122"/>
                  </a:cubicBezTo>
                  <a:cubicBezTo>
                    <a:pt x="28" y="122"/>
                    <a:pt x="0" y="95"/>
                    <a:pt x="0" y="61"/>
                  </a:cubicBezTo>
                  <a:cubicBezTo>
                    <a:pt x="0" y="27"/>
                    <a:pt x="28" y="0"/>
                    <a:pt x="62" y="0"/>
                  </a:cubicBezTo>
                  <a:cubicBezTo>
                    <a:pt x="96" y="0"/>
                    <a:pt x="124" y="27"/>
                    <a:pt x="124" y="61"/>
                  </a:cubicBezTo>
                </a:path>
              </a:pathLst>
            </a:custGeom>
            <a:solidFill>
              <a:srgbClr val="010101"/>
            </a:solidFill>
            <a:ln w="9525">
              <a:noFill/>
              <a:round/>
              <a:headEnd/>
              <a:tailEnd/>
            </a:ln>
          </p:spPr>
          <p:txBody>
            <a:bodyPr/>
            <a:lstStyle/>
            <a:p>
              <a:endParaRPr lang="en-US" dirty="0"/>
            </a:p>
          </p:txBody>
        </p:sp>
        <p:sp>
          <p:nvSpPr>
            <p:cNvPr id="58563" name="Freeform 638"/>
            <p:cNvSpPr>
              <a:spLocks/>
            </p:cNvSpPr>
            <p:nvPr/>
          </p:nvSpPr>
          <p:spPr bwMode="auto">
            <a:xfrm>
              <a:off x="2710" y="1924"/>
              <a:ext cx="293" cy="288"/>
            </a:xfrm>
            <a:custGeom>
              <a:avLst/>
              <a:gdLst>
                <a:gd name="T0" fmla="*/ 3863 w 124"/>
                <a:gd name="T1" fmla="*/ 1896 h 122"/>
                <a:gd name="T2" fmla="*/ 3863 w 124"/>
                <a:gd name="T3" fmla="*/ 1896 h 122"/>
                <a:gd name="T4" fmla="*/ 1938 w 124"/>
                <a:gd name="T5" fmla="*/ 3789 h 122"/>
                <a:gd name="T6" fmla="*/ 0 w 124"/>
                <a:gd name="T7" fmla="*/ 1896 h 122"/>
                <a:gd name="T8" fmla="*/ 1938 w 124"/>
                <a:gd name="T9" fmla="*/ 0 h 122"/>
                <a:gd name="T10" fmla="*/ 3863 w 124"/>
                <a:gd name="T11" fmla="*/ 1896 h 122"/>
                <a:gd name="T12" fmla="*/ 0 60000 65536"/>
                <a:gd name="T13" fmla="*/ 0 60000 65536"/>
                <a:gd name="T14" fmla="*/ 0 60000 65536"/>
                <a:gd name="T15" fmla="*/ 0 60000 65536"/>
                <a:gd name="T16" fmla="*/ 0 60000 65536"/>
                <a:gd name="T17" fmla="*/ 0 60000 65536"/>
                <a:gd name="T18" fmla="*/ 0 w 124"/>
                <a:gd name="T19" fmla="*/ 0 h 122"/>
                <a:gd name="T20" fmla="*/ 124 w 124"/>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24" h="122">
                  <a:moveTo>
                    <a:pt x="124" y="61"/>
                  </a:moveTo>
                  <a:cubicBezTo>
                    <a:pt x="124" y="61"/>
                    <a:pt x="124" y="61"/>
                    <a:pt x="124" y="61"/>
                  </a:cubicBezTo>
                  <a:cubicBezTo>
                    <a:pt x="124" y="95"/>
                    <a:pt x="96" y="122"/>
                    <a:pt x="62" y="122"/>
                  </a:cubicBezTo>
                  <a:cubicBezTo>
                    <a:pt x="28" y="122"/>
                    <a:pt x="0" y="95"/>
                    <a:pt x="0" y="61"/>
                  </a:cubicBezTo>
                  <a:cubicBezTo>
                    <a:pt x="0" y="27"/>
                    <a:pt x="28" y="0"/>
                    <a:pt x="62" y="0"/>
                  </a:cubicBezTo>
                  <a:cubicBezTo>
                    <a:pt x="96" y="0"/>
                    <a:pt x="124" y="27"/>
                    <a:pt x="124" y="61"/>
                  </a:cubicBezTo>
                </a:path>
              </a:pathLst>
            </a:custGeom>
            <a:noFill/>
            <a:ln w="7938" cap="rnd">
              <a:solidFill>
                <a:srgbClr val="A81E22"/>
              </a:solidFill>
              <a:round/>
              <a:headEnd/>
              <a:tailEnd/>
            </a:ln>
          </p:spPr>
          <p:txBody>
            <a:bodyPr/>
            <a:lstStyle/>
            <a:p>
              <a:endParaRPr lang="en-US" dirty="0"/>
            </a:p>
          </p:txBody>
        </p:sp>
        <p:sp>
          <p:nvSpPr>
            <p:cNvPr id="58564" name="Freeform 639"/>
            <p:cNvSpPr>
              <a:spLocks/>
            </p:cNvSpPr>
            <p:nvPr/>
          </p:nvSpPr>
          <p:spPr bwMode="auto">
            <a:xfrm>
              <a:off x="2729" y="1941"/>
              <a:ext cx="293" cy="290"/>
            </a:xfrm>
            <a:custGeom>
              <a:avLst/>
              <a:gdLst>
                <a:gd name="T0" fmla="*/ 3863 w 124"/>
                <a:gd name="T1" fmla="*/ 1912 h 123"/>
                <a:gd name="T2" fmla="*/ 3863 w 124"/>
                <a:gd name="T3" fmla="*/ 1912 h 123"/>
                <a:gd name="T4" fmla="*/ 1938 w 124"/>
                <a:gd name="T5" fmla="*/ 3803 h 123"/>
                <a:gd name="T6" fmla="*/ 0 w 124"/>
                <a:gd name="T7" fmla="*/ 1912 h 123"/>
                <a:gd name="T8" fmla="*/ 1938 w 124"/>
                <a:gd name="T9" fmla="*/ 0 h 123"/>
                <a:gd name="T10" fmla="*/ 3863 w 124"/>
                <a:gd name="T11" fmla="*/ 1912 h 123"/>
                <a:gd name="T12" fmla="*/ 0 60000 65536"/>
                <a:gd name="T13" fmla="*/ 0 60000 65536"/>
                <a:gd name="T14" fmla="*/ 0 60000 65536"/>
                <a:gd name="T15" fmla="*/ 0 60000 65536"/>
                <a:gd name="T16" fmla="*/ 0 60000 65536"/>
                <a:gd name="T17" fmla="*/ 0 60000 65536"/>
                <a:gd name="T18" fmla="*/ 0 w 124"/>
                <a:gd name="T19" fmla="*/ 0 h 123"/>
                <a:gd name="T20" fmla="*/ 124 w 124"/>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24" h="123">
                  <a:moveTo>
                    <a:pt x="124" y="62"/>
                  </a:moveTo>
                  <a:cubicBezTo>
                    <a:pt x="124" y="62"/>
                    <a:pt x="124" y="62"/>
                    <a:pt x="124" y="62"/>
                  </a:cubicBezTo>
                  <a:cubicBezTo>
                    <a:pt x="124" y="95"/>
                    <a:pt x="96" y="123"/>
                    <a:pt x="62" y="123"/>
                  </a:cubicBezTo>
                  <a:cubicBezTo>
                    <a:pt x="27" y="123"/>
                    <a:pt x="0" y="95"/>
                    <a:pt x="0" y="62"/>
                  </a:cubicBezTo>
                  <a:cubicBezTo>
                    <a:pt x="0" y="28"/>
                    <a:pt x="27" y="0"/>
                    <a:pt x="62" y="0"/>
                  </a:cubicBezTo>
                  <a:cubicBezTo>
                    <a:pt x="96" y="0"/>
                    <a:pt x="124" y="28"/>
                    <a:pt x="124" y="62"/>
                  </a:cubicBezTo>
                </a:path>
              </a:pathLst>
            </a:custGeom>
            <a:solidFill>
              <a:srgbClr val="FFFFFF"/>
            </a:solidFill>
            <a:ln w="9525">
              <a:noFill/>
              <a:round/>
              <a:headEnd/>
              <a:tailEnd/>
            </a:ln>
          </p:spPr>
          <p:txBody>
            <a:bodyPr/>
            <a:lstStyle/>
            <a:p>
              <a:endParaRPr lang="en-US" dirty="0"/>
            </a:p>
          </p:txBody>
        </p:sp>
        <p:sp>
          <p:nvSpPr>
            <p:cNvPr id="58565" name="Freeform 640"/>
            <p:cNvSpPr>
              <a:spLocks/>
            </p:cNvSpPr>
            <p:nvPr/>
          </p:nvSpPr>
          <p:spPr bwMode="auto">
            <a:xfrm>
              <a:off x="2719" y="1931"/>
              <a:ext cx="293" cy="291"/>
            </a:xfrm>
            <a:custGeom>
              <a:avLst/>
              <a:gdLst>
                <a:gd name="T0" fmla="*/ 3863 w 124"/>
                <a:gd name="T1" fmla="*/ 1947 h 123"/>
                <a:gd name="T2" fmla="*/ 3863 w 124"/>
                <a:gd name="T3" fmla="*/ 1947 h 123"/>
                <a:gd name="T4" fmla="*/ 1938 w 124"/>
                <a:gd name="T5" fmla="*/ 3852 h 123"/>
                <a:gd name="T6" fmla="*/ 0 w 124"/>
                <a:gd name="T7" fmla="*/ 1947 h 123"/>
                <a:gd name="T8" fmla="*/ 1938 w 124"/>
                <a:gd name="T9" fmla="*/ 0 h 123"/>
                <a:gd name="T10" fmla="*/ 3863 w 124"/>
                <a:gd name="T11" fmla="*/ 1947 h 123"/>
                <a:gd name="T12" fmla="*/ 0 60000 65536"/>
                <a:gd name="T13" fmla="*/ 0 60000 65536"/>
                <a:gd name="T14" fmla="*/ 0 60000 65536"/>
                <a:gd name="T15" fmla="*/ 0 60000 65536"/>
                <a:gd name="T16" fmla="*/ 0 60000 65536"/>
                <a:gd name="T17" fmla="*/ 0 60000 65536"/>
                <a:gd name="T18" fmla="*/ 0 w 124"/>
                <a:gd name="T19" fmla="*/ 0 h 123"/>
                <a:gd name="T20" fmla="*/ 124 w 124"/>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24" h="123">
                  <a:moveTo>
                    <a:pt x="124" y="62"/>
                  </a:moveTo>
                  <a:cubicBezTo>
                    <a:pt x="124" y="62"/>
                    <a:pt x="124" y="62"/>
                    <a:pt x="124" y="62"/>
                  </a:cubicBezTo>
                  <a:cubicBezTo>
                    <a:pt x="124" y="96"/>
                    <a:pt x="96" y="123"/>
                    <a:pt x="62" y="123"/>
                  </a:cubicBezTo>
                  <a:cubicBezTo>
                    <a:pt x="28" y="123"/>
                    <a:pt x="0" y="96"/>
                    <a:pt x="0" y="62"/>
                  </a:cubicBezTo>
                  <a:cubicBezTo>
                    <a:pt x="0" y="28"/>
                    <a:pt x="28" y="0"/>
                    <a:pt x="62" y="0"/>
                  </a:cubicBezTo>
                  <a:cubicBezTo>
                    <a:pt x="96" y="0"/>
                    <a:pt x="124" y="28"/>
                    <a:pt x="124" y="62"/>
                  </a:cubicBezTo>
                </a:path>
              </a:pathLst>
            </a:custGeom>
            <a:solidFill>
              <a:srgbClr val="E5415D"/>
            </a:solidFill>
            <a:ln w="9525">
              <a:noFill/>
              <a:round/>
              <a:headEnd/>
              <a:tailEnd/>
            </a:ln>
          </p:spPr>
          <p:txBody>
            <a:bodyPr/>
            <a:lstStyle/>
            <a:p>
              <a:endParaRPr lang="en-US" dirty="0"/>
            </a:p>
          </p:txBody>
        </p:sp>
        <p:sp>
          <p:nvSpPr>
            <p:cNvPr id="58566" name="Freeform 641"/>
            <p:cNvSpPr>
              <a:spLocks/>
            </p:cNvSpPr>
            <p:nvPr/>
          </p:nvSpPr>
          <p:spPr bwMode="auto">
            <a:xfrm>
              <a:off x="2719" y="1931"/>
              <a:ext cx="293" cy="291"/>
            </a:xfrm>
            <a:custGeom>
              <a:avLst/>
              <a:gdLst>
                <a:gd name="T0" fmla="*/ 3863 w 124"/>
                <a:gd name="T1" fmla="*/ 1947 h 123"/>
                <a:gd name="T2" fmla="*/ 3863 w 124"/>
                <a:gd name="T3" fmla="*/ 1947 h 123"/>
                <a:gd name="T4" fmla="*/ 1938 w 124"/>
                <a:gd name="T5" fmla="*/ 3852 h 123"/>
                <a:gd name="T6" fmla="*/ 0 w 124"/>
                <a:gd name="T7" fmla="*/ 1947 h 123"/>
                <a:gd name="T8" fmla="*/ 1938 w 124"/>
                <a:gd name="T9" fmla="*/ 0 h 123"/>
                <a:gd name="T10" fmla="*/ 3863 w 124"/>
                <a:gd name="T11" fmla="*/ 1947 h 123"/>
                <a:gd name="T12" fmla="*/ 0 60000 65536"/>
                <a:gd name="T13" fmla="*/ 0 60000 65536"/>
                <a:gd name="T14" fmla="*/ 0 60000 65536"/>
                <a:gd name="T15" fmla="*/ 0 60000 65536"/>
                <a:gd name="T16" fmla="*/ 0 60000 65536"/>
                <a:gd name="T17" fmla="*/ 0 60000 65536"/>
                <a:gd name="T18" fmla="*/ 0 w 124"/>
                <a:gd name="T19" fmla="*/ 0 h 123"/>
                <a:gd name="T20" fmla="*/ 124 w 124"/>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24" h="123">
                  <a:moveTo>
                    <a:pt x="124" y="62"/>
                  </a:moveTo>
                  <a:cubicBezTo>
                    <a:pt x="124" y="62"/>
                    <a:pt x="124" y="62"/>
                    <a:pt x="124" y="62"/>
                  </a:cubicBezTo>
                  <a:cubicBezTo>
                    <a:pt x="124" y="96"/>
                    <a:pt x="96" y="123"/>
                    <a:pt x="62" y="123"/>
                  </a:cubicBezTo>
                  <a:cubicBezTo>
                    <a:pt x="28" y="123"/>
                    <a:pt x="0" y="96"/>
                    <a:pt x="0" y="62"/>
                  </a:cubicBezTo>
                  <a:cubicBezTo>
                    <a:pt x="0" y="28"/>
                    <a:pt x="28" y="0"/>
                    <a:pt x="62" y="0"/>
                  </a:cubicBezTo>
                  <a:cubicBezTo>
                    <a:pt x="96" y="0"/>
                    <a:pt x="124" y="28"/>
                    <a:pt x="124" y="62"/>
                  </a:cubicBezTo>
                </a:path>
              </a:pathLst>
            </a:custGeom>
            <a:noFill/>
            <a:ln w="7938" cap="rnd">
              <a:solidFill>
                <a:srgbClr val="A81E22"/>
              </a:solidFill>
              <a:round/>
              <a:headEnd/>
              <a:tailEnd/>
            </a:ln>
          </p:spPr>
          <p:txBody>
            <a:bodyPr/>
            <a:lstStyle/>
            <a:p>
              <a:endParaRPr lang="en-US" dirty="0"/>
            </a:p>
          </p:txBody>
        </p:sp>
        <p:sp>
          <p:nvSpPr>
            <p:cNvPr id="58567" name="Freeform 642"/>
            <p:cNvSpPr>
              <a:spLocks/>
            </p:cNvSpPr>
            <p:nvPr/>
          </p:nvSpPr>
          <p:spPr bwMode="auto">
            <a:xfrm>
              <a:off x="2783" y="2066"/>
              <a:ext cx="154" cy="101"/>
            </a:xfrm>
            <a:custGeom>
              <a:avLst/>
              <a:gdLst>
                <a:gd name="T0" fmla="*/ 1931 w 65"/>
                <a:gd name="T1" fmla="*/ 1308 h 43"/>
                <a:gd name="T2" fmla="*/ 2049 w 65"/>
                <a:gd name="T3" fmla="*/ 1240 h 43"/>
                <a:gd name="T4" fmla="*/ 2049 w 65"/>
                <a:gd name="T5" fmla="*/ 89 h 43"/>
                <a:gd name="T6" fmla="*/ 1931 w 65"/>
                <a:gd name="T7" fmla="*/ 0 h 43"/>
                <a:gd name="T8" fmla="*/ 95 w 65"/>
                <a:gd name="T9" fmla="*/ 0 h 43"/>
                <a:gd name="T10" fmla="*/ 0 w 65"/>
                <a:gd name="T11" fmla="*/ 89 h 43"/>
                <a:gd name="T12" fmla="*/ 0 w 65"/>
                <a:gd name="T13" fmla="*/ 1240 h 43"/>
                <a:gd name="T14" fmla="*/ 95 w 65"/>
                <a:gd name="T15" fmla="*/ 1308 h 43"/>
                <a:gd name="T16" fmla="*/ 1931 w 65"/>
                <a:gd name="T17" fmla="*/ 1308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43"/>
                <a:gd name="T29" fmla="*/ 65 w 65"/>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43">
                  <a:moveTo>
                    <a:pt x="61" y="43"/>
                  </a:moveTo>
                  <a:cubicBezTo>
                    <a:pt x="63" y="43"/>
                    <a:pt x="65" y="42"/>
                    <a:pt x="65" y="41"/>
                  </a:cubicBezTo>
                  <a:cubicBezTo>
                    <a:pt x="65" y="3"/>
                    <a:pt x="65" y="3"/>
                    <a:pt x="65" y="3"/>
                  </a:cubicBezTo>
                  <a:cubicBezTo>
                    <a:pt x="65" y="2"/>
                    <a:pt x="63" y="0"/>
                    <a:pt x="61" y="0"/>
                  </a:cubicBezTo>
                  <a:cubicBezTo>
                    <a:pt x="3" y="0"/>
                    <a:pt x="3" y="0"/>
                    <a:pt x="3" y="0"/>
                  </a:cubicBezTo>
                  <a:cubicBezTo>
                    <a:pt x="1" y="0"/>
                    <a:pt x="0" y="2"/>
                    <a:pt x="0" y="3"/>
                  </a:cubicBezTo>
                  <a:cubicBezTo>
                    <a:pt x="0" y="41"/>
                    <a:pt x="0" y="41"/>
                    <a:pt x="0" y="41"/>
                  </a:cubicBezTo>
                  <a:cubicBezTo>
                    <a:pt x="0" y="42"/>
                    <a:pt x="1" y="43"/>
                    <a:pt x="3" y="43"/>
                  </a:cubicBezTo>
                  <a:cubicBezTo>
                    <a:pt x="61" y="43"/>
                    <a:pt x="61" y="43"/>
                    <a:pt x="61" y="43"/>
                  </a:cubicBezTo>
                  <a:close/>
                </a:path>
              </a:pathLst>
            </a:custGeom>
            <a:solidFill>
              <a:srgbClr val="FFFFFF"/>
            </a:solidFill>
            <a:ln w="9525">
              <a:noFill/>
              <a:round/>
              <a:headEnd/>
              <a:tailEnd/>
            </a:ln>
          </p:spPr>
          <p:txBody>
            <a:bodyPr/>
            <a:lstStyle/>
            <a:p>
              <a:endParaRPr lang="en-US" dirty="0"/>
            </a:p>
          </p:txBody>
        </p:sp>
        <p:sp>
          <p:nvSpPr>
            <p:cNvPr id="58568" name="Freeform 643"/>
            <p:cNvSpPr>
              <a:spLocks/>
            </p:cNvSpPr>
            <p:nvPr/>
          </p:nvSpPr>
          <p:spPr bwMode="auto">
            <a:xfrm>
              <a:off x="2783" y="2066"/>
              <a:ext cx="154" cy="101"/>
            </a:xfrm>
            <a:custGeom>
              <a:avLst/>
              <a:gdLst>
                <a:gd name="T0" fmla="*/ 1931 w 65"/>
                <a:gd name="T1" fmla="*/ 1308 h 43"/>
                <a:gd name="T2" fmla="*/ 2049 w 65"/>
                <a:gd name="T3" fmla="*/ 1240 h 43"/>
                <a:gd name="T4" fmla="*/ 2049 w 65"/>
                <a:gd name="T5" fmla="*/ 89 h 43"/>
                <a:gd name="T6" fmla="*/ 1931 w 65"/>
                <a:gd name="T7" fmla="*/ 0 h 43"/>
                <a:gd name="T8" fmla="*/ 95 w 65"/>
                <a:gd name="T9" fmla="*/ 0 h 43"/>
                <a:gd name="T10" fmla="*/ 0 w 65"/>
                <a:gd name="T11" fmla="*/ 89 h 43"/>
                <a:gd name="T12" fmla="*/ 0 w 65"/>
                <a:gd name="T13" fmla="*/ 1240 h 43"/>
                <a:gd name="T14" fmla="*/ 95 w 65"/>
                <a:gd name="T15" fmla="*/ 1308 h 43"/>
                <a:gd name="T16" fmla="*/ 1931 w 65"/>
                <a:gd name="T17" fmla="*/ 1308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43"/>
                <a:gd name="T29" fmla="*/ 65 w 65"/>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43">
                  <a:moveTo>
                    <a:pt x="61" y="43"/>
                  </a:moveTo>
                  <a:cubicBezTo>
                    <a:pt x="63" y="43"/>
                    <a:pt x="65" y="42"/>
                    <a:pt x="65" y="41"/>
                  </a:cubicBezTo>
                  <a:cubicBezTo>
                    <a:pt x="65" y="3"/>
                    <a:pt x="65" y="3"/>
                    <a:pt x="65" y="3"/>
                  </a:cubicBezTo>
                  <a:cubicBezTo>
                    <a:pt x="65" y="2"/>
                    <a:pt x="63" y="0"/>
                    <a:pt x="61" y="0"/>
                  </a:cubicBezTo>
                  <a:cubicBezTo>
                    <a:pt x="3" y="0"/>
                    <a:pt x="3" y="0"/>
                    <a:pt x="3" y="0"/>
                  </a:cubicBezTo>
                  <a:cubicBezTo>
                    <a:pt x="1" y="0"/>
                    <a:pt x="0" y="2"/>
                    <a:pt x="0" y="3"/>
                  </a:cubicBezTo>
                  <a:cubicBezTo>
                    <a:pt x="0" y="41"/>
                    <a:pt x="0" y="41"/>
                    <a:pt x="0" y="41"/>
                  </a:cubicBezTo>
                  <a:cubicBezTo>
                    <a:pt x="0" y="42"/>
                    <a:pt x="1" y="43"/>
                    <a:pt x="3" y="43"/>
                  </a:cubicBezTo>
                  <a:cubicBezTo>
                    <a:pt x="61" y="43"/>
                    <a:pt x="61" y="43"/>
                    <a:pt x="61" y="43"/>
                  </a:cubicBezTo>
                  <a:close/>
                </a:path>
              </a:pathLst>
            </a:custGeom>
            <a:noFill/>
            <a:ln w="11113" cap="rnd">
              <a:solidFill>
                <a:srgbClr val="010101"/>
              </a:solidFill>
              <a:round/>
              <a:headEnd/>
              <a:tailEnd/>
            </a:ln>
          </p:spPr>
          <p:txBody>
            <a:bodyPr/>
            <a:lstStyle/>
            <a:p>
              <a:endParaRPr lang="en-US" dirty="0"/>
            </a:p>
          </p:txBody>
        </p:sp>
        <p:sp>
          <p:nvSpPr>
            <p:cNvPr id="58569" name="Freeform 644"/>
            <p:cNvSpPr>
              <a:spLocks/>
            </p:cNvSpPr>
            <p:nvPr/>
          </p:nvSpPr>
          <p:spPr bwMode="auto">
            <a:xfrm>
              <a:off x="2783" y="2037"/>
              <a:ext cx="180" cy="29"/>
            </a:xfrm>
            <a:custGeom>
              <a:avLst/>
              <a:gdLst>
                <a:gd name="T0" fmla="*/ 154 w 180"/>
                <a:gd name="T1" fmla="*/ 29 h 29"/>
                <a:gd name="T2" fmla="*/ 180 w 180"/>
                <a:gd name="T3" fmla="*/ 0 h 29"/>
                <a:gd name="T4" fmla="*/ 31 w 180"/>
                <a:gd name="T5" fmla="*/ 0 h 29"/>
                <a:gd name="T6" fmla="*/ 0 w 180"/>
                <a:gd name="T7" fmla="*/ 29 h 29"/>
                <a:gd name="T8" fmla="*/ 154 w 180"/>
                <a:gd name="T9" fmla="*/ 29 h 29"/>
                <a:gd name="T10" fmla="*/ 154 w 180"/>
                <a:gd name="T11" fmla="*/ 29 h 29"/>
                <a:gd name="T12" fmla="*/ 0 60000 65536"/>
                <a:gd name="T13" fmla="*/ 0 60000 65536"/>
                <a:gd name="T14" fmla="*/ 0 60000 65536"/>
                <a:gd name="T15" fmla="*/ 0 60000 65536"/>
                <a:gd name="T16" fmla="*/ 0 60000 65536"/>
                <a:gd name="T17" fmla="*/ 0 60000 65536"/>
                <a:gd name="T18" fmla="*/ 0 w 180"/>
                <a:gd name="T19" fmla="*/ 0 h 29"/>
                <a:gd name="T20" fmla="*/ 180 w 180"/>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80" h="29">
                  <a:moveTo>
                    <a:pt x="154" y="29"/>
                  </a:moveTo>
                  <a:lnTo>
                    <a:pt x="180" y="0"/>
                  </a:lnTo>
                  <a:lnTo>
                    <a:pt x="31" y="0"/>
                  </a:lnTo>
                  <a:lnTo>
                    <a:pt x="0" y="29"/>
                  </a:lnTo>
                  <a:lnTo>
                    <a:pt x="154" y="29"/>
                  </a:lnTo>
                  <a:close/>
                </a:path>
              </a:pathLst>
            </a:custGeom>
            <a:solidFill>
              <a:srgbClr val="FFFFFF"/>
            </a:solidFill>
            <a:ln w="9525">
              <a:noFill/>
              <a:round/>
              <a:headEnd/>
              <a:tailEnd/>
            </a:ln>
          </p:spPr>
          <p:txBody>
            <a:bodyPr/>
            <a:lstStyle/>
            <a:p>
              <a:endParaRPr lang="en-US" dirty="0"/>
            </a:p>
          </p:txBody>
        </p:sp>
        <p:sp>
          <p:nvSpPr>
            <p:cNvPr id="58570" name="Freeform 645"/>
            <p:cNvSpPr>
              <a:spLocks/>
            </p:cNvSpPr>
            <p:nvPr/>
          </p:nvSpPr>
          <p:spPr bwMode="auto">
            <a:xfrm>
              <a:off x="2783" y="2037"/>
              <a:ext cx="180" cy="29"/>
            </a:xfrm>
            <a:custGeom>
              <a:avLst/>
              <a:gdLst>
                <a:gd name="T0" fmla="*/ 154 w 180"/>
                <a:gd name="T1" fmla="*/ 29 h 29"/>
                <a:gd name="T2" fmla="*/ 180 w 180"/>
                <a:gd name="T3" fmla="*/ 0 h 29"/>
                <a:gd name="T4" fmla="*/ 31 w 180"/>
                <a:gd name="T5" fmla="*/ 0 h 29"/>
                <a:gd name="T6" fmla="*/ 0 w 180"/>
                <a:gd name="T7" fmla="*/ 29 h 29"/>
                <a:gd name="T8" fmla="*/ 154 w 180"/>
                <a:gd name="T9" fmla="*/ 29 h 29"/>
                <a:gd name="T10" fmla="*/ 154 w 180"/>
                <a:gd name="T11" fmla="*/ 29 h 29"/>
                <a:gd name="T12" fmla="*/ 0 60000 65536"/>
                <a:gd name="T13" fmla="*/ 0 60000 65536"/>
                <a:gd name="T14" fmla="*/ 0 60000 65536"/>
                <a:gd name="T15" fmla="*/ 0 60000 65536"/>
                <a:gd name="T16" fmla="*/ 0 60000 65536"/>
                <a:gd name="T17" fmla="*/ 0 60000 65536"/>
                <a:gd name="T18" fmla="*/ 0 w 180"/>
                <a:gd name="T19" fmla="*/ 0 h 29"/>
                <a:gd name="T20" fmla="*/ 180 w 180"/>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80" h="29">
                  <a:moveTo>
                    <a:pt x="154" y="29"/>
                  </a:moveTo>
                  <a:lnTo>
                    <a:pt x="180" y="0"/>
                  </a:lnTo>
                  <a:lnTo>
                    <a:pt x="31" y="0"/>
                  </a:lnTo>
                  <a:lnTo>
                    <a:pt x="0" y="29"/>
                  </a:lnTo>
                  <a:lnTo>
                    <a:pt x="154" y="29"/>
                  </a:lnTo>
                  <a:close/>
                </a:path>
              </a:pathLst>
            </a:custGeom>
            <a:noFill/>
            <a:ln w="11113" cap="rnd">
              <a:solidFill>
                <a:srgbClr val="010101"/>
              </a:solidFill>
              <a:round/>
              <a:headEnd/>
              <a:tailEnd/>
            </a:ln>
          </p:spPr>
          <p:txBody>
            <a:bodyPr/>
            <a:lstStyle/>
            <a:p>
              <a:endParaRPr lang="en-US" dirty="0"/>
            </a:p>
          </p:txBody>
        </p:sp>
        <p:sp>
          <p:nvSpPr>
            <p:cNvPr id="58571" name="Freeform 646"/>
            <p:cNvSpPr>
              <a:spLocks/>
            </p:cNvSpPr>
            <p:nvPr/>
          </p:nvSpPr>
          <p:spPr bwMode="auto">
            <a:xfrm>
              <a:off x="2937" y="2037"/>
              <a:ext cx="26" cy="130"/>
            </a:xfrm>
            <a:custGeom>
              <a:avLst/>
              <a:gdLst>
                <a:gd name="T0" fmla="*/ 26 w 26"/>
                <a:gd name="T1" fmla="*/ 104 h 130"/>
                <a:gd name="T2" fmla="*/ 26 w 26"/>
                <a:gd name="T3" fmla="*/ 0 h 130"/>
                <a:gd name="T4" fmla="*/ 0 w 26"/>
                <a:gd name="T5" fmla="*/ 29 h 130"/>
                <a:gd name="T6" fmla="*/ 0 w 26"/>
                <a:gd name="T7" fmla="*/ 130 h 130"/>
                <a:gd name="T8" fmla="*/ 26 w 26"/>
                <a:gd name="T9" fmla="*/ 104 h 130"/>
                <a:gd name="T10" fmla="*/ 26 w 26"/>
                <a:gd name="T11" fmla="*/ 104 h 130"/>
                <a:gd name="T12" fmla="*/ 0 60000 65536"/>
                <a:gd name="T13" fmla="*/ 0 60000 65536"/>
                <a:gd name="T14" fmla="*/ 0 60000 65536"/>
                <a:gd name="T15" fmla="*/ 0 60000 65536"/>
                <a:gd name="T16" fmla="*/ 0 60000 65536"/>
                <a:gd name="T17" fmla="*/ 0 60000 65536"/>
                <a:gd name="T18" fmla="*/ 0 w 26"/>
                <a:gd name="T19" fmla="*/ 0 h 130"/>
                <a:gd name="T20" fmla="*/ 26 w 26"/>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26" h="130">
                  <a:moveTo>
                    <a:pt x="26" y="104"/>
                  </a:moveTo>
                  <a:lnTo>
                    <a:pt x="26" y="0"/>
                  </a:lnTo>
                  <a:lnTo>
                    <a:pt x="0" y="29"/>
                  </a:lnTo>
                  <a:lnTo>
                    <a:pt x="0" y="130"/>
                  </a:lnTo>
                  <a:lnTo>
                    <a:pt x="26" y="104"/>
                  </a:lnTo>
                  <a:close/>
                </a:path>
              </a:pathLst>
            </a:custGeom>
            <a:solidFill>
              <a:srgbClr val="FFFFFF"/>
            </a:solidFill>
            <a:ln w="9525">
              <a:noFill/>
              <a:round/>
              <a:headEnd/>
              <a:tailEnd/>
            </a:ln>
          </p:spPr>
          <p:txBody>
            <a:bodyPr/>
            <a:lstStyle/>
            <a:p>
              <a:endParaRPr lang="en-US" dirty="0"/>
            </a:p>
          </p:txBody>
        </p:sp>
        <p:sp>
          <p:nvSpPr>
            <p:cNvPr id="58572" name="Freeform 647"/>
            <p:cNvSpPr>
              <a:spLocks/>
            </p:cNvSpPr>
            <p:nvPr/>
          </p:nvSpPr>
          <p:spPr bwMode="auto">
            <a:xfrm>
              <a:off x="2937" y="2037"/>
              <a:ext cx="26" cy="130"/>
            </a:xfrm>
            <a:custGeom>
              <a:avLst/>
              <a:gdLst>
                <a:gd name="T0" fmla="*/ 26 w 26"/>
                <a:gd name="T1" fmla="*/ 104 h 130"/>
                <a:gd name="T2" fmla="*/ 26 w 26"/>
                <a:gd name="T3" fmla="*/ 0 h 130"/>
                <a:gd name="T4" fmla="*/ 0 w 26"/>
                <a:gd name="T5" fmla="*/ 29 h 130"/>
                <a:gd name="T6" fmla="*/ 0 w 26"/>
                <a:gd name="T7" fmla="*/ 130 h 130"/>
                <a:gd name="T8" fmla="*/ 26 w 26"/>
                <a:gd name="T9" fmla="*/ 104 h 130"/>
                <a:gd name="T10" fmla="*/ 26 w 26"/>
                <a:gd name="T11" fmla="*/ 104 h 130"/>
                <a:gd name="T12" fmla="*/ 0 60000 65536"/>
                <a:gd name="T13" fmla="*/ 0 60000 65536"/>
                <a:gd name="T14" fmla="*/ 0 60000 65536"/>
                <a:gd name="T15" fmla="*/ 0 60000 65536"/>
                <a:gd name="T16" fmla="*/ 0 60000 65536"/>
                <a:gd name="T17" fmla="*/ 0 60000 65536"/>
                <a:gd name="T18" fmla="*/ 0 w 26"/>
                <a:gd name="T19" fmla="*/ 0 h 130"/>
                <a:gd name="T20" fmla="*/ 26 w 26"/>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26" h="130">
                  <a:moveTo>
                    <a:pt x="26" y="104"/>
                  </a:moveTo>
                  <a:lnTo>
                    <a:pt x="26" y="0"/>
                  </a:lnTo>
                  <a:lnTo>
                    <a:pt x="0" y="29"/>
                  </a:lnTo>
                  <a:lnTo>
                    <a:pt x="0" y="130"/>
                  </a:lnTo>
                  <a:lnTo>
                    <a:pt x="26" y="104"/>
                  </a:lnTo>
                  <a:close/>
                </a:path>
              </a:pathLst>
            </a:custGeom>
            <a:noFill/>
            <a:ln w="11113" cap="rnd">
              <a:solidFill>
                <a:srgbClr val="010101"/>
              </a:solidFill>
              <a:round/>
              <a:headEnd/>
              <a:tailEnd/>
            </a:ln>
          </p:spPr>
          <p:txBody>
            <a:bodyPr/>
            <a:lstStyle/>
            <a:p>
              <a:endParaRPr lang="en-US" dirty="0"/>
            </a:p>
          </p:txBody>
        </p:sp>
        <p:sp>
          <p:nvSpPr>
            <p:cNvPr id="58573" name="Freeform 648"/>
            <p:cNvSpPr>
              <a:spLocks/>
            </p:cNvSpPr>
            <p:nvPr/>
          </p:nvSpPr>
          <p:spPr bwMode="auto">
            <a:xfrm>
              <a:off x="2819" y="1962"/>
              <a:ext cx="108" cy="97"/>
            </a:xfrm>
            <a:custGeom>
              <a:avLst/>
              <a:gdLst>
                <a:gd name="T0" fmla="*/ 723 w 46"/>
                <a:gd name="T1" fmla="*/ 156 h 41"/>
                <a:gd name="T2" fmla="*/ 209 w 46"/>
                <a:gd name="T3" fmla="*/ 688 h 41"/>
                <a:gd name="T4" fmla="*/ 209 w 46"/>
                <a:gd name="T5" fmla="*/ 1164 h 41"/>
                <a:gd name="T6" fmla="*/ 115 w 46"/>
                <a:gd name="T7" fmla="*/ 1221 h 41"/>
                <a:gd name="T8" fmla="*/ 0 w 46"/>
                <a:gd name="T9" fmla="*/ 1164 h 41"/>
                <a:gd name="T10" fmla="*/ 0 w 46"/>
                <a:gd name="T11" fmla="*/ 688 h 41"/>
                <a:gd name="T12" fmla="*/ 723 w 46"/>
                <a:gd name="T13" fmla="*/ 0 h 41"/>
                <a:gd name="T14" fmla="*/ 1399 w 46"/>
                <a:gd name="T15" fmla="*/ 688 h 41"/>
                <a:gd name="T16" fmla="*/ 1399 w 46"/>
                <a:gd name="T17" fmla="*/ 1221 h 41"/>
                <a:gd name="T18" fmla="*/ 1305 w 46"/>
                <a:gd name="T19" fmla="*/ 1282 h 41"/>
                <a:gd name="T20" fmla="*/ 1219 w 46"/>
                <a:gd name="T21" fmla="*/ 1164 h 41"/>
                <a:gd name="T22" fmla="*/ 1219 w 46"/>
                <a:gd name="T23" fmla="*/ 688 h 41"/>
                <a:gd name="T24" fmla="*/ 723 w 46"/>
                <a:gd name="T25" fmla="*/ 156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41"/>
                <a:gd name="T41" fmla="*/ 46 w 46"/>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41">
                  <a:moveTo>
                    <a:pt x="24" y="5"/>
                  </a:moveTo>
                  <a:cubicBezTo>
                    <a:pt x="15" y="5"/>
                    <a:pt x="7" y="13"/>
                    <a:pt x="7" y="22"/>
                  </a:cubicBezTo>
                  <a:cubicBezTo>
                    <a:pt x="7" y="37"/>
                    <a:pt x="7" y="37"/>
                    <a:pt x="7" y="37"/>
                  </a:cubicBezTo>
                  <a:cubicBezTo>
                    <a:pt x="7" y="38"/>
                    <a:pt x="6" y="39"/>
                    <a:pt x="4" y="39"/>
                  </a:cubicBezTo>
                  <a:cubicBezTo>
                    <a:pt x="2" y="39"/>
                    <a:pt x="0" y="39"/>
                    <a:pt x="0" y="37"/>
                  </a:cubicBezTo>
                  <a:cubicBezTo>
                    <a:pt x="0" y="22"/>
                    <a:pt x="0" y="22"/>
                    <a:pt x="0" y="22"/>
                  </a:cubicBezTo>
                  <a:cubicBezTo>
                    <a:pt x="0" y="10"/>
                    <a:pt x="11" y="0"/>
                    <a:pt x="24" y="0"/>
                  </a:cubicBezTo>
                  <a:cubicBezTo>
                    <a:pt x="36" y="0"/>
                    <a:pt x="46" y="10"/>
                    <a:pt x="46" y="22"/>
                  </a:cubicBezTo>
                  <a:cubicBezTo>
                    <a:pt x="46" y="39"/>
                    <a:pt x="46" y="39"/>
                    <a:pt x="46" y="39"/>
                  </a:cubicBezTo>
                  <a:cubicBezTo>
                    <a:pt x="46" y="40"/>
                    <a:pt x="45" y="41"/>
                    <a:pt x="43" y="41"/>
                  </a:cubicBezTo>
                  <a:cubicBezTo>
                    <a:pt x="41" y="41"/>
                    <a:pt x="40" y="39"/>
                    <a:pt x="40" y="37"/>
                  </a:cubicBezTo>
                  <a:cubicBezTo>
                    <a:pt x="40" y="22"/>
                    <a:pt x="40" y="22"/>
                    <a:pt x="40" y="22"/>
                  </a:cubicBezTo>
                  <a:cubicBezTo>
                    <a:pt x="40" y="13"/>
                    <a:pt x="33" y="5"/>
                    <a:pt x="24" y="5"/>
                  </a:cubicBezTo>
                </a:path>
              </a:pathLst>
            </a:custGeom>
            <a:solidFill>
              <a:srgbClr val="FFFFFF"/>
            </a:solidFill>
            <a:ln w="9525">
              <a:noFill/>
              <a:round/>
              <a:headEnd/>
              <a:tailEnd/>
            </a:ln>
          </p:spPr>
          <p:txBody>
            <a:bodyPr/>
            <a:lstStyle/>
            <a:p>
              <a:endParaRPr lang="en-US" dirty="0"/>
            </a:p>
          </p:txBody>
        </p:sp>
        <p:sp>
          <p:nvSpPr>
            <p:cNvPr id="58574" name="Freeform 649"/>
            <p:cNvSpPr>
              <a:spLocks/>
            </p:cNvSpPr>
            <p:nvPr/>
          </p:nvSpPr>
          <p:spPr bwMode="auto">
            <a:xfrm>
              <a:off x="2819" y="1962"/>
              <a:ext cx="108" cy="97"/>
            </a:xfrm>
            <a:custGeom>
              <a:avLst/>
              <a:gdLst>
                <a:gd name="T0" fmla="*/ 723 w 46"/>
                <a:gd name="T1" fmla="*/ 156 h 41"/>
                <a:gd name="T2" fmla="*/ 209 w 46"/>
                <a:gd name="T3" fmla="*/ 688 h 41"/>
                <a:gd name="T4" fmla="*/ 209 w 46"/>
                <a:gd name="T5" fmla="*/ 1164 h 41"/>
                <a:gd name="T6" fmla="*/ 115 w 46"/>
                <a:gd name="T7" fmla="*/ 1221 h 41"/>
                <a:gd name="T8" fmla="*/ 0 w 46"/>
                <a:gd name="T9" fmla="*/ 1164 h 41"/>
                <a:gd name="T10" fmla="*/ 0 w 46"/>
                <a:gd name="T11" fmla="*/ 688 h 41"/>
                <a:gd name="T12" fmla="*/ 723 w 46"/>
                <a:gd name="T13" fmla="*/ 0 h 41"/>
                <a:gd name="T14" fmla="*/ 1399 w 46"/>
                <a:gd name="T15" fmla="*/ 688 h 41"/>
                <a:gd name="T16" fmla="*/ 1399 w 46"/>
                <a:gd name="T17" fmla="*/ 1221 h 41"/>
                <a:gd name="T18" fmla="*/ 1305 w 46"/>
                <a:gd name="T19" fmla="*/ 1282 h 41"/>
                <a:gd name="T20" fmla="*/ 1219 w 46"/>
                <a:gd name="T21" fmla="*/ 1164 h 41"/>
                <a:gd name="T22" fmla="*/ 1219 w 46"/>
                <a:gd name="T23" fmla="*/ 688 h 41"/>
                <a:gd name="T24" fmla="*/ 723 w 46"/>
                <a:gd name="T25" fmla="*/ 156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41"/>
                <a:gd name="T41" fmla="*/ 46 w 46"/>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41">
                  <a:moveTo>
                    <a:pt x="24" y="5"/>
                  </a:moveTo>
                  <a:cubicBezTo>
                    <a:pt x="15" y="5"/>
                    <a:pt x="7" y="13"/>
                    <a:pt x="7" y="22"/>
                  </a:cubicBezTo>
                  <a:cubicBezTo>
                    <a:pt x="7" y="37"/>
                    <a:pt x="7" y="37"/>
                    <a:pt x="7" y="37"/>
                  </a:cubicBezTo>
                  <a:cubicBezTo>
                    <a:pt x="7" y="38"/>
                    <a:pt x="6" y="39"/>
                    <a:pt x="4" y="39"/>
                  </a:cubicBezTo>
                  <a:cubicBezTo>
                    <a:pt x="2" y="39"/>
                    <a:pt x="0" y="39"/>
                    <a:pt x="0" y="37"/>
                  </a:cubicBezTo>
                  <a:cubicBezTo>
                    <a:pt x="0" y="22"/>
                    <a:pt x="0" y="22"/>
                    <a:pt x="0" y="22"/>
                  </a:cubicBezTo>
                  <a:cubicBezTo>
                    <a:pt x="0" y="10"/>
                    <a:pt x="11" y="0"/>
                    <a:pt x="24" y="0"/>
                  </a:cubicBezTo>
                  <a:cubicBezTo>
                    <a:pt x="36" y="0"/>
                    <a:pt x="46" y="10"/>
                    <a:pt x="46" y="22"/>
                  </a:cubicBezTo>
                  <a:cubicBezTo>
                    <a:pt x="46" y="39"/>
                    <a:pt x="46" y="39"/>
                    <a:pt x="46" y="39"/>
                  </a:cubicBezTo>
                  <a:cubicBezTo>
                    <a:pt x="46" y="40"/>
                    <a:pt x="45" y="41"/>
                    <a:pt x="43" y="41"/>
                  </a:cubicBezTo>
                  <a:cubicBezTo>
                    <a:pt x="41" y="41"/>
                    <a:pt x="40" y="39"/>
                    <a:pt x="40" y="37"/>
                  </a:cubicBezTo>
                  <a:cubicBezTo>
                    <a:pt x="40" y="22"/>
                    <a:pt x="40" y="22"/>
                    <a:pt x="40" y="22"/>
                  </a:cubicBezTo>
                  <a:cubicBezTo>
                    <a:pt x="40" y="13"/>
                    <a:pt x="33" y="5"/>
                    <a:pt x="24" y="5"/>
                  </a:cubicBezTo>
                </a:path>
              </a:pathLst>
            </a:custGeom>
            <a:noFill/>
            <a:ln w="11113" cap="rnd">
              <a:solidFill>
                <a:srgbClr val="010101"/>
              </a:solidFill>
              <a:round/>
              <a:headEnd/>
              <a:tailEnd/>
            </a:ln>
          </p:spPr>
          <p:txBody>
            <a:bodyPr/>
            <a:lstStyle/>
            <a:p>
              <a:endParaRPr lang="en-US" dirty="0"/>
            </a:p>
          </p:txBody>
        </p:sp>
        <p:sp>
          <p:nvSpPr>
            <p:cNvPr id="58575" name="Oval 650"/>
            <p:cNvSpPr>
              <a:spLocks noChangeArrowheads="1"/>
            </p:cNvSpPr>
            <p:nvPr/>
          </p:nvSpPr>
          <p:spPr bwMode="auto">
            <a:xfrm>
              <a:off x="2847" y="2094"/>
              <a:ext cx="24" cy="33"/>
            </a:xfrm>
            <a:prstGeom prst="ellipse">
              <a:avLst/>
            </a:prstGeom>
            <a:solidFill>
              <a:srgbClr val="010101"/>
            </a:solidFill>
            <a:ln w="9525">
              <a:noFill/>
              <a:round/>
              <a:headEnd/>
              <a:tailEnd/>
            </a:ln>
          </p:spPr>
          <p:txBody>
            <a:bodyPr/>
            <a:lstStyle/>
            <a:p>
              <a:endParaRPr lang="en-US" dirty="0"/>
            </a:p>
          </p:txBody>
        </p:sp>
        <p:sp>
          <p:nvSpPr>
            <p:cNvPr id="58576" name="Freeform 651"/>
            <p:cNvSpPr>
              <a:spLocks/>
            </p:cNvSpPr>
            <p:nvPr/>
          </p:nvSpPr>
          <p:spPr bwMode="auto">
            <a:xfrm>
              <a:off x="2854" y="2111"/>
              <a:ext cx="7" cy="38"/>
            </a:xfrm>
            <a:custGeom>
              <a:avLst/>
              <a:gdLst>
                <a:gd name="T0" fmla="*/ 7 w 7"/>
                <a:gd name="T1" fmla="*/ 33 h 38"/>
                <a:gd name="T2" fmla="*/ 7 w 7"/>
                <a:gd name="T3" fmla="*/ 0 h 38"/>
                <a:gd name="T4" fmla="*/ 0 w 7"/>
                <a:gd name="T5" fmla="*/ 7 h 38"/>
                <a:gd name="T6" fmla="*/ 0 w 7"/>
                <a:gd name="T7" fmla="*/ 38 h 38"/>
                <a:gd name="T8" fmla="*/ 7 w 7"/>
                <a:gd name="T9" fmla="*/ 33 h 38"/>
                <a:gd name="T10" fmla="*/ 7 w 7"/>
                <a:gd name="T11" fmla="*/ 33 h 38"/>
                <a:gd name="T12" fmla="*/ 0 60000 65536"/>
                <a:gd name="T13" fmla="*/ 0 60000 65536"/>
                <a:gd name="T14" fmla="*/ 0 60000 65536"/>
                <a:gd name="T15" fmla="*/ 0 60000 65536"/>
                <a:gd name="T16" fmla="*/ 0 60000 65536"/>
                <a:gd name="T17" fmla="*/ 0 60000 65536"/>
                <a:gd name="T18" fmla="*/ 0 w 7"/>
                <a:gd name="T19" fmla="*/ 0 h 38"/>
                <a:gd name="T20" fmla="*/ 7 w 7"/>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7" h="38">
                  <a:moveTo>
                    <a:pt x="7" y="33"/>
                  </a:moveTo>
                  <a:lnTo>
                    <a:pt x="7" y="0"/>
                  </a:lnTo>
                  <a:lnTo>
                    <a:pt x="0" y="7"/>
                  </a:lnTo>
                  <a:lnTo>
                    <a:pt x="0" y="38"/>
                  </a:lnTo>
                  <a:lnTo>
                    <a:pt x="7" y="33"/>
                  </a:lnTo>
                  <a:close/>
                </a:path>
              </a:pathLst>
            </a:custGeom>
            <a:solidFill>
              <a:srgbClr val="010101"/>
            </a:solidFill>
            <a:ln w="9525">
              <a:noFill/>
              <a:round/>
              <a:headEnd/>
              <a:tailEnd/>
            </a:ln>
          </p:spPr>
          <p:txBody>
            <a:bodyPr/>
            <a:lstStyle/>
            <a:p>
              <a:endParaRPr lang="en-US" dirty="0"/>
            </a:p>
          </p:txBody>
        </p:sp>
        <p:sp>
          <p:nvSpPr>
            <p:cNvPr id="58577" name="Freeform 652"/>
            <p:cNvSpPr>
              <a:spLocks/>
            </p:cNvSpPr>
            <p:nvPr/>
          </p:nvSpPr>
          <p:spPr bwMode="auto">
            <a:xfrm>
              <a:off x="2511" y="2217"/>
              <a:ext cx="38" cy="40"/>
            </a:xfrm>
            <a:custGeom>
              <a:avLst/>
              <a:gdLst>
                <a:gd name="T0" fmla="*/ 15 w 38"/>
                <a:gd name="T1" fmla="*/ 40 h 40"/>
                <a:gd name="T2" fmla="*/ 17 w 38"/>
                <a:gd name="T3" fmla="*/ 40 h 40"/>
                <a:gd name="T4" fmla="*/ 22 w 38"/>
                <a:gd name="T5" fmla="*/ 40 h 40"/>
                <a:gd name="T6" fmla="*/ 24 w 38"/>
                <a:gd name="T7" fmla="*/ 40 h 40"/>
                <a:gd name="T8" fmla="*/ 26 w 38"/>
                <a:gd name="T9" fmla="*/ 38 h 40"/>
                <a:gd name="T10" fmla="*/ 29 w 38"/>
                <a:gd name="T11" fmla="*/ 38 h 40"/>
                <a:gd name="T12" fmla="*/ 31 w 38"/>
                <a:gd name="T13" fmla="*/ 35 h 40"/>
                <a:gd name="T14" fmla="*/ 33 w 38"/>
                <a:gd name="T15" fmla="*/ 33 h 40"/>
                <a:gd name="T16" fmla="*/ 33 w 38"/>
                <a:gd name="T17" fmla="*/ 31 h 40"/>
                <a:gd name="T18" fmla="*/ 36 w 38"/>
                <a:gd name="T19" fmla="*/ 28 h 40"/>
                <a:gd name="T20" fmla="*/ 36 w 38"/>
                <a:gd name="T21" fmla="*/ 26 h 40"/>
                <a:gd name="T22" fmla="*/ 38 w 38"/>
                <a:gd name="T23" fmla="*/ 24 h 40"/>
                <a:gd name="T24" fmla="*/ 38 w 38"/>
                <a:gd name="T25" fmla="*/ 21 h 40"/>
                <a:gd name="T26" fmla="*/ 38 w 38"/>
                <a:gd name="T27" fmla="*/ 17 h 40"/>
                <a:gd name="T28" fmla="*/ 36 w 38"/>
                <a:gd name="T29" fmla="*/ 14 h 40"/>
                <a:gd name="T30" fmla="*/ 36 w 38"/>
                <a:gd name="T31" fmla="*/ 12 h 40"/>
                <a:gd name="T32" fmla="*/ 33 w 38"/>
                <a:gd name="T33" fmla="*/ 9 h 40"/>
                <a:gd name="T34" fmla="*/ 33 w 38"/>
                <a:gd name="T35" fmla="*/ 7 h 40"/>
                <a:gd name="T36" fmla="*/ 31 w 38"/>
                <a:gd name="T37" fmla="*/ 7 h 40"/>
                <a:gd name="T38" fmla="*/ 29 w 38"/>
                <a:gd name="T39" fmla="*/ 5 h 40"/>
                <a:gd name="T40" fmla="*/ 26 w 38"/>
                <a:gd name="T41" fmla="*/ 2 h 40"/>
                <a:gd name="T42" fmla="*/ 24 w 38"/>
                <a:gd name="T43" fmla="*/ 2 h 40"/>
                <a:gd name="T44" fmla="*/ 19 w 38"/>
                <a:gd name="T45" fmla="*/ 2 h 40"/>
                <a:gd name="T46" fmla="*/ 17 w 38"/>
                <a:gd name="T47" fmla="*/ 2 h 40"/>
                <a:gd name="T48" fmla="*/ 15 w 38"/>
                <a:gd name="T49" fmla="*/ 2 h 40"/>
                <a:gd name="T50" fmla="*/ 12 w 38"/>
                <a:gd name="T51" fmla="*/ 2 h 40"/>
                <a:gd name="T52" fmla="*/ 10 w 38"/>
                <a:gd name="T53" fmla="*/ 2 h 40"/>
                <a:gd name="T54" fmla="*/ 7 w 38"/>
                <a:gd name="T55" fmla="*/ 5 h 40"/>
                <a:gd name="T56" fmla="*/ 5 w 38"/>
                <a:gd name="T57" fmla="*/ 7 h 40"/>
                <a:gd name="T58" fmla="*/ 3 w 38"/>
                <a:gd name="T59" fmla="*/ 9 h 40"/>
                <a:gd name="T60" fmla="*/ 3 w 38"/>
                <a:gd name="T61" fmla="*/ 12 h 40"/>
                <a:gd name="T62" fmla="*/ 0 w 38"/>
                <a:gd name="T63" fmla="*/ 14 h 40"/>
                <a:gd name="T64" fmla="*/ 0 w 38"/>
                <a:gd name="T65" fmla="*/ 17 h 40"/>
                <a:gd name="T66" fmla="*/ 0 w 38"/>
                <a:gd name="T67" fmla="*/ 19 h 40"/>
                <a:gd name="T68" fmla="*/ 0 w 38"/>
                <a:gd name="T69" fmla="*/ 24 h 40"/>
                <a:gd name="T70" fmla="*/ 0 w 38"/>
                <a:gd name="T71" fmla="*/ 26 h 40"/>
                <a:gd name="T72" fmla="*/ 0 w 38"/>
                <a:gd name="T73" fmla="*/ 28 h 40"/>
                <a:gd name="T74" fmla="*/ 3 w 38"/>
                <a:gd name="T75" fmla="*/ 31 h 40"/>
                <a:gd name="T76" fmla="*/ 3 w 38"/>
                <a:gd name="T77" fmla="*/ 33 h 40"/>
                <a:gd name="T78" fmla="*/ 5 w 38"/>
                <a:gd name="T79" fmla="*/ 35 h 40"/>
                <a:gd name="T80" fmla="*/ 7 w 38"/>
                <a:gd name="T81" fmla="*/ 35 h 40"/>
                <a:gd name="T82" fmla="*/ 10 w 38"/>
                <a:gd name="T83" fmla="*/ 38 h 40"/>
                <a:gd name="T84" fmla="*/ 12 w 38"/>
                <a:gd name="T85" fmla="*/ 38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
                <a:gd name="T130" fmla="*/ 0 h 40"/>
                <a:gd name="T131" fmla="*/ 38 w 38"/>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 h="40">
                  <a:moveTo>
                    <a:pt x="12" y="38"/>
                  </a:moveTo>
                  <a:lnTo>
                    <a:pt x="15" y="38"/>
                  </a:lnTo>
                  <a:lnTo>
                    <a:pt x="15" y="40"/>
                  </a:lnTo>
                  <a:lnTo>
                    <a:pt x="17" y="40"/>
                  </a:lnTo>
                  <a:lnTo>
                    <a:pt x="19" y="40"/>
                  </a:lnTo>
                  <a:lnTo>
                    <a:pt x="22" y="40"/>
                  </a:lnTo>
                  <a:lnTo>
                    <a:pt x="24" y="40"/>
                  </a:lnTo>
                  <a:lnTo>
                    <a:pt x="24" y="38"/>
                  </a:lnTo>
                  <a:lnTo>
                    <a:pt x="26" y="38"/>
                  </a:lnTo>
                  <a:lnTo>
                    <a:pt x="29" y="38"/>
                  </a:lnTo>
                  <a:lnTo>
                    <a:pt x="29" y="35"/>
                  </a:lnTo>
                  <a:lnTo>
                    <a:pt x="31" y="35"/>
                  </a:lnTo>
                  <a:lnTo>
                    <a:pt x="31" y="33"/>
                  </a:lnTo>
                  <a:lnTo>
                    <a:pt x="33" y="33"/>
                  </a:lnTo>
                  <a:lnTo>
                    <a:pt x="33" y="31"/>
                  </a:lnTo>
                  <a:lnTo>
                    <a:pt x="36" y="31"/>
                  </a:lnTo>
                  <a:lnTo>
                    <a:pt x="36" y="28"/>
                  </a:lnTo>
                  <a:lnTo>
                    <a:pt x="36" y="26"/>
                  </a:lnTo>
                  <a:lnTo>
                    <a:pt x="38" y="26"/>
                  </a:lnTo>
                  <a:lnTo>
                    <a:pt x="38" y="24"/>
                  </a:lnTo>
                  <a:lnTo>
                    <a:pt x="38" y="21"/>
                  </a:lnTo>
                  <a:lnTo>
                    <a:pt x="38" y="19"/>
                  </a:lnTo>
                  <a:lnTo>
                    <a:pt x="38" y="17"/>
                  </a:lnTo>
                  <a:lnTo>
                    <a:pt x="36" y="14"/>
                  </a:lnTo>
                  <a:lnTo>
                    <a:pt x="36" y="12"/>
                  </a:lnTo>
                  <a:lnTo>
                    <a:pt x="36" y="9"/>
                  </a:lnTo>
                  <a:lnTo>
                    <a:pt x="33" y="9"/>
                  </a:lnTo>
                  <a:lnTo>
                    <a:pt x="33" y="7"/>
                  </a:lnTo>
                  <a:lnTo>
                    <a:pt x="31" y="7"/>
                  </a:lnTo>
                  <a:lnTo>
                    <a:pt x="31" y="5"/>
                  </a:lnTo>
                  <a:lnTo>
                    <a:pt x="29" y="5"/>
                  </a:lnTo>
                  <a:lnTo>
                    <a:pt x="26" y="5"/>
                  </a:lnTo>
                  <a:lnTo>
                    <a:pt x="26" y="2"/>
                  </a:lnTo>
                  <a:lnTo>
                    <a:pt x="24" y="2"/>
                  </a:lnTo>
                  <a:lnTo>
                    <a:pt x="22" y="2"/>
                  </a:lnTo>
                  <a:lnTo>
                    <a:pt x="19" y="2"/>
                  </a:lnTo>
                  <a:lnTo>
                    <a:pt x="19" y="0"/>
                  </a:lnTo>
                  <a:lnTo>
                    <a:pt x="17" y="2"/>
                  </a:lnTo>
                  <a:lnTo>
                    <a:pt x="15" y="2"/>
                  </a:lnTo>
                  <a:lnTo>
                    <a:pt x="12" y="2"/>
                  </a:lnTo>
                  <a:lnTo>
                    <a:pt x="10" y="2"/>
                  </a:lnTo>
                  <a:lnTo>
                    <a:pt x="7" y="5"/>
                  </a:lnTo>
                  <a:lnTo>
                    <a:pt x="5" y="7"/>
                  </a:lnTo>
                  <a:lnTo>
                    <a:pt x="5" y="9"/>
                  </a:lnTo>
                  <a:lnTo>
                    <a:pt x="3" y="9"/>
                  </a:lnTo>
                  <a:lnTo>
                    <a:pt x="3" y="12"/>
                  </a:lnTo>
                  <a:lnTo>
                    <a:pt x="0" y="12"/>
                  </a:lnTo>
                  <a:lnTo>
                    <a:pt x="0" y="14"/>
                  </a:lnTo>
                  <a:lnTo>
                    <a:pt x="0" y="17"/>
                  </a:lnTo>
                  <a:lnTo>
                    <a:pt x="0" y="19"/>
                  </a:lnTo>
                  <a:lnTo>
                    <a:pt x="0" y="21"/>
                  </a:lnTo>
                  <a:lnTo>
                    <a:pt x="0" y="24"/>
                  </a:lnTo>
                  <a:lnTo>
                    <a:pt x="0" y="26"/>
                  </a:lnTo>
                  <a:lnTo>
                    <a:pt x="0" y="28"/>
                  </a:lnTo>
                  <a:lnTo>
                    <a:pt x="3" y="31"/>
                  </a:lnTo>
                  <a:lnTo>
                    <a:pt x="3" y="33"/>
                  </a:lnTo>
                  <a:lnTo>
                    <a:pt x="5" y="33"/>
                  </a:lnTo>
                  <a:lnTo>
                    <a:pt x="5" y="35"/>
                  </a:lnTo>
                  <a:lnTo>
                    <a:pt x="7" y="35"/>
                  </a:lnTo>
                  <a:lnTo>
                    <a:pt x="7" y="38"/>
                  </a:lnTo>
                  <a:lnTo>
                    <a:pt x="10" y="38"/>
                  </a:lnTo>
                  <a:lnTo>
                    <a:pt x="12" y="38"/>
                  </a:lnTo>
                  <a:close/>
                </a:path>
              </a:pathLst>
            </a:custGeom>
            <a:solidFill>
              <a:srgbClr val="FFFFFF"/>
            </a:solidFill>
            <a:ln w="9525">
              <a:noFill/>
              <a:round/>
              <a:headEnd/>
              <a:tailEnd/>
            </a:ln>
          </p:spPr>
          <p:txBody>
            <a:bodyPr/>
            <a:lstStyle/>
            <a:p>
              <a:endParaRPr lang="en-US" dirty="0"/>
            </a:p>
          </p:txBody>
        </p:sp>
        <p:sp>
          <p:nvSpPr>
            <p:cNvPr id="58578" name="Freeform 653"/>
            <p:cNvSpPr>
              <a:spLocks/>
            </p:cNvSpPr>
            <p:nvPr/>
          </p:nvSpPr>
          <p:spPr bwMode="auto">
            <a:xfrm>
              <a:off x="2511" y="2217"/>
              <a:ext cx="38" cy="40"/>
            </a:xfrm>
            <a:custGeom>
              <a:avLst/>
              <a:gdLst>
                <a:gd name="T0" fmla="*/ 15 w 38"/>
                <a:gd name="T1" fmla="*/ 40 h 40"/>
                <a:gd name="T2" fmla="*/ 17 w 38"/>
                <a:gd name="T3" fmla="*/ 40 h 40"/>
                <a:gd name="T4" fmla="*/ 22 w 38"/>
                <a:gd name="T5" fmla="*/ 40 h 40"/>
                <a:gd name="T6" fmla="*/ 24 w 38"/>
                <a:gd name="T7" fmla="*/ 40 h 40"/>
                <a:gd name="T8" fmla="*/ 26 w 38"/>
                <a:gd name="T9" fmla="*/ 38 h 40"/>
                <a:gd name="T10" fmla="*/ 29 w 38"/>
                <a:gd name="T11" fmla="*/ 38 h 40"/>
                <a:gd name="T12" fmla="*/ 31 w 38"/>
                <a:gd name="T13" fmla="*/ 35 h 40"/>
                <a:gd name="T14" fmla="*/ 33 w 38"/>
                <a:gd name="T15" fmla="*/ 33 h 40"/>
                <a:gd name="T16" fmla="*/ 33 w 38"/>
                <a:gd name="T17" fmla="*/ 31 h 40"/>
                <a:gd name="T18" fmla="*/ 36 w 38"/>
                <a:gd name="T19" fmla="*/ 28 h 40"/>
                <a:gd name="T20" fmla="*/ 36 w 38"/>
                <a:gd name="T21" fmla="*/ 26 h 40"/>
                <a:gd name="T22" fmla="*/ 38 w 38"/>
                <a:gd name="T23" fmla="*/ 24 h 40"/>
                <a:gd name="T24" fmla="*/ 38 w 38"/>
                <a:gd name="T25" fmla="*/ 21 h 40"/>
                <a:gd name="T26" fmla="*/ 38 w 38"/>
                <a:gd name="T27" fmla="*/ 17 h 40"/>
                <a:gd name="T28" fmla="*/ 36 w 38"/>
                <a:gd name="T29" fmla="*/ 14 h 40"/>
                <a:gd name="T30" fmla="*/ 36 w 38"/>
                <a:gd name="T31" fmla="*/ 12 h 40"/>
                <a:gd name="T32" fmla="*/ 33 w 38"/>
                <a:gd name="T33" fmla="*/ 9 h 40"/>
                <a:gd name="T34" fmla="*/ 33 w 38"/>
                <a:gd name="T35" fmla="*/ 7 h 40"/>
                <a:gd name="T36" fmla="*/ 31 w 38"/>
                <a:gd name="T37" fmla="*/ 7 h 40"/>
                <a:gd name="T38" fmla="*/ 29 w 38"/>
                <a:gd name="T39" fmla="*/ 5 h 40"/>
                <a:gd name="T40" fmla="*/ 26 w 38"/>
                <a:gd name="T41" fmla="*/ 2 h 40"/>
                <a:gd name="T42" fmla="*/ 24 w 38"/>
                <a:gd name="T43" fmla="*/ 2 h 40"/>
                <a:gd name="T44" fmla="*/ 19 w 38"/>
                <a:gd name="T45" fmla="*/ 2 h 40"/>
                <a:gd name="T46" fmla="*/ 17 w 38"/>
                <a:gd name="T47" fmla="*/ 2 h 40"/>
                <a:gd name="T48" fmla="*/ 15 w 38"/>
                <a:gd name="T49" fmla="*/ 2 h 40"/>
                <a:gd name="T50" fmla="*/ 12 w 38"/>
                <a:gd name="T51" fmla="*/ 2 h 40"/>
                <a:gd name="T52" fmla="*/ 10 w 38"/>
                <a:gd name="T53" fmla="*/ 2 h 40"/>
                <a:gd name="T54" fmla="*/ 7 w 38"/>
                <a:gd name="T55" fmla="*/ 5 h 40"/>
                <a:gd name="T56" fmla="*/ 5 w 38"/>
                <a:gd name="T57" fmla="*/ 7 h 40"/>
                <a:gd name="T58" fmla="*/ 3 w 38"/>
                <a:gd name="T59" fmla="*/ 9 h 40"/>
                <a:gd name="T60" fmla="*/ 3 w 38"/>
                <a:gd name="T61" fmla="*/ 12 h 40"/>
                <a:gd name="T62" fmla="*/ 0 w 38"/>
                <a:gd name="T63" fmla="*/ 14 h 40"/>
                <a:gd name="T64" fmla="*/ 0 w 38"/>
                <a:gd name="T65" fmla="*/ 17 h 40"/>
                <a:gd name="T66" fmla="*/ 0 w 38"/>
                <a:gd name="T67" fmla="*/ 19 h 40"/>
                <a:gd name="T68" fmla="*/ 0 w 38"/>
                <a:gd name="T69" fmla="*/ 24 h 40"/>
                <a:gd name="T70" fmla="*/ 0 w 38"/>
                <a:gd name="T71" fmla="*/ 26 h 40"/>
                <a:gd name="T72" fmla="*/ 0 w 38"/>
                <a:gd name="T73" fmla="*/ 28 h 40"/>
                <a:gd name="T74" fmla="*/ 3 w 38"/>
                <a:gd name="T75" fmla="*/ 31 h 40"/>
                <a:gd name="T76" fmla="*/ 3 w 38"/>
                <a:gd name="T77" fmla="*/ 33 h 40"/>
                <a:gd name="T78" fmla="*/ 5 w 38"/>
                <a:gd name="T79" fmla="*/ 35 h 40"/>
                <a:gd name="T80" fmla="*/ 7 w 38"/>
                <a:gd name="T81" fmla="*/ 35 h 40"/>
                <a:gd name="T82" fmla="*/ 10 w 38"/>
                <a:gd name="T83" fmla="*/ 38 h 40"/>
                <a:gd name="T84" fmla="*/ 12 w 38"/>
                <a:gd name="T85" fmla="*/ 38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
                <a:gd name="T130" fmla="*/ 0 h 40"/>
                <a:gd name="T131" fmla="*/ 38 w 38"/>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 h="40">
                  <a:moveTo>
                    <a:pt x="12" y="38"/>
                  </a:moveTo>
                  <a:lnTo>
                    <a:pt x="15" y="38"/>
                  </a:lnTo>
                  <a:lnTo>
                    <a:pt x="15" y="40"/>
                  </a:lnTo>
                  <a:lnTo>
                    <a:pt x="17" y="40"/>
                  </a:lnTo>
                  <a:lnTo>
                    <a:pt x="19" y="40"/>
                  </a:lnTo>
                  <a:lnTo>
                    <a:pt x="22" y="40"/>
                  </a:lnTo>
                  <a:lnTo>
                    <a:pt x="24" y="40"/>
                  </a:lnTo>
                  <a:lnTo>
                    <a:pt x="24" y="38"/>
                  </a:lnTo>
                  <a:lnTo>
                    <a:pt x="26" y="38"/>
                  </a:lnTo>
                  <a:lnTo>
                    <a:pt x="29" y="38"/>
                  </a:lnTo>
                  <a:lnTo>
                    <a:pt x="29" y="35"/>
                  </a:lnTo>
                  <a:lnTo>
                    <a:pt x="31" y="35"/>
                  </a:lnTo>
                  <a:lnTo>
                    <a:pt x="31" y="33"/>
                  </a:lnTo>
                  <a:lnTo>
                    <a:pt x="33" y="33"/>
                  </a:lnTo>
                  <a:lnTo>
                    <a:pt x="33" y="31"/>
                  </a:lnTo>
                  <a:lnTo>
                    <a:pt x="36" y="31"/>
                  </a:lnTo>
                  <a:lnTo>
                    <a:pt x="36" y="28"/>
                  </a:lnTo>
                  <a:lnTo>
                    <a:pt x="36" y="26"/>
                  </a:lnTo>
                  <a:lnTo>
                    <a:pt x="38" y="26"/>
                  </a:lnTo>
                  <a:lnTo>
                    <a:pt x="38" y="24"/>
                  </a:lnTo>
                  <a:lnTo>
                    <a:pt x="38" y="21"/>
                  </a:lnTo>
                  <a:lnTo>
                    <a:pt x="38" y="19"/>
                  </a:lnTo>
                  <a:lnTo>
                    <a:pt x="38" y="17"/>
                  </a:lnTo>
                  <a:lnTo>
                    <a:pt x="36" y="14"/>
                  </a:lnTo>
                  <a:lnTo>
                    <a:pt x="36" y="12"/>
                  </a:lnTo>
                  <a:lnTo>
                    <a:pt x="36" y="9"/>
                  </a:lnTo>
                  <a:lnTo>
                    <a:pt x="33" y="9"/>
                  </a:lnTo>
                  <a:lnTo>
                    <a:pt x="33" y="7"/>
                  </a:lnTo>
                  <a:lnTo>
                    <a:pt x="31" y="7"/>
                  </a:lnTo>
                  <a:lnTo>
                    <a:pt x="31" y="5"/>
                  </a:lnTo>
                  <a:lnTo>
                    <a:pt x="29" y="5"/>
                  </a:lnTo>
                  <a:lnTo>
                    <a:pt x="26" y="5"/>
                  </a:lnTo>
                  <a:lnTo>
                    <a:pt x="26" y="2"/>
                  </a:lnTo>
                  <a:lnTo>
                    <a:pt x="24" y="2"/>
                  </a:lnTo>
                  <a:lnTo>
                    <a:pt x="22" y="2"/>
                  </a:lnTo>
                  <a:lnTo>
                    <a:pt x="19" y="2"/>
                  </a:lnTo>
                  <a:lnTo>
                    <a:pt x="19" y="0"/>
                  </a:lnTo>
                  <a:lnTo>
                    <a:pt x="17" y="2"/>
                  </a:lnTo>
                  <a:lnTo>
                    <a:pt x="15" y="2"/>
                  </a:lnTo>
                  <a:lnTo>
                    <a:pt x="12" y="2"/>
                  </a:lnTo>
                  <a:lnTo>
                    <a:pt x="10" y="2"/>
                  </a:lnTo>
                  <a:lnTo>
                    <a:pt x="7" y="5"/>
                  </a:lnTo>
                  <a:lnTo>
                    <a:pt x="5" y="7"/>
                  </a:lnTo>
                  <a:lnTo>
                    <a:pt x="5" y="9"/>
                  </a:lnTo>
                  <a:lnTo>
                    <a:pt x="3" y="9"/>
                  </a:lnTo>
                  <a:lnTo>
                    <a:pt x="3" y="12"/>
                  </a:lnTo>
                  <a:lnTo>
                    <a:pt x="0" y="12"/>
                  </a:lnTo>
                  <a:lnTo>
                    <a:pt x="0" y="14"/>
                  </a:lnTo>
                  <a:lnTo>
                    <a:pt x="0" y="17"/>
                  </a:lnTo>
                  <a:lnTo>
                    <a:pt x="0" y="19"/>
                  </a:lnTo>
                  <a:lnTo>
                    <a:pt x="0" y="21"/>
                  </a:lnTo>
                  <a:lnTo>
                    <a:pt x="0" y="24"/>
                  </a:lnTo>
                  <a:lnTo>
                    <a:pt x="0" y="26"/>
                  </a:lnTo>
                  <a:lnTo>
                    <a:pt x="0" y="28"/>
                  </a:lnTo>
                  <a:lnTo>
                    <a:pt x="3" y="31"/>
                  </a:lnTo>
                  <a:lnTo>
                    <a:pt x="3" y="33"/>
                  </a:lnTo>
                  <a:lnTo>
                    <a:pt x="5" y="33"/>
                  </a:lnTo>
                  <a:lnTo>
                    <a:pt x="5" y="35"/>
                  </a:lnTo>
                  <a:lnTo>
                    <a:pt x="7" y="35"/>
                  </a:lnTo>
                  <a:lnTo>
                    <a:pt x="7" y="38"/>
                  </a:lnTo>
                  <a:lnTo>
                    <a:pt x="10" y="38"/>
                  </a:lnTo>
                  <a:lnTo>
                    <a:pt x="12" y="38"/>
                  </a:lnTo>
                </a:path>
              </a:pathLst>
            </a:custGeom>
            <a:noFill/>
            <a:ln w="7938" cap="rnd">
              <a:solidFill>
                <a:srgbClr val="010101"/>
              </a:solidFill>
              <a:round/>
              <a:headEnd/>
              <a:tailEnd/>
            </a:ln>
          </p:spPr>
          <p:txBody>
            <a:bodyPr/>
            <a:lstStyle/>
            <a:p>
              <a:endParaRPr lang="en-US" dirty="0"/>
            </a:p>
          </p:txBody>
        </p:sp>
        <p:sp>
          <p:nvSpPr>
            <p:cNvPr id="58579" name="Freeform 654"/>
            <p:cNvSpPr>
              <a:spLocks/>
            </p:cNvSpPr>
            <p:nvPr/>
          </p:nvSpPr>
          <p:spPr bwMode="auto">
            <a:xfrm>
              <a:off x="2518" y="2141"/>
              <a:ext cx="156" cy="119"/>
            </a:xfrm>
            <a:custGeom>
              <a:avLst/>
              <a:gdLst>
                <a:gd name="T0" fmla="*/ 0 w 156"/>
                <a:gd name="T1" fmla="*/ 74 h 119"/>
                <a:gd name="T2" fmla="*/ 26 w 156"/>
                <a:gd name="T3" fmla="*/ 119 h 119"/>
                <a:gd name="T4" fmla="*/ 156 w 156"/>
                <a:gd name="T5" fmla="*/ 45 h 119"/>
                <a:gd name="T6" fmla="*/ 133 w 156"/>
                <a:gd name="T7" fmla="*/ 0 h 119"/>
                <a:gd name="T8" fmla="*/ 0 w 156"/>
                <a:gd name="T9" fmla="*/ 74 h 119"/>
                <a:gd name="T10" fmla="*/ 0 w 156"/>
                <a:gd name="T11" fmla="*/ 74 h 119"/>
                <a:gd name="T12" fmla="*/ 0 60000 65536"/>
                <a:gd name="T13" fmla="*/ 0 60000 65536"/>
                <a:gd name="T14" fmla="*/ 0 60000 65536"/>
                <a:gd name="T15" fmla="*/ 0 60000 65536"/>
                <a:gd name="T16" fmla="*/ 0 60000 65536"/>
                <a:gd name="T17" fmla="*/ 0 60000 65536"/>
                <a:gd name="T18" fmla="*/ 0 w 156"/>
                <a:gd name="T19" fmla="*/ 0 h 119"/>
                <a:gd name="T20" fmla="*/ 156 w 156"/>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56" h="119">
                  <a:moveTo>
                    <a:pt x="0" y="74"/>
                  </a:moveTo>
                  <a:lnTo>
                    <a:pt x="26" y="119"/>
                  </a:lnTo>
                  <a:lnTo>
                    <a:pt x="156" y="45"/>
                  </a:lnTo>
                  <a:lnTo>
                    <a:pt x="133" y="0"/>
                  </a:lnTo>
                  <a:lnTo>
                    <a:pt x="0" y="74"/>
                  </a:lnTo>
                  <a:close/>
                </a:path>
              </a:pathLst>
            </a:custGeom>
            <a:solidFill>
              <a:srgbClr val="FFFFFF"/>
            </a:solidFill>
            <a:ln w="9525">
              <a:noFill/>
              <a:round/>
              <a:headEnd/>
              <a:tailEnd/>
            </a:ln>
          </p:spPr>
          <p:txBody>
            <a:bodyPr/>
            <a:lstStyle/>
            <a:p>
              <a:endParaRPr lang="en-US" dirty="0"/>
            </a:p>
          </p:txBody>
        </p:sp>
        <p:sp>
          <p:nvSpPr>
            <p:cNvPr id="58580" name="Freeform 655"/>
            <p:cNvSpPr>
              <a:spLocks/>
            </p:cNvSpPr>
            <p:nvPr/>
          </p:nvSpPr>
          <p:spPr bwMode="auto">
            <a:xfrm>
              <a:off x="2518" y="2141"/>
              <a:ext cx="156" cy="119"/>
            </a:xfrm>
            <a:custGeom>
              <a:avLst/>
              <a:gdLst>
                <a:gd name="T0" fmla="*/ 0 w 156"/>
                <a:gd name="T1" fmla="*/ 74 h 119"/>
                <a:gd name="T2" fmla="*/ 26 w 156"/>
                <a:gd name="T3" fmla="*/ 119 h 119"/>
                <a:gd name="T4" fmla="*/ 156 w 156"/>
                <a:gd name="T5" fmla="*/ 45 h 119"/>
                <a:gd name="T6" fmla="*/ 133 w 156"/>
                <a:gd name="T7" fmla="*/ 0 h 119"/>
                <a:gd name="T8" fmla="*/ 0 w 156"/>
                <a:gd name="T9" fmla="*/ 74 h 119"/>
                <a:gd name="T10" fmla="*/ 0 w 156"/>
                <a:gd name="T11" fmla="*/ 74 h 119"/>
                <a:gd name="T12" fmla="*/ 0 60000 65536"/>
                <a:gd name="T13" fmla="*/ 0 60000 65536"/>
                <a:gd name="T14" fmla="*/ 0 60000 65536"/>
                <a:gd name="T15" fmla="*/ 0 60000 65536"/>
                <a:gd name="T16" fmla="*/ 0 60000 65536"/>
                <a:gd name="T17" fmla="*/ 0 60000 65536"/>
                <a:gd name="T18" fmla="*/ 0 w 156"/>
                <a:gd name="T19" fmla="*/ 0 h 119"/>
                <a:gd name="T20" fmla="*/ 156 w 156"/>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56" h="119">
                  <a:moveTo>
                    <a:pt x="0" y="74"/>
                  </a:moveTo>
                  <a:lnTo>
                    <a:pt x="26" y="119"/>
                  </a:lnTo>
                  <a:lnTo>
                    <a:pt x="156" y="45"/>
                  </a:lnTo>
                  <a:lnTo>
                    <a:pt x="133" y="0"/>
                  </a:lnTo>
                  <a:lnTo>
                    <a:pt x="0" y="74"/>
                  </a:lnTo>
                  <a:close/>
                </a:path>
              </a:pathLst>
            </a:custGeom>
            <a:noFill/>
            <a:ln w="7938" cap="rnd">
              <a:solidFill>
                <a:srgbClr val="010101"/>
              </a:solidFill>
              <a:round/>
              <a:headEnd/>
              <a:tailEnd/>
            </a:ln>
          </p:spPr>
          <p:txBody>
            <a:bodyPr/>
            <a:lstStyle/>
            <a:p>
              <a:endParaRPr lang="en-US" dirty="0"/>
            </a:p>
          </p:txBody>
        </p:sp>
        <p:sp>
          <p:nvSpPr>
            <p:cNvPr id="58581" name="Freeform 656"/>
            <p:cNvSpPr>
              <a:spLocks/>
            </p:cNvSpPr>
            <p:nvPr/>
          </p:nvSpPr>
          <p:spPr bwMode="auto">
            <a:xfrm>
              <a:off x="2511" y="2217"/>
              <a:ext cx="38" cy="40"/>
            </a:xfrm>
            <a:custGeom>
              <a:avLst/>
              <a:gdLst>
                <a:gd name="T0" fmla="*/ 15 w 38"/>
                <a:gd name="T1" fmla="*/ 40 h 40"/>
                <a:gd name="T2" fmla="*/ 17 w 38"/>
                <a:gd name="T3" fmla="*/ 40 h 40"/>
                <a:gd name="T4" fmla="*/ 22 w 38"/>
                <a:gd name="T5" fmla="*/ 40 h 40"/>
                <a:gd name="T6" fmla="*/ 24 w 38"/>
                <a:gd name="T7" fmla="*/ 40 h 40"/>
                <a:gd name="T8" fmla="*/ 26 w 38"/>
                <a:gd name="T9" fmla="*/ 38 h 40"/>
                <a:gd name="T10" fmla="*/ 29 w 38"/>
                <a:gd name="T11" fmla="*/ 38 h 40"/>
                <a:gd name="T12" fmla="*/ 31 w 38"/>
                <a:gd name="T13" fmla="*/ 35 h 40"/>
                <a:gd name="T14" fmla="*/ 33 w 38"/>
                <a:gd name="T15" fmla="*/ 33 h 40"/>
                <a:gd name="T16" fmla="*/ 33 w 38"/>
                <a:gd name="T17" fmla="*/ 31 h 40"/>
                <a:gd name="T18" fmla="*/ 36 w 38"/>
                <a:gd name="T19" fmla="*/ 28 h 40"/>
                <a:gd name="T20" fmla="*/ 36 w 38"/>
                <a:gd name="T21" fmla="*/ 26 h 40"/>
                <a:gd name="T22" fmla="*/ 38 w 38"/>
                <a:gd name="T23" fmla="*/ 24 h 40"/>
                <a:gd name="T24" fmla="*/ 38 w 38"/>
                <a:gd name="T25" fmla="*/ 21 h 40"/>
                <a:gd name="T26" fmla="*/ 38 w 38"/>
                <a:gd name="T27" fmla="*/ 17 h 40"/>
                <a:gd name="T28" fmla="*/ 36 w 38"/>
                <a:gd name="T29" fmla="*/ 14 h 40"/>
                <a:gd name="T30" fmla="*/ 36 w 38"/>
                <a:gd name="T31" fmla="*/ 12 h 40"/>
                <a:gd name="T32" fmla="*/ 33 w 38"/>
                <a:gd name="T33" fmla="*/ 9 h 40"/>
                <a:gd name="T34" fmla="*/ 33 w 38"/>
                <a:gd name="T35" fmla="*/ 7 h 40"/>
                <a:gd name="T36" fmla="*/ 31 w 38"/>
                <a:gd name="T37" fmla="*/ 7 h 40"/>
                <a:gd name="T38" fmla="*/ 29 w 38"/>
                <a:gd name="T39" fmla="*/ 5 h 40"/>
                <a:gd name="T40" fmla="*/ 26 w 38"/>
                <a:gd name="T41" fmla="*/ 2 h 40"/>
                <a:gd name="T42" fmla="*/ 24 w 38"/>
                <a:gd name="T43" fmla="*/ 2 h 40"/>
                <a:gd name="T44" fmla="*/ 19 w 38"/>
                <a:gd name="T45" fmla="*/ 2 h 40"/>
                <a:gd name="T46" fmla="*/ 17 w 38"/>
                <a:gd name="T47" fmla="*/ 2 h 40"/>
                <a:gd name="T48" fmla="*/ 15 w 38"/>
                <a:gd name="T49" fmla="*/ 2 h 40"/>
                <a:gd name="T50" fmla="*/ 12 w 38"/>
                <a:gd name="T51" fmla="*/ 2 h 40"/>
                <a:gd name="T52" fmla="*/ 10 w 38"/>
                <a:gd name="T53" fmla="*/ 2 h 40"/>
                <a:gd name="T54" fmla="*/ 7 w 38"/>
                <a:gd name="T55" fmla="*/ 5 h 40"/>
                <a:gd name="T56" fmla="*/ 5 w 38"/>
                <a:gd name="T57" fmla="*/ 7 h 40"/>
                <a:gd name="T58" fmla="*/ 3 w 38"/>
                <a:gd name="T59" fmla="*/ 9 h 40"/>
                <a:gd name="T60" fmla="*/ 3 w 38"/>
                <a:gd name="T61" fmla="*/ 12 h 40"/>
                <a:gd name="T62" fmla="*/ 0 w 38"/>
                <a:gd name="T63" fmla="*/ 14 h 40"/>
                <a:gd name="T64" fmla="*/ 0 w 38"/>
                <a:gd name="T65" fmla="*/ 17 h 40"/>
                <a:gd name="T66" fmla="*/ 0 w 38"/>
                <a:gd name="T67" fmla="*/ 19 h 40"/>
                <a:gd name="T68" fmla="*/ 0 w 38"/>
                <a:gd name="T69" fmla="*/ 24 h 40"/>
                <a:gd name="T70" fmla="*/ 0 w 38"/>
                <a:gd name="T71" fmla="*/ 26 h 40"/>
                <a:gd name="T72" fmla="*/ 0 w 38"/>
                <a:gd name="T73" fmla="*/ 28 h 40"/>
                <a:gd name="T74" fmla="*/ 3 w 38"/>
                <a:gd name="T75" fmla="*/ 31 h 40"/>
                <a:gd name="T76" fmla="*/ 3 w 38"/>
                <a:gd name="T77" fmla="*/ 33 h 40"/>
                <a:gd name="T78" fmla="*/ 5 w 38"/>
                <a:gd name="T79" fmla="*/ 35 h 40"/>
                <a:gd name="T80" fmla="*/ 7 w 38"/>
                <a:gd name="T81" fmla="*/ 35 h 40"/>
                <a:gd name="T82" fmla="*/ 10 w 38"/>
                <a:gd name="T83" fmla="*/ 38 h 40"/>
                <a:gd name="T84" fmla="*/ 12 w 38"/>
                <a:gd name="T85" fmla="*/ 38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
                <a:gd name="T130" fmla="*/ 0 h 40"/>
                <a:gd name="T131" fmla="*/ 38 w 38"/>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 h="40">
                  <a:moveTo>
                    <a:pt x="12" y="38"/>
                  </a:moveTo>
                  <a:lnTo>
                    <a:pt x="15" y="38"/>
                  </a:lnTo>
                  <a:lnTo>
                    <a:pt x="15" y="40"/>
                  </a:lnTo>
                  <a:lnTo>
                    <a:pt x="17" y="40"/>
                  </a:lnTo>
                  <a:lnTo>
                    <a:pt x="19" y="40"/>
                  </a:lnTo>
                  <a:lnTo>
                    <a:pt x="22" y="40"/>
                  </a:lnTo>
                  <a:lnTo>
                    <a:pt x="24" y="40"/>
                  </a:lnTo>
                  <a:lnTo>
                    <a:pt x="24" y="38"/>
                  </a:lnTo>
                  <a:lnTo>
                    <a:pt x="26" y="38"/>
                  </a:lnTo>
                  <a:lnTo>
                    <a:pt x="29" y="38"/>
                  </a:lnTo>
                  <a:lnTo>
                    <a:pt x="29" y="35"/>
                  </a:lnTo>
                  <a:lnTo>
                    <a:pt x="31" y="35"/>
                  </a:lnTo>
                  <a:lnTo>
                    <a:pt x="31" y="33"/>
                  </a:lnTo>
                  <a:lnTo>
                    <a:pt x="33" y="33"/>
                  </a:lnTo>
                  <a:lnTo>
                    <a:pt x="33" y="31"/>
                  </a:lnTo>
                  <a:lnTo>
                    <a:pt x="36" y="31"/>
                  </a:lnTo>
                  <a:lnTo>
                    <a:pt x="36" y="28"/>
                  </a:lnTo>
                  <a:lnTo>
                    <a:pt x="36" y="26"/>
                  </a:lnTo>
                  <a:lnTo>
                    <a:pt x="38" y="26"/>
                  </a:lnTo>
                  <a:lnTo>
                    <a:pt x="38" y="24"/>
                  </a:lnTo>
                  <a:lnTo>
                    <a:pt x="38" y="21"/>
                  </a:lnTo>
                  <a:lnTo>
                    <a:pt x="38" y="19"/>
                  </a:lnTo>
                  <a:lnTo>
                    <a:pt x="38" y="17"/>
                  </a:lnTo>
                  <a:lnTo>
                    <a:pt x="36" y="14"/>
                  </a:lnTo>
                  <a:lnTo>
                    <a:pt x="36" y="12"/>
                  </a:lnTo>
                  <a:lnTo>
                    <a:pt x="36" y="9"/>
                  </a:lnTo>
                  <a:lnTo>
                    <a:pt x="33" y="9"/>
                  </a:lnTo>
                  <a:lnTo>
                    <a:pt x="33" y="7"/>
                  </a:lnTo>
                  <a:lnTo>
                    <a:pt x="31" y="7"/>
                  </a:lnTo>
                  <a:lnTo>
                    <a:pt x="31" y="5"/>
                  </a:lnTo>
                  <a:lnTo>
                    <a:pt x="29" y="5"/>
                  </a:lnTo>
                  <a:lnTo>
                    <a:pt x="26" y="5"/>
                  </a:lnTo>
                  <a:lnTo>
                    <a:pt x="26" y="2"/>
                  </a:lnTo>
                  <a:lnTo>
                    <a:pt x="24" y="2"/>
                  </a:lnTo>
                  <a:lnTo>
                    <a:pt x="22" y="2"/>
                  </a:lnTo>
                  <a:lnTo>
                    <a:pt x="19" y="2"/>
                  </a:lnTo>
                  <a:lnTo>
                    <a:pt x="19" y="0"/>
                  </a:lnTo>
                  <a:lnTo>
                    <a:pt x="17" y="2"/>
                  </a:lnTo>
                  <a:lnTo>
                    <a:pt x="15" y="2"/>
                  </a:lnTo>
                  <a:lnTo>
                    <a:pt x="12" y="2"/>
                  </a:lnTo>
                  <a:lnTo>
                    <a:pt x="10" y="2"/>
                  </a:lnTo>
                  <a:lnTo>
                    <a:pt x="7" y="5"/>
                  </a:lnTo>
                  <a:lnTo>
                    <a:pt x="5" y="7"/>
                  </a:lnTo>
                  <a:lnTo>
                    <a:pt x="5" y="9"/>
                  </a:lnTo>
                  <a:lnTo>
                    <a:pt x="3" y="9"/>
                  </a:lnTo>
                  <a:lnTo>
                    <a:pt x="3" y="12"/>
                  </a:lnTo>
                  <a:lnTo>
                    <a:pt x="0" y="12"/>
                  </a:lnTo>
                  <a:lnTo>
                    <a:pt x="0" y="14"/>
                  </a:lnTo>
                  <a:lnTo>
                    <a:pt x="0" y="17"/>
                  </a:lnTo>
                  <a:lnTo>
                    <a:pt x="0" y="19"/>
                  </a:lnTo>
                  <a:lnTo>
                    <a:pt x="0" y="21"/>
                  </a:lnTo>
                  <a:lnTo>
                    <a:pt x="0" y="24"/>
                  </a:lnTo>
                  <a:lnTo>
                    <a:pt x="0" y="26"/>
                  </a:lnTo>
                  <a:lnTo>
                    <a:pt x="0" y="28"/>
                  </a:lnTo>
                  <a:lnTo>
                    <a:pt x="3" y="31"/>
                  </a:lnTo>
                  <a:lnTo>
                    <a:pt x="3" y="33"/>
                  </a:lnTo>
                  <a:lnTo>
                    <a:pt x="5" y="33"/>
                  </a:lnTo>
                  <a:lnTo>
                    <a:pt x="5" y="35"/>
                  </a:lnTo>
                  <a:lnTo>
                    <a:pt x="7" y="35"/>
                  </a:lnTo>
                  <a:lnTo>
                    <a:pt x="7" y="38"/>
                  </a:lnTo>
                  <a:lnTo>
                    <a:pt x="10" y="38"/>
                  </a:lnTo>
                  <a:lnTo>
                    <a:pt x="12" y="38"/>
                  </a:lnTo>
                  <a:close/>
                </a:path>
              </a:pathLst>
            </a:custGeom>
            <a:solidFill>
              <a:srgbClr val="FFFFFF"/>
            </a:solidFill>
            <a:ln w="9525">
              <a:noFill/>
              <a:round/>
              <a:headEnd/>
              <a:tailEnd/>
            </a:ln>
          </p:spPr>
          <p:txBody>
            <a:bodyPr/>
            <a:lstStyle/>
            <a:p>
              <a:endParaRPr lang="en-US" dirty="0"/>
            </a:p>
          </p:txBody>
        </p:sp>
        <p:sp>
          <p:nvSpPr>
            <p:cNvPr id="58582" name="Freeform 657"/>
            <p:cNvSpPr>
              <a:spLocks/>
            </p:cNvSpPr>
            <p:nvPr/>
          </p:nvSpPr>
          <p:spPr bwMode="auto">
            <a:xfrm>
              <a:off x="2511" y="2217"/>
              <a:ext cx="38" cy="40"/>
            </a:xfrm>
            <a:custGeom>
              <a:avLst/>
              <a:gdLst>
                <a:gd name="T0" fmla="*/ 15 w 38"/>
                <a:gd name="T1" fmla="*/ 40 h 40"/>
                <a:gd name="T2" fmla="*/ 17 w 38"/>
                <a:gd name="T3" fmla="*/ 40 h 40"/>
                <a:gd name="T4" fmla="*/ 22 w 38"/>
                <a:gd name="T5" fmla="*/ 40 h 40"/>
                <a:gd name="T6" fmla="*/ 24 w 38"/>
                <a:gd name="T7" fmla="*/ 40 h 40"/>
                <a:gd name="T8" fmla="*/ 26 w 38"/>
                <a:gd name="T9" fmla="*/ 38 h 40"/>
                <a:gd name="T10" fmla="*/ 29 w 38"/>
                <a:gd name="T11" fmla="*/ 38 h 40"/>
                <a:gd name="T12" fmla="*/ 31 w 38"/>
                <a:gd name="T13" fmla="*/ 35 h 40"/>
                <a:gd name="T14" fmla="*/ 33 w 38"/>
                <a:gd name="T15" fmla="*/ 33 h 40"/>
                <a:gd name="T16" fmla="*/ 33 w 38"/>
                <a:gd name="T17" fmla="*/ 31 h 40"/>
                <a:gd name="T18" fmla="*/ 36 w 38"/>
                <a:gd name="T19" fmla="*/ 28 h 40"/>
                <a:gd name="T20" fmla="*/ 36 w 38"/>
                <a:gd name="T21" fmla="*/ 26 h 40"/>
                <a:gd name="T22" fmla="*/ 38 w 38"/>
                <a:gd name="T23" fmla="*/ 24 h 40"/>
                <a:gd name="T24" fmla="*/ 38 w 38"/>
                <a:gd name="T25" fmla="*/ 21 h 40"/>
                <a:gd name="T26" fmla="*/ 38 w 38"/>
                <a:gd name="T27" fmla="*/ 17 h 40"/>
                <a:gd name="T28" fmla="*/ 36 w 38"/>
                <a:gd name="T29" fmla="*/ 14 h 40"/>
                <a:gd name="T30" fmla="*/ 36 w 38"/>
                <a:gd name="T31" fmla="*/ 12 h 40"/>
                <a:gd name="T32" fmla="*/ 33 w 38"/>
                <a:gd name="T33" fmla="*/ 9 h 40"/>
                <a:gd name="T34" fmla="*/ 33 w 38"/>
                <a:gd name="T35" fmla="*/ 7 h 40"/>
                <a:gd name="T36" fmla="*/ 31 w 38"/>
                <a:gd name="T37" fmla="*/ 7 h 40"/>
                <a:gd name="T38" fmla="*/ 29 w 38"/>
                <a:gd name="T39" fmla="*/ 5 h 40"/>
                <a:gd name="T40" fmla="*/ 26 w 38"/>
                <a:gd name="T41" fmla="*/ 2 h 40"/>
                <a:gd name="T42" fmla="*/ 24 w 38"/>
                <a:gd name="T43" fmla="*/ 2 h 40"/>
                <a:gd name="T44" fmla="*/ 19 w 38"/>
                <a:gd name="T45" fmla="*/ 2 h 40"/>
                <a:gd name="T46" fmla="*/ 17 w 38"/>
                <a:gd name="T47" fmla="*/ 2 h 40"/>
                <a:gd name="T48" fmla="*/ 15 w 38"/>
                <a:gd name="T49" fmla="*/ 2 h 40"/>
                <a:gd name="T50" fmla="*/ 12 w 38"/>
                <a:gd name="T51" fmla="*/ 2 h 40"/>
                <a:gd name="T52" fmla="*/ 10 w 38"/>
                <a:gd name="T53" fmla="*/ 2 h 40"/>
                <a:gd name="T54" fmla="*/ 7 w 38"/>
                <a:gd name="T55" fmla="*/ 5 h 40"/>
                <a:gd name="T56" fmla="*/ 5 w 38"/>
                <a:gd name="T57" fmla="*/ 7 h 40"/>
                <a:gd name="T58" fmla="*/ 3 w 38"/>
                <a:gd name="T59" fmla="*/ 9 h 40"/>
                <a:gd name="T60" fmla="*/ 3 w 38"/>
                <a:gd name="T61" fmla="*/ 12 h 40"/>
                <a:gd name="T62" fmla="*/ 0 w 38"/>
                <a:gd name="T63" fmla="*/ 14 h 40"/>
                <a:gd name="T64" fmla="*/ 0 w 38"/>
                <a:gd name="T65" fmla="*/ 17 h 40"/>
                <a:gd name="T66" fmla="*/ 0 w 38"/>
                <a:gd name="T67" fmla="*/ 19 h 40"/>
                <a:gd name="T68" fmla="*/ 0 w 38"/>
                <a:gd name="T69" fmla="*/ 24 h 40"/>
                <a:gd name="T70" fmla="*/ 0 w 38"/>
                <a:gd name="T71" fmla="*/ 26 h 40"/>
                <a:gd name="T72" fmla="*/ 0 w 38"/>
                <a:gd name="T73" fmla="*/ 28 h 40"/>
                <a:gd name="T74" fmla="*/ 3 w 38"/>
                <a:gd name="T75" fmla="*/ 31 h 40"/>
                <a:gd name="T76" fmla="*/ 3 w 38"/>
                <a:gd name="T77" fmla="*/ 33 h 40"/>
                <a:gd name="T78" fmla="*/ 5 w 38"/>
                <a:gd name="T79" fmla="*/ 35 h 40"/>
                <a:gd name="T80" fmla="*/ 7 w 38"/>
                <a:gd name="T81" fmla="*/ 35 h 40"/>
                <a:gd name="T82" fmla="*/ 10 w 38"/>
                <a:gd name="T83" fmla="*/ 38 h 40"/>
                <a:gd name="T84" fmla="*/ 12 w 38"/>
                <a:gd name="T85" fmla="*/ 38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
                <a:gd name="T130" fmla="*/ 0 h 40"/>
                <a:gd name="T131" fmla="*/ 38 w 38"/>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 h="40">
                  <a:moveTo>
                    <a:pt x="12" y="38"/>
                  </a:moveTo>
                  <a:lnTo>
                    <a:pt x="15" y="38"/>
                  </a:lnTo>
                  <a:lnTo>
                    <a:pt x="15" y="40"/>
                  </a:lnTo>
                  <a:lnTo>
                    <a:pt x="17" y="40"/>
                  </a:lnTo>
                  <a:lnTo>
                    <a:pt x="19" y="40"/>
                  </a:lnTo>
                  <a:lnTo>
                    <a:pt x="22" y="40"/>
                  </a:lnTo>
                  <a:lnTo>
                    <a:pt x="24" y="40"/>
                  </a:lnTo>
                  <a:lnTo>
                    <a:pt x="24" y="38"/>
                  </a:lnTo>
                  <a:lnTo>
                    <a:pt x="26" y="38"/>
                  </a:lnTo>
                  <a:lnTo>
                    <a:pt x="29" y="38"/>
                  </a:lnTo>
                  <a:lnTo>
                    <a:pt x="29" y="35"/>
                  </a:lnTo>
                  <a:lnTo>
                    <a:pt x="31" y="35"/>
                  </a:lnTo>
                  <a:lnTo>
                    <a:pt x="31" y="33"/>
                  </a:lnTo>
                  <a:lnTo>
                    <a:pt x="33" y="33"/>
                  </a:lnTo>
                  <a:lnTo>
                    <a:pt x="33" y="31"/>
                  </a:lnTo>
                  <a:lnTo>
                    <a:pt x="36" y="31"/>
                  </a:lnTo>
                  <a:lnTo>
                    <a:pt x="36" y="28"/>
                  </a:lnTo>
                  <a:lnTo>
                    <a:pt x="36" y="26"/>
                  </a:lnTo>
                  <a:lnTo>
                    <a:pt x="38" y="26"/>
                  </a:lnTo>
                  <a:lnTo>
                    <a:pt x="38" y="24"/>
                  </a:lnTo>
                  <a:lnTo>
                    <a:pt x="38" y="21"/>
                  </a:lnTo>
                  <a:lnTo>
                    <a:pt x="38" y="19"/>
                  </a:lnTo>
                  <a:lnTo>
                    <a:pt x="38" y="17"/>
                  </a:lnTo>
                  <a:lnTo>
                    <a:pt x="36" y="14"/>
                  </a:lnTo>
                  <a:lnTo>
                    <a:pt x="36" y="12"/>
                  </a:lnTo>
                  <a:lnTo>
                    <a:pt x="36" y="9"/>
                  </a:lnTo>
                  <a:lnTo>
                    <a:pt x="33" y="9"/>
                  </a:lnTo>
                  <a:lnTo>
                    <a:pt x="33" y="7"/>
                  </a:lnTo>
                  <a:lnTo>
                    <a:pt x="31" y="7"/>
                  </a:lnTo>
                  <a:lnTo>
                    <a:pt x="31" y="5"/>
                  </a:lnTo>
                  <a:lnTo>
                    <a:pt x="29" y="5"/>
                  </a:lnTo>
                  <a:lnTo>
                    <a:pt x="26" y="5"/>
                  </a:lnTo>
                  <a:lnTo>
                    <a:pt x="26" y="2"/>
                  </a:lnTo>
                  <a:lnTo>
                    <a:pt x="24" y="2"/>
                  </a:lnTo>
                  <a:lnTo>
                    <a:pt x="22" y="2"/>
                  </a:lnTo>
                  <a:lnTo>
                    <a:pt x="19" y="2"/>
                  </a:lnTo>
                  <a:lnTo>
                    <a:pt x="19" y="0"/>
                  </a:lnTo>
                  <a:lnTo>
                    <a:pt x="17" y="2"/>
                  </a:lnTo>
                  <a:lnTo>
                    <a:pt x="15" y="2"/>
                  </a:lnTo>
                  <a:lnTo>
                    <a:pt x="12" y="2"/>
                  </a:lnTo>
                  <a:lnTo>
                    <a:pt x="10" y="2"/>
                  </a:lnTo>
                  <a:lnTo>
                    <a:pt x="7" y="5"/>
                  </a:lnTo>
                  <a:lnTo>
                    <a:pt x="5" y="7"/>
                  </a:lnTo>
                  <a:lnTo>
                    <a:pt x="5" y="9"/>
                  </a:lnTo>
                  <a:lnTo>
                    <a:pt x="3" y="9"/>
                  </a:lnTo>
                  <a:lnTo>
                    <a:pt x="3" y="12"/>
                  </a:lnTo>
                  <a:lnTo>
                    <a:pt x="0" y="12"/>
                  </a:lnTo>
                  <a:lnTo>
                    <a:pt x="0" y="14"/>
                  </a:lnTo>
                  <a:lnTo>
                    <a:pt x="0" y="17"/>
                  </a:lnTo>
                  <a:lnTo>
                    <a:pt x="0" y="19"/>
                  </a:lnTo>
                  <a:lnTo>
                    <a:pt x="0" y="21"/>
                  </a:lnTo>
                  <a:lnTo>
                    <a:pt x="0" y="24"/>
                  </a:lnTo>
                  <a:lnTo>
                    <a:pt x="0" y="26"/>
                  </a:lnTo>
                  <a:lnTo>
                    <a:pt x="0" y="28"/>
                  </a:lnTo>
                  <a:lnTo>
                    <a:pt x="3" y="31"/>
                  </a:lnTo>
                  <a:lnTo>
                    <a:pt x="3" y="33"/>
                  </a:lnTo>
                  <a:lnTo>
                    <a:pt x="5" y="33"/>
                  </a:lnTo>
                  <a:lnTo>
                    <a:pt x="5" y="35"/>
                  </a:lnTo>
                  <a:lnTo>
                    <a:pt x="7" y="35"/>
                  </a:lnTo>
                  <a:lnTo>
                    <a:pt x="7" y="38"/>
                  </a:lnTo>
                  <a:lnTo>
                    <a:pt x="10" y="38"/>
                  </a:lnTo>
                  <a:lnTo>
                    <a:pt x="12" y="38"/>
                  </a:lnTo>
                </a:path>
              </a:pathLst>
            </a:custGeom>
            <a:noFill/>
            <a:ln w="7938" cap="rnd">
              <a:solidFill>
                <a:srgbClr val="010101"/>
              </a:solidFill>
              <a:round/>
              <a:headEnd/>
              <a:tailEnd/>
            </a:ln>
          </p:spPr>
          <p:txBody>
            <a:bodyPr/>
            <a:lstStyle/>
            <a:p>
              <a:endParaRPr lang="en-US" dirty="0"/>
            </a:p>
          </p:txBody>
        </p:sp>
        <p:sp>
          <p:nvSpPr>
            <p:cNvPr id="58583" name="Freeform 658"/>
            <p:cNvSpPr>
              <a:spLocks/>
            </p:cNvSpPr>
            <p:nvPr/>
          </p:nvSpPr>
          <p:spPr bwMode="auto">
            <a:xfrm>
              <a:off x="2518" y="2141"/>
              <a:ext cx="156" cy="119"/>
            </a:xfrm>
            <a:custGeom>
              <a:avLst/>
              <a:gdLst>
                <a:gd name="T0" fmla="*/ 0 w 156"/>
                <a:gd name="T1" fmla="*/ 74 h 119"/>
                <a:gd name="T2" fmla="*/ 26 w 156"/>
                <a:gd name="T3" fmla="*/ 119 h 119"/>
                <a:gd name="T4" fmla="*/ 156 w 156"/>
                <a:gd name="T5" fmla="*/ 45 h 119"/>
                <a:gd name="T6" fmla="*/ 133 w 156"/>
                <a:gd name="T7" fmla="*/ 0 h 119"/>
                <a:gd name="T8" fmla="*/ 0 w 156"/>
                <a:gd name="T9" fmla="*/ 74 h 119"/>
                <a:gd name="T10" fmla="*/ 0 w 156"/>
                <a:gd name="T11" fmla="*/ 74 h 119"/>
                <a:gd name="T12" fmla="*/ 0 60000 65536"/>
                <a:gd name="T13" fmla="*/ 0 60000 65536"/>
                <a:gd name="T14" fmla="*/ 0 60000 65536"/>
                <a:gd name="T15" fmla="*/ 0 60000 65536"/>
                <a:gd name="T16" fmla="*/ 0 60000 65536"/>
                <a:gd name="T17" fmla="*/ 0 60000 65536"/>
                <a:gd name="T18" fmla="*/ 0 w 156"/>
                <a:gd name="T19" fmla="*/ 0 h 119"/>
                <a:gd name="T20" fmla="*/ 156 w 156"/>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56" h="119">
                  <a:moveTo>
                    <a:pt x="0" y="74"/>
                  </a:moveTo>
                  <a:lnTo>
                    <a:pt x="26" y="119"/>
                  </a:lnTo>
                  <a:lnTo>
                    <a:pt x="156" y="45"/>
                  </a:lnTo>
                  <a:lnTo>
                    <a:pt x="133" y="0"/>
                  </a:lnTo>
                  <a:lnTo>
                    <a:pt x="0" y="74"/>
                  </a:lnTo>
                  <a:close/>
                </a:path>
              </a:pathLst>
            </a:custGeom>
            <a:solidFill>
              <a:srgbClr val="FFFFFF"/>
            </a:solidFill>
            <a:ln w="9525">
              <a:noFill/>
              <a:round/>
              <a:headEnd/>
              <a:tailEnd/>
            </a:ln>
          </p:spPr>
          <p:txBody>
            <a:bodyPr/>
            <a:lstStyle/>
            <a:p>
              <a:endParaRPr lang="en-US" dirty="0"/>
            </a:p>
          </p:txBody>
        </p:sp>
        <p:sp>
          <p:nvSpPr>
            <p:cNvPr id="58584" name="Freeform 659"/>
            <p:cNvSpPr>
              <a:spLocks/>
            </p:cNvSpPr>
            <p:nvPr/>
          </p:nvSpPr>
          <p:spPr bwMode="auto">
            <a:xfrm>
              <a:off x="2518" y="2141"/>
              <a:ext cx="156" cy="119"/>
            </a:xfrm>
            <a:custGeom>
              <a:avLst/>
              <a:gdLst>
                <a:gd name="T0" fmla="*/ 0 w 156"/>
                <a:gd name="T1" fmla="*/ 74 h 119"/>
                <a:gd name="T2" fmla="*/ 26 w 156"/>
                <a:gd name="T3" fmla="*/ 119 h 119"/>
                <a:gd name="T4" fmla="*/ 156 w 156"/>
                <a:gd name="T5" fmla="*/ 45 h 119"/>
                <a:gd name="T6" fmla="*/ 133 w 156"/>
                <a:gd name="T7" fmla="*/ 0 h 119"/>
                <a:gd name="T8" fmla="*/ 0 w 156"/>
                <a:gd name="T9" fmla="*/ 74 h 119"/>
                <a:gd name="T10" fmla="*/ 0 w 156"/>
                <a:gd name="T11" fmla="*/ 74 h 119"/>
                <a:gd name="T12" fmla="*/ 0 60000 65536"/>
                <a:gd name="T13" fmla="*/ 0 60000 65536"/>
                <a:gd name="T14" fmla="*/ 0 60000 65536"/>
                <a:gd name="T15" fmla="*/ 0 60000 65536"/>
                <a:gd name="T16" fmla="*/ 0 60000 65536"/>
                <a:gd name="T17" fmla="*/ 0 60000 65536"/>
                <a:gd name="T18" fmla="*/ 0 w 156"/>
                <a:gd name="T19" fmla="*/ 0 h 119"/>
                <a:gd name="T20" fmla="*/ 156 w 156"/>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56" h="119">
                  <a:moveTo>
                    <a:pt x="0" y="74"/>
                  </a:moveTo>
                  <a:lnTo>
                    <a:pt x="26" y="119"/>
                  </a:lnTo>
                  <a:lnTo>
                    <a:pt x="156" y="45"/>
                  </a:lnTo>
                  <a:lnTo>
                    <a:pt x="133" y="0"/>
                  </a:lnTo>
                  <a:lnTo>
                    <a:pt x="0" y="74"/>
                  </a:lnTo>
                  <a:close/>
                </a:path>
              </a:pathLst>
            </a:custGeom>
            <a:noFill/>
            <a:ln w="7938" cap="rnd">
              <a:solidFill>
                <a:srgbClr val="010101"/>
              </a:solidFill>
              <a:round/>
              <a:headEnd/>
              <a:tailEnd/>
            </a:ln>
          </p:spPr>
          <p:txBody>
            <a:bodyPr/>
            <a:lstStyle/>
            <a:p>
              <a:endParaRPr lang="en-US" dirty="0"/>
            </a:p>
          </p:txBody>
        </p:sp>
        <p:sp>
          <p:nvSpPr>
            <p:cNvPr id="58585" name="Freeform 660"/>
            <p:cNvSpPr>
              <a:spLocks/>
            </p:cNvSpPr>
            <p:nvPr/>
          </p:nvSpPr>
          <p:spPr bwMode="auto">
            <a:xfrm>
              <a:off x="2660" y="1886"/>
              <a:ext cx="355" cy="355"/>
            </a:xfrm>
            <a:custGeom>
              <a:avLst/>
              <a:gdLst>
                <a:gd name="T0" fmla="*/ 3 w 355"/>
                <a:gd name="T1" fmla="*/ 161 h 355"/>
                <a:gd name="T2" fmla="*/ 7 w 355"/>
                <a:gd name="T3" fmla="*/ 135 h 355"/>
                <a:gd name="T4" fmla="*/ 14 w 355"/>
                <a:gd name="T5" fmla="*/ 109 h 355"/>
                <a:gd name="T6" fmla="*/ 26 w 355"/>
                <a:gd name="T7" fmla="*/ 85 h 355"/>
                <a:gd name="T8" fmla="*/ 40 w 355"/>
                <a:gd name="T9" fmla="*/ 66 h 355"/>
                <a:gd name="T10" fmla="*/ 59 w 355"/>
                <a:gd name="T11" fmla="*/ 48 h 355"/>
                <a:gd name="T12" fmla="*/ 78 w 355"/>
                <a:gd name="T13" fmla="*/ 31 h 355"/>
                <a:gd name="T14" fmla="*/ 102 w 355"/>
                <a:gd name="T15" fmla="*/ 19 h 355"/>
                <a:gd name="T16" fmla="*/ 125 w 355"/>
                <a:gd name="T17" fmla="*/ 10 h 355"/>
                <a:gd name="T18" fmla="*/ 151 w 355"/>
                <a:gd name="T19" fmla="*/ 3 h 355"/>
                <a:gd name="T20" fmla="*/ 177 w 355"/>
                <a:gd name="T21" fmla="*/ 0 h 355"/>
                <a:gd name="T22" fmla="*/ 206 w 355"/>
                <a:gd name="T23" fmla="*/ 3 h 355"/>
                <a:gd name="T24" fmla="*/ 229 w 355"/>
                <a:gd name="T25" fmla="*/ 10 h 355"/>
                <a:gd name="T26" fmla="*/ 255 w 355"/>
                <a:gd name="T27" fmla="*/ 19 h 355"/>
                <a:gd name="T28" fmla="*/ 277 w 355"/>
                <a:gd name="T29" fmla="*/ 31 h 355"/>
                <a:gd name="T30" fmla="*/ 296 w 355"/>
                <a:gd name="T31" fmla="*/ 48 h 355"/>
                <a:gd name="T32" fmla="*/ 314 w 355"/>
                <a:gd name="T33" fmla="*/ 66 h 355"/>
                <a:gd name="T34" fmla="*/ 329 w 355"/>
                <a:gd name="T35" fmla="*/ 85 h 355"/>
                <a:gd name="T36" fmla="*/ 340 w 355"/>
                <a:gd name="T37" fmla="*/ 109 h 355"/>
                <a:gd name="T38" fmla="*/ 350 w 355"/>
                <a:gd name="T39" fmla="*/ 135 h 355"/>
                <a:gd name="T40" fmla="*/ 352 w 355"/>
                <a:gd name="T41" fmla="*/ 161 h 355"/>
                <a:gd name="T42" fmla="*/ 355 w 355"/>
                <a:gd name="T43" fmla="*/ 187 h 355"/>
                <a:gd name="T44" fmla="*/ 350 w 355"/>
                <a:gd name="T45" fmla="*/ 215 h 355"/>
                <a:gd name="T46" fmla="*/ 343 w 355"/>
                <a:gd name="T47" fmla="*/ 239 h 355"/>
                <a:gd name="T48" fmla="*/ 333 w 355"/>
                <a:gd name="T49" fmla="*/ 263 h 355"/>
                <a:gd name="T50" fmla="*/ 319 w 355"/>
                <a:gd name="T51" fmla="*/ 284 h 355"/>
                <a:gd name="T52" fmla="*/ 303 w 355"/>
                <a:gd name="T53" fmla="*/ 303 h 355"/>
                <a:gd name="T54" fmla="*/ 284 w 355"/>
                <a:gd name="T55" fmla="*/ 319 h 355"/>
                <a:gd name="T56" fmla="*/ 263 w 355"/>
                <a:gd name="T57" fmla="*/ 333 h 355"/>
                <a:gd name="T58" fmla="*/ 239 w 355"/>
                <a:gd name="T59" fmla="*/ 345 h 355"/>
                <a:gd name="T60" fmla="*/ 213 w 355"/>
                <a:gd name="T61" fmla="*/ 352 h 355"/>
                <a:gd name="T62" fmla="*/ 187 w 355"/>
                <a:gd name="T63" fmla="*/ 355 h 355"/>
                <a:gd name="T64" fmla="*/ 159 w 355"/>
                <a:gd name="T65" fmla="*/ 355 h 355"/>
                <a:gd name="T66" fmla="*/ 135 w 355"/>
                <a:gd name="T67" fmla="*/ 350 h 355"/>
                <a:gd name="T68" fmla="*/ 109 w 355"/>
                <a:gd name="T69" fmla="*/ 340 h 355"/>
                <a:gd name="T70" fmla="*/ 88 w 355"/>
                <a:gd name="T71" fmla="*/ 331 h 355"/>
                <a:gd name="T72" fmla="*/ 66 w 355"/>
                <a:gd name="T73" fmla="*/ 315 h 355"/>
                <a:gd name="T74" fmla="*/ 47 w 355"/>
                <a:gd name="T75" fmla="*/ 298 h 355"/>
                <a:gd name="T76" fmla="*/ 31 w 355"/>
                <a:gd name="T77" fmla="*/ 277 h 355"/>
                <a:gd name="T78" fmla="*/ 19 w 355"/>
                <a:gd name="T79" fmla="*/ 255 h 355"/>
                <a:gd name="T80" fmla="*/ 10 w 355"/>
                <a:gd name="T81" fmla="*/ 232 h 355"/>
                <a:gd name="T82" fmla="*/ 3 w 355"/>
                <a:gd name="T83" fmla="*/ 206 h 355"/>
                <a:gd name="T84" fmla="*/ 0 w 355"/>
                <a:gd name="T85" fmla="*/ 177 h 3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5"/>
                <a:gd name="T130" fmla="*/ 0 h 355"/>
                <a:gd name="T131" fmla="*/ 355 w 355"/>
                <a:gd name="T132" fmla="*/ 355 h 3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5" h="355">
                  <a:moveTo>
                    <a:pt x="0" y="177"/>
                  </a:moveTo>
                  <a:lnTo>
                    <a:pt x="3" y="170"/>
                  </a:lnTo>
                  <a:lnTo>
                    <a:pt x="3" y="161"/>
                  </a:lnTo>
                  <a:lnTo>
                    <a:pt x="3" y="151"/>
                  </a:lnTo>
                  <a:lnTo>
                    <a:pt x="5" y="142"/>
                  </a:lnTo>
                  <a:lnTo>
                    <a:pt x="7" y="135"/>
                  </a:lnTo>
                  <a:lnTo>
                    <a:pt x="10" y="125"/>
                  </a:lnTo>
                  <a:lnTo>
                    <a:pt x="12" y="118"/>
                  </a:lnTo>
                  <a:lnTo>
                    <a:pt x="14" y="109"/>
                  </a:lnTo>
                  <a:lnTo>
                    <a:pt x="19" y="102"/>
                  </a:lnTo>
                  <a:lnTo>
                    <a:pt x="21" y="95"/>
                  </a:lnTo>
                  <a:lnTo>
                    <a:pt x="26" y="85"/>
                  </a:lnTo>
                  <a:lnTo>
                    <a:pt x="31" y="81"/>
                  </a:lnTo>
                  <a:lnTo>
                    <a:pt x="36" y="74"/>
                  </a:lnTo>
                  <a:lnTo>
                    <a:pt x="40" y="66"/>
                  </a:lnTo>
                  <a:lnTo>
                    <a:pt x="47" y="59"/>
                  </a:lnTo>
                  <a:lnTo>
                    <a:pt x="52" y="52"/>
                  </a:lnTo>
                  <a:lnTo>
                    <a:pt x="59" y="48"/>
                  </a:lnTo>
                  <a:lnTo>
                    <a:pt x="66" y="40"/>
                  </a:lnTo>
                  <a:lnTo>
                    <a:pt x="71" y="36"/>
                  </a:lnTo>
                  <a:lnTo>
                    <a:pt x="78" y="31"/>
                  </a:lnTo>
                  <a:lnTo>
                    <a:pt x="88" y="26"/>
                  </a:lnTo>
                  <a:lnTo>
                    <a:pt x="95" y="22"/>
                  </a:lnTo>
                  <a:lnTo>
                    <a:pt x="102" y="19"/>
                  </a:lnTo>
                  <a:lnTo>
                    <a:pt x="109" y="14"/>
                  </a:lnTo>
                  <a:lnTo>
                    <a:pt x="116" y="12"/>
                  </a:lnTo>
                  <a:lnTo>
                    <a:pt x="125" y="10"/>
                  </a:lnTo>
                  <a:lnTo>
                    <a:pt x="135" y="7"/>
                  </a:lnTo>
                  <a:lnTo>
                    <a:pt x="142" y="5"/>
                  </a:lnTo>
                  <a:lnTo>
                    <a:pt x="151" y="3"/>
                  </a:lnTo>
                  <a:lnTo>
                    <a:pt x="159" y="3"/>
                  </a:lnTo>
                  <a:lnTo>
                    <a:pt x="168" y="3"/>
                  </a:lnTo>
                  <a:lnTo>
                    <a:pt x="177" y="0"/>
                  </a:lnTo>
                  <a:lnTo>
                    <a:pt x="187" y="3"/>
                  </a:lnTo>
                  <a:lnTo>
                    <a:pt x="196" y="3"/>
                  </a:lnTo>
                  <a:lnTo>
                    <a:pt x="206" y="3"/>
                  </a:lnTo>
                  <a:lnTo>
                    <a:pt x="213" y="5"/>
                  </a:lnTo>
                  <a:lnTo>
                    <a:pt x="222" y="7"/>
                  </a:lnTo>
                  <a:lnTo>
                    <a:pt x="229" y="10"/>
                  </a:lnTo>
                  <a:lnTo>
                    <a:pt x="239" y="12"/>
                  </a:lnTo>
                  <a:lnTo>
                    <a:pt x="246" y="14"/>
                  </a:lnTo>
                  <a:lnTo>
                    <a:pt x="255" y="19"/>
                  </a:lnTo>
                  <a:lnTo>
                    <a:pt x="263" y="22"/>
                  </a:lnTo>
                  <a:lnTo>
                    <a:pt x="270" y="26"/>
                  </a:lnTo>
                  <a:lnTo>
                    <a:pt x="277" y="31"/>
                  </a:lnTo>
                  <a:lnTo>
                    <a:pt x="284" y="36"/>
                  </a:lnTo>
                  <a:lnTo>
                    <a:pt x="291" y="40"/>
                  </a:lnTo>
                  <a:lnTo>
                    <a:pt x="296" y="48"/>
                  </a:lnTo>
                  <a:lnTo>
                    <a:pt x="303" y="52"/>
                  </a:lnTo>
                  <a:lnTo>
                    <a:pt x="307" y="59"/>
                  </a:lnTo>
                  <a:lnTo>
                    <a:pt x="314" y="66"/>
                  </a:lnTo>
                  <a:lnTo>
                    <a:pt x="319" y="74"/>
                  </a:lnTo>
                  <a:lnTo>
                    <a:pt x="324" y="81"/>
                  </a:lnTo>
                  <a:lnTo>
                    <a:pt x="329" y="85"/>
                  </a:lnTo>
                  <a:lnTo>
                    <a:pt x="333" y="95"/>
                  </a:lnTo>
                  <a:lnTo>
                    <a:pt x="336" y="102"/>
                  </a:lnTo>
                  <a:lnTo>
                    <a:pt x="340" y="109"/>
                  </a:lnTo>
                  <a:lnTo>
                    <a:pt x="343" y="118"/>
                  </a:lnTo>
                  <a:lnTo>
                    <a:pt x="348" y="125"/>
                  </a:lnTo>
                  <a:lnTo>
                    <a:pt x="350" y="135"/>
                  </a:lnTo>
                  <a:lnTo>
                    <a:pt x="350" y="142"/>
                  </a:lnTo>
                  <a:lnTo>
                    <a:pt x="352" y="151"/>
                  </a:lnTo>
                  <a:lnTo>
                    <a:pt x="352" y="161"/>
                  </a:lnTo>
                  <a:lnTo>
                    <a:pt x="355" y="170"/>
                  </a:lnTo>
                  <a:lnTo>
                    <a:pt x="355" y="177"/>
                  </a:lnTo>
                  <a:lnTo>
                    <a:pt x="355" y="187"/>
                  </a:lnTo>
                  <a:lnTo>
                    <a:pt x="352" y="196"/>
                  </a:lnTo>
                  <a:lnTo>
                    <a:pt x="352" y="206"/>
                  </a:lnTo>
                  <a:lnTo>
                    <a:pt x="350" y="215"/>
                  </a:lnTo>
                  <a:lnTo>
                    <a:pt x="350" y="222"/>
                  </a:lnTo>
                  <a:lnTo>
                    <a:pt x="348" y="232"/>
                  </a:lnTo>
                  <a:lnTo>
                    <a:pt x="343" y="239"/>
                  </a:lnTo>
                  <a:lnTo>
                    <a:pt x="340" y="246"/>
                  </a:lnTo>
                  <a:lnTo>
                    <a:pt x="336" y="255"/>
                  </a:lnTo>
                  <a:lnTo>
                    <a:pt x="333" y="263"/>
                  </a:lnTo>
                  <a:lnTo>
                    <a:pt x="329" y="270"/>
                  </a:lnTo>
                  <a:lnTo>
                    <a:pt x="324" y="277"/>
                  </a:lnTo>
                  <a:lnTo>
                    <a:pt x="319" y="284"/>
                  </a:lnTo>
                  <a:lnTo>
                    <a:pt x="314" y="291"/>
                  </a:lnTo>
                  <a:lnTo>
                    <a:pt x="307" y="298"/>
                  </a:lnTo>
                  <a:lnTo>
                    <a:pt x="303" y="303"/>
                  </a:lnTo>
                  <a:lnTo>
                    <a:pt x="296" y="310"/>
                  </a:lnTo>
                  <a:lnTo>
                    <a:pt x="291" y="315"/>
                  </a:lnTo>
                  <a:lnTo>
                    <a:pt x="284" y="319"/>
                  </a:lnTo>
                  <a:lnTo>
                    <a:pt x="277" y="326"/>
                  </a:lnTo>
                  <a:lnTo>
                    <a:pt x="270" y="331"/>
                  </a:lnTo>
                  <a:lnTo>
                    <a:pt x="263" y="333"/>
                  </a:lnTo>
                  <a:lnTo>
                    <a:pt x="255" y="338"/>
                  </a:lnTo>
                  <a:lnTo>
                    <a:pt x="246" y="340"/>
                  </a:lnTo>
                  <a:lnTo>
                    <a:pt x="239" y="345"/>
                  </a:lnTo>
                  <a:lnTo>
                    <a:pt x="229" y="348"/>
                  </a:lnTo>
                  <a:lnTo>
                    <a:pt x="222" y="350"/>
                  </a:lnTo>
                  <a:lnTo>
                    <a:pt x="213" y="352"/>
                  </a:lnTo>
                  <a:lnTo>
                    <a:pt x="206" y="355"/>
                  </a:lnTo>
                  <a:lnTo>
                    <a:pt x="196" y="355"/>
                  </a:lnTo>
                  <a:lnTo>
                    <a:pt x="187" y="355"/>
                  </a:lnTo>
                  <a:lnTo>
                    <a:pt x="177" y="355"/>
                  </a:lnTo>
                  <a:lnTo>
                    <a:pt x="168" y="355"/>
                  </a:lnTo>
                  <a:lnTo>
                    <a:pt x="159" y="355"/>
                  </a:lnTo>
                  <a:lnTo>
                    <a:pt x="151" y="355"/>
                  </a:lnTo>
                  <a:lnTo>
                    <a:pt x="142" y="352"/>
                  </a:lnTo>
                  <a:lnTo>
                    <a:pt x="135" y="350"/>
                  </a:lnTo>
                  <a:lnTo>
                    <a:pt x="125" y="348"/>
                  </a:lnTo>
                  <a:lnTo>
                    <a:pt x="116" y="345"/>
                  </a:lnTo>
                  <a:lnTo>
                    <a:pt x="109" y="340"/>
                  </a:lnTo>
                  <a:lnTo>
                    <a:pt x="102" y="338"/>
                  </a:lnTo>
                  <a:lnTo>
                    <a:pt x="95" y="333"/>
                  </a:lnTo>
                  <a:lnTo>
                    <a:pt x="88" y="331"/>
                  </a:lnTo>
                  <a:lnTo>
                    <a:pt x="78" y="326"/>
                  </a:lnTo>
                  <a:lnTo>
                    <a:pt x="71" y="319"/>
                  </a:lnTo>
                  <a:lnTo>
                    <a:pt x="66" y="315"/>
                  </a:lnTo>
                  <a:lnTo>
                    <a:pt x="59" y="310"/>
                  </a:lnTo>
                  <a:lnTo>
                    <a:pt x="52" y="303"/>
                  </a:lnTo>
                  <a:lnTo>
                    <a:pt x="47" y="298"/>
                  </a:lnTo>
                  <a:lnTo>
                    <a:pt x="40" y="291"/>
                  </a:lnTo>
                  <a:lnTo>
                    <a:pt x="36" y="284"/>
                  </a:lnTo>
                  <a:lnTo>
                    <a:pt x="31" y="277"/>
                  </a:lnTo>
                  <a:lnTo>
                    <a:pt x="26" y="270"/>
                  </a:lnTo>
                  <a:lnTo>
                    <a:pt x="21" y="263"/>
                  </a:lnTo>
                  <a:lnTo>
                    <a:pt x="19" y="255"/>
                  </a:lnTo>
                  <a:lnTo>
                    <a:pt x="14" y="246"/>
                  </a:lnTo>
                  <a:lnTo>
                    <a:pt x="12" y="239"/>
                  </a:lnTo>
                  <a:lnTo>
                    <a:pt x="10" y="232"/>
                  </a:lnTo>
                  <a:lnTo>
                    <a:pt x="7" y="222"/>
                  </a:lnTo>
                  <a:lnTo>
                    <a:pt x="5" y="215"/>
                  </a:lnTo>
                  <a:lnTo>
                    <a:pt x="3" y="206"/>
                  </a:lnTo>
                  <a:lnTo>
                    <a:pt x="3" y="196"/>
                  </a:lnTo>
                  <a:lnTo>
                    <a:pt x="3" y="187"/>
                  </a:lnTo>
                  <a:lnTo>
                    <a:pt x="0" y="177"/>
                  </a:lnTo>
                  <a:close/>
                </a:path>
              </a:pathLst>
            </a:custGeom>
            <a:solidFill>
              <a:srgbClr val="FFFFFF"/>
            </a:solidFill>
            <a:ln w="9525">
              <a:noFill/>
              <a:round/>
              <a:headEnd/>
              <a:tailEnd/>
            </a:ln>
          </p:spPr>
          <p:txBody>
            <a:bodyPr/>
            <a:lstStyle/>
            <a:p>
              <a:endParaRPr lang="en-US" dirty="0"/>
            </a:p>
          </p:txBody>
        </p:sp>
        <p:sp>
          <p:nvSpPr>
            <p:cNvPr id="58586" name="Freeform 661"/>
            <p:cNvSpPr>
              <a:spLocks/>
            </p:cNvSpPr>
            <p:nvPr/>
          </p:nvSpPr>
          <p:spPr bwMode="auto">
            <a:xfrm>
              <a:off x="2476" y="1893"/>
              <a:ext cx="718" cy="407"/>
            </a:xfrm>
            <a:custGeom>
              <a:avLst/>
              <a:gdLst>
                <a:gd name="T0" fmla="*/ 0 w 718"/>
                <a:gd name="T1" fmla="*/ 0 h 407"/>
                <a:gd name="T2" fmla="*/ 0 w 718"/>
                <a:gd name="T3" fmla="*/ 407 h 407"/>
                <a:gd name="T4" fmla="*/ 718 w 718"/>
                <a:gd name="T5" fmla="*/ 407 h 407"/>
                <a:gd name="T6" fmla="*/ 718 w 718"/>
                <a:gd name="T7" fmla="*/ 0 h 407"/>
                <a:gd name="T8" fmla="*/ 12 w 718"/>
                <a:gd name="T9" fmla="*/ 0 h 407"/>
                <a:gd name="T10" fmla="*/ 0 w 718"/>
                <a:gd name="T11" fmla="*/ 0 h 407"/>
                <a:gd name="T12" fmla="*/ 0 60000 65536"/>
                <a:gd name="T13" fmla="*/ 0 60000 65536"/>
                <a:gd name="T14" fmla="*/ 0 60000 65536"/>
                <a:gd name="T15" fmla="*/ 0 60000 65536"/>
                <a:gd name="T16" fmla="*/ 0 60000 65536"/>
                <a:gd name="T17" fmla="*/ 0 60000 65536"/>
                <a:gd name="T18" fmla="*/ 0 w 718"/>
                <a:gd name="T19" fmla="*/ 0 h 407"/>
                <a:gd name="T20" fmla="*/ 718 w 718"/>
                <a:gd name="T21" fmla="*/ 407 h 407"/>
              </a:gdLst>
              <a:ahLst/>
              <a:cxnLst>
                <a:cxn ang="T12">
                  <a:pos x="T0" y="T1"/>
                </a:cxn>
                <a:cxn ang="T13">
                  <a:pos x="T2" y="T3"/>
                </a:cxn>
                <a:cxn ang="T14">
                  <a:pos x="T4" y="T5"/>
                </a:cxn>
                <a:cxn ang="T15">
                  <a:pos x="T6" y="T7"/>
                </a:cxn>
                <a:cxn ang="T16">
                  <a:pos x="T8" y="T9"/>
                </a:cxn>
                <a:cxn ang="T17">
                  <a:pos x="T10" y="T11"/>
                </a:cxn>
              </a:cxnLst>
              <a:rect l="T18" t="T19" r="T20" b="T21"/>
              <a:pathLst>
                <a:path w="718" h="407">
                  <a:moveTo>
                    <a:pt x="0" y="0"/>
                  </a:moveTo>
                  <a:lnTo>
                    <a:pt x="0" y="407"/>
                  </a:lnTo>
                  <a:lnTo>
                    <a:pt x="718" y="407"/>
                  </a:lnTo>
                  <a:lnTo>
                    <a:pt x="718" y="0"/>
                  </a:lnTo>
                  <a:lnTo>
                    <a:pt x="12" y="0"/>
                  </a:lnTo>
                  <a:lnTo>
                    <a:pt x="0" y="0"/>
                  </a:lnTo>
                  <a:close/>
                </a:path>
              </a:pathLst>
            </a:custGeom>
            <a:solidFill>
              <a:srgbClr val="1096D4"/>
            </a:solidFill>
            <a:ln w="11113">
              <a:solidFill>
                <a:srgbClr val="AEE2FA"/>
              </a:solidFill>
              <a:round/>
              <a:headEnd/>
              <a:tailEnd/>
            </a:ln>
          </p:spPr>
          <p:txBody>
            <a:bodyPr/>
            <a:lstStyle/>
            <a:p>
              <a:endParaRPr lang="en-US" dirty="0"/>
            </a:p>
          </p:txBody>
        </p:sp>
        <p:sp>
          <p:nvSpPr>
            <p:cNvPr id="58587" name="Freeform 662"/>
            <p:cNvSpPr>
              <a:spLocks/>
            </p:cNvSpPr>
            <p:nvPr/>
          </p:nvSpPr>
          <p:spPr bwMode="auto">
            <a:xfrm>
              <a:off x="2481" y="1818"/>
              <a:ext cx="796" cy="80"/>
            </a:xfrm>
            <a:custGeom>
              <a:avLst/>
              <a:gdLst>
                <a:gd name="T0" fmla="*/ 0 w 796"/>
                <a:gd name="T1" fmla="*/ 75 h 80"/>
                <a:gd name="T2" fmla="*/ 87 w 796"/>
                <a:gd name="T3" fmla="*/ 0 h 80"/>
                <a:gd name="T4" fmla="*/ 796 w 796"/>
                <a:gd name="T5" fmla="*/ 4 h 80"/>
                <a:gd name="T6" fmla="*/ 709 w 796"/>
                <a:gd name="T7" fmla="*/ 80 h 80"/>
                <a:gd name="T8" fmla="*/ 0 w 796"/>
                <a:gd name="T9" fmla="*/ 75 h 80"/>
                <a:gd name="T10" fmla="*/ 0 w 796"/>
                <a:gd name="T11" fmla="*/ 75 h 80"/>
                <a:gd name="T12" fmla="*/ 0 60000 65536"/>
                <a:gd name="T13" fmla="*/ 0 60000 65536"/>
                <a:gd name="T14" fmla="*/ 0 60000 65536"/>
                <a:gd name="T15" fmla="*/ 0 60000 65536"/>
                <a:gd name="T16" fmla="*/ 0 60000 65536"/>
                <a:gd name="T17" fmla="*/ 0 60000 65536"/>
                <a:gd name="T18" fmla="*/ 0 w 796"/>
                <a:gd name="T19" fmla="*/ 0 h 80"/>
                <a:gd name="T20" fmla="*/ 796 w 796"/>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796" h="80">
                  <a:moveTo>
                    <a:pt x="0" y="75"/>
                  </a:moveTo>
                  <a:lnTo>
                    <a:pt x="87" y="0"/>
                  </a:lnTo>
                  <a:lnTo>
                    <a:pt x="796" y="4"/>
                  </a:lnTo>
                  <a:lnTo>
                    <a:pt x="709" y="80"/>
                  </a:lnTo>
                  <a:lnTo>
                    <a:pt x="0" y="75"/>
                  </a:lnTo>
                  <a:close/>
                </a:path>
              </a:pathLst>
            </a:custGeom>
            <a:solidFill>
              <a:srgbClr val="46AFE3"/>
            </a:solidFill>
            <a:ln w="11113">
              <a:solidFill>
                <a:srgbClr val="AEE2FA"/>
              </a:solidFill>
              <a:round/>
              <a:headEnd/>
              <a:tailEnd/>
            </a:ln>
          </p:spPr>
          <p:txBody>
            <a:bodyPr/>
            <a:lstStyle/>
            <a:p>
              <a:endParaRPr lang="en-US" dirty="0"/>
            </a:p>
          </p:txBody>
        </p:sp>
        <p:sp>
          <p:nvSpPr>
            <p:cNvPr id="58588" name="Freeform 663"/>
            <p:cNvSpPr>
              <a:spLocks/>
            </p:cNvSpPr>
            <p:nvPr/>
          </p:nvSpPr>
          <p:spPr bwMode="auto">
            <a:xfrm>
              <a:off x="3194" y="1825"/>
              <a:ext cx="83" cy="475"/>
            </a:xfrm>
            <a:custGeom>
              <a:avLst/>
              <a:gdLst>
                <a:gd name="T0" fmla="*/ 83 w 83"/>
                <a:gd name="T1" fmla="*/ 404 h 475"/>
                <a:gd name="T2" fmla="*/ 0 w 83"/>
                <a:gd name="T3" fmla="*/ 475 h 475"/>
                <a:gd name="T4" fmla="*/ 0 w 83"/>
                <a:gd name="T5" fmla="*/ 71 h 475"/>
                <a:gd name="T6" fmla="*/ 83 w 83"/>
                <a:gd name="T7" fmla="*/ 0 h 475"/>
                <a:gd name="T8" fmla="*/ 83 w 83"/>
                <a:gd name="T9" fmla="*/ 404 h 475"/>
                <a:gd name="T10" fmla="*/ 0 60000 65536"/>
                <a:gd name="T11" fmla="*/ 0 60000 65536"/>
                <a:gd name="T12" fmla="*/ 0 60000 65536"/>
                <a:gd name="T13" fmla="*/ 0 60000 65536"/>
                <a:gd name="T14" fmla="*/ 0 60000 65536"/>
                <a:gd name="T15" fmla="*/ 0 w 83"/>
                <a:gd name="T16" fmla="*/ 0 h 475"/>
                <a:gd name="T17" fmla="*/ 83 w 83"/>
                <a:gd name="T18" fmla="*/ 475 h 475"/>
              </a:gdLst>
              <a:ahLst/>
              <a:cxnLst>
                <a:cxn ang="T10">
                  <a:pos x="T0" y="T1"/>
                </a:cxn>
                <a:cxn ang="T11">
                  <a:pos x="T2" y="T3"/>
                </a:cxn>
                <a:cxn ang="T12">
                  <a:pos x="T4" y="T5"/>
                </a:cxn>
                <a:cxn ang="T13">
                  <a:pos x="T6" y="T7"/>
                </a:cxn>
                <a:cxn ang="T14">
                  <a:pos x="T8" y="T9"/>
                </a:cxn>
              </a:cxnLst>
              <a:rect l="T15" t="T16" r="T17" b="T18"/>
              <a:pathLst>
                <a:path w="83" h="475">
                  <a:moveTo>
                    <a:pt x="83" y="404"/>
                  </a:moveTo>
                  <a:lnTo>
                    <a:pt x="0" y="475"/>
                  </a:lnTo>
                  <a:lnTo>
                    <a:pt x="0" y="71"/>
                  </a:lnTo>
                  <a:lnTo>
                    <a:pt x="83" y="0"/>
                  </a:lnTo>
                  <a:lnTo>
                    <a:pt x="83" y="404"/>
                  </a:lnTo>
                  <a:close/>
                </a:path>
              </a:pathLst>
            </a:custGeom>
            <a:solidFill>
              <a:srgbClr val="015B80"/>
            </a:solidFill>
            <a:ln w="11113">
              <a:solidFill>
                <a:srgbClr val="AEE2FA"/>
              </a:solidFill>
              <a:round/>
              <a:headEnd/>
              <a:tailEnd/>
            </a:ln>
          </p:spPr>
          <p:txBody>
            <a:bodyPr/>
            <a:lstStyle/>
            <a:p>
              <a:endParaRPr lang="en-US" dirty="0"/>
            </a:p>
          </p:txBody>
        </p:sp>
        <p:sp>
          <p:nvSpPr>
            <p:cNvPr id="58589" name="Freeform 664"/>
            <p:cNvSpPr>
              <a:spLocks/>
            </p:cNvSpPr>
            <p:nvPr/>
          </p:nvSpPr>
          <p:spPr bwMode="auto">
            <a:xfrm>
              <a:off x="2518" y="2002"/>
              <a:ext cx="145" cy="64"/>
            </a:xfrm>
            <a:custGeom>
              <a:avLst/>
              <a:gdLst>
                <a:gd name="T0" fmla="*/ 145 w 145"/>
                <a:gd name="T1" fmla="*/ 14 h 64"/>
                <a:gd name="T2" fmla="*/ 31 w 145"/>
                <a:gd name="T3" fmla="*/ 14 h 64"/>
                <a:gd name="T4" fmla="*/ 31 w 145"/>
                <a:gd name="T5" fmla="*/ 0 h 64"/>
                <a:gd name="T6" fmla="*/ 0 w 145"/>
                <a:gd name="T7" fmla="*/ 31 h 64"/>
                <a:gd name="T8" fmla="*/ 31 w 145"/>
                <a:gd name="T9" fmla="*/ 64 h 64"/>
                <a:gd name="T10" fmla="*/ 31 w 145"/>
                <a:gd name="T11" fmla="*/ 47 h 64"/>
                <a:gd name="T12" fmla="*/ 145 w 145"/>
                <a:gd name="T13" fmla="*/ 47 h 64"/>
                <a:gd name="T14" fmla="*/ 145 w 145"/>
                <a:gd name="T15" fmla="*/ 14 h 64"/>
                <a:gd name="T16" fmla="*/ 145 w 145"/>
                <a:gd name="T17" fmla="*/ 14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64"/>
                <a:gd name="T29" fmla="*/ 145 w 145"/>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64">
                  <a:moveTo>
                    <a:pt x="145" y="14"/>
                  </a:moveTo>
                  <a:lnTo>
                    <a:pt x="31" y="14"/>
                  </a:lnTo>
                  <a:lnTo>
                    <a:pt x="31" y="0"/>
                  </a:lnTo>
                  <a:lnTo>
                    <a:pt x="0" y="31"/>
                  </a:lnTo>
                  <a:lnTo>
                    <a:pt x="31" y="64"/>
                  </a:lnTo>
                  <a:lnTo>
                    <a:pt x="31" y="47"/>
                  </a:lnTo>
                  <a:lnTo>
                    <a:pt x="145" y="47"/>
                  </a:lnTo>
                  <a:lnTo>
                    <a:pt x="145" y="14"/>
                  </a:lnTo>
                  <a:close/>
                </a:path>
              </a:pathLst>
            </a:custGeom>
            <a:solidFill>
              <a:srgbClr val="010101"/>
            </a:solidFill>
            <a:ln w="9525">
              <a:noFill/>
              <a:round/>
              <a:headEnd/>
              <a:tailEnd/>
            </a:ln>
          </p:spPr>
          <p:txBody>
            <a:bodyPr/>
            <a:lstStyle/>
            <a:p>
              <a:endParaRPr lang="en-US" dirty="0"/>
            </a:p>
          </p:txBody>
        </p:sp>
        <p:sp>
          <p:nvSpPr>
            <p:cNvPr id="58590" name="Freeform 665"/>
            <p:cNvSpPr>
              <a:spLocks/>
            </p:cNvSpPr>
            <p:nvPr/>
          </p:nvSpPr>
          <p:spPr bwMode="auto">
            <a:xfrm>
              <a:off x="2521" y="2007"/>
              <a:ext cx="146" cy="61"/>
            </a:xfrm>
            <a:custGeom>
              <a:avLst/>
              <a:gdLst>
                <a:gd name="T0" fmla="*/ 146 w 146"/>
                <a:gd name="T1" fmla="*/ 14 h 61"/>
                <a:gd name="T2" fmla="*/ 33 w 146"/>
                <a:gd name="T3" fmla="*/ 14 h 61"/>
                <a:gd name="T4" fmla="*/ 33 w 146"/>
                <a:gd name="T5" fmla="*/ 0 h 61"/>
                <a:gd name="T6" fmla="*/ 0 w 146"/>
                <a:gd name="T7" fmla="*/ 30 h 61"/>
                <a:gd name="T8" fmla="*/ 33 w 146"/>
                <a:gd name="T9" fmla="*/ 61 h 61"/>
                <a:gd name="T10" fmla="*/ 33 w 146"/>
                <a:gd name="T11" fmla="*/ 45 h 61"/>
                <a:gd name="T12" fmla="*/ 146 w 146"/>
                <a:gd name="T13" fmla="*/ 45 h 61"/>
                <a:gd name="T14" fmla="*/ 146 w 146"/>
                <a:gd name="T15" fmla="*/ 14 h 61"/>
                <a:gd name="T16" fmla="*/ 146 w 146"/>
                <a:gd name="T17" fmla="*/ 14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61"/>
                <a:gd name="T29" fmla="*/ 146 w 14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61">
                  <a:moveTo>
                    <a:pt x="146" y="14"/>
                  </a:moveTo>
                  <a:lnTo>
                    <a:pt x="33" y="14"/>
                  </a:lnTo>
                  <a:lnTo>
                    <a:pt x="33" y="0"/>
                  </a:lnTo>
                  <a:lnTo>
                    <a:pt x="0" y="30"/>
                  </a:lnTo>
                  <a:lnTo>
                    <a:pt x="33" y="61"/>
                  </a:lnTo>
                  <a:lnTo>
                    <a:pt x="33" y="45"/>
                  </a:lnTo>
                  <a:lnTo>
                    <a:pt x="146" y="45"/>
                  </a:lnTo>
                  <a:lnTo>
                    <a:pt x="146" y="14"/>
                  </a:lnTo>
                  <a:close/>
                </a:path>
              </a:pathLst>
            </a:custGeom>
            <a:solidFill>
              <a:srgbClr val="FFFFFF"/>
            </a:solidFill>
            <a:ln w="9525">
              <a:noFill/>
              <a:round/>
              <a:headEnd/>
              <a:tailEnd/>
            </a:ln>
          </p:spPr>
          <p:txBody>
            <a:bodyPr/>
            <a:lstStyle/>
            <a:p>
              <a:endParaRPr lang="en-US" dirty="0"/>
            </a:p>
          </p:txBody>
        </p:sp>
        <p:sp>
          <p:nvSpPr>
            <p:cNvPr id="58591" name="Freeform 666"/>
            <p:cNvSpPr>
              <a:spLocks/>
            </p:cNvSpPr>
            <p:nvPr/>
          </p:nvSpPr>
          <p:spPr bwMode="auto">
            <a:xfrm>
              <a:off x="2518" y="2132"/>
              <a:ext cx="147" cy="64"/>
            </a:xfrm>
            <a:custGeom>
              <a:avLst/>
              <a:gdLst>
                <a:gd name="T0" fmla="*/ 0 w 147"/>
                <a:gd name="T1" fmla="*/ 50 h 64"/>
                <a:gd name="T2" fmla="*/ 114 w 147"/>
                <a:gd name="T3" fmla="*/ 50 h 64"/>
                <a:gd name="T4" fmla="*/ 114 w 147"/>
                <a:gd name="T5" fmla="*/ 64 h 64"/>
                <a:gd name="T6" fmla="*/ 147 w 147"/>
                <a:gd name="T7" fmla="*/ 33 h 64"/>
                <a:gd name="T8" fmla="*/ 114 w 147"/>
                <a:gd name="T9" fmla="*/ 0 h 64"/>
                <a:gd name="T10" fmla="*/ 114 w 147"/>
                <a:gd name="T11" fmla="*/ 17 h 64"/>
                <a:gd name="T12" fmla="*/ 0 w 147"/>
                <a:gd name="T13" fmla="*/ 17 h 64"/>
                <a:gd name="T14" fmla="*/ 0 w 147"/>
                <a:gd name="T15" fmla="*/ 50 h 64"/>
                <a:gd name="T16" fmla="*/ 0 w 147"/>
                <a:gd name="T17" fmla="*/ 5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64"/>
                <a:gd name="T29" fmla="*/ 147 w 147"/>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64">
                  <a:moveTo>
                    <a:pt x="0" y="50"/>
                  </a:moveTo>
                  <a:lnTo>
                    <a:pt x="114" y="50"/>
                  </a:lnTo>
                  <a:lnTo>
                    <a:pt x="114" y="64"/>
                  </a:lnTo>
                  <a:lnTo>
                    <a:pt x="147" y="33"/>
                  </a:lnTo>
                  <a:lnTo>
                    <a:pt x="114" y="0"/>
                  </a:lnTo>
                  <a:lnTo>
                    <a:pt x="114" y="17"/>
                  </a:lnTo>
                  <a:lnTo>
                    <a:pt x="0" y="17"/>
                  </a:lnTo>
                  <a:lnTo>
                    <a:pt x="0" y="50"/>
                  </a:lnTo>
                  <a:close/>
                </a:path>
              </a:pathLst>
            </a:custGeom>
            <a:solidFill>
              <a:srgbClr val="010101"/>
            </a:solidFill>
            <a:ln w="9525">
              <a:noFill/>
              <a:round/>
              <a:headEnd/>
              <a:tailEnd/>
            </a:ln>
          </p:spPr>
          <p:txBody>
            <a:bodyPr/>
            <a:lstStyle/>
            <a:p>
              <a:endParaRPr lang="en-US" dirty="0"/>
            </a:p>
          </p:txBody>
        </p:sp>
        <p:sp>
          <p:nvSpPr>
            <p:cNvPr id="58592" name="Freeform 667"/>
            <p:cNvSpPr>
              <a:spLocks/>
            </p:cNvSpPr>
            <p:nvPr/>
          </p:nvSpPr>
          <p:spPr bwMode="auto">
            <a:xfrm>
              <a:off x="2521" y="2137"/>
              <a:ext cx="146" cy="64"/>
            </a:xfrm>
            <a:custGeom>
              <a:avLst/>
              <a:gdLst>
                <a:gd name="T0" fmla="*/ 0 w 146"/>
                <a:gd name="T1" fmla="*/ 47 h 64"/>
                <a:gd name="T2" fmla="*/ 113 w 146"/>
                <a:gd name="T3" fmla="*/ 47 h 64"/>
                <a:gd name="T4" fmla="*/ 113 w 146"/>
                <a:gd name="T5" fmla="*/ 64 h 64"/>
                <a:gd name="T6" fmla="*/ 146 w 146"/>
                <a:gd name="T7" fmla="*/ 33 h 64"/>
                <a:gd name="T8" fmla="*/ 113 w 146"/>
                <a:gd name="T9" fmla="*/ 0 h 64"/>
                <a:gd name="T10" fmla="*/ 113 w 146"/>
                <a:gd name="T11" fmla="*/ 16 h 64"/>
                <a:gd name="T12" fmla="*/ 0 w 146"/>
                <a:gd name="T13" fmla="*/ 16 h 64"/>
                <a:gd name="T14" fmla="*/ 0 w 146"/>
                <a:gd name="T15" fmla="*/ 47 h 64"/>
                <a:gd name="T16" fmla="*/ 0 w 146"/>
                <a:gd name="T17" fmla="*/ 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64"/>
                <a:gd name="T29" fmla="*/ 146 w 146"/>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64">
                  <a:moveTo>
                    <a:pt x="0" y="47"/>
                  </a:moveTo>
                  <a:lnTo>
                    <a:pt x="113" y="47"/>
                  </a:lnTo>
                  <a:lnTo>
                    <a:pt x="113" y="64"/>
                  </a:lnTo>
                  <a:lnTo>
                    <a:pt x="146" y="33"/>
                  </a:lnTo>
                  <a:lnTo>
                    <a:pt x="113" y="0"/>
                  </a:lnTo>
                  <a:lnTo>
                    <a:pt x="113" y="16"/>
                  </a:lnTo>
                  <a:lnTo>
                    <a:pt x="0" y="16"/>
                  </a:lnTo>
                  <a:lnTo>
                    <a:pt x="0" y="47"/>
                  </a:lnTo>
                  <a:close/>
                </a:path>
              </a:pathLst>
            </a:custGeom>
            <a:solidFill>
              <a:srgbClr val="FFFFFF"/>
            </a:solidFill>
            <a:ln w="9525">
              <a:noFill/>
              <a:round/>
              <a:headEnd/>
              <a:tailEnd/>
            </a:ln>
          </p:spPr>
          <p:txBody>
            <a:bodyPr/>
            <a:lstStyle/>
            <a:p>
              <a:endParaRPr lang="en-US" dirty="0"/>
            </a:p>
          </p:txBody>
        </p:sp>
        <p:sp>
          <p:nvSpPr>
            <p:cNvPr id="58593" name="Freeform 668"/>
            <p:cNvSpPr>
              <a:spLocks/>
            </p:cNvSpPr>
            <p:nvPr/>
          </p:nvSpPr>
          <p:spPr bwMode="auto">
            <a:xfrm>
              <a:off x="2518" y="2002"/>
              <a:ext cx="145" cy="64"/>
            </a:xfrm>
            <a:custGeom>
              <a:avLst/>
              <a:gdLst>
                <a:gd name="T0" fmla="*/ 145 w 145"/>
                <a:gd name="T1" fmla="*/ 14 h 64"/>
                <a:gd name="T2" fmla="*/ 31 w 145"/>
                <a:gd name="T3" fmla="*/ 14 h 64"/>
                <a:gd name="T4" fmla="*/ 31 w 145"/>
                <a:gd name="T5" fmla="*/ 0 h 64"/>
                <a:gd name="T6" fmla="*/ 0 w 145"/>
                <a:gd name="T7" fmla="*/ 31 h 64"/>
                <a:gd name="T8" fmla="*/ 31 w 145"/>
                <a:gd name="T9" fmla="*/ 64 h 64"/>
                <a:gd name="T10" fmla="*/ 31 w 145"/>
                <a:gd name="T11" fmla="*/ 47 h 64"/>
                <a:gd name="T12" fmla="*/ 145 w 145"/>
                <a:gd name="T13" fmla="*/ 47 h 64"/>
                <a:gd name="T14" fmla="*/ 145 w 145"/>
                <a:gd name="T15" fmla="*/ 14 h 64"/>
                <a:gd name="T16" fmla="*/ 145 w 145"/>
                <a:gd name="T17" fmla="*/ 14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64"/>
                <a:gd name="T29" fmla="*/ 145 w 145"/>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64">
                  <a:moveTo>
                    <a:pt x="145" y="14"/>
                  </a:moveTo>
                  <a:lnTo>
                    <a:pt x="31" y="14"/>
                  </a:lnTo>
                  <a:lnTo>
                    <a:pt x="31" y="0"/>
                  </a:lnTo>
                  <a:lnTo>
                    <a:pt x="0" y="31"/>
                  </a:lnTo>
                  <a:lnTo>
                    <a:pt x="31" y="64"/>
                  </a:lnTo>
                  <a:lnTo>
                    <a:pt x="31" y="47"/>
                  </a:lnTo>
                  <a:lnTo>
                    <a:pt x="145" y="47"/>
                  </a:lnTo>
                  <a:lnTo>
                    <a:pt x="145" y="14"/>
                  </a:lnTo>
                  <a:close/>
                </a:path>
              </a:pathLst>
            </a:custGeom>
            <a:solidFill>
              <a:srgbClr val="010101"/>
            </a:solidFill>
            <a:ln w="9525">
              <a:noFill/>
              <a:round/>
              <a:headEnd/>
              <a:tailEnd/>
            </a:ln>
          </p:spPr>
          <p:txBody>
            <a:bodyPr/>
            <a:lstStyle/>
            <a:p>
              <a:endParaRPr lang="en-US" dirty="0"/>
            </a:p>
          </p:txBody>
        </p:sp>
        <p:sp>
          <p:nvSpPr>
            <p:cNvPr id="58594" name="Freeform 669"/>
            <p:cNvSpPr>
              <a:spLocks/>
            </p:cNvSpPr>
            <p:nvPr/>
          </p:nvSpPr>
          <p:spPr bwMode="auto">
            <a:xfrm>
              <a:off x="2521" y="2007"/>
              <a:ext cx="146" cy="61"/>
            </a:xfrm>
            <a:custGeom>
              <a:avLst/>
              <a:gdLst>
                <a:gd name="T0" fmla="*/ 146 w 146"/>
                <a:gd name="T1" fmla="*/ 14 h 61"/>
                <a:gd name="T2" fmla="*/ 33 w 146"/>
                <a:gd name="T3" fmla="*/ 14 h 61"/>
                <a:gd name="T4" fmla="*/ 33 w 146"/>
                <a:gd name="T5" fmla="*/ 0 h 61"/>
                <a:gd name="T6" fmla="*/ 0 w 146"/>
                <a:gd name="T7" fmla="*/ 30 h 61"/>
                <a:gd name="T8" fmla="*/ 33 w 146"/>
                <a:gd name="T9" fmla="*/ 61 h 61"/>
                <a:gd name="T10" fmla="*/ 33 w 146"/>
                <a:gd name="T11" fmla="*/ 45 h 61"/>
                <a:gd name="T12" fmla="*/ 146 w 146"/>
                <a:gd name="T13" fmla="*/ 45 h 61"/>
                <a:gd name="T14" fmla="*/ 146 w 146"/>
                <a:gd name="T15" fmla="*/ 14 h 61"/>
                <a:gd name="T16" fmla="*/ 146 w 146"/>
                <a:gd name="T17" fmla="*/ 14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61"/>
                <a:gd name="T29" fmla="*/ 146 w 14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61">
                  <a:moveTo>
                    <a:pt x="146" y="14"/>
                  </a:moveTo>
                  <a:lnTo>
                    <a:pt x="33" y="14"/>
                  </a:lnTo>
                  <a:lnTo>
                    <a:pt x="33" y="0"/>
                  </a:lnTo>
                  <a:lnTo>
                    <a:pt x="0" y="30"/>
                  </a:lnTo>
                  <a:lnTo>
                    <a:pt x="33" y="61"/>
                  </a:lnTo>
                  <a:lnTo>
                    <a:pt x="33" y="45"/>
                  </a:lnTo>
                  <a:lnTo>
                    <a:pt x="146" y="45"/>
                  </a:lnTo>
                  <a:lnTo>
                    <a:pt x="146" y="14"/>
                  </a:lnTo>
                  <a:close/>
                </a:path>
              </a:pathLst>
            </a:custGeom>
            <a:solidFill>
              <a:srgbClr val="FFFFFF"/>
            </a:solidFill>
            <a:ln w="9525">
              <a:noFill/>
              <a:round/>
              <a:headEnd/>
              <a:tailEnd/>
            </a:ln>
          </p:spPr>
          <p:txBody>
            <a:bodyPr/>
            <a:lstStyle/>
            <a:p>
              <a:endParaRPr lang="en-US" dirty="0"/>
            </a:p>
          </p:txBody>
        </p:sp>
        <p:sp>
          <p:nvSpPr>
            <p:cNvPr id="58595" name="Freeform 670"/>
            <p:cNvSpPr>
              <a:spLocks/>
            </p:cNvSpPr>
            <p:nvPr/>
          </p:nvSpPr>
          <p:spPr bwMode="auto">
            <a:xfrm>
              <a:off x="2518" y="2132"/>
              <a:ext cx="147" cy="64"/>
            </a:xfrm>
            <a:custGeom>
              <a:avLst/>
              <a:gdLst>
                <a:gd name="T0" fmla="*/ 0 w 147"/>
                <a:gd name="T1" fmla="*/ 50 h 64"/>
                <a:gd name="T2" fmla="*/ 114 w 147"/>
                <a:gd name="T3" fmla="*/ 50 h 64"/>
                <a:gd name="T4" fmla="*/ 114 w 147"/>
                <a:gd name="T5" fmla="*/ 64 h 64"/>
                <a:gd name="T6" fmla="*/ 147 w 147"/>
                <a:gd name="T7" fmla="*/ 33 h 64"/>
                <a:gd name="T8" fmla="*/ 114 w 147"/>
                <a:gd name="T9" fmla="*/ 0 h 64"/>
                <a:gd name="T10" fmla="*/ 114 w 147"/>
                <a:gd name="T11" fmla="*/ 17 h 64"/>
                <a:gd name="T12" fmla="*/ 0 w 147"/>
                <a:gd name="T13" fmla="*/ 17 h 64"/>
                <a:gd name="T14" fmla="*/ 0 w 147"/>
                <a:gd name="T15" fmla="*/ 50 h 64"/>
                <a:gd name="T16" fmla="*/ 0 w 147"/>
                <a:gd name="T17" fmla="*/ 5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64"/>
                <a:gd name="T29" fmla="*/ 147 w 147"/>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64">
                  <a:moveTo>
                    <a:pt x="0" y="50"/>
                  </a:moveTo>
                  <a:lnTo>
                    <a:pt x="114" y="50"/>
                  </a:lnTo>
                  <a:lnTo>
                    <a:pt x="114" y="64"/>
                  </a:lnTo>
                  <a:lnTo>
                    <a:pt x="147" y="33"/>
                  </a:lnTo>
                  <a:lnTo>
                    <a:pt x="114" y="0"/>
                  </a:lnTo>
                  <a:lnTo>
                    <a:pt x="114" y="17"/>
                  </a:lnTo>
                  <a:lnTo>
                    <a:pt x="0" y="17"/>
                  </a:lnTo>
                  <a:lnTo>
                    <a:pt x="0" y="50"/>
                  </a:lnTo>
                  <a:close/>
                </a:path>
              </a:pathLst>
            </a:custGeom>
            <a:solidFill>
              <a:srgbClr val="010101"/>
            </a:solidFill>
            <a:ln w="9525">
              <a:noFill/>
              <a:round/>
              <a:headEnd/>
              <a:tailEnd/>
            </a:ln>
          </p:spPr>
          <p:txBody>
            <a:bodyPr/>
            <a:lstStyle/>
            <a:p>
              <a:endParaRPr lang="en-US" dirty="0"/>
            </a:p>
          </p:txBody>
        </p:sp>
        <p:sp>
          <p:nvSpPr>
            <p:cNvPr id="58596" name="Freeform 671"/>
            <p:cNvSpPr>
              <a:spLocks/>
            </p:cNvSpPr>
            <p:nvPr/>
          </p:nvSpPr>
          <p:spPr bwMode="auto">
            <a:xfrm>
              <a:off x="2521" y="2137"/>
              <a:ext cx="146" cy="64"/>
            </a:xfrm>
            <a:custGeom>
              <a:avLst/>
              <a:gdLst>
                <a:gd name="T0" fmla="*/ 0 w 146"/>
                <a:gd name="T1" fmla="*/ 47 h 64"/>
                <a:gd name="T2" fmla="*/ 113 w 146"/>
                <a:gd name="T3" fmla="*/ 47 h 64"/>
                <a:gd name="T4" fmla="*/ 113 w 146"/>
                <a:gd name="T5" fmla="*/ 64 h 64"/>
                <a:gd name="T6" fmla="*/ 146 w 146"/>
                <a:gd name="T7" fmla="*/ 33 h 64"/>
                <a:gd name="T8" fmla="*/ 113 w 146"/>
                <a:gd name="T9" fmla="*/ 0 h 64"/>
                <a:gd name="T10" fmla="*/ 113 w 146"/>
                <a:gd name="T11" fmla="*/ 16 h 64"/>
                <a:gd name="T12" fmla="*/ 0 w 146"/>
                <a:gd name="T13" fmla="*/ 16 h 64"/>
                <a:gd name="T14" fmla="*/ 0 w 146"/>
                <a:gd name="T15" fmla="*/ 47 h 64"/>
                <a:gd name="T16" fmla="*/ 0 w 146"/>
                <a:gd name="T17" fmla="*/ 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64"/>
                <a:gd name="T29" fmla="*/ 146 w 146"/>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64">
                  <a:moveTo>
                    <a:pt x="0" y="47"/>
                  </a:moveTo>
                  <a:lnTo>
                    <a:pt x="113" y="47"/>
                  </a:lnTo>
                  <a:lnTo>
                    <a:pt x="113" y="64"/>
                  </a:lnTo>
                  <a:lnTo>
                    <a:pt x="146" y="33"/>
                  </a:lnTo>
                  <a:lnTo>
                    <a:pt x="113" y="0"/>
                  </a:lnTo>
                  <a:lnTo>
                    <a:pt x="113" y="16"/>
                  </a:lnTo>
                  <a:lnTo>
                    <a:pt x="0" y="16"/>
                  </a:lnTo>
                  <a:lnTo>
                    <a:pt x="0" y="47"/>
                  </a:lnTo>
                  <a:close/>
                </a:path>
              </a:pathLst>
            </a:custGeom>
            <a:solidFill>
              <a:srgbClr val="FFFFFF"/>
            </a:solidFill>
            <a:ln w="9525">
              <a:noFill/>
              <a:round/>
              <a:headEnd/>
              <a:tailEnd/>
            </a:ln>
          </p:spPr>
          <p:txBody>
            <a:bodyPr/>
            <a:lstStyle/>
            <a:p>
              <a:endParaRPr lang="en-US" dirty="0"/>
            </a:p>
          </p:txBody>
        </p:sp>
        <p:sp>
          <p:nvSpPr>
            <p:cNvPr id="58597" name="Freeform 672"/>
            <p:cNvSpPr>
              <a:spLocks/>
            </p:cNvSpPr>
            <p:nvPr/>
          </p:nvSpPr>
          <p:spPr bwMode="auto">
            <a:xfrm>
              <a:off x="2993" y="2002"/>
              <a:ext cx="145" cy="64"/>
            </a:xfrm>
            <a:custGeom>
              <a:avLst/>
              <a:gdLst>
                <a:gd name="T0" fmla="*/ 0 w 145"/>
                <a:gd name="T1" fmla="*/ 14 h 64"/>
                <a:gd name="T2" fmla="*/ 114 w 145"/>
                <a:gd name="T3" fmla="*/ 14 h 64"/>
                <a:gd name="T4" fmla="*/ 114 w 145"/>
                <a:gd name="T5" fmla="*/ 0 h 64"/>
                <a:gd name="T6" fmla="*/ 145 w 145"/>
                <a:gd name="T7" fmla="*/ 31 h 64"/>
                <a:gd name="T8" fmla="*/ 114 w 145"/>
                <a:gd name="T9" fmla="*/ 64 h 64"/>
                <a:gd name="T10" fmla="*/ 114 w 145"/>
                <a:gd name="T11" fmla="*/ 47 h 64"/>
                <a:gd name="T12" fmla="*/ 0 w 145"/>
                <a:gd name="T13" fmla="*/ 47 h 64"/>
                <a:gd name="T14" fmla="*/ 0 w 145"/>
                <a:gd name="T15" fmla="*/ 14 h 64"/>
                <a:gd name="T16" fmla="*/ 0 w 145"/>
                <a:gd name="T17" fmla="*/ 14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64"/>
                <a:gd name="T29" fmla="*/ 145 w 145"/>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64">
                  <a:moveTo>
                    <a:pt x="0" y="14"/>
                  </a:moveTo>
                  <a:lnTo>
                    <a:pt x="114" y="14"/>
                  </a:lnTo>
                  <a:lnTo>
                    <a:pt x="114" y="0"/>
                  </a:lnTo>
                  <a:lnTo>
                    <a:pt x="145" y="31"/>
                  </a:lnTo>
                  <a:lnTo>
                    <a:pt x="114" y="64"/>
                  </a:lnTo>
                  <a:lnTo>
                    <a:pt x="114" y="47"/>
                  </a:lnTo>
                  <a:lnTo>
                    <a:pt x="0" y="47"/>
                  </a:lnTo>
                  <a:lnTo>
                    <a:pt x="0" y="14"/>
                  </a:lnTo>
                  <a:close/>
                </a:path>
              </a:pathLst>
            </a:custGeom>
            <a:solidFill>
              <a:srgbClr val="010101"/>
            </a:solidFill>
            <a:ln w="9525">
              <a:noFill/>
              <a:round/>
              <a:headEnd/>
              <a:tailEnd/>
            </a:ln>
          </p:spPr>
          <p:txBody>
            <a:bodyPr/>
            <a:lstStyle/>
            <a:p>
              <a:endParaRPr lang="en-US" dirty="0"/>
            </a:p>
          </p:txBody>
        </p:sp>
        <p:sp>
          <p:nvSpPr>
            <p:cNvPr id="58598" name="Freeform 673"/>
            <p:cNvSpPr>
              <a:spLocks/>
            </p:cNvSpPr>
            <p:nvPr/>
          </p:nvSpPr>
          <p:spPr bwMode="auto">
            <a:xfrm>
              <a:off x="2996" y="2007"/>
              <a:ext cx="146" cy="61"/>
            </a:xfrm>
            <a:custGeom>
              <a:avLst/>
              <a:gdLst>
                <a:gd name="T0" fmla="*/ 0 w 146"/>
                <a:gd name="T1" fmla="*/ 14 h 61"/>
                <a:gd name="T2" fmla="*/ 113 w 146"/>
                <a:gd name="T3" fmla="*/ 14 h 61"/>
                <a:gd name="T4" fmla="*/ 113 w 146"/>
                <a:gd name="T5" fmla="*/ 0 h 61"/>
                <a:gd name="T6" fmla="*/ 146 w 146"/>
                <a:gd name="T7" fmla="*/ 30 h 61"/>
                <a:gd name="T8" fmla="*/ 113 w 146"/>
                <a:gd name="T9" fmla="*/ 61 h 61"/>
                <a:gd name="T10" fmla="*/ 113 w 146"/>
                <a:gd name="T11" fmla="*/ 45 h 61"/>
                <a:gd name="T12" fmla="*/ 0 w 146"/>
                <a:gd name="T13" fmla="*/ 45 h 61"/>
                <a:gd name="T14" fmla="*/ 0 w 146"/>
                <a:gd name="T15" fmla="*/ 14 h 61"/>
                <a:gd name="T16" fmla="*/ 0 w 146"/>
                <a:gd name="T17" fmla="*/ 14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61"/>
                <a:gd name="T29" fmla="*/ 146 w 14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61">
                  <a:moveTo>
                    <a:pt x="0" y="14"/>
                  </a:moveTo>
                  <a:lnTo>
                    <a:pt x="113" y="14"/>
                  </a:lnTo>
                  <a:lnTo>
                    <a:pt x="113" y="0"/>
                  </a:lnTo>
                  <a:lnTo>
                    <a:pt x="146" y="30"/>
                  </a:lnTo>
                  <a:lnTo>
                    <a:pt x="113" y="61"/>
                  </a:lnTo>
                  <a:lnTo>
                    <a:pt x="113" y="45"/>
                  </a:lnTo>
                  <a:lnTo>
                    <a:pt x="0" y="45"/>
                  </a:lnTo>
                  <a:lnTo>
                    <a:pt x="0" y="14"/>
                  </a:lnTo>
                  <a:close/>
                </a:path>
              </a:pathLst>
            </a:custGeom>
            <a:solidFill>
              <a:srgbClr val="FFFFFF"/>
            </a:solidFill>
            <a:ln w="9525">
              <a:noFill/>
              <a:round/>
              <a:headEnd/>
              <a:tailEnd/>
            </a:ln>
          </p:spPr>
          <p:txBody>
            <a:bodyPr/>
            <a:lstStyle/>
            <a:p>
              <a:endParaRPr lang="en-US" dirty="0"/>
            </a:p>
          </p:txBody>
        </p:sp>
        <p:sp>
          <p:nvSpPr>
            <p:cNvPr id="58599" name="Freeform 674"/>
            <p:cNvSpPr>
              <a:spLocks/>
            </p:cNvSpPr>
            <p:nvPr/>
          </p:nvSpPr>
          <p:spPr bwMode="auto">
            <a:xfrm>
              <a:off x="2993" y="2132"/>
              <a:ext cx="145" cy="64"/>
            </a:xfrm>
            <a:custGeom>
              <a:avLst/>
              <a:gdLst>
                <a:gd name="T0" fmla="*/ 145 w 145"/>
                <a:gd name="T1" fmla="*/ 50 h 64"/>
                <a:gd name="T2" fmla="*/ 31 w 145"/>
                <a:gd name="T3" fmla="*/ 50 h 64"/>
                <a:gd name="T4" fmla="*/ 31 w 145"/>
                <a:gd name="T5" fmla="*/ 64 h 64"/>
                <a:gd name="T6" fmla="*/ 0 w 145"/>
                <a:gd name="T7" fmla="*/ 33 h 64"/>
                <a:gd name="T8" fmla="*/ 31 w 145"/>
                <a:gd name="T9" fmla="*/ 0 h 64"/>
                <a:gd name="T10" fmla="*/ 31 w 145"/>
                <a:gd name="T11" fmla="*/ 17 h 64"/>
                <a:gd name="T12" fmla="*/ 145 w 145"/>
                <a:gd name="T13" fmla="*/ 17 h 64"/>
                <a:gd name="T14" fmla="*/ 145 w 145"/>
                <a:gd name="T15" fmla="*/ 50 h 64"/>
                <a:gd name="T16" fmla="*/ 145 w 145"/>
                <a:gd name="T17" fmla="*/ 5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64"/>
                <a:gd name="T29" fmla="*/ 145 w 145"/>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64">
                  <a:moveTo>
                    <a:pt x="145" y="50"/>
                  </a:moveTo>
                  <a:lnTo>
                    <a:pt x="31" y="50"/>
                  </a:lnTo>
                  <a:lnTo>
                    <a:pt x="31" y="64"/>
                  </a:lnTo>
                  <a:lnTo>
                    <a:pt x="0" y="33"/>
                  </a:lnTo>
                  <a:lnTo>
                    <a:pt x="31" y="0"/>
                  </a:lnTo>
                  <a:lnTo>
                    <a:pt x="31" y="17"/>
                  </a:lnTo>
                  <a:lnTo>
                    <a:pt x="145" y="17"/>
                  </a:lnTo>
                  <a:lnTo>
                    <a:pt x="145" y="50"/>
                  </a:lnTo>
                  <a:close/>
                </a:path>
              </a:pathLst>
            </a:custGeom>
            <a:solidFill>
              <a:srgbClr val="010101"/>
            </a:solidFill>
            <a:ln w="9525">
              <a:noFill/>
              <a:round/>
              <a:headEnd/>
              <a:tailEnd/>
            </a:ln>
          </p:spPr>
          <p:txBody>
            <a:bodyPr/>
            <a:lstStyle/>
            <a:p>
              <a:endParaRPr lang="en-US" dirty="0"/>
            </a:p>
          </p:txBody>
        </p:sp>
        <p:sp>
          <p:nvSpPr>
            <p:cNvPr id="58600" name="Freeform 675"/>
            <p:cNvSpPr>
              <a:spLocks/>
            </p:cNvSpPr>
            <p:nvPr/>
          </p:nvSpPr>
          <p:spPr bwMode="auto">
            <a:xfrm>
              <a:off x="2996" y="2137"/>
              <a:ext cx="146" cy="64"/>
            </a:xfrm>
            <a:custGeom>
              <a:avLst/>
              <a:gdLst>
                <a:gd name="T0" fmla="*/ 146 w 146"/>
                <a:gd name="T1" fmla="*/ 47 h 64"/>
                <a:gd name="T2" fmla="*/ 33 w 146"/>
                <a:gd name="T3" fmla="*/ 47 h 64"/>
                <a:gd name="T4" fmla="*/ 33 w 146"/>
                <a:gd name="T5" fmla="*/ 64 h 64"/>
                <a:gd name="T6" fmla="*/ 0 w 146"/>
                <a:gd name="T7" fmla="*/ 33 h 64"/>
                <a:gd name="T8" fmla="*/ 33 w 146"/>
                <a:gd name="T9" fmla="*/ 0 h 64"/>
                <a:gd name="T10" fmla="*/ 33 w 146"/>
                <a:gd name="T11" fmla="*/ 16 h 64"/>
                <a:gd name="T12" fmla="*/ 146 w 146"/>
                <a:gd name="T13" fmla="*/ 16 h 64"/>
                <a:gd name="T14" fmla="*/ 146 w 146"/>
                <a:gd name="T15" fmla="*/ 47 h 64"/>
                <a:gd name="T16" fmla="*/ 146 w 146"/>
                <a:gd name="T17" fmla="*/ 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64"/>
                <a:gd name="T29" fmla="*/ 146 w 146"/>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64">
                  <a:moveTo>
                    <a:pt x="146" y="47"/>
                  </a:moveTo>
                  <a:lnTo>
                    <a:pt x="33" y="47"/>
                  </a:lnTo>
                  <a:lnTo>
                    <a:pt x="33" y="64"/>
                  </a:lnTo>
                  <a:lnTo>
                    <a:pt x="0" y="33"/>
                  </a:lnTo>
                  <a:lnTo>
                    <a:pt x="33" y="0"/>
                  </a:lnTo>
                  <a:lnTo>
                    <a:pt x="33" y="16"/>
                  </a:lnTo>
                  <a:lnTo>
                    <a:pt x="146" y="16"/>
                  </a:lnTo>
                  <a:lnTo>
                    <a:pt x="146" y="47"/>
                  </a:lnTo>
                  <a:close/>
                </a:path>
              </a:pathLst>
            </a:custGeom>
            <a:solidFill>
              <a:srgbClr val="FFFFFF"/>
            </a:solidFill>
            <a:ln w="9525">
              <a:noFill/>
              <a:round/>
              <a:headEnd/>
              <a:tailEnd/>
            </a:ln>
          </p:spPr>
          <p:txBody>
            <a:bodyPr/>
            <a:lstStyle/>
            <a:p>
              <a:endParaRPr lang="en-US" dirty="0"/>
            </a:p>
          </p:txBody>
        </p:sp>
        <p:sp>
          <p:nvSpPr>
            <p:cNvPr id="58601" name="Freeform 676"/>
            <p:cNvSpPr>
              <a:spLocks/>
            </p:cNvSpPr>
            <p:nvPr/>
          </p:nvSpPr>
          <p:spPr bwMode="auto">
            <a:xfrm>
              <a:off x="2963" y="1952"/>
              <a:ext cx="73" cy="230"/>
            </a:xfrm>
            <a:custGeom>
              <a:avLst/>
              <a:gdLst>
                <a:gd name="T0" fmla="*/ 155 w 31"/>
                <a:gd name="T1" fmla="*/ 1480 h 97"/>
                <a:gd name="T2" fmla="*/ 155 w 31"/>
                <a:gd name="T3" fmla="*/ 1480 h 97"/>
                <a:gd name="T4" fmla="*/ 184 w 31"/>
                <a:gd name="T5" fmla="*/ 1518 h 97"/>
                <a:gd name="T6" fmla="*/ 155 w 31"/>
                <a:gd name="T7" fmla="*/ 1586 h 97"/>
                <a:gd name="T8" fmla="*/ 155 w 31"/>
                <a:gd name="T9" fmla="*/ 1586 h 97"/>
                <a:gd name="T10" fmla="*/ 0 w 31"/>
                <a:gd name="T11" fmla="*/ 3042 h 97"/>
                <a:gd name="T12" fmla="*/ 66 w 31"/>
                <a:gd name="T13" fmla="*/ 3042 h 97"/>
                <a:gd name="T14" fmla="*/ 888 w 31"/>
                <a:gd name="T15" fmla="*/ 1586 h 97"/>
                <a:gd name="T16" fmla="*/ 210 w 31"/>
                <a:gd name="T17" fmla="*/ 0 h 97"/>
                <a:gd name="T18" fmla="*/ 155 w 31"/>
                <a:gd name="T19" fmla="*/ 0 h 97"/>
                <a:gd name="T20" fmla="*/ 155 w 31"/>
                <a:gd name="T21" fmla="*/ 148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
                <a:gd name="T34" fmla="*/ 0 h 97"/>
                <a:gd name="T35" fmla="*/ 31 w 31"/>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 h="97">
                  <a:moveTo>
                    <a:pt x="5" y="47"/>
                  </a:moveTo>
                  <a:cubicBezTo>
                    <a:pt x="5" y="47"/>
                    <a:pt x="5" y="47"/>
                    <a:pt x="5" y="47"/>
                  </a:cubicBezTo>
                  <a:cubicBezTo>
                    <a:pt x="5" y="47"/>
                    <a:pt x="6" y="47"/>
                    <a:pt x="6" y="48"/>
                  </a:cubicBezTo>
                  <a:cubicBezTo>
                    <a:pt x="6" y="49"/>
                    <a:pt x="5" y="50"/>
                    <a:pt x="5" y="50"/>
                  </a:cubicBezTo>
                  <a:cubicBezTo>
                    <a:pt x="5" y="50"/>
                    <a:pt x="5" y="50"/>
                    <a:pt x="5" y="50"/>
                  </a:cubicBezTo>
                  <a:cubicBezTo>
                    <a:pt x="0" y="96"/>
                    <a:pt x="0" y="96"/>
                    <a:pt x="0" y="96"/>
                  </a:cubicBezTo>
                  <a:cubicBezTo>
                    <a:pt x="1" y="96"/>
                    <a:pt x="1" y="96"/>
                    <a:pt x="2" y="96"/>
                  </a:cubicBezTo>
                  <a:cubicBezTo>
                    <a:pt x="16" y="97"/>
                    <a:pt x="28" y="76"/>
                    <a:pt x="29" y="50"/>
                  </a:cubicBezTo>
                  <a:cubicBezTo>
                    <a:pt x="31" y="23"/>
                    <a:pt x="21" y="1"/>
                    <a:pt x="7" y="0"/>
                  </a:cubicBezTo>
                  <a:cubicBezTo>
                    <a:pt x="7" y="0"/>
                    <a:pt x="6" y="0"/>
                    <a:pt x="5" y="0"/>
                  </a:cubicBezTo>
                  <a:lnTo>
                    <a:pt x="5" y="47"/>
                  </a:lnTo>
                  <a:close/>
                </a:path>
              </a:pathLst>
            </a:custGeom>
            <a:solidFill>
              <a:srgbClr val="1096D4"/>
            </a:solidFill>
            <a:ln w="9525">
              <a:noFill/>
              <a:round/>
              <a:headEnd/>
              <a:tailEnd/>
            </a:ln>
          </p:spPr>
          <p:txBody>
            <a:bodyPr/>
            <a:lstStyle/>
            <a:p>
              <a:endParaRPr lang="en-US" dirty="0"/>
            </a:p>
          </p:txBody>
        </p:sp>
        <p:sp>
          <p:nvSpPr>
            <p:cNvPr id="58602" name="Freeform 677"/>
            <p:cNvSpPr>
              <a:spLocks/>
            </p:cNvSpPr>
            <p:nvPr/>
          </p:nvSpPr>
          <p:spPr bwMode="auto">
            <a:xfrm>
              <a:off x="2710" y="1924"/>
              <a:ext cx="293" cy="288"/>
            </a:xfrm>
            <a:custGeom>
              <a:avLst/>
              <a:gdLst>
                <a:gd name="T0" fmla="*/ 3863 w 124"/>
                <a:gd name="T1" fmla="*/ 1896 h 122"/>
                <a:gd name="T2" fmla="*/ 3863 w 124"/>
                <a:gd name="T3" fmla="*/ 1896 h 122"/>
                <a:gd name="T4" fmla="*/ 1938 w 124"/>
                <a:gd name="T5" fmla="*/ 3789 h 122"/>
                <a:gd name="T6" fmla="*/ 0 w 124"/>
                <a:gd name="T7" fmla="*/ 1896 h 122"/>
                <a:gd name="T8" fmla="*/ 1938 w 124"/>
                <a:gd name="T9" fmla="*/ 0 h 122"/>
                <a:gd name="T10" fmla="*/ 3863 w 124"/>
                <a:gd name="T11" fmla="*/ 1896 h 122"/>
                <a:gd name="T12" fmla="*/ 0 60000 65536"/>
                <a:gd name="T13" fmla="*/ 0 60000 65536"/>
                <a:gd name="T14" fmla="*/ 0 60000 65536"/>
                <a:gd name="T15" fmla="*/ 0 60000 65536"/>
                <a:gd name="T16" fmla="*/ 0 60000 65536"/>
                <a:gd name="T17" fmla="*/ 0 60000 65536"/>
                <a:gd name="T18" fmla="*/ 0 w 124"/>
                <a:gd name="T19" fmla="*/ 0 h 122"/>
                <a:gd name="T20" fmla="*/ 124 w 124"/>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24" h="122">
                  <a:moveTo>
                    <a:pt x="124" y="61"/>
                  </a:moveTo>
                  <a:cubicBezTo>
                    <a:pt x="124" y="61"/>
                    <a:pt x="124" y="61"/>
                    <a:pt x="124" y="61"/>
                  </a:cubicBezTo>
                  <a:cubicBezTo>
                    <a:pt x="124" y="95"/>
                    <a:pt x="96" y="122"/>
                    <a:pt x="62" y="122"/>
                  </a:cubicBezTo>
                  <a:cubicBezTo>
                    <a:pt x="28" y="122"/>
                    <a:pt x="0" y="95"/>
                    <a:pt x="0" y="61"/>
                  </a:cubicBezTo>
                  <a:cubicBezTo>
                    <a:pt x="0" y="27"/>
                    <a:pt x="28" y="0"/>
                    <a:pt x="62" y="0"/>
                  </a:cubicBezTo>
                  <a:cubicBezTo>
                    <a:pt x="96" y="0"/>
                    <a:pt x="124" y="27"/>
                    <a:pt x="124" y="61"/>
                  </a:cubicBezTo>
                </a:path>
              </a:pathLst>
            </a:custGeom>
            <a:solidFill>
              <a:srgbClr val="000000"/>
            </a:solidFill>
            <a:ln w="9525">
              <a:noFill/>
              <a:round/>
              <a:headEnd/>
              <a:tailEnd/>
            </a:ln>
          </p:spPr>
          <p:txBody>
            <a:bodyPr/>
            <a:lstStyle/>
            <a:p>
              <a:endParaRPr lang="en-US" dirty="0"/>
            </a:p>
          </p:txBody>
        </p:sp>
        <p:sp>
          <p:nvSpPr>
            <p:cNvPr id="58603" name="Freeform 678"/>
            <p:cNvSpPr>
              <a:spLocks/>
            </p:cNvSpPr>
            <p:nvPr/>
          </p:nvSpPr>
          <p:spPr bwMode="auto">
            <a:xfrm>
              <a:off x="2719" y="1931"/>
              <a:ext cx="293" cy="291"/>
            </a:xfrm>
            <a:custGeom>
              <a:avLst/>
              <a:gdLst>
                <a:gd name="T0" fmla="*/ 3863 w 124"/>
                <a:gd name="T1" fmla="*/ 1947 h 123"/>
                <a:gd name="T2" fmla="*/ 3863 w 124"/>
                <a:gd name="T3" fmla="*/ 1947 h 123"/>
                <a:gd name="T4" fmla="*/ 1938 w 124"/>
                <a:gd name="T5" fmla="*/ 3852 h 123"/>
                <a:gd name="T6" fmla="*/ 0 w 124"/>
                <a:gd name="T7" fmla="*/ 1947 h 123"/>
                <a:gd name="T8" fmla="*/ 1938 w 124"/>
                <a:gd name="T9" fmla="*/ 0 h 123"/>
                <a:gd name="T10" fmla="*/ 3863 w 124"/>
                <a:gd name="T11" fmla="*/ 1947 h 123"/>
                <a:gd name="T12" fmla="*/ 0 60000 65536"/>
                <a:gd name="T13" fmla="*/ 0 60000 65536"/>
                <a:gd name="T14" fmla="*/ 0 60000 65536"/>
                <a:gd name="T15" fmla="*/ 0 60000 65536"/>
                <a:gd name="T16" fmla="*/ 0 60000 65536"/>
                <a:gd name="T17" fmla="*/ 0 60000 65536"/>
                <a:gd name="T18" fmla="*/ 0 w 124"/>
                <a:gd name="T19" fmla="*/ 0 h 123"/>
                <a:gd name="T20" fmla="*/ 124 w 124"/>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24" h="123">
                  <a:moveTo>
                    <a:pt x="124" y="62"/>
                  </a:moveTo>
                  <a:cubicBezTo>
                    <a:pt x="124" y="62"/>
                    <a:pt x="124" y="62"/>
                    <a:pt x="124" y="62"/>
                  </a:cubicBezTo>
                  <a:cubicBezTo>
                    <a:pt x="124" y="96"/>
                    <a:pt x="96" y="123"/>
                    <a:pt x="62" y="123"/>
                  </a:cubicBezTo>
                  <a:cubicBezTo>
                    <a:pt x="28" y="123"/>
                    <a:pt x="0" y="96"/>
                    <a:pt x="0" y="62"/>
                  </a:cubicBezTo>
                  <a:cubicBezTo>
                    <a:pt x="0" y="28"/>
                    <a:pt x="28" y="0"/>
                    <a:pt x="62" y="0"/>
                  </a:cubicBezTo>
                  <a:cubicBezTo>
                    <a:pt x="96" y="0"/>
                    <a:pt x="124" y="28"/>
                    <a:pt x="124" y="62"/>
                  </a:cubicBezTo>
                </a:path>
              </a:pathLst>
            </a:custGeom>
            <a:solidFill>
              <a:srgbClr val="E5425D"/>
            </a:solidFill>
            <a:ln w="9525">
              <a:noFill/>
              <a:round/>
              <a:headEnd/>
              <a:tailEnd/>
            </a:ln>
          </p:spPr>
          <p:txBody>
            <a:bodyPr/>
            <a:lstStyle/>
            <a:p>
              <a:endParaRPr lang="en-US" dirty="0"/>
            </a:p>
          </p:txBody>
        </p:sp>
        <p:sp>
          <p:nvSpPr>
            <p:cNvPr id="58604" name="Oval 679"/>
            <p:cNvSpPr>
              <a:spLocks noChangeArrowheads="1"/>
            </p:cNvSpPr>
            <p:nvPr/>
          </p:nvSpPr>
          <p:spPr bwMode="auto">
            <a:xfrm>
              <a:off x="2847" y="2094"/>
              <a:ext cx="24" cy="33"/>
            </a:xfrm>
            <a:prstGeom prst="ellipse">
              <a:avLst/>
            </a:prstGeom>
            <a:solidFill>
              <a:srgbClr val="010101"/>
            </a:solidFill>
            <a:ln w="9525">
              <a:noFill/>
              <a:round/>
              <a:headEnd/>
              <a:tailEnd/>
            </a:ln>
          </p:spPr>
          <p:txBody>
            <a:bodyPr/>
            <a:lstStyle/>
            <a:p>
              <a:endParaRPr lang="en-US" dirty="0"/>
            </a:p>
          </p:txBody>
        </p:sp>
        <p:sp>
          <p:nvSpPr>
            <p:cNvPr id="58605" name="Freeform 680"/>
            <p:cNvSpPr>
              <a:spLocks/>
            </p:cNvSpPr>
            <p:nvPr/>
          </p:nvSpPr>
          <p:spPr bwMode="auto">
            <a:xfrm>
              <a:off x="2854" y="2111"/>
              <a:ext cx="7" cy="38"/>
            </a:xfrm>
            <a:custGeom>
              <a:avLst/>
              <a:gdLst>
                <a:gd name="T0" fmla="*/ 7 w 7"/>
                <a:gd name="T1" fmla="*/ 33 h 38"/>
                <a:gd name="T2" fmla="*/ 7 w 7"/>
                <a:gd name="T3" fmla="*/ 0 h 38"/>
                <a:gd name="T4" fmla="*/ 0 w 7"/>
                <a:gd name="T5" fmla="*/ 7 h 38"/>
                <a:gd name="T6" fmla="*/ 0 w 7"/>
                <a:gd name="T7" fmla="*/ 38 h 38"/>
                <a:gd name="T8" fmla="*/ 7 w 7"/>
                <a:gd name="T9" fmla="*/ 33 h 38"/>
                <a:gd name="T10" fmla="*/ 7 w 7"/>
                <a:gd name="T11" fmla="*/ 33 h 38"/>
                <a:gd name="T12" fmla="*/ 0 60000 65536"/>
                <a:gd name="T13" fmla="*/ 0 60000 65536"/>
                <a:gd name="T14" fmla="*/ 0 60000 65536"/>
                <a:gd name="T15" fmla="*/ 0 60000 65536"/>
                <a:gd name="T16" fmla="*/ 0 60000 65536"/>
                <a:gd name="T17" fmla="*/ 0 60000 65536"/>
                <a:gd name="T18" fmla="*/ 0 w 7"/>
                <a:gd name="T19" fmla="*/ 0 h 38"/>
                <a:gd name="T20" fmla="*/ 7 w 7"/>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7" h="38">
                  <a:moveTo>
                    <a:pt x="7" y="33"/>
                  </a:moveTo>
                  <a:lnTo>
                    <a:pt x="7" y="0"/>
                  </a:lnTo>
                  <a:lnTo>
                    <a:pt x="0" y="7"/>
                  </a:lnTo>
                  <a:lnTo>
                    <a:pt x="0" y="38"/>
                  </a:lnTo>
                  <a:lnTo>
                    <a:pt x="7" y="33"/>
                  </a:lnTo>
                  <a:close/>
                </a:path>
              </a:pathLst>
            </a:custGeom>
            <a:solidFill>
              <a:srgbClr val="010101"/>
            </a:solidFill>
            <a:ln w="9525">
              <a:noFill/>
              <a:round/>
              <a:headEnd/>
              <a:tailEnd/>
            </a:ln>
          </p:spPr>
          <p:txBody>
            <a:bodyPr/>
            <a:lstStyle/>
            <a:p>
              <a:endParaRPr lang="en-US" dirty="0"/>
            </a:p>
          </p:txBody>
        </p:sp>
        <p:sp>
          <p:nvSpPr>
            <p:cNvPr id="58606" name="Freeform 681"/>
            <p:cNvSpPr>
              <a:spLocks/>
            </p:cNvSpPr>
            <p:nvPr/>
          </p:nvSpPr>
          <p:spPr bwMode="auto">
            <a:xfrm>
              <a:off x="2920" y="2037"/>
              <a:ext cx="29" cy="130"/>
            </a:xfrm>
            <a:custGeom>
              <a:avLst/>
              <a:gdLst>
                <a:gd name="T0" fmla="*/ 29 w 29"/>
                <a:gd name="T1" fmla="*/ 104 h 130"/>
                <a:gd name="T2" fmla="*/ 29 w 29"/>
                <a:gd name="T3" fmla="*/ 0 h 130"/>
                <a:gd name="T4" fmla="*/ 0 w 29"/>
                <a:gd name="T5" fmla="*/ 29 h 130"/>
                <a:gd name="T6" fmla="*/ 0 w 29"/>
                <a:gd name="T7" fmla="*/ 130 h 130"/>
                <a:gd name="T8" fmla="*/ 29 w 29"/>
                <a:gd name="T9" fmla="*/ 104 h 130"/>
                <a:gd name="T10" fmla="*/ 29 w 29"/>
                <a:gd name="T11" fmla="*/ 104 h 130"/>
                <a:gd name="T12" fmla="*/ 0 60000 65536"/>
                <a:gd name="T13" fmla="*/ 0 60000 65536"/>
                <a:gd name="T14" fmla="*/ 0 60000 65536"/>
                <a:gd name="T15" fmla="*/ 0 60000 65536"/>
                <a:gd name="T16" fmla="*/ 0 60000 65536"/>
                <a:gd name="T17" fmla="*/ 0 60000 65536"/>
                <a:gd name="T18" fmla="*/ 0 w 29"/>
                <a:gd name="T19" fmla="*/ 0 h 130"/>
                <a:gd name="T20" fmla="*/ 29 w 29"/>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29" h="130">
                  <a:moveTo>
                    <a:pt x="29" y="104"/>
                  </a:moveTo>
                  <a:lnTo>
                    <a:pt x="29" y="0"/>
                  </a:lnTo>
                  <a:lnTo>
                    <a:pt x="0" y="29"/>
                  </a:lnTo>
                  <a:lnTo>
                    <a:pt x="0" y="130"/>
                  </a:lnTo>
                  <a:lnTo>
                    <a:pt x="29" y="104"/>
                  </a:lnTo>
                  <a:close/>
                </a:path>
              </a:pathLst>
            </a:custGeom>
            <a:solidFill>
              <a:srgbClr val="FFFFFF"/>
            </a:solidFill>
            <a:ln w="3175">
              <a:solidFill>
                <a:srgbClr val="010101"/>
              </a:solidFill>
              <a:round/>
              <a:headEnd/>
              <a:tailEnd/>
            </a:ln>
          </p:spPr>
          <p:txBody>
            <a:bodyPr/>
            <a:lstStyle/>
            <a:p>
              <a:endParaRPr lang="en-US" dirty="0"/>
            </a:p>
          </p:txBody>
        </p:sp>
        <p:sp>
          <p:nvSpPr>
            <p:cNvPr id="58607" name="Freeform 682"/>
            <p:cNvSpPr>
              <a:spLocks/>
            </p:cNvSpPr>
            <p:nvPr/>
          </p:nvSpPr>
          <p:spPr bwMode="auto">
            <a:xfrm>
              <a:off x="2769" y="2066"/>
              <a:ext cx="151" cy="101"/>
            </a:xfrm>
            <a:custGeom>
              <a:avLst/>
              <a:gdLst>
                <a:gd name="T0" fmla="*/ 1892 w 64"/>
                <a:gd name="T1" fmla="*/ 1308 h 43"/>
                <a:gd name="T2" fmla="*/ 1982 w 64"/>
                <a:gd name="T3" fmla="*/ 1240 h 43"/>
                <a:gd name="T4" fmla="*/ 1982 w 64"/>
                <a:gd name="T5" fmla="*/ 89 h 43"/>
                <a:gd name="T6" fmla="*/ 1892 w 64"/>
                <a:gd name="T7" fmla="*/ 0 h 43"/>
                <a:gd name="T8" fmla="*/ 66 w 64"/>
                <a:gd name="T9" fmla="*/ 0 h 43"/>
                <a:gd name="T10" fmla="*/ 0 w 64"/>
                <a:gd name="T11" fmla="*/ 89 h 43"/>
                <a:gd name="T12" fmla="*/ 0 w 64"/>
                <a:gd name="T13" fmla="*/ 1240 h 43"/>
                <a:gd name="T14" fmla="*/ 66 w 64"/>
                <a:gd name="T15" fmla="*/ 1308 h 43"/>
                <a:gd name="T16" fmla="*/ 1892 w 64"/>
                <a:gd name="T17" fmla="*/ 1308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3"/>
                <a:gd name="T29" fmla="*/ 64 w 64"/>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3">
                  <a:moveTo>
                    <a:pt x="61" y="43"/>
                  </a:moveTo>
                  <a:cubicBezTo>
                    <a:pt x="62" y="43"/>
                    <a:pt x="64" y="42"/>
                    <a:pt x="64" y="41"/>
                  </a:cubicBezTo>
                  <a:cubicBezTo>
                    <a:pt x="64" y="3"/>
                    <a:pt x="64" y="3"/>
                    <a:pt x="64" y="3"/>
                  </a:cubicBezTo>
                  <a:cubicBezTo>
                    <a:pt x="64" y="2"/>
                    <a:pt x="62" y="0"/>
                    <a:pt x="61" y="0"/>
                  </a:cubicBezTo>
                  <a:cubicBezTo>
                    <a:pt x="2" y="0"/>
                    <a:pt x="2" y="0"/>
                    <a:pt x="2" y="0"/>
                  </a:cubicBezTo>
                  <a:cubicBezTo>
                    <a:pt x="1" y="0"/>
                    <a:pt x="0" y="2"/>
                    <a:pt x="0" y="3"/>
                  </a:cubicBezTo>
                  <a:cubicBezTo>
                    <a:pt x="0" y="41"/>
                    <a:pt x="0" y="41"/>
                    <a:pt x="0" y="41"/>
                  </a:cubicBezTo>
                  <a:cubicBezTo>
                    <a:pt x="0" y="42"/>
                    <a:pt x="1" y="43"/>
                    <a:pt x="2" y="43"/>
                  </a:cubicBezTo>
                  <a:cubicBezTo>
                    <a:pt x="61" y="43"/>
                    <a:pt x="61" y="43"/>
                    <a:pt x="61" y="43"/>
                  </a:cubicBezTo>
                  <a:close/>
                </a:path>
              </a:pathLst>
            </a:custGeom>
            <a:solidFill>
              <a:srgbClr val="FFFFFF"/>
            </a:solidFill>
            <a:ln w="3175">
              <a:solidFill>
                <a:srgbClr val="010101"/>
              </a:solidFill>
              <a:round/>
              <a:headEnd/>
              <a:tailEnd/>
            </a:ln>
          </p:spPr>
          <p:txBody>
            <a:bodyPr/>
            <a:lstStyle/>
            <a:p>
              <a:endParaRPr lang="en-US" dirty="0"/>
            </a:p>
          </p:txBody>
        </p:sp>
        <p:sp>
          <p:nvSpPr>
            <p:cNvPr id="58608" name="Freeform 683"/>
            <p:cNvSpPr>
              <a:spLocks/>
            </p:cNvSpPr>
            <p:nvPr/>
          </p:nvSpPr>
          <p:spPr bwMode="auto">
            <a:xfrm>
              <a:off x="2769" y="2037"/>
              <a:ext cx="180" cy="29"/>
            </a:xfrm>
            <a:custGeom>
              <a:avLst/>
              <a:gdLst>
                <a:gd name="T0" fmla="*/ 151 w 180"/>
                <a:gd name="T1" fmla="*/ 29 h 29"/>
                <a:gd name="T2" fmla="*/ 180 w 180"/>
                <a:gd name="T3" fmla="*/ 0 h 29"/>
                <a:gd name="T4" fmla="*/ 28 w 180"/>
                <a:gd name="T5" fmla="*/ 0 h 29"/>
                <a:gd name="T6" fmla="*/ 0 w 180"/>
                <a:gd name="T7" fmla="*/ 29 h 29"/>
                <a:gd name="T8" fmla="*/ 151 w 180"/>
                <a:gd name="T9" fmla="*/ 29 h 29"/>
                <a:gd name="T10" fmla="*/ 151 w 180"/>
                <a:gd name="T11" fmla="*/ 29 h 29"/>
                <a:gd name="T12" fmla="*/ 0 60000 65536"/>
                <a:gd name="T13" fmla="*/ 0 60000 65536"/>
                <a:gd name="T14" fmla="*/ 0 60000 65536"/>
                <a:gd name="T15" fmla="*/ 0 60000 65536"/>
                <a:gd name="T16" fmla="*/ 0 60000 65536"/>
                <a:gd name="T17" fmla="*/ 0 60000 65536"/>
                <a:gd name="T18" fmla="*/ 0 w 180"/>
                <a:gd name="T19" fmla="*/ 0 h 29"/>
                <a:gd name="T20" fmla="*/ 180 w 180"/>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80" h="29">
                  <a:moveTo>
                    <a:pt x="151" y="29"/>
                  </a:moveTo>
                  <a:lnTo>
                    <a:pt x="180" y="0"/>
                  </a:lnTo>
                  <a:lnTo>
                    <a:pt x="28" y="0"/>
                  </a:lnTo>
                  <a:lnTo>
                    <a:pt x="0" y="29"/>
                  </a:lnTo>
                  <a:lnTo>
                    <a:pt x="151" y="29"/>
                  </a:lnTo>
                  <a:close/>
                </a:path>
              </a:pathLst>
            </a:custGeom>
            <a:solidFill>
              <a:srgbClr val="FFFFFF"/>
            </a:solidFill>
            <a:ln w="3175">
              <a:solidFill>
                <a:srgbClr val="010101"/>
              </a:solidFill>
              <a:round/>
              <a:headEnd/>
              <a:tailEnd/>
            </a:ln>
          </p:spPr>
          <p:txBody>
            <a:bodyPr/>
            <a:lstStyle/>
            <a:p>
              <a:endParaRPr lang="en-US" dirty="0"/>
            </a:p>
          </p:txBody>
        </p:sp>
        <p:sp>
          <p:nvSpPr>
            <p:cNvPr id="58609" name="Oval 684"/>
            <p:cNvSpPr>
              <a:spLocks noChangeArrowheads="1"/>
            </p:cNvSpPr>
            <p:nvPr/>
          </p:nvSpPr>
          <p:spPr bwMode="auto">
            <a:xfrm>
              <a:off x="2830" y="2094"/>
              <a:ext cx="26" cy="33"/>
            </a:xfrm>
            <a:prstGeom prst="ellipse">
              <a:avLst/>
            </a:prstGeom>
            <a:solidFill>
              <a:srgbClr val="010101"/>
            </a:solidFill>
            <a:ln w="9525">
              <a:noFill/>
              <a:round/>
              <a:headEnd/>
              <a:tailEnd/>
            </a:ln>
          </p:spPr>
          <p:txBody>
            <a:bodyPr/>
            <a:lstStyle/>
            <a:p>
              <a:endParaRPr lang="en-US" dirty="0"/>
            </a:p>
          </p:txBody>
        </p:sp>
        <p:sp>
          <p:nvSpPr>
            <p:cNvPr id="58610" name="Freeform 685"/>
            <p:cNvSpPr>
              <a:spLocks/>
            </p:cNvSpPr>
            <p:nvPr/>
          </p:nvSpPr>
          <p:spPr bwMode="auto">
            <a:xfrm>
              <a:off x="2840" y="2111"/>
              <a:ext cx="7" cy="38"/>
            </a:xfrm>
            <a:custGeom>
              <a:avLst/>
              <a:gdLst>
                <a:gd name="T0" fmla="*/ 7 w 7"/>
                <a:gd name="T1" fmla="*/ 33 h 38"/>
                <a:gd name="T2" fmla="*/ 7 w 7"/>
                <a:gd name="T3" fmla="*/ 0 h 38"/>
                <a:gd name="T4" fmla="*/ 0 w 7"/>
                <a:gd name="T5" fmla="*/ 7 h 38"/>
                <a:gd name="T6" fmla="*/ 0 w 7"/>
                <a:gd name="T7" fmla="*/ 38 h 38"/>
                <a:gd name="T8" fmla="*/ 7 w 7"/>
                <a:gd name="T9" fmla="*/ 33 h 38"/>
                <a:gd name="T10" fmla="*/ 7 w 7"/>
                <a:gd name="T11" fmla="*/ 33 h 38"/>
                <a:gd name="T12" fmla="*/ 0 60000 65536"/>
                <a:gd name="T13" fmla="*/ 0 60000 65536"/>
                <a:gd name="T14" fmla="*/ 0 60000 65536"/>
                <a:gd name="T15" fmla="*/ 0 60000 65536"/>
                <a:gd name="T16" fmla="*/ 0 60000 65536"/>
                <a:gd name="T17" fmla="*/ 0 60000 65536"/>
                <a:gd name="T18" fmla="*/ 0 w 7"/>
                <a:gd name="T19" fmla="*/ 0 h 38"/>
                <a:gd name="T20" fmla="*/ 7 w 7"/>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7" h="38">
                  <a:moveTo>
                    <a:pt x="7" y="33"/>
                  </a:moveTo>
                  <a:lnTo>
                    <a:pt x="7" y="0"/>
                  </a:lnTo>
                  <a:lnTo>
                    <a:pt x="0" y="7"/>
                  </a:lnTo>
                  <a:lnTo>
                    <a:pt x="0" y="38"/>
                  </a:lnTo>
                  <a:lnTo>
                    <a:pt x="7" y="33"/>
                  </a:lnTo>
                  <a:close/>
                </a:path>
              </a:pathLst>
            </a:custGeom>
            <a:solidFill>
              <a:srgbClr val="010101"/>
            </a:solidFill>
            <a:ln w="9525">
              <a:noFill/>
              <a:round/>
              <a:headEnd/>
              <a:tailEnd/>
            </a:ln>
          </p:spPr>
          <p:txBody>
            <a:bodyPr/>
            <a:lstStyle/>
            <a:p>
              <a:endParaRPr lang="en-US" dirty="0"/>
            </a:p>
          </p:txBody>
        </p:sp>
        <p:sp>
          <p:nvSpPr>
            <p:cNvPr id="58611" name="Freeform 686"/>
            <p:cNvSpPr>
              <a:spLocks/>
            </p:cNvSpPr>
            <p:nvPr/>
          </p:nvSpPr>
          <p:spPr bwMode="auto">
            <a:xfrm>
              <a:off x="2804" y="1962"/>
              <a:ext cx="109" cy="97"/>
            </a:xfrm>
            <a:custGeom>
              <a:avLst/>
              <a:gdLst>
                <a:gd name="T0" fmla="*/ 730 w 46"/>
                <a:gd name="T1" fmla="*/ 156 h 41"/>
                <a:gd name="T2" fmla="*/ 185 w 46"/>
                <a:gd name="T3" fmla="*/ 688 h 41"/>
                <a:gd name="T4" fmla="*/ 185 w 46"/>
                <a:gd name="T5" fmla="*/ 1164 h 41"/>
                <a:gd name="T6" fmla="*/ 95 w 46"/>
                <a:gd name="T7" fmla="*/ 1221 h 41"/>
                <a:gd name="T8" fmla="*/ 0 w 46"/>
                <a:gd name="T9" fmla="*/ 1164 h 41"/>
                <a:gd name="T10" fmla="*/ 0 w 46"/>
                <a:gd name="T11" fmla="*/ 688 h 41"/>
                <a:gd name="T12" fmla="*/ 730 w 46"/>
                <a:gd name="T13" fmla="*/ 0 h 41"/>
                <a:gd name="T14" fmla="*/ 1448 w 46"/>
                <a:gd name="T15" fmla="*/ 688 h 41"/>
                <a:gd name="T16" fmla="*/ 1448 w 46"/>
                <a:gd name="T17" fmla="*/ 1221 h 41"/>
                <a:gd name="T18" fmla="*/ 1358 w 46"/>
                <a:gd name="T19" fmla="*/ 1282 h 41"/>
                <a:gd name="T20" fmla="*/ 1225 w 46"/>
                <a:gd name="T21" fmla="*/ 1164 h 41"/>
                <a:gd name="T22" fmla="*/ 1225 w 46"/>
                <a:gd name="T23" fmla="*/ 688 h 41"/>
                <a:gd name="T24" fmla="*/ 730 w 46"/>
                <a:gd name="T25" fmla="*/ 156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41"/>
                <a:gd name="T41" fmla="*/ 46 w 46"/>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41">
                  <a:moveTo>
                    <a:pt x="23" y="5"/>
                  </a:moveTo>
                  <a:cubicBezTo>
                    <a:pt x="14" y="5"/>
                    <a:pt x="6" y="13"/>
                    <a:pt x="6" y="22"/>
                  </a:cubicBezTo>
                  <a:cubicBezTo>
                    <a:pt x="6" y="37"/>
                    <a:pt x="6" y="37"/>
                    <a:pt x="6" y="37"/>
                  </a:cubicBezTo>
                  <a:cubicBezTo>
                    <a:pt x="7" y="38"/>
                    <a:pt x="5" y="39"/>
                    <a:pt x="3" y="39"/>
                  </a:cubicBezTo>
                  <a:cubicBezTo>
                    <a:pt x="1" y="39"/>
                    <a:pt x="0" y="39"/>
                    <a:pt x="0" y="37"/>
                  </a:cubicBezTo>
                  <a:cubicBezTo>
                    <a:pt x="0" y="22"/>
                    <a:pt x="0" y="22"/>
                    <a:pt x="0" y="22"/>
                  </a:cubicBezTo>
                  <a:cubicBezTo>
                    <a:pt x="0" y="10"/>
                    <a:pt x="10" y="0"/>
                    <a:pt x="23" y="0"/>
                  </a:cubicBezTo>
                  <a:cubicBezTo>
                    <a:pt x="35" y="0"/>
                    <a:pt x="46" y="10"/>
                    <a:pt x="46" y="22"/>
                  </a:cubicBezTo>
                  <a:cubicBezTo>
                    <a:pt x="46" y="39"/>
                    <a:pt x="46" y="39"/>
                    <a:pt x="46" y="39"/>
                  </a:cubicBezTo>
                  <a:cubicBezTo>
                    <a:pt x="46" y="40"/>
                    <a:pt x="45" y="41"/>
                    <a:pt x="43" y="41"/>
                  </a:cubicBezTo>
                  <a:cubicBezTo>
                    <a:pt x="41" y="41"/>
                    <a:pt x="39" y="39"/>
                    <a:pt x="39" y="37"/>
                  </a:cubicBezTo>
                  <a:cubicBezTo>
                    <a:pt x="39" y="22"/>
                    <a:pt x="39" y="22"/>
                    <a:pt x="39" y="22"/>
                  </a:cubicBezTo>
                  <a:cubicBezTo>
                    <a:pt x="39" y="13"/>
                    <a:pt x="32" y="5"/>
                    <a:pt x="23" y="5"/>
                  </a:cubicBezTo>
                </a:path>
              </a:pathLst>
            </a:custGeom>
            <a:solidFill>
              <a:srgbClr val="FFFFFF"/>
            </a:solidFill>
            <a:ln w="3175">
              <a:solidFill>
                <a:srgbClr val="010101"/>
              </a:solidFill>
              <a:round/>
              <a:headEnd/>
              <a:tailEnd/>
            </a:ln>
          </p:spPr>
          <p:txBody>
            <a:bodyPr/>
            <a:lstStyle/>
            <a:p>
              <a:endParaRPr lang="en-US" dirty="0"/>
            </a:p>
          </p:txBody>
        </p:sp>
        <p:sp>
          <p:nvSpPr>
            <p:cNvPr id="58612" name="Freeform 687"/>
            <p:cNvSpPr>
              <a:spLocks/>
            </p:cNvSpPr>
            <p:nvPr/>
          </p:nvSpPr>
          <p:spPr bwMode="auto">
            <a:xfrm>
              <a:off x="2804" y="1962"/>
              <a:ext cx="109" cy="97"/>
            </a:xfrm>
            <a:custGeom>
              <a:avLst/>
              <a:gdLst>
                <a:gd name="T0" fmla="*/ 730 w 46"/>
                <a:gd name="T1" fmla="*/ 156 h 41"/>
                <a:gd name="T2" fmla="*/ 185 w 46"/>
                <a:gd name="T3" fmla="*/ 688 h 41"/>
                <a:gd name="T4" fmla="*/ 185 w 46"/>
                <a:gd name="T5" fmla="*/ 1164 h 41"/>
                <a:gd name="T6" fmla="*/ 95 w 46"/>
                <a:gd name="T7" fmla="*/ 1221 h 41"/>
                <a:gd name="T8" fmla="*/ 0 w 46"/>
                <a:gd name="T9" fmla="*/ 1164 h 41"/>
                <a:gd name="T10" fmla="*/ 0 w 46"/>
                <a:gd name="T11" fmla="*/ 688 h 41"/>
                <a:gd name="T12" fmla="*/ 730 w 46"/>
                <a:gd name="T13" fmla="*/ 0 h 41"/>
                <a:gd name="T14" fmla="*/ 1448 w 46"/>
                <a:gd name="T15" fmla="*/ 688 h 41"/>
                <a:gd name="T16" fmla="*/ 1448 w 46"/>
                <a:gd name="T17" fmla="*/ 1221 h 41"/>
                <a:gd name="T18" fmla="*/ 1358 w 46"/>
                <a:gd name="T19" fmla="*/ 1282 h 41"/>
                <a:gd name="T20" fmla="*/ 1225 w 46"/>
                <a:gd name="T21" fmla="*/ 1164 h 41"/>
                <a:gd name="T22" fmla="*/ 1225 w 46"/>
                <a:gd name="T23" fmla="*/ 688 h 41"/>
                <a:gd name="T24" fmla="*/ 730 w 46"/>
                <a:gd name="T25" fmla="*/ 156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41"/>
                <a:gd name="T41" fmla="*/ 46 w 46"/>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41">
                  <a:moveTo>
                    <a:pt x="23" y="5"/>
                  </a:moveTo>
                  <a:cubicBezTo>
                    <a:pt x="14" y="5"/>
                    <a:pt x="6" y="13"/>
                    <a:pt x="6" y="22"/>
                  </a:cubicBezTo>
                  <a:cubicBezTo>
                    <a:pt x="6" y="37"/>
                    <a:pt x="6" y="37"/>
                    <a:pt x="6" y="37"/>
                  </a:cubicBezTo>
                  <a:cubicBezTo>
                    <a:pt x="7" y="38"/>
                    <a:pt x="5" y="39"/>
                    <a:pt x="3" y="39"/>
                  </a:cubicBezTo>
                  <a:cubicBezTo>
                    <a:pt x="1" y="39"/>
                    <a:pt x="0" y="39"/>
                    <a:pt x="0" y="37"/>
                  </a:cubicBezTo>
                  <a:cubicBezTo>
                    <a:pt x="0" y="22"/>
                    <a:pt x="0" y="22"/>
                    <a:pt x="0" y="22"/>
                  </a:cubicBezTo>
                  <a:cubicBezTo>
                    <a:pt x="0" y="10"/>
                    <a:pt x="10" y="0"/>
                    <a:pt x="23" y="0"/>
                  </a:cubicBezTo>
                  <a:cubicBezTo>
                    <a:pt x="35" y="0"/>
                    <a:pt x="46" y="10"/>
                    <a:pt x="46" y="22"/>
                  </a:cubicBezTo>
                  <a:cubicBezTo>
                    <a:pt x="46" y="39"/>
                    <a:pt x="46" y="39"/>
                    <a:pt x="46" y="39"/>
                  </a:cubicBezTo>
                  <a:cubicBezTo>
                    <a:pt x="46" y="40"/>
                    <a:pt x="45" y="41"/>
                    <a:pt x="43" y="41"/>
                  </a:cubicBezTo>
                  <a:cubicBezTo>
                    <a:pt x="41" y="41"/>
                    <a:pt x="39" y="39"/>
                    <a:pt x="39" y="37"/>
                  </a:cubicBezTo>
                  <a:cubicBezTo>
                    <a:pt x="39" y="22"/>
                    <a:pt x="39" y="22"/>
                    <a:pt x="39" y="22"/>
                  </a:cubicBezTo>
                  <a:cubicBezTo>
                    <a:pt x="39" y="13"/>
                    <a:pt x="32" y="5"/>
                    <a:pt x="23" y="5"/>
                  </a:cubicBezTo>
                </a:path>
              </a:pathLst>
            </a:custGeom>
            <a:noFill/>
            <a:ln w="3175">
              <a:solidFill>
                <a:srgbClr val="010101"/>
              </a:solidFill>
              <a:round/>
              <a:headEnd/>
              <a:tailEnd/>
            </a:ln>
          </p:spPr>
          <p:txBody>
            <a:bodyPr/>
            <a:lstStyle/>
            <a:p>
              <a:endParaRPr lang="en-US" dirty="0"/>
            </a:p>
          </p:txBody>
        </p:sp>
        <p:sp>
          <p:nvSpPr>
            <p:cNvPr id="58613" name="Freeform 688"/>
            <p:cNvSpPr>
              <a:spLocks/>
            </p:cNvSpPr>
            <p:nvPr/>
          </p:nvSpPr>
          <p:spPr bwMode="auto">
            <a:xfrm>
              <a:off x="2561" y="2241"/>
              <a:ext cx="52" cy="49"/>
            </a:xfrm>
            <a:custGeom>
              <a:avLst/>
              <a:gdLst>
                <a:gd name="T0" fmla="*/ 28 w 22"/>
                <a:gd name="T1" fmla="*/ 240 h 21"/>
                <a:gd name="T2" fmla="*/ 409 w 22"/>
                <a:gd name="T3" fmla="*/ 28 h 21"/>
                <a:gd name="T4" fmla="*/ 659 w 22"/>
                <a:gd name="T5" fmla="*/ 380 h 21"/>
                <a:gd name="T6" fmla="*/ 279 w 22"/>
                <a:gd name="T7" fmla="*/ 600 h 21"/>
                <a:gd name="T8" fmla="*/ 28 w 22"/>
                <a:gd name="T9" fmla="*/ 24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1" y="8"/>
                  </a:moveTo>
                  <a:cubicBezTo>
                    <a:pt x="2" y="3"/>
                    <a:pt x="8" y="0"/>
                    <a:pt x="13" y="1"/>
                  </a:cubicBezTo>
                  <a:cubicBezTo>
                    <a:pt x="19" y="2"/>
                    <a:pt x="22" y="7"/>
                    <a:pt x="21" y="13"/>
                  </a:cubicBezTo>
                  <a:cubicBezTo>
                    <a:pt x="19" y="18"/>
                    <a:pt x="15" y="21"/>
                    <a:pt x="9" y="20"/>
                  </a:cubicBezTo>
                  <a:cubicBezTo>
                    <a:pt x="4" y="19"/>
                    <a:pt x="0" y="13"/>
                    <a:pt x="1" y="8"/>
                  </a:cubicBezTo>
                  <a:close/>
                </a:path>
              </a:pathLst>
            </a:custGeom>
            <a:solidFill>
              <a:srgbClr val="FFFFFF"/>
            </a:solidFill>
            <a:ln w="7938">
              <a:solidFill>
                <a:srgbClr val="010101"/>
              </a:solidFill>
              <a:miter lim="800000"/>
              <a:headEnd/>
              <a:tailEnd/>
            </a:ln>
          </p:spPr>
          <p:txBody>
            <a:bodyPr/>
            <a:lstStyle/>
            <a:p>
              <a:endParaRPr lang="en-US" dirty="0"/>
            </a:p>
          </p:txBody>
        </p:sp>
        <p:sp>
          <p:nvSpPr>
            <p:cNvPr id="58614" name="Freeform 689"/>
            <p:cNvSpPr>
              <a:spLocks/>
            </p:cNvSpPr>
            <p:nvPr/>
          </p:nvSpPr>
          <p:spPr bwMode="auto">
            <a:xfrm>
              <a:off x="2575" y="2137"/>
              <a:ext cx="192" cy="153"/>
            </a:xfrm>
            <a:custGeom>
              <a:avLst/>
              <a:gdLst>
                <a:gd name="T0" fmla="*/ 36 w 192"/>
                <a:gd name="T1" fmla="*/ 153 h 153"/>
                <a:gd name="T2" fmla="*/ 0 w 192"/>
                <a:gd name="T3" fmla="*/ 99 h 153"/>
                <a:gd name="T4" fmla="*/ 156 w 192"/>
                <a:gd name="T5" fmla="*/ 0 h 153"/>
                <a:gd name="T6" fmla="*/ 192 w 192"/>
                <a:gd name="T7" fmla="*/ 54 h 153"/>
                <a:gd name="T8" fmla="*/ 36 w 192"/>
                <a:gd name="T9" fmla="*/ 153 h 153"/>
                <a:gd name="T10" fmla="*/ 36 w 192"/>
                <a:gd name="T11" fmla="*/ 153 h 153"/>
                <a:gd name="T12" fmla="*/ 0 60000 65536"/>
                <a:gd name="T13" fmla="*/ 0 60000 65536"/>
                <a:gd name="T14" fmla="*/ 0 60000 65536"/>
                <a:gd name="T15" fmla="*/ 0 60000 65536"/>
                <a:gd name="T16" fmla="*/ 0 60000 65536"/>
                <a:gd name="T17" fmla="*/ 0 60000 65536"/>
                <a:gd name="T18" fmla="*/ 0 w 192"/>
                <a:gd name="T19" fmla="*/ 0 h 153"/>
                <a:gd name="T20" fmla="*/ 192 w 192"/>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192" h="153">
                  <a:moveTo>
                    <a:pt x="36" y="153"/>
                  </a:moveTo>
                  <a:lnTo>
                    <a:pt x="0" y="99"/>
                  </a:lnTo>
                  <a:lnTo>
                    <a:pt x="156" y="0"/>
                  </a:lnTo>
                  <a:lnTo>
                    <a:pt x="192" y="54"/>
                  </a:lnTo>
                  <a:lnTo>
                    <a:pt x="36" y="153"/>
                  </a:lnTo>
                  <a:close/>
                </a:path>
              </a:pathLst>
            </a:custGeom>
            <a:solidFill>
              <a:srgbClr val="FFFFFF"/>
            </a:solidFill>
            <a:ln w="7938">
              <a:solidFill>
                <a:srgbClr val="010101"/>
              </a:solidFill>
              <a:miter lim="800000"/>
              <a:headEnd/>
              <a:tailEnd/>
            </a:ln>
          </p:spPr>
          <p:txBody>
            <a:bodyPr/>
            <a:lstStyle/>
            <a:p>
              <a:endParaRPr lang="en-US" dirty="0"/>
            </a:p>
          </p:txBody>
        </p:sp>
        <p:sp>
          <p:nvSpPr>
            <p:cNvPr id="58615" name="Freeform 690"/>
            <p:cNvSpPr>
              <a:spLocks noEditPoints="1"/>
            </p:cNvSpPr>
            <p:nvPr/>
          </p:nvSpPr>
          <p:spPr bwMode="auto">
            <a:xfrm>
              <a:off x="2679" y="1879"/>
              <a:ext cx="385" cy="388"/>
            </a:xfrm>
            <a:custGeom>
              <a:avLst/>
              <a:gdLst>
                <a:gd name="T0" fmla="*/ 3019 w 163"/>
                <a:gd name="T1" fmla="*/ 279 h 164"/>
                <a:gd name="T2" fmla="*/ 250 w 163"/>
                <a:gd name="T3" fmla="*/ 2065 h 164"/>
                <a:gd name="T4" fmla="*/ 2053 w 163"/>
                <a:gd name="T5" fmla="*/ 4859 h 164"/>
                <a:gd name="T6" fmla="*/ 4797 w 163"/>
                <a:gd name="T7" fmla="*/ 3073 h 164"/>
                <a:gd name="T8" fmla="*/ 3019 w 163"/>
                <a:gd name="T9" fmla="*/ 279 h 164"/>
                <a:gd name="T10" fmla="*/ 2950 w 163"/>
                <a:gd name="T11" fmla="*/ 594 h 164"/>
                <a:gd name="T12" fmla="*/ 4507 w 163"/>
                <a:gd name="T13" fmla="*/ 2979 h 164"/>
                <a:gd name="T14" fmla="*/ 2081 w 163"/>
                <a:gd name="T15" fmla="*/ 4516 h 164"/>
                <a:gd name="T16" fmla="*/ 590 w 163"/>
                <a:gd name="T17" fmla="*/ 2132 h 164"/>
                <a:gd name="T18" fmla="*/ 2950 w 163"/>
                <a:gd name="T19" fmla="*/ 594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3"/>
                <a:gd name="T31" fmla="*/ 0 h 164"/>
                <a:gd name="T32" fmla="*/ 163 w 163"/>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3" h="164">
                  <a:moveTo>
                    <a:pt x="97" y="9"/>
                  </a:moveTo>
                  <a:cubicBezTo>
                    <a:pt x="57" y="0"/>
                    <a:pt x="16" y="26"/>
                    <a:pt x="8" y="66"/>
                  </a:cubicBezTo>
                  <a:cubicBezTo>
                    <a:pt x="0" y="106"/>
                    <a:pt x="25" y="145"/>
                    <a:pt x="66" y="155"/>
                  </a:cubicBezTo>
                  <a:cubicBezTo>
                    <a:pt x="106" y="164"/>
                    <a:pt x="146" y="138"/>
                    <a:pt x="154" y="98"/>
                  </a:cubicBezTo>
                  <a:cubicBezTo>
                    <a:pt x="163" y="58"/>
                    <a:pt x="137" y="18"/>
                    <a:pt x="97" y="9"/>
                  </a:cubicBezTo>
                  <a:close/>
                  <a:moveTo>
                    <a:pt x="95" y="19"/>
                  </a:moveTo>
                  <a:cubicBezTo>
                    <a:pt x="129" y="26"/>
                    <a:pt x="152" y="61"/>
                    <a:pt x="145" y="95"/>
                  </a:cubicBezTo>
                  <a:cubicBezTo>
                    <a:pt x="137" y="130"/>
                    <a:pt x="103" y="152"/>
                    <a:pt x="67" y="144"/>
                  </a:cubicBezTo>
                  <a:cubicBezTo>
                    <a:pt x="33" y="137"/>
                    <a:pt x="11" y="102"/>
                    <a:pt x="19" y="68"/>
                  </a:cubicBezTo>
                  <a:cubicBezTo>
                    <a:pt x="26" y="33"/>
                    <a:pt x="60" y="12"/>
                    <a:pt x="95" y="19"/>
                  </a:cubicBezTo>
                  <a:close/>
                </a:path>
              </a:pathLst>
            </a:custGeom>
            <a:solidFill>
              <a:srgbClr val="FFFFFF"/>
            </a:solidFill>
            <a:ln w="7938">
              <a:solidFill>
                <a:srgbClr val="010101"/>
              </a:solidFill>
              <a:miter lim="800000"/>
              <a:headEnd/>
              <a:tailEnd/>
            </a:ln>
          </p:spPr>
          <p:txBody>
            <a:bodyPr/>
            <a:lstStyle/>
            <a:p>
              <a:endParaRPr lang="en-US" dirty="0"/>
            </a:p>
          </p:txBody>
        </p:sp>
        <p:sp>
          <p:nvSpPr>
            <p:cNvPr id="58616" name="Freeform 691"/>
            <p:cNvSpPr>
              <a:spLocks noEditPoints="1"/>
            </p:cNvSpPr>
            <p:nvPr/>
          </p:nvSpPr>
          <p:spPr bwMode="auto">
            <a:xfrm>
              <a:off x="2656" y="1891"/>
              <a:ext cx="387" cy="387"/>
            </a:xfrm>
            <a:custGeom>
              <a:avLst/>
              <a:gdLst>
                <a:gd name="T0" fmla="*/ 3035 w 164"/>
                <a:gd name="T1" fmla="*/ 278 h 164"/>
                <a:gd name="T2" fmla="*/ 278 w 164"/>
                <a:gd name="T3" fmla="*/ 2048 h 164"/>
                <a:gd name="T4" fmla="*/ 2048 w 164"/>
                <a:gd name="T5" fmla="*/ 4812 h 164"/>
                <a:gd name="T6" fmla="*/ 4812 w 164"/>
                <a:gd name="T7" fmla="*/ 3035 h 164"/>
                <a:gd name="T8" fmla="*/ 3035 w 164"/>
                <a:gd name="T9" fmla="*/ 278 h 164"/>
                <a:gd name="T10" fmla="*/ 2985 w 164"/>
                <a:gd name="T11" fmla="*/ 590 h 164"/>
                <a:gd name="T12" fmla="*/ 4493 w 164"/>
                <a:gd name="T13" fmla="*/ 2985 h 164"/>
                <a:gd name="T14" fmla="*/ 2105 w 164"/>
                <a:gd name="T15" fmla="*/ 4467 h 164"/>
                <a:gd name="T16" fmla="*/ 590 w 164"/>
                <a:gd name="T17" fmla="*/ 2105 h 164"/>
                <a:gd name="T18" fmla="*/ 2985 w 164"/>
                <a:gd name="T19" fmla="*/ 59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4"/>
                <a:gd name="T31" fmla="*/ 0 h 164"/>
                <a:gd name="T32" fmla="*/ 164 w 164"/>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4" h="164">
                  <a:moveTo>
                    <a:pt x="98" y="9"/>
                  </a:moveTo>
                  <a:cubicBezTo>
                    <a:pt x="57" y="0"/>
                    <a:pt x="17" y="26"/>
                    <a:pt x="9" y="66"/>
                  </a:cubicBezTo>
                  <a:cubicBezTo>
                    <a:pt x="0" y="106"/>
                    <a:pt x="25" y="146"/>
                    <a:pt x="66" y="155"/>
                  </a:cubicBezTo>
                  <a:cubicBezTo>
                    <a:pt x="107" y="164"/>
                    <a:pt x="146" y="138"/>
                    <a:pt x="155" y="98"/>
                  </a:cubicBezTo>
                  <a:cubicBezTo>
                    <a:pt x="164" y="58"/>
                    <a:pt x="138" y="18"/>
                    <a:pt x="98" y="9"/>
                  </a:cubicBezTo>
                  <a:close/>
                  <a:moveTo>
                    <a:pt x="96" y="19"/>
                  </a:moveTo>
                  <a:cubicBezTo>
                    <a:pt x="130" y="27"/>
                    <a:pt x="152" y="61"/>
                    <a:pt x="145" y="96"/>
                  </a:cubicBezTo>
                  <a:cubicBezTo>
                    <a:pt x="137" y="130"/>
                    <a:pt x="103" y="152"/>
                    <a:pt x="68" y="144"/>
                  </a:cubicBezTo>
                  <a:cubicBezTo>
                    <a:pt x="34" y="137"/>
                    <a:pt x="11" y="103"/>
                    <a:pt x="19" y="68"/>
                  </a:cubicBezTo>
                  <a:cubicBezTo>
                    <a:pt x="26" y="34"/>
                    <a:pt x="60" y="12"/>
                    <a:pt x="96" y="19"/>
                  </a:cubicBezTo>
                  <a:close/>
                </a:path>
              </a:pathLst>
            </a:custGeom>
            <a:solidFill>
              <a:srgbClr val="FFFFFF"/>
            </a:solidFill>
            <a:ln w="7938">
              <a:solidFill>
                <a:srgbClr val="010101"/>
              </a:solidFill>
              <a:miter lim="800000"/>
              <a:headEnd/>
              <a:tailEnd/>
            </a:ln>
          </p:spPr>
          <p:txBody>
            <a:bodyPr/>
            <a:lstStyle/>
            <a:p>
              <a:endParaRPr lang="en-US" dirty="0"/>
            </a:p>
          </p:txBody>
        </p:sp>
      </p:grpSp>
      <p:pic>
        <p:nvPicPr>
          <p:cNvPr id="58534" name="Picture 58" descr="CS-MARS"/>
          <p:cNvPicPr>
            <a:picLocks noChangeAspect="1" noChangeArrowheads="1"/>
          </p:cNvPicPr>
          <p:nvPr/>
        </p:nvPicPr>
        <p:blipFill>
          <a:blip r:embed="rId32" cstate="print"/>
          <a:srcRect/>
          <a:stretch>
            <a:fillRect/>
          </a:stretch>
        </p:blipFill>
        <p:spPr bwMode="auto">
          <a:xfrm>
            <a:off x="4473575" y="4767263"/>
            <a:ext cx="414338" cy="265112"/>
          </a:xfrm>
          <a:prstGeom prst="rect">
            <a:avLst/>
          </a:prstGeom>
          <a:noFill/>
          <a:ln w="9525">
            <a:noFill/>
            <a:miter lim="800000"/>
            <a:headEnd/>
            <a:tailEnd/>
          </a:ln>
        </p:spPr>
      </p:pic>
      <p:sp>
        <p:nvSpPr>
          <p:cNvPr id="58535" name="TextBox 329"/>
          <p:cNvSpPr txBox="1">
            <a:spLocks noChangeArrowheads="1"/>
          </p:cNvSpPr>
          <p:nvPr/>
        </p:nvSpPr>
        <p:spPr bwMode="auto">
          <a:xfrm>
            <a:off x="4837113" y="4724400"/>
            <a:ext cx="845412" cy="461665"/>
          </a:xfrm>
          <a:prstGeom prst="rect">
            <a:avLst/>
          </a:prstGeom>
          <a:noFill/>
          <a:ln w="9525">
            <a:noFill/>
            <a:miter lim="800000"/>
            <a:headEnd/>
            <a:tailEnd/>
          </a:ln>
        </p:spPr>
        <p:txBody>
          <a:bodyPr wrap="square">
            <a:spAutoFit/>
          </a:bodyPr>
          <a:lstStyle/>
          <a:p>
            <a:r>
              <a:rPr lang="en-US" sz="800" dirty="0"/>
              <a:t>Cisco </a:t>
            </a:r>
          </a:p>
          <a:p>
            <a:r>
              <a:rPr lang="en-US" sz="800" dirty="0" smtClean="0"/>
              <a:t>Prime Infrastructure</a:t>
            </a:r>
            <a:endParaRPr lang="en-US" sz="1000" b="1" dirty="0">
              <a:solidFill>
                <a:srgbClr val="0070C0"/>
              </a:solidFill>
            </a:endParaRPr>
          </a:p>
        </p:txBody>
      </p:sp>
      <p:sp>
        <p:nvSpPr>
          <p:cNvPr id="692" name="Oval 29"/>
          <p:cNvSpPr>
            <a:spLocks noChangeArrowheads="1"/>
          </p:cNvSpPr>
          <p:nvPr/>
        </p:nvSpPr>
        <p:spPr bwMode="auto">
          <a:xfrm rot="9654445">
            <a:off x="2779713" y="5638800"/>
            <a:ext cx="565150" cy="563563"/>
          </a:xfrm>
          <a:prstGeom prst="ellipse">
            <a:avLst/>
          </a:prstGeom>
          <a:gradFill rotWithShape="1">
            <a:gsLst>
              <a:gs pos="0">
                <a:srgbClr val="000000">
                  <a:alpha val="0"/>
                </a:srgbClr>
              </a:gs>
              <a:gs pos="100000">
                <a:schemeClr val="accent4"/>
              </a:gs>
            </a:gsLst>
            <a:lin ang="5400000" scaled="1"/>
          </a:gradFill>
          <a:ln w="9525">
            <a:noFill/>
            <a:round/>
            <a:headEnd/>
            <a:tailEnd/>
          </a:ln>
        </p:spPr>
        <p:txBody>
          <a:bodyPr anchor="ctr"/>
          <a:lstStyle/>
          <a:p>
            <a:pPr fontAlgn="auto">
              <a:spcBef>
                <a:spcPts val="0"/>
              </a:spcBef>
              <a:spcAft>
                <a:spcPts val="0"/>
              </a:spcAft>
              <a:defRPr/>
            </a:pPr>
            <a:endParaRPr lang="en-US" dirty="0">
              <a:latin typeface="+mn-lt"/>
              <a:cs typeface="Arial" pitchFamily="34" charset="0"/>
            </a:endParaRPr>
          </a:p>
        </p:txBody>
      </p:sp>
      <p:pic>
        <p:nvPicPr>
          <p:cNvPr id="58537" name="Picture 39" descr="ACE_XML_Gateway"/>
          <p:cNvPicPr>
            <a:picLocks noChangeAspect="1" noChangeArrowheads="1"/>
          </p:cNvPicPr>
          <p:nvPr/>
        </p:nvPicPr>
        <p:blipFill>
          <a:blip r:embed="rId15" cstate="print"/>
          <a:srcRect/>
          <a:stretch>
            <a:fillRect/>
          </a:stretch>
        </p:blipFill>
        <p:spPr bwMode="auto">
          <a:xfrm>
            <a:off x="2876550" y="5756275"/>
            <a:ext cx="381000" cy="252413"/>
          </a:xfrm>
          <a:prstGeom prst="rect">
            <a:avLst/>
          </a:prstGeom>
          <a:noFill/>
          <a:ln w="9525">
            <a:noFill/>
            <a:miter lim="800000"/>
            <a:headEnd/>
            <a:tailEnd/>
          </a:ln>
        </p:spPr>
      </p:pic>
      <p:sp>
        <p:nvSpPr>
          <p:cNvPr id="696" name="Oval 29"/>
          <p:cNvSpPr>
            <a:spLocks noChangeArrowheads="1"/>
          </p:cNvSpPr>
          <p:nvPr/>
        </p:nvSpPr>
        <p:spPr bwMode="auto">
          <a:xfrm rot="9654445">
            <a:off x="4419600" y="5462588"/>
            <a:ext cx="565150" cy="563562"/>
          </a:xfrm>
          <a:prstGeom prst="ellipse">
            <a:avLst/>
          </a:prstGeom>
          <a:gradFill rotWithShape="1">
            <a:gsLst>
              <a:gs pos="0">
                <a:srgbClr val="000000">
                  <a:alpha val="0"/>
                </a:srgbClr>
              </a:gs>
              <a:gs pos="100000">
                <a:schemeClr val="accent3"/>
              </a:gs>
            </a:gsLst>
            <a:lin ang="5400000" scaled="1"/>
          </a:gradFill>
          <a:ln w="9525">
            <a:noFill/>
            <a:round/>
            <a:headEnd/>
            <a:tailEnd/>
          </a:ln>
        </p:spPr>
        <p:txBody>
          <a:bodyPr anchor="ctr"/>
          <a:lstStyle/>
          <a:p>
            <a:pPr fontAlgn="auto">
              <a:spcBef>
                <a:spcPts val="0"/>
              </a:spcBef>
              <a:spcAft>
                <a:spcPts val="0"/>
              </a:spcAft>
              <a:defRPr/>
            </a:pPr>
            <a:endParaRPr lang="en-US" dirty="0">
              <a:latin typeface="+mn-lt"/>
              <a:cs typeface="Arial" pitchFamily="34" charset="0"/>
            </a:endParaRPr>
          </a:p>
        </p:txBody>
      </p:sp>
      <p:sp>
        <p:nvSpPr>
          <p:cNvPr id="699" name="Oval 29"/>
          <p:cNvSpPr>
            <a:spLocks noChangeArrowheads="1"/>
          </p:cNvSpPr>
          <p:nvPr/>
        </p:nvSpPr>
        <p:spPr bwMode="auto">
          <a:xfrm rot="9654445">
            <a:off x="3948113" y="5846763"/>
            <a:ext cx="563562" cy="563562"/>
          </a:xfrm>
          <a:prstGeom prst="ellipse">
            <a:avLst/>
          </a:prstGeom>
          <a:gradFill rotWithShape="1">
            <a:gsLst>
              <a:gs pos="0">
                <a:srgbClr val="000000">
                  <a:alpha val="0"/>
                </a:srgbClr>
              </a:gs>
              <a:gs pos="100000">
                <a:schemeClr val="accent3"/>
              </a:gs>
            </a:gsLst>
            <a:lin ang="5400000" scaled="1"/>
          </a:gradFill>
          <a:ln w="9525">
            <a:noFill/>
            <a:round/>
            <a:headEnd/>
            <a:tailEnd/>
          </a:ln>
        </p:spPr>
        <p:txBody>
          <a:bodyPr anchor="ctr"/>
          <a:lstStyle/>
          <a:p>
            <a:pPr fontAlgn="auto">
              <a:spcBef>
                <a:spcPts val="0"/>
              </a:spcBef>
              <a:spcAft>
                <a:spcPts val="0"/>
              </a:spcAft>
              <a:defRPr/>
            </a:pPr>
            <a:endParaRPr lang="en-US" dirty="0">
              <a:latin typeface="+mn-lt"/>
              <a:cs typeface="Arial" pitchFamily="34" charset="0"/>
            </a:endParaRPr>
          </a:p>
        </p:txBody>
      </p:sp>
      <p:pic>
        <p:nvPicPr>
          <p:cNvPr id="58540" name="Picture 17" descr="PCSecureEndpoint"/>
          <p:cNvPicPr>
            <a:picLocks noChangeAspect="1" noChangeArrowheads="1"/>
          </p:cNvPicPr>
          <p:nvPr/>
        </p:nvPicPr>
        <p:blipFill>
          <a:blip r:embed="rId26" cstate="print"/>
          <a:srcRect/>
          <a:stretch>
            <a:fillRect/>
          </a:stretch>
        </p:blipFill>
        <p:spPr bwMode="auto">
          <a:xfrm>
            <a:off x="4473575" y="5562600"/>
            <a:ext cx="457200" cy="412750"/>
          </a:xfrm>
          <a:prstGeom prst="rect">
            <a:avLst/>
          </a:prstGeom>
          <a:noFill/>
          <a:ln w="9525">
            <a:noFill/>
            <a:miter lim="800000"/>
            <a:headEnd/>
            <a:tailEnd/>
          </a:ln>
        </p:spPr>
      </p:pic>
      <p:pic>
        <p:nvPicPr>
          <p:cNvPr id="58541" name="Picture 29"/>
          <p:cNvPicPr>
            <a:picLocks noChangeArrowheads="1"/>
          </p:cNvPicPr>
          <p:nvPr/>
        </p:nvPicPr>
        <p:blipFill>
          <a:blip r:embed="rId33" cstate="print"/>
          <a:srcRect/>
          <a:stretch>
            <a:fillRect/>
          </a:stretch>
        </p:blipFill>
        <p:spPr bwMode="auto">
          <a:xfrm>
            <a:off x="4022725" y="5943600"/>
            <a:ext cx="374650" cy="403225"/>
          </a:xfrm>
          <a:prstGeom prst="rect">
            <a:avLst/>
          </a:prstGeom>
          <a:noFill/>
          <a:ln w="9525">
            <a:noFill/>
            <a:miter lim="800000"/>
            <a:headEnd/>
            <a:tailEnd/>
          </a:ln>
        </p:spPr>
      </p:pic>
      <p:sp>
        <p:nvSpPr>
          <p:cNvPr id="58542" name="Oval 29"/>
          <p:cNvSpPr>
            <a:spLocks noChangeArrowheads="1"/>
          </p:cNvSpPr>
          <p:nvPr/>
        </p:nvSpPr>
        <p:spPr bwMode="auto">
          <a:xfrm rot="9654445">
            <a:off x="1035050" y="4800600"/>
            <a:ext cx="565150" cy="563563"/>
          </a:xfrm>
          <a:prstGeom prst="ellipse">
            <a:avLst/>
          </a:prstGeom>
          <a:gradFill rotWithShape="1">
            <a:gsLst>
              <a:gs pos="0">
                <a:srgbClr val="000000">
                  <a:alpha val="0"/>
                </a:srgbClr>
              </a:gs>
              <a:gs pos="100000">
                <a:srgbClr val="47B0D5"/>
              </a:gs>
            </a:gsLst>
            <a:lin ang="5400000" scaled="1"/>
          </a:gradFill>
          <a:ln w="9525">
            <a:noFill/>
            <a:round/>
            <a:headEnd/>
            <a:tailEnd/>
          </a:ln>
        </p:spPr>
        <p:txBody>
          <a:bodyPr anchor="ctr"/>
          <a:lstStyle/>
          <a:p>
            <a:endParaRPr lang="en-US" dirty="0">
              <a:cs typeface="Arial" charset="0"/>
            </a:endParaRPr>
          </a:p>
        </p:txBody>
      </p:sp>
      <p:sp>
        <p:nvSpPr>
          <p:cNvPr id="58543" name="Oval 29"/>
          <p:cNvSpPr>
            <a:spLocks noChangeArrowheads="1"/>
          </p:cNvSpPr>
          <p:nvPr/>
        </p:nvSpPr>
        <p:spPr bwMode="auto">
          <a:xfrm rot="9654445">
            <a:off x="1035050" y="5257800"/>
            <a:ext cx="565150" cy="563563"/>
          </a:xfrm>
          <a:prstGeom prst="ellipse">
            <a:avLst/>
          </a:prstGeom>
          <a:gradFill rotWithShape="1">
            <a:gsLst>
              <a:gs pos="0">
                <a:srgbClr val="000000">
                  <a:alpha val="0"/>
                </a:srgbClr>
              </a:gs>
              <a:gs pos="100000">
                <a:srgbClr val="47B0D5"/>
              </a:gs>
            </a:gsLst>
            <a:lin ang="5400000" scaled="1"/>
          </a:gradFill>
          <a:ln w="9525">
            <a:noFill/>
            <a:round/>
            <a:headEnd/>
            <a:tailEnd/>
          </a:ln>
        </p:spPr>
        <p:txBody>
          <a:bodyPr anchor="ctr"/>
          <a:lstStyle/>
          <a:p>
            <a:endParaRPr lang="en-US" dirty="0">
              <a:cs typeface="Arial" charset="0"/>
            </a:endParaRPr>
          </a:p>
        </p:txBody>
      </p:sp>
      <p:sp>
        <p:nvSpPr>
          <p:cNvPr id="58544" name="Oval 29"/>
          <p:cNvSpPr>
            <a:spLocks noChangeArrowheads="1"/>
          </p:cNvSpPr>
          <p:nvPr/>
        </p:nvSpPr>
        <p:spPr bwMode="auto">
          <a:xfrm rot="9654445">
            <a:off x="1416050" y="4541838"/>
            <a:ext cx="565150" cy="563562"/>
          </a:xfrm>
          <a:prstGeom prst="ellipse">
            <a:avLst/>
          </a:prstGeom>
          <a:gradFill rotWithShape="1">
            <a:gsLst>
              <a:gs pos="0">
                <a:srgbClr val="000000">
                  <a:alpha val="0"/>
                </a:srgbClr>
              </a:gs>
              <a:gs pos="100000">
                <a:srgbClr val="47B0D5"/>
              </a:gs>
            </a:gsLst>
            <a:lin ang="5400000" scaled="1"/>
          </a:gradFill>
          <a:ln w="9525">
            <a:noFill/>
            <a:round/>
            <a:headEnd/>
            <a:tailEnd/>
          </a:ln>
        </p:spPr>
        <p:txBody>
          <a:bodyPr anchor="ctr"/>
          <a:lstStyle/>
          <a:p>
            <a:endParaRPr lang="en-US" dirty="0">
              <a:cs typeface="Arial" charset="0"/>
            </a:endParaRPr>
          </a:p>
        </p:txBody>
      </p:sp>
      <p:sp>
        <p:nvSpPr>
          <p:cNvPr id="58545" name="Oval 29"/>
          <p:cNvSpPr>
            <a:spLocks noChangeArrowheads="1"/>
          </p:cNvSpPr>
          <p:nvPr/>
        </p:nvSpPr>
        <p:spPr bwMode="auto">
          <a:xfrm rot="9654445">
            <a:off x="1371600" y="5486400"/>
            <a:ext cx="565150" cy="563563"/>
          </a:xfrm>
          <a:prstGeom prst="ellipse">
            <a:avLst/>
          </a:prstGeom>
          <a:gradFill rotWithShape="1">
            <a:gsLst>
              <a:gs pos="0">
                <a:srgbClr val="000000">
                  <a:alpha val="0"/>
                </a:srgbClr>
              </a:gs>
              <a:gs pos="100000">
                <a:srgbClr val="47B0D5"/>
              </a:gs>
            </a:gsLst>
            <a:lin ang="5400000" scaled="1"/>
          </a:gradFill>
          <a:ln w="9525">
            <a:noFill/>
            <a:round/>
            <a:headEnd/>
            <a:tailEnd/>
          </a:ln>
        </p:spPr>
        <p:txBody>
          <a:bodyPr anchor="ctr"/>
          <a:lstStyle/>
          <a:p>
            <a:endParaRPr lang="en-US" dirty="0">
              <a:cs typeface="Arial" charset="0"/>
            </a:endParaRPr>
          </a:p>
        </p:txBody>
      </p:sp>
      <p:pic>
        <p:nvPicPr>
          <p:cNvPr id="58546" name="Picture 42" descr="File Server_Updated2005"/>
          <p:cNvPicPr>
            <a:picLocks noChangeAspect="1" noChangeArrowheads="1"/>
          </p:cNvPicPr>
          <p:nvPr/>
        </p:nvPicPr>
        <p:blipFill>
          <a:blip r:embed="rId34" cstate="print"/>
          <a:srcRect/>
          <a:stretch>
            <a:fillRect/>
          </a:stretch>
        </p:blipFill>
        <p:spPr bwMode="auto">
          <a:xfrm>
            <a:off x="1524000" y="5611813"/>
            <a:ext cx="304800" cy="404812"/>
          </a:xfrm>
          <a:prstGeom prst="rect">
            <a:avLst/>
          </a:prstGeom>
          <a:noFill/>
          <a:ln w="9525">
            <a:noFill/>
            <a:miter lim="800000"/>
            <a:headEnd/>
            <a:tailEnd/>
          </a:ln>
        </p:spPr>
      </p:pic>
      <p:pic>
        <p:nvPicPr>
          <p:cNvPr id="58547" name="Picture 42" descr="File Server_Updated2005"/>
          <p:cNvPicPr>
            <a:picLocks noChangeAspect="1" noChangeArrowheads="1"/>
          </p:cNvPicPr>
          <p:nvPr/>
        </p:nvPicPr>
        <p:blipFill>
          <a:blip r:embed="rId34" cstate="print"/>
          <a:srcRect/>
          <a:stretch>
            <a:fillRect/>
          </a:stretch>
        </p:blipFill>
        <p:spPr bwMode="auto">
          <a:xfrm>
            <a:off x="1162050" y="5383213"/>
            <a:ext cx="304800" cy="404812"/>
          </a:xfrm>
          <a:prstGeom prst="rect">
            <a:avLst/>
          </a:prstGeom>
          <a:noFill/>
          <a:ln w="9525">
            <a:noFill/>
            <a:miter lim="800000"/>
            <a:headEnd/>
            <a:tailEnd/>
          </a:ln>
        </p:spPr>
      </p:pic>
      <p:sp>
        <p:nvSpPr>
          <p:cNvPr id="58548" name="TextBox 329"/>
          <p:cNvSpPr txBox="1">
            <a:spLocks noChangeArrowheads="1"/>
          </p:cNvSpPr>
          <p:nvPr/>
        </p:nvSpPr>
        <p:spPr bwMode="auto">
          <a:xfrm>
            <a:off x="390525" y="4967288"/>
            <a:ext cx="762000" cy="339725"/>
          </a:xfrm>
          <a:prstGeom prst="rect">
            <a:avLst/>
          </a:prstGeom>
          <a:noFill/>
          <a:ln w="9525">
            <a:noFill/>
            <a:miter lim="800000"/>
            <a:headEnd/>
            <a:tailEnd/>
          </a:ln>
        </p:spPr>
        <p:txBody>
          <a:bodyPr>
            <a:spAutoFit/>
          </a:bodyPr>
          <a:lstStyle/>
          <a:p>
            <a:pPr algn="r"/>
            <a:r>
              <a:rPr lang="en-US" sz="800" dirty="0"/>
              <a:t>Clinical  </a:t>
            </a:r>
          </a:p>
          <a:p>
            <a:pPr algn="r"/>
            <a:r>
              <a:rPr lang="en-US" sz="800" dirty="0"/>
              <a:t>App/EMR</a:t>
            </a:r>
          </a:p>
        </p:txBody>
      </p:sp>
      <p:sp>
        <p:nvSpPr>
          <p:cNvPr id="58549" name="TextBox 329"/>
          <p:cNvSpPr txBox="1">
            <a:spLocks noChangeArrowheads="1"/>
          </p:cNvSpPr>
          <p:nvPr/>
        </p:nvSpPr>
        <p:spPr bwMode="auto">
          <a:xfrm>
            <a:off x="762000" y="4697413"/>
            <a:ext cx="762000" cy="214312"/>
          </a:xfrm>
          <a:prstGeom prst="rect">
            <a:avLst/>
          </a:prstGeom>
          <a:noFill/>
          <a:ln w="9525">
            <a:noFill/>
            <a:miter lim="800000"/>
            <a:headEnd/>
            <a:tailEnd/>
          </a:ln>
        </p:spPr>
        <p:txBody>
          <a:bodyPr>
            <a:spAutoFit/>
          </a:bodyPr>
          <a:lstStyle/>
          <a:p>
            <a:pPr algn="r"/>
            <a:r>
              <a:rPr lang="en-US" sz="800" dirty="0"/>
              <a:t>PACS</a:t>
            </a:r>
          </a:p>
        </p:txBody>
      </p:sp>
      <p:pic>
        <p:nvPicPr>
          <p:cNvPr id="58550" name="Picture 42" descr="File Server_Updated2005"/>
          <p:cNvPicPr>
            <a:picLocks noChangeAspect="1" noChangeArrowheads="1"/>
          </p:cNvPicPr>
          <p:nvPr/>
        </p:nvPicPr>
        <p:blipFill>
          <a:blip r:embed="rId34" cstate="print"/>
          <a:srcRect/>
          <a:stretch>
            <a:fillRect/>
          </a:stretch>
        </p:blipFill>
        <p:spPr bwMode="auto">
          <a:xfrm>
            <a:off x="1524000" y="4648200"/>
            <a:ext cx="304800" cy="404813"/>
          </a:xfrm>
          <a:prstGeom prst="rect">
            <a:avLst/>
          </a:prstGeom>
          <a:noFill/>
          <a:ln w="9525">
            <a:noFill/>
            <a:miter lim="800000"/>
            <a:headEnd/>
            <a:tailEnd/>
          </a:ln>
        </p:spPr>
      </p:pic>
      <p:pic>
        <p:nvPicPr>
          <p:cNvPr id="58551" name="Picture 42" descr="File Server_Updated2005"/>
          <p:cNvPicPr>
            <a:picLocks noChangeAspect="1" noChangeArrowheads="1"/>
          </p:cNvPicPr>
          <p:nvPr/>
        </p:nvPicPr>
        <p:blipFill>
          <a:blip r:embed="rId34" cstate="print"/>
          <a:srcRect/>
          <a:stretch>
            <a:fillRect/>
          </a:stretch>
        </p:blipFill>
        <p:spPr bwMode="auto">
          <a:xfrm>
            <a:off x="1162050" y="4926013"/>
            <a:ext cx="304800" cy="404812"/>
          </a:xfrm>
          <a:prstGeom prst="rect">
            <a:avLst/>
          </a:prstGeom>
          <a:noFill/>
          <a:ln w="9525">
            <a:noFill/>
            <a:miter lim="800000"/>
            <a:headEnd/>
            <a:tailEnd/>
          </a:ln>
        </p:spPr>
      </p:pic>
      <p:sp>
        <p:nvSpPr>
          <p:cNvPr id="652" name="TextBox 651"/>
          <p:cNvSpPr txBox="1"/>
          <p:nvPr/>
        </p:nvSpPr>
        <p:spPr>
          <a:xfrm>
            <a:off x="1905000" y="3886200"/>
            <a:ext cx="2678250" cy="246221"/>
          </a:xfrm>
          <a:prstGeom prst="rect">
            <a:avLst/>
          </a:prstGeom>
          <a:noFill/>
          <a:scene3d>
            <a:camera prst="orthographicFront">
              <a:rot lat="0" lon="0" rev="0"/>
            </a:camera>
            <a:lightRig rig="threePt" dir="t"/>
          </a:scene3d>
        </p:spPr>
        <p:txBody>
          <a:bodyPr wrap="square">
            <a:spAutoFit/>
          </a:bodyPr>
          <a:lstStyle/>
          <a:p>
            <a:pPr fontAlgn="auto">
              <a:spcBef>
                <a:spcPts val="0"/>
              </a:spcBef>
              <a:spcAft>
                <a:spcPts val="0"/>
              </a:spcAft>
              <a:defRPr/>
            </a:pPr>
            <a:r>
              <a:rPr lang="en-US" sz="1000" dirty="0" smtClean="0">
                <a:latin typeface="+mn-lt"/>
              </a:rPr>
              <a:t>Identity Service Engine</a:t>
            </a:r>
            <a:endParaRPr lang="en-US" sz="1000" dirty="0">
              <a:latin typeface="+mn-lt"/>
            </a:endParaRPr>
          </a:p>
        </p:txBody>
      </p:sp>
      <p:pic>
        <p:nvPicPr>
          <p:cNvPr id="653" name="Picture 652"/>
          <p:cNvPicPr>
            <a:picLocks noChangeAspect="1"/>
          </p:cNvPicPr>
          <p:nvPr/>
        </p:nvPicPr>
        <p:blipFill>
          <a:blip r:embed="rId35"/>
          <a:stretch>
            <a:fillRect/>
          </a:stretch>
        </p:blipFill>
        <p:spPr>
          <a:xfrm>
            <a:off x="2514600" y="3581400"/>
            <a:ext cx="388374" cy="304800"/>
          </a:xfrm>
          <a:prstGeom prst="rect">
            <a:avLst/>
          </a:prstGeom>
        </p:spPr>
      </p:pic>
      <p:sp>
        <p:nvSpPr>
          <p:cNvPr id="654" name="TextBox 653"/>
          <p:cNvSpPr txBox="1"/>
          <p:nvPr/>
        </p:nvSpPr>
        <p:spPr>
          <a:xfrm>
            <a:off x="4343400" y="4343400"/>
            <a:ext cx="2678250" cy="246221"/>
          </a:xfrm>
          <a:prstGeom prst="rect">
            <a:avLst/>
          </a:prstGeom>
          <a:noFill/>
          <a:scene3d>
            <a:camera prst="orthographicFront">
              <a:rot lat="0" lon="0" rev="0"/>
            </a:camera>
            <a:lightRig rig="threePt" dir="t"/>
          </a:scene3d>
        </p:spPr>
        <p:txBody>
          <a:bodyPr wrap="square">
            <a:spAutoFit/>
          </a:bodyPr>
          <a:lstStyle/>
          <a:p>
            <a:pPr fontAlgn="auto">
              <a:spcBef>
                <a:spcPts val="0"/>
              </a:spcBef>
              <a:spcAft>
                <a:spcPts val="0"/>
              </a:spcAft>
              <a:defRPr/>
            </a:pPr>
            <a:r>
              <a:rPr lang="en-US" sz="1000" dirty="0" smtClean="0">
                <a:latin typeface="+mn-lt"/>
              </a:rPr>
              <a:t>Identity Service Engine</a:t>
            </a:r>
            <a:endParaRPr lang="en-US" sz="1000" dirty="0">
              <a:latin typeface="+mn-lt"/>
            </a:endParaRPr>
          </a:p>
        </p:txBody>
      </p:sp>
      <p:pic>
        <p:nvPicPr>
          <p:cNvPr id="655" name="Picture 654"/>
          <p:cNvPicPr>
            <a:picLocks noChangeAspect="1"/>
          </p:cNvPicPr>
          <p:nvPr/>
        </p:nvPicPr>
        <p:blipFill>
          <a:blip r:embed="rId35"/>
          <a:stretch>
            <a:fillRect/>
          </a:stretch>
        </p:blipFill>
        <p:spPr>
          <a:xfrm>
            <a:off x="4038600" y="4343400"/>
            <a:ext cx="388374" cy="304800"/>
          </a:xfrm>
          <a:prstGeom prst="rect">
            <a:avLst/>
          </a:prstGeom>
        </p:spPr>
      </p:pic>
      <p:grpSp>
        <p:nvGrpSpPr>
          <p:cNvPr id="657" name="Group 517"/>
          <p:cNvGrpSpPr>
            <a:grpSpLocks/>
          </p:cNvGrpSpPr>
          <p:nvPr/>
        </p:nvGrpSpPr>
        <p:grpSpPr bwMode="auto">
          <a:xfrm>
            <a:off x="7239000" y="5486400"/>
            <a:ext cx="1600200" cy="1295400"/>
            <a:chOff x="230" y="1000"/>
            <a:chExt cx="1200" cy="989"/>
          </a:xfrm>
        </p:grpSpPr>
        <p:sp>
          <p:nvSpPr>
            <p:cNvPr id="658" name="Rectangle 1595"/>
            <p:cNvSpPr>
              <a:spLocks noChangeArrowheads="1"/>
            </p:cNvSpPr>
            <p:nvPr/>
          </p:nvSpPr>
          <p:spPr bwMode="auto">
            <a:xfrm>
              <a:off x="230" y="1000"/>
              <a:ext cx="1200" cy="989"/>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dirty="0"/>
            </a:p>
          </p:txBody>
        </p:sp>
        <p:sp>
          <p:nvSpPr>
            <p:cNvPr id="659" name="Rectangle 658"/>
            <p:cNvSpPr/>
            <p:nvPr/>
          </p:nvSpPr>
          <p:spPr>
            <a:xfrm>
              <a:off x="244" y="1013"/>
              <a:ext cx="1017" cy="211"/>
            </a:xfrm>
            <a:prstGeom prst="rect">
              <a:avLst/>
            </a:prstGeom>
          </p:spPr>
          <p:txBody>
            <a:bodyPr wrap="none">
              <a:spAutoFit/>
            </a:bodyPr>
            <a:lstStyle/>
            <a:p>
              <a:pPr fontAlgn="auto">
                <a:spcBef>
                  <a:spcPts val="0"/>
                </a:spcBef>
                <a:spcAft>
                  <a:spcPts val="0"/>
                </a:spcAft>
                <a:defRPr/>
              </a:pPr>
              <a:r>
                <a:rPr lang="en-US" sz="1200" b="1" kern="0" dirty="0" smtClean="0">
                  <a:solidFill>
                    <a:schemeClr val="tx2"/>
                  </a:solidFill>
                  <a:latin typeface="+mn-lt"/>
                </a:rPr>
                <a:t>Mobile </a:t>
              </a:r>
              <a:r>
                <a:rPr lang="en-US" sz="1200" b="1" kern="0" dirty="0">
                  <a:solidFill>
                    <a:schemeClr val="tx2"/>
                  </a:solidFill>
                  <a:latin typeface="+mn-lt"/>
                </a:rPr>
                <a:t>Clinician</a:t>
              </a:r>
              <a:endParaRPr lang="en-US" sz="1200" b="1" dirty="0">
                <a:latin typeface="+mn-lt"/>
              </a:endParaRPr>
            </a:p>
          </p:txBody>
        </p:sp>
      </p:grpSp>
      <p:grpSp>
        <p:nvGrpSpPr>
          <p:cNvPr id="663" name="Group 109"/>
          <p:cNvGrpSpPr>
            <a:grpSpLocks/>
          </p:cNvGrpSpPr>
          <p:nvPr/>
        </p:nvGrpSpPr>
        <p:grpSpPr bwMode="auto">
          <a:xfrm>
            <a:off x="7368329" y="5699442"/>
            <a:ext cx="609600" cy="533400"/>
            <a:chOff x="4264505" y="2559157"/>
            <a:chExt cx="956459" cy="575105"/>
          </a:xfrm>
        </p:grpSpPr>
        <p:pic>
          <p:nvPicPr>
            <p:cNvPr id="664" name="Picture 14"/>
            <p:cNvPicPr>
              <a:picLocks noChangeArrowheads="1"/>
            </p:cNvPicPr>
            <p:nvPr/>
          </p:nvPicPr>
          <p:blipFill>
            <a:blip r:embed="rId3" cstate="print"/>
            <a:srcRect/>
            <a:stretch>
              <a:fillRect/>
            </a:stretch>
          </p:blipFill>
          <p:spPr bwMode="auto">
            <a:xfrm>
              <a:off x="4264505" y="2559157"/>
              <a:ext cx="952959" cy="575105"/>
            </a:xfrm>
            <a:prstGeom prst="rect">
              <a:avLst/>
            </a:prstGeom>
            <a:noFill/>
            <a:ln w="9525">
              <a:noFill/>
              <a:miter lim="800000"/>
              <a:headEnd/>
              <a:tailEnd/>
            </a:ln>
          </p:spPr>
        </p:pic>
        <p:sp>
          <p:nvSpPr>
            <p:cNvPr id="666" name="TextBox 108"/>
            <p:cNvSpPr txBox="1">
              <a:spLocks noChangeArrowheads="1"/>
            </p:cNvSpPr>
            <p:nvPr/>
          </p:nvSpPr>
          <p:spPr bwMode="auto">
            <a:xfrm>
              <a:off x="4308136" y="2749156"/>
              <a:ext cx="912828" cy="365025"/>
            </a:xfrm>
            <a:prstGeom prst="rect">
              <a:avLst/>
            </a:prstGeom>
            <a:noFill/>
            <a:ln w="9525">
              <a:noFill/>
              <a:miter lim="800000"/>
              <a:headEnd/>
              <a:tailEnd/>
            </a:ln>
          </p:spPr>
          <p:txBody>
            <a:bodyPr>
              <a:spAutoFit/>
            </a:bodyPr>
            <a:lstStyle/>
            <a:p>
              <a:pPr algn="ctr"/>
              <a:r>
                <a:rPr lang="en-US" sz="800" b="1" dirty="0" smtClean="0"/>
                <a:t>WiFi/#G/$g</a:t>
              </a:r>
              <a:endParaRPr lang="en-US" sz="800" b="1" dirty="0"/>
            </a:p>
          </p:txBody>
        </p:sp>
      </p:grpSp>
      <p:pic>
        <p:nvPicPr>
          <p:cNvPr id="667" name="Picture 80"/>
          <p:cNvPicPr>
            <a:picLocks noChangeAspect="1" noChangeArrowheads="1"/>
          </p:cNvPicPr>
          <p:nvPr/>
        </p:nvPicPr>
        <p:blipFill>
          <a:blip r:embed="rId12" cstate="print">
            <a:clrChange>
              <a:clrFrom>
                <a:srgbClr val="FEFEFE"/>
              </a:clrFrom>
              <a:clrTo>
                <a:srgbClr val="FEFEFE">
                  <a:alpha val="0"/>
                </a:srgbClr>
              </a:clrTo>
            </a:clrChange>
          </a:blip>
          <a:srcRect/>
          <a:stretch>
            <a:fillRect/>
          </a:stretch>
        </p:blipFill>
        <p:spPr bwMode="auto">
          <a:xfrm>
            <a:off x="8001000" y="5867400"/>
            <a:ext cx="381000" cy="534987"/>
          </a:xfrm>
          <a:prstGeom prst="rect">
            <a:avLst/>
          </a:prstGeom>
          <a:noFill/>
          <a:ln w="9525">
            <a:noFill/>
            <a:miter lim="800000"/>
            <a:headEnd/>
            <a:tailEnd/>
          </a:ln>
        </p:spPr>
      </p:pic>
      <p:cxnSp>
        <p:nvCxnSpPr>
          <p:cNvPr id="668" name="Shape 727"/>
          <p:cNvCxnSpPr>
            <a:cxnSpLocks noChangeShapeType="1"/>
            <a:stCxn id="58990" idx="3"/>
          </p:cNvCxnSpPr>
          <p:nvPr/>
        </p:nvCxnSpPr>
        <p:spPr bwMode="auto">
          <a:xfrm>
            <a:off x="6859588" y="2604034"/>
            <a:ext cx="76412" cy="3402272"/>
          </a:xfrm>
          <a:prstGeom prst="bentConnector2">
            <a:avLst/>
          </a:prstGeom>
          <a:noFill/>
          <a:ln w="12700">
            <a:solidFill>
              <a:schemeClr val="tx1"/>
            </a:solidFill>
            <a:round/>
            <a:headEnd type="none" w="sm" len="sm"/>
            <a:tailEnd type="none" w="sm" len="sm"/>
          </a:ln>
        </p:spPr>
      </p:cxnSp>
      <p:cxnSp>
        <p:nvCxnSpPr>
          <p:cNvPr id="669" name="Shape 726"/>
          <p:cNvCxnSpPr>
            <a:cxnSpLocks noChangeShapeType="1"/>
          </p:cNvCxnSpPr>
          <p:nvPr/>
        </p:nvCxnSpPr>
        <p:spPr bwMode="auto">
          <a:xfrm rot="16200000" flipH="1">
            <a:off x="7183438" y="5705475"/>
            <a:ext cx="65087" cy="563562"/>
          </a:xfrm>
          <a:prstGeom prst="bentConnector2">
            <a:avLst/>
          </a:prstGeom>
          <a:noFill/>
          <a:ln w="12700">
            <a:solidFill>
              <a:schemeClr val="tx1"/>
            </a:solidFill>
            <a:round/>
            <a:headEnd type="none" w="sm" len="sm"/>
            <a:tailEnd type="none" w="sm" len="sm"/>
          </a:ln>
        </p:spPr>
      </p:cxnSp>
    </p:spTree>
    <p:extLst>
      <p:ext uri="{BB962C8B-B14F-4D97-AF65-F5344CB8AC3E}">
        <p14:creationId xmlns:p14="http://schemas.microsoft.com/office/powerpoint/2010/main" val="4204362384"/>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Grp="1" noChangeArrowheads="1"/>
          </p:cNvSpPr>
          <p:nvPr>
            <p:ph type="title"/>
          </p:nvPr>
        </p:nvSpPr>
        <p:spPr/>
        <p:txBody>
          <a:bodyPr/>
          <a:lstStyle/>
          <a:p>
            <a:pPr eaLnBrk="1" hangingPunct="1"/>
            <a:r>
              <a:rPr lang="en-US" dirty="0" smtClean="0"/>
              <a:t>Agenda</a:t>
            </a:r>
          </a:p>
        </p:txBody>
      </p:sp>
      <p:sp>
        <p:nvSpPr>
          <p:cNvPr id="35843" name="Rectangle 2"/>
          <p:cNvSpPr>
            <a:spLocks noChangeArrowheads="1"/>
          </p:cNvSpPr>
          <p:nvPr/>
        </p:nvSpPr>
        <p:spPr bwMode="auto">
          <a:xfrm>
            <a:off x="401638" y="6046788"/>
            <a:ext cx="8512175" cy="354012"/>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endParaRPr lang="en-US" dirty="0"/>
          </a:p>
        </p:txBody>
      </p:sp>
      <p:sp>
        <p:nvSpPr>
          <p:cNvPr id="34" name="AutoShape 38"/>
          <p:cNvSpPr>
            <a:spLocks noChangeArrowheads="1"/>
          </p:cNvSpPr>
          <p:nvPr/>
        </p:nvSpPr>
        <p:spPr bwMode="ltGray">
          <a:xfrm>
            <a:off x="609600" y="1249363"/>
            <a:ext cx="8143875" cy="4951412"/>
          </a:xfrm>
          <a:prstGeom prst="roundRect">
            <a:avLst>
              <a:gd name="adj" fmla="val 0"/>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fontAlgn="auto">
              <a:spcBef>
                <a:spcPts val="0"/>
              </a:spcBef>
              <a:spcAft>
                <a:spcPts val="0"/>
              </a:spcAft>
              <a:defRPr/>
            </a:pPr>
            <a:endParaRPr lang="en-US" dirty="0">
              <a:latin typeface="+mn-lt"/>
            </a:endParaRPr>
          </a:p>
        </p:txBody>
      </p:sp>
      <p:sp>
        <p:nvSpPr>
          <p:cNvPr id="35845" name="AutoShape 39"/>
          <p:cNvSpPr>
            <a:spLocks noChangeArrowheads="1"/>
          </p:cNvSpPr>
          <p:nvPr/>
        </p:nvSpPr>
        <p:spPr bwMode="ltGray">
          <a:xfrm>
            <a:off x="666750" y="1314450"/>
            <a:ext cx="8013700" cy="4953000"/>
          </a:xfrm>
          <a:prstGeom prst="roundRect">
            <a:avLst>
              <a:gd name="adj" fmla="val 0"/>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endParaRPr lang="en-US" dirty="0"/>
          </a:p>
        </p:txBody>
      </p:sp>
      <p:sp>
        <p:nvSpPr>
          <p:cNvPr id="35846" name="AutoShape 40"/>
          <p:cNvSpPr>
            <a:spLocks noChangeArrowheads="1"/>
          </p:cNvSpPr>
          <p:nvPr/>
        </p:nvSpPr>
        <p:spPr bwMode="ltGray">
          <a:xfrm>
            <a:off x="612775" y="6232525"/>
            <a:ext cx="8147050" cy="484188"/>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dirty="0"/>
          </a:p>
        </p:txBody>
      </p:sp>
      <p:sp>
        <p:nvSpPr>
          <p:cNvPr id="37" name="Rectangle 36"/>
          <p:cNvSpPr/>
          <p:nvPr/>
        </p:nvSpPr>
        <p:spPr bwMode="auto">
          <a:xfrm rot="10800000">
            <a:off x="666750" y="1828800"/>
            <a:ext cx="723900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solidFill>
                <a:schemeClr val="bg1"/>
              </a:solidFill>
              <a:latin typeface="+mn-lt"/>
            </a:endParaRPr>
          </a:p>
        </p:txBody>
      </p:sp>
      <p:sp>
        <p:nvSpPr>
          <p:cNvPr id="38" name="Rectangle 37"/>
          <p:cNvSpPr/>
          <p:nvPr/>
        </p:nvSpPr>
        <p:spPr bwMode="auto">
          <a:xfrm rot="10800000">
            <a:off x="790575" y="2253544"/>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39" name="Rectangle 38"/>
          <p:cNvSpPr/>
          <p:nvPr/>
        </p:nvSpPr>
        <p:spPr bwMode="auto">
          <a:xfrm rot="10800000">
            <a:off x="790575" y="2678287"/>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0" name="Rectangle 39"/>
          <p:cNvSpPr/>
          <p:nvPr/>
        </p:nvSpPr>
        <p:spPr bwMode="auto">
          <a:xfrm rot="10800000">
            <a:off x="790575" y="3103030"/>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1" name="Rectangle 40"/>
          <p:cNvSpPr/>
          <p:nvPr/>
        </p:nvSpPr>
        <p:spPr bwMode="auto">
          <a:xfrm rot="10800000">
            <a:off x="790575" y="3527773"/>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2" name="Rectangle 41"/>
          <p:cNvSpPr/>
          <p:nvPr/>
        </p:nvSpPr>
        <p:spPr bwMode="auto">
          <a:xfrm rot="10800000">
            <a:off x="790575" y="3952516"/>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3" name="Rectangle 42"/>
          <p:cNvSpPr/>
          <p:nvPr/>
        </p:nvSpPr>
        <p:spPr bwMode="auto">
          <a:xfrm rot="10800000">
            <a:off x="790575" y="4377259"/>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4" name="Rectangle 43"/>
          <p:cNvSpPr/>
          <p:nvPr/>
        </p:nvSpPr>
        <p:spPr bwMode="auto">
          <a:xfrm rot="10800000">
            <a:off x="790575" y="4802002"/>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6" name="Rectangle 23"/>
          <p:cNvSpPr>
            <a:spLocks noChangeArrowheads="1"/>
          </p:cNvSpPr>
          <p:nvPr/>
        </p:nvSpPr>
        <p:spPr bwMode="auto">
          <a:xfrm>
            <a:off x="790575" y="1873250"/>
            <a:ext cx="2874963" cy="338138"/>
          </a:xfrm>
          <a:prstGeom prst="rect">
            <a:avLst/>
          </a:prstGeom>
          <a:noFill/>
          <a:ln w="9525">
            <a:noFill/>
            <a:miter lim="800000"/>
            <a:headEnd/>
            <a:tailEnd/>
          </a:ln>
        </p:spPr>
        <p:txBody>
          <a:bodyPr wrap="none">
            <a:spAutoFit/>
          </a:bodyPr>
          <a:lstStyle/>
          <a:p>
            <a:pPr fontAlgn="auto">
              <a:spcBef>
                <a:spcPts val="0"/>
              </a:spcBef>
              <a:spcAft>
                <a:spcPts val="0"/>
              </a:spcAft>
              <a:buClr>
                <a:schemeClr val="bg1"/>
              </a:buClr>
              <a:defRPr/>
            </a:pPr>
            <a:r>
              <a:rPr lang="en-US" sz="1600" dirty="0">
                <a:solidFill>
                  <a:schemeClr val="bg1"/>
                </a:solidFill>
                <a:latin typeface="+mn-lt"/>
              </a:rPr>
              <a:t>Security Trends in Healthcare</a:t>
            </a:r>
          </a:p>
        </p:txBody>
      </p:sp>
      <p:sp>
        <p:nvSpPr>
          <p:cNvPr id="47" name="Rectangle 24"/>
          <p:cNvSpPr>
            <a:spLocks noChangeArrowheads="1"/>
          </p:cNvSpPr>
          <p:nvPr/>
        </p:nvSpPr>
        <p:spPr bwMode="auto">
          <a:xfrm>
            <a:off x="790575" y="2295525"/>
            <a:ext cx="4572000" cy="338138"/>
          </a:xfrm>
          <a:prstGeom prst="rect">
            <a:avLst/>
          </a:prstGeom>
          <a:noFill/>
          <a:ln w="9525">
            <a:noFill/>
            <a:miter lim="800000"/>
            <a:headEnd/>
            <a:tailEnd/>
          </a:ln>
        </p:spPr>
        <p:txBody>
          <a:bodyPr>
            <a:spAutoFit/>
          </a:bodyPr>
          <a:lstStyle/>
          <a:p>
            <a:pPr>
              <a:buClr>
                <a:schemeClr val="bg1"/>
              </a:buClr>
            </a:pPr>
            <a:r>
              <a:rPr lang="en-US" sz="1600" dirty="0">
                <a:solidFill>
                  <a:schemeClr val="bg1"/>
                </a:solidFill>
              </a:rPr>
              <a:t>Cisco MGN 2.0—Security Architecture</a:t>
            </a:r>
          </a:p>
        </p:txBody>
      </p:sp>
      <p:sp>
        <p:nvSpPr>
          <p:cNvPr id="48" name="Rectangle 25"/>
          <p:cNvSpPr>
            <a:spLocks noChangeArrowheads="1"/>
          </p:cNvSpPr>
          <p:nvPr/>
        </p:nvSpPr>
        <p:spPr bwMode="auto">
          <a:xfrm>
            <a:off x="790575" y="2717800"/>
            <a:ext cx="1995488" cy="338138"/>
          </a:xfrm>
          <a:prstGeom prst="rect">
            <a:avLst/>
          </a:prstGeom>
          <a:noFill/>
          <a:ln w="9525">
            <a:noFill/>
            <a:miter lim="800000"/>
            <a:headEnd/>
            <a:tailEnd/>
          </a:ln>
        </p:spPr>
        <p:txBody>
          <a:bodyPr wrap="none">
            <a:spAutoFit/>
          </a:bodyPr>
          <a:lstStyle/>
          <a:p>
            <a:pPr>
              <a:buClr>
                <a:schemeClr val="bg1"/>
              </a:buClr>
            </a:pPr>
            <a:r>
              <a:rPr lang="en-US" sz="1600" dirty="0">
                <a:solidFill>
                  <a:schemeClr val="accent3"/>
                </a:solidFill>
              </a:rPr>
              <a:t>Deployment Models</a:t>
            </a:r>
          </a:p>
        </p:txBody>
      </p:sp>
      <p:sp>
        <p:nvSpPr>
          <p:cNvPr id="49" name="Rectangle 26"/>
          <p:cNvSpPr>
            <a:spLocks noChangeArrowheads="1"/>
          </p:cNvSpPr>
          <p:nvPr/>
        </p:nvSpPr>
        <p:spPr bwMode="auto">
          <a:xfrm>
            <a:off x="790575" y="3140075"/>
            <a:ext cx="3624263" cy="338138"/>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Regulatory and Compliance Overview</a:t>
            </a:r>
          </a:p>
        </p:txBody>
      </p:sp>
      <p:sp>
        <p:nvSpPr>
          <p:cNvPr id="50" name="Rectangle 27"/>
          <p:cNvSpPr>
            <a:spLocks noChangeArrowheads="1"/>
          </p:cNvSpPr>
          <p:nvPr/>
        </p:nvSpPr>
        <p:spPr bwMode="auto">
          <a:xfrm>
            <a:off x="790575" y="3560763"/>
            <a:ext cx="2871299" cy="338554"/>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Clinical </a:t>
            </a:r>
            <a:r>
              <a:rPr lang="en-US" sz="1600" dirty="0" smtClean="0">
                <a:solidFill>
                  <a:schemeClr val="bg1"/>
                </a:solidFill>
              </a:rPr>
              <a:t>Devices and Systems</a:t>
            </a:r>
            <a:endParaRPr lang="en-US" sz="1600" dirty="0">
              <a:solidFill>
                <a:schemeClr val="bg1"/>
              </a:solidFill>
            </a:endParaRPr>
          </a:p>
        </p:txBody>
      </p:sp>
      <p:sp>
        <p:nvSpPr>
          <p:cNvPr id="52" name="Rectangle 29"/>
          <p:cNvSpPr>
            <a:spLocks noChangeArrowheads="1"/>
          </p:cNvSpPr>
          <p:nvPr/>
        </p:nvSpPr>
        <p:spPr bwMode="auto">
          <a:xfrm>
            <a:off x="791849" y="3981254"/>
            <a:ext cx="3048000" cy="338554"/>
          </a:xfrm>
          <a:prstGeom prst="rect">
            <a:avLst/>
          </a:prstGeom>
          <a:noFill/>
          <a:ln w="9525">
            <a:noFill/>
            <a:miter lim="800000"/>
            <a:headEnd/>
            <a:tailEnd/>
          </a:ln>
        </p:spPr>
        <p:txBody>
          <a:bodyPr wrap="square">
            <a:spAutoFit/>
          </a:bodyPr>
          <a:lstStyle/>
          <a:p>
            <a:pPr>
              <a:buClr>
                <a:schemeClr val="bg1"/>
              </a:buClr>
            </a:pPr>
            <a:r>
              <a:rPr lang="en-US" sz="1600" dirty="0">
                <a:solidFill>
                  <a:schemeClr val="bg1"/>
                </a:solidFill>
              </a:rPr>
              <a:t>Communication Devices</a:t>
            </a:r>
          </a:p>
        </p:txBody>
      </p:sp>
      <p:sp>
        <p:nvSpPr>
          <p:cNvPr id="53" name="Rectangle 30"/>
          <p:cNvSpPr>
            <a:spLocks noChangeArrowheads="1"/>
          </p:cNvSpPr>
          <p:nvPr/>
        </p:nvSpPr>
        <p:spPr bwMode="auto">
          <a:xfrm>
            <a:off x="800492" y="4400746"/>
            <a:ext cx="2520950" cy="338137"/>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General Purpose Devices</a:t>
            </a:r>
          </a:p>
        </p:txBody>
      </p:sp>
      <p:sp>
        <p:nvSpPr>
          <p:cNvPr id="54" name="Rectangle 31"/>
          <p:cNvSpPr>
            <a:spLocks noChangeArrowheads="1"/>
          </p:cNvSpPr>
          <p:nvPr/>
        </p:nvSpPr>
        <p:spPr bwMode="auto">
          <a:xfrm>
            <a:off x="809135" y="4800600"/>
            <a:ext cx="1063625" cy="338137"/>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Summary</a:t>
            </a:r>
          </a:p>
        </p:txBody>
      </p:sp>
      <p:pic>
        <p:nvPicPr>
          <p:cNvPr id="35883" name="Picture 54" descr="blueprint"/>
          <p:cNvPicPr>
            <a:picLocks noChangeAspect="1" noChangeArrowheads="1"/>
          </p:cNvPicPr>
          <p:nvPr/>
        </p:nvPicPr>
        <p:blipFill>
          <a:blip r:embed="rId3" cstate="print"/>
          <a:srcRect/>
          <a:stretch>
            <a:fillRect/>
          </a:stretch>
        </p:blipFill>
        <p:spPr bwMode="auto">
          <a:xfrm>
            <a:off x="5305425" y="1390650"/>
            <a:ext cx="3305175" cy="4676775"/>
          </a:xfrm>
          <a:prstGeom prst="rect">
            <a:avLst/>
          </a:prstGeom>
          <a:noFill/>
          <a:ln w="9525" algn="ctr">
            <a:solidFill>
              <a:srgbClr val="E6E6E8"/>
            </a:solid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par>
                                <p:cTn id="8" presetID="22" presetClass="entr" presetSubtype="2"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500"/>
                                        <p:tgtEl>
                                          <p:spTgt spid="38"/>
                                        </p:tgtEl>
                                      </p:cBhvr>
                                    </p:animEffect>
                                  </p:childTnLst>
                                </p:cTn>
                              </p:par>
                              <p:par>
                                <p:cTn id="11" presetID="22" presetClass="entr" presetSubtype="2"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right)">
                                      <p:cBhvr>
                                        <p:cTn id="13" dur="500"/>
                                        <p:tgtEl>
                                          <p:spTgt spid="39"/>
                                        </p:tgtEl>
                                      </p:cBhvr>
                                    </p:animEffect>
                                  </p:childTnLst>
                                </p:cTn>
                              </p:par>
                              <p:par>
                                <p:cTn id="14" presetID="22" presetClass="entr" presetSubtype="2"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right)">
                                      <p:cBhvr>
                                        <p:cTn id="16" dur="500"/>
                                        <p:tgtEl>
                                          <p:spTgt spid="40"/>
                                        </p:tgtEl>
                                      </p:cBhvr>
                                    </p:animEffect>
                                  </p:childTnLst>
                                </p:cTn>
                              </p:par>
                              <p:par>
                                <p:cTn id="17" presetID="22" presetClass="entr" presetSubtype="2"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par>
                                <p:cTn id="20" presetID="22" presetClass="entr" presetSubtype="2"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right)">
                                      <p:cBhvr>
                                        <p:cTn id="22" dur="500"/>
                                        <p:tgtEl>
                                          <p:spTgt spid="42"/>
                                        </p:tgtEl>
                                      </p:cBhvr>
                                    </p:animEffect>
                                  </p:childTnLst>
                                </p:cTn>
                              </p:par>
                              <p:par>
                                <p:cTn id="23" presetID="22" presetClass="entr" presetSubtype="2"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right)">
                                      <p:cBhvr>
                                        <p:cTn id="25" dur="500"/>
                                        <p:tgtEl>
                                          <p:spTgt spid="43"/>
                                        </p:tgtEl>
                                      </p:cBhvr>
                                    </p:animEffect>
                                  </p:childTnLst>
                                </p:cTn>
                              </p:par>
                              <p:par>
                                <p:cTn id="26" presetID="22" presetClass="entr" presetSubtype="2"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right)">
                                      <p:cBhvr>
                                        <p:cTn id="28" dur="500"/>
                                        <p:tgtEl>
                                          <p:spTgt spid="4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2" grpId="0"/>
      <p:bldP spid="53"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595"/>
          <p:cNvSpPr>
            <a:spLocks noChangeArrowheads="1"/>
          </p:cNvSpPr>
          <p:nvPr/>
        </p:nvSpPr>
        <p:spPr bwMode="auto">
          <a:xfrm rot="10800000">
            <a:off x="4373563" y="4648200"/>
            <a:ext cx="4187825" cy="1562100"/>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dirty="0"/>
          </a:p>
        </p:txBody>
      </p:sp>
      <p:sp>
        <p:nvSpPr>
          <p:cNvPr id="1028" name="Rectangle 1595"/>
          <p:cNvSpPr>
            <a:spLocks noChangeArrowheads="1"/>
          </p:cNvSpPr>
          <p:nvPr/>
        </p:nvSpPr>
        <p:spPr bwMode="auto">
          <a:xfrm rot="10800000">
            <a:off x="571500" y="4648200"/>
            <a:ext cx="3429000" cy="1562100"/>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dirty="0"/>
          </a:p>
        </p:txBody>
      </p:sp>
      <p:grpSp>
        <p:nvGrpSpPr>
          <p:cNvPr id="1029" name="Group 93"/>
          <p:cNvGrpSpPr>
            <a:grpSpLocks/>
          </p:cNvGrpSpPr>
          <p:nvPr/>
        </p:nvGrpSpPr>
        <p:grpSpPr bwMode="auto">
          <a:xfrm>
            <a:off x="381000" y="1257300"/>
            <a:ext cx="8347075" cy="2057400"/>
            <a:chOff x="381000" y="1447847"/>
            <a:chExt cx="8347075" cy="2058015"/>
          </a:xfrm>
        </p:grpSpPr>
        <p:sp>
          <p:nvSpPr>
            <p:cNvPr id="1093" name="Rectangle 1595"/>
            <p:cNvSpPr>
              <a:spLocks noChangeArrowheads="1"/>
            </p:cNvSpPr>
            <p:nvPr/>
          </p:nvSpPr>
          <p:spPr bwMode="auto">
            <a:xfrm>
              <a:off x="381000" y="1447847"/>
              <a:ext cx="8347075" cy="317500"/>
            </a:xfrm>
            <a:prstGeom prst="rect">
              <a:avLst/>
            </a:prstGeom>
            <a:solidFill>
              <a:srgbClr val="8E8E95"/>
            </a:solidFill>
            <a:ln w="12700" algn="ctr">
              <a:noFill/>
              <a:miter lim="800000"/>
              <a:headEnd/>
              <a:tailEnd/>
            </a:ln>
          </p:spPr>
          <p:txBody>
            <a:bodyPr wrap="none" lIns="27060" tIns="13531" rIns="27060" bIns="13531" anchor="ctr"/>
            <a:lstStyle/>
            <a:p>
              <a:pPr defTabSz="271463"/>
              <a:endParaRPr lang="en-US" dirty="0"/>
            </a:p>
          </p:txBody>
        </p:sp>
        <p:grpSp>
          <p:nvGrpSpPr>
            <p:cNvPr id="1094" name="Group 517"/>
            <p:cNvGrpSpPr>
              <a:grpSpLocks/>
            </p:cNvGrpSpPr>
            <p:nvPr/>
          </p:nvGrpSpPr>
          <p:grpSpPr bwMode="auto">
            <a:xfrm>
              <a:off x="406400" y="1447847"/>
              <a:ext cx="8305801" cy="2058015"/>
              <a:chOff x="230" y="1000"/>
              <a:chExt cx="5232" cy="1335"/>
            </a:xfrm>
          </p:grpSpPr>
          <p:sp>
            <p:nvSpPr>
              <p:cNvPr id="1095" name="Rectangle 1595"/>
              <p:cNvSpPr>
                <a:spLocks noChangeArrowheads="1"/>
              </p:cNvSpPr>
              <p:nvPr/>
            </p:nvSpPr>
            <p:spPr bwMode="auto">
              <a:xfrm>
                <a:off x="230" y="1000"/>
                <a:ext cx="5232" cy="1335"/>
              </a:xfrm>
              <a:prstGeom prst="rect">
                <a:avLst/>
              </a:prstGeom>
              <a:noFill/>
              <a:ln w="19050" algn="ctr">
                <a:solidFill>
                  <a:srgbClr val="8E8E95"/>
                </a:solidFill>
                <a:miter lim="800000"/>
                <a:headEnd/>
                <a:tailEnd/>
              </a:ln>
            </p:spPr>
            <p:txBody>
              <a:bodyPr wrap="none" lIns="27060" tIns="13531" rIns="27060" bIns="13531" anchor="ctr"/>
              <a:lstStyle/>
              <a:p>
                <a:pPr defTabSz="271463"/>
                <a:endParaRPr lang="en-US" dirty="0"/>
              </a:p>
            </p:txBody>
          </p:sp>
          <p:sp>
            <p:nvSpPr>
              <p:cNvPr id="92" name="Rectangle 91"/>
              <p:cNvSpPr/>
              <p:nvPr/>
            </p:nvSpPr>
            <p:spPr>
              <a:xfrm>
                <a:off x="244" y="1013"/>
                <a:ext cx="922" cy="178"/>
              </a:xfrm>
              <a:prstGeom prst="rect">
                <a:avLst/>
              </a:prstGeom>
            </p:spPr>
            <p:txBody>
              <a:bodyPr wrap="none">
                <a:spAutoFit/>
              </a:bodyPr>
              <a:lstStyle/>
              <a:p>
                <a:pPr fontAlgn="auto">
                  <a:spcBef>
                    <a:spcPts val="0"/>
                  </a:spcBef>
                  <a:spcAft>
                    <a:spcPts val="0"/>
                  </a:spcAft>
                  <a:defRPr/>
                </a:pPr>
                <a:r>
                  <a:rPr lang="en-US" sz="1200" b="1" kern="0" dirty="0">
                    <a:solidFill>
                      <a:schemeClr val="bg1"/>
                    </a:solidFill>
                    <a:latin typeface="+mn-lt"/>
                  </a:rPr>
                  <a:t>Network</a:t>
                </a:r>
                <a:r>
                  <a:rPr lang="en-US" sz="1200" b="1" kern="0" dirty="0">
                    <a:solidFill>
                      <a:schemeClr val="tx2"/>
                    </a:solidFill>
                    <a:latin typeface="+mn-lt"/>
                  </a:rPr>
                  <a:t> </a:t>
                </a:r>
                <a:r>
                  <a:rPr lang="en-US" sz="1200" b="1" kern="0" dirty="0">
                    <a:solidFill>
                      <a:schemeClr val="bg1"/>
                    </a:solidFill>
                    <a:latin typeface="+mn-lt"/>
                  </a:rPr>
                  <a:t>Services</a:t>
                </a:r>
                <a:endParaRPr lang="en-US" sz="1200" b="1" dirty="0">
                  <a:solidFill>
                    <a:schemeClr val="bg1"/>
                  </a:solidFill>
                  <a:latin typeface="+mn-lt"/>
                </a:endParaRPr>
              </a:p>
            </p:txBody>
          </p:sp>
        </p:grpSp>
      </p:grpSp>
      <p:pic>
        <p:nvPicPr>
          <p:cNvPr id="1030" name="Picture 41"/>
          <p:cNvPicPr>
            <a:picLocks noChangeAspect="1" noChangeArrowheads="1"/>
          </p:cNvPicPr>
          <p:nvPr/>
        </p:nvPicPr>
        <p:blipFill>
          <a:blip r:embed="rId15" cstate="print"/>
          <a:srcRect/>
          <a:stretch>
            <a:fillRect/>
          </a:stretch>
        </p:blipFill>
        <p:spPr bwMode="auto">
          <a:xfrm>
            <a:off x="5927725" y="2417763"/>
            <a:ext cx="1285875" cy="809625"/>
          </a:xfrm>
          <a:prstGeom prst="rect">
            <a:avLst/>
          </a:prstGeom>
          <a:noFill/>
          <a:ln w="9525">
            <a:noFill/>
            <a:miter lim="800000"/>
            <a:headEnd/>
            <a:tailEnd/>
          </a:ln>
        </p:spPr>
      </p:pic>
      <p:pic>
        <p:nvPicPr>
          <p:cNvPr id="1031" name="Picture 8" descr="http://www.hcwt.com/files/cisco_aironet_1130ag.jpg"/>
          <p:cNvPicPr>
            <a:picLocks noChangeAspect="1" noChangeArrowheads="1"/>
          </p:cNvPicPr>
          <p:nvPr/>
        </p:nvPicPr>
        <p:blipFill>
          <a:blip r:embed="rId16" cstate="print"/>
          <a:srcRect/>
          <a:stretch>
            <a:fillRect/>
          </a:stretch>
        </p:blipFill>
        <p:spPr bwMode="auto">
          <a:xfrm>
            <a:off x="8231188" y="1677988"/>
            <a:ext cx="455612" cy="423862"/>
          </a:xfrm>
          <a:prstGeom prst="rect">
            <a:avLst/>
          </a:prstGeom>
          <a:noFill/>
          <a:ln w="9525">
            <a:noFill/>
            <a:miter lim="800000"/>
            <a:headEnd/>
            <a:tailEnd/>
          </a:ln>
        </p:spPr>
      </p:pic>
      <p:pic>
        <p:nvPicPr>
          <p:cNvPr id="1032" name="Picture 35" descr="http://t2.gstatic.com/images?q=tbn:yYqORzxbfiYEsM:http://www.marcinetworkhardware.com/catalog/images/cisco_switch_4500.jpg">
            <a:hlinkClick r:id="rId17"/>
          </p:cNvPr>
          <p:cNvPicPr>
            <a:picLocks noChangeAspect="1" noChangeArrowheads="1"/>
          </p:cNvPicPr>
          <p:nvPr/>
        </p:nvPicPr>
        <p:blipFill>
          <a:blip r:embed="rId18" cstate="print"/>
          <a:srcRect/>
          <a:stretch>
            <a:fillRect/>
          </a:stretch>
        </p:blipFill>
        <p:spPr bwMode="auto">
          <a:xfrm>
            <a:off x="5260975" y="2655888"/>
            <a:ext cx="612775" cy="588962"/>
          </a:xfrm>
          <a:prstGeom prst="rect">
            <a:avLst/>
          </a:prstGeom>
          <a:noFill/>
          <a:ln w="9525">
            <a:noFill/>
            <a:miter lim="800000"/>
            <a:headEnd/>
            <a:tailEnd/>
          </a:ln>
        </p:spPr>
      </p:pic>
      <p:pic>
        <p:nvPicPr>
          <p:cNvPr id="1033" name="Picture 29"/>
          <p:cNvPicPr>
            <a:picLocks noChangeAspect="1" noChangeArrowheads="1"/>
          </p:cNvPicPr>
          <p:nvPr/>
        </p:nvPicPr>
        <p:blipFill>
          <a:blip r:embed="rId19" cstate="print"/>
          <a:srcRect/>
          <a:stretch>
            <a:fillRect/>
          </a:stretch>
        </p:blipFill>
        <p:spPr bwMode="auto">
          <a:xfrm>
            <a:off x="2898775" y="2759075"/>
            <a:ext cx="962025" cy="457200"/>
          </a:xfrm>
          <a:prstGeom prst="rect">
            <a:avLst/>
          </a:prstGeom>
          <a:noFill/>
          <a:ln w="9525">
            <a:noFill/>
            <a:miter lim="800000"/>
            <a:headEnd/>
            <a:tailEnd/>
          </a:ln>
        </p:spPr>
      </p:pic>
      <p:pic>
        <p:nvPicPr>
          <p:cNvPr id="1034" name="Picture 15"/>
          <p:cNvPicPr>
            <a:picLocks noChangeAspect="1" noChangeArrowheads="1"/>
          </p:cNvPicPr>
          <p:nvPr/>
        </p:nvPicPr>
        <p:blipFill>
          <a:blip r:embed="rId20" cstate="print"/>
          <a:srcRect b="20000"/>
          <a:stretch>
            <a:fillRect/>
          </a:stretch>
        </p:blipFill>
        <p:spPr bwMode="auto">
          <a:xfrm>
            <a:off x="950913" y="3810000"/>
            <a:ext cx="904875" cy="723900"/>
          </a:xfrm>
          <a:prstGeom prst="rect">
            <a:avLst/>
          </a:prstGeom>
          <a:noFill/>
          <a:ln w="9525">
            <a:noFill/>
            <a:miter lim="800000"/>
            <a:headEnd/>
            <a:tailEnd/>
          </a:ln>
        </p:spPr>
      </p:pic>
      <p:graphicFrame>
        <p:nvGraphicFramePr>
          <p:cNvPr id="1026"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83" name="think-cell Slide" r:id="rId21" imgW="0" imgH="0" progId="">
                  <p:embed/>
                </p:oleObj>
              </mc:Choice>
              <mc:Fallback>
                <p:oleObj name="think-cell Slide" r:id="rId21"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5" name="Rectangle 3" hidden="1"/>
          <p:cNvSpPr>
            <a:spLocks noChangeArrowheads="1"/>
          </p:cNvSpPr>
          <p:nvPr>
            <p:custDataLst>
              <p:tags r:id="rId3"/>
            </p:custDataLst>
          </p:nvPr>
        </p:nvSpPr>
        <p:spPr bwMode="auto">
          <a:xfrm>
            <a:off x="0" y="0"/>
            <a:ext cx="158750" cy="158750"/>
          </a:xfrm>
          <a:prstGeom prst="rect">
            <a:avLst/>
          </a:prstGeom>
          <a:solidFill>
            <a:srgbClr val="FFFFCC"/>
          </a:solidFill>
          <a:ln w="9525" algn="ctr">
            <a:solidFill>
              <a:schemeClr val="tx2"/>
            </a:solidFill>
            <a:miter lim="800000"/>
            <a:headEnd/>
            <a:tailEnd/>
          </a:ln>
        </p:spPr>
        <p:txBody>
          <a:bodyPr wrap="none" lIns="0" tIns="0" rIns="0" bIns="0" anchor="ctr"/>
          <a:lstStyle/>
          <a:p>
            <a:pPr defTabSz="766763"/>
            <a:r>
              <a:rPr lang="en-US" sz="1400" dirty="0"/>
              <a:t> </a:t>
            </a:r>
          </a:p>
        </p:txBody>
      </p:sp>
      <p:sp>
        <p:nvSpPr>
          <p:cNvPr id="1036" name="Legend1"/>
          <p:cNvSpPr>
            <a:spLocks noChangeArrowheads="1"/>
          </p:cNvSpPr>
          <p:nvPr>
            <p:custDataLst>
              <p:tags r:id="rId4"/>
            </p:custDataLst>
          </p:nvPr>
        </p:nvSpPr>
        <p:spPr bwMode="auto">
          <a:xfrm>
            <a:off x="1862138" y="5756275"/>
            <a:ext cx="868362" cy="365125"/>
          </a:xfrm>
          <a:prstGeom prst="rect">
            <a:avLst/>
          </a:prstGeom>
          <a:noFill/>
          <a:ln w="9525">
            <a:noFill/>
            <a:miter lim="800000"/>
            <a:headEnd/>
            <a:tailEnd/>
          </a:ln>
        </p:spPr>
        <p:txBody>
          <a:bodyPr lIns="0" tIns="0" rIns="0" bIns="0">
            <a:spAutoFit/>
          </a:bodyPr>
          <a:lstStyle/>
          <a:p>
            <a:pPr algn="ctr" defTabSz="860425">
              <a:buClr>
                <a:schemeClr val="tx2"/>
              </a:buClr>
            </a:pPr>
            <a:r>
              <a:rPr lang="en-US" sz="1200" dirty="0"/>
              <a:t>6–12</a:t>
            </a:r>
          </a:p>
          <a:p>
            <a:pPr algn="ctr" defTabSz="860425">
              <a:buClr>
                <a:schemeClr val="tx2"/>
              </a:buClr>
            </a:pPr>
            <a:r>
              <a:rPr lang="en-US" sz="1200" dirty="0"/>
              <a:t>Physicians</a:t>
            </a:r>
          </a:p>
        </p:txBody>
      </p:sp>
      <p:sp>
        <p:nvSpPr>
          <p:cNvPr id="1037" name="Legend1"/>
          <p:cNvSpPr>
            <a:spLocks noChangeArrowheads="1"/>
          </p:cNvSpPr>
          <p:nvPr>
            <p:custDataLst>
              <p:tags r:id="rId5"/>
            </p:custDataLst>
          </p:nvPr>
        </p:nvSpPr>
        <p:spPr bwMode="auto">
          <a:xfrm>
            <a:off x="736600" y="6262688"/>
            <a:ext cx="3340100" cy="246062"/>
          </a:xfrm>
          <a:prstGeom prst="rect">
            <a:avLst/>
          </a:prstGeom>
          <a:noFill/>
          <a:ln w="9525">
            <a:noFill/>
            <a:miter lim="800000"/>
            <a:headEnd/>
            <a:tailEnd/>
          </a:ln>
        </p:spPr>
        <p:txBody>
          <a:bodyPr lIns="0" tIns="0" rIns="0" bIns="0">
            <a:spAutoFit/>
          </a:bodyPr>
          <a:lstStyle/>
          <a:p>
            <a:pPr algn="ctr" defTabSz="860425">
              <a:buClr>
                <a:schemeClr val="tx2"/>
              </a:buClr>
            </a:pPr>
            <a:r>
              <a:rPr lang="en-US" sz="1600" b="1" dirty="0">
                <a:solidFill>
                  <a:schemeClr val="accent1"/>
                </a:solidFill>
              </a:rPr>
              <a:t>Primary</a:t>
            </a:r>
            <a:r>
              <a:rPr lang="en-US" sz="1400" dirty="0">
                <a:solidFill>
                  <a:schemeClr val="accent1"/>
                </a:solidFill>
              </a:rPr>
              <a:t> </a:t>
            </a:r>
            <a:r>
              <a:rPr lang="en-US" sz="1600" b="1" dirty="0">
                <a:solidFill>
                  <a:schemeClr val="accent1"/>
                </a:solidFill>
              </a:rPr>
              <a:t>Care/Ambulatory</a:t>
            </a:r>
          </a:p>
        </p:txBody>
      </p:sp>
      <p:sp>
        <p:nvSpPr>
          <p:cNvPr id="1038" name="Legend1"/>
          <p:cNvSpPr>
            <a:spLocks noChangeArrowheads="1"/>
          </p:cNvSpPr>
          <p:nvPr>
            <p:custDataLst>
              <p:tags r:id="rId6"/>
            </p:custDataLst>
          </p:nvPr>
        </p:nvSpPr>
        <p:spPr bwMode="auto">
          <a:xfrm>
            <a:off x="868363" y="5756275"/>
            <a:ext cx="922337" cy="365125"/>
          </a:xfrm>
          <a:prstGeom prst="rect">
            <a:avLst/>
          </a:prstGeom>
          <a:noFill/>
          <a:ln w="9525">
            <a:noFill/>
            <a:miter lim="800000"/>
            <a:headEnd/>
            <a:tailEnd/>
          </a:ln>
        </p:spPr>
        <p:txBody>
          <a:bodyPr lIns="0" tIns="0" rIns="0" bIns="0">
            <a:spAutoFit/>
          </a:bodyPr>
          <a:lstStyle/>
          <a:p>
            <a:pPr algn="ctr" defTabSz="860425">
              <a:buClr>
                <a:schemeClr val="tx2"/>
              </a:buClr>
            </a:pPr>
            <a:r>
              <a:rPr lang="en-US" sz="1200" dirty="0"/>
              <a:t>1–6</a:t>
            </a:r>
          </a:p>
          <a:p>
            <a:pPr algn="ctr" defTabSz="860425">
              <a:buClr>
                <a:schemeClr val="tx2"/>
              </a:buClr>
            </a:pPr>
            <a:r>
              <a:rPr lang="en-US" sz="1200" dirty="0"/>
              <a:t>Physicians</a:t>
            </a:r>
          </a:p>
        </p:txBody>
      </p:sp>
      <p:sp>
        <p:nvSpPr>
          <p:cNvPr id="1039" name="Legend1"/>
          <p:cNvSpPr>
            <a:spLocks noChangeArrowheads="1"/>
          </p:cNvSpPr>
          <p:nvPr>
            <p:custDataLst>
              <p:tags r:id="rId7"/>
            </p:custDataLst>
          </p:nvPr>
        </p:nvSpPr>
        <p:spPr bwMode="auto">
          <a:xfrm>
            <a:off x="2679700" y="5756275"/>
            <a:ext cx="1398588" cy="368300"/>
          </a:xfrm>
          <a:prstGeom prst="rect">
            <a:avLst/>
          </a:prstGeom>
          <a:noFill/>
          <a:ln w="9525">
            <a:noFill/>
            <a:miter lim="800000"/>
            <a:headEnd/>
            <a:tailEnd/>
          </a:ln>
        </p:spPr>
        <p:txBody>
          <a:bodyPr lIns="0" tIns="0" rIns="0" bIns="0">
            <a:spAutoFit/>
          </a:bodyPr>
          <a:lstStyle/>
          <a:p>
            <a:pPr algn="ctr" defTabSz="860425">
              <a:buClr>
                <a:schemeClr val="tx2"/>
              </a:buClr>
            </a:pPr>
            <a:r>
              <a:rPr lang="en-US" sz="1200" dirty="0"/>
              <a:t>Multi-Physician</a:t>
            </a:r>
          </a:p>
          <a:p>
            <a:pPr algn="ctr" defTabSz="860425">
              <a:buClr>
                <a:schemeClr val="tx2"/>
              </a:buClr>
            </a:pPr>
            <a:r>
              <a:rPr lang="en-US" sz="1200" dirty="0"/>
              <a:t>Clinic</a:t>
            </a:r>
          </a:p>
        </p:txBody>
      </p:sp>
      <p:sp>
        <p:nvSpPr>
          <p:cNvPr id="1040" name="Rectangle 66"/>
          <p:cNvSpPr>
            <a:spLocks noChangeArrowheads="1"/>
          </p:cNvSpPr>
          <p:nvPr/>
        </p:nvSpPr>
        <p:spPr bwMode="auto">
          <a:xfrm>
            <a:off x="946150" y="5557838"/>
            <a:ext cx="747713" cy="114300"/>
          </a:xfrm>
          <a:prstGeom prst="rect">
            <a:avLst/>
          </a:prstGeom>
          <a:solidFill>
            <a:schemeClr val="accent1"/>
          </a:solidFill>
          <a:ln w="9525" algn="ctr">
            <a:solidFill>
              <a:schemeClr val="bg2"/>
            </a:solidFill>
            <a:round/>
            <a:headEnd/>
            <a:tailEnd/>
          </a:ln>
        </p:spPr>
        <p:txBody>
          <a:bodyPr lIns="82124" tIns="41061" rIns="82124" bIns="41061" anchor="ctr">
            <a:spAutoFit/>
          </a:bodyPr>
          <a:lstStyle/>
          <a:p>
            <a:pPr algn="ctr" defTabSz="814388" eaLnBrk="0" hangingPunct="0">
              <a:lnSpc>
                <a:spcPct val="90000"/>
              </a:lnSpc>
            </a:pPr>
            <a:endParaRPr lang="en-US" sz="2400" b="1" dirty="0"/>
          </a:p>
        </p:txBody>
      </p:sp>
      <p:sp>
        <p:nvSpPr>
          <p:cNvPr id="1041" name="Rectangle 67"/>
          <p:cNvSpPr>
            <a:spLocks noChangeArrowheads="1"/>
          </p:cNvSpPr>
          <p:nvPr/>
        </p:nvSpPr>
        <p:spPr bwMode="auto">
          <a:xfrm>
            <a:off x="1928813" y="5437188"/>
            <a:ext cx="749300" cy="234950"/>
          </a:xfrm>
          <a:prstGeom prst="rect">
            <a:avLst/>
          </a:prstGeom>
          <a:solidFill>
            <a:schemeClr val="accent1"/>
          </a:solidFill>
          <a:ln w="9525" algn="ctr">
            <a:solidFill>
              <a:schemeClr val="bg2"/>
            </a:solidFill>
            <a:round/>
            <a:headEnd/>
            <a:tailEnd/>
          </a:ln>
        </p:spPr>
        <p:txBody>
          <a:bodyPr lIns="82124" tIns="41061" rIns="82124" bIns="41061" anchor="ctr">
            <a:spAutoFit/>
          </a:bodyPr>
          <a:lstStyle/>
          <a:p>
            <a:pPr algn="ctr" defTabSz="814388" eaLnBrk="0" hangingPunct="0">
              <a:lnSpc>
                <a:spcPct val="90000"/>
              </a:lnSpc>
            </a:pPr>
            <a:endParaRPr lang="en-US" sz="2400" b="1" dirty="0"/>
          </a:p>
        </p:txBody>
      </p:sp>
      <p:sp>
        <p:nvSpPr>
          <p:cNvPr id="1042" name="Rectangle 68"/>
          <p:cNvSpPr>
            <a:spLocks noChangeArrowheads="1"/>
          </p:cNvSpPr>
          <p:nvPr/>
        </p:nvSpPr>
        <p:spPr bwMode="auto">
          <a:xfrm>
            <a:off x="3009900" y="5291138"/>
            <a:ext cx="747713" cy="381000"/>
          </a:xfrm>
          <a:prstGeom prst="rect">
            <a:avLst/>
          </a:prstGeom>
          <a:solidFill>
            <a:schemeClr val="accent1"/>
          </a:solidFill>
          <a:ln w="9525" algn="ctr">
            <a:solidFill>
              <a:schemeClr val="bg2"/>
            </a:solidFill>
            <a:round/>
            <a:headEnd/>
            <a:tailEnd/>
          </a:ln>
        </p:spPr>
        <p:txBody>
          <a:bodyPr lIns="82124" tIns="41061" rIns="82124" bIns="41061" anchor="ctr">
            <a:spAutoFit/>
          </a:bodyPr>
          <a:lstStyle/>
          <a:p>
            <a:pPr algn="ctr" defTabSz="814388" eaLnBrk="0" hangingPunct="0">
              <a:lnSpc>
                <a:spcPct val="90000"/>
              </a:lnSpc>
            </a:pPr>
            <a:endParaRPr lang="en-US" sz="2400" b="1" dirty="0"/>
          </a:p>
        </p:txBody>
      </p:sp>
      <p:sp>
        <p:nvSpPr>
          <p:cNvPr id="1043" name="Legend1"/>
          <p:cNvSpPr>
            <a:spLocks noChangeArrowheads="1"/>
          </p:cNvSpPr>
          <p:nvPr>
            <p:custDataLst>
              <p:tags r:id="rId8"/>
            </p:custDataLst>
          </p:nvPr>
        </p:nvSpPr>
        <p:spPr bwMode="auto">
          <a:xfrm>
            <a:off x="5138738" y="5756275"/>
            <a:ext cx="1398587" cy="368300"/>
          </a:xfrm>
          <a:prstGeom prst="rect">
            <a:avLst/>
          </a:prstGeom>
          <a:noFill/>
          <a:ln w="9525">
            <a:noFill/>
            <a:miter lim="800000"/>
            <a:headEnd/>
            <a:tailEnd/>
          </a:ln>
        </p:spPr>
        <p:txBody>
          <a:bodyPr lIns="0" tIns="0" rIns="0" bIns="0">
            <a:spAutoFit/>
          </a:bodyPr>
          <a:lstStyle/>
          <a:p>
            <a:pPr algn="ctr" defTabSz="860425">
              <a:buClr>
                <a:schemeClr val="tx2"/>
              </a:buClr>
            </a:pPr>
            <a:r>
              <a:rPr lang="en-US" sz="1200" dirty="0"/>
              <a:t>200‒600</a:t>
            </a:r>
          </a:p>
          <a:p>
            <a:pPr algn="ctr" defTabSz="860425">
              <a:buClr>
                <a:schemeClr val="tx2"/>
              </a:buClr>
            </a:pPr>
            <a:r>
              <a:rPr lang="en-US" sz="1200" dirty="0"/>
              <a:t>Beds</a:t>
            </a:r>
          </a:p>
        </p:txBody>
      </p:sp>
      <p:sp>
        <p:nvSpPr>
          <p:cNvPr id="1044" name="Legend1"/>
          <p:cNvSpPr>
            <a:spLocks noChangeArrowheads="1"/>
          </p:cNvSpPr>
          <p:nvPr>
            <p:custDataLst>
              <p:tags r:id="rId9"/>
            </p:custDataLst>
          </p:nvPr>
        </p:nvSpPr>
        <p:spPr bwMode="auto">
          <a:xfrm>
            <a:off x="4191000" y="5756275"/>
            <a:ext cx="1398588" cy="184150"/>
          </a:xfrm>
          <a:prstGeom prst="rect">
            <a:avLst/>
          </a:prstGeom>
          <a:noFill/>
          <a:ln w="9525">
            <a:noFill/>
            <a:miter lim="800000"/>
            <a:headEnd/>
            <a:tailEnd/>
          </a:ln>
        </p:spPr>
        <p:txBody>
          <a:bodyPr lIns="0" tIns="0" rIns="0" bIns="0">
            <a:spAutoFit/>
          </a:bodyPr>
          <a:lstStyle/>
          <a:p>
            <a:pPr algn="ctr" defTabSz="860425">
              <a:buClr>
                <a:schemeClr val="tx2"/>
              </a:buClr>
            </a:pPr>
            <a:r>
              <a:rPr lang="en-US" sz="1200" dirty="0"/>
              <a:t>&lt; 200 Beds</a:t>
            </a:r>
          </a:p>
        </p:txBody>
      </p:sp>
      <p:sp>
        <p:nvSpPr>
          <p:cNvPr id="1045" name="Legend1"/>
          <p:cNvSpPr>
            <a:spLocks noChangeArrowheads="1"/>
          </p:cNvSpPr>
          <p:nvPr>
            <p:custDataLst>
              <p:tags r:id="rId10"/>
            </p:custDataLst>
          </p:nvPr>
        </p:nvSpPr>
        <p:spPr bwMode="auto">
          <a:xfrm>
            <a:off x="6427788" y="5756275"/>
            <a:ext cx="914400" cy="184150"/>
          </a:xfrm>
          <a:prstGeom prst="rect">
            <a:avLst/>
          </a:prstGeom>
          <a:noFill/>
          <a:ln w="9525">
            <a:noFill/>
            <a:miter lim="800000"/>
            <a:headEnd/>
            <a:tailEnd/>
          </a:ln>
        </p:spPr>
        <p:txBody>
          <a:bodyPr lIns="0" tIns="0" rIns="0" bIns="0">
            <a:spAutoFit/>
          </a:bodyPr>
          <a:lstStyle/>
          <a:p>
            <a:pPr algn="ctr" defTabSz="860425">
              <a:buClr>
                <a:schemeClr val="tx2"/>
              </a:buClr>
            </a:pPr>
            <a:r>
              <a:rPr lang="en-US" sz="1200" dirty="0"/>
              <a:t>&gt; 600 Beds</a:t>
            </a:r>
          </a:p>
        </p:txBody>
      </p:sp>
      <p:sp>
        <p:nvSpPr>
          <p:cNvPr id="1046" name="Legend1"/>
          <p:cNvSpPr>
            <a:spLocks noChangeArrowheads="1"/>
          </p:cNvSpPr>
          <p:nvPr>
            <p:custDataLst>
              <p:tags r:id="rId11"/>
            </p:custDataLst>
          </p:nvPr>
        </p:nvSpPr>
        <p:spPr bwMode="auto">
          <a:xfrm>
            <a:off x="7251700" y="5756275"/>
            <a:ext cx="1398588" cy="368300"/>
          </a:xfrm>
          <a:prstGeom prst="rect">
            <a:avLst/>
          </a:prstGeom>
          <a:noFill/>
          <a:ln w="9525">
            <a:noFill/>
            <a:miter lim="800000"/>
            <a:headEnd/>
            <a:tailEnd/>
          </a:ln>
        </p:spPr>
        <p:txBody>
          <a:bodyPr lIns="0" tIns="0" rIns="0" bIns="0">
            <a:spAutoFit/>
          </a:bodyPr>
          <a:lstStyle/>
          <a:p>
            <a:pPr algn="ctr" defTabSz="860425">
              <a:buClr>
                <a:schemeClr val="tx2"/>
              </a:buClr>
            </a:pPr>
            <a:r>
              <a:rPr lang="en-US" sz="1200" dirty="0"/>
              <a:t>Multi-Hospital</a:t>
            </a:r>
            <a:br>
              <a:rPr lang="en-US" sz="1200" dirty="0"/>
            </a:br>
            <a:r>
              <a:rPr lang="en-US" sz="1200" dirty="0"/>
              <a:t>System</a:t>
            </a:r>
          </a:p>
        </p:txBody>
      </p:sp>
      <p:sp>
        <p:nvSpPr>
          <p:cNvPr id="1047" name="Rectangle 76"/>
          <p:cNvSpPr>
            <a:spLocks noChangeArrowheads="1"/>
          </p:cNvSpPr>
          <p:nvPr/>
        </p:nvSpPr>
        <p:spPr bwMode="auto">
          <a:xfrm>
            <a:off x="5510213" y="5083175"/>
            <a:ext cx="747712" cy="588963"/>
          </a:xfrm>
          <a:prstGeom prst="rect">
            <a:avLst/>
          </a:prstGeom>
          <a:solidFill>
            <a:schemeClr val="accent1"/>
          </a:solidFill>
          <a:ln w="9525" algn="ctr">
            <a:solidFill>
              <a:schemeClr val="bg2"/>
            </a:solidFill>
            <a:round/>
            <a:headEnd/>
            <a:tailEnd/>
          </a:ln>
        </p:spPr>
        <p:txBody>
          <a:bodyPr lIns="82124" tIns="41061" rIns="82124" bIns="41061" anchor="ctr">
            <a:spAutoFit/>
          </a:bodyPr>
          <a:lstStyle/>
          <a:p>
            <a:pPr algn="ctr" defTabSz="814388" eaLnBrk="0" hangingPunct="0">
              <a:lnSpc>
                <a:spcPct val="90000"/>
              </a:lnSpc>
            </a:pPr>
            <a:endParaRPr lang="en-US" sz="2400" b="1" dirty="0"/>
          </a:p>
        </p:txBody>
      </p:sp>
      <p:sp>
        <p:nvSpPr>
          <p:cNvPr id="1048" name="Rectangle 77"/>
          <p:cNvSpPr>
            <a:spLocks noChangeArrowheads="1"/>
          </p:cNvSpPr>
          <p:nvPr/>
        </p:nvSpPr>
        <p:spPr bwMode="auto">
          <a:xfrm>
            <a:off x="6492875" y="4921250"/>
            <a:ext cx="749300" cy="750888"/>
          </a:xfrm>
          <a:prstGeom prst="rect">
            <a:avLst/>
          </a:prstGeom>
          <a:solidFill>
            <a:schemeClr val="accent1"/>
          </a:solidFill>
          <a:ln w="9525" algn="ctr">
            <a:solidFill>
              <a:schemeClr val="bg2"/>
            </a:solidFill>
            <a:round/>
            <a:headEnd/>
            <a:tailEnd/>
          </a:ln>
        </p:spPr>
        <p:txBody>
          <a:bodyPr lIns="82124" tIns="41061" rIns="82124" bIns="41061" anchor="ctr">
            <a:spAutoFit/>
          </a:bodyPr>
          <a:lstStyle/>
          <a:p>
            <a:pPr algn="ctr" defTabSz="814388" eaLnBrk="0" hangingPunct="0">
              <a:lnSpc>
                <a:spcPct val="90000"/>
              </a:lnSpc>
            </a:pPr>
            <a:endParaRPr lang="en-US" sz="2400" b="1" dirty="0"/>
          </a:p>
        </p:txBody>
      </p:sp>
      <p:sp>
        <p:nvSpPr>
          <p:cNvPr id="1049" name="Rectangle 78"/>
          <p:cNvSpPr>
            <a:spLocks noChangeArrowheads="1"/>
          </p:cNvSpPr>
          <p:nvPr/>
        </p:nvSpPr>
        <p:spPr bwMode="auto">
          <a:xfrm>
            <a:off x="7573963" y="4775200"/>
            <a:ext cx="747712" cy="896938"/>
          </a:xfrm>
          <a:prstGeom prst="rect">
            <a:avLst/>
          </a:prstGeom>
          <a:solidFill>
            <a:schemeClr val="accent1"/>
          </a:solidFill>
          <a:ln w="9525" algn="ctr">
            <a:solidFill>
              <a:schemeClr val="bg2"/>
            </a:solidFill>
            <a:round/>
            <a:headEnd/>
            <a:tailEnd/>
          </a:ln>
        </p:spPr>
        <p:txBody>
          <a:bodyPr lIns="82124" tIns="41061" rIns="82124" bIns="41061" anchor="ctr">
            <a:spAutoFit/>
          </a:bodyPr>
          <a:lstStyle/>
          <a:p>
            <a:pPr algn="ctr" defTabSz="814388" eaLnBrk="0" hangingPunct="0">
              <a:lnSpc>
                <a:spcPct val="90000"/>
              </a:lnSpc>
            </a:pPr>
            <a:endParaRPr lang="en-US" sz="2400" b="1" dirty="0"/>
          </a:p>
        </p:txBody>
      </p:sp>
      <p:sp>
        <p:nvSpPr>
          <p:cNvPr id="1050" name="Rectangle 80"/>
          <p:cNvSpPr>
            <a:spLocks noChangeArrowheads="1"/>
          </p:cNvSpPr>
          <p:nvPr/>
        </p:nvSpPr>
        <p:spPr bwMode="auto">
          <a:xfrm>
            <a:off x="4540250" y="5211763"/>
            <a:ext cx="747713" cy="460375"/>
          </a:xfrm>
          <a:prstGeom prst="rect">
            <a:avLst/>
          </a:prstGeom>
          <a:solidFill>
            <a:schemeClr val="accent1"/>
          </a:solidFill>
          <a:ln w="9525" algn="ctr">
            <a:solidFill>
              <a:schemeClr val="bg2"/>
            </a:solidFill>
            <a:round/>
            <a:headEnd/>
            <a:tailEnd/>
          </a:ln>
        </p:spPr>
        <p:txBody>
          <a:bodyPr lIns="82124" tIns="41061" rIns="82124" bIns="41061" anchor="ctr">
            <a:spAutoFit/>
          </a:bodyPr>
          <a:lstStyle/>
          <a:p>
            <a:pPr algn="ctr" defTabSz="814388" eaLnBrk="0" hangingPunct="0">
              <a:lnSpc>
                <a:spcPct val="90000"/>
              </a:lnSpc>
            </a:pPr>
            <a:endParaRPr lang="en-US" sz="2400" b="1" dirty="0"/>
          </a:p>
        </p:txBody>
      </p:sp>
      <p:sp>
        <p:nvSpPr>
          <p:cNvPr id="1051" name="Legend1"/>
          <p:cNvSpPr>
            <a:spLocks noChangeArrowheads="1"/>
          </p:cNvSpPr>
          <p:nvPr>
            <p:custDataLst>
              <p:tags r:id="rId12"/>
            </p:custDataLst>
          </p:nvPr>
        </p:nvSpPr>
        <p:spPr bwMode="auto">
          <a:xfrm>
            <a:off x="4927600" y="6248400"/>
            <a:ext cx="3340100" cy="246063"/>
          </a:xfrm>
          <a:prstGeom prst="rect">
            <a:avLst/>
          </a:prstGeom>
          <a:noFill/>
          <a:ln w="9525">
            <a:noFill/>
            <a:miter lim="800000"/>
            <a:headEnd/>
            <a:tailEnd/>
          </a:ln>
        </p:spPr>
        <p:txBody>
          <a:bodyPr lIns="0" tIns="0" rIns="0" bIns="0">
            <a:spAutoFit/>
          </a:bodyPr>
          <a:lstStyle/>
          <a:p>
            <a:pPr algn="ctr" defTabSz="860425">
              <a:buClr>
                <a:schemeClr val="tx2"/>
              </a:buClr>
            </a:pPr>
            <a:r>
              <a:rPr lang="en-US" sz="1600" b="1" dirty="0">
                <a:solidFill>
                  <a:schemeClr val="accent1"/>
                </a:solidFill>
              </a:rPr>
              <a:t>Secondary Care/Acute</a:t>
            </a:r>
          </a:p>
        </p:txBody>
      </p:sp>
      <p:pic>
        <p:nvPicPr>
          <p:cNvPr id="1052" name="Picture 6" descr="http://www.t3systemsinc.com/catalog/images/MCS7845.gif"/>
          <p:cNvPicPr>
            <a:picLocks noChangeAspect="1" noChangeArrowheads="1"/>
          </p:cNvPicPr>
          <p:nvPr/>
        </p:nvPicPr>
        <p:blipFill>
          <a:blip r:embed="rId22" cstate="print"/>
          <a:srcRect/>
          <a:stretch>
            <a:fillRect/>
          </a:stretch>
        </p:blipFill>
        <p:spPr bwMode="auto">
          <a:xfrm>
            <a:off x="1857375" y="3794125"/>
            <a:ext cx="923925" cy="739775"/>
          </a:xfrm>
          <a:prstGeom prst="rect">
            <a:avLst/>
          </a:prstGeom>
          <a:noFill/>
          <a:ln w="9525">
            <a:noFill/>
            <a:miter lim="800000"/>
            <a:headEnd/>
            <a:tailEnd/>
          </a:ln>
        </p:spPr>
      </p:pic>
      <p:pic>
        <p:nvPicPr>
          <p:cNvPr id="1053" name="Picture 6" descr="http://www.t3systemsinc.com/catalog/images/MCS7845.gif"/>
          <p:cNvPicPr>
            <a:picLocks noChangeAspect="1" noChangeArrowheads="1"/>
          </p:cNvPicPr>
          <p:nvPr/>
        </p:nvPicPr>
        <p:blipFill>
          <a:blip r:embed="rId22" cstate="print"/>
          <a:srcRect/>
          <a:stretch>
            <a:fillRect/>
          </a:stretch>
        </p:blipFill>
        <p:spPr bwMode="auto">
          <a:xfrm>
            <a:off x="2009775" y="4022725"/>
            <a:ext cx="923925" cy="739775"/>
          </a:xfrm>
          <a:prstGeom prst="rect">
            <a:avLst/>
          </a:prstGeom>
          <a:noFill/>
          <a:ln w="9525">
            <a:noFill/>
            <a:miter lim="800000"/>
            <a:headEnd/>
            <a:tailEnd/>
          </a:ln>
        </p:spPr>
      </p:pic>
      <p:pic>
        <p:nvPicPr>
          <p:cNvPr id="1054" name="Picture 8" descr="http://www.hcwt.com/files/cisco_aironet_1130ag.jpg"/>
          <p:cNvPicPr>
            <a:picLocks noChangeAspect="1" noChangeArrowheads="1"/>
          </p:cNvPicPr>
          <p:nvPr/>
        </p:nvPicPr>
        <p:blipFill>
          <a:blip r:embed="rId16" cstate="print"/>
          <a:srcRect/>
          <a:stretch>
            <a:fillRect/>
          </a:stretch>
        </p:blipFill>
        <p:spPr bwMode="auto">
          <a:xfrm>
            <a:off x="836613" y="2481263"/>
            <a:ext cx="455612" cy="423862"/>
          </a:xfrm>
          <a:prstGeom prst="rect">
            <a:avLst/>
          </a:prstGeom>
          <a:noFill/>
          <a:ln w="9525">
            <a:noFill/>
            <a:miter lim="800000"/>
            <a:headEnd/>
            <a:tailEnd/>
          </a:ln>
        </p:spPr>
      </p:pic>
      <p:pic>
        <p:nvPicPr>
          <p:cNvPr id="1055" name="Picture 12"/>
          <p:cNvPicPr>
            <a:picLocks noChangeAspect="1" noChangeArrowheads="1"/>
          </p:cNvPicPr>
          <p:nvPr/>
        </p:nvPicPr>
        <p:blipFill>
          <a:blip r:embed="rId23" cstate="print"/>
          <a:srcRect/>
          <a:stretch>
            <a:fillRect/>
          </a:stretch>
        </p:blipFill>
        <p:spPr bwMode="auto">
          <a:xfrm>
            <a:off x="474663" y="2894013"/>
            <a:ext cx="1149350" cy="322262"/>
          </a:xfrm>
          <a:prstGeom prst="rect">
            <a:avLst/>
          </a:prstGeom>
          <a:noFill/>
          <a:ln w="9525">
            <a:noFill/>
            <a:miter lim="800000"/>
            <a:headEnd/>
            <a:tailEnd/>
          </a:ln>
        </p:spPr>
      </p:pic>
      <p:pic>
        <p:nvPicPr>
          <p:cNvPr id="1056" name="Picture 20"/>
          <p:cNvPicPr>
            <a:picLocks noChangeAspect="1" noChangeArrowheads="1"/>
          </p:cNvPicPr>
          <p:nvPr/>
        </p:nvPicPr>
        <p:blipFill>
          <a:blip r:embed="rId24" cstate="print"/>
          <a:srcRect/>
          <a:stretch>
            <a:fillRect/>
          </a:stretch>
        </p:blipFill>
        <p:spPr bwMode="auto">
          <a:xfrm>
            <a:off x="3078163" y="4113213"/>
            <a:ext cx="1152525" cy="217487"/>
          </a:xfrm>
          <a:prstGeom prst="rect">
            <a:avLst/>
          </a:prstGeom>
          <a:noFill/>
          <a:ln w="9525">
            <a:noFill/>
            <a:miter lim="800000"/>
            <a:headEnd/>
            <a:tailEnd/>
          </a:ln>
        </p:spPr>
      </p:pic>
      <p:pic>
        <p:nvPicPr>
          <p:cNvPr id="1057" name="Picture 20"/>
          <p:cNvPicPr>
            <a:picLocks noChangeAspect="1" noChangeArrowheads="1"/>
          </p:cNvPicPr>
          <p:nvPr/>
        </p:nvPicPr>
        <p:blipFill>
          <a:blip r:embed="rId24" cstate="print"/>
          <a:srcRect/>
          <a:stretch>
            <a:fillRect/>
          </a:stretch>
        </p:blipFill>
        <p:spPr bwMode="auto">
          <a:xfrm>
            <a:off x="3084513" y="4327525"/>
            <a:ext cx="1154112" cy="217488"/>
          </a:xfrm>
          <a:prstGeom prst="rect">
            <a:avLst/>
          </a:prstGeom>
          <a:noFill/>
          <a:ln w="9525">
            <a:noFill/>
            <a:miter lim="800000"/>
            <a:headEnd/>
            <a:tailEnd/>
          </a:ln>
        </p:spPr>
      </p:pic>
      <p:pic>
        <p:nvPicPr>
          <p:cNvPr id="1058" name="Picture 23"/>
          <p:cNvPicPr>
            <a:picLocks noChangeAspect="1" noChangeArrowheads="1"/>
          </p:cNvPicPr>
          <p:nvPr/>
        </p:nvPicPr>
        <p:blipFill>
          <a:blip r:embed="rId25" cstate="print"/>
          <a:srcRect/>
          <a:stretch>
            <a:fillRect/>
          </a:stretch>
        </p:blipFill>
        <p:spPr bwMode="auto">
          <a:xfrm>
            <a:off x="4641850" y="4175125"/>
            <a:ext cx="668338" cy="341313"/>
          </a:xfrm>
          <a:prstGeom prst="rect">
            <a:avLst/>
          </a:prstGeom>
          <a:noFill/>
          <a:ln w="9525">
            <a:noFill/>
            <a:miter lim="800000"/>
            <a:headEnd/>
            <a:tailEnd/>
          </a:ln>
        </p:spPr>
      </p:pic>
      <p:pic>
        <p:nvPicPr>
          <p:cNvPr id="1059" name="Picture 23"/>
          <p:cNvPicPr>
            <a:picLocks noChangeAspect="1" noChangeArrowheads="1"/>
          </p:cNvPicPr>
          <p:nvPr/>
        </p:nvPicPr>
        <p:blipFill>
          <a:blip r:embed="rId26" cstate="print"/>
          <a:srcRect/>
          <a:stretch>
            <a:fillRect/>
          </a:stretch>
        </p:blipFill>
        <p:spPr bwMode="auto">
          <a:xfrm>
            <a:off x="5500688" y="4132263"/>
            <a:ext cx="806450" cy="412750"/>
          </a:xfrm>
          <a:prstGeom prst="rect">
            <a:avLst/>
          </a:prstGeom>
          <a:noFill/>
          <a:ln w="9525">
            <a:noFill/>
            <a:miter lim="800000"/>
            <a:headEnd/>
            <a:tailEnd/>
          </a:ln>
        </p:spPr>
      </p:pic>
      <p:pic>
        <p:nvPicPr>
          <p:cNvPr id="1060" name="Picture 23"/>
          <p:cNvPicPr>
            <a:picLocks noChangeAspect="1" noChangeArrowheads="1"/>
          </p:cNvPicPr>
          <p:nvPr/>
        </p:nvPicPr>
        <p:blipFill>
          <a:blip r:embed="rId27" cstate="print"/>
          <a:srcRect/>
          <a:stretch>
            <a:fillRect/>
          </a:stretch>
        </p:blipFill>
        <p:spPr bwMode="auto">
          <a:xfrm>
            <a:off x="6265863" y="3816350"/>
            <a:ext cx="806450" cy="412750"/>
          </a:xfrm>
          <a:prstGeom prst="rect">
            <a:avLst/>
          </a:prstGeom>
          <a:noFill/>
          <a:ln w="9525">
            <a:noFill/>
            <a:miter lim="800000"/>
            <a:headEnd/>
            <a:tailEnd/>
          </a:ln>
        </p:spPr>
      </p:pic>
      <p:pic>
        <p:nvPicPr>
          <p:cNvPr id="1061" name="Picture 23"/>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6407150" y="4103688"/>
            <a:ext cx="808038" cy="412750"/>
          </a:xfrm>
          <a:prstGeom prst="rect">
            <a:avLst/>
          </a:prstGeom>
          <a:noFill/>
          <a:ln w="9525">
            <a:noFill/>
            <a:miter lim="800000"/>
            <a:headEnd/>
            <a:tailEnd/>
          </a:ln>
        </p:spPr>
      </p:pic>
      <p:pic>
        <p:nvPicPr>
          <p:cNvPr id="1062" name="Picture 23"/>
          <p:cNvPicPr>
            <a:picLocks noChangeAspect="1" noChangeArrowheads="1"/>
          </p:cNvPicPr>
          <p:nvPr/>
        </p:nvPicPr>
        <p:blipFill>
          <a:blip r:embed="rId27" cstate="print"/>
          <a:srcRect/>
          <a:stretch>
            <a:fillRect/>
          </a:stretch>
        </p:blipFill>
        <p:spPr bwMode="auto">
          <a:xfrm>
            <a:off x="7453313" y="4152900"/>
            <a:ext cx="808037" cy="412750"/>
          </a:xfrm>
          <a:prstGeom prst="rect">
            <a:avLst/>
          </a:prstGeom>
          <a:noFill/>
          <a:ln w="9525">
            <a:noFill/>
            <a:miter lim="800000"/>
            <a:headEnd/>
            <a:tailEnd/>
          </a:ln>
        </p:spPr>
      </p:pic>
      <p:pic>
        <p:nvPicPr>
          <p:cNvPr id="1063" name="Picture 14" descr="MainframeFEPApr99"/>
          <p:cNvPicPr>
            <a:picLocks noChangeAspect="1" noChangeArrowheads="1"/>
          </p:cNvPicPr>
          <p:nvPr/>
        </p:nvPicPr>
        <p:blipFill>
          <a:blip r:embed="rId28" cstate="print"/>
          <a:srcRect/>
          <a:stretch>
            <a:fillRect/>
          </a:stretch>
        </p:blipFill>
        <p:spPr bwMode="auto">
          <a:xfrm>
            <a:off x="7870825" y="3868738"/>
            <a:ext cx="663575" cy="512762"/>
          </a:xfrm>
          <a:prstGeom prst="rect">
            <a:avLst/>
          </a:prstGeom>
          <a:noFill/>
          <a:ln w="9525">
            <a:noFill/>
            <a:miter lim="800000"/>
            <a:headEnd/>
            <a:tailEnd/>
          </a:ln>
        </p:spPr>
      </p:pic>
      <p:pic>
        <p:nvPicPr>
          <p:cNvPr id="1064" name="Picture 25"/>
          <p:cNvPicPr>
            <a:picLocks noChangeAspect="1" noChangeArrowheads="1"/>
          </p:cNvPicPr>
          <p:nvPr/>
        </p:nvPicPr>
        <p:blipFill>
          <a:blip r:embed="rId29" cstate="print"/>
          <a:srcRect/>
          <a:stretch>
            <a:fillRect/>
          </a:stretch>
        </p:blipFill>
        <p:spPr bwMode="auto">
          <a:xfrm>
            <a:off x="1770063" y="2865438"/>
            <a:ext cx="1069975" cy="315912"/>
          </a:xfrm>
          <a:prstGeom prst="rect">
            <a:avLst/>
          </a:prstGeom>
          <a:noFill/>
          <a:ln w="9525">
            <a:noFill/>
            <a:miter lim="800000"/>
            <a:headEnd/>
            <a:tailEnd/>
          </a:ln>
        </p:spPr>
      </p:pic>
      <p:pic>
        <p:nvPicPr>
          <p:cNvPr id="1065" name="Picture 8" descr="http://www.hcwt.com/files/cisco_aironet_1130ag.jpg"/>
          <p:cNvPicPr>
            <a:picLocks noChangeAspect="1" noChangeArrowheads="1"/>
          </p:cNvPicPr>
          <p:nvPr/>
        </p:nvPicPr>
        <p:blipFill>
          <a:blip r:embed="rId16" cstate="print"/>
          <a:srcRect/>
          <a:stretch>
            <a:fillRect/>
          </a:stretch>
        </p:blipFill>
        <p:spPr bwMode="auto">
          <a:xfrm>
            <a:off x="1819275" y="2447925"/>
            <a:ext cx="455613" cy="422275"/>
          </a:xfrm>
          <a:prstGeom prst="rect">
            <a:avLst/>
          </a:prstGeom>
          <a:noFill/>
          <a:ln w="9525">
            <a:noFill/>
            <a:miter lim="800000"/>
            <a:headEnd/>
            <a:tailEnd/>
          </a:ln>
        </p:spPr>
      </p:pic>
      <p:pic>
        <p:nvPicPr>
          <p:cNvPr id="1066" name="Picture 8" descr="http://www.hcwt.com/files/cisco_aironet_1130ag.jpg"/>
          <p:cNvPicPr>
            <a:picLocks noChangeAspect="1" noChangeArrowheads="1"/>
          </p:cNvPicPr>
          <p:nvPr/>
        </p:nvPicPr>
        <p:blipFill>
          <a:blip r:embed="rId16" cstate="print"/>
          <a:srcRect/>
          <a:stretch>
            <a:fillRect/>
          </a:stretch>
        </p:blipFill>
        <p:spPr bwMode="auto">
          <a:xfrm>
            <a:off x="2224088" y="2489200"/>
            <a:ext cx="457200" cy="422275"/>
          </a:xfrm>
          <a:prstGeom prst="rect">
            <a:avLst/>
          </a:prstGeom>
          <a:noFill/>
          <a:ln w="9525">
            <a:noFill/>
            <a:miter lim="800000"/>
            <a:headEnd/>
            <a:tailEnd/>
          </a:ln>
        </p:spPr>
      </p:pic>
      <p:pic>
        <p:nvPicPr>
          <p:cNvPr id="1067" name="Picture 8" descr="http://www.hcwt.com/files/cisco_aironet_1130ag.jpg"/>
          <p:cNvPicPr>
            <a:picLocks noChangeAspect="1" noChangeArrowheads="1"/>
          </p:cNvPicPr>
          <p:nvPr/>
        </p:nvPicPr>
        <p:blipFill>
          <a:blip r:embed="rId16" cstate="print"/>
          <a:srcRect/>
          <a:stretch>
            <a:fillRect/>
          </a:stretch>
        </p:blipFill>
        <p:spPr bwMode="auto">
          <a:xfrm>
            <a:off x="3011488" y="2111375"/>
            <a:ext cx="455612" cy="423863"/>
          </a:xfrm>
          <a:prstGeom prst="rect">
            <a:avLst/>
          </a:prstGeom>
          <a:noFill/>
          <a:ln w="9525">
            <a:noFill/>
            <a:miter lim="800000"/>
            <a:headEnd/>
            <a:tailEnd/>
          </a:ln>
        </p:spPr>
      </p:pic>
      <p:pic>
        <p:nvPicPr>
          <p:cNvPr id="1068" name="Picture 8" descr="http://www.hcwt.com/files/cisco_aironet_1130ag.jpg"/>
          <p:cNvPicPr>
            <a:picLocks noChangeAspect="1" noChangeArrowheads="1"/>
          </p:cNvPicPr>
          <p:nvPr/>
        </p:nvPicPr>
        <p:blipFill>
          <a:blip r:embed="rId16" cstate="print"/>
          <a:srcRect/>
          <a:stretch>
            <a:fillRect/>
          </a:stretch>
        </p:blipFill>
        <p:spPr bwMode="auto">
          <a:xfrm>
            <a:off x="3392488" y="2108200"/>
            <a:ext cx="455612" cy="422275"/>
          </a:xfrm>
          <a:prstGeom prst="rect">
            <a:avLst/>
          </a:prstGeom>
          <a:noFill/>
          <a:ln w="9525">
            <a:noFill/>
            <a:miter lim="800000"/>
            <a:headEnd/>
            <a:tailEnd/>
          </a:ln>
        </p:spPr>
      </p:pic>
      <p:pic>
        <p:nvPicPr>
          <p:cNvPr id="1069" name="Picture 32"/>
          <p:cNvPicPr>
            <a:picLocks noChangeAspect="1" noChangeArrowheads="1"/>
          </p:cNvPicPr>
          <p:nvPr/>
        </p:nvPicPr>
        <p:blipFill>
          <a:blip r:embed="rId30" cstate="print"/>
          <a:srcRect/>
          <a:stretch>
            <a:fillRect/>
          </a:stretch>
        </p:blipFill>
        <p:spPr bwMode="auto">
          <a:xfrm>
            <a:off x="2879725" y="2530475"/>
            <a:ext cx="947738" cy="301625"/>
          </a:xfrm>
          <a:prstGeom prst="rect">
            <a:avLst/>
          </a:prstGeom>
          <a:noFill/>
          <a:ln w="9525">
            <a:noFill/>
            <a:miter lim="800000"/>
            <a:headEnd/>
            <a:tailEnd/>
          </a:ln>
        </p:spPr>
      </p:pic>
      <p:pic>
        <p:nvPicPr>
          <p:cNvPr id="1070" name="Picture 29"/>
          <p:cNvPicPr>
            <a:picLocks noChangeAspect="1" noChangeArrowheads="1"/>
          </p:cNvPicPr>
          <p:nvPr/>
        </p:nvPicPr>
        <p:blipFill>
          <a:blip r:embed="rId19" cstate="print"/>
          <a:srcRect/>
          <a:stretch>
            <a:fillRect/>
          </a:stretch>
        </p:blipFill>
        <p:spPr bwMode="auto">
          <a:xfrm>
            <a:off x="4194175" y="2725738"/>
            <a:ext cx="962025" cy="457200"/>
          </a:xfrm>
          <a:prstGeom prst="rect">
            <a:avLst/>
          </a:prstGeom>
          <a:noFill/>
          <a:ln w="9525">
            <a:noFill/>
            <a:miter lim="800000"/>
            <a:headEnd/>
            <a:tailEnd/>
          </a:ln>
        </p:spPr>
      </p:pic>
      <p:pic>
        <p:nvPicPr>
          <p:cNvPr id="1071" name="Picture 32"/>
          <p:cNvPicPr>
            <a:picLocks noChangeAspect="1" noChangeArrowheads="1"/>
          </p:cNvPicPr>
          <p:nvPr/>
        </p:nvPicPr>
        <p:blipFill>
          <a:blip r:embed="rId30" cstate="print"/>
          <a:srcRect/>
          <a:stretch>
            <a:fillRect/>
          </a:stretch>
        </p:blipFill>
        <p:spPr bwMode="auto">
          <a:xfrm>
            <a:off x="4259263" y="2478088"/>
            <a:ext cx="804862" cy="257175"/>
          </a:xfrm>
          <a:prstGeom prst="rect">
            <a:avLst/>
          </a:prstGeom>
          <a:noFill/>
          <a:ln w="9525">
            <a:noFill/>
            <a:miter lim="800000"/>
            <a:headEnd/>
            <a:tailEnd/>
          </a:ln>
        </p:spPr>
      </p:pic>
      <p:pic>
        <p:nvPicPr>
          <p:cNvPr id="1072" name="Picture 8" descr="http://www.hcwt.com/files/cisco_aironet_1130ag.jpg"/>
          <p:cNvPicPr>
            <a:picLocks noChangeAspect="1" noChangeArrowheads="1"/>
          </p:cNvPicPr>
          <p:nvPr/>
        </p:nvPicPr>
        <p:blipFill>
          <a:blip r:embed="rId16" cstate="print"/>
          <a:srcRect/>
          <a:stretch>
            <a:fillRect/>
          </a:stretch>
        </p:blipFill>
        <p:spPr bwMode="auto">
          <a:xfrm>
            <a:off x="4316413" y="2066925"/>
            <a:ext cx="457200" cy="422275"/>
          </a:xfrm>
          <a:prstGeom prst="rect">
            <a:avLst/>
          </a:prstGeom>
          <a:noFill/>
          <a:ln w="9525">
            <a:noFill/>
            <a:miter lim="800000"/>
            <a:headEnd/>
            <a:tailEnd/>
          </a:ln>
        </p:spPr>
      </p:pic>
      <p:pic>
        <p:nvPicPr>
          <p:cNvPr id="1073" name="Picture 8" descr="http://www.hcwt.com/files/cisco_aironet_1130ag.jpg"/>
          <p:cNvPicPr>
            <a:picLocks noChangeAspect="1" noChangeArrowheads="1"/>
          </p:cNvPicPr>
          <p:nvPr/>
        </p:nvPicPr>
        <p:blipFill>
          <a:blip r:embed="rId16" cstate="print"/>
          <a:srcRect/>
          <a:stretch>
            <a:fillRect/>
          </a:stretch>
        </p:blipFill>
        <p:spPr bwMode="auto">
          <a:xfrm>
            <a:off x="4697413" y="2062163"/>
            <a:ext cx="457200" cy="423862"/>
          </a:xfrm>
          <a:prstGeom prst="rect">
            <a:avLst/>
          </a:prstGeom>
          <a:noFill/>
          <a:ln w="9525">
            <a:noFill/>
            <a:miter lim="800000"/>
            <a:headEnd/>
            <a:tailEnd/>
          </a:ln>
        </p:spPr>
      </p:pic>
      <p:pic>
        <p:nvPicPr>
          <p:cNvPr id="1074" name="Picture 33"/>
          <p:cNvPicPr>
            <a:picLocks noChangeAspect="1" noChangeArrowheads="1"/>
          </p:cNvPicPr>
          <p:nvPr/>
        </p:nvPicPr>
        <p:blipFill>
          <a:blip r:embed="rId31" cstate="print"/>
          <a:srcRect/>
          <a:stretch>
            <a:fillRect/>
          </a:stretch>
        </p:blipFill>
        <p:spPr bwMode="auto">
          <a:xfrm>
            <a:off x="4386263" y="1801813"/>
            <a:ext cx="666750" cy="257175"/>
          </a:xfrm>
          <a:prstGeom prst="rect">
            <a:avLst/>
          </a:prstGeom>
          <a:noFill/>
          <a:ln w="9525">
            <a:noFill/>
            <a:miter lim="800000"/>
            <a:headEnd/>
            <a:tailEnd/>
          </a:ln>
        </p:spPr>
      </p:pic>
      <p:pic>
        <p:nvPicPr>
          <p:cNvPr id="1075" name="Picture 32"/>
          <p:cNvPicPr>
            <a:picLocks noChangeAspect="1" noChangeArrowheads="1"/>
          </p:cNvPicPr>
          <p:nvPr/>
        </p:nvPicPr>
        <p:blipFill>
          <a:blip r:embed="rId30" cstate="print"/>
          <a:srcRect/>
          <a:stretch>
            <a:fillRect/>
          </a:stretch>
        </p:blipFill>
        <p:spPr bwMode="auto">
          <a:xfrm>
            <a:off x="5180013" y="2459038"/>
            <a:ext cx="787400" cy="252412"/>
          </a:xfrm>
          <a:prstGeom prst="rect">
            <a:avLst/>
          </a:prstGeom>
          <a:noFill/>
          <a:ln w="9525">
            <a:noFill/>
            <a:miter lim="800000"/>
            <a:headEnd/>
            <a:tailEnd/>
          </a:ln>
        </p:spPr>
      </p:pic>
      <p:pic>
        <p:nvPicPr>
          <p:cNvPr id="1076" name="Picture 8" descr="http://www.hcwt.com/files/cisco_aironet_1130ag.jpg"/>
          <p:cNvPicPr>
            <a:picLocks noChangeAspect="1" noChangeArrowheads="1"/>
          </p:cNvPicPr>
          <p:nvPr/>
        </p:nvPicPr>
        <p:blipFill>
          <a:blip r:embed="rId16" cstate="print"/>
          <a:srcRect/>
          <a:stretch>
            <a:fillRect/>
          </a:stretch>
        </p:blipFill>
        <p:spPr bwMode="auto">
          <a:xfrm>
            <a:off x="5238750" y="2041525"/>
            <a:ext cx="455613" cy="423863"/>
          </a:xfrm>
          <a:prstGeom prst="rect">
            <a:avLst/>
          </a:prstGeom>
          <a:noFill/>
          <a:ln w="9525">
            <a:noFill/>
            <a:miter lim="800000"/>
            <a:headEnd/>
            <a:tailEnd/>
          </a:ln>
        </p:spPr>
      </p:pic>
      <p:pic>
        <p:nvPicPr>
          <p:cNvPr id="1077" name="Picture 8" descr="http://www.hcwt.com/files/cisco_aironet_1130ag.jpg"/>
          <p:cNvPicPr>
            <a:picLocks noChangeAspect="1" noChangeArrowheads="1"/>
          </p:cNvPicPr>
          <p:nvPr/>
        </p:nvPicPr>
        <p:blipFill>
          <a:blip r:embed="rId16" cstate="print"/>
          <a:srcRect/>
          <a:stretch>
            <a:fillRect/>
          </a:stretch>
        </p:blipFill>
        <p:spPr bwMode="auto">
          <a:xfrm>
            <a:off x="5619750" y="2038350"/>
            <a:ext cx="455613" cy="423863"/>
          </a:xfrm>
          <a:prstGeom prst="rect">
            <a:avLst/>
          </a:prstGeom>
          <a:noFill/>
          <a:ln w="9525">
            <a:noFill/>
            <a:miter lim="800000"/>
            <a:headEnd/>
            <a:tailEnd/>
          </a:ln>
        </p:spPr>
      </p:pic>
      <p:pic>
        <p:nvPicPr>
          <p:cNvPr id="1078" name="Picture 33"/>
          <p:cNvPicPr>
            <a:picLocks noChangeAspect="1" noChangeArrowheads="1"/>
          </p:cNvPicPr>
          <p:nvPr/>
        </p:nvPicPr>
        <p:blipFill>
          <a:blip r:embed="rId31" cstate="print"/>
          <a:srcRect/>
          <a:stretch>
            <a:fillRect/>
          </a:stretch>
        </p:blipFill>
        <p:spPr bwMode="auto">
          <a:xfrm>
            <a:off x="5245100" y="1817688"/>
            <a:ext cx="666750" cy="258762"/>
          </a:xfrm>
          <a:prstGeom prst="rect">
            <a:avLst/>
          </a:prstGeom>
          <a:noFill/>
          <a:ln w="9525">
            <a:noFill/>
            <a:miter lim="800000"/>
            <a:headEnd/>
            <a:tailEnd/>
          </a:ln>
        </p:spPr>
      </p:pic>
      <p:sp>
        <p:nvSpPr>
          <p:cNvPr id="1079" name="Rectangle 75"/>
          <p:cNvSpPr>
            <a:spLocks noGrp="1"/>
          </p:cNvSpPr>
          <p:nvPr>
            <p:ph type="title" idx="4294967295"/>
          </p:nvPr>
        </p:nvSpPr>
        <p:spPr/>
        <p:txBody>
          <a:bodyPr/>
          <a:lstStyle/>
          <a:p>
            <a:pPr eaLnBrk="1" hangingPunct="1"/>
            <a:r>
              <a:rPr lang="en-US" dirty="0" smtClean="0"/>
              <a:t>Compute and Network Services for Primary and Secondary Care Segments</a:t>
            </a:r>
          </a:p>
        </p:txBody>
      </p:sp>
      <p:pic>
        <p:nvPicPr>
          <p:cNvPr id="1080" name="Picture 32"/>
          <p:cNvPicPr>
            <a:picLocks noChangeAspect="1" noChangeArrowheads="1"/>
          </p:cNvPicPr>
          <p:nvPr/>
        </p:nvPicPr>
        <p:blipFill>
          <a:blip r:embed="rId30" cstate="print"/>
          <a:srcRect/>
          <a:stretch>
            <a:fillRect/>
          </a:stretch>
        </p:blipFill>
        <p:spPr bwMode="auto">
          <a:xfrm>
            <a:off x="6267450" y="2279650"/>
            <a:ext cx="787400" cy="250825"/>
          </a:xfrm>
          <a:prstGeom prst="rect">
            <a:avLst/>
          </a:prstGeom>
          <a:noFill/>
          <a:ln w="9525">
            <a:noFill/>
            <a:miter lim="800000"/>
            <a:headEnd/>
            <a:tailEnd/>
          </a:ln>
        </p:spPr>
      </p:pic>
      <p:pic>
        <p:nvPicPr>
          <p:cNvPr id="1081" name="Picture 8" descr="http://www.hcwt.com/files/cisco_aironet_1130ag.jpg"/>
          <p:cNvPicPr>
            <a:picLocks noChangeAspect="1" noChangeArrowheads="1"/>
          </p:cNvPicPr>
          <p:nvPr/>
        </p:nvPicPr>
        <p:blipFill>
          <a:blip r:embed="rId16" cstate="print"/>
          <a:srcRect/>
          <a:stretch>
            <a:fillRect/>
          </a:stretch>
        </p:blipFill>
        <p:spPr bwMode="auto">
          <a:xfrm>
            <a:off x="6326188" y="1862138"/>
            <a:ext cx="455612" cy="423862"/>
          </a:xfrm>
          <a:prstGeom prst="rect">
            <a:avLst/>
          </a:prstGeom>
          <a:noFill/>
          <a:ln w="9525">
            <a:noFill/>
            <a:miter lim="800000"/>
            <a:headEnd/>
            <a:tailEnd/>
          </a:ln>
        </p:spPr>
      </p:pic>
      <p:pic>
        <p:nvPicPr>
          <p:cNvPr id="1082" name="Picture 8" descr="http://www.hcwt.com/files/cisco_aironet_1130ag.jpg"/>
          <p:cNvPicPr>
            <a:picLocks noChangeAspect="1" noChangeArrowheads="1"/>
          </p:cNvPicPr>
          <p:nvPr/>
        </p:nvPicPr>
        <p:blipFill>
          <a:blip r:embed="rId16" cstate="print"/>
          <a:srcRect/>
          <a:stretch>
            <a:fillRect/>
          </a:stretch>
        </p:blipFill>
        <p:spPr bwMode="auto">
          <a:xfrm>
            <a:off x="6707188" y="1858963"/>
            <a:ext cx="455612" cy="422275"/>
          </a:xfrm>
          <a:prstGeom prst="rect">
            <a:avLst/>
          </a:prstGeom>
          <a:noFill/>
          <a:ln w="9525">
            <a:noFill/>
            <a:miter lim="800000"/>
            <a:headEnd/>
            <a:tailEnd/>
          </a:ln>
        </p:spPr>
      </p:pic>
      <p:pic>
        <p:nvPicPr>
          <p:cNvPr id="1083" name="Picture 33"/>
          <p:cNvPicPr>
            <a:picLocks noChangeAspect="1" noChangeArrowheads="1"/>
          </p:cNvPicPr>
          <p:nvPr/>
        </p:nvPicPr>
        <p:blipFill>
          <a:blip r:embed="rId31" cstate="print"/>
          <a:srcRect/>
          <a:stretch>
            <a:fillRect/>
          </a:stretch>
        </p:blipFill>
        <p:spPr bwMode="auto">
          <a:xfrm>
            <a:off x="6332538" y="1638300"/>
            <a:ext cx="666750" cy="258763"/>
          </a:xfrm>
          <a:prstGeom prst="rect">
            <a:avLst/>
          </a:prstGeom>
          <a:noFill/>
          <a:ln w="9525">
            <a:noFill/>
            <a:miter lim="800000"/>
            <a:headEnd/>
            <a:tailEnd/>
          </a:ln>
        </p:spPr>
      </p:pic>
      <p:pic>
        <p:nvPicPr>
          <p:cNvPr id="1084" name="Picture 42"/>
          <p:cNvPicPr>
            <a:picLocks noChangeAspect="1" noChangeArrowheads="1"/>
          </p:cNvPicPr>
          <p:nvPr/>
        </p:nvPicPr>
        <p:blipFill>
          <a:blip r:embed="rId32" cstate="print"/>
          <a:srcRect/>
          <a:stretch>
            <a:fillRect/>
          </a:stretch>
        </p:blipFill>
        <p:spPr bwMode="auto">
          <a:xfrm>
            <a:off x="7251700" y="2193925"/>
            <a:ext cx="1171575" cy="1028700"/>
          </a:xfrm>
          <a:prstGeom prst="rect">
            <a:avLst/>
          </a:prstGeom>
          <a:noFill/>
          <a:ln w="9525">
            <a:noFill/>
            <a:miter lim="800000"/>
            <a:headEnd/>
            <a:tailEnd/>
          </a:ln>
        </p:spPr>
      </p:pic>
      <p:pic>
        <p:nvPicPr>
          <p:cNvPr id="1085" name="Picture 32"/>
          <p:cNvPicPr>
            <a:picLocks noChangeAspect="1" noChangeArrowheads="1"/>
          </p:cNvPicPr>
          <p:nvPr/>
        </p:nvPicPr>
        <p:blipFill>
          <a:blip r:embed="rId30" cstate="print"/>
          <a:srcRect/>
          <a:stretch>
            <a:fillRect/>
          </a:stretch>
        </p:blipFill>
        <p:spPr bwMode="auto">
          <a:xfrm>
            <a:off x="7791450" y="2098675"/>
            <a:ext cx="787400" cy="252413"/>
          </a:xfrm>
          <a:prstGeom prst="rect">
            <a:avLst/>
          </a:prstGeom>
          <a:noFill/>
          <a:ln w="9525">
            <a:noFill/>
            <a:miter lim="800000"/>
            <a:headEnd/>
            <a:tailEnd/>
          </a:ln>
        </p:spPr>
      </p:pic>
      <p:pic>
        <p:nvPicPr>
          <p:cNvPr id="1086" name="Picture 8" descr="http://www.hcwt.com/files/cisco_aironet_1130ag.jpg"/>
          <p:cNvPicPr>
            <a:picLocks noChangeAspect="1" noChangeArrowheads="1"/>
          </p:cNvPicPr>
          <p:nvPr/>
        </p:nvPicPr>
        <p:blipFill>
          <a:blip r:embed="rId16" cstate="print"/>
          <a:srcRect/>
          <a:stretch>
            <a:fillRect/>
          </a:stretch>
        </p:blipFill>
        <p:spPr bwMode="auto">
          <a:xfrm>
            <a:off x="7850188" y="1681163"/>
            <a:ext cx="455612" cy="423862"/>
          </a:xfrm>
          <a:prstGeom prst="rect">
            <a:avLst/>
          </a:prstGeom>
          <a:noFill/>
          <a:ln w="9525">
            <a:noFill/>
            <a:miter lim="800000"/>
            <a:headEnd/>
            <a:tailEnd/>
          </a:ln>
        </p:spPr>
      </p:pic>
      <p:pic>
        <p:nvPicPr>
          <p:cNvPr id="1087" name="Picture 33"/>
          <p:cNvPicPr>
            <a:picLocks noChangeAspect="1" noChangeArrowheads="1"/>
          </p:cNvPicPr>
          <p:nvPr/>
        </p:nvPicPr>
        <p:blipFill>
          <a:blip r:embed="rId31" cstate="print"/>
          <a:srcRect/>
          <a:stretch>
            <a:fillRect/>
          </a:stretch>
        </p:blipFill>
        <p:spPr bwMode="auto">
          <a:xfrm>
            <a:off x="7243763" y="1758950"/>
            <a:ext cx="666750" cy="258763"/>
          </a:xfrm>
          <a:prstGeom prst="rect">
            <a:avLst/>
          </a:prstGeom>
          <a:noFill/>
          <a:ln w="9525">
            <a:noFill/>
            <a:miter lim="800000"/>
            <a:headEnd/>
            <a:tailEnd/>
          </a:ln>
        </p:spPr>
      </p:pic>
      <p:grpSp>
        <p:nvGrpSpPr>
          <p:cNvPr id="1088" name="Group 94"/>
          <p:cNvGrpSpPr>
            <a:grpSpLocks/>
          </p:cNvGrpSpPr>
          <p:nvPr/>
        </p:nvGrpSpPr>
        <p:grpSpPr bwMode="auto">
          <a:xfrm>
            <a:off x="381000" y="3416300"/>
            <a:ext cx="8347075" cy="1219200"/>
            <a:chOff x="381000" y="1447846"/>
            <a:chExt cx="8347075" cy="1219393"/>
          </a:xfrm>
        </p:grpSpPr>
        <p:sp>
          <p:nvSpPr>
            <p:cNvPr id="1089" name="Rectangle 1595"/>
            <p:cNvSpPr>
              <a:spLocks noChangeArrowheads="1"/>
            </p:cNvSpPr>
            <p:nvPr/>
          </p:nvSpPr>
          <p:spPr bwMode="auto">
            <a:xfrm>
              <a:off x="381000" y="1447847"/>
              <a:ext cx="8347075" cy="317500"/>
            </a:xfrm>
            <a:prstGeom prst="rect">
              <a:avLst/>
            </a:prstGeom>
            <a:solidFill>
              <a:srgbClr val="8E8E95"/>
            </a:solidFill>
            <a:ln w="12700" algn="ctr">
              <a:noFill/>
              <a:miter lim="800000"/>
              <a:headEnd/>
              <a:tailEnd/>
            </a:ln>
          </p:spPr>
          <p:txBody>
            <a:bodyPr wrap="none" lIns="27060" tIns="13531" rIns="27060" bIns="13531" anchor="ctr"/>
            <a:lstStyle/>
            <a:p>
              <a:pPr defTabSz="271463"/>
              <a:endParaRPr lang="en-US" dirty="0"/>
            </a:p>
          </p:txBody>
        </p:sp>
        <p:grpSp>
          <p:nvGrpSpPr>
            <p:cNvPr id="1090" name="Group 517"/>
            <p:cNvGrpSpPr>
              <a:grpSpLocks/>
            </p:cNvGrpSpPr>
            <p:nvPr/>
          </p:nvGrpSpPr>
          <p:grpSpPr bwMode="auto">
            <a:xfrm>
              <a:off x="406400" y="1447846"/>
              <a:ext cx="8305801" cy="1219393"/>
              <a:chOff x="230" y="1000"/>
              <a:chExt cx="5232" cy="791"/>
            </a:xfrm>
          </p:grpSpPr>
          <p:sp>
            <p:nvSpPr>
              <p:cNvPr id="1091" name="Rectangle 1595"/>
              <p:cNvSpPr>
                <a:spLocks noChangeArrowheads="1"/>
              </p:cNvSpPr>
              <p:nvPr/>
            </p:nvSpPr>
            <p:spPr bwMode="auto">
              <a:xfrm>
                <a:off x="230" y="1000"/>
                <a:ext cx="5232" cy="791"/>
              </a:xfrm>
              <a:prstGeom prst="rect">
                <a:avLst/>
              </a:prstGeom>
              <a:noFill/>
              <a:ln w="19050" algn="ctr">
                <a:solidFill>
                  <a:srgbClr val="8E8E95"/>
                </a:solidFill>
                <a:miter lim="800000"/>
                <a:headEnd/>
                <a:tailEnd/>
              </a:ln>
            </p:spPr>
            <p:txBody>
              <a:bodyPr wrap="none" lIns="27060" tIns="13531" rIns="27060" bIns="13531" anchor="ctr"/>
              <a:lstStyle/>
              <a:p>
                <a:pPr defTabSz="271463"/>
                <a:endParaRPr lang="en-US" dirty="0"/>
              </a:p>
            </p:txBody>
          </p:sp>
          <p:sp>
            <p:nvSpPr>
              <p:cNvPr id="99" name="Rectangle 98"/>
              <p:cNvSpPr/>
              <p:nvPr/>
            </p:nvSpPr>
            <p:spPr>
              <a:xfrm>
                <a:off x="244" y="1013"/>
                <a:ext cx="998" cy="178"/>
              </a:xfrm>
              <a:prstGeom prst="rect">
                <a:avLst/>
              </a:prstGeom>
            </p:spPr>
            <p:txBody>
              <a:bodyPr wrap="none">
                <a:spAutoFit/>
              </a:bodyPr>
              <a:lstStyle/>
              <a:p>
                <a:pPr fontAlgn="auto">
                  <a:spcBef>
                    <a:spcPts val="0"/>
                  </a:spcBef>
                  <a:spcAft>
                    <a:spcPts val="0"/>
                  </a:spcAft>
                  <a:defRPr/>
                </a:pPr>
                <a:r>
                  <a:rPr lang="en-US" sz="1200" b="1" kern="0" dirty="0">
                    <a:solidFill>
                      <a:schemeClr val="bg1"/>
                    </a:solidFill>
                    <a:latin typeface="+mn-lt"/>
                  </a:rPr>
                  <a:t>Computer Services</a:t>
                </a:r>
                <a:endParaRPr lang="en-US" sz="1200" b="1" dirty="0">
                  <a:solidFill>
                    <a:schemeClr val="bg1"/>
                  </a:solidFill>
                  <a:latin typeface="+mn-lt"/>
                </a:endParaRPr>
              </a:p>
            </p:txBody>
          </p:sp>
        </p:grpSp>
      </p:gr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517"/>
          <p:cNvGrpSpPr>
            <a:grpSpLocks/>
          </p:cNvGrpSpPr>
          <p:nvPr/>
        </p:nvGrpSpPr>
        <p:grpSpPr bwMode="auto">
          <a:xfrm>
            <a:off x="3886200" y="1239838"/>
            <a:ext cx="4700588" cy="4572000"/>
            <a:chOff x="230" y="1247"/>
            <a:chExt cx="2961" cy="2966"/>
          </a:xfrm>
        </p:grpSpPr>
        <p:sp>
          <p:nvSpPr>
            <p:cNvPr id="2076" name="Rectangle 1595"/>
            <p:cNvSpPr>
              <a:spLocks noChangeArrowheads="1"/>
            </p:cNvSpPr>
            <p:nvPr/>
          </p:nvSpPr>
          <p:spPr bwMode="auto">
            <a:xfrm>
              <a:off x="230" y="1247"/>
              <a:ext cx="2961" cy="2966"/>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sz="1600" dirty="0"/>
            </a:p>
          </p:txBody>
        </p:sp>
        <p:sp>
          <p:nvSpPr>
            <p:cNvPr id="32" name="Rectangle 31"/>
            <p:cNvSpPr/>
            <p:nvPr/>
          </p:nvSpPr>
          <p:spPr>
            <a:xfrm>
              <a:off x="244" y="1265"/>
              <a:ext cx="1927" cy="220"/>
            </a:xfrm>
            <a:prstGeom prst="rect">
              <a:avLst/>
            </a:prstGeom>
          </p:spPr>
          <p:txBody>
            <a:bodyPr wrap="none">
              <a:spAutoFit/>
            </a:bodyPr>
            <a:lstStyle/>
            <a:p>
              <a:pPr fontAlgn="auto">
                <a:spcBef>
                  <a:spcPts val="0"/>
                </a:spcBef>
                <a:spcAft>
                  <a:spcPts val="0"/>
                </a:spcAft>
                <a:defRPr/>
              </a:pPr>
              <a:r>
                <a:rPr lang="en-US" sz="1600" kern="0" dirty="0">
                  <a:solidFill>
                    <a:schemeClr val="tx2"/>
                  </a:solidFill>
                  <a:latin typeface="+mn-lt"/>
                </a:rPr>
                <a:t>Shared Datacenter Architecture</a:t>
              </a:r>
              <a:endParaRPr lang="en-US" sz="1600" dirty="0">
                <a:latin typeface="+mn-lt"/>
              </a:endParaRPr>
            </a:p>
          </p:txBody>
        </p:sp>
      </p:grpSp>
      <p:grpSp>
        <p:nvGrpSpPr>
          <p:cNvPr id="2052" name="Group 517"/>
          <p:cNvGrpSpPr>
            <a:grpSpLocks/>
          </p:cNvGrpSpPr>
          <p:nvPr/>
        </p:nvGrpSpPr>
        <p:grpSpPr bwMode="auto">
          <a:xfrm>
            <a:off x="609600" y="1239838"/>
            <a:ext cx="2971800" cy="4572000"/>
            <a:chOff x="230" y="1247"/>
            <a:chExt cx="1872" cy="2966"/>
          </a:xfrm>
        </p:grpSpPr>
        <p:sp>
          <p:nvSpPr>
            <p:cNvPr id="2074" name="Rectangle 1595"/>
            <p:cNvSpPr>
              <a:spLocks noChangeArrowheads="1"/>
            </p:cNvSpPr>
            <p:nvPr/>
          </p:nvSpPr>
          <p:spPr bwMode="auto">
            <a:xfrm>
              <a:off x="230" y="1247"/>
              <a:ext cx="1872" cy="2966"/>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sz="1600" dirty="0"/>
            </a:p>
          </p:txBody>
        </p:sp>
        <p:sp>
          <p:nvSpPr>
            <p:cNvPr id="35" name="Rectangle 34"/>
            <p:cNvSpPr/>
            <p:nvPr/>
          </p:nvSpPr>
          <p:spPr>
            <a:xfrm>
              <a:off x="244" y="1265"/>
              <a:ext cx="1437" cy="220"/>
            </a:xfrm>
            <a:prstGeom prst="rect">
              <a:avLst/>
            </a:prstGeom>
          </p:spPr>
          <p:txBody>
            <a:bodyPr wrap="none">
              <a:spAutoFit/>
            </a:bodyPr>
            <a:lstStyle/>
            <a:p>
              <a:pPr fontAlgn="auto">
                <a:spcBef>
                  <a:spcPts val="0"/>
                </a:spcBef>
                <a:spcAft>
                  <a:spcPts val="0"/>
                </a:spcAft>
                <a:defRPr/>
              </a:pPr>
              <a:r>
                <a:rPr lang="en-US" sz="1600" kern="0" dirty="0">
                  <a:solidFill>
                    <a:schemeClr val="tx2"/>
                  </a:solidFill>
                  <a:latin typeface="+mn-lt"/>
                </a:rPr>
                <a:t>Centralized Datacenter</a:t>
              </a:r>
              <a:endParaRPr lang="en-US" sz="1600" dirty="0">
                <a:latin typeface="+mn-lt"/>
              </a:endParaRPr>
            </a:p>
          </p:txBody>
        </p:sp>
      </p:grpSp>
      <p:graphicFrame>
        <p:nvGraphicFramePr>
          <p:cNvPr id="2050"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07"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3" name="Rectangle 3" hidden="1"/>
          <p:cNvSpPr>
            <a:spLocks noChangeArrowheads="1"/>
          </p:cNvSpPr>
          <p:nvPr>
            <p:custDataLst>
              <p:tags r:id="rId3"/>
            </p:custDataLst>
          </p:nvPr>
        </p:nvSpPr>
        <p:spPr bwMode="auto">
          <a:xfrm>
            <a:off x="0" y="0"/>
            <a:ext cx="158750" cy="158750"/>
          </a:xfrm>
          <a:prstGeom prst="rect">
            <a:avLst/>
          </a:prstGeom>
          <a:solidFill>
            <a:srgbClr val="FFFFCC"/>
          </a:solidFill>
          <a:ln w="9525" algn="ctr">
            <a:solidFill>
              <a:schemeClr val="tx2"/>
            </a:solidFill>
            <a:miter lim="800000"/>
            <a:headEnd/>
            <a:tailEnd/>
          </a:ln>
        </p:spPr>
        <p:txBody>
          <a:bodyPr wrap="none" lIns="0" tIns="0" rIns="0" bIns="0" anchor="ctr"/>
          <a:lstStyle/>
          <a:p>
            <a:pPr defTabSz="766763"/>
            <a:r>
              <a:rPr lang="en-US" sz="1400" dirty="0"/>
              <a:t> </a:t>
            </a:r>
          </a:p>
        </p:txBody>
      </p:sp>
      <p:sp>
        <p:nvSpPr>
          <p:cNvPr id="2054" name="Rectangle 33"/>
          <p:cNvSpPr>
            <a:spLocks noGrp="1"/>
          </p:cNvSpPr>
          <p:nvPr>
            <p:ph type="title" idx="4294967295"/>
          </p:nvPr>
        </p:nvSpPr>
        <p:spPr/>
        <p:txBody>
          <a:bodyPr/>
          <a:lstStyle/>
          <a:p>
            <a:pPr eaLnBrk="1" hangingPunct="1"/>
            <a:r>
              <a:rPr lang="en-US" dirty="0" smtClean="0"/>
              <a:t>Secondary Care/Acute Care</a:t>
            </a:r>
            <a:br>
              <a:rPr lang="en-US" dirty="0" smtClean="0"/>
            </a:br>
            <a:r>
              <a:rPr lang="en-US" sz="2400" b="0" dirty="0" smtClean="0">
                <a:solidFill>
                  <a:schemeClr val="tx1"/>
                </a:solidFill>
              </a:rPr>
              <a:t>Centralized and Shared Datacenter Architectures</a:t>
            </a:r>
          </a:p>
        </p:txBody>
      </p:sp>
      <p:grpSp>
        <p:nvGrpSpPr>
          <p:cNvPr id="2055" name="Group 39"/>
          <p:cNvGrpSpPr>
            <a:grpSpLocks/>
          </p:cNvGrpSpPr>
          <p:nvPr/>
        </p:nvGrpSpPr>
        <p:grpSpPr bwMode="auto">
          <a:xfrm>
            <a:off x="4845050" y="1620838"/>
            <a:ext cx="2217738" cy="1981200"/>
            <a:chOff x="4707271" y="2172228"/>
            <a:chExt cx="2430476" cy="2171174"/>
          </a:xfrm>
        </p:grpSpPr>
        <p:pic>
          <p:nvPicPr>
            <p:cNvPr id="2072" name="Picture 4"/>
            <p:cNvPicPr>
              <a:picLocks noChangeAspect="1" noChangeArrowheads="1"/>
            </p:cNvPicPr>
            <p:nvPr/>
          </p:nvPicPr>
          <p:blipFill>
            <a:blip r:embed="rId7" cstate="print"/>
            <a:srcRect/>
            <a:stretch>
              <a:fillRect/>
            </a:stretch>
          </p:blipFill>
          <p:spPr bwMode="auto">
            <a:xfrm>
              <a:off x="4707271" y="2172228"/>
              <a:ext cx="1738019" cy="2171172"/>
            </a:xfrm>
            <a:prstGeom prst="rect">
              <a:avLst/>
            </a:prstGeom>
            <a:noFill/>
            <a:ln w="9525">
              <a:noFill/>
              <a:round/>
              <a:headEnd/>
              <a:tailEnd/>
            </a:ln>
          </p:spPr>
        </p:pic>
        <p:sp>
          <p:nvSpPr>
            <p:cNvPr id="158" name="Trapezoid 157"/>
            <p:cNvSpPr/>
            <p:nvPr/>
          </p:nvSpPr>
          <p:spPr bwMode="auto">
            <a:xfrm rot="5400000">
              <a:off x="5692025" y="2897681"/>
              <a:ext cx="2167695" cy="723749"/>
            </a:xfrm>
            <a:prstGeom prst="trapezoid">
              <a:avLst>
                <a:gd name="adj" fmla="val 69830"/>
              </a:avLst>
            </a:prstGeom>
            <a:gradFill>
              <a:gsLst>
                <a:gs pos="0">
                  <a:schemeClr val="accent1">
                    <a:alpha val="0"/>
                  </a:schemeClr>
                </a:gs>
                <a:gs pos="100000">
                  <a:schemeClr val="accent1">
                    <a:alpha val="40000"/>
                  </a:schemeClr>
                </a:gs>
              </a:gsLst>
              <a:lin ang="5400000" scaled="0"/>
            </a:gradFill>
            <a:ln w="9525" cap="flat" cmpd="sng" algn="ctr">
              <a:noFill/>
              <a:prstDash val="solid"/>
              <a:round/>
              <a:headEnd type="none" w="med" len="med"/>
              <a:tailEnd type="none" w="med" len="med"/>
            </a:ln>
            <a:effectLst/>
          </p:spPr>
          <p:txBody>
            <a:bodyPr lIns="82124" tIns="41061" rIns="82124" bIns="41061" anchor="ctr"/>
            <a:lstStyle/>
            <a:p>
              <a:pPr algn="ctr" defTabSz="814388" eaLnBrk="0" hangingPunct="0">
                <a:lnSpc>
                  <a:spcPct val="90000"/>
                </a:lnSpc>
                <a:defRPr/>
              </a:pPr>
              <a:endParaRPr lang="en-US" sz="2400" b="1" dirty="0"/>
            </a:p>
          </p:txBody>
        </p:sp>
      </p:grpSp>
      <p:cxnSp>
        <p:nvCxnSpPr>
          <p:cNvPr id="58" name="Shape 57"/>
          <p:cNvCxnSpPr/>
          <p:nvPr/>
        </p:nvCxnSpPr>
        <p:spPr>
          <a:xfrm rot="5400000">
            <a:off x="6544469" y="3063082"/>
            <a:ext cx="1189037" cy="914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hape 58"/>
          <p:cNvCxnSpPr/>
          <p:nvPr/>
        </p:nvCxnSpPr>
        <p:spPr>
          <a:xfrm rot="16200000" flipV="1">
            <a:off x="6573838" y="4324350"/>
            <a:ext cx="914400" cy="698500"/>
          </a:xfrm>
          <a:prstGeom prst="bentConnector3">
            <a:avLst>
              <a:gd name="adj1" fmla="val 98698"/>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hape 58"/>
          <p:cNvCxnSpPr/>
          <p:nvPr/>
        </p:nvCxnSpPr>
        <p:spPr>
          <a:xfrm flipV="1">
            <a:off x="5410200" y="4532313"/>
            <a:ext cx="914400" cy="914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059" name="Group 64"/>
          <p:cNvGrpSpPr>
            <a:grpSpLocks/>
          </p:cNvGrpSpPr>
          <p:nvPr/>
        </p:nvGrpSpPr>
        <p:grpSpPr bwMode="auto">
          <a:xfrm>
            <a:off x="1295400" y="1620838"/>
            <a:ext cx="1600200" cy="3429000"/>
            <a:chOff x="4701410" y="2172228"/>
            <a:chExt cx="1753639" cy="3757799"/>
          </a:xfrm>
        </p:grpSpPr>
        <p:pic>
          <p:nvPicPr>
            <p:cNvPr id="2070" name="Picture 4"/>
            <p:cNvPicPr>
              <a:picLocks noChangeAspect="1" noChangeArrowheads="1"/>
            </p:cNvPicPr>
            <p:nvPr/>
          </p:nvPicPr>
          <p:blipFill>
            <a:blip r:embed="rId7" cstate="print"/>
            <a:srcRect/>
            <a:stretch>
              <a:fillRect/>
            </a:stretch>
          </p:blipFill>
          <p:spPr bwMode="auto">
            <a:xfrm>
              <a:off x="4707271" y="2172228"/>
              <a:ext cx="1738019" cy="2171172"/>
            </a:xfrm>
            <a:prstGeom prst="rect">
              <a:avLst/>
            </a:prstGeom>
            <a:noFill/>
            <a:ln w="9525">
              <a:noFill/>
              <a:round/>
              <a:headEnd/>
              <a:tailEnd/>
            </a:ln>
          </p:spPr>
        </p:pic>
        <p:sp>
          <p:nvSpPr>
            <p:cNvPr id="67" name="Trapezoid 66"/>
            <p:cNvSpPr/>
            <p:nvPr/>
          </p:nvSpPr>
          <p:spPr bwMode="auto">
            <a:xfrm rot="10800000">
              <a:off x="4701410" y="4348619"/>
              <a:ext cx="1753639" cy="1581408"/>
            </a:xfrm>
            <a:prstGeom prst="trapezoid">
              <a:avLst>
                <a:gd name="adj" fmla="val 27395"/>
              </a:avLst>
            </a:prstGeom>
            <a:gradFill>
              <a:gsLst>
                <a:gs pos="0">
                  <a:schemeClr val="accent1">
                    <a:alpha val="0"/>
                  </a:schemeClr>
                </a:gs>
                <a:gs pos="100000">
                  <a:schemeClr val="accent1">
                    <a:alpha val="40000"/>
                  </a:schemeClr>
                </a:gs>
              </a:gsLst>
              <a:lin ang="5400000" scaled="0"/>
            </a:gradFill>
            <a:ln w="9525" cap="flat" cmpd="sng" algn="ctr">
              <a:noFill/>
              <a:prstDash val="solid"/>
              <a:round/>
              <a:headEnd type="none" w="med" len="med"/>
              <a:tailEnd type="none" w="med" len="med"/>
            </a:ln>
            <a:effectLst/>
          </p:spPr>
          <p:txBody>
            <a:bodyPr lIns="82124" tIns="41061" rIns="82124" bIns="41061" anchor="ctr"/>
            <a:lstStyle/>
            <a:p>
              <a:pPr algn="ctr" defTabSz="814388" eaLnBrk="0" hangingPunct="0">
                <a:lnSpc>
                  <a:spcPct val="90000"/>
                </a:lnSpc>
                <a:defRPr/>
              </a:pPr>
              <a:endParaRPr lang="en-US" sz="2400" b="1" dirty="0"/>
            </a:p>
          </p:txBody>
        </p:sp>
      </p:grpSp>
      <p:pic>
        <p:nvPicPr>
          <p:cNvPr id="2060" name="Picture 68" descr="hospital_building"/>
          <p:cNvPicPr>
            <a:picLocks noChangeAspect="1" noChangeArrowheads="1"/>
          </p:cNvPicPr>
          <p:nvPr/>
        </p:nvPicPr>
        <p:blipFill>
          <a:blip r:embed="rId8" cstate="print"/>
          <a:srcRect l="20657"/>
          <a:stretch>
            <a:fillRect/>
          </a:stretch>
        </p:blipFill>
        <p:spPr bwMode="auto">
          <a:xfrm>
            <a:off x="1509713" y="4745038"/>
            <a:ext cx="1573212" cy="1300162"/>
          </a:xfrm>
          <a:prstGeom prst="rect">
            <a:avLst/>
          </a:prstGeom>
          <a:noFill/>
          <a:ln w="9525">
            <a:noFill/>
            <a:miter lim="800000"/>
            <a:headEnd/>
            <a:tailEnd/>
          </a:ln>
        </p:spPr>
      </p:pic>
      <p:grpSp>
        <p:nvGrpSpPr>
          <p:cNvPr id="2061" name="Group 109"/>
          <p:cNvGrpSpPr>
            <a:grpSpLocks/>
          </p:cNvGrpSpPr>
          <p:nvPr/>
        </p:nvGrpSpPr>
        <p:grpSpPr bwMode="auto">
          <a:xfrm>
            <a:off x="4465638" y="3654425"/>
            <a:ext cx="1554162" cy="1073150"/>
            <a:chOff x="3948210" y="2435353"/>
            <a:chExt cx="1606581" cy="969563"/>
          </a:xfrm>
        </p:grpSpPr>
        <p:pic>
          <p:nvPicPr>
            <p:cNvPr id="2068" name="Picture 14"/>
            <p:cNvPicPr>
              <a:picLocks noChangeArrowheads="1"/>
            </p:cNvPicPr>
            <p:nvPr/>
          </p:nvPicPr>
          <p:blipFill>
            <a:blip r:embed="rId9" cstate="print"/>
            <a:srcRect/>
            <a:stretch>
              <a:fillRect/>
            </a:stretch>
          </p:blipFill>
          <p:spPr bwMode="auto">
            <a:xfrm>
              <a:off x="3948210" y="2435353"/>
              <a:ext cx="1606581" cy="969563"/>
            </a:xfrm>
            <a:prstGeom prst="rect">
              <a:avLst/>
            </a:prstGeom>
            <a:noFill/>
            <a:ln w="9525">
              <a:noFill/>
              <a:miter lim="800000"/>
              <a:headEnd/>
              <a:tailEnd/>
            </a:ln>
          </p:spPr>
        </p:pic>
        <p:sp>
          <p:nvSpPr>
            <p:cNvPr id="2069" name="TextBox 108"/>
            <p:cNvSpPr txBox="1">
              <a:spLocks noChangeArrowheads="1"/>
            </p:cNvSpPr>
            <p:nvPr/>
          </p:nvSpPr>
          <p:spPr bwMode="auto">
            <a:xfrm>
              <a:off x="4291939" y="2777731"/>
              <a:ext cx="912830" cy="278052"/>
            </a:xfrm>
            <a:prstGeom prst="rect">
              <a:avLst/>
            </a:prstGeom>
            <a:noFill/>
            <a:ln w="9525">
              <a:noFill/>
              <a:miter lim="800000"/>
              <a:headEnd/>
              <a:tailEnd/>
            </a:ln>
          </p:spPr>
          <p:txBody>
            <a:bodyPr>
              <a:spAutoFit/>
            </a:bodyPr>
            <a:lstStyle/>
            <a:p>
              <a:pPr algn="ctr"/>
              <a:r>
                <a:rPr lang="en-US" sz="1400" b="1" dirty="0"/>
                <a:t>Internet</a:t>
              </a:r>
            </a:p>
          </p:txBody>
        </p:sp>
      </p:grpSp>
      <p:grpSp>
        <p:nvGrpSpPr>
          <p:cNvPr id="2062" name="Group 109"/>
          <p:cNvGrpSpPr>
            <a:grpSpLocks/>
          </p:cNvGrpSpPr>
          <p:nvPr/>
        </p:nvGrpSpPr>
        <p:grpSpPr bwMode="auto">
          <a:xfrm>
            <a:off x="5702300" y="3810000"/>
            <a:ext cx="1103313" cy="762000"/>
            <a:chOff x="4181148" y="2575931"/>
            <a:chExt cx="1140703" cy="688407"/>
          </a:xfrm>
        </p:grpSpPr>
        <p:pic>
          <p:nvPicPr>
            <p:cNvPr id="2066" name="Picture 14"/>
            <p:cNvPicPr>
              <a:picLocks noChangeArrowheads="1"/>
            </p:cNvPicPr>
            <p:nvPr/>
          </p:nvPicPr>
          <p:blipFill>
            <a:blip r:embed="rId9" cstate="print"/>
            <a:srcRect/>
            <a:stretch>
              <a:fillRect/>
            </a:stretch>
          </p:blipFill>
          <p:spPr bwMode="auto">
            <a:xfrm>
              <a:off x="4181148" y="2575931"/>
              <a:ext cx="1140703" cy="688407"/>
            </a:xfrm>
            <a:prstGeom prst="rect">
              <a:avLst/>
            </a:prstGeom>
            <a:noFill/>
            <a:ln w="9525">
              <a:noFill/>
              <a:miter lim="800000"/>
              <a:headEnd/>
              <a:tailEnd/>
            </a:ln>
          </p:spPr>
        </p:pic>
        <p:sp>
          <p:nvSpPr>
            <p:cNvPr id="2067" name="TextBox 108"/>
            <p:cNvSpPr txBox="1">
              <a:spLocks noChangeArrowheads="1"/>
            </p:cNvSpPr>
            <p:nvPr/>
          </p:nvSpPr>
          <p:spPr bwMode="auto">
            <a:xfrm>
              <a:off x="4288957" y="2777733"/>
              <a:ext cx="912830" cy="278052"/>
            </a:xfrm>
            <a:prstGeom prst="rect">
              <a:avLst/>
            </a:prstGeom>
            <a:noFill/>
            <a:ln w="9525">
              <a:noFill/>
              <a:miter lim="800000"/>
              <a:headEnd/>
              <a:tailEnd/>
            </a:ln>
          </p:spPr>
          <p:txBody>
            <a:bodyPr>
              <a:spAutoFit/>
            </a:bodyPr>
            <a:lstStyle/>
            <a:p>
              <a:pPr algn="ctr"/>
              <a:r>
                <a:rPr lang="en-US" sz="1400" b="1" dirty="0"/>
                <a:t>WAN</a:t>
              </a:r>
            </a:p>
          </p:txBody>
        </p:sp>
      </p:grpSp>
      <p:pic>
        <p:nvPicPr>
          <p:cNvPr id="2063" name="Picture 66" descr="hospital_building"/>
          <p:cNvPicPr>
            <a:picLocks noChangeAspect="1" noChangeArrowheads="1"/>
          </p:cNvPicPr>
          <p:nvPr/>
        </p:nvPicPr>
        <p:blipFill>
          <a:blip r:embed="rId10" cstate="print"/>
          <a:srcRect r="20657"/>
          <a:stretch>
            <a:fillRect/>
          </a:stretch>
        </p:blipFill>
        <p:spPr bwMode="auto">
          <a:xfrm>
            <a:off x="6821488" y="4973638"/>
            <a:ext cx="1281112" cy="1058862"/>
          </a:xfrm>
          <a:prstGeom prst="rect">
            <a:avLst/>
          </a:prstGeom>
          <a:noFill/>
          <a:ln w="9525">
            <a:noFill/>
            <a:miter lim="800000"/>
            <a:headEnd/>
            <a:tailEnd/>
          </a:ln>
        </p:spPr>
      </p:pic>
      <p:pic>
        <p:nvPicPr>
          <p:cNvPr id="2064" name="Picture 68" descr="hospital_building"/>
          <p:cNvPicPr>
            <a:picLocks noChangeAspect="1" noChangeArrowheads="1"/>
          </p:cNvPicPr>
          <p:nvPr/>
        </p:nvPicPr>
        <p:blipFill>
          <a:blip r:embed="rId8" cstate="print"/>
          <a:srcRect l="20657"/>
          <a:stretch>
            <a:fillRect/>
          </a:stretch>
        </p:blipFill>
        <p:spPr bwMode="auto">
          <a:xfrm>
            <a:off x="4243388" y="4745038"/>
            <a:ext cx="1573212" cy="1300162"/>
          </a:xfrm>
          <a:prstGeom prst="rect">
            <a:avLst/>
          </a:prstGeom>
          <a:noFill/>
          <a:ln w="9525">
            <a:noFill/>
            <a:miter lim="800000"/>
            <a:headEnd/>
            <a:tailEnd/>
          </a:ln>
        </p:spPr>
      </p:pic>
      <p:pic>
        <p:nvPicPr>
          <p:cNvPr id="2065" name="Picture 21"/>
          <p:cNvPicPr>
            <a:picLocks noChangeArrowheads="1"/>
          </p:cNvPicPr>
          <p:nvPr/>
        </p:nvPicPr>
        <p:blipFill>
          <a:blip r:embed="rId11" cstate="print"/>
          <a:srcRect/>
          <a:stretch>
            <a:fillRect/>
          </a:stretch>
        </p:blipFill>
        <p:spPr bwMode="auto">
          <a:xfrm>
            <a:off x="7105650" y="2195513"/>
            <a:ext cx="1057275" cy="8350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54"/>
          <p:cNvGrpSpPr>
            <a:grpSpLocks/>
          </p:cNvGrpSpPr>
          <p:nvPr/>
        </p:nvGrpSpPr>
        <p:grpSpPr bwMode="auto">
          <a:xfrm>
            <a:off x="228600" y="838200"/>
            <a:ext cx="8686800" cy="5991225"/>
            <a:chOff x="601663" y="1096963"/>
            <a:chExt cx="8686800" cy="5991100"/>
          </a:xfrm>
        </p:grpSpPr>
        <p:sp>
          <p:nvSpPr>
            <p:cNvPr id="36" name="AutoShape 38"/>
            <p:cNvSpPr>
              <a:spLocks noChangeArrowheads="1"/>
            </p:cNvSpPr>
            <p:nvPr/>
          </p:nvSpPr>
          <p:spPr bwMode="ltGray">
            <a:xfrm>
              <a:off x="609601" y="1096963"/>
              <a:ext cx="8678862" cy="5562484"/>
            </a:xfrm>
            <a:prstGeom prst="roundRect">
              <a:avLst>
                <a:gd name="adj" fmla="val 0"/>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fontAlgn="auto">
                <a:spcBef>
                  <a:spcPts val="0"/>
                </a:spcBef>
                <a:spcAft>
                  <a:spcPts val="0"/>
                </a:spcAft>
                <a:defRPr/>
              </a:pPr>
              <a:endParaRPr lang="en-US" dirty="0"/>
            </a:p>
          </p:txBody>
        </p:sp>
        <p:sp>
          <p:nvSpPr>
            <p:cNvPr id="3105" name="AutoShape 39"/>
            <p:cNvSpPr>
              <a:spLocks noChangeArrowheads="1"/>
            </p:cNvSpPr>
            <p:nvPr/>
          </p:nvSpPr>
          <p:spPr bwMode="ltGray">
            <a:xfrm>
              <a:off x="666749" y="1173163"/>
              <a:ext cx="8545513" cy="4953000"/>
            </a:xfrm>
            <a:prstGeom prst="roundRect">
              <a:avLst>
                <a:gd name="adj" fmla="val 0"/>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endParaRPr lang="en-US" dirty="0"/>
            </a:p>
          </p:txBody>
        </p:sp>
        <p:sp>
          <p:nvSpPr>
            <p:cNvPr id="3106" name="AutoShape 40"/>
            <p:cNvSpPr>
              <a:spLocks noChangeArrowheads="1"/>
            </p:cNvSpPr>
            <p:nvPr/>
          </p:nvSpPr>
          <p:spPr bwMode="ltGray">
            <a:xfrm>
              <a:off x="601663" y="6728140"/>
              <a:ext cx="8686800" cy="359923"/>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dirty="0"/>
            </a:p>
          </p:txBody>
        </p:sp>
      </p:grpSp>
      <p:sp>
        <p:nvSpPr>
          <p:cNvPr id="3076" name="Rectangle 67"/>
          <p:cNvSpPr>
            <a:spLocks noChangeArrowheads="1"/>
          </p:cNvSpPr>
          <p:nvPr/>
        </p:nvSpPr>
        <p:spPr bwMode="auto">
          <a:xfrm>
            <a:off x="5257800" y="881063"/>
            <a:ext cx="2865438" cy="338137"/>
          </a:xfrm>
          <a:prstGeom prst="rect">
            <a:avLst/>
          </a:prstGeom>
          <a:noFill/>
          <a:ln w="9525">
            <a:noFill/>
            <a:miter lim="800000"/>
            <a:headEnd/>
            <a:tailEnd/>
          </a:ln>
        </p:spPr>
        <p:txBody>
          <a:bodyPr wrap="none">
            <a:spAutoFit/>
          </a:bodyPr>
          <a:lstStyle/>
          <a:p>
            <a:r>
              <a:rPr lang="en-US" sz="1600" dirty="0">
                <a:solidFill>
                  <a:schemeClr val="bg2"/>
                </a:solidFill>
              </a:rPr>
              <a:t>Common Storage Subsystem</a:t>
            </a:r>
          </a:p>
        </p:txBody>
      </p:sp>
      <p:graphicFrame>
        <p:nvGraphicFramePr>
          <p:cNvPr id="307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31"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7" name="Rectangle 3" hidden="1"/>
          <p:cNvSpPr>
            <a:spLocks noChangeArrowheads="1"/>
          </p:cNvSpPr>
          <p:nvPr>
            <p:custDataLst>
              <p:tags r:id="rId3"/>
            </p:custDataLst>
          </p:nvPr>
        </p:nvSpPr>
        <p:spPr bwMode="auto">
          <a:xfrm>
            <a:off x="0" y="0"/>
            <a:ext cx="158750" cy="158750"/>
          </a:xfrm>
          <a:prstGeom prst="rect">
            <a:avLst/>
          </a:prstGeom>
          <a:solidFill>
            <a:srgbClr val="FFFFCC"/>
          </a:solidFill>
          <a:ln w="9525" algn="ctr">
            <a:solidFill>
              <a:schemeClr val="tx2"/>
            </a:solidFill>
            <a:miter lim="800000"/>
            <a:headEnd/>
            <a:tailEnd/>
          </a:ln>
        </p:spPr>
        <p:txBody>
          <a:bodyPr wrap="none" lIns="0" tIns="0" rIns="0" bIns="0" anchor="ctr"/>
          <a:lstStyle/>
          <a:p>
            <a:pPr defTabSz="766763"/>
            <a:r>
              <a:rPr lang="en-US" sz="1400" dirty="0"/>
              <a:t> </a:t>
            </a:r>
          </a:p>
        </p:txBody>
      </p:sp>
      <p:sp>
        <p:nvSpPr>
          <p:cNvPr id="3078" name="Rectangle 37"/>
          <p:cNvSpPr>
            <a:spLocks noGrp="1"/>
          </p:cNvSpPr>
          <p:nvPr>
            <p:ph type="title" idx="4294967295"/>
          </p:nvPr>
        </p:nvSpPr>
        <p:spPr/>
        <p:txBody>
          <a:bodyPr/>
          <a:lstStyle/>
          <a:p>
            <a:pPr eaLnBrk="1" hangingPunct="1"/>
            <a:r>
              <a:rPr lang="en-US" dirty="0" smtClean="0"/>
              <a:t>PACS and EHR Storage Architectures</a:t>
            </a:r>
            <a:br>
              <a:rPr lang="en-US" dirty="0" smtClean="0"/>
            </a:br>
            <a:endParaRPr lang="en-US" dirty="0" smtClean="0"/>
          </a:p>
        </p:txBody>
      </p:sp>
      <p:pic>
        <p:nvPicPr>
          <p:cNvPr id="3079" name="Picture 4"/>
          <p:cNvPicPr>
            <a:picLocks noChangeAspect="1" noChangeArrowheads="1"/>
          </p:cNvPicPr>
          <p:nvPr/>
        </p:nvPicPr>
        <p:blipFill>
          <a:blip r:embed="rId7" cstate="print"/>
          <a:srcRect/>
          <a:stretch>
            <a:fillRect/>
          </a:stretch>
        </p:blipFill>
        <p:spPr bwMode="auto">
          <a:xfrm>
            <a:off x="419100" y="1233488"/>
            <a:ext cx="4076700" cy="5092700"/>
          </a:xfrm>
          <a:prstGeom prst="rect">
            <a:avLst/>
          </a:prstGeom>
          <a:noFill/>
          <a:ln w="9525">
            <a:noFill/>
            <a:round/>
            <a:headEnd/>
            <a:tailEnd/>
          </a:ln>
        </p:spPr>
      </p:pic>
      <p:sp>
        <p:nvSpPr>
          <p:cNvPr id="29" name="Rectangle 28"/>
          <p:cNvSpPr/>
          <p:nvPr/>
        </p:nvSpPr>
        <p:spPr>
          <a:xfrm>
            <a:off x="690563" y="3754438"/>
            <a:ext cx="730250" cy="423862"/>
          </a:xfrm>
          <a:prstGeom prst="rect">
            <a:avLst/>
          </a:prstGeom>
          <a:solidFill>
            <a:schemeClr val="bg1"/>
          </a:solidFill>
        </p:spPr>
        <p:txBody>
          <a:bodyPr wrap="none">
            <a:spAutoFit/>
          </a:bodyPr>
          <a:lstStyle/>
          <a:p>
            <a:pPr fontAlgn="auto">
              <a:spcBef>
                <a:spcPts val="0"/>
              </a:spcBef>
              <a:spcAft>
                <a:spcPts val="0"/>
              </a:spcAft>
              <a:defRPr/>
            </a:pPr>
            <a:r>
              <a:rPr lang="en-US" sz="1200" dirty="0">
                <a:solidFill>
                  <a:schemeClr val="tx1">
                    <a:lumMod val="75000"/>
                    <a:lumOff val="25000"/>
                  </a:schemeClr>
                </a:solidFill>
                <a:latin typeface="+mn-lt"/>
              </a:rPr>
              <a:t>EHR </a:t>
            </a:r>
            <a:br>
              <a:rPr lang="en-US" sz="1200" dirty="0">
                <a:solidFill>
                  <a:schemeClr val="tx1">
                    <a:lumMod val="75000"/>
                    <a:lumOff val="25000"/>
                  </a:schemeClr>
                </a:solidFill>
                <a:latin typeface="+mn-lt"/>
              </a:rPr>
            </a:br>
            <a:r>
              <a:rPr lang="en-US" sz="1200" dirty="0">
                <a:solidFill>
                  <a:schemeClr val="tx1">
                    <a:lumMod val="75000"/>
                    <a:lumOff val="25000"/>
                  </a:schemeClr>
                </a:solidFill>
                <a:latin typeface="+mn-lt"/>
              </a:rPr>
              <a:t>System</a:t>
            </a:r>
          </a:p>
        </p:txBody>
      </p:sp>
      <p:sp>
        <p:nvSpPr>
          <p:cNvPr id="30" name="Rectangle 29"/>
          <p:cNvSpPr/>
          <p:nvPr/>
        </p:nvSpPr>
        <p:spPr>
          <a:xfrm>
            <a:off x="3384550" y="3832225"/>
            <a:ext cx="671513" cy="285750"/>
          </a:xfrm>
          <a:prstGeom prst="rect">
            <a:avLst/>
          </a:prstGeom>
          <a:solidFill>
            <a:schemeClr val="bg1"/>
          </a:solidFill>
        </p:spPr>
        <p:txBody>
          <a:bodyPr wrap="none">
            <a:spAutoFit/>
          </a:bodyPr>
          <a:lstStyle/>
          <a:p>
            <a:pPr fontAlgn="auto">
              <a:spcBef>
                <a:spcPts val="0"/>
              </a:spcBef>
              <a:spcAft>
                <a:spcPts val="0"/>
              </a:spcAft>
              <a:defRPr/>
            </a:pPr>
            <a:r>
              <a:rPr lang="en-US" sz="1400" dirty="0">
                <a:solidFill>
                  <a:schemeClr val="tx1">
                    <a:lumMod val="75000"/>
                    <a:lumOff val="25000"/>
                  </a:schemeClr>
                </a:solidFill>
                <a:latin typeface="+mn-lt"/>
              </a:rPr>
              <a:t>PACS</a:t>
            </a:r>
          </a:p>
        </p:txBody>
      </p:sp>
      <p:sp>
        <p:nvSpPr>
          <p:cNvPr id="31" name="Rectangle 30"/>
          <p:cNvSpPr/>
          <p:nvPr/>
        </p:nvSpPr>
        <p:spPr>
          <a:xfrm>
            <a:off x="514350" y="4565650"/>
            <a:ext cx="979488" cy="341313"/>
          </a:xfrm>
          <a:prstGeom prst="rect">
            <a:avLst/>
          </a:prstGeom>
          <a:solidFill>
            <a:schemeClr val="bg1"/>
          </a:solidFill>
        </p:spPr>
        <p:txBody>
          <a:bodyPr wrap="none">
            <a:spAutoFit/>
          </a:bodyPr>
          <a:lstStyle/>
          <a:p>
            <a:pPr fontAlgn="auto">
              <a:spcBef>
                <a:spcPts val="0"/>
              </a:spcBef>
              <a:spcAft>
                <a:spcPts val="0"/>
              </a:spcAft>
              <a:defRPr/>
            </a:pPr>
            <a:r>
              <a:rPr lang="en-US" sz="900" dirty="0">
                <a:solidFill>
                  <a:schemeClr val="tx1">
                    <a:lumMod val="75000"/>
                    <a:lumOff val="25000"/>
                  </a:schemeClr>
                </a:solidFill>
                <a:latin typeface="+mn-lt"/>
              </a:rPr>
              <a:t>EHR </a:t>
            </a:r>
            <a:br>
              <a:rPr lang="en-US" sz="900" dirty="0">
                <a:solidFill>
                  <a:schemeClr val="tx1">
                    <a:lumMod val="75000"/>
                    <a:lumOff val="25000"/>
                  </a:schemeClr>
                </a:solidFill>
                <a:latin typeface="+mn-lt"/>
              </a:rPr>
            </a:br>
            <a:r>
              <a:rPr lang="en-US" sz="900" dirty="0">
                <a:solidFill>
                  <a:schemeClr val="tx1">
                    <a:lumMod val="75000"/>
                    <a:lumOff val="25000"/>
                  </a:schemeClr>
                </a:solidFill>
                <a:latin typeface="+mn-lt"/>
              </a:rPr>
              <a:t>Storage Island</a:t>
            </a:r>
          </a:p>
        </p:txBody>
      </p:sp>
      <p:sp>
        <p:nvSpPr>
          <p:cNvPr id="3083" name="Rounded Rectangle 32"/>
          <p:cNvSpPr>
            <a:spLocks noChangeArrowheads="1"/>
          </p:cNvSpPr>
          <p:nvPr/>
        </p:nvSpPr>
        <p:spPr bwMode="auto">
          <a:xfrm>
            <a:off x="533400" y="4500563"/>
            <a:ext cx="1446213" cy="457200"/>
          </a:xfrm>
          <a:prstGeom prst="roundRect">
            <a:avLst>
              <a:gd name="adj" fmla="val 0"/>
            </a:avLst>
          </a:prstGeom>
          <a:solidFill>
            <a:schemeClr val="accent1">
              <a:alpha val="32156"/>
            </a:schemeClr>
          </a:solidFill>
          <a:ln w="9525" algn="ctr">
            <a:solidFill>
              <a:schemeClr val="accent1"/>
            </a:solidFill>
            <a:round/>
            <a:headEnd/>
            <a:tailEnd/>
          </a:ln>
        </p:spPr>
        <p:txBody>
          <a:bodyPr lIns="82124" tIns="41061" rIns="82124" bIns="41061" anchor="ctr">
            <a:spAutoFit/>
          </a:bodyPr>
          <a:lstStyle/>
          <a:p>
            <a:pPr algn="ctr" defTabSz="814388" eaLnBrk="0" hangingPunct="0">
              <a:lnSpc>
                <a:spcPct val="90000"/>
              </a:lnSpc>
            </a:pPr>
            <a:endParaRPr lang="en-US" sz="2400" b="1" dirty="0"/>
          </a:p>
        </p:txBody>
      </p:sp>
      <p:sp>
        <p:nvSpPr>
          <p:cNvPr id="37" name="Rectangle 36"/>
          <p:cNvSpPr/>
          <p:nvPr/>
        </p:nvSpPr>
        <p:spPr>
          <a:xfrm>
            <a:off x="3430588" y="4548188"/>
            <a:ext cx="979487" cy="341312"/>
          </a:xfrm>
          <a:prstGeom prst="rect">
            <a:avLst/>
          </a:prstGeom>
          <a:solidFill>
            <a:schemeClr val="bg1"/>
          </a:solidFill>
        </p:spPr>
        <p:txBody>
          <a:bodyPr wrap="none">
            <a:spAutoFit/>
          </a:bodyPr>
          <a:lstStyle/>
          <a:p>
            <a:pPr fontAlgn="auto">
              <a:spcBef>
                <a:spcPts val="0"/>
              </a:spcBef>
              <a:spcAft>
                <a:spcPts val="0"/>
              </a:spcAft>
              <a:defRPr/>
            </a:pPr>
            <a:r>
              <a:rPr lang="en-US" sz="900" dirty="0">
                <a:solidFill>
                  <a:schemeClr val="tx1">
                    <a:lumMod val="75000"/>
                    <a:lumOff val="25000"/>
                  </a:schemeClr>
                </a:solidFill>
                <a:latin typeface="+mn-lt"/>
              </a:rPr>
              <a:t>PACS</a:t>
            </a:r>
            <a:br>
              <a:rPr lang="en-US" sz="900" dirty="0">
                <a:solidFill>
                  <a:schemeClr val="tx1">
                    <a:lumMod val="75000"/>
                    <a:lumOff val="25000"/>
                  </a:schemeClr>
                </a:solidFill>
                <a:latin typeface="+mn-lt"/>
              </a:rPr>
            </a:br>
            <a:r>
              <a:rPr lang="en-US" sz="900" dirty="0">
                <a:solidFill>
                  <a:schemeClr val="tx1">
                    <a:lumMod val="75000"/>
                    <a:lumOff val="25000"/>
                  </a:schemeClr>
                </a:solidFill>
                <a:latin typeface="+mn-lt"/>
              </a:rPr>
              <a:t>Storage Island</a:t>
            </a:r>
          </a:p>
        </p:txBody>
      </p:sp>
      <p:sp>
        <p:nvSpPr>
          <p:cNvPr id="35" name="Rounded Rectangle 34"/>
          <p:cNvSpPr/>
          <p:nvPr/>
        </p:nvSpPr>
        <p:spPr bwMode="auto">
          <a:xfrm>
            <a:off x="2459038" y="4494213"/>
            <a:ext cx="1857375" cy="458787"/>
          </a:xfrm>
          <a:prstGeom prst="roundRect">
            <a:avLst>
              <a:gd name="adj" fmla="val 0"/>
            </a:avLst>
          </a:prstGeom>
          <a:solidFill>
            <a:schemeClr val="accent2">
              <a:lumMod val="40000"/>
              <a:lumOff val="60000"/>
              <a:alpha val="32000"/>
            </a:schemeClr>
          </a:solidFill>
          <a:ln w="9525" cap="flat" cmpd="sng" algn="ctr">
            <a:solidFill>
              <a:schemeClr val="accent2"/>
            </a:solidFill>
            <a:prstDash val="solid"/>
            <a:round/>
            <a:headEnd type="none" w="med" len="med"/>
            <a:tailEnd type="none" w="med" len="med"/>
          </a:ln>
          <a:effectLst/>
        </p:spPr>
        <p:txBody>
          <a:bodyPr lIns="82124" tIns="41061" rIns="82124" bIns="41061" anchor="ctr">
            <a:spAutoFit/>
          </a:bodyPr>
          <a:lstStyle/>
          <a:p>
            <a:pPr defTabSz="814388" fontAlgn="auto">
              <a:spcBef>
                <a:spcPts val="0"/>
              </a:spcBef>
              <a:spcAft>
                <a:spcPts val="0"/>
              </a:spcAft>
              <a:defRPr/>
            </a:pPr>
            <a:endParaRPr lang="en-US" dirty="0">
              <a:latin typeface="+mn-lt"/>
            </a:endParaRPr>
          </a:p>
        </p:txBody>
      </p:sp>
      <p:sp>
        <p:nvSpPr>
          <p:cNvPr id="3086" name="Rounded Rectangle 37"/>
          <p:cNvSpPr>
            <a:spLocks noChangeArrowheads="1"/>
          </p:cNvSpPr>
          <p:nvPr/>
        </p:nvSpPr>
        <p:spPr bwMode="auto">
          <a:xfrm>
            <a:off x="703263" y="3776663"/>
            <a:ext cx="1446212" cy="379412"/>
          </a:xfrm>
          <a:prstGeom prst="roundRect">
            <a:avLst>
              <a:gd name="adj" fmla="val 0"/>
            </a:avLst>
          </a:prstGeom>
          <a:solidFill>
            <a:schemeClr val="accent1">
              <a:alpha val="32156"/>
            </a:schemeClr>
          </a:solidFill>
          <a:ln w="9525" algn="ctr">
            <a:solidFill>
              <a:schemeClr val="accent1"/>
            </a:solidFill>
            <a:round/>
            <a:headEnd/>
            <a:tailEnd/>
          </a:ln>
        </p:spPr>
        <p:txBody>
          <a:bodyPr lIns="82124" tIns="41061" rIns="82124" bIns="41061" anchor="ctr">
            <a:spAutoFit/>
          </a:bodyPr>
          <a:lstStyle/>
          <a:p>
            <a:pPr algn="ctr" defTabSz="814388" eaLnBrk="0" hangingPunct="0">
              <a:lnSpc>
                <a:spcPct val="90000"/>
              </a:lnSpc>
            </a:pPr>
            <a:endParaRPr lang="en-US" sz="2400" b="1" dirty="0"/>
          </a:p>
        </p:txBody>
      </p:sp>
      <p:sp>
        <p:nvSpPr>
          <p:cNvPr id="3087" name="Rounded Rectangle 38"/>
          <p:cNvSpPr>
            <a:spLocks noChangeArrowheads="1"/>
          </p:cNvSpPr>
          <p:nvPr/>
        </p:nvSpPr>
        <p:spPr bwMode="auto">
          <a:xfrm>
            <a:off x="498475" y="3513138"/>
            <a:ext cx="955675" cy="198437"/>
          </a:xfrm>
          <a:prstGeom prst="roundRect">
            <a:avLst>
              <a:gd name="adj" fmla="val 16667"/>
            </a:avLst>
          </a:prstGeom>
          <a:solidFill>
            <a:schemeClr val="bg1"/>
          </a:solidFill>
          <a:ln w="0" algn="ctr">
            <a:noFill/>
            <a:round/>
            <a:headEnd/>
            <a:tailEnd/>
          </a:ln>
        </p:spPr>
        <p:txBody>
          <a:bodyPr lIns="82124" tIns="41061" rIns="82124" bIns="41061" anchor="ctr">
            <a:spAutoFit/>
          </a:bodyPr>
          <a:lstStyle/>
          <a:p>
            <a:pPr defTabSz="814388" eaLnBrk="0" hangingPunct="0">
              <a:lnSpc>
                <a:spcPct val="90000"/>
              </a:lnSpc>
            </a:pPr>
            <a:r>
              <a:rPr lang="en-US" sz="700" dirty="0"/>
              <a:t>Compute Services</a:t>
            </a:r>
          </a:p>
        </p:txBody>
      </p:sp>
      <p:sp>
        <p:nvSpPr>
          <p:cNvPr id="3088" name="Rounded Rectangle 39"/>
          <p:cNvSpPr>
            <a:spLocks noChangeArrowheads="1"/>
          </p:cNvSpPr>
          <p:nvPr/>
        </p:nvSpPr>
        <p:spPr bwMode="auto">
          <a:xfrm>
            <a:off x="512763" y="4229100"/>
            <a:ext cx="955675" cy="198438"/>
          </a:xfrm>
          <a:prstGeom prst="roundRect">
            <a:avLst>
              <a:gd name="adj" fmla="val 16667"/>
            </a:avLst>
          </a:prstGeom>
          <a:solidFill>
            <a:schemeClr val="bg1"/>
          </a:solidFill>
          <a:ln w="0" algn="ctr">
            <a:noFill/>
            <a:round/>
            <a:headEnd/>
            <a:tailEnd/>
          </a:ln>
        </p:spPr>
        <p:txBody>
          <a:bodyPr lIns="82124" tIns="41061" rIns="82124" bIns="41061" anchor="ctr">
            <a:spAutoFit/>
          </a:bodyPr>
          <a:lstStyle/>
          <a:p>
            <a:pPr defTabSz="814388" eaLnBrk="0" hangingPunct="0">
              <a:lnSpc>
                <a:spcPct val="90000"/>
              </a:lnSpc>
            </a:pPr>
            <a:r>
              <a:rPr lang="en-US" sz="700" dirty="0"/>
              <a:t>Storage Services</a:t>
            </a:r>
          </a:p>
        </p:txBody>
      </p:sp>
      <p:sp>
        <p:nvSpPr>
          <p:cNvPr id="41" name="Rounded Rectangle 40"/>
          <p:cNvSpPr/>
          <p:nvPr/>
        </p:nvSpPr>
        <p:spPr bwMode="auto">
          <a:xfrm>
            <a:off x="2557463" y="3790950"/>
            <a:ext cx="1446212" cy="379413"/>
          </a:xfrm>
          <a:prstGeom prst="roundRect">
            <a:avLst>
              <a:gd name="adj" fmla="val 0"/>
            </a:avLst>
          </a:prstGeom>
          <a:solidFill>
            <a:schemeClr val="accent2">
              <a:lumMod val="40000"/>
              <a:lumOff val="60000"/>
              <a:alpha val="32000"/>
            </a:schemeClr>
          </a:solidFill>
          <a:ln w="9525" cap="flat" cmpd="sng" algn="ctr">
            <a:solidFill>
              <a:schemeClr val="accent2"/>
            </a:solidFill>
            <a:prstDash val="solid"/>
            <a:round/>
            <a:headEnd type="none" w="med" len="med"/>
            <a:tailEnd type="none" w="med" len="med"/>
          </a:ln>
          <a:effectLst/>
        </p:spPr>
        <p:txBody>
          <a:bodyPr lIns="82124" tIns="41061" rIns="82124" bIns="41061" anchor="ctr">
            <a:spAutoFit/>
          </a:bodyPr>
          <a:lstStyle/>
          <a:p>
            <a:pPr algn="ctr" defTabSz="814388" eaLnBrk="0" hangingPunct="0">
              <a:lnSpc>
                <a:spcPct val="90000"/>
              </a:lnSpc>
              <a:defRPr/>
            </a:pPr>
            <a:endParaRPr lang="en-US" sz="2400" b="1" dirty="0"/>
          </a:p>
        </p:txBody>
      </p:sp>
      <p:pic>
        <p:nvPicPr>
          <p:cNvPr id="3090" name="Picture 4"/>
          <p:cNvPicPr>
            <a:picLocks noChangeAspect="1" noChangeArrowheads="1"/>
          </p:cNvPicPr>
          <p:nvPr/>
        </p:nvPicPr>
        <p:blipFill>
          <a:blip r:embed="rId7" cstate="print"/>
          <a:srcRect/>
          <a:stretch>
            <a:fillRect/>
          </a:stretch>
        </p:blipFill>
        <p:spPr bwMode="auto">
          <a:xfrm>
            <a:off x="4648200" y="1219200"/>
            <a:ext cx="4076700" cy="5092700"/>
          </a:xfrm>
          <a:prstGeom prst="rect">
            <a:avLst/>
          </a:prstGeom>
          <a:noFill/>
          <a:ln w="9525">
            <a:noFill/>
            <a:round/>
            <a:headEnd/>
            <a:tailEnd/>
          </a:ln>
        </p:spPr>
      </p:pic>
      <p:sp>
        <p:nvSpPr>
          <p:cNvPr id="43" name="Rectangle 42"/>
          <p:cNvSpPr/>
          <p:nvPr/>
        </p:nvSpPr>
        <p:spPr>
          <a:xfrm>
            <a:off x="4919663" y="3740150"/>
            <a:ext cx="663575" cy="425450"/>
          </a:xfrm>
          <a:prstGeom prst="rect">
            <a:avLst/>
          </a:prstGeom>
          <a:solidFill>
            <a:schemeClr val="bg1"/>
          </a:solidFill>
        </p:spPr>
        <p:txBody>
          <a:bodyPr wrap="none">
            <a:spAutoFit/>
          </a:bodyPr>
          <a:lstStyle/>
          <a:p>
            <a:pPr fontAlgn="auto">
              <a:spcBef>
                <a:spcPts val="0"/>
              </a:spcBef>
              <a:spcAft>
                <a:spcPts val="0"/>
              </a:spcAft>
              <a:defRPr/>
            </a:pPr>
            <a:r>
              <a:rPr lang="en-US" sz="1200" dirty="0">
                <a:solidFill>
                  <a:schemeClr val="tx1">
                    <a:lumMod val="75000"/>
                    <a:lumOff val="25000"/>
                  </a:schemeClr>
                </a:solidFill>
                <a:latin typeface="+mn-lt"/>
              </a:rPr>
              <a:t>EHR &amp;</a:t>
            </a:r>
            <a:br>
              <a:rPr lang="en-US" sz="1200" dirty="0">
                <a:solidFill>
                  <a:schemeClr val="tx1">
                    <a:lumMod val="75000"/>
                    <a:lumOff val="25000"/>
                  </a:schemeClr>
                </a:solidFill>
                <a:latin typeface="+mn-lt"/>
              </a:rPr>
            </a:br>
            <a:r>
              <a:rPr lang="en-US" sz="1200" dirty="0">
                <a:solidFill>
                  <a:schemeClr val="tx1">
                    <a:lumMod val="75000"/>
                    <a:lumOff val="25000"/>
                  </a:schemeClr>
                </a:solidFill>
                <a:latin typeface="+mn-lt"/>
              </a:rPr>
              <a:t>PACS</a:t>
            </a:r>
          </a:p>
        </p:txBody>
      </p:sp>
      <p:sp>
        <p:nvSpPr>
          <p:cNvPr id="45" name="Rectangle 44"/>
          <p:cNvSpPr/>
          <p:nvPr/>
        </p:nvSpPr>
        <p:spPr>
          <a:xfrm>
            <a:off x="4743450" y="4551363"/>
            <a:ext cx="928688" cy="342900"/>
          </a:xfrm>
          <a:prstGeom prst="rect">
            <a:avLst/>
          </a:prstGeom>
          <a:solidFill>
            <a:schemeClr val="bg1"/>
          </a:solidFill>
        </p:spPr>
        <p:txBody>
          <a:bodyPr wrap="none">
            <a:spAutoFit/>
          </a:bodyPr>
          <a:lstStyle/>
          <a:p>
            <a:pPr fontAlgn="auto">
              <a:spcBef>
                <a:spcPts val="0"/>
              </a:spcBef>
              <a:spcAft>
                <a:spcPts val="0"/>
              </a:spcAft>
              <a:defRPr/>
            </a:pPr>
            <a:r>
              <a:rPr lang="en-US" sz="900" dirty="0">
                <a:solidFill>
                  <a:schemeClr val="tx1">
                    <a:lumMod val="75000"/>
                    <a:lumOff val="25000"/>
                  </a:schemeClr>
                </a:solidFill>
                <a:latin typeface="+mn-lt"/>
              </a:rPr>
              <a:t>EHR  &amp; PACS</a:t>
            </a:r>
            <a:br>
              <a:rPr lang="en-US" sz="900" dirty="0">
                <a:solidFill>
                  <a:schemeClr val="tx1">
                    <a:lumMod val="75000"/>
                    <a:lumOff val="25000"/>
                  </a:schemeClr>
                </a:solidFill>
                <a:latin typeface="+mn-lt"/>
              </a:rPr>
            </a:br>
            <a:r>
              <a:rPr lang="en-US" sz="900" dirty="0">
                <a:solidFill>
                  <a:schemeClr val="tx1">
                    <a:lumMod val="75000"/>
                    <a:lumOff val="25000"/>
                  </a:schemeClr>
                </a:solidFill>
                <a:latin typeface="+mn-lt"/>
              </a:rPr>
              <a:t>Storage</a:t>
            </a:r>
          </a:p>
        </p:txBody>
      </p:sp>
      <p:sp>
        <p:nvSpPr>
          <p:cNvPr id="3093" name="Rounded Rectangle 45"/>
          <p:cNvSpPr>
            <a:spLocks noChangeArrowheads="1"/>
          </p:cNvSpPr>
          <p:nvPr/>
        </p:nvSpPr>
        <p:spPr bwMode="auto">
          <a:xfrm>
            <a:off x="4724400" y="4495800"/>
            <a:ext cx="2892425" cy="460375"/>
          </a:xfrm>
          <a:prstGeom prst="roundRect">
            <a:avLst>
              <a:gd name="adj" fmla="val 0"/>
            </a:avLst>
          </a:prstGeom>
          <a:solidFill>
            <a:schemeClr val="accent1">
              <a:alpha val="32156"/>
            </a:schemeClr>
          </a:solidFill>
          <a:ln w="9525" algn="ctr">
            <a:solidFill>
              <a:schemeClr val="accent1"/>
            </a:solidFill>
            <a:round/>
            <a:headEnd/>
            <a:tailEnd/>
          </a:ln>
        </p:spPr>
        <p:txBody>
          <a:bodyPr lIns="82124" tIns="41061" rIns="82124" bIns="41061" anchor="ctr"/>
          <a:lstStyle/>
          <a:p>
            <a:pPr algn="ctr" defTabSz="814388" eaLnBrk="0" hangingPunct="0">
              <a:lnSpc>
                <a:spcPct val="90000"/>
              </a:lnSpc>
            </a:pPr>
            <a:endParaRPr lang="en-US" sz="2400" b="1" dirty="0"/>
          </a:p>
        </p:txBody>
      </p:sp>
      <p:sp>
        <p:nvSpPr>
          <p:cNvPr id="47" name="Rectangle 46"/>
          <p:cNvSpPr/>
          <p:nvPr/>
        </p:nvSpPr>
        <p:spPr>
          <a:xfrm>
            <a:off x="7659688" y="4533900"/>
            <a:ext cx="909637" cy="342900"/>
          </a:xfrm>
          <a:prstGeom prst="rect">
            <a:avLst/>
          </a:prstGeom>
          <a:solidFill>
            <a:schemeClr val="bg1"/>
          </a:solidFill>
        </p:spPr>
        <p:txBody>
          <a:bodyPr wrap="none">
            <a:spAutoFit/>
          </a:bodyPr>
          <a:lstStyle/>
          <a:p>
            <a:pPr fontAlgn="auto">
              <a:spcBef>
                <a:spcPts val="0"/>
              </a:spcBef>
              <a:spcAft>
                <a:spcPts val="0"/>
              </a:spcAft>
              <a:defRPr/>
            </a:pPr>
            <a:r>
              <a:rPr lang="en-US" sz="900" dirty="0">
                <a:solidFill>
                  <a:schemeClr val="tx1">
                    <a:lumMod val="75000"/>
                    <a:lumOff val="25000"/>
                  </a:schemeClr>
                </a:solidFill>
                <a:latin typeface="+mn-lt"/>
              </a:rPr>
              <a:t>EHR &amp; PACS</a:t>
            </a:r>
            <a:br>
              <a:rPr lang="en-US" sz="900" dirty="0">
                <a:solidFill>
                  <a:schemeClr val="tx1">
                    <a:lumMod val="75000"/>
                    <a:lumOff val="25000"/>
                  </a:schemeClr>
                </a:solidFill>
                <a:latin typeface="+mn-lt"/>
              </a:rPr>
            </a:br>
            <a:r>
              <a:rPr lang="en-US" sz="900" dirty="0">
                <a:solidFill>
                  <a:schemeClr val="tx1">
                    <a:lumMod val="75000"/>
                    <a:lumOff val="25000"/>
                  </a:schemeClr>
                </a:solidFill>
                <a:latin typeface="+mn-lt"/>
              </a:rPr>
              <a:t>Storage</a:t>
            </a:r>
          </a:p>
        </p:txBody>
      </p:sp>
      <p:sp>
        <p:nvSpPr>
          <p:cNvPr id="48" name="Rounded Rectangle 47"/>
          <p:cNvSpPr/>
          <p:nvPr/>
        </p:nvSpPr>
        <p:spPr bwMode="auto">
          <a:xfrm>
            <a:off x="5665788" y="4489450"/>
            <a:ext cx="2930525" cy="460375"/>
          </a:xfrm>
          <a:prstGeom prst="roundRect">
            <a:avLst>
              <a:gd name="adj" fmla="val 0"/>
            </a:avLst>
          </a:prstGeom>
          <a:solidFill>
            <a:schemeClr val="accent2">
              <a:lumMod val="40000"/>
              <a:lumOff val="60000"/>
              <a:alpha val="32000"/>
            </a:schemeClr>
          </a:solidFill>
          <a:ln w="9525" cap="flat" cmpd="sng" algn="ctr">
            <a:solidFill>
              <a:schemeClr val="accent2"/>
            </a:solidFill>
            <a:prstDash val="solid"/>
            <a:round/>
            <a:headEnd type="none" w="med" len="med"/>
            <a:tailEnd type="none" w="med" len="med"/>
          </a:ln>
          <a:effectLst/>
        </p:spPr>
        <p:txBody>
          <a:bodyPr lIns="82124" tIns="41061" rIns="82124" bIns="41061" anchor="ctr">
            <a:spAutoFit/>
          </a:bodyPr>
          <a:lstStyle/>
          <a:p>
            <a:pPr defTabSz="814388" fontAlgn="auto">
              <a:spcBef>
                <a:spcPts val="0"/>
              </a:spcBef>
              <a:spcAft>
                <a:spcPts val="0"/>
              </a:spcAft>
              <a:defRPr/>
            </a:pPr>
            <a:endParaRPr lang="en-US" dirty="0">
              <a:latin typeface="+mn-lt"/>
            </a:endParaRPr>
          </a:p>
        </p:txBody>
      </p:sp>
      <p:sp>
        <p:nvSpPr>
          <p:cNvPr id="3096" name="Rounded Rectangle 48"/>
          <p:cNvSpPr>
            <a:spLocks noChangeArrowheads="1"/>
          </p:cNvSpPr>
          <p:nvPr/>
        </p:nvSpPr>
        <p:spPr bwMode="auto">
          <a:xfrm>
            <a:off x="4929188" y="3781425"/>
            <a:ext cx="2660650" cy="379413"/>
          </a:xfrm>
          <a:prstGeom prst="roundRect">
            <a:avLst>
              <a:gd name="adj" fmla="val 0"/>
            </a:avLst>
          </a:prstGeom>
          <a:solidFill>
            <a:schemeClr val="accent1">
              <a:alpha val="32156"/>
            </a:schemeClr>
          </a:solidFill>
          <a:ln w="9525" algn="ctr">
            <a:solidFill>
              <a:schemeClr val="accent1"/>
            </a:solidFill>
            <a:round/>
            <a:headEnd/>
            <a:tailEnd/>
          </a:ln>
        </p:spPr>
        <p:txBody>
          <a:bodyPr lIns="82124" tIns="41061" rIns="82124" bIns="41061" anchor="ctr">
            <a:spAutoFit/>
          </a:bodyPr>
          <a:lstStyle/>
          <a:p>
            <a:pPr algn="ctr" defTabSz="814388" eaLnBrk="0" hangingPunct="0">
              <a:lnSpc>
                <a:spcPct val="90000"/>
              </a:lnSpc>
            </a:pPr>
            <a:endParaRPr lang="en-US" sz="2400" b="1" dirty="0"/>
          </a:p>
        </p:txBody>
      </p:sp>
      <p:sp>
        <p:nvSpPr>
          <p:cNvPr id="3097" name="Rounded Rectangle 49"/>
          <p:cNvSpPr>
            <a:spLocks noChangeArrowheads="1"/>
          </p:cNvSpPr>
          <p:nvPr/>
        </p:nvSpPr>
        <p:spPr bwMode="auto">
          <a:xfrm>
            <a:off x="4727575" y="3498850"/>
            <a:ext cx="955675" cy="198438"/>
          </a:xfrm>
          <a:prstGeom prst="roundRect">
            <a:avLst>
              <a:gd name="adj" fmla="val 16667"/>
            </a:avLst>
          </a:prstGeom>
          <a:solidFill>
            <a:schemeClr val="bg1"/>
          </a:solidFill>
          <a:ln w="0" algn="ctr">
            <a:noFill/>
            <a:round/>
            <a:headEnd/>
            <a:tailEnd/>
          </a:ln>
        </p:spPr>
        <p:txBody>
          <a:bodyPr lIns="82124" tIns="41061" rIns="82124" bIns="41061" anchor="ctr">
            <a:spAutoFit/>
          </a:bodyPr>
          <a:lstStyle/>
          <a:p>
            <a:pPr defTabSz="814388" eaLnBrk="0" hangingPunct="0">
              <a:lnSpc>
                <a:spcPct val="90000"/>
              </a:lnSpc>
            </a:pPr>
            <a:r>
              <a:rPr lang="en-US" sz="700" dirty="0"/>
              <a:t>Compute Services</a:t>
            </a:r>
          </a:p>
        </p:txBody>
      </p:sp>
      <p:sp>
        <p:nvSpPr>
          <p:cNvPr id="3098" name="Rounded Rectangle 50"/>
          <p:cNvSpPr>
            <a:spLocks noChangeArrowheads="1"/>
          </p:cNvSpPr>
          <p:nvPr/>
        </p:nvSpPr>
        <p:spPr bwMode="auto">
          <a:xfrm>
            <a:off x="4741863" y="4214813"/>
            <a:ext cx="955675" cy="198437"/>
          </a:xfrm>
          <a:prstGeom prst="roundRect">
            <a:avLst>
              <a:gd name="adj" fmla="val 16667"/>
            </a:avLst>
          </a:prstGeom>
          <a:solidFill>
            <a:schemeClr val="bg1"/>
          </a:solidFill>
          <a:ln w="0" algn="ctr">
            <a:noFill/>
            <a:round/>
            <a:headEnd/>
            <a:tailEnd/>
          </a:ln>
        </p:spPr>
        <p:txBody>
          <a:bodyPr lIns="82124" tIns="41061" rIns="82124" bIns="41061" anchor="ctr">
            <a:spAutoFit/>
          </a:bodyPr>
          <a:lstStyle/>
          <a:p>
            <a:pPr defTabSz="814388" eaLnBrk="0" hangingPunct="0">
              <a:lnSpc>
                <a:spcPct val="90000"/>
              </a:lnSpc>
            </a:pPr>
            <a:r>
              <a:rPr lang="en-US" sz="700" dirty="0"/>
              <a:t>Storage Services</a:t>
            </a:r>
          </a:p>
        </p:txBody>
      </p:sp>
      <p:sp>
        <p:nvSpPr>
          <p:cNvPr id="53" name="Rectangle 52"/>
          <p:cNvSpPr/>
          <p:nvPr/>
        </p:nvSpPr>
        <p:spPr>
          <a:xfrm>
            <a:off x="7721600" y="3716338"/>
            <a:ext cx="663575" cy="423862"/>
          </a:xfrm>
          <a:prstGeom prst="rect">
            <a:avLst/>
          </a:prstGeom>
          <a:solidFill>
            <a:schemeClr val="bg1"/>
          </a:solidFill>
        </p:spPr>
        <p:txBody>
          <a:bodyPr wrap="none">
            <a:spAutoFit/>
          </a:bodyPr>
          <a:lstStyle/>
          <a:p>
            <a:pPr fontAlgn="auto">
              <a:spcBef>
                <a:spcPts val="0"/>
              </a:spcBef>
              <a:spcAft>
                <a:spcPts val="0"/>
              </a:spcAft>
              <a:defRPr/>
            </a:pPr>
            <a:r>
              <a:rPr lang="en-US" sz="1200" dirty="0">
                <a:solidFill>
                  <a:schemeClr val="tx1">
                    <a:lumMod val="75000"/>
                    <a:lumOff val="25000"/>
                  </a:schemeClr>
                </a:solidFill>
                <a:latin typeface="+mn-lt"/>
              </a:rPr>
              <a:t>EHR &amp;</a:t>
            </a:r>
            <a:br>
              <a:rPr lang="en-US" sz="1200" dirty="0">
                <a:solidFill>
                  <a:schemeClr val="tx1">
                    <a:lumMod val="75000"/>
                    <a:lumOff val="25000"/>
                  </a:schemeClr>
                </a:solidFill>
                <a:latin typeface="+mn-lt"/>
              </a:rPr>
            </a:br>
            <a:r>
              <a:rPr lang="en-US" sz="1200" dirty="0">
                <a:solidFill>
                  <a:schemeClr val="tx1">
                    <a:lumMod val="75000"/>
                    <a:lumOff val="25000"/>
                  </a:schemeClr>
                </a:solidFill>
                <a:latin typeface="+mn-lt"/>
              </a:rPr>
              <a:t>PACS</a:t>
            </a:r>
          </a:p>
        </p:txBody>
      </p:sp>
      <p:sp>
        <p:nvSpPr>
          <p:cNvPr id="52" name="Rounded Rectangle 51"/>
          <p:cNvSpPr/>
          <p:nvPr/>
        </p:nvSpPr>
        <p:spPr bwMode="auto">
          <a:xfrm>
            <a:off x="5595938" y="3771900"/>
            <a:ext cx="2701925" cy="384175"/>
          </a:xfrm>
          <a:prstGeom prst="roundRect">
            <a:avLst>
              <a:gd name="adj" fmla="val 0"/>
            </a:avLst>
          </a:prstGeom>
          <a:solidFill>
            <a:schemeClr val="accent2">
              <a:lumMod val="40000"/>
              <a:lumOff val="60000"/>
              <a:alpha val="32000"/>
            </a:schemeClr>
          </a:solidFill>
          <a:ln w="9525" cap="flat" cmpd="sng" algn="ctr">
            <a:solidFill>
              <a:schemeClr val="accent2"/>
            </a:solidFill>
            <a:prstDash val="solid"/>
            <a:round/>
            <a:headEnd type="none" w="med" len="med"/>
            <a:tailEnd type="none" w="med" len="med"/>
          </a:ln>
          <a:effectLst/>
        </p:spPr>
        <p:txBody>
          <a:bodyPr lIns="82124" tIns="41061" rIns="82124" bIns="41061" anchor="ctr">
            <a:spAutoFit/>
          </a:bodyPr>
          <a:lstStyle/>
          <a:p>
            <a:pPr algn="ctr" defTabSz="814388" eaLnBrk="0" hangingPunct="0">
              <a:lnSpc>
                <a:spcPct val="90000"/>
              </a:lnSpc>
              <a:defRPr/>
            </a:pPr>
            <a:endParaRPr lang="en-US" sz="2400" b="1" dirty="0"/>
          </a:p>
        </p:txBody>
      </p:sp>
      <p:sp>
        <p:nvSpPr>
          <p:cNvPr id="58" name="TextBox 57"/>
          <p:cNvSpPr txBox="1"/>
          <p:nvPr/>
        </p:nvSpPr>
        <p:spPr>
          <a:xfrm>
            <a:off x="509588" y="5281613"/>
            <a:ext cx="914400" cy="549275"/>
          </a:xfrm>
          <a:prstGeom prst="rect">
            <a:avLst/>
          </a:prstGeom>
          <a:noFill/>
        </p:spPr>
        <p:txBody>
          <a:bodyPr>
            <a:spAutoFit/>
          </a:bodyPr>
          <a:lstStyle/>
          <a:p>
            <a:pPr fontAlgn="auto">
              <a:spcBef>
                <a:spcPts val="0"/>
              </a:spcBef>
              <a:spcAft>
                <a:spcPts val="0"/>
              </a:spcAft>
              <a:defRPr/>
            </a:pPr>
            <a:r>
              <a:rPr lang="en-US" sz="1050" dirty="0">
                <a:latin typeface="+mn-lt"/>
              </a:rPr>
              <a:t>Separate Security Policies</a:t>
            </a:r>
          </a:p>
        </p:txBody>
      </p:sp>
      <p:sp>
        <p:nvSpPr>
          <p:cNvPr id="59" name="TextBox 58"/>
          <p:cNvSpPr txBox="1"/>
          <p:nvPr/>
        </p:nvSpPr>
        <p:spPr>
          <a:xfrm>
            <a:off x="4748213" y="5237163"/>
            <a:ext cx="914400" cy="528637"/>
          </a:xfrm>
          <a:prstGeom prst="rect">
            <a:avLst/>
          </a:prstGeom>
          <a:noFill/>
        </p:spPr>
        <p:txBody>
          <a:bodyPr>
            <a:spAutoFit/>
          </a:bodyPr>
          <a:lstStyle/>
          <a:p>
            <a:pPr fontAlgn="auto">
              <a:spcBef>
                <a:spcPts val="0"/>
              </a:spcBef>
              <a:spcAft>
                <a:spcPts val="0"/>
              </a:spcAft>
              <a:defRPr/>
            </a:pPr>
            <a:r>
              <a:rPr lang="en-US" sz="1050" dirty="0">
                <a:latin typeface="+mn-lt"/>
              </a:rPr>
              <a:t>Common Security Policy</a:t>
            </a:r>
          </a:p>
        </p:txBody>
      </p:sp>
      <p:sp>
        <p:nvSpPr>
          <p:cNvPr id="3103" name="Rectangle 55"/>
          <p:cNvSpPr>
            <a:spLocks noChangeArrowheads="1"/>
          </p:cNvSpPr>
          <p:nvPr/>
        </p:nvSpPr>
        <p:spPr bwMode="auto">
          <a:xfrm>
            <a:off x="1066800" y="874713"/>
            <a:ext cx="2819400" cy="339725"/>
          </a:xfrm>
          <a:prstGeom prst="rect">
            <a:avLst/>
          </a:prstGeom>
          <a:noFill/>
          <a:ln w="9525">
            <a:noFill/>
            <a:miter lim="800000"/>
            <a:headEnd/>
            <a:tailEnd/>
          </a:ln>
        </p:spPr>
        <p:txBody>
          <a:bodyPr wrap="none">
            <a:spAutoFit/>
          </a:bodyPr>
          <a:lstStyle/>
          <a:p>
            <a:r>
              <a:rPr lang="en-US" sz="1600" dirty="0">
                <a:solidFill>
                  <a:schemeClr val="bg2"/>
                </a:solidFill>
              </a:rPr>
              <a:t>Isolated Storage Architecture</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3" name="Shape 172"/>
          <p:cNvCxnSpPr>
            <a:endCxn id="0" idx="0"/>
          </p:cNvCxnSpPr>
          <p:nvPr/>
        </p:nvCxnSpPr>
        <p:spPr>
          <a:xfrm rot="16200000" flipH="1">
            <a:off x="1738313" y="3876675"/>
            <a:ext cx="1819275" cy="485775"/>
          </a:xfrm>
          <a:prstGeom prst="bentConnector3">
            <a:avLst>
              <a:gd name="adj1" fmla="val 78056"/>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p:nvPr/>
        </p:nvCxnSpPr>
        <p:spPr bwMode="auto">
          <a:xfrm flipV="1">
            <a:off x="1447800" y="3019425"/>
            <a:ext cx="2003425" cy="4763"/>
          </a:xfrm>
          <a:prstGeom prst="line">
            <a:avLst/>
          </a:prstGeom>
          <a:solidFill>
            <a:schemeClr val="accent1"/>
          </a:solidFill>
          <a:ln w="38100" cap="flat" cmpd="sng" algn="ctr">
            <a:solidFill>
              <a:schemeClr val="accent6"/>
            </a:solidFill>
            <a:prstDash val="solid"/>
            <a:round/>
            <a:headEnd type="none" w="med" len="med"/>
            <a:tailEnd type="none" w="med" len="med"/>
          </a:ln>
          <a:effectLst/>
        </p:spPr>
      </p:cxnSp>
      <p:cxnSp>
        <p:nvCxnSpPr>
          <p:cNvPr id="4101" name="Straight Connector 165"/>
          <p:cNvCxnSpPr>
            <a:cxnSpLocks noChangeShapeType="1"/>
          </p:cNvCxnSpPr>
          <p:nvPr/>
        </p:nvCxnSpPr>
        <p:spPr bwMode="auto">
          <a:xfrm flipV="1">
            <a:off x="1447800" y="2968625"/>
            <a:ext cx="3967163" cy="7938"/>
          </a:xfrm>
          <a:prstGeom prst="line">
            <a:avLst/>
          </a:prstGeom>
          <a:noFill/>
          <a:ln w="38100" algn="ctr">
            <a:solidFill>
              <a:schemeClr val="tx1"/>
            </a:solidFill>
            <a:round/>
            <a:headEnd/>
            <a:tailEnd/>
          </a:ln>
        </p:spPr>
      </p:cxnSp>
      <p:pic>
        <p:nvPicPr>
          <p:cNvPr id="4102" name="Picture 18"/>
          <p:cNvPicPr>
            <a:picLocks noChangeArrowheads="1"/>
          </p:cNvPicPr>
          <p:nvPr/>
        </p:nvPicPr>
        <p:blipFill>
          <a:blip r:embed="rId6" cstate="print"/>
          <a:srcRect/>
          <a:stretch>
            <a:fillRect/>
          </a:stretch>
        </p:blipFill>
        <p:spPr bwMode="auto">
          <a:xfrm>
            <a:off x="6477000" y="1617663"/>
            <a:ext cx="2209800" cy="3394075"/>
          </a:xfrm>
          <a:prstGeom prst="rect">
            <a:avLst/>
          </a:prstGeom>
          <a:noFill/>
          <a:ln w="9525">
            <a:noFill/>
            <a:miter lim="800000"/>
            <a:headEnd/>
            <a:tailEnd/>
          </a:ln>
        </p:spPr>
      </p:pic>
      <p:sp>
        <p:nvSpPr>
          <p:cNvPr id="4103" name="Oval 132"/>
          <p:cNvSpPr>
            <a:spLocks noChangeArrowheads="1"/>
          </p:cNvSpPr>
          <p:nvPr/>
        </p:nvSpPr>
        <p:spPr bwMode="auto">
          <a:xfrm>
            <a:off x="609600" y="4343400"/>
            <a:ext cx="990600" cy="990600"/>
          </a:xfrm>
          <a:prstGeom prst="ellipse">
            <a:avLst/>
          </a:prstGeom>
          <a:blipFill dpi="0" rotWithShape="1">
            <a:blip r:embed="rId7" cstate="print"/>
            <a:srcRect/>
            <a:stretch>
              <a:fillRect/>
            </a:stretch>
          </a:blipFill>
          <a:ln w="38100" algn="ctr">
            <a:solidFill>
              <a:schemeClr val="accent1"/>
            </a:solidFill>
            <a:round/>
            <a:headEnd/>
            <a:tailEnd/>
          </a:ln>
        </p:spPr>
        <p:txBody>
          <a:bodyPr wrap="none" lIns="82124" tIns="41061" rIns="82124" bIns="41061" anchor="ctr"/>
          <a:lstStyle/>
          <a:p>
            <a:pPr defTabSz="814388"/>
            <a:endParaRPr lang="en-US" dirty="0"/>
          </a:p>
        </p:txBody>
      </p:sp>
      <p:sp>
        <p:nvSpPr>
          <p:cNvPr id="129" name="Oval 128"/>
          <p:cNvSpPr/>
          <p:nvPr/>
        </p:nvSpPr>
        <p:spPr bwMode="auto">
          <a:xfrm>
            <a:off x="2394858" y="5029200"/>
            <a:ext cx="990600" cy="990600"/>
          </a:xfrm>
          <a:prstGeom prst="ellipse">
            <a:avLst/>
          </a:prstGeom>
          <a:blipFill dpi="0" rotWithShape="1">
            <a:blip r:embed="rId8" cstate="print"/>
            <a:srcRect/>
            <a:stretch>
              <a:fillRect l="-27000" r="-8000"/>
            </a:stretch>
          </a:blipFill>
          <a:ln w="38100" cap="flat" cmpd="sng" algn="ctr">
            <a:solidFill>
              <a:schemeClr val="accent1"/>
            </a:solidFill>
            <a:prstDash val="solid"/>
            <a:round/>
            <a:headEnd type="none" w="med" len="med"/>
            <a:tailEnd type="none" w="med" len="med"/>
          </a:ln>
          <a:effectLst/>
        </p:spPr>
        <p:txBody>
          <a:bodyPr wrap="none" lIns="82124" tIns="41061" rIns="82124" bIns="41061" anchor="ctr"/>
          <a:lstStyle/>
          <a:p>
            <a:pPr defTabSz="814388" fontAlgn="auto">
              <a:spcBef>
                <a:spcPts val="0"/>
              </a:spcBef>
              <a:spcAft>
                <a:spcPts val="0"/>
              </a:spcAft>
              <a:defRPr/>
            </a:pPr>
            <a:endParaRPr lang="en-US" dirty="0">
              <a:latin typeface="+mn-lt"/>
            </a:endParaRPr>
          </a:p>
        </p:txBody>
      </p:sp>
      <p:sp>
        <p:nvSpPr>
          <p:cNvPr id="518" name="Freeform 517"/>
          <p:cNvSpPr/>
          <p:nvPr/>
        </p:nvSpPr>
        <p:spPr bwMode="auto">
          <a:xfrm>
            <a:off x="4319475" y="3464679"/>
            <a:ext cx="2157525" cy="2478921"/>
          </a:xfrm>
          <a:custGeom>
            <a:avLst/>
            <a:gdLst>
              <a:gd name="connsiteX0" fmla="*/ 0 w 1859972"/>
              <a:gd name="connsiteY0" fmla="*/ 0 h 997528"/>
              <a:gd name="connsiteX1" fmla="*/ 872836 w 1859972"/>
              <a:gd name="connsiteY1" fmla="*/ 218209 h 997528"/>
              <a:gd name="connsiteX2" fmla="*/ 1859972 w 1859972"/>
              <a:gd name="connsiteY2" fmla="*/ 997528 h 997528"/>
              <a:gd name="connsiteX3" fmla="*/ 1859972 w 1859972"/>
              <a:gd name="connsiteY3" fmla="*/ 997528 h 997528"/>
            </a:gdLst>
            <a:ahLst/>
            <a:cxnLst>
              <a:cxn ang="0">
                <a:pos x="connsiteX0" y="connsiteY0"/>
              </a:cxn>
              <a:cxn ang="0">
                <a:pos x="connsiteX1" y="connsiteY1"/>
              </a:cxn>
              <a:cxn ang="0">
                <a:pos x="connsiteX2" y="connsiteY2"/>
              </a:cxn>
              <a:cxn ang="0">
                <a:pos x="connsiteX3" y="connsiteY3"/>
              </a:cxn>
            </a:cxnLst>
            <a:rect l="l" t="t" r="r" b="b"/>
            <a:pathLst>
              <a:path w="1859972" h="997528">
                <a:moveTo>
                  <a:pt x="0" y="0"/>
                </a:moveTo>
                <a:cubicBezTo>
                  <a:pt x="281420" y="25977"/>
                  <a:pt x="562841" y="51954"/>
                  <a:pt x="872836" y="218209"/>
                </a:cubicBezTo>
                <a:cubicBezTo>
                  <a:pt x="1182831" y="384464"/>
                  <a:pt x="1859972" y="997528"/>
                  <a:pt x="1859972" y="997528"/>
                </a:cubicBezTo>
                <a:lnTo>
                  <a:pt x="1859972" y="997528"/>
                </a:lnTo>
              </a:path>
            </a:pathLst>
          </a:custGeom>
          <a:noFill/>
          <a:ln w="66675" cap="flat" cmpd="sng" algn="ctr">
            <a:solidFill>
              <a:schemeClr val="accent3"/>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a:sp3d>
        </p:spPr>
        <p:txBody>
          <a:bodyPr lIns="82124" tIns="41061" rIns="82124" bIns="41061" anchor="ctr"/>
          <a:lstStyle/>
          <a:p>
            <a:pPr algn="ctr" defTabSz="814388" eaLnBrk="0" hangingPunct="0">
              <a:lnSpc>
                <a:spcPct val="90000"/>
              </a:lnSpc>
              <a:defRPr/>
            </a:pPr>
            <a:endParaRPr lang="en-US" sz="2400" b="1" dirty="0"/>
          </a:p>
        </p:txBody>
      </p:sp>
      <p:graphicFrame>
        <p:nvGraphicFramePr>
          <p:cNvPr id="4098"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156"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10" name="Rectangle 3" hidden="1"/>
          <p:cNvSpPr>
            <a:spLocks noChangeArrowheads="1"/>
          </p:cNvSpPr>
          <p:nvPr>
            <p:custDataLst>
              <p:tags r:id="rId3"/>
            </p:custDataLst>
          </p:nvPr>
        </p:nvSpPr>
        <p:spPr bwMode="auto">
          <a:xfrm>
            <a:off x="0" y="0"/>
            <a:ext cx="158750" cy="158750"/>
          </a:xfrm>
          <a:prstGeom prst="rect">
            <a:avLst/>
          </a:prstGeom>
          <a:solidFill>
            <a:srgbClr val="FFFFCC"/>
          </a:solidFill>
          <a:ln w="9525" algn="ctr">
            <a:solidFill>
              <a:schemeClr val="tx2"/>
            </a:solidFill>
            <a:miter lim="800000"/>
            <a:headEnd/>
            <a:tailEnd/>
          </a:ln>
        </p:spPr>
        <p:txBody>
          <a:bodyPr wrap="none" lIns="0" tIns="0" rIns="0" bIns="0" anchor="ctr"/>
          <a:lstStyle/>
          <a:p>
            <a:pPr defTabSz="766763"/>
            <a:r>
              <a:rPr lang="en-US" sz="1400" dirty="0"/>
              <a:t> </a:t>
            </a:r>
          </a:p>
        </p:txBody>
      </p:sp>
      <p:sp>
        <p:nvSpPr>
          <p:cNvPr id="4111" name="Rectangle 86"/>
          <p:cNvSpPr>
            <a:spLocks noGrp="1"/>
          </p:cNvSpPr>
          <p:nvPr>
            <p:ph type="title" idx="4294967295"/>
          </p:nvPr>
        </p:nvSpPr>
        <p:spPr/>
        <p:txBody>
          <a:bodyPr/>
          <a:lstStyle/>
          <a:p>
            <a:pPr eaLnBrk="1" hangingPunct="1"/>
            <a:r>
              <a:rPr lang="en-US" dirty="0" smtClean="0"/>
              <a:t>Primary Care/Ambulatory Architecture</a:t>
            </a:r>
            <a:br>
              <a:rPr lang="en-US" dirty="0" smtClean="0"/>
            </a:br>
            <a:endParaRPr lang="en-US" dirty="0" smtClean="0"/>
          </a:p>
        </p:txBody>
      </p:sp>
      <p:sp>
        <p:nvSpPr>
          <p:cNvPr id="219" name="Freeform 218"/>
          <p:cNvSpPr/>
          <p:nvPr/>
        </p:nvSpPr>
        <p:spPr bwMode="auto">
          <a:xfrm>
            <a:off x="4380019" y="3387436"/>
            <a:ext cx="1859972" cy="997528"/>
          </a:xfrm>
          <a:custGeom>
            <a:avLst/>
            <a:gdLst>
              <a:gd name="connsiteX0" fmla="*/ 0 w 1859972"/>
              <a:gd name="connsiteY0" fmla="*/ 0 h 997528"/>
              <a:gd name="connsiteX1" fmla="*/ 872836 w 1859972"/>
              <a:gd name="connsiteY1" fmla="*/ 218209 h 997528"/>
              <a:gd name="connsiteX2" fmla="*/ 1859972 w 1859972"/>
              <a:gd name="connsiteY2" fmla="*/ 997528 h 997528"/>
              <a:gd name="connsiteX3" fmla="*/ 1859972 w 1859972"/>
              <a:gd name="connsiteY3" fmla="*/ 997528 h 997528"/>
            </a:gdLst>
            <a:ahLst/>
            <a:cxnLst>
              <a:cxn ang="0">
                <a:pos x="connsiteX0" y="connsiteY0"/>
              </a:cxn>
              <a:cxn ang="0">
                <a:pos x="connsiteX1" y="connsiteY1"/>
              </a:cxn>
              <a:cxn ang="0">
                <a:pos x="connsiteX2" y="connsiteY2"/>
              </a:cxn>
              <a:cxn ang="0">
                <a:pos x="connsiteX3" y="connsiteY3"/>
              </a:cxn>
            </a:cxnLst>
            <a:rect l="l" t="t" r="r" b="b"/>
            <a:pathLst>
              <a:path w="1859972" h="997528">
                <a:moveTo>
                  <a:pt x="0" y="0"/>
                </a:moveTo>
                <a:cubicBezTo>
                  <a:pt x="281420" y="25977"/>
                  <a:pt x="562841" y="51954"/>
                  <a:pt x="872836" y="218209"/>
                </a:cubicBezTo>
                <a:cubicBezTo>
                  <a:pt x="1182831" y="384464"/>
                  <a:pt x="1859972" y="997528"/>
                  <a:pt x="1859972" y="997528"/>
                </a:cubicBezTo>
                <a:lnTo>
                  <a:pt x="1859972" y="997528"/>
                </a:lnTo>
              </a:path>
            </a:pathLst>
          </a:custGeom>
          <a:noFill/>
          <a:ln w="66675" cap="flat" cmpd="sng" algn="ctr">
            <a:solidFill>
              <a:schemeClr val="accent3"/>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a:sp3d>
        </p:spPr>
        <p:txBody>
          <a:bodyPr wrap="none" lIns="82124" tIns="41061" rIns="82124" bIns="41061" anchor="ctr">
            <a:spAutoFit/>
          </a:bodyPr>
          <a:lstStyle/>
          <a:p>
            <a:pPr algn="ctr" defTabSz="814388" eaLnBrk="0" hangingPunct="0">
              <a:lnSpc>
                <a:spcPct val="90000"/>
              </a:lnSpc>
              <a:defRPr/>
            </a:pPr>
            <a:endParaRPr lang="en-US" sz="2400" b="1" dirty="0"/>
          </a:p>
        </p:txBody>
      </p:sp>
      <p:grpSp>
        <p:nvGrpSpPr>
          <p:cNvPr id="4115" name="Group 42"/>
          <p:cNvGrpSpPr>
            <a:grpSpLocks noChangeAspect="1"/>
          </p:cNvGrpSpPr>
          <p:nvPr/>
        </p:nvGrpSpPr>
        <p:grpSpPr bwMode="auto">
          <a:xfrm rot="-3518055">
            <a:off x="796925" y="3530600"/>
            <a:ext cx="547688" cy="547688"/>
            <a:chOff x="3456" y="2016"/>
            <a:chExt cx="1540" cy="1542"/>
          </a:xfrm>
        </p:grpSpPr>
        <p:sp>
          <p:nvSpPr>
            <p:cNvPr id="4177" name="AutoShape 41"/>
            <p:cNvSpPr>
              <a:spLocks noChangeAspect="1" noChangeArrowheads="1" noTextEdit="1"/>
            </p:cNvSpPr>
            <p:nvPr/>
          </p:nvSpPr>
          <p:spPr bwMode="auto">
            <a:xfrm>
              <a:off x="3456" y="2016"/>
              <a:ext cx="1540" cy="1542"/>
            </a:xfrm>
            <a:prstGeom prst="rect">
              <a:avLst/>
            </a:prstGeom>
            <a:noFill/>
            <a:ln w="9525">
              <a:noFill/>
              <a:miter lim="800000"/>
              <a:headEnd/>
              <a:tailEnd/>
            </a:ln>
          </p:spPr>
          <p:txBody>
            <a:bodyPr/>
            <a:lstStyle/>
            <a:p>
              <a:endParaRPr lang="en-US" dirty="0"/>
            </a:p>
          </p:txBody>
        </p:sp>
        <p:sp>
          <p:nvSpPr>
            <p:cNvPr id="4178" name="Freeform 43"/>
            <p:cNvSpPr>
              <a:spLocks/>
            </p:cNvSpPr>
            <p:nvPr/>
          </p:nvSpPr>
          <p:spPr bwMode="auto">
            <a:xfrm>
              <a:off x="3468" y="2030"/>
              <a:ext cx="1494" cy="1498"/>
            </a:xfrm>
            <a:custGeom>
              <a:avLst/>
              <a:gdLst>
                <a:gd name="T0" fmla="*/ 4 w 1494"/>
                <a:gd name="T1" fmla="*/ 1440 h 1498"/>
                <a:gd name="T2" fmla="*/ 8 w 1494"/>
                <a:gd name="T3" fmla="*/ 1388 h 1498"/>
                <a:gd name="T4" fmla="*/ 48 w 1494"/>
                <a:gd name="T5" fmla="*/ 1364 h 1498"/>
                <a:gd name="T6" fmla="*/ 114 w 1494"/>
                <a:gd name="T7" fmla="*/ 1376 h 1498"/>
                <a:gd name="T8" fmla="*/ 196 w 1494"/>
                <a:gd name="T9" fmla="*/ 1402 h 1498"/>
                <a:gd name="T10" fmla="*/ 250 w 1494"/>
                <a:gd name="T11" fmla="*/ 1386 h 1498"/>
                <a:gd name="T12" fmla="*/ 268 w 1494"/>
                <a:gd name="T13" fmla="*/ 1340 h 1498"/>
                <a:gd name="T14" fmla="*/ 256 w 1494"/>
                <a:gd name="T15" fmla="*/ 1290 h 1498"/>
                <a:gd name="T16" fmla="*/ 236 w 1494"/>
                <a:gd name="T17" fmla="*/ 1214 h 1498"/>
                <a:gd name="T18" fmla="*/ 250 w 1494"/>
                <a:gd name="T19" fmla="*/ 1148 h 1498"/>
                <a:gd name="T20" fmla="*/ 286 w 1494"/>
                <a:gd name="T21" fmla="*/ 1140 h 1498"/>
                <a:gd name="T22" fmla="*/ 354 w 1494"/>
                <a:gd name="T23" fmla="*/ 1154 h 1498"/>
                <a:gd name="T24" fmla="*/ 422 w 1494"/>
                <a:gd name="T25" fmla="*/ 1174 h 1498"/>
                <a:gd name="T26" fmla="*/ 472 w 1494"/>
                <a:gd name="T27" fmla="*/ 1162 h 1498"/>
                <a:gd name="T28" fmla="*/ 492 w 1494"/>
                <a:gd name="T29" fmla="*/ 1120 h 1498"/>
                <a:gd name="T30" fmla="*/ 470 w 1494"/>
                <a:gd name="T31" fmla="*/ 1044 h 1498"/>
                <a:gd name="T32" fmla="*/ 456 w 1494"/>
                <a:gd name="T33" fmla="*/ 988 h 1498"/>
                <a:gd name="T34" fmla="*/ 460 w 1494"/>
                <a:gd name="T35" fmla="*/ 950 h 1498"/>
                <a:gd name="T36" fmla="*/ 480 w 1494"/>
                <a:gd name="T37" fmla="*/ 916 h 1498"/>
                <a:gd name="T38" fmla="*/ 548 w 1494"/>
                <a:gd name="T39" fmla="*/ 916 h 1498"/>
                <a:gd name="T40" fmla="*/ 642 w 1494"/>
                <a:gd name="T41" fmla="*/ 942 h 1498"/>
                <a:gd name="T42" fmla="*/ 694 w 1494"/>
                <a:gd name="T43" fmla="*/ 940 h 1498"/>
                <a:gd name="T44" fmla="*/ 718 w 1494"/>
                <a:gd name="T45" fmla="*/ 904 h 1498"/>
                <a:gd name="T46" fmla="*/ 710 w 1494"/>
                <a:gd name="T47" fmla="*/ 852 h 1498"/>
                <a:gd name="T48" fmla="*/ 686 w 1494"/>
                <a:gd name="T49" fmla="*/ 780 h 1498"/>
                <a:gd name="T50" fmla="*/ 686 w 1494"/>
                <a:gd name="T51" fmla="*/ 716 h 1498"/>
                <a:gd name="T52" fmla="*/ 704 w 1494"/>
                <a:gd name="T53" fmla="*/ 690 h 1498"/>
                <a:gd name="T54" fmla="*/ 746 w 1494"/>
                <a:gd name="T55" fmla="*/ 682 h 1498"/>
                <a:gd name="T56" fmla="*/ 826 w 1494"/>
                <a:gd name="T57" fmla="*/ 706 h 1498"/>
                <a:gd name="T58" fmla="*/ 884 w 1494"/>
                <a:gd name="T59" fmla="*/ 720 h 1498"/>
                <a:gd name="T60" fmla="*/ 912 w 1494"/>
                <a:gd name="T61" fmla="*/ 716 h 1498"/>
                <a:gd name="T62" fmla="*/ 932 w 1494"/>
                <a:gd name="T63" fmla="*/ 700 h 1498"/>
                <a:gd name="T64" fmla="*/ 944 w 1494"/>
                <a:gd name="T65" fmla="*/ 674 h 1498"/>
                <a:gd name="T66" fmla="*/ 944 w 1494"/>
                <a:gd name="T67" fmla="*/ 638 h 1498"/>
                <a:gd name="T68" fmla="*/ 916 w 1494"/>
                <a:gd name="T69" fmla="*/ 556 h 1498"/>
                <a:gd name="T70" fmla="*/ 910 w 1494"/>
                <a:gd name="T71" fmla="*/ 502 h 1498"/>
                <a:gd name="T72" fmla="*/ 914 w 1494"/>
                <a:gd name="T73" fmla="*/ 484 h 1498"/>
                <a:gd name="T74" fmla="*/ 920 w 1494"/>
                <a:gd name="T75" fmla="*/ 470 h 1498"/>
                <a:gd name="T76" fmla="*/ 950 w 1494"/>
                <a:gd name="T77" fmla="*/ 458 h 1498"/>
                <a:gd name="T78" fmla="*/ 1010 w 1494"/>
                <a:gd name="T79" fmla="*/ 464 h 1498"/>
                <a:gd name="T80" fmla="*/ 1102 w 1494"/>
                <a:gd name="T81" fmla="*/ 488 h 1498"/>
                <a:gd name="T82" fmla="*/ 1154 w 1494"/>
                <a:gd name="T83" fmla="*/ 480 h 1498"/>
                <a:gd name="T84" fmla="*/ 1168 w 1494"/>
                <a:gd name="T85" fmla="*/ 440 h 1498"/>
                <a:gd name="T86" fmla="*/ 1158 w 1494"/>
                <a:gd name="T87" fmla="*/ 368 h 1498"/>
                <a:gd name="T88" fmla="*/ 1134 w 1494"/>
                <a:gd name="T89" fmla="*/ 298 h 1498"/>
                <a:gd name="T90" fmla="*/ 1144 w 1494"/>
                <a:gd name="T91" fmla="*/ 256 h 1498"/>
                <a:gd name="T92" fmla="*/ 1172 w 1494"/>
                <a:gd name="T93" fmla="*/ 234 h 1498"/>
                <a:gd name="T94" fmla="*/ 1206 w 1494"/>
                <a:gd name="T95" fmla="*/ 228 h 1498"/>
                <a:gd name="T96" fmla="*/ 1270 w 1494"/>
                <a:gd name="T97" fmla="*/ 248 h 1498"/>
                <a:gd name="T98" fmla="*/ 1344 w 1494"/>
                <a:gd name="T99" fmla="*/ 262 h 1498"/>
                <a:gd name="T100" fmla="*/ 1386 w 1494"/>
                <a:gd name="T101" fmla="*/ 252 h 1498"/>
                <a:gd name="T102" fmla="*/ 1402 w 1494"/>
                <a:gd name="T103" fmla="*/ 212 h 1498"/>
                <a:gd name="T104" fmla="*/ 1382 w 1494"/>
                <a:gd name="T105" fmla="*/ 144 h 1498"/>
                <a:gd name="T106" fmla="*/ 1362 w 1494"/>
                <a:gd name="T107" fmla="*/ 90 h 1498"/>
                <a:gd name="T108" fmla="*/ 1370 w 1494"/>
                <a:gd name="T109" fmla="*/ 32 h 1498"/>
                <a:gd name="T110" fmla="*/ 1404 w 1494"/>
                <a:gd name="T111" fmla="*/ 0 h 1498"/>
                <a:gd name="T112" fmla="*/ 1462 w 1494"/>
                <a:gd name="T113" fmla="*/ 10 h 1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4"/>
                <a:gd name="T172" fmla="*/ 0 h 1498"/>
                <a:gd name="T173" fmla="*/ 1494 w 1494"/>
                <a:gd name="T174" fmla="*/ 1498 h 1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4" h="1498">
                  <a:moveTo>
                    <a:pt x="24" y="1498"/>
                  </a:moveTo>
                  <a:lnTo>
                    <a:pt x="12" y="1472"/>
                  </a:lnTo>
                  <a:lnTo>
                    <a:pt x="4" y="1440"/>
                  </a:lnTo>
                  <a:lnTo>
                    <a:pt x="0" y="1424"/>
                  </a:lnTo>
                  <a:lnTo>
                    <a:pt x="2" y="1404"/>
                  </a:lnTo>
                  <a:lnTo>
                    <a:pt x="8" y="1388"/>
                  </a:lnTo>
                  <a:lnTo>
                    <a:pt x="20" y="1378"/>
                  </a:lnTo>
                  <a:lnTo>
                    <a:pt x="30" y="1368"/>
                  </a:lnTo>
                  <a:lnTo>
                    <a:pt x="48" y="1364"/>
                  </a:lnTo>
                  <a:lnTo>
                    <a:pt x="68" y="1364"/>
                  </a:lnTo>
                  <a:lnTo>
                    <a:pt x="88" y="1368"/>
                  </a:lnTo>
                  <a:lnTo>
                    <a:pt x="114" y="1376"/>
                  </a:lnTo>
                  <a:lnTo>
                    <a:pt x="142" y="1388"/>
                  </a:lnTo>
                  <a:lnTo>
                    <a:pt x="168" y="1396"/>
                  </a:lnTo>
                  <a:lnTo>
                    <a:pt x="196" y="1402"/>
                  </a:lnTo>
                  <a:lnTo>
                    <a:pt x="214" y="1402"/>
                  </a:lnTo>
                  <a:lnTo>
                    <a:pt x="234" y="1396"/>
                  </a:lnTo>
                  <a:lnTo>
                    <a:pt x="250" y="1386"/>
                  </a:lnTo>
                  <a:lnTo>
                    <a:pt x="258" y="1376"/>
                  </a:lnTo>
                  <a:lnTo>
                    <a:pt x="264" y="1366"/>
                  </a:lnTo>
                  <a:lnTo>
                    <a:pt x="268" y="1340"/>
                  </a:lnTo>
                  <a:lnTo>
                    <a:pt x="266" y="1344"/>
                  </a:lnTo>
                  <a:lnTo>
                    <a:pt x="266" y="1320"/>
                  </a:lnTo>
                  <a:lnTo>
                    <a:pt x="256" y="1290"/>
                  </a:lnTo>
                  <a:lnTo>
                    <a:pt x="248" y="1264"/>
                  </a:lnTo>
                  <a:lnTo>
                    <a:pt x="240" y="1234"/>
                  </a:lnTo>
                  <a:lnTo>
                    <a:pt x="236" y="1214"/>
                  </a:lnTo>
                  <a:lnTo>
                    <a:pt x="236" y="1190"/>
                  </a:lnTo>
                  <a:lnTo>
                    <a:pt x="240" y="1168"/>
                  </a:lnTo>
                  <a:lnTo>
                    <a:pt x="250" y="1148"/>
                  </a:lnTo>
                  <a:lnTo>
                    <a:pt x="264" y="1142"/>
                  </a:lnTo>
                  <a:lnTo>
                    <a:pt x="272" y="1140"/>
                  </a:lnTo>
                  <a:lnTo>
                    <a:pt x="286" y="1140"/>
                  </a:lnTo>
                  <a:lnTo>
                    <a:pt x="298" y="1140"/>
                  </a:lnTo>
                  <a:lnTo>
                    <a:pt x="322" y="1144"/>
                  </a:lnTo>
                  <a:lnTo>
                    <a:pt x="354" y="1154"/>
                  </a:lnTo>
                  <a:lnTo>
                    <a:pt x="372" y="1162"/>
                  </a:lnTo>
                  <a:lnTo>
                    <a:pt x="394" y="1168"/>
                  </a:lnTo>
                  <a:lnTo>
                    <a:pt x="422" y="1174"/>
                  </a:lnTo>
                  <a:lnTo>
                    <a:pt x="446" y="1174"/>
                  </a:lnTo>
                  <a:lnTo>
                    <a:pt x="460" y="1170"/>
                  </a:lnTo>
                  <a:lnTo>
                    <a:pt x="472" y="1162"/>
                  </a:lnTo>
                  <a:lnTo>
                    <a:pt x="484" y="1150"/>
                  </a:lnTo>
                  <a:lnTo>
                    <a:pt x="490" y="1138"/>
                  </a:lnTo>
                  <a:lnTo>
                    <a:pt x="492" y="1120"/>
                  </a:lnTo>
                  <a:lnTo>
                    <a:pt x="490" y="1102"/>
                  </a:lnTo>
                  <a:lnTo>
                    <a:pt x="482" y="1078"/>
                  </a:lnTo>
                  <a:lnTo>
                    <a:pt x="470" y="1044"/>
                  </a:lnTo>
                  <a:lnTo>
                    <a:pt x="462" y="1016"/>
                  </a:lnTo>
                  <a:lnTo>
                    <a:pt x="458" y="1002"/>
                  </a:lnTo>
                  <a:lnTo>
                    <a:pt x="456" y="988"/>
                  </a:lnTo>
                  <a:lnTo>
                    <a:pt x="456" y="972"/>
                  </a:lnTo>
                  <a:lnTo>
                    <a:pt x="456" y="964"/>
                  </a:lnTo>
                  <a:lnTo>
                    <a:pt x="460" y="950"/>
                  </a:lnTo>
                  <a:lnTo>
                    <a:pt x="464" y="934"/>
                  </a:lnTo>
                  <a:lnTo>
                    <a:pt x="472" y="924"/>
                  </a:lnTo>
                  <a:lnTo>
                    <a:pt x="480" y="916"/>
                  </a:lnTo>
                  <a:lnTo>
                    <a:pt x="496" y="912"/>
                  </a:lnTo>
                  <a:lnTo>
                    <a:pt x="518" y="910"/>
                  </a:lnTo>
                  <a:lnTo>
                    <a:pt x="548" y="916"/>
                  </a:lnTo>
                  <a:lnTo>
                    <a:pt x="592" y="928"/>
                  </a:lnTo>
                  <a:lnTo>
                    <a:pt x="620" y="938"/>
                  </a:lnTo>
                  <a:lnTo>
                    <a:pt x="642" y="942"/>
                  </a:lnTo>
                  <a:lnTo>
                    <a:pt x="658" y="944"/>
                  </a:lnTo>
                  <a:lnTo>
                    <a:pt x="682" y="944"/>
                  </a:lnTo>
                  <a:lnTo>
                    <a:pt x="694" y="940"/>
                  </a:lnTo>
                  <a:lnTo>
                    <a:pt x="704" y="934"/>
                  </a:lnTo>
                  <a:lnTo>
                    <a:pt x="714" y="920"/>
                  </a:lnTo>
                  <a:lnTo>
                    <a:pt x="718" y="904"/>
                  </a:lnTo>
                  <a:lnTo>
                    <a:pt x="718" y="888"/>
                  </a:lnTo>
                  <a:lnTo>
                    <a:pt x="714" y="870"/>
                  </a:lnTo>
                  <a:lnTo>
                    <a:pt x="710" y="852"/>
                  </a:lnTo>
                  <a:lnTo>
                    <a:pt x="702" y="830"/>
                  </a:lnTo>
                  <a:lnTo>
                    <a:pt x="694" y="808"/>
                  </a:lnTo>
                  <a:lnTo>
                    <a:pt x="686" y="780"/>
                  </a:lnTo>
                  <a:lnTo>
                    <a:pt x="680" y="752"/>
                  </a:lnTo>
                  <a:lnTo>
                    <a:pt x="682" y="732"/>
                  </a:lnTo>
                  <a:lnTo>
                    <a:pt x="686" y="716"/>
                  </a:lnTo>
                  <a:lnTo>
                    <a:pt x="690" y="708"/>
                  </a:lnTo>
                  <a:lnTo>
                    <a:pt x="696" y="698"/>
                  </a:lnTo>
                  <a:lnTo>
                    <a:pt x="704" y="690"/>
                  </a:lnTo>
                  <a:lnTo>
                    <a:pt x="718" y="684"/>
                  </a:lnTo>
                  <a:lnTo>
                    <a:pt x="734" y="682"/>
                  </a:lnTo>
                  <a:lnTo>
                    <a:pt x="746" y="682"/>
                  </a:lnTo>
                  <a:lnTo>
                    <a:pt x="760" y="684"/>
                  </a:lnTo>
                  <a:lnTo>
                    <a:pt x="794" y="694"/>
                  </a:lnTo>
                  <a:lnTo>
                    <a:pt x="826" y="706"/>
                  </a:lnTo>
                  <a:lnTo>
                    <a:pt x="844" y="714"/>
                  </a:lnTo>
                  <a:lnTo>
                    <a:pt x="862" y="718"/>
                  </a:lnTo>
                  <a:lnTo>
                    <a:pt x="884" y="720"/>
                  </a:lnTo>
                  <a:lnTo>
                    <a:pt x="898" y="720"/>
                  </a:lnTo>
                  <a:lnTo>
                    <a:pt x="904" y="718"/>
                  </a:lnTo>
                  <a:lnTo>
                    <a:pt x="912" y="716"/>
                  </a:lnTo>
                  <a:lnTo>
                    <a:pt x="920" y="712"/>
                  </a:lnTo>
                  <a:lnTo>
                    <a:pt x="926" y="708"/>
                  </a:lnTo>
                  <a:lnTo>
                    <a:pt x="932" y="700"/>
                  </a:lnTo>
                  <a:lnTo>
                    <a:pt x="936" y="694"/>
                  </a:lnTo>
                  <a:lnTo>
                    <a:pt x="940" y="684"/>
                  </a:lnTo>
                  <a:lnTo>
                    <a:pt x="944" y="674"/>
                  </a:lnTo>
                  <a:lnTo>
                    <a:pt x="944" y="668"/>
                  </a:lnTo>
                  <a:lnTo>
                    <a:pt x="946" y="656"/>
                  </a:lnTo>
                  <a:lnTo>
                    <a:pt x="944" y="638"/>
                  </a:lnTo>
                  <a:lnTo>
                    <a:pt x="936" y="612"/>
                  </a:lnTo>
                  <a:lnTo>
                    <a:pt x="924" y="582"/>
                  </a:lnTo>
                  <a:lnTo>
                    <a:pt x="916" y="556"/>
                  </a:lnTo>
                  <a:lnTo>
                    <a:pt x="912" y="540"/>
                  </a:lnTo>
                  <a:lnTo>
                    <a:pt x="908" y="522"/>
                  </a:lnTo>
                  <a:lnTo>
                    <a:pt x="910" y="502"/>
                  </a:lnTo>
                  <a:lnTo>
                    <a:pt x="912" y="492"/>
                  </a:lnTo>
                  <a:lnTo>
                    <a:pt x="914" y="486"/>
                  </a:lnTo>
                  <a:lnTo>
                    <a:pt x="914" y="484"/>
                  </a:lnTo>
                  <a:lnTo>
                    <a:pt x="912" y="488"/>
                  </a:lnTo>
                  <a:lnTo>
                    <a:pt x="916" y="478"/>
                  </a:lnTo>
                  <a:lnTo>
                    <a:pt x="920" y="470"/>
                  </a:lnTo>
                  <a:lnTo>
                    <a:pt x="932" y="464"/>
                  </a:lnTo>
                  <a:lnTo>
                    <a:pt x="942" y="460"/>
                  </a:lnTo>
                  <a:lnTo>
                    <a:pt x="950" y="458"/>
                  </a:lnTo>
                  <a:lnTo>
                    <a:pt x="966" y="456"/>
                  </a:lnTo>
                  <a:lnTo>
                    <a:pt x="990" y="460"/>
                  </a:lnTo>
                  <a:lnTo>
                    <a:pt x="1010" y="464"/>
                  </a:lnTo>
                  <a:lnTo>
                    <a:pt x="1042" y="474"/>
                  </a:lnTo>
                  <a:lnTo>
                    <a:pt x="1076" y="484"/>
                  </a:lnTo>
                  <a:lnTo>
                    <a:pt x="1102" y="488"/>
                  </a:lnTo>
                  <a:lnTo>
                    <a:pt x="1130" y="492"/>
                  </a:lnTo>
                  <a:lnTo>
                    <a:pt x="1142" y="486"/>
                  </a:lnTo>
                  <a:lnTo>
                    <a:pt x="1154" y="480"/>
                  </a:lnTo>
                  <a:lnTo>
                    <a:pt x="1166" y="462"/>
                  </a:lnTo>
                  <a:lnTo>
                    <a:pt x="1168" y="446"/>
                  </a:lnTo>
                  <a:lnTo>
                    <a:pt x="1168" y="440"/>
                  </a:lnTo>
                  <a:lnTo>
                    <a:pt x="1168" y="416"/>
                  </a:lnTo>
                  <a:lnTo>
                    <a:pt x="1164" y="388"/>
                  </a:lnTo>
                  <a:lnTo>
                    <a:pt x="1158" y="368"/>
                  </a:lnTo>
                  <a:lnTo>
                    <a:pt x="1150" y="346"/>
                  </a:lnTo>
                  <a:lnTo>
                    <a:pt x="1140" y="322"/>
                  </a:lnTo>
                  <a:lnTo>
                    <a:pt x="1134" y="298"/>
                  </a:lnTo>
                  <a:lnTo>
                    <a:pt x="1138" y="274"/>
                  </a:lnTo>
                  <a:lnTo>
                    <a:pt x="1140" y="264"/>
                  </a:lnTo>
                  <a:lnTo>
                    <a:pt x="1144" y="256"/>
                  </a:lnTo>
                  <a:lnTo>
                    <a:pt x="1150" y="246"/>
                  </a:lnTo>
                  <a:lnTo>
                    <a:pt x="1160" y="238"/>
                  </a:lnTo>
                  <a:lnTo>
                    <a:pt x="1172" y="234"/>
                  </a:lnTo>
                  <a:lnTo>
                    <a:pt x="1184" y="230"/>
                  </a:lnTo>
                  <a:lnTo>
                    <a:pt x="1198" y="228"/>
                  </a:lnTo>
                  <a:lnTo>
                    <a:pt x="1206" y="228"/>
                  </a:lnTo>
                  <a:lnTo>
                    <a:pt x="1224" y="234"/>
                  </a:lnTo>
                  <a:lnTo>
                    <a:pt x="1244" y="238"/>
                  </a:lnTo>
                  <a:lnTo>
                    <a:pt x="1270" y="248"/>
                  </a:lnTo>
                  <a:lnTo>
                    <a:pt x="1294" y="254"/>
                  </a:lnTo>
                  <a:lnTo>
                    <a:pt x="1320" y="260"/>
                  </a:lnTo>
                  <a:lnTo>
                    <a:pt x="1344" y="262"/>
                  </a:lnTo>
                  <a:lnTo>
                    <a:pt x="1360" y="262"/>
                  </a:lnTo>
                  <a:lnTo>
                    <a:pt x="1374" y="260"/>
                  </a:lnTo>
                  <a:lnTo>
                    <a:pt x="1386" y="252"/>
                  </a:lnTo>
                  <a:lnTo>
                    <a:pt x="1396" y="238"/>
                  </a:lnTo>
                  <a:lnTo>
                    <a:pt x="1400" y="226"/>
                  </a:lnTo>
                  <a:lnTo>
                    <a:pt x="1402" y="212"/>
                  </a:lnTo>
                  <a:lnTo>
                    <a:pt x="1398" y="188"/>
                  </a:lnTo>
                  <a:lnTo>
                    <a:pt x="1390" y="162"/>
                  </a:lnTo>
                  <a:lnTo>
                    <a:pt x="1382" y="144"/>
                  </a:lnTo>
                  <a:lnTo>
                    <a:pt x="1374" y="126"/>
                  </a:lnTo>
                  <a:lnTo>
                    <a:pt x="1368" y="110"/>
                  </a:lnTo>
                  <a:lnTo>
                    <a:pt x="1362" y="90"/>
                  </a:lnTo>
                  <a:lnTo>
                    <a:pt x="1360" y="72"/>
                  </a:lnTo>
                  <a:lnTo>
                    <a:pt x="1362" y="58"/>
                  </a:lnTo>
                  <a:lnTo>
                    <a:pt x="1370" y="32"/>
                  </a:lnTo>
                  <a:lnTo>
                    <a:pt x="1382" y="10"/>
                  </a:lnTo>
                  <a:lnTo>
                    <a:pt x="1396" y="4"/>
                  </a:lnTo>
                  <a:lnTo>
                    <a:pt x="1404" y="0"/>
                  </a:lnTo>
                  <a:lnTo>
                    <a:pt x="1418" y="0"/>
                  </a:lnTo>
                  <a:lnTo>
                    <a:pt x="1434" y="2"/>
                  </a:lnTo>
                  <a:lnTo>
                    <a:pt x="1462" y="10"/>
                  </a:lnTo>
                  <a:lnTo>
                    <a:pt x="1482" y="16"/>
                  </a:lnTo>
                  <a:lnTo>
                    <a:pt x="1494" y="18"/>
                  </a:lnTo>
                </a:path>
              </a:pathLst>
            </a:custGeom>
            <a:noFill/>
            <a:ln w="38100">
              <a:solidFill>
                <a:srgbClr val="0096D5"/>
              </a:solidFill>
              <a:prstDash val="solid"/>
              <a:round/>
              <a:headEnd/>
              <a:tailEnd/>
            </a:ln>
          </p:spPr>
          <p:txBody>
            <a:bodyPr/>
            <a:lstStyle/>
            <a:p>
              <a:endParaRPr lang="en-US" dirty="0"/>
            </a:p>
          </p:txBody>
        </p:sp>
        <p:sp>
          <p:nvSpPr>
            <p:cNvPr id="4179" name="Freeform 44"/>
            <p:cNvSpPr>
              <a:spLocks/>
            </p:cNvSpPr>
            <p:nvPr/>
          </p:nvSpPr>
          <p:spPr bwMode="auto">
            <a:xfrm>
              <a:off x="3484" y="2050"/>
              <a:ext cx="1498" cy="1494"/>
            </a:xfrm>
            <a:custGeom>
              <a:avLst/>
              <a:gdLst>
                <a:gd name="T0" fmla="*/ 56 w 1498"/>
                <a:gd name="T1" fmla="*/ 1490 h 1494"/>
                <a:gd name="T2" fmla="*/ 110 w 1498"/>
                <a:gd name="T3" fmla="*/ 1486 h 1494"/>
                <a:gd name="T4" fmla="*/ 134 w 1498"/>
                <a:gd name="T5" fmla="*/ 1444 h 1494"/>
                <a:gd name="T6" fmla="*/ 122 w 1498"/>
                <a:gd name="T7" fmla="*/ 1380 h 1494"/>
                <a:gd name="T8" fmla="*/ 96 w 1498"/>
                <a:gd name="T9" fmla="*/ 1298 h 1494"/>
                <a:gd name="T10" fmla="*/ 112 w 1498"/>
                <a:gd name="T11" fmla="*/ 1242 h 1494"/>
                <a:gd name="T12" fmla="*/ 158 w 1498"/>
                <a:gd name="T13" fmla="*/ 1226 h 1494"/>
                <a:gd name="T14" fmla="*/ 208 w 1498"/>
                <a:gd name="T15" fmla="*/ 1238 h 1494"/>
                <a:gd name="T16" fmla="*/ 284 w 1498"/>
                <a:gd name="T17" fmla="*/ 1256 h 1494"/>
                <a:gd name="T18" fmla="*/ 350 w 1498"/>
                <a:gd name="T19" fmla="*/ 1242 h 1494"/>
                <a:gd name="T20" fmla="*/ 358 w 1498"/>
                <a:gd name="T21" fmla="*/ 1208 h 1494"/>
                <a:gd name="T22" fmla="*/ 344 w 1498"/>
                <a:gd name="T23" fmla="*/ 1140 h 1494"/>
                <a:gd name="T24" fmla="*/ 322 w 1498"/>
                <a:gd name="T25" fmla="*/ 1072 h 1494"/>
                <a:gd name="T26" fmla="*/ 334 w 1498"/>
                <a:gd name="T27" fmla="*/ 1022 h 1494"/>
                <a:gd name="T28" fmla="*/ 376 w 1498"/>
                <a:gd name="T29" fmla="*/ 1002 h 1494"/>
                <a:gd name="T30" fmla="*/ 454 w 1498"/>
                <a:gd name="T31" fmla="*/ 1022 h 1494"/>
                <a:gd name="T32" fmla="*/ 510 w 1498"/>
                <a:gd name="T33" fmla="*/ 1038 h 1494"/>
                <a:gd name="T34" fmla="*/ 548 w 1498"/>
                <a:gd name="T35" fmla="*/ 1034 h 1494"/>
                <a:gd name="T36" fmla="*/ 580 w 1498"/>
                <a:gd name="T37" fmla="*/ 1012 h 1494"/>
                <a:gd name="T38" fmla="*/ 582 w 1498"/>
                <a:gd name="T39" fmla="*/ 946 h 1494"/>
                <a:gd name="T40" fmla="*/ 556 w 1498"/>
                <a:gd name="T41" fmla="*/ 852 h 1494"/>
                <a:gd name="T42" fmla="*/ 558 w 1498"/>
                <a:gd name="T43" fmla="*/ 800 h 1494"/>
                <a:gd name="T44" fmla="*/ 594 w 1498"/>
                <a:gd name="T45" fmla="*/ 776 h 1494"/>
                <a:gd name="T46" fmla="*/ 646 w 1498"/>
                <a:gd name="T47" fmla="*/ 784 h 1494"/>
                <a:gd name="T48" fmla="*/ 718 w 1498"/>
                <a:gd name="T49" fmla="*/ 808 h 1494"/>
                <a:gd name="T50" fmla="*/ 782 w 1498"/>
                <a:gd name="T51" fmla="*/ 808 h 1494"/>
                <a:gd name="T52" fmla="*/ 808 w 1498"/>
                <a:gd name="T53" fmla="*/ 790 h 1494"/>
                <a:gd name="T54" fmla="*/ 816 w 1498"/>
                <a:gd name="T55" fmla="*/ 748 h 1494"/>
                <a:gd name="T56" fmla="*/ 790 w 1498"/>
                <a:gd name="T57" fmla="*/ 668 h 1494"/>
                <a:gd name="T58" fmla="*/ 776 w 1498"/>
                <a:gd name="T59" fmla="*/ 610 h 1494"/>
                <a:gd name="T60" fmla="*/ 782 w 1498"/>
                <a:gd name="T61" fmla="*/ 582 h 1494"/>
                <a:gd name="T62" fmla="*/ 798 w 1498"/>
                <a:gd name="T63" fmla="*/ 562 h 1494"/>
                <a:gd name="T64" fmla="*/ 824 w 1498"/>
                <a:gd name="T65" fmla="*/ 550 h 1494"/>
                <a:gd name="T66" fmla="*/ 858 w 1498"/>
                <a:gd name="T67" fmla="*/ 550 h 1494"/>
                <a:gd name="T68" fmla="*/ 940 w 1498"/>
                <a:gd name="T69" fmla="*/ 578 h 1494"/>
                <a:gd name="T70" fmla="*/ 996 w 1498"/>
                <a:gd name="T71" fmla="*/ 584 h 1494"/>
                <a:gd name="T72" fmla="*/ 1014 w 1498"/>
                <a:gd name="T73" fmla="*/ 578 h 1494"/>
                <a:gd name="T74" fmla="*/ 1028 w 1498"/>
                <a:gd name="T75" fmla="*/ 572 h 1494"/>
                <a:gd name="T76" fmla="*/ 1040 w 1498"/>
                <a:gd name="T77" fmla="*/ 542 h 1494"/>
                <a:gd name="T78" fmla="*/ 1032 w 1498"/>
                <a:gd name="T79" fmla="*/ 484 h 1494"/>
                <a:gd name="T80" fmla="*/ 1008 w 1498"/>
                <a:gd name="T81" fmla="*/ 392 h 1494"/>
                <a:gd name="T82" fmla="*/ 1018 w 1498"/>
                <a:gd name="T83" fmla="*/ 340 h 1494"/>
                <a:gd name="T84" fmla="*/ 1058 w 1498"/>
                <a:gd name="T85" fmla="*/ 324 h 1494"/>
                <a:gd name="T86" fmla="*/ 1128 w 1498"/>
                <a:gd name="T87" fmla="*/ 336 h 1494"/>
                <a:gd name="T88" fmla="*/ 1200 w 1498"/>
                <a:gd name="T89" fmla="*/ 358 h 1494"/>
                <a:gd name="T90" fmla="*/ 1242 w 1498"/>
                <a:gd name="T91" fmla="*/ 350 h 1494"/>
                <a:gd name="T92" fmla="*/ 1264 w 1498"/>
                <a:gd name="T93" fmla="*/ 322 h 1494"/>
                <a:gd name="T94" fmla="*/ 1268 w 1498"/>
                <a:gd name="T95" fmla="*/ 288 h 1494"/>
                <a:gd name="T96" fmla="*/ 1250 w 1498"/>
                <a:gd name="T97" fmla="*/ 224 h 1494"/>
                <a:gd name="T98" fmla="*/ 1236 w 1498"/>
                <a:gd name="T99" fmla="*/ 148 h 1494"/>
                <a:gd name="T100" fmla="*/ 1246 w 1498"/>
                <a:gd name="T101" fmla="*/ 108 h 1494"/>
                <a:gd name="T102" fmla="*/ 1286 w 1498"/>
                <a:gd name="T103" fmla="*/ 92 h 1494"/>
                <a:gd name="T104" fmla="*/ 1354 w 1498"/>
                <a:gd name="T105" fmla="*/ 112 h 1494"/>
                <a:gd name="T106" fmla="*/ 1408 w 1498"/>
                <a:gd name="T107" fmla="*/ 132 h 1494"/>
                <a:gd name="T108" fmla="*/ 1466 w 1498"/>
                <a:gd name="T109" fmla="*/ 124 h 1494"/>
                <a:gd name="T110" fmla="*/ 1498 w 1498"/>
                <a:gd name="T111" fmla="*/ 90 h 1494"/>
                <a:gd name="T112" fmla="*/ 1488 w 1498"/>
                <a:gd name="T113" fmla="*/ 30 h 14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8"/>
                <a:gd name="T172" fmla="*/ 0 h 1494"/>
                <a:gd name="T173" fmla="*/ 1498 w 1498"/>
                <a:gd name="T174" fmla="*/ 1494 h 14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8" h="1494">
                  <a:moveTo>
                    <a:pt x="0" y="1470"/>
                  </a:moveTo>
                  <a:lnTo>
                    <a:pt x="26" y="1480"/>
                  </a:lnTo>
                  <a:lnTo>
                    <a:pt x="56" y="1490"/>
                  </a:lnTo>
                  <a:lnTo>
                    <a:pt x="74" y="1494"/>
                  </a:lnTo>
                  <a:lnTo>
                    <a:pt x="94" y="1492"/>
                  </a:lnTo>
                  <a:lnTo>
                    <a:pt x="110" y="1486"/>
                  </a:lnTo>
                  <a:lnTo>
                    <a:pt x="120" y="1474"/>
                  </a:lnTo>
                  <a:lnTo>
                    <a:pt x="130" y="1464"/>
                  </a:lnTo>
                  <a:lnTo>
                    <a:pt x="134" y="1444"/>
                  </a:lnTo>
                  <a:lnTo>
                    <a:pt x="134" y="1426"/>
                  </a:lnTo>
                  <a:lnTo>
                    <a:pt x="130" y="1406"/>
                  </a:lnTo>
                  <a:lnTo>
                    <a:pt x="122" y="1380"/>
                  </a:lnTo>
                  <a:lnTo>
                    <a:pt x="110" y="1352"/>
                  </a:lnTo>
                  <a:lnTo>
                    <a:pt x="102" y="1326"/>
                  </a:lnTo>
                  <a:lnTo>
                    <a:pt x="96" y="1298"/>
                  </a:lnTo>
                  <a:lnTo>
                    <a:pt x="96" y="1280"/>
                  </a:lnTo>
                  <a:lnTo>
                    <a:pt x="100" y="1260"/>
                  </a:lnTo>
                  <a:lnTo>
                    <a:pt x="112" y="1242"/>
                  </a:lnTo>
                  <a:lnTo>
                    <a:pt x="122" y="1236"/>
                  </a:lnTo>
                  <a:lnTo>
                    <a:pt x="132" y="1230"/>
                  </a:lnTo>
                  <a:lnTo>
                    <a:pt x="158" y="1226"/>
                  </a:lnTo>
                  <a:lnTo>
                    <a:pt x="154" y="1228"/>
                  </a:lnTo>
                  <a:lnTo>
                    <a:pt x="178" y="1228"/>
                  </a:lnTo>
                  <a:lnTo>
                    <a:pt x="208" y="1238"/>
                  </a:lnTo>
                  <a:lnTo>
                    <a:pt x="234" y="1244"/>
                  </a:lnTo>
                  <a:lnTo>
                    <a:pt x="262" y="1254"/>
                  </a:lnTo>
                  <a:lnTo>
                    <a:pt x="284" y="1256"/>
                  </a:lnTo>
                  <a:lnTo>
                    <a:pt x="308" y="1258"/>
                  </a:lnTo>
                  <a:lnTo>
                    <a:pt x="330" y="1254"/>
                  </a:lnTo>
                  <a:lnTo>
                    <a:pt x="350" y="1242"/>
                  </a:lnTo>
                  <a:lnTo>
                    <a:pt x="356" y="1230"/>
                  </a:lnTo>
                  <a:lnTo>
                    <a:pt x="356" y="1222"/>
                  </a:lnTo>
                  <a:lnTo>
                    <a:pt x="358" y="1208"/>
                  </a:lnTo>
                  <a:lnTo>
                    <a:pt x="358" y="1196"/>
                  </a:lnTo>
                  <a:lnTo>
                    <a:pt x="354" y="1172"/>
                  </a:lnTo>
                  <a:lnTo>
                    <a:pt x="344" y="1140"/>
                  </a:lnTo>
                  <a:lnTo>
                    <a:pt x="336" y="1120"/>
                  </a:lnTo>
                  <a:lnTo>
                    <a:pt x="330" y="1100"/>
                  </a:lnTo>
                  <a:lnTo>
                    <a:pt x="322" y="1072"/>
                  </a:lnTo>
                  <a:lnTo>
                    <a:pt x="324" y="1048"/>
                  </a:lnTo>
                  <a:lnTo>
                    <a:pt x="328" y="1034"/>
                  </a:lnTo>
                  <a:lnTo>
                    <a:pt x="334" y="1022"/>
                  </a:lnTo>
                  <a:lnTo>
                    <a:pt x="348" y="1010"/>
                  </a:lnTo>
                  <a:lnTo>
                    <a:pt x="360" y="1004"/>
                  </a:lnTo>
                  <a:lnTo>
                    <a:pt x="376" y="1002"/>
                  </a:lnTo>
                  <a:lnTo>
                    <a:pt x="396" y="1004"/>
                  </a:lnTo>
                  <a:lnTo>
                    <a:pt x="420" y="1010"/>
                  </a:lnTo>
                  <a:lnTo>
                    <a:pt x="454" y="1022"/>
                  </a:lnTo>
                  <a:lnTo>
                    <a:pt x="482" y="1032"/>
                  </a:lnTo>
                  <a:lnTo>
                    <a:pt x="496" y="1034"/>
                  </a:lnTo>
                  <a:lnTo>
                    <a:pt x="510" y="1038"/>
                  </a:lnTo>
                  <a:lnTo>
                    <a:pt x="526" y="1038"/>
                  </a:lnTo>
                  <a:lnTo>
                    <a:pt x="532" y="1036"/>
                  </a:lnTo>
                  <a:lnTo>
                    <a:pt x="548" y="1034"/>
                  </a:lnTo>
                  <a:lnTo>
                    <a:pt x="564" y="1030"/>
                  </a:lnTo>
                  <a:lnTo>
                    <a:pt x="574" y="1022"/>
                  </a:lnTo>
                  <a:lnTo>
                    <a:pt x="580" y="1012"/>
                  </a:lnTo>
                  <a:lnTo>
                    <a:pt x="586" y="998"/>
                  </a:lnTo>
                  <a:lnTo>
                    <a:pt x="588" y="976"/>
                  </a:lnTo>
                  <a:lnTo>
                    <a:pt x="582" y="946"/>
                  </a:lnTo>
                  <a:lnTo>
                    <a:pt x="568" y="902"/>
                  </a:lnTo>
                  <a:lnTo>
                    <a:pt x="560" y="872"/>
                  </a:lnTo>
                  <a:lnTo>
                    <a:pt x="556" y="852"/>
                  </a:lnTo>
                  <a:lnTo>
                    <a:pt x="554" y="836"/>
                  </a:lnTo>
                  <a:lnTo>
                    <a:pt x="554" y="810"/>
                  </a:lnTo>
                  <a:lnTo>
                    <a:pt x="558" y="800"/>
                  </a:lnTo>
                  <a:lnTo>
                    <a:pt x="564" y="790"/>
                  </a:lnTo>
                  <a:lnTo>
                    <a:pt x="578" y="780"/>
                  </a:lnTo>
                  <a:lnTo>
                    <a:pt x="594" y="776"/>
                  </a:lnTo>
                  <a:lnTo>
                    <a:pt x="610" y="776"/>
                  </a:lnTo>
                  <a:lnTo>
                    <a:pt x="628" y="778"/>
                  </a:lnTo>
                  <a:lnTo>
                    <a:pt x="646" y="784"/>
                  </a:lnTo>
                  <a:lnTo>
                    <a:pt x="668" y="792"/>
                  </a:lnTo>
                  <a:lnTo>
                    <a:pt x="690" y="800"/>
                  </a:lnTo>
                  <a:lnTo>
                    <a:pt x="718" y="808"/>
                  </a:lnTo>
                  <a:lnTo>
                    <a:pt x="746" y="812"/>
                  </a:lnTo>
                  <a:lnTo>
                    <a:pt x="766" y="812"/>
                  </a:lnTo>
                  <a:lnTo>
                    <a:pt x="782" y="808"/>
                  </a:lnTo>
                  <a:lnTo>
                    <a:pt x="790" y="804"/>
                  </a:lnTo>
                  <a:lnTo>
                    <a:pt x="800" y="798"/>
                  </a:lnTo>
                  <a:lnTo>
                    <a:pt x="808" y="790"/>
                  </a:lnTo>
                  <a:lnTo>
                    <a:pt x="814" y="776"/>
                  </a:lnTo>
                  <a:lnTo>
                    <a:pt x="816" y="760"/>
                  </a:lnTo>
                  <a:lnTo>
                    <a:pt x="816" y="748"/>
                  </a:lnTo>
                  <a:lnTo>
                    <a:pt x="812" y="734"/>
                  </a:lnTo>
                  <a:lnTo>
                    <a:pt x="802" y="698"/>
                  </a:lnTo>
                  <a:lnTo>
                    <a:pt x="790" y="668"/>
                  </a:lnTo>
                  <a:lnTo>
                    <a:pt x="784" y="650"/>
                  </a:lnTo>
                  <a:lnTo>
                    <a:pt x="780" y="632"/>
                  </a:lnTo>
                  <a:lnTo>
                    <a:pt x="776" y="610"/>
                  </a:lnTo>
                  <a:lnTo>
                    <a:pt x="778" y="594"/>
                  </a:lnTo>
                  <a:lnTo>
                    <a:pt x="780" y="590"/>
                  </a:lnTo>
                  <a:lnTo>
                    <a:pt x="782" y="582"/>
                  </a:lnTo>
                  <a:lnTo>
                    <a:pt x="786" y="574"/>
                  </a:lnTo>
                  <a:lnTo>
                    <a:pt x="788" y="568"/>
                  </a:lnTo>
                  <a:lnTo>
                    <a:pt x="798" y="562"/>
                  </a:lnTo>
                  <a:lnTo>
                    <a:pt x="804" y="558"/>
                  </a:lnTo>
                  <a:lnTo>
                    <a:pt x="814" y="552"/>
                  </a:lnTo>
                  <a:lnTo>
                    <a:pt x="824" y="550"/>
                  </a:lnTo>
                  <a:lnTo>
                    <a:pt x="830" y="550"/>
                  </a:lnTo>
                  <a:lnTo>
                    <a:pt x="842" y="548"/>
                  </a:lnTo>
                  <a:lnTo>
                    <a:pt x="858" y="550"/>
                  </a:lnTo>
                  <a:lnTo>
                    <a:pt x="886" y="556"/>
                  </a:lnTo>
                  <a:lnTo>
                    <a:pt x="916" y="570"/>
                  </a:lnTo>
                  <a:lnTo>
                    <a:pt x="940" y="578"/>
                  </a:lnTo>
                  <a:lnTo>
                    <a:pt x="958" y="582"/>
                  </a:lnTo>
                  <a:lnTo>
                    <a:pt x="974" y="586"/>
                  </a:lnTo>
                  <a:lnTo>
                    <a:pt x="996" y="584"/>
                  </a:lnTo>
                  <a:lnTo>
                    <a:pt x="1004" y="582"/>
                  </a:lnTo>
                  <a:lnTo>
                    <a:pt x="1012" y="580"/>
                  </a:lnTo>
                  <a:lnTo>
                    <a:pt x="1014" y="578"/>
                  </a:lnTo>
                  <a:lnTo>
                    <a:pt x="1008" y="580"/>
                  </a:lnTo>
                  <a:lnTo>
                    <a:pt x="1020" y="578"/>
                  </a:lnTo>
                  <a:lnTo>
                    <a:pt x="1028" y="572"/>
                  </a:lnTo>
                  <a:lnTo>
                    <a:pt x="1034" y="562"/>
                  </a:lnTo>
                  <a:lnTo>
                    <a:pt x="1038" y="552"/>
                  </a:lnTo>
                  <a:lnTo>
                    <a:pt x="1040" y="542"/>
                  </a:lnTo>
                  <a:lnTo>
                    <a:pt x="1042" y="528"/>
                  </a:lnTo>
                  <a:lnTo>
                    <a:pt x="1038" y="504"/>
                  </a:lnTo>
                  <a:lnTo>
                    <a:pt x="1032" y="484"/>
                  </a:lnTo>
                  <a:lnTo>
                    <a:pt x="1024" y="452"/>
                  </a:lnTo>
                  <a:lnTo>
                    <a:pt x="1012" y="418"/>
                  </a:lnTo>
                  <a:lnTo>
                    <a:pt x="1008" y="392"/>
                  </a:lnTo>
                  <a:lnTo>
                    <a:pt x="1006" y="364"/>
                  </a:lnTo>
                  <a:lnTo>
                    <a:pt x="1012" y="352"/>
                  </a:lnTo>
                  <a:lnTo>
                    <a:pt x="1018" y="340"/>
                  </a:lnTo>
                  <a:lnTo>
                    <a:pt x="1036" y="328"/>
                  </a:lnTo>
                  <a:lnTo>
                    <a:pt x="1052" y="324"/>
                  </a:lnTo>
                  <a:lnTo>
                    <a:pt x="1058" y="324"/>
                  </a:lnTo>
                  <a:lnTo>
                    <a:pt x="1082" y="326"/>
                  </a:lnTo>
                  <a:lnTo>
                    <a:pt x="1110" y="330"/>
                  </a:lnTo>
                  <a:lnTo>
                    <a:pt x="1128" y="336"/>
                  </a:lnTo>
                  <a:lnTo>
                    <a:pt x="1152" y="344"/>
                  </a:lnTo>
                  <a:lnTo>
                    <a:pt x="1176" y="354"/>
                  </a:lnTo>
                  <a:lnTo>
                    <a:pt x="1200" y="358"/>
                  </a:lnTo>
                  <a:lnTo>
                    <a:pt x="1222" y="356"/>
                  </a:lnTo>
                  <a:lnTo>
                    <a:pt x="1234" y="354"/>
                  </a:lnTo>
                  <a:lnTo>
                    <a:pt x="1242" y="350"/>
                  </a:lnTo>
                  <a:lnTo>
                    <a:pt x="1252" y="344"/>
                  </a:lnTo>
                  <a:lnTo>
                    <a:pt x="1260" y="334"/>
                  </a:lnTo>
                  <a:lnTo>
                    <a:pt x="1264" y="322"/>
                  </a:lnTo>
                  <a:lnTo>
                    <a:pt x="1268" y="310"/>
                  </a:lnTo>
                  <a:lnTo>
                    <a:pt x="1268" y="296"/>
                  </a:lnTo>
                  <a:lnTo>
                    <a:pt x="1268" y="288"/>
                  </a:lnTo>
                  <a:lnTo>
                    <a:pt x="1264" y="270"/>
                  </a:lnTo>
                  <a:lnTo>
                    <a:pt x="1260" y="250"/>
                  </a:lnTo>
                  <a:lnTo>
                    <a:pt x="1250" y="224"/>
                  </a:lnTo>
                  <a:lnTo>
                    <a:pt x="1244" y="200"/>
                  </a:lnTo>
                  <a:lnTo>
                    <a:pt x="1238" y="174"/>
                  </a:lnTo>
                  <a:lnTo>
                    <a:pt x="1236" y="148"/>
                  </a:lnTo>
                  <a:lnTo>
                    <a:pt x="1236" y="134"/>
                  </a:lnTo>
                  <a:lnTo>
                    <a:pt x="1238" y="120"/>
                  </a:lnTo>
                  <a:lnTo>
                    <a:pt x="1246" y="108"/>
                  </a:lnTo>
                  <a:lnTo>
                    <a:pt x="1260" y="98"/>
                  </a:lnTo>
                  <a:lnTo>
                    <a:pt x="1272" y="94"/>
                  </a:lnTo>
                  <a:lnTo>
                    <a:pt x="1286" y="92"/>
                  </a:lnTo>
                  <a:lnTo>
                    <a:pt x="1310" y="96"/>
                  </a:lnTo>
                  <a:lnTo>
                    <a:pt x="1336" y="104"/>
                  </a:lnTo>
                  <a:lnTo>
                    <a:pt x="1354" y="112"/>
                  </a:lnTo>
                  <a:lnTo>
                    <a:pt x="1370" y="120"/>
                  </a:lnTo>
                  <a:lnTo>
                    <a:pt x="1388" y="126"/>
                  </a:lnTo>
                  <a:lnTo>
                    <a:pt x="1408" y="132"/>
                  </a:lnTo>
                  <a:lnTo>
                    <a:pt x="1426" y="134"/>
                  </a:lnTo>
                  <a:lnTo>
                    <a:pt x="1440" y="132"/>
                  </a:lnTo>
                  <a:lnTo>
                    <a:pt x="1466" y="124"/>
                  </a:lnTo>
                  <a:lnTo>
                    <a:pt x="1488" y="112"/>
                  </a:lnTo>
                  <a:lnTo>
                    <a:pt x="1494" y="98"/>
                  </a:lnTo>
                  <a:lnTo>
                    <a:pt x="1498" y="90"/>
                  </a:lnTo>
                  <a:lnTo>
                    <a:pt x="1498" y="76"/>
                  </a:lnTo>
                  <a:lnTo>
                    <a:pt x="1496" y="60"/>
                  </a:lnTo>
                  <a:lnTo>
                    <a:pt x="1488" y="30"/>
                  </a:lnTo>
                  <a:lnTo>
                    <a:pt x="1482" y="10"/>
                  </a:lnTo>
                  <a:lnTo>
                    <a:pt x="1478" y="0"/>
                  </a:lnTo>
                </a:path>
              </a:pathLst>
            </a:custGeom>
            <a:noFill/>
            <a:ln w="15875">
              <a:solidFill>
                <a:srgbClr val="0096D5"/>
              </a:solidFill>
              <a:prstDash val="solid"/>
              <a:round/>
              <a:headEnd/>
              <a:tailEnd/>
            </a:ln>
          </p:spPr>
          <p:txBody>
            <a:bodyPr/>
            <a:lstStyle/>
            <a:p>
              <a:endParaRPr lang="en-US" dirty="0"/>
            </a:p>
          </p:txBody>
        </p:sp>
      </p:grpSp>
      <p:sp>
        <p:nvSpPr>
          <p:cNvPr id="4116" name="Freeform 9"/>
          <p:cNvSpPr>
            <a:spLocks/>
          </p:cNvSpPr>
          <p:nvPr/>
        </p:nvSpPr>
        <p:spPr bwMode="auto">
          <a:xfrm rot="5400000">
            <a:off x="7842250" y="5103813"/>
            <a:ext cx="731837" cy="109538"/>
          </a:xfrm>
          <a:custGeom>
            <a:avLst/>
            <a:gdLst>
              <a:gd name="T0" fmla="*/ 0 w 2017"/>
              <a:gd name="T1" fmla="*/ 0 h 97"/>
              <a:gd name="T2" fmla="*/ 365737 w 2017"/>
              <a:gd name="T3" fmla="*/ 0 h 97"/>
              <a:gd name="T4" fmla="*/ 330905 w 2017"/>
              <a:gd name="T5" fmla="*/ 108409 h 97"/>
              <a:gd name="T6" fmla="*/ 731474 w 2017"/>
              <a:gd name="T7" fmla="*/ 108409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38100" cap="rnd" cmpd="sng">
            <a:solidFill>
              <a:schemeClr val="accent2"/>
            </a:solidFill>
            <a:prstDash val="solid"/>
            <a:round/>
            <a:headEnd type="none" w="sm" len="sm"/>
            <a:tailEnd type="none" w="sm" len="sm"/>
          </a:ln>
        </p:spPr>
        <p:txBody>
          <a:bodyPr/>
          <a:lstStyle/>
          <a:p>
            <a:endParaRPr lang="en-US" dirty="0"/>
          </a:p>
        </p:txBody>
      </p:sp>
      <p:grpSp>
        <p:nvGrpSpPr>
          <p:cNvPr id="4117" name="Group 494"/>
          <p:cNvGrpSpPr>
            <a:grpSpLocks/>
          </p:cNvGrpSpPr>
          <p:nvPr/>
        </p:nvGrpSpPr>
        <p:grpSpPr bwMode="auto">
          <a:xfrm rot="-900000">
            <a:off x="998538" y="1887538"/>
            <a:ext cx="549275" cy="722312"/>
            <a:chOff x="960421" y="1853923"/>
            <a:chExt cx="721730" cy="722450"/>
          </a:xfrm>
        </p:grpSpPr>
        <p:sp>
          <p:nvSpPr>
            <p:cNvPr id="4174" name="AutoShape 41"/>
            <p:cNvSpPr>
              <a:spLocks noChangeAspect="1" noChangeArrowheads="1" noTextEdit="1"/>
            </p:cNvSpPr>
            <p:nvPr/>
          </p:nvSpPr>
          <p:spPr bwMode="auto">
            <a:xfrm rot="833722">
              <a:off x="960421" y="1853923"/>
              <a:ext cx="721730" cy="722450"/>
            </a:xfrm>
            <a:prstGeom prst="rect">
              <a:avLst/>
            </a:prstGeom>
            <a:noFill/>
            <a:ln w="9525">
              <a:noFill/>
              <a:miter lim="800000"/>
              <a:headEnd/>
              <a:tailEnd/>
            </a:ln>
          </p:spPr>
          <p:txBody>
            <a:bodyPr/>
            <a:lstStyle/>
            <a:p>
              <a:endParaRPr lang="en-US" dirty="0"/>
            </a:p>
          </p:txBody>
        </p:sp>
        <p:sp>
          <p:nvSpPr>
            <p:cNvPr id="4175" name="Freeform 43"/>
            <p:cNvSpPr>
              <a:spLocks/>
            </p:cNvSpPr>
            <p:nvPr/>
          </p:nvSpPr>
          <p:spPr bwMode="auto">
            <a:xfrm rot="558097">
              <a:off x="967096" y="1859354"/>
              <a:ext cx="700172" cy="701835"/>
            </a:xfrm>
            <a:custGeom>
              <a:avLst/>
              <a:gdLst>
                <a:gd name="T0" fmla="*/ 1875 w 1494"/>
                <a:gd name="T1" fmla="*/ 674661 h 1498"/>
                <a:gd name="T2" fmla="*/ 3749 w 1494"/>
                <a:gd name="T3" fmla="*/ 650298 h 1498"/>
                <a:gd name="T4" fmla="*/ 22495 w 1494"/>
                <a:gd name="T5" fmla="*/ 639054 h 1498"/>
                <a:gd name="T6" fmla="*/ 53427 w 1494"/>
                <a:gd name="T7" fmla="*/ 644676 h 1498"/>
                <a:gd name="T8" fmla="*/ 91857 w 1494"/>
                <a:gd name="T9" fmla="*/ 656858 h 1498"/>
                <a:gd name="T10" fmla="*/ 117164 w 1494"/>
                <a:gd name="T11" fmla="*/ 649361 h 1498"/>
                <a:gd name="T12" fmla="*/ 125600 w 1494"/>
                <a:gd name="T13" fmla="*/ 627810 h 1498"/>
                <a:gd name="T14" fmla="*/ 119976 w 1494"/>
                <a:gd name="T15" fmla="*/ 604384 h 1498"/>
                <a:gd name="T16" fmla="*/ 110603 w 1494"/>
                <a:gd name="T17" fmla="*/ 568777 h 1498"/>
                <a:gd name="T18" fmla="*/ 117164 w 1494"/>
                <a:gd name="T19" fmla="*/ 537855 h 1498"/>
                <a:gd name="T20" fmla="*/ 134036 w 1494"/>
                <a:gd name="T21" fmla="*/ 534107 h 1498"/>
                <a:gd name="T22" fmla="*/ 165904 w 1494"/>
                <a:gd name="T23" fmla="*/ 540666 h 1498"/>
                <a:gd name="T24" fmla="*/ 197773 w 1494"/>
                <a:gd name="T25" fmla="*/ 550036 h 1498"/>
                <a:gd name="T26" fmla="*/ 221206 w 1494"/>
                <a:gd name="T27" fmla="*/ 544414 h 1498"/>
                <a:gd name="T28" fmla="*/ 230579 w 1494"/>
                <a:gd name="T29" fmla="*/ 524737 h 1498"/>
                <a:gd name="T30" fmla="*/ 220268 w 1494"/>
                <a:gd name="T31" fmla="*/ 489129 h 1498"/>
                <a:gd name="T32" fmla="*/ 213707 w 1494"/>
                <a:gd name="T33" fmla="*/ 462892 h 1498"/>
                <a:gd name="T34" fmla="*/ 215582 w 1494"/>
                <a:gd name="T35" fmla="*/ 445089 h 1498"/>
                <a:gd name="T36" fmla="*/ 224955 w 1494"/>
                <a:gd name="T37" fmla="*/ 429159 h 1498"/>
                <a:gd name="T38" fmla="*/ 256823 w 1494"/>
                <a:gd name="T39" fmla="*/ 429159 h 1498"/>
                <a:gd name="T40" fmla="*/ 300877 w 1494"/>
                <a:gd name="T41" fmla="*/ 441341 h 1498"/>
                <a:gd name="T42" fmla="*/ 325247 w 1494"/>
                <a:gd name="T43" fmla="*/ 440404 h 1498"/>
                <a:gd name="T44" fmla="*/ 336495 w 1494"/>
                <a:gd name="T45" fmla="*/ 423537 h 1498"/>
                <a:gd name="T46" fmla="*/ 332746 w 1494"/>
                <a:gd name="T47" fmla="*/ 399174 h 1498"/>
                <a:gd name="T48" fmla="*/ 321498 w 1494"/>
                <a:gd name="T49" fmla="*/ 365441 h 1498"/>
                <a:gd name="T50" fmla="*/ 321498 w 1494"/>
                <a:gd name="T51" fmla="*/ 335457 h 1498"/>
                <a:gd name="T52" fmla="*/ 329934 w 1494"/>
                <a:gd name="T53" fmla="*/ 323275 h 1498"/>
                <a:gd name="T54" fmla="*/ 349617 w 1494"/>
                <a:gd name="T55" fmla="*/ 319527 h 1498"/>
                <a:gd name="T56" fmla="*/ 387110 w 1494"/>
                <a:gd name="T57" fmla="*/ 330771 h 1498"/>
                <a:gd name="T58" fmla="*/ 414292 w 1494"/>
                <a:gd name="T59" fmla="*/ 337331 h 1498"/>
                <a:gd name="T60" fmla="*/ 427414 w 1494"/>
                <a:gd name="T61" fmla="*/ 335457 h 1498"/>
                <a:gd name="T62" fmla="*/ 436787 w 1494"/>
                <a:gd name="T63" fmla="*/ 327960 h 1498"/>
                <a:gd name="T64" fmla="*/ 442411 w 1494"/>
                <a:gd name="T65" fmla="*/ 315779 h 1498"/>
                <a:gd name="T66" fmla="*/ 442411 w 1494"/>
                <a:gd name="T67" fmla="*/ 298912 h 1498"/>
                <a:gd name="T68" fmla="*/ 429289 w 1494"/>
                <a:gd name="T69" fmla="*/ 260494 h 1498"/>
                <a:gd name="T70" fmla="*/ 426477 w 1494"/>
                <a:gd name="T71" fmla="*/ 235194 h 1498"/>
                <a:gd name="T72" fmla="*/ 428352 w 1494"/>
                <a:gd name="T73" fmla="*/ 226761 h 1498"/>
                <a:gd name="T74" fmla="*/ 431163 w 1494"/>
                <a:gd name="T75" fmla="*/ 220202 h 1498"/>
                <a:gd name="T76" fmla="*/ 445223 w 1494"/>
                <a:gd name="T77" fmla="*/ 214580 h 1498"/>
                <a:gd name="T78" fmla="*/ 473342 w 1494"/>
                <a:gd name="T79" fmla="*/ 217391 h 1498"/>
                <a:gd name="T80" fmla="*/ 516459 w 1494"/>
                <a:gd name="T81" fmla="*/ 228635 h 1498"/>
                <a:gd name="T82" fmla="*/ 540829 w 1494"/>
                <a:gd name="T83" fmla="*/ 224887 h 1498"/>
                <a:gd name="T84" fmla="*/ 547390 w 1494"/>
                <a:gd name="T85" fmla="*/ 206146 h 1498"/>
                <a:gd name="T86" fmla="*/ 542704 w 1494"/>
                <a:gd name="T87" fmla="*/ 172413 h 1498"/>
                <a:gd name="T88" fmla="*/ 531456 w 1494"/>
                <a:gd name="T89" fmla="*/ 139617 h 1498"/>
                <a:gd name="T90" fmla="*/ 536142 w 1494"/>
                <a:gd name="T91" fmla="*/ 119940 h 1498"/>
                <a:gd name="T92" fmla="*/ 549265 w 1494"/>
                <a:gd name="T93" fmla="*/ 109632 h 1498"/>
                <a:gd name="T94" fmla="*/ 565199 w 1494"/>
                <a:gd name="T95" fmla="*/ 106821 h 1498"/>
                <a:gd name="T96" fmla="*/ 595193 w 1494"/>
                <a:gd name="T97" fmla="*/ 116192 h 1498"/>
                <a:gd name="T98" fmla="*/ 629874 w 1494"/>
                <a:gd name="T99" fmla="*/ 122751 h 1498"/>
                <a:gd name="T100" fmla="*/ 649557 w 1494"/>
                <a:gd name="T101" fmla="*/ 118066 h 1498"/>
                <a:gd name="T102" fmla="*/ 657056 w 1494"/>
                <a:gd name="T103" fmla="*/ 99325 h 1498"/>
                <a:gd name="T104" fmla="*/ 647683 w 1494"/>
                <a:gd name="T105" fmla="*/ 67466 h 1498"/>
                <a:gd name="T106" fmla="*/ 638309 w 1494"/>
                <a:gd name="T107" fmla="*/ 42166 h 1498"/>
                <a:gd name="T108" fmla="*/ 642059 w 1494"/>
                <a:gd name="T109" fmla="*/ 14992 h 1498"/>
                <a:gd name="T110" fmla="*/ 657993 w 1494"/>
                <a:gd name="T111" fmla="*/ 0 h 1498"/>
                <a:gd name="T112" fmla="*/ 685175 w 1494"/>
                <a:gd name="T113" fmla="*/ 4685 h 1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4"/>
                <a:gd name="T172" fmla="*/ 0 h 1498"/>
                <a:gd name="T173" fmla="*/ 1494 w 1494"/>
                <a:gd name="T174" fmla="*/ 1498 h 1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4" h="1498">
                  <a:moveTo>
                    <a:pt x="24" y="1498"/>
                  </a:moveTo>
                  <a:lnTo>
                    <a:pt x="12" y="1472"/>
                  </a:lnTo>
                  <a:lnTo>
                    <a:pt x="4" y="1440"/>
                  </a:lnTo>
                  <a:lnTo>
                    <a:pt x="0" y="1424"/>
                  </a:lnTo>
                  <a:lnTo>
                    <a:pt x="2" y="1404"/>
                  </a:lnTo>
                  <a:lnTo>
                    <a:pt x="8" y="1388"/>
                  </a:lnTo>
                  <a:lnTo>
                    <a:pt x="20" y="1378"/>
                  </a:lnTo>
                  <a:lnTo>
                    <a:pt x="30" y="1368"/>
                  </a:lnTo>
                  <a:lnTo>
                    <a:pt x="48" y="1364"/>
                  </a:lnTo>
                  <a:lnTo>
                    <a:pt x="68" y="1364"/>
                  </a:lnTo>
                  <a:lnTo>
                    <a:pt x="88" y="1368"/>
                  </a:lnTo>
                  <a:lnTo>
                    <a:pt x="114" y="1376"/>
                  </a:lnTo>
                  <a:lnTo>
                    <a:pt x="142" y="1388"/>
                  </a:lnTo>
                  <a:lnTo>
                    <a:pt x="168" y="1396"/>
                  </a:lnTo>
                  <a:lnTo>
                    <a:pt x="196" y="1402"/>
                  </a:lnTo>
                  <a:lnTo>
                    <a:pt x="214" y="1402"/>
                  </a:lnTo>
                  <a:lnTo>
                    <a:pt x="234" y="1396"/>
                  </a:lnTo>
                  <a:lnTo>
                    <a:pt x="250" y="1386"/>
                  </a:lnTo>
                  <a:lnTo>
                    <a:pt x="258" y="1376"/>
                  </a:lnTo>
                  <a:lnTo>
                    <a:pt x="264" y="1366"/>
                  </a:lnTo>
                  <a:lnTo>
                    <a:pt x="268" y="1340"/>
                  </a:lnTo>
                  <a:lnTo>
                    <a:pt x="266" y="1344"/>
                  </a:lnTo>
                  <a:lnTo>
                    <a:pt x="266" y="1320"/>
                  </a:lnTo>
                  <a:lnTo>
                    <a:pt x="256" y="1290"/>
                  </a:lnTo>
                  <a:lnTo>
                    <a:pt x="248" y="1264"/>
                  </a:lnTo>
                  <a:lnTo>
                    <a:pt x="240" y="1234"/>
                  </a:lnTo>
                  <a:lnTo>
                    <a:pt x="236" y="1214"/>
                  </a:lnTo>
                  <a:lnTo>
                    <a:pt x="236" y="1190"/>
                  </a:lnTo>
                  <a:lnTo>
                    <a:pt x="240" y="1168"/>
                  </a:lnTo>
                  <a:lnTo>
                    <a:pt x="250" y="1148"/>
                  </a:lnTo>
                  <a:lnTo>
                    <a:pt x="264" y="1142"/>
                  </a:lnTo>
                  <a:lnTo>
                    <a:pt x="272" y="1140"/>
                  </a:lnTo>
                  <a:lnTo>
                    <a:pt x="286" y="1140"/>
                  </a:lnTo>
                  <a:lnTo>
                    <a:pt x="298" y="1140"/>
                  </a:lnTo>
                  <a:lnTo>
                    <a:pt x="322" y="1144"/>
                  </a:lnTo>
                  <a:lnTo>
                    <a:pt x="354" y="1154"/>
                  </a:lnTo>
                  <a:lnTo>
                    <a:pt x="372" y="1162"/>
                  </a:lnTo>
                  <a:lnTo>
                    <a:pt x="394" y="1168"/>
                  </a:lnTo>
                  <a:lnTo>
                    <a:pt x="422" y="1174"/>
                  </a:lnTo>
                  <a:lnTo>
                    <a:pt x="446" y="1174"/>
                  </a:lnTo>
                  <a:lnTo>
                    <a:pt x="460" y="1170"/>
                  </a:lnTo>
                  <a:lnTo>
                    <a:pt x="472" y="1162"/>
                  </a:lnTo>
                  <a:lnTo>
                    <a:pt x="484" y="1150"/>
                  </a:lnTo>
                  <a:lnTo>
                    <a:pt x="490" y="1138"/>
                  </a:lnTo>
                  <a:lnTo>
                    <a:pt x="492" y="1120"/>
                  </a:lnTo>
                  <a:lnTo>
                    <a:pt x="490" y="1102"/>
                  </a:lnTo>
                  <a:lnTo>
                    <a:pt x="482" y="1078"/>
                  </a:lnTo>
                  <a:lnTo>
                    <a:pt x="470" y="1044"/>
                  </a:lnTo>
                  <a:lnTo>
                    <a:pt x="462" y="1016"/>
                  </a:lnTo>
                  <a:lnTo>
                    <a:pt x="458" y="1002"/>
                  </a:lnTo>
                  <a:lnTo>
                    <a:pt x="456" y="988"/>
                  </a:lnTo>
                  <a:lnTo>
                    <a:pt x="456" y="972"/>
                  </a:lnTo>
                  <a:lnTo>
                    <a:pt x="456" y="964"/>
                  </a:lnTo>
                  <a:lnTo>
                    <a:pt x="460" y="950"/>
                  </a:lnTo>
                  <a:lnTo>
                    <a:pt x="464" y="934"/>
                  </a:lnTo>
                  <a:lnTo>
                    <a:pt x="472" y="924"/>
                  </a:lnTo>
                  <a:lnTo>
                    <a:pt x="480" y="916"/>
                  </a:lnTo>
                  <a:lnTo>
                    <a:pt x="496" y="912"/>
                  </a:lnTo>
                  <a:lnTo>
                    <a:pt x="518" y="910"/>
                  </a:lnTo>
                  <a:lnTo>
                    <a:pt x="548" y="916"/>
                  </a:lnTo>
                  <a:lnTo>
                    <a:pt x="592" y="928"/>
                  </a:lnTo>
                  <a:lnTo>
                    <a:pt x="620" y="938"/>
                  </a:lnTo>
                  <a:lnTo>
                    <a:pt x="642" y="942"/>
                  </a:lnTo>
                  <a:lnTo>
                    <a:pt x="658" y="944"/>
                  </a:lnTo>
                  <a:lnTo>
                    <a:pt x="682" y="944"/>
                  </a:lnTo>
                  <a:lnTo>
                    <a:pt x="694" y="940"/>
                  </a:lnTo>
                  <a:lnTo>
                    <a:pt x="704" y="934"/>
                  </a:lnTo>
                  <a:lnTo>
                    <a:pt x="714" y="920"/>
                  </a:lnTo>
                  <a:lnTo>
                    <a:pt x="718" y="904"/>
                  </a:lnTo>
                  <a:lnTo>
                    <a:pt x="718" y="888"/>
                  </a:lnTo>
                  <a:lnTo>
                    <a:pt x="714" y="870"/>
                  </a:lnTo>
                  <a:lnTo>
                    <a:pt x="710" y="852"/>
                  </a:lnTo>
                  <a:lnTo>
                    <a:pt x="702" y="830"/>
                  </a:lnTo>
                  <a:lnTo>
                    <a:pt x="694" y="808"/>
                  </a:lnTo>
                  <a:lnTo>
                    <a:pt x="686" y="780"/>
                  </a:lnTo>
                  <a:lnTo>
                    <a:pt x="680" y="752"/>
                  </a:lnTo>
                  <a:lnTo>
                    <a:pt x="682" y="732"/>
                  </a:lnTo>
                  <a:lnTo>
                    <a:pt x="686" y="716"/>
                  </a:lnTo>
                  <a:lnTo>
                    <a:pt x="690" y="708"/>
                  </a:lnTo>
                  <a:lnTo>
                    <a:pt x="696" y="698"/>
                  </a:lnTo>
                  <a:lnTo>
                    <a:pt x="704" y="690"/>
                  </a:lnTo>
                  <a:lnTo>
                    <a:pt x="718" y="684"/>
                  </a:lnTo>
                  <a:lnTo>
                    <a:pt x="734" y="682"/>
                  </a:lnTo>
                  <a:lnTo>
                    <a:pt x="746" y="682"/>
                  </a:lnTo>
                  <a:lnTo>
                    <a:pt x="760" y="684"/>
                  </a:lnTo>
                  <a:lnTo>
                    <a:pt x="794" y="694"/>
                  </a:lnTo>
                  <a:lnTo>
                    <a:pt x="826" y="706"/>
                  </a:lnTo>
                  <a:lnTo>
                    <a:pt x="844" y="714"/>
                  </a:lnTo>
                  <a:lnTo>
                    <a:pt x="862" y="718"/>
                  </a:lnTo>
                  <a:lnTo>
                    <a:pt x="884" y="720"/>
                  </a:lnTo>
                  <a:lnTo>
                    <a:pt x="898" y="720"/>
                  </a:lnTo>
                  <a:lnTo>
                    <a:pt x="904" y="718"/>
                  </a:lnTo>
                  <a:lnTo>
                    <a:pt x="912" y="716"/>
                  </a:lnTo>
                  <a:lnTo>
                    <a:pt x="920" y="712"/>
                  </a:lnTo>
                  <a:lnTo>
                    <a:pt x="926" y="708"/>
                  </a:lnTo>
                  <a:lnTo>
                    <a:pt x="932" y="700"/>
                  </a:lnTo>
                  <a:lnTo>
                    <a:pt x="936" y="694"/>
                  </a:lnTo>
                  <a:lnTo>
                    <a:pt x="940" y="684"/>
                  </a:lnTo>
                  <a:lnTo>
                    <a:pt x="944" y="674"/>
                  </a:lnTo>
                  <a:lnTo>
                    <a:pt x="944" y="668"/>
                  </a:lnTo>
                  <a:lnTo>
                    <a:pt x="946" y="656"/>
                  </a:lnTo>
                  <a:lnTo>
                    <a:pt x="944" y="638"/>
                  </a:lnTo>
                  <a:lnTo>
                    <a:pt x="936" y="612"/>
                  </a:lnTo>
                  <a:lnTo>
                    <a:pt x="924" y="582"/>
                  </a:lnTo>
                  <a:lnTo>
                    <a:pt x="916" y="556"/>
                  </a:lnTo>
                  <a:lnTo>
                    <a:pt x="912" y="540"/>
                  </a:lnTo>
                  <a:lnTo>
                    <a:pt x="908" y="522"/>
                  </a:lnTo>
                  <a:lnTo>
                    <a:pt x="910" y="502"/>
                  </a:lnTo>
                  <a:lnTo>
                    <a:pt x="912" y="492"/>
                  </a:lnTo>
                  <a:lnTo>
                    <a:pt x="914" y="486"/>
                  </a:lnTo>
                  <a:lnTo>
                    <a:pt x="914" y="484"/>
                  </a:lnTo>
                  <a:lnTo>
                    <a:pt x="912" y="488"/>
                  </a:lnTo>
                  <a:lnTo>
                    <a:pt x="916" y="478"/>
                  </a:lnTo>
                  <a:lnTo>
                    <a:pt x="920" y="470"/>
                  </a:lnTo>
                  <a:lnTo>
                    <a:pt x="932" y="464"/>
                  </a:lnTo>
                  <a:lnTo>
                    <a:pt x="942" y="460"/>
                  </a:lnTo>
                  <a:lnTo>
                    <a:pt x="950" y="458"/>
                  </a:lnTo>
                  <a:lnTo>
                    <a:pt x="966" y="456"/>
                  </a:lnTo>
                  <a:lnTo>
                    <a:pt x="990" y="460"/>
                  </a:lnTo>
                  <a:lnTo>
                    <a:pt x="1010" y="464"/>
                  </a:lnTo>
                  <a:lnTo>
                    <a:pt x="1042" y="474"/>
                  </a:lnTo>
                  <a:lnTo>
                    <a:pt x="1076" y="484"/>
                  </a:lnTo>
                  <a:lnTo>
                    <a:pt x="1102" y="488"/>
                  </a:lnTo>
                  <a:lnTo>
                    <a:pt x="1130" y="492"/>
                  </a:lnTo>
                  <a:lnTo>
                    <a:pt x="1142" y="486"/>
                  </a:lnTo>
                  <a:lnTo>
                    <a:pt x="1154" y="480"/>
                  </a:lnTo>
                  <a:lnTo>
                    <a:pt x="1166" y="462"/>
                  </a:lnTo>
                  <a:lnTo>
                    <a:pt x="1168" y="446"/>
                  </a:lnTo>
                  <a:lnTo>
                    <a:pt x="1168" y="440"/>
                  </a:lnTo>
                  <a:lnTo>
                    <a:pt x="1168" y="416"/>
                  </a:lnTo>
                  <a:lnTo>
                    <a:pt x="1164" y="388"/>
                  </a:lnTo>
                  <a:lnTo>
                    <a:pt x="1158" y="368"/>
                  </a:lnTo>
                  <a:lnTo>
                    <a:pt x="1150" y="346"/>
                  </a:lnTo>
                  <a:lnTo>
                    <a:pt x="1140" y="322"/>
                  </a:lnTo>
                  <a:lnTo>
                    <a:pt x="1134" y="298"/>
                  </a:lnTo>
                  <a:lnTo>
                    <a:pt x="1138" y="274"/>
                  </a:lnTo>
                  <a:lnTo>
                    <a:pt x="1140" y="264"/>
                  </a:lnTo>
                  <a:lnTo>
                    <a:pt x="1144" y="256"/>
                  </a:lnTo>
                  <a:lnTo>
                    <a:pt x="1150" y="246"/>
                  </a:lnTo>
                  <a:lnTo>
                    <a:pt x="1160" y="238"/>
                  </a:lnTo>
                  <a:lnTo>
                    <a:pt x="1172" y="234"/>
                  </a:lnTo>
                  <a:lnTo>
                    <a:pt x="1184" y="230"/>
                  </a:lnTo>
                  <a:lnTo>
                    <a:pt x="1198" y="228"/>
                  </a:lnTo>
                  <a:lnTo>
                    <a:pt x="1206" y="228"/>
                  </a:lnTo>
                  <a:lnTo>
                    <a:pt x="1224" y="234"/>
                  </a:lnTo>
                  <a:lnTo>
                    <a:pt x="1244" y="238"/>
                  </a:lnTo>
                  <a:lnTo>
                    <a:pt x="1270" y="248"/>
                  </a:lnTo>
                  <a:lnTo>
                    <a:pt x="1294" y="254"/>
                  </a:lnTo>
                  <a:lnTo>
                    <a:pt x="1320" y="260"/>
                  </a:lnTo>
                  <a:lnTo>
                    <a:pt x="1344" y="262"/>
                  </a:lnTo>
                  <a:lnTo>
                    <a:pt x="1360" y="262"/>
                  </a:lnTo>
                  <a:lnTo>
                    <a:pt x="1374" y="260"/>
                  </a:lnTo>
                  <a:lnTo>
                    <a:pt x="1386" y="252"/>
                  </a:lnTo>
                  <a:lnTo>
                    <a:pt x="1396" y="238"/>
                  </a:lnTo>
                  <a:lnTo>
                    <a:pt x="1400" y="226"/>
                  </a:lnTo>
                  <a:lnTo>
                    <a:pt x="1402" y="212"/>
                  </a:lnTo>
                  <a:lnTo>
                    <a:pt x="1398" y="188"/>
                  </a:lnTo>
                  <a:lnTo>
                    <a:pt x="1390" y="162"/>
                  </a:lnTo>
                  <a:lnTo>
                    <a:pt x="1382" y="144"/>
                  </a:lnTo>
                  <a:lnTo>
                    <a:pt x="1374" y="126"/>
                  </a:lnTo>
                  <a:lnTo>
                    <a:pt x="1368" y="110"/>
                  </a:lnTo>
                  <a:lnTo>
                    <a:pt x="1362" y="90"/>
                  </a:lnTo>
                  <a:lnTo>
                    <a:pt x="1360" y="72"/>
                  </a:lnTo>
                  <a:lnTo>
                    <a:pt x="1362" y="58"/>
                  </a:lnTo>
                  <a:lnTo>
                    <a:pt x="1370" y="32"/>
                  </a:lnTo>
                  <a:lnTo>
                    <a:pt x="1382" y="10"/>
                  </a:lnTo>
                  <a:lnTo>
                    <a:pt x="1396" y="4"/>
                  </a:lnTo>
                  <a:lnTo>
                    <a:pt x="1404" y="0"/>
                  </a:lnTo>
                  <a:lnTo>
                    <a:pt x="1418" y="0"/>
                  </a:lnTo>
                  <a:lnTo>
                    <a:pt x="1434" y="2"/>
                  </a:lnTo>
                  <a:lnTo>
                    <a:pt x="1462" y="10"/>
                  </a:lnTo>
                  <a:lnTo>
                    <a:pt x="1482" y="16"/>
                  </a:lnTo>
                  <a:lnTo>
                    <a:pt x="1494" y="18"/>
                  </a:lnTo>
                </a:path>
              </a:pathLst>
            </a:custGeom>
            <a:noFill/>
            <a:ln w="38100">
              <a:solidFill>
                <a:srgbClr val="C00000"/>
              </a:solidFill>
              <a:prstDash val="solid"/>
              <a:round/>
              <a:headEnd/>
              <a:tailEnd/>
            </a:ln>
          </p:spPr>
          <p:txBody>
            <a:bodyPr/>
            <a:lstStyle/>
            <a:p>
              <a:endParaRPr lang="en-US" dirty="0"/>
            </a:p>
          </p:txBody>
        </p:sp>
        <p:sp>
          <p:nvSpPr>
            <p:cNvPr id="4176" name="Freeform 44"/>
            <p:cNvSpPr>
              <a:spLocks/>
            </p:cNvSpPr>
            <p:nvPr/>
          </p:nvSpPr>
          <p:spPr bwMode="auto">
            <a:xfrm rot="536007">
              <a:off x="972322" y="1870503"/>
              <a:ext cx="702046" cy="699961"/>
            </a:xfrm>
            <a:custGeom>
              <a:avLst/>
              <a:gdLst>
                <a:gd name="T0" fmla="*/ 26245 w 1498"/>
                <a:gd name="T1" fmla="*/ 698087 h 1494"/>
                <a:gd name="T2" fmla="*/ 51552 w 1498"/>
                <a:gd name="T3" fmla="*/ 696213 h 1494"/>
                <a:gd name="T4" fmla="*/ 62800 w 1498"/>
                <a:gd name="T5" fmla="*/ 676535 h 1494"/>
                <a:gd name="T6" fmla="*/ 57176 w 1498"/>
                <a:gd name="T7" fmla="*/ 646550 h 1494"/>
                <a:gd name="T8" fmla="*/ 44991 w 1498"/>
                <a:gd name="T9" fmla="*/ 608132 h 1494"/>
                <a:gd name="T10" fmla="*/ 52489 w 1498"/>
                <a:gd name="T11" fmla="*/ 581895 h 1494"/>
                <a:gd name="T12" fmla="*/ 74048 w 1498"/>
                <a:gd name="T13" fmla="*/ 574399 h 1494"/>
                <a:gd name="T14" fmla="*/ 97480 w 1498"/>
                <a:gd name="T15" fmla="*/ 580021 h 1494"/>
                <a:gd name="T16" fmla="*/ 133098 w 1498"/>
                <a:gd name="T17" fmla="*/ 588455 h 1494"/>
                <a:gd name="T18" fmla="*/ 164029 w 1498"/>
                <a:gd name="T19" fmla="*/ 581895 h 1494"/>
                <a:gd name="T20" fmla="*/ 167779 w 1498"/>
                <a:gd name="T21" fmla="*/ 565966 h 1494"/>
                <a:gd name="T22" fmla="*/ 161218 w 1498"/>
                <a:gd name="T23" fmla="*/ 534107 h 1494"/>
                <a:gd name="T24" fmla="*/ 150907 w 1498"/>
                <a:gd name="T25" fmla="*/ 502248 h 1494"/>
                <a:gd name="T26" fmla="*/ 156531 w 1498"/>
                <a:gd name="T27" fmla="*/ 478822 h 1494"/>
                <a:gd name="T28" fmla="*/ 176214 w 1498"/>
                <a:gd name="T29" fmla="*/ 469452 h 1494"/>
                <a:gd name="T30" fmla="*/ 212770 w 1498"/>
                <a:gd name="T31" fmla="*/ 478822 h 1494"/>
                <a:gd name="T32" fmla="*/ 239014 w 1498"/>
                <a:gd name="T33" fmla="*/ 486318 h 1494"/>
                <a:gd name="T34" fmla="*/ 256823 w 1498"/>
                <a:gd name="T35" fmla="*/ 484444 h 1494"/>
                <a:gd name="T36" fmla="*/ 271820 w 1498"/>
                <a:gd name="T37" fmla="*/ 474137 h 1494"/>
                <a:gd name="T38" fmla="*/ 272758 w 1498"/>
                <a:gd name="T39" fmla="*/ 443215 h 1494"/>
                <a:gd name="T40" fmla="*/ 260573 w 1498"/>
                <a:gd name="T41" fmla="*/ 399175 h 1494"/>
                <a:gd name="T42" fmla="*/ 261510 w 1498"/>
                <a:gd name="T43" fmla="*/ 374812 h 1494"/>
                <a:gd name="T44" fmla="*/ 278381 w 1498"/>
                <a:gd name="T45" fmla="*/ 363567 h 1494"/>
                <a:gd name="T46" fmla="*/ 302751 w 1498"/>
                <a:gd name="T47" fmla="*/ 367316 h 1494"/>
                <a:gd name="T48" fmla="*/ 336495 w 1498"/>
                <a:gd name="T49" fmla="*/ 378560 h 1494"/>
                <a:gd name="T50" fmla="*/ 366489 w 1498"/>
                <a:gd name="T51" fmla="*/ 378560 h 1494"/>
                <a:gd name="T52" fmla="*/ 378674 w 1498"/>
                <a:gd name="T53" fmla="*/ 370127 h 1494"/>
                <a:gd name="T54" fmla="*/ 382423 w 1498"/>
                <a:gd name="T55" fmla="*/ 350449 h 1494"/>
                <a:gd name="T56" fmla="*/ 370238 w 1498"/>
                <a:gd name="T57" fmla="*/ 312968 h 1494"/>
                <a:gd name="T58" fmla="*/ 363677 w 1498"/>
                <a:gd name="T59" fmla="*/ 285794 h 1494"/>
                <a:gd name="T60" fmla="*/ 366489 w 1498"/>
                <a:gd name="T61" fmla="*/ 272676 h 1494"/>
                <a:gd name="T62" fmla="*/ 373987 w 1498"/>
                <a:gd name="T63" fmla="*/ 263305 h 1494"/>
                <a:gd name="T64" fmla="*/ 386172 w 1498"/>
                <a:gd name="T65" fmla="*/ 257683 h 1494"/>
                <a:gd name="T66" fmla="*/ 402106 w 1498"/>
                <a:gd name="T67" fmla="*/ 257683 h 1494"/>
                <a:gd name="T68" fmla="*/ 440536 w 1498"/>
                <a:gd name="T69" fmla="*/ 270802 h 1494"/>
                <a:gd name="T70" fmla="*/ 466781 w 1498"/>
                <a:gd name="T71" fmla="*/ 273613 h 1494"/>
                <a:gd name="T72" fmla="*/ 475217 w 1498"/>
                <a:gd name="T73" fmla="*/ 270802 h 1494"/>
                <a:gd name="T74" fmla="*/ 481778 w 1498"/>
                <a:gd name="T75" fmla="*/ 267990 h 1494"/>
                <a:gd name="T76" fmla="*/ 487402 w 1498"/>
                <a:gd name="T77" fmla="*/ 253935 h 1494"/>
                <a:gd name="T78" fmla="*/ 483653 w 1498"/>
                <a:gd name="T79" fmla="*/ 226761 h 1494"/>
                <a:gd name="T80" fmla="*/ 472405 w 1498"/>
                <a:gd name="T81" fmla="*/ 183658 h 1494"/>
                <a:gd name="T82" fmla="*/ 477091 w 1498"/>
                <a:gd name="T83" fmla="*/ 159295 h 1494"/>
                <a:gd name="T84" fmla="*/ 495838 w 1498"/>
                <a:gd name="T85" fmla="*/ 151799 h 1494"/>
                <a:gd name="T86" fmla="*/ 528644 w 1498"/>
                <a:gd name="T87" fmla="*/ 157421 h 1494"/>
                <a:gd name="T88" fmla="*/ 562387 w 1498"/>
                <a:gd name="T89" fmla="*/ 167728 h 1494"/>
                <a:gd name="T90" fmla="*/ 582070 w 1498"/>
                <a:gd name="T91" fmla="*/ 163980 h 1494"/>
                <a:gd name="T92" fmla="*/ 592381 w 1498"/>
                <a:gd name="T93" fmla="*/ 150862 h 1494"/>
                <a:gd name="T94" fmla="*/ 594255 w 1498"/>
                <a:gd name="T95" fmla="*/ 134932 h 1494"/>
                <a:gd name="T96" fmla="*/ 585819 w 1498"/>
                <a:gd name="T97" fmla="*/ 104947 h 1494"/>
                <a:gd name="T98" fmla="*/ 579258 w 1498"/>
                <a:gd name="T99" fmla="*/ 69340 h 1494"/>
                <a:gd name="T100" fmla="*/ 583945 w 1498"/>
                <a:gd name="T101" fmla="*/ 50600 h 1494"/>
                <a:gd name="T102" fmla="*/ 602691 w 1498"/>
                <a:gd name="T103" fmla="*/ 43103 h 1494"/>
                <a:gd name="T104" fmla="*/ 634560 w 1498"/>
                <a:gd name="T105" fmla="*/ 52474 h 1494"/>
                <a:gd name="T106" fmla="*/ 659867 w 1498"/>
                <a:gd name="T107" fmla="*/ 61844 h 1494"/>
                <a:gd name="T108" fmla="*/ 687049 w 1498"/>
                <a:gd name="T109" fmla="*/ 58096 h 1494"/>
                <a:gd name="T110" fmla="*/ 702046 w 1498"/>
                <a:gd name="T111" fmla="*/ 42166 h 1494"/>
                <a:gd name="T112" fmla="*/ 697359 w 1498"/>
                <a:gd name="T113" fmla="*/ 14055 h 14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8"/>
                <a:gd name="T172" fmla="*/ 0 h 1494"/>
                <a:gd name="T173" fmla="*/ 1498 w 1498"/>
                <a:gd name="T174" fmla="*/ 1494 h 14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8" h="1494">
                  <a:moveTo>
                    <a:pt x="0" y="1470"/>
                  </a:moveTo>
                  <a:lnTo>
                    <a:pt x="26" y="1480"/>
                  </a:lnTo>
                  <a:lnTo>
                    <a:pt x="56" y="1490"/>
                  </a:lnTo>
                  <a:lnTo>
                    <a:pt x="74" y="1494"/>
                  </a:lnTo>
                  <a:lnTo>
                    <a:pt x="94" y="1492"/>
                  </a:lnTo>
                  <a:lnTo>
                    <a:pt x="110" y="1486"/>
                  </a:lnTo>
                  <a:lnTo>
                    <a:pt x="120" y="1474"/>
                  </a:lnTo>
                  <a:lnTo>
                    <a:pt x="130" y="1464"/>
                  </a:lnTo>
                  <a:lnTo>
                    <a:pt x="134" y="1444"/>
                  </a:lnTo>
                  <a:lnTo>
                    <a:pt x="134" y="1426"/>
                  </a:lnTo>
                  <a:lnTo>
                    <a:pt x="130" y="1406"/>
                  </a:lnTo>
                  <a:lnTo>
                    <a:pt x="122" y="1380"/>
                  </a:lnTo>
                  <a:lnTo>
                    <a:pt x="110" y="1352"/>
                  </a:lnTo>
                  <a:lnTo>
                    <a:pt x="102" y="1326"/>
                  </a:lnTo>
                  <a:lnTo>
                    <a:pt x="96" y="1298"/>
                  </a:lnTo>
                  <a:lnTo>
                    <a:pt x="96" y="1280"/>
                  </a:lnTo>
                  <a:lnTo>
                    <a:pt x="100" y="1260"/>
                  </a:lnTo>
                  <a:lnTo>
                    <a:pt x="112" y="1242"/>
                  </a:lnTo>
                  <a:lnTo>
                    <a:pt x="122" y="1236"/>
                  </a:lnTo>
                  <a:lnTo>
                    <a:pt x="132" y="1230"/>
                  </a:lnTo>
                  <a:lnTo>
                    <a:pt x="158" y="1226"/>
                  </a:lnTo>
                  <a:lnTo>
                    <a:pt x="154" y="1228"/>
                  </a:lnTo>
                  <a:lnTo>
                    <a:pt x="178" y="1228"/>
                  </a:lnTo>
                  <a:lnTo>
                    <a:pt x="208" y="1238"/>
                  </a:lnTo>
                  <a:lnTo>
                    <a:pt x="234" y="1244"/>
                  </a:lnTo>
                  <a:lnTo>
                    <a:pt x="262" y="1254"/>
                  </a:lnTo>
                  <a:lnTo>
                    <a:pt x="284" y="1256"/>
                  </a:lnTo>
                  <a:lnTo>
                    <a:pt x="308" y="1258"/>
                  </a:lnTo>
                  <a:lnTo>
                    <a:pt x="330" y="1254"/>
                  </a:lnTo>
                  <a:lnTo>
                    <a:pt x="350" y="1242"/>
                  </a:lnTo>
                  <a:lnTo>
                    <a:pt x="356" y="1230"/>
                  </a:lnTo>
                  <a:lnTo>
                    <a:pt x="356" y="1222"/>
                  </a:lnTo>
                  <a:lnTo>
                    <a:pt x="358" y="1208"/>
                  </a:lnTo>
                  <a:lnTo>
                    <a:pt x="358" y="1196"/>
                  </a:lnTo>
                  <a:lnTo>
                    <a:pt x="354" y="1172"/>
                  </a:lnTo>
                  <a:lnTo>
                    <a:pt x="344" y="1140"/>
                  </a:lnTo>
                  <a:lnTo>
                    <a:pt x="336" y="1120"/>
                  </a:lnTo>
                  <a:lnTo>
                    <a:pt x="330" y="1100"/>
                  </a:lnTo>
                  <a:lnTo>
                    <a:pt x="322" y="1072"/>
                  </a:lnTo>
                  <a:lnTo>
                    <a:pt x="324" y="1048"/>
                  </a:lnTo>
                  <a:lnTo>
                    <a:pt x="328" y="1034"/>
                  </a:lnTo>
                  <a:lnTo>
                    <a:pt x="334" y="1022"/>
                  </a:lnTo>
                  <a:lnTo>
                    <a:pt x="348" y="1010"/>
                  </a:lnTo>
                  <a:lnTo>
                    <a:pt x="360" y="1004"/>
                  </a:lnTo>
                  <a:lnTo>
                    <a:pt x="376" y="1002"/>
                  </a:lnTo>
                  <a:lnTo>
                    <a:pt x="396" y="1004"/>
                  </a:lnTo>
                  <a:lnTo>
                    <a:pt x="420" y="1010"/>
                  </a:lnTo>
                  <a:lnTo>
                    <a:pt x="454" y="1022"/>
                  </a:lnTo>
                  <a:lnTo>
                    <a:pt x="482" y="1032"/>
                  </a:lnTo>
                  <a:lnTo>
                    <a:pt x="496" y="1034"/>
                  </a:lnTo>
                  <a:lnTo>
                    <a:pt x="510" y="1038"/>
                  </a:lnTo>
                  <a:lnTo>
                    <a:pt x="526" y="1038"/>
                  </a:lnTo>
                  <a:lnTo>
                    <a:pt x="532" y="1036"/>
                  </a:lnTo>
                  <a:lnTo>
                    <a:pt x="548" y="1034"/>
                  </a:lnTo>
                  <a:lnTo>
                    <a:pt x="564" y="1030"/>
                  </a:lnTo>
                  <a:lnTo>
                    <a:pt x="574" y="1022"/>
                  </a:lnTo>
                  <a:lnTo>
                    <a:pt x="580" y="1012"/>
                  </a:lnTo>
                  <a:lnTo>
                    <a:pt x="586" y="998"/>
                  </a:lnTo>
                  <a:lnTo>
                    <a:pt x="588" y="976"/>
                  </a:lnTo>
                  <a:lnTo>
                    <a:pt x="582" y="946"/>
                  </a:lnTo>
                  <a:lnTo>
                    <a:pt x="568" y="902"/>
                  </a:lnTo>
                  <a:lnTo>
                    <a:pt x="560" y="872"/>
                  </a:lnTo>
                  <a:lnTo>
                    <a:pt x="556" y="852"/>
                  </a:lnTo>
                  <a:lnTo>
                    <a:pt x="554" y="836"/>
                  </a:lnTo>
                  <a:lnTo>
                    <a:pt x="554" y="810"/>
                  </a:lnTo>
                  <a:lnTo>
                    <a:pt x="558" y="800"/>
                  </a:lnTo>
                  <a:lnTo>
                    <a:pt x="564" y="790"/>
                  </a:lnTo>
                  <a:lnTo>
                    <a:pt x="578" y="780"/>
                  </a:lnTo>
                  <a:lnTo>
                    <a:pt x="594" y="776"/>
                  </a:lnTo>
                  <a:lnTo>
                    <a:pt x="610" y="776"/>
                  </a:lnTo>
                  <a:lnTo>
                    <a:pt x="628" y="778"/>
                  </a:lnTo>
                  <a:lnTo>
                    <a:pt x="646" y="784"/>
                  </a:lnTo>
                  <a:lnTo>
                    <a:pt x="668" y="792"/>
                  </a:lnTo>
                  <a:lnTo>
                    <a:pt x="690" y="800"/>
                  </a:lnTo>
                  <a:lnTo>
                    <a:pt x="718" y="808"/>
                  </a:lnTo>
                  <a:lnTo>
                    <a:pt x="746" y="812"/>
                  </a:lnTo>
                  <a:lnTo>
                    <a:pt x="766" y="812"/>
                  </a:lnTo>
                  <a:lnTo>
                    <a:pt x="782" y="808"/>
                  </a:lnTo>
                  <a:lnTo>
                    <a:pt x="790" y="804"/>
                  </a:lnTo>
                  <a:lnTo>
                    <a:pt x="800" y="798"/>
                  </a:lnTo>
                  <a:lnTo>
                    <a:pt x="808" y="790"/>
                  </a:lnTo>
                  <a:lnTo>
                    <a:pt x="814" y="776"/>
                  </a:lnTo>
                  <a:lnTo>
                    <a:pt x="816" y="760"/>
                  </a:lnTo>
                  <a:lnTo>
                    <a:pt x="816" y="748"/>
                  </a:lnTo>
                  <a:lnTo>
                    <a:pt x="812" y="734"/>
                  </a:lnTo>
                  <a:lnTo>
                    <a:pt x="802" y="698"/>
                  </a:lnTo>
                  <a:lnTo>
                    <a:pt x="790" y="668"/>
                  </a:lnTo>
                  <a:lnTo>
                    <a:pt x="784" y="650"/>
                  </a:lnTo>
                  <a:lnTo>
                    <a:pt x="780" y="632"/>
                  </a:lnTo>
                  <a:lnTo>
                    <a:pt x="776" y="610"/>
                  </a:lnTo>
                  <a:lnTo>
                    <a:pt x="778" y="594"/>
                  </a:lnTo>
                  <a:lnTo>
                    <a:pt x="780" y="590"/>
                  </a:lnTo>
                  <a:lnTo>
                    <a:pt x="782" y="582"/>
                  </a:lnTo>
                  <a:lnTo>
                    <a:pt x="786" y="574"/>
                  </a:lnTo>
                  <a:lnTo>
                    <a:pt x="788" y="568"/>
                  </a:lnTo>
                  <a:lnTo>
                    <a:pt x="798" y="562"/>
                  </a:lnTo>
                  <a:lnTo>
                    <a:pt x="804" y="558"/>
                  </a:lnTo>
                  <a:lnTo>
                    <a:pt x="814" y="552"/>
                  </a:lnTo>
                  <a:lnTo>
                    <a:pt x="824" y="550"/>
                  </a:lnTo>
                  <a:lnTo>
                    <a:pt x="830" y="550"/>
                  </a:lnTo>
                  <a:lnTo>
                    <a:pt x="842" y="548"/>
                  </a:lnTo>
                  <a:lnTo>
                    <a:pt x="858" y="550"/>
                  </a:lnTo>
                  <a:lnTo>
                    <a:pt x="886" y="556"/>
                  </a:lnTo>
                  <a:lnTo>
                    <a:pt x="916" y="570"/>
                  </a:lnTo>
                  <a:lnTo>
                    <a:pt x="940" y="578"/>
                  </a:lnTo>
                  <a:lnTo>
                    <a:pt x="958" y="582"/>
                  </a:lnTo>
                  <a:lnTo>
                    <a:pt x="974" y="586"/>
                  </a:lnTo>
                  <a:lnTo>
                    <a:pt x="996" y="584"/>
                  </a:lnTo>
                  <a:lnTo>
                    <a:pt x="1004" y="582"/>
                  </a:lnTo>
                  <a:lnTo>
                    <a:pt x="1012" y="580"/>
                  </a:lnTo>
                  <a:lnTo>
                    <a:pt x="1014" y="578"/>
                  </a:lnTo>
                  <a:lnTo>
                    <a:pt x="1008" y="580"/>
                  </a:lnTo>
                  <a:lnTo>
                    <a:pt x="1020" y="578"/>
                  </a:lnTo>
                  <a:lnTo>
                    <a:pt x="1028" y="572"/>
                  </a:lnTo>
                  <a:lnTo>
                    <a:pt x="1034" y="562"/>
                  </a:lnTo>
                  <a:lnTo>
                    <a:pt x="1038" y="552"/>
                  </a:lnTo>
                  <a:lnTo>
                    <a:pt x="1040" y="542"/>
                  </a:lnTo>
                  <a:lnTo>
                    <a:pt x="1042" y="528"/>
                  </a:lnTo>
                  <a:lnTo>
                    <a:pt x="1038" y="504"/>
                  </a:lnTo>
                  <a:lnTo>
                    <a:pt x="1032" y="484"/>
                  </a:lnTo>
                  <a:lnTo>
                    <a:pt x="1024" y="452"/>
                  </a:lnTo>
                  <a:lnTo>
                    <a:pt x="1012" y="418"/>
                  </a:lnTo>
                  <a:lnTo>
                    <a:pt x="1008" y="392"/>
                  </a:lnTo>
                  <a:lnTo>
                    <a:pt x="1006" y="364"/>
                  </a:lnTo>
                  <a:lnTo>
                    <a:pt x="1012" y="352"/>
                  </a:lnTo>
                  <a:lnTo>
                    <a:pt x="1018" y="340"/>
                  </a:lnTo>
                  <a:lnTo>
                    <a:pt x="1036" y="328"/>
                  </a:lnTo>
                  <a:lnTo>
                    <a:pt x="1052" y="324"/>
                  </a:lnTo>
                  <a:lnTo>
                    <a:pt x="1058" y="324"/>
                  </a:lnTo>
                  <a:lnTo>
                    <a:pt x="1082" y="326"/>
                  </a:lnTo>
                  <a:lnTo>
                    <a:pt x="1110" y="330"/>
                  </a:lnTo>
                  <a:lnTo>
                    <a:pt x="1128" y="336"/>
                  </a:lnTo>
                  <a:lnTo>
                    <a:pt x="1152" y="344"/>
                  </a:lnTo>
                  <a:lnTo>
                    <a:pt x="1176" y="354"/>
                  </a:lnTo>
                  <a:lnTo>
                    <a:pt x="1200" y="358"/>
                  </a:lnTo>
                  <a:lnTo>
                    <a:pt x="1222" y="356"/>
                  </a:lnTo>
                  <a:lnTo>
                    <a:pt x="1234" y="354"/>
                  </a:lnTo>
                  <a:lnTo>
                    <a:pt x="1242" y="350"/>
                  </a:lnTo>
                  <a:lnTo>
                    <a:pt x="1252" y="344"/>
                  </a:lnTo>
                  <a:lnTo>
                    <a:pt x="1260" y="334"/>
                  </a:lnTo>
                  <a:lnTo>
                    <a:pt x="1264" y="322"/>
                  </a:lnTo>
                  <a:lnTo>
                    <a:pt x="1268" y="310"/>
                  </a:lnTo>
                  <a:lnTo>
                    <a:pt x="1268" y="296"/>
                  </a:lnTo>
                  <a:lnTo>
                    <a:pt x="1268" y="288"/>
                  </a:lnTo>
                  <a:lnTo>
                    <a:pt x="1264" y="270"/>
                  </a:lnTo>
                  <a:lnTo>
                    <a:pt x="1260" y="250"/>
                  </a:lnTo>
                  <a:lnTo>
                    <a:pt x="1250" y="224"/>
                  </a:lnTo>
                  <a:lnTo>
                    <a:pt x="1244" y="200"/>
                  </a:lnTo>
                  <a:lnTo>
                    <a:pt x="1238" y="174"/>
                  </a:lnTo>
                  <a:lnTo>
                    <a:pt x="1236" y="148"/>
                  </a:lnTo>
                  <a:lnTo>
                    <a:pt x="1236" y="134"/>
                  </a:lnTo>
                  <a:lnTo>
                    <a:pt x="1238" y="120"/>
                  </a:lnTo>
                  <a:lnTo>
                    <a:pt x="1246" y="108"/>
                  </a:lnTo>
                  <a:lnTo>
                    <a:pt x="1260" y="98"/>
                  </a:lnTo>
                  <a:lnTo>
                    <a:pt x="1272" y="94"/>
                  </a:lnTo>
                  <a:lnTo>
                    <a:pt x="1286" y="92"/>
                  </a:lnTo>
                  <a:lnTo>
                    <a:pt x="1310" y="96"/>
                  </a:lnTo>
                  <a:lnTo>
                    <a:pt x="1336" y="104"/>
                  </a:lnTo>
                  <a:lnTo>
                    <a:pt x="1354" y="112"/>
                  </a:lnTo>
                  <a:lnTo>
                    <a:pt x="1370" y="120"/>
                  </a:lnTo>
                  <a:lnTo>
                    <a:pt x="1388" y="126"/>
                  </a:lnTo>
                  <a:lnTo>
                    <a:pt x="1408" y="132"/>
                  </a:lnTo>
                  <a:lnTo>
                    <a:pt x="1426" y="134"/>
                  </a:lnTo>
                  <a:lnTo>
                    <a:pt x="1440" y="132"/>
                  </a:lnTo>
                  <a:lnTo>
                    <a:pt x="1466" y="124"/>
                  </a:lnTo>
                  <a:lnTo>
                    <a:pt x="1488" y="112"/>
                  </a:lnTo>
                  <a:lnTo>
                    <a:pt x="1494" y="98"/>
                  </a:lnTo>
                  <a:lnTo>
                    <a:pt x="1498" y="90"/>
                  </a:lnTo>
                  <a:lnTo>
                    <a:pt x="1498" y="76"/>
                  </a:lnTo>
                  <a:lnTo>
                    <a:pt x="1496" y="60"/>
                  </a:lnTo>
                  <a:lnTo>
                    <a:pt x="1488" y="30"/>
                  </a:lnTo>
                  <a:lnTo>
                    <a:pt x="1482" y="10"/>
                  </a:lnTo>
                  <a:lnTo>
                    <a:pt x="1478" y="0"/>
                  </a:lnTo>
                </a:path>
              </a:pathLst>
            </a:custGeom>
            <a:noFill/>
            <a:ln w="15875">
              <a:solidFill>
                <a:srgbClr val="FF0000"/>
              </a:solidFill>
              <a:prstDash val="solid"/>
              <a:round/>
              <a:headEnd/>
              <a:tailEnd/>
            </a:ln>
          </p:spPr>
          <p:txBody>
            <a:bodyPr/>
            <a:lstStyle/>
            <a:p>
              <a:endParaRPr lang="en-US" dirty="0"/>
            </a:p>
          </p:txBody>
        </p:sp>
      </p:grpSp>
      <p:pic>
        <p:nvPicPr>
          <p:cNvPr id="4118" name="Picture 62" descr="DoubleRadioAccessPoint"/>
          <p:cNvPicPr>
            <a:picLocks noChangeAspect="1" noChangeArrowheads="1"/>
          </p:cNvPicPr>
          <p:nvPr/>
        </p:nvPicPr>
        <p:blipFill>
          <a:blip r:embed="rId10" cstate="print"/>
          <a:srcRect/>
          <a:stretch>
            <a:fillRect/>
          </a:stretch>
        </p:blipFill>
        <p:spPr bwMode="auto">
          <a:xfrm>
            <a:off x="417513" y="2690813"/>
            <a:ext cx="1143000" cy="641350"/>
          </a:xfrm>
          <a:prstGeom prst="rect">
            <a:avLst/>
          </a:prstGeom>
          <a:noFill/>
          <a:ln w="9525">
            <a:noFill/>
            <a:miter lim="800000"/>
            <a:headEnd/>
            <a:tailEnd/>
          </a:ln>
        </p:spPr>
      </p:pic>
      <p:sp>
        <p:nvSpPr>
          <p:cNvPr id="4119" name="TextBox 505"/>
          <p:cNvSpPr txBox="1">
            <a:spLocks noChangeArrowheads="1"/>
          </p:cNvSpPr>
          <p:nvPr/>
        </p:nvSpPr>
        <p:spPr bwMode="auto">
          <a:xfrm>
            <a:off x="6369050" y="2486025"/>
            <a:ext cx="1046163" cy="461963"/>
          </a:xfrm>
          <a:prstGeom prst="rect">
            <a:avLst/>
          </a:prstGeom>
          <a:noFill/>
          <a:ln w="9525">
            <a:noFill/>
            <a:miter lim="800000"/>
            <a:headEnd/>
            <a:tailEnd/>
          </a:ln>
        </p:spPr>
        <p:txBody>
          <a:bodyPr>
            <a:spAutoFit/>
          </a:bodyPr>
          <a:lstStyle/>
          <a:p>
            <a:r>
              <a:rPr lang="en-US" sz="1200" dirty="0"/>
              <a:t>EHR/</a:t>
            </a:r>
          </a:p>
          <a:p>
            <a:r>
              <a:rPr lang="en-US" sz="1200" dirty="0"/>
              <a:t>PACS</a:t>
            </a:r>
          </a:p>
        </p:txBody>
      </p:sp>
      <p:sp>
        <p:nvSpPr>
          <p:cNvPr id="4120" name="TextBox 506"/>
          <p:cNvSpPr txBox="1">
            <a:spLocks noChangeArrowheads="1"/>
          </p:cNvSpPr>
          <p:nvPr/>
        </p:nvSpPr>
        <p:spPr bwMode="auto">
          <a:xfrm>
            <a:off x="2971800" y="2057400"/>
            <a:ext cx="1785938" cy="646113"/>
          </a:xfrm>
          <a:prstGeom prst="rect">
            <a:avLst/>
          </a:prstGeom>
          <a:noFill/>
          <a:ln w="9525">
            <a:noFill/>
            <a:miter lim="800000"/>
            <a:headEnd/>
            <a:tailEnd/>
          </a:ln>
        </p:spPr>
        <p:txBody>
          <a:bodyPr>
            <a:spAutoFit/>
          </a:bodyPr>
          <a:lstStyle/>
          <a:p>
            <a:pPr algn="ctr"/>
            <a:r>
              <a:rPr lang="en-US" sz="1200" dirty="0"/>
              <a:t>Cisco Unified Communications 500</a:t>
            </a:r>
          </a:p>
          <a:p>
            <a:pPr algn="ctr"/>
            <a:endParaRPr lang="en-US" sz="1200" dirty="0"/>
          </a:p>
        </p:txBody>
      </p:sp>
      <p:pic>
        <p:nvPicPr>
          <p:cNvPr id="4121" name="Picture 25"/>
          <p:cNvPicPr>
            <a:picLocks noChangeArrowheads="1"/>
          </p:cNvPicPr>
          <p:nvPr/>
        </p:nvPicPr>
        <p:blipFill>
          <a:blip r:embed="rId11" cstate="print"/>
          <a:srcRect/>
          <a:stretch>
            <a:fillRect/>
          </a:stretch>
        </p:blipFill>
        <p:spPr bwMode="auto">
          <a:xfrm>
            <a:off x="5875338" y="5661025"/>
            <a:ext cx="1174750" cy="773113"/>
          </a:xfrm>
          <a:prstGeom prst="rect">
            <a:avLst/>
          </a:prstGeom>
          <a:noFill/>
          <a:ln w="9525">
            <a:noFill/>
            <a:miter lim="800000"/>
            <a:headEnd/>
            <a:tailEnd/>
          </a:ln>
        </p:spPr>
      </p:pic>
      <p:pic>
        <p:nvPicPr>
          <p:cNvPr id="4122" name="Picture 256" descr="http://t2.gstatic.com/images?q=tbn:m7OeowAHmgqeHM:http://anatomy.med.umich.edu/radiology/xray/images/wrist_hand_x_ray.gif">
            <a:hlinkClick r:id="rId12"/>
          </p:cNvPr>
          <p:cNvPicPr>
            <a:picLocks noChangeAspect="1" noChangeArrowheads="1"/>
          </p:cNvPicPr>
          <p:nvPr/>
        </p:nvPicPr>
        <p:blipFill>
          <a:blip r:embed="rId13" cstate="print"/>
          <a:srcRect/>
          <a:stretch>
            <a:fillRect/>
          </a:stretch>
        </p:blipFill>
        <p:spPr bwMode="auto">
          <a:xfrm>
            <a:off x="6076950" y="6107113"/>
            <a:ext cx="234950" cy="152400"/>
          </a:xfrm>
          <a:prstGeom prst="rect">
            <a:avLst/>
          </a:prstGeom>
          <a:noFill/>
          <a:ln w="9525">
            <a:noFill/>
            <a:miter lim="800000"/>
            <a:headEnd/>
            <a:tailEnd/>
          </a:ln>
        </p:spPr>
      </p:pic>
      <p:sp>
        <p:nvSpPr>
          <p:cNvPr id="4123" name="TextBox 519"/>
          <p:cNvSpPr txBox="1">
            <a:spLocks noChangeArrowheads="1"/>
          </p:cNvSpPr>
          <p:nvPr/>
        </p:nvSpPr>
        <p:spPr bwMode="auto">
          <a:xfrm>
            <a:off x="5341938" y="6429375"/>
            <a:ext cx="2278062" cy="276225"/>
          </a:xfrm>
          <a:prstGeom prst="rect">
            <a:avLst/>
          </a:prstGeom>
          <a:noFill/>
          <a:ln w="9525">
            <a:noFill/>
            <a:miter lim="800000"/>
            <a:headEnd/>
            <a:tailEnd/>
          </a:ln>
        </p:spPr>
        <p:txBody>
          <a:bodyPr>
            <a:spAutoFit/>
          </a:bodyPr>
          <a:lstStyle/>
          <a:p>
            <a:pPr algn="ctr"/>
            <a:r>
              <a:rPr lang="en-US" sz="1200" dirty="0"/>
              <a:t>Secure VPN Access</a:t>
            </a:r>
          </a:p>
        </p:txBody>
      </p:sp>
      <p:sp>
        <p:nvSpPr>
          <p:cNvPr id="4124" name="TextBox 520"/>
          <p:cNvSpPr txBox="1">
            <a:spLocks noChangeArrowheads="1"/>
          </p:cNvSpPr>
          <p:nvPr/>
        </p:nvSpPr>
        <p:spPr bwMode="auto">
          <a:xfrm>
            <a:off x="3222625" y="4933950"/>
            <a:ext cx="1730375" cy="639763"/>
          </a:xfrm>
          <a:prstGeom prst="rect">
            <a:avLst/>
          </a:prstGeom>
          <a:noFill/>
          <a:ln w="9525">
            <a:noFill/>
            <a:miter lim="800000"/>
            <a:headEnd/>
            <a:tailEnd/>
          </a:ln>
        </p:spPr>
        <p:txBody>
          <a:bodyPr>
            <a:spAutoFit/>
          </a:bodyPr>
          <a:lstStyle/>
          <a:p>
            <a:pPr algn="ctr"/>
            <a:r>
              <a:rPr lang="en-US" sz="1200" dirty="0"/>
              <a:t>Practice Management</a:t>
            </a:r>
            <a:br>
              <a:rPr lang="en-US" sz="1200" dirty="0"/>
            </a:br>
            <a:r>
              <a:rPr lang="en-US" sz="1200" dirty="0"/>
              <a:t>System/EMR</a:t>
            </a:r>
          </a:p>
          <a:p>
            <a:pPr algn="ctr"/>
            <a:endParaRPr lang="en-US" sz="1200" dirty="0"/>
          </a:p>
        </p:txBody>
      </p:sp>
      <p:pic>
        <p:nvPicPr>
          <p:cNvPr id="4125" name="Picture 1029"/>
          <p:cNvPicPr>
            <a:picLocks noChangeArrowheads="1"/>
          </p:cNvPicPr>
          <p:nvPr/>
        </p:nvPicPr>
        <p:blipFill>
          <a:blip r:embed="rId14" cstate="print"/>
          <a:srcRect/>
          <a:stretch>
            <a:fillRect/>
          </a:stretch>
        </p:blipFill>
        <p:spPr bwMode="auto">
          <a:xfrm>
            <a:off x="6235700" y="5849938"/>
            <a:ext cx="295275" cy="387350"/>
          </a:xfrm>
          <a:prstGeom prst="rect">
            <a:avLst/>
          </a:prstGeom>
          <a:noFill/>
          <a:ln w="9525">
            <a:noFill/>
            <a:miter lim="800000"/>
            <a:headEnd/>
            <a:tailEnd/>
          </a:ln>
        </p:spPr>
      </p:pic>
      <p:pic>
        <p:nvPicPr>
          <p:cNvPr id="4126" name="Picture 342" descr="http://t2.gstatic.com/images?q=tbn:TB-qz47IX_w25M:http://www.cisco.mn/en/US/prod/collateral/ps6712/ps9692/ps10304/images/data_sheet_c78-527843-1.jpg">
            <a:hlinkClick r:id="rId15"/>
          </p:cNvPr>
          <p:cNvPicPr>
            <a:picLocks noChangeAspect="1" noChangeArrowheads="1"/>
          </p:cNvPicPr>
          <p:nvPr/>
        </p:nvPicPr>
        <p:blipFill>
          <a:blip r:embed="rId16" cstate="print"/>
          <a:srcRect/>
          <a:stretch>
            <a:fillRect/>
          </a:stretch>
        </p:blipFill>
        <p:spPr bwMode="auto">
          <a:xfrm>
            <a:off x="2811463" y="1474788"/>
            <a:ext cx="747712" cy="596900"/>
          </a:xfrm>
          <a:prstGeom prst="rect">
            <a:avLst/>
          </a:prstGeom>
          <a:noFill/>
          <a:ln w="9525">
            <a:noFill/>
            <a:miter lim="800000"/>
            <a:headEnd/>
            <a:tailEnd/>
          </a:ln>
        </p:spPr>
      </p:pic>
      <p:sp>
        <p:nvSpPr>
          <p:cNvPr id="4127" name="TextBox 529"/>
          <p:cNvSpPr txBox="1">
            <a:spLocks noChangeArrowheads="1"/>
          </p:cNvSpPr>
          <p:nvPr/>
        </p:nvSpPr>
        <p:spPr bwMode="auto">
          <a:xfrm>
            <a:off x="217488" y="5322888"/>
            <a:ext cx="1752600" cy="457200"/>
          </a:xfrm>
          <a:prstGeom prst="rect">
            <a:avLst/>
          </a:prstGeom>
          <a:noFill/>
          <a:ln w="9525">
            <a:noFill/>
            <a:miter lim="800000"/>
            <a:headEnd/>
            <a:tailEnd/>
          </a:ln>
        </p:spPr>
        <p:txBody>
          <a:bodyPr>
            <a:spAutoFit/>
          </a:bodyPr>
          <a:lstStyle/>
          <a:p>
            <a:pPr algn="ctr"/>
            <a:r>
              <a:rPr lang="en-US" sz="1200" dirty="0"/>
              <a:t>Host Intrusion Protection</a:t>
            </a:r>
          </a:p>
        </p:txBody>
      </p:sp>
      <p:sp>
        <p:nvSpPr>
          <p:cNvPr id="4128" name="TextBox 531"/>
          <p:cNvSpPr txBox="1">
            <a:spLocks noChangeArrowheads="1"/>
          </p:cNvSpPr>
          <p:nvPr/>
        </p:nvSpPr>
        <p:spPr bwMode="auto">
          <a:xfrm>
            <a:off x="3167063" y="3592513"/>
            <a:ext cx="1862137" cy="830262"/>
          </a:xfrm>
          <a:prstGeom prst="rect">
            <a:avLst/>
          </a:prstGeom>
          <a:noFill/>
          <a:ln w="9525">
            <a:noFill/>
            <a:miter lim="800000"/>
            <a:headEnd/>
            <a:tailEnd/>
          </a:ln>
        </p:spPr>
        <p:txBody>
          <a:bodyPr>
            <a:spAutoFit/>
          </a:bodyPr>
          <a:lstStyle/>
          <a:p>
            <a:pPr algn="ctr"/>
            <a:r>
              <a:rPr lang="en-US" sz="1200" dirty="0"/>
              <a:t>Secured Host </a:t>
            </a:r>
            <a:br>
              <a:rPr lang="en-US" sz="1200" dirty="0"/>
            </a:br>
            <a:r>
              <a:rPr lang="en-US" sz="1200" dirty="0"/>
              <a:t>(Host Intrusion Prevention)</a:t>
            </a:r>
          </a:p>
          <a:p>
            <a:pPr algn="ctr"/>
            <a:endParaRPr lang="en-US" sz="1200" dirty="0"/>
          </a:p>
        </p:txBody>
      </p:sp>
      <p:sp>
        <p:nvSpPr>
          <p:cNvPr id="4129" name="TextBox 533"/>
          <p:cNvSpPr txBox="1">
            <a:spLocks noChangeArrowheads="1"/>
          </p:cNvSpPr>
          <p:nvPr/>
        </p:nvSpPr>
        <p:spPr bwMode="auto">
          <a:xfrm>
            <a:off x="-53975" y="3373438"/>
            <a:ext cx="1196975" cy="958850"/>
          </a:xfrm>
          <a:prstGeom prst="rect">
            <a:avLst/>
          </a:prstGeom>
          <a:noFill/>
          <a:ln w="9525">
            <a:noFill/>
            <a:miter lim="800000"/>
            <a:headEnd/>
            <a:tailEnd/>
          </a:ln>
        </p:spPr>
        <p:txBody>
          <a:bodyPr>
            <a:spAutoFit/>
          </a:bodyPr>
          <a:lstStyle/>
          <a:p>
            <a:pPr algn="ctr"/>
            <a:r>
              <a:rPr lang="en-US" sz="1200" dirty="0"/>
              <a:t>Secure and Encrypted Wireless Data and Voice</a:t>
            </a:r>
          </a:p>
          <a:p>
            <a:endParaRPr lang="en-US" sz="900" dirty="0"/>
          </a:p>
        </p:txBody>
      </p:sp>
      <p:sp>
        <p:nvSpPr>
          <p:cNvPr id="4130" name="TextBox 535"/>
          <p:cNvSpPr txBox="1">
            <a:spLocks noChangeArrowheads="1"/>
          </p:cNvSpPr>
          <p:nvPr/>
        </p:nvSpPr>
        <p:spPr bwMode="auto">
          <a:xfrm>
            <a:off x="2720975" y="1066800"/>
            <a:ext cx="1046163" cy="646113"/>
          </a:xfrm>
          <a:prstGeom prst="rect">
            <a:avLst/>
          </a:prstGeom>
          <a:noFill/>
          <a:ln w="9525">
            <a:noFill/>
            <a:miter lim="800000"/>
            <a:headEnd/>
            <a:tailEnd/>
          </a:ln>
        </p:spPr>
        <p:txBody>
          <a:bodyPr>
            <a:spAutoFit/>
          </a:bodyPr>
          <a:lstStyle/>
          <a:p>
            <a:pPr algn="ctr"/>
            <a:r>
              <a:rPr lang="en-US" sz="1200" dirty="0"/>
              <a:t>IP</a:t>
            </a:r>
            <a:r>
              <a:rPr lang="en-US" sz="900" dirty="0"/>
              <a:t> </a:t>
            </a:r>
            <a:r>
              <a:rPr lang="en-US" sz="1200" dirty="0"/>
              <a:t>Video Surveillance</a:t>
            </a:r>
          </a:p>
          <a:p>
            <a:pPr algn="ctr"/>
            <a:endParaRPr lang="en-US" sz="1200" dirty="0"/>
          </a:p>
        </p:txBody>
      </p:sp>
      <p:sp>
        <p:nvSpPr>
          <p:cNvPr id="4131" name="TextBox 124"/>
          <p:cNvSpPr txBox="1">
            <a:spLocks noChangeArrowheads="1"/>
          </p:cNvSpPr>
          <p:nvPr/>
        </p:nvSpPr>
        <p:spPr bwMode="auto">
          <a:xfrm>
            <a:off x="2166938" y="6015038"/>
            <a:ext cx="1490662" cy="457200"/>
          </a:xfrm>
          <a:prstGeom prst="rect">
            <a:avLst/>
          </a:prstGeom>
          <a:noFill/>
          <a:ln w="9525">
            <a:noFill/>
            <a:miter lim="800000"/>
            <a:headEnd/>
            <a:tailEnd/>
          </a:ln>
        </p:spPr>
        <p:txBody>
          <a:bodyPr>
            <a:spAutoFit/>
          </a:bodyPr>
          <a:lstStyle/>
          <a:p>
            <a:pPr algn="ctr"/>
            <a:r>
              <a:rPr lang="en-US" sz="1200" dirty="0"/>
              <a:t>Host Intrusion Protection</a:t>
            </a:r>
          </a:p>
        </p:txBody>
      </p:sp>
      <p:sp>
        <p:nvSpPr>
          <p:cNvPr id="4132" name="TextBox 125"/>
          <p:cNvSpPr txBox="1">
            <a:spLocks noChangeArrowheads="1"/>
          </p:cNvSpPr>
          <p:nvPr/>
        </p:nvSpPr>
        <p:spPr bwMode="auto">
          <a:xfrm>
            <a:off x="4732338" y="5200650"/>
            <a:ext cx="1439862" cy="1200150"/>
          </a:xfrm>
          <a:prstGeom prst="rect">
            <a:avLst/>
          </a:prstGeom>
          <a:noFill/>
          <a:ln w="9525">
            <a:noFill/>
            <a:miter lim="800000"/>
            <a:headEnd/>
            <a:tailEnd/>
          </a:ln>
        </p:spPr>
        <p:txBody>
          <a:bodyPr>
            <a:spAutoFit/>
          </a:bodyPr>
          <a:lstStyle/>
          <a:p>
            <a:pPr algn="ctr"/>
            <a:r>
              <a:rPr lang="en-US" sz="1200" dirty="0"/>
              <a:t>Host  Intrusion Protection</a:t>
            </a:r>
          </a:p>
          <a:p>
            <a:pPr algn="ctr"/>
            <a:r>
              <a:rPr lang="en-US" sz="1200" dirty="0"/>
              <a:t>+</a:t>
            </a:r>
          </a:p>
          <a:p>
            <a:pPr algn="ctr"/>
            <a:r>
              <a:rPr lang="en-US" sz="1200" dirty="0"/>
              <a:t>AnyConnect </a:t>
            </a:r>
            <a:br>
              <a:rPr lang="en-US" sz="1200" dirty="0"/>
            </a:br>
            <a:r>
              <a:rPr lang="en-US" sz="1200" dirty="0"/>
              <a:t>VPN Client</a:t>
            </a:r>
          </a:p>
          <a:p>
            <a:pPr algn="ctr"/>
            <a:endParaRPr lang="en-US" sz="1200" dirty="0"/>
          </a:p>
        </p:txBody>
      </p:sp>
      <p:sp>
        <p:nvSpPr>
          <p:cNvPr id="131" name="Oval 130"/>
          <p:cNvSpPr/>
          <p:nvPr/>
        </p:nvSpPr>
        <p:spPr bwMode="auto">
          <a:xfrm>
            <a:off x="1491342" y="1038999"/>
            <a:ext cx="990600" cy="990600"/>
          </a:xfrm>
          <a:prstGeom prst="ellipse">
            <a:avLst/>
          </a:prstGeom>
          <a:blipFill dpi="0" rotWithShape="1">
            <a:blip r:embed="rId17" cstate="print"/>
            <a:srcRect/>
            <a:stretch>
              <a:fillRect l="-25000" r="-3000"/>
            </a:stretch>
          </a:blipFill>
          <a:ln w="38100" cap="flat" cmpd="sng" algn="ctr">
            <a:solidFill>
              <a:schemeClr val="accent1"/>
            </a:solidFill>
            <a:prstDash val="solid"/>
            <a:round/>
            <a:headEnd type="none" w="med" len="med"/>
            <a:tailEnd type="none" w="med" len="med"/>
          </a:ln>
          <a:effectLst/>
        </p:spPr>
        <p:txBody>
          <a:bodyPr wrap="none" lIns="82124" tIns="41061" rIns="82124" bIns="41061" anchor="ctr"/>
          <a:lstStyle/>
          <a:p>
            <a:pPr defTabSz="814388" fontAlgn="auto">
              <a:spcBef>
                <a:spcPts val="0"/>
              </a:spcBef>
              <a:spcAft>
                <a:spcPts val="0"/>
              </a:spcAft>
              <a:defRPr/>
            </a:pPr>
            <a:endParaRPr lang="en-US" dirty="0">
              <a:latin typeface="+mn-lt"/>
            </a:endParaRPr>
          </a:p>
        </p:txBody>
      </p:sp>
      <p:grpSp>
        <p:nvGrpSpPr>
          <p:cNvPr id="4136" name="Group 109"/>
          <p:cNvGrpSpPr>
            <a:grpSpLocks/>
          </p:cNvGrpSpPr>
          <p:nvPr/>
        </p:nvGrpSpPr>
        <p:grpSpPr bwMode="auto">
          <a:xfrm>
            <a:off x="4575175" y="3657600"/>
            <a:ext cx="1376363" cy="949325"/>
            <a:chOff x="4181148" y="2575931"/>
            <a:chExt cx="952959" cy="575105"/>
          </a:xfrm>
        </p:grpSpPr>
        <p:pic>
          <p:nvPicPr>
            <p:cNvPr id="4172" name="Picture 14"/>
            <p:cNvPicPr>
              <a:picLocks noChangeArrowheads="1"/>
            </p:cNvPicPr>
            <p:nvPr/>
          </p:nvPicPr>
          <p:blipFill>
            <a:blip r:embed="rId18" cstate="print"/>
            <a:srcRect/>
            <a:stretch>
              <a:fillRect/>
            </a:stretch>
          </p:blipFill>
          <p:spPr bwMode="auto">
            <a:xfrm>
              <a:off x="4181148" y="2575931"/>
              <a:ext cx="952959" cy="575105"/>
            </a:xfrm>
            <a:prstGeom prst="rect">
              <a:avLst/>
            </a:prstGeom>
            <a:noFill/>
            <a:ln w="9525">
              <a:noFill/>
              <a:miter lim="800000"/>
              <a:headEnd/>
              <a:tailEnd/>
            </a:ln>
          </p:spPr>
        </p:pic>
        <p:sp>
          <p:nvSpPr>
            <p:cNvPr id="4173" name="TextBox 108"/>
            <p:cNvSpPr txBox="1">
              <a:spLocks noChangeArrowheads="1"/>
            </p:cNvSpPr>
            <p:nvPr/>
          </p:nvSpPr>
          <p:spPr bwMode="auto">
            <a:xfrm>
              <a:off x="4305670" y="2636212"/>
              <a:ext cx="701691" cy="447352"/>
            </a:xfrm>
            <a:prstGeom prst="rect">
              <a:avLst/>
            </a:prstGeom>
            <a:noFill/>
            <a:ln w="9525">
              <a:noFill/>
              <a:miter lim="800000"/>
              <a:headEnd/>
              <a:tailEnd/>
            </a:ln>
          </p:spPr>
          <p:txBody>
            <a:bodyPr>
              <a:spAutoFit/>
            </a:bodyPr>
            <a:lstStyle/>
            <a:p>
              <a:pPr algn="ctr"/>
              <a:r>
                <a:rPr lang="en-US" sz="1400" b="1" dirty="0"/>
                <a:t>Internet or Private WAN</a:t>
              </a:r>
            </a:p>
          </p:txBody>
        </p:sp>
      </p:grpSp>
      <p:grpSp>
        <p:nvGrpSpPr>
          <p:cNvPr id="4137" name="Group 109"/>
          <p:cNvGrpSpPr>
            <a:grpSpLocks/>
          </p:cNvGrpSpPr>
          <p:nvPr/>
        </p:nvGrpSpPr>
        <p:grpSpPr bwMode="auto">
          <a:xfrm>
            <a:off x="7467600" y="5375275"/>
            <a:ext cx="1376363" cy="949325"/>
            <a:chOff x="4181148" y="2575931"/>
            <a:chExt cx="952959" cy="575105"/>
          </a:xfrm>
        </p:grpSpPr>
        <p:pic>
          <p:nvPicPr>
            <p:cNvPr id="4170" name="Picture 14"/>
            <p:cNvPicPr>
              <a:picLocks noChangeArrowheads="1"/>
            </p:cNvPicPr>
            <p:nvPr/>
          </p:nvPicPr>
          <p:blipFill>
            <a:blip r:embed="rId18" cstate="print"/>
            <a:srcRect/>
            <a:stretch>
              <a:fillRect/>
            </a:stretch>
          </p:blipFill>
          <p:spPr bwMode="auto">
            <a:xfrm>
              <a:off x="4181148" y="2575931"/>
              <a:ext cx="952959" cy="575105"/>
            </a:xfrm>
            <a:prstGeom prst="rect">
              <a:avLst/>
            </a:prstGeom>
            <a:noFill/>
            <a:ln w="9525">
              <a:noFill/>
              <a:miter lim="800000"/>
              <a:headEnd/>
              <a:tailEnd/>
            </a:ln>
          </p:spPr>
        </p:pic>
        <p:sp>
          <p:nvSpPr>
            <p:cNvPr id="4171" name="TextBox 108"/>
            <p:cNvSpPr txBox="1">
              <a:spLocks noChangeArrowheads="1"/>
            </p:cNvSpPr>
            <p:nvPr/>
          </p:nvSpPr>
          <p:spPr bwMode="auto">
            <a:xfrm>
              <a:off x="4305670" y="2773106"/>
              <a:ext cx="701691" cy="186397"/>
            </a:xfrm>
            <a:prstGeom prst="rect">
              <a:avLst/>
            </a:prstGeom>
            <a:noFill/>
            <a:ln w="9525">
              <a:noFill/>
              <a:miter lim="800000"/>
              <a:headEnd/>
              <a:tailEnd/>
            </a:ln>
          </p:spPr>
          <p:txBody>
            <a:bodyPr>
              <a:spAutoFit/>
            </a:bodyPr>
            <a:lstStyle/>
            <a:p>
              <a:pPr algn="ctr"/>
              <a:r>
                <a:rPr lang="en-US" sz="1400" b="1" dirty="0"/>
                <a:t>Internet</a:t>
              </a:r>
            </a:p>
          </p:txBody>
        </p:sp>
      </p:grpSp>
      <p:sp>
        <p:nvSpPr>
          <p:cNvPr id="4138" name="TextBox 108"/>
          <p:cNvSpPr txBox="1">
            <a:spLocks noChangeArrowheads="1"/>
          </p:cNvSpPr>
          <p:nvPr/>
        </p:nvSpPr>
        <p:spPr bwMode="auto">
          <a:xfrm>
            <a:off x="7064375" y="1292225"/>
            <a:ext cx="1012825" cy="307975"/>
          </a:xfrm>
          <a:prstGeom prst="rect">
            <a:avLst/>
          </a:prstGeom>
          <a:noFill/>
          <a:ln w="9525">
            <a:noFill/>
            <a:miter lim="800000"/>
            <a:headEnd/>
            <a:tailEnd/>
          </a:ln>
        </p:spPr>
        <p:txBody>
          <a:bodyPr>
            <a:spAutoFit/>
          </a:bodyPr>
          <a:lstStyle/>
          <a:p>
            <a:pPr algn="ctr"/>
            <a:r>
              <a:rPr lang="en-US" sz="1400" b="1" dirty="0"/>
              <a:t>Hospital</a:t>
            </a:r>
          </a:p>
        </p:txBody>
      </p:sp>
      <p:pic>
        <p:nvPicPr>
          <p:cNvPr id="4139" name="Picture 1029"/>
          <p:cNvPicPr>
            <a:picLocks noChangeArrowheads="1"/>
          </p:cNvPicPr>
          <p:nvPr/>
        </p:nvPicPr>
        <p:blipFill>
          <a:blip r:embed="rId14" cstate="print"/>
          <a:srcRect/>
          <a:stretch>
            <a:fillRect/>
          </a:stretch>
        </p:blipFill>
        <p:spPr bwMode="auto">
          <a:xfrm>
            <a:off x="228600" y="4616450"/>
            <a:ext cx="449263" cy="565150"/>
          </a:xfrm>
          <a:prstGeom prst="rect">
            <a:avLst/>
          </a:prstGeom>
          <a:noFill/>
          <a:ln w="9525">
            <a:noFill/>
            <a:miter lim="800000"/>
            <a:headEnd/>
            <a:tailEnd/>
          </a:ln>
        </p:spPr>
      </p:pic>
      <p:sp>
        <p:nvSpPr>
          <p:cNvPr id="4140" name="TextBox 148"/>
          <p:cNvSpPr txBox="1">
            <a:spLocks noChangeArrowheads="1"/>
          </p:cNvSpPr>
          <p:nvPr/>
        </p:nvSpPr>
        <p:spPr bwMode="auto">
          <a:xfrm>
            <a:off x="1219200" y="2057400"/>
            <a:ext cx="1490663" cy="276225"/>
          </a:xfrm>
          <a:prstGeom prst="rect">
            <a:avLst/>
          </a:prstGeom>
          <a:noFill/>
          <a:ln w="9525">
            <a:noFill/>
            <a:miter lim="800000"/>
            <a:headEnd/>
            <a:tailEnd/>
          </a:ln>
        </p:spPr>
        <p:txBody>
          <a:bodyPr>
            <a:spAutoFit/>
          </a:bodyPr>
          <a:lstStyle/>
          <a:p>
            <a:pPr algn="ctr"/>
            <a:r>
              <a:rPr lang="en-US" sz="1200" dirty="0"/>
              <a:t>Guest/Patient</a:t>
            </a:r>
          </a:p>
        </p:txBody>
      </p:sp>
      <p:cxnSp>
        <p:nvCxnSpPr>
          <p:cNvPr id="169" name="Shape 168"/>
          <p:cNvCxnSpPr/>
          <p:nvPr/>
        </p:nvCxnSpPr>
        <p:spPr>
          <a:xfrm rot="10800000" flipV="1">
            <a:off x="2566988" y="1773238"/>
            <a:ext cx="457200" cy="1039812"/>
          </a:xfrm>
          <a:prstGeom prst="bentConnector2">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hape 169"/>
          <p:cNvCxnSpPr/>
          <p:nvPr/>
        </p:nvCxnSpPr>
        <p:spPr>
          <a:xfrm rot="5400000">
            <a:off x="529432" y="4433093"/>
            <a:ext cx="2946400" cy="500063"/>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43" name="Picture 23"/>
          <p:cNvPicPr>
            <a:picLocks noChangeArrowheads="1"/>
          </p:cNvPicPr>
          <p:nvPr/>
        </p:nvPicPr>
        <p:blipFill>
          <a:blip r:embed="rId19" cstate="print"/>
          <a:srcRect/>
          <a:stretch>
            <a:fillRect/>
          </a:stretch>
        </p:blipFill>
        <p:spPr bwMode="auto">
          <a:xfrm>
            <a:off x="1293813" y="5943600"/>
            <a:ext cx="687387" cy="425450"/>
          </a:xfrm>
          <a:prstGeom prst="rect">
            <a:avLst/>
          </a:prstGeom>
          <a:noFill/>
          <a:ln w="9525">
            <a:noFill/>
            <a:miter lim="800000"/>
            <a:headEnd/>
            <a:tailEnd/>
          </a:ln>
        </p:spPr>
      </p:pic>
      <p:cxnSp>
        <p:nvCxnSpPr>
          <p:cNvPr id="176" name="Shape 175"/>
          <p:cNvCxnSpPr/>
          <p:nvPr/>
        </p:nvCxnSpPr>
        <p:spPr>
          <a:xfrm rot="16200000" flipH="1">
            <a:off x="2499519" y="3182144"/>
            <a:ext cx="1368425" cy="1252537"/>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45" name="Picture 4" descr="File Server_Updated2005"/>
          <p:cNvPicPr>
            <a:picLocks noChangeAspect="1" noChangeArrowheads="1"/>
          </p:cNvPicPr>
          <p:nvPr/>
        </p:nvPicPr>
        <p:blipFill>
          <a:blip r:embed="rId20" cstate="print"/>
          <a:srcRect/>
          <a:stretch>
            <a:fillRect/>
          </a:stretch>
        </p:blipFill>
        <p:spPr bwMode="auto">
          <a:xfrm>
            <a:off x="3810000" y="4202113"/>
            <a:ext cx="565150" cy="750887"/>
          </a:xfrm>
          <a:prstGeom prst="rect">
            <a:avLst/>
          </a:prstGeom>
          <a:noFill/>
          <a:ln w="9525">
            <a:noFill/>
            <a:miter lim="800000"/>
            <a:headEnd/>
            <a:tailEnd/>
          </a:ln>
        </p:spPr>
      </p:pic>
      <p:pic>
        <p:nvPicPr>
          <p:cNvPr id="4146" name="Picture 49" descr="WorkgroupSwitchVoice"/>
          <p:cNvPicPr>
            <a:picLocks noChangeAspect="1" noChangeArrowheads="1"/>
          </p:cNvPicPr>
          <p:nvPr/>
        </p:nvPicPr>
        <p:blipFill>
          <a:blip r:embed="rId21" cstate="print"/>
          <a:srcRect/>
          <a:stretch>
            <a:fillRect/>
          </a:stretch>
        </p:blipFill>
        <p:spPr bwMode="auto">
          <a:xfrm>
            <a:off x="2019300" y="2813050"/>
            <a:ext cx="923925" cy="395288"/>
          </a:xfrm>
          <a:prstGeom prst="rect">
            <a:avLst/>
          </a:prstGeom>
          <a:noFill/>
          <a:ln w="9525">
            <a:noFill/>
            <a:miter lim="800000"/>
            <a:headEnd/>
            <a:tailEnd/>
          </a:ln>
        </p:spPr>
      </p:pic>
      <p:cxnSp>
        <p:nvCxnSpPr>
          <p:cNvPr id="180" name="Straight Connector 179"/>
          <p:cNvCxnSpPr/>
          <p:nvPr/>
        </p:nvCxnSpPr>
        <p:spPr bwMode="auto">
          <a:xfrm flipV="1">
            <a:off x="6400800" y="4648200"/>
            <a:ext cx="2003425" cy="4763"/>
          </a:xfrm>
          <a:prstGeom prst="line">
            <a:avLst/>
          </a:prstGeom>
          <a:solidFill>
            <a:schemeClr val="accent1"/>
          </a:solidFill>
          <a:ln w="38100" cap="flat" cmpd="sng" algn="ctr">
            <a:solidFill>
              <a:schemeClr val="accent6"/>
            </a:solidFill>
            <a:prstDash val="solid"/>
            <a:round/>
            <a:headEnd type="none" w="med" len="med"/>
            <a:tailEnd type="none" w="med" len="med"/>
          </a:ln>
          <a:effectLst/>
        </p:spPr>
      </p:cxnSp>
      <p:pic>
        <p:nvPicPr>
          <p:cNvPr id="4148" name="Picture 11" descr="IOSfirewall"/>
          <p:cNvPicPr>
            <a:picLocks noChangeAspect="1" noChangeArrowheads="1"/>
          </p:cNvPicPr>
          <p:nvPr/>
        </p:nvPicPr>
        <p:blipFill>
          <a:blip r:embed="rId22" cstate="print"/>
          <a:srcRect/>
          <a:stretch>
            <a:fillRect/>
          </a:stretch>
        </p:blipFill>
        <p:spPr bwMode="auto">
          <a:xfrm>
            <a:off x="7910513" y="4111625"/>
            <a:ext cx="584200" cy="733425"/>
          </a:xfrm>
          <a:prstGeom prst="rect">
            <a:avLst/>
          </a:prstGeom>
          <a:noFill/>
          <a:ln w="9525">
            <a:noFill/>
            <a:miter lim="800000"/>
            <a:headEnd/>
            <a:tailEnd/>
          </a:ln>
        </p:spPr>
      </p:pic>
      <p:cxnSp>
        <p:nvCxnSpPr>
          <p:cNvPr id="185" name="Shape 184"/>
          <p:cNvCxnSpPr/>
          <p:nvPr/>
        </p:nvCxnSpPr>
        <p:spPr>
          <a:xfrm rot="5400000">
            <a:off x="6349206" y="3356769"/>
            <a:ext cx="1876425" cy="554038"/>
          </a:xfrm>
          <a:prstGeom prst="bentConnector3">
            <a:avLst>
              <a:gd name="adj1" fmla="val 97469"/>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4150" name="Picture 63" descr="Guard"/>
          <p:cNvPicPr>
            <a:picLocks noChangeAspect="1" noChangeArrowheads="1"/>
          </p:cNvPicPr>
          <p:nvPr/>
        </p:nvPicPr>
        <p:blipFill>
          <a:blip r:embed="rId23" cstate="print"/>
          <a:srcRect/>
          <a:stretch>
            <a:fillRect/>
          </a:stretch>
        </p:blipFill>
        <p:spPr bwMode="auto">
          <a:xfrm>
            <a:off x="7300913" y="3970338"/>
            <a:ext cx="547687" cy="296862"/>
          </a:xfrm>
          <a:prstGeom prst="rect">
            <a:avLst/>
          </a:prstGeom>
          <a:noFill/>
          <a:ln w="9525">
            <a:noFill/>
            <a:miter lim="800000"/>
            <a:headEnd/>
            <a:tailEnd/>
          </a:ln>
        </p:spPr>
      </p:pic>
      <p:pic>
        <p:nvPicPr>
          <p:cNvPr id="4151" name="Picture 14" descr="MainframeFEPApr99"/>
          <p:cNvPicPr>
            <a:picLocks noChangeAspect="1" noChangeArrowheads="1"/>
          </p:cNvPicPr>
          <p:nvPr/>
        </p:nvPicPr>
        <p:blipFill>
          <a:blip r:embed="rId24" cstate="print"/>
          <a:srcRect/>
          <a:stretch>
            <a:fillRect/>
          </a:stretch>
        </p:blipFill>
        <p:spPr bwMode="auto">
          <a:xfrm>
            <a:off x="6945313" y="2249488"/>
            <a:ext cx="1450975" cy="900112"/>
          </a:xfrm>
          <a:prstGeom prst="rect">
            <a:avLst/>
          </a:prstGeom>
          <a:noFill/>
          <a:ln w="9525">
            <a:noFill/>
            <a:miter lim="800000"/>
            <a:headEnd/>
            <a:tailEnd/>
          </a:ln>
        </p:spPr>
      </p:pic>
      <p:grpSp>
        <p:nvGrpSpPr>
          <p:cNvPr id="4152" name="Group 109"/>
          <p:cNvGrpSpPr>
            <a:grpSpLocks/>
          </p:cNvGrpSpPr>
          <p:nvPr/>
        </p:nvGrpSpPr>
        <p:grpSpPr bwMode="auto">
          <a:xfrm>
            <a:off x="6967538" y="3257550"/>
            <a:ext cx="1012825" cy="628650"/>
            <a:chOff x="4305670" y="2673207"/>
            <a:chExt cx="701691" cy="380553"/>
          </a:xfrm>
        </p:grpSpPr>
        <p:pic>
          <p:nvPicPr>
            <p:cNvPr id="4168" name="Picture 14"/>
            <p:cNvPicPr>
              <a:picLocks noChangeArrowheads="1"/>
            </p:cNvPicPr>
            <p:nvPr/>
          </p:nvPicPr>
          <p:blipFill>
            <a:blip r:embed="rId18" cstate="print"/>
            <a:srcRect/>
            <a:stretch>
              <a:fillRect/>
            </a:stretch>
          </p:blipFill>
          <p:spPr bwMode="auto">
            <a:xfrm>
              <a:off x="4342335" y="2673207"/>
              <a:ext cx="630584" cy="380553"/>
            </a:xfrm>
            <a:prstGeom prst="rect">
              <a:avLst/>
            </a:prstGeom>
            <a:noFill/>
            <a:ln w="9525">
              <a:noFill/>
              <a:miter lim="800000"/>
              <a:headEnd/>
              <a:tailEnd/>
            </a:ln>
          </p:spPr>
        </p:pic>
        <p:sp>
          <p:nvSpPr>
            <p:cNvPr id="4169" name="TextBox 108"/>
            <p:cNvSpPr txBox="1">
              <a:spLocks noChangeArrowheads="1"/>
            </p:cNvSpPr>
            <p:nvPr/>
          </p:nvSpPr>
          <p:spPr bwMode="auto">
            <a:xfrm>
              <a:off x="4305670" y="2773106"/>
              <a:ext cx="701691" cy="186397"/>
            </a:xfrm>
            <a:prstGeom prst="rect">
              <a:avLst/>
            </a:prstGeom>
            <a:noFill/>
            <a:ln w="9525">
              <a:noFill/>
              <a:miter lim="800000"/>
              <a:headEnd/>
              <a:tailEnd/>
            </a:ln>
          </p:spPr>
          <p:txBody>
            <a:bodyPr>
              <a:spAutoFit/>
            </a:bodyPr>
            <a:lstStyle/>
            <a:p>
              <a:pPr algn="ctr"/>
              <a:r>
                <a:rPr lang="en-US" sz="1400" b="1" dirty="0"/>
                <a:t>MGN</a:t>
              </a:r>
            </a:p>
          </p:txBody>
        </p:sp>
      </p:grpSp>
      <p:grpSp>
        <p:nvGrpSpPr>
          <p:cNvPr id="4153" name="Group 213"/>
          <p:cNvGrpSpPr>
            <a:grpSpLocks/>
          </p:cNvGrpSpPr>
          <p:nvPr/>
        </p:nvGrpSpPr>
        <p:grpSpPr bwMode="auto">
          <a:xfrm>
            <a:off x="6186488" y="4203700"/>
            <a:ext cx="946150" cy="793750"/>
            <a:chOff x="6066558" y="4203988"/>
            <a:chExt cx="946150" cy="793750"/>
          </a:xfrm>
        </p:grpSpPr>
        <p:pic>
          <p:nvPicPr>
            <p:cNvPr id="4166" name="Picture 36" descr="Router with firewall"/>
            <p:cNvPicPr>
              <a:picLocks noChangeAspect="1" noChangeArrowheads="1"/>
            </p:cNvPicPr>
            <p:nvPr/>
          </p:nvPicPr>
          <p:blipFill>
            <a:blip r:embed="rId25" cstate="print"/>
            <a:srcRect/>
            <a:stretch>
              <a:fillRect/>
            </a:stretch>
          </p:blipFill>
          <p:spPr bwMode="auto">
            <a:xfrm>
              <a:off x="6066558" y="4203988"/>
              <a:ext cx="946150" cy="793750"/>
            </a:xfrm>
            <a:prstGeom prst="rect">
              <a:avLst/>
            </a:prstGeom>
            <a:noFill/>
            <a:ln w="9525">
              <a:noFill/>
              <a:miter lim="800000"/>
              <a:headEnd/>
              <a:tailEnd/>
            </a:ln>
          </p:spPr>
        </p:pic>
        <p:sp>
          <p:nvSpPr>
            <p:cNvPr id="4167" name="TextBox 212"/>
            <p:cNvSpPr txBox="1">
              <a:spLocks noChangeArrowheads="1"/>
            </p:cNvSpPr>
            <p:nvPr/>
          </p:nvSpPr>
          <p:spPr bwMode="auto">
            <a:xfrm>
              <a:off x="6128654" y="4679618"/>
              <a:ext cx="832754" cy="276999"/>
            </a:xfrm>
            <a:prstGeom prst="rect">
              <a:avLst/>
            </a:prstGeom>
            <a:noFill/>
            <a:ln w="9525">
              <a:noFill/>
              <a:miter lim="800000"/>
              <a:headEnd/>
              <a:tailEnd/>
            </a:ln>
          </p:spPr>
          <p:txBody>
            <a:bodyPr>
              <a:spAutoFit/>
            </a:bodyPr>
            <a:lstStyle/>
            <a:p>
              <a:pPr algn="ctr"/>
              <a:r>
                <a:rPr lang="en-US" sz="1200" b="1" dirty="0">
                  <a:solidFill>
                    <a:schemeClr val="bg1"/>
                  </a:solidFill>
                </a:rPr>
                <a:t>IOS FW</a:t>
              </a:r>
            </a:p>
          </p:txBody>
        </p:sp>
      </p:grpSp>
      <p:pic>
        <p:nvPicPr>
          <p:cNvPr id="4154" name="Picture 1387" descr="IP Phone"/>
          <p:cNvPicPr>
            <a:picLocks noChangeAspect="1" noChangeArrowheads="1"/>
          </p:cNvPicPr>
          <p:nvPr/>
        </p:nvPicPr>
        <p:blipFill>
          <a:blip r:embed="rId26" cstate="print"/>
          <a:srcRect/>
          <a:stretch>
            <a:fillRect/>
          </a:stretch>
        </p:blipFill>
        <p:spPr bwMode="auto">
          <a:xfrm>
            <a:off x="1371600" y="4786313"/>
            <a:ext cx="762000" cy="471487"/>
          </a:xfrm>
          <a:prstGeom prst="rect">
            <a:avLst/>
          </a:prstGeom>
          <a:noFill/>
          <a:ln w="9525">
            <a:noFill/>
            <a:miter lim="800000"/>
            <a:headEnd/>
            <a:tailEnd/>
          </a:ln>
        </p:spPr>
      </p:pic>
      <p:pic>
        <p:nvPicPr>
          <p:cNvPr id="4155" name="Picture 1387" descr="IP Phone"/>
          <p:cNvPicPr>
            <a:picLocks noChangeAspect="1" noChangeArrowheads="1"/>
          </p:cNvPicPr>
          <p:nvPr/>
        </p:nvPicPr>
        <p:blipFill>
          <a:blip r:embed="rId26" cstate="print"/>
          <a:srcRect/>
          <a:stretch>
            <a:fillRect/>
          </a:stretch>
        </p:blipFill>
        <p:spPr bwMode="auto">
          <a:xfrm>
            <a:off x="3200400" y="5486400"/>
            <a:ext cx="762000" cy="471488"/>
          </a:xfrm>
          <a:prstGeom prst="rect">
            <a:avLst/>
          </a:prstGeom>
          <a:noFill/>
          <a:ln w="9525">
            <a:noFill/>
            <a:miter lim="800000"/>
            <a:headEnd/>
            <a:tailEnd/>
          </a:ln>
        </p:spPr>
      </p:pic>
      <p:sp>
        <p:nvSpPr>
          <p:cNvPr id="4156" name="TextBox 550"/>
          <p:cNvSpPr txBox="1">
            <a:spLocks noChangeArrowheads="1"/>
          </p:cNvSpPr>
          <p:nvPr/>
        </p:nvSpPr>
        <p:spPr bwMode="auto">
          <a:xfrm>
            <a:off x="4949825" y="1379538"/>
            <a:ext cx="2136775" cy="646331"/>
          </a:xfrm>
          <a:prstGeom prst="rect">
            <a:avLst/>
          </a:prstGeom>
          <a:noFill/>
          <a:ln w="9525">
            <a:noFill/>
            <a:miter lim="800000"/>
            <a:headEnd/>
            <a:tailEnd/>
          </a:ln>
        </p:spPr>
        <p:txBody>
          <a:bodyPr>
            <a:spAutoFit/>
          </a:bodyPr>
          <a:lstStyle/>
          <a:p>
            <a:r>
              <a:rPr lang="en-US" sz="1200" dirty="0" smtClean="0"/>
              <a:t>AnyConnect</a:t>
            </a:r>
            <a:endParaRPr lang="en-US" sz="1200" dirty="0"/>
          </a:p>
          <a:p>
            <a:r>
              <a:rPr lang="en-US" sz="1200" dirty="0"/>
              <a:t>Voice Mail Access,</a:t>
            </a:r>
            <a:br>
              <a:rPr lang="en-US" sz="1200" dirty="0"/>
            </a:br>
            <a:r>
              <a:rPr lang="en-US" sz="1200" dirty="0"/>
              <a:t>Single Number Reach</a:t>
            </a:r>
          </a:p>
        </p:txBody>
      </p:sp>
      <p:sp>
        <p:nvSpPr>
          <p:cNvPr id="547" name="Freeform 546"/>
          <p:cNvSpPr/>
          <p:nvPr/>
        </p:nvSpPr>
        <p:spPr bwMode="auto">
          <a:xfrm>
            <a:off x="4376056" y="1903656"/>
            <a:ext cx="1175657" cy="1186543"/>
          </a:xfrm>
          <a:custGeom>
            <a:avLst/>
            <a:gdLst>
              <a:gd name="connsiteX0" fmla="*/ 0 w 1255486"/>
              <a:gd name="connsiteY0" fmla="*/ 1676400 h 1676400"/>
              <a:gd name="connsiteX1" fmla="*/ 957943 w 1255486"/>
              <a:gd name="connsiteY1" fmla="*/ 1284514 h 1676400"/>
              <a:gd name="connsiteX2" fmla="*/ 1153886 w 1255486"/>
              <a:gd name="connsiteY2" fmla="*/ 653143 h 1676400"/>
              <a:gd name="connsiteX3" fmla="*/ 348343 w 1255486"/>
              <a:gd name="connsiteY3" fmla="*/ 0 h 1676400"/>
              <a:gd name="connsiteX4" fmla="*/ 348343 w 1255486"/>
              <a:gd name="connsiteY4" fmla="*/ 0 h 167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486" h="1676400">
                <a:moveTo>
                  <a:pt x="0" y="1676400"/>
                </a:moveTo>
                <a:cubicBezTo>
                  <a:pt x="382814" y="1565728"/>
                  <a:pt x="765629" y="1455057"/>
                  <a:pt x="957943" y="1284514"/>
                </a:cubicBezTo>
                <a:cubicBezTo>
                  <a:pt x="1150257" y="1113971"/>
                  <a:pt x="1255486" y="867229"/>
                  <a:pt x="1153886" y="653143"/>
                </a:cubicBezTo>
                <a:cubicBezTo>
                  <a:pt x="1052286" y="439057"/>
                  <a:pt x="348343" y="0"/>
                  <a:pt x="348343" y="0"/>
                </a:cubicBezTo>
                <a:lnTo>
                  <a:pt x="348343" y="0"/>
                </a:lnTo>
              </a:path>
            </a:pathLst>
          </a:custGeom>
          <a:noFill/>
          <a:ln w="66675" cap="flat" cmpd="sng" algn="ctr">
            <a:solidFill>
              <a:schemeClr val="accent3"/>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a:sp3d>
        </p:spPr>
        <p:txBody>
          <a:bodyPr lIns="82124" tIns="41061" rIns="82124" bIns="41061" anchor="ctr">
            <a:spAutoFit/>
          </a:bodyPr>
          <a:lstStyle/>
          <a:p>
            <a:pPr defTabSz="814388" fontAlgn="auto">
              <a:spcBef>
                <a:spcPts val="0"/>
              </a:spcBef>
              <a:spcAft>
                <a:spcPts val="0"/>
              </a:spcAft>
              <a:defRPr/>
            </a:pPr>
            <a:endParaRPr lang="en-US" dirty="0">
              <a:latin typeface="+mn-lt"/>
            </a:endParaRPr>
          </a:p>
        </p:txBody>
      </p:sp>
      <p:sp>
        <p:nvSpPr>
          <p:cNvPr id="121" name="Freeform 27"/>
          <p:cNvSpPr>
            <a:spLocks/>
          </p:cNvSpPr>
          <p:nvPr/>
        </p:nvSpPr>
        <p:spPr bwMode="auto">
          <a:xfrm rot="1800000">
            <a:off x="4178300" y="2190750"/>
            <a:ext cx="1498600" cy="152400"/>
          </a:xfrm>
          <a:custGeom>
            <a:avLst/>
            <a:gdLst>
              <a:gd name="T0" fmla="*/ 0 w 2017"/>
              <a:gd name="T1" fmla="*/ 0 h 97"/>
              <a:gd name="T2" fmla="*/ 1008 w 2017"/>
              <a:gd name="T3" fmla="*/ 0 h 97"/>
              <a:gd name="T4" fmla="*/ 912 w 2017"/>
              <a:gd name="T5" fmla="*/ 96 h 97"/>
              <a:gd name="T6" fmla="*/ 2016 w 2017"/>
              <a:gd name="T7" fmla="*/ 96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38100" cap="rnd">
            <a:solidFill>
              <a:schemeClr val="accent3"/>
            </a:solidFill>
            <a:round/>
            <a:headEnd type="none" w="sm" len="sm"/>
            <a:tailEnd type="none" w="sm" len="sm"/>
          </a:ln>
        </p:spPr>
        <p:txBody>
          <a:bodyPr/>
          <a:lstStyle/>
          <a:p>
            <a:pPr fontAlgn="auto">
              <a:spcBef>
                <a:spcPts val="0"/>
              </a:spcBef>
              <a:spcAft>
                <a:spcPts val="0"/>
              </a:spcAft>
              <a:defRPr/>
            </a:pPr>
            <a:endParaRPr lang="en-US" dirty="0">
              <a:latin typeface="+mn-lt"/>
            </a:endParaRPr>
          </a:p>
        </p:txBody>
      </p:sp>
      <p:grpSp>
        <p:nvGrpSpPr>
          <p:cNvPr id="4161" name="Group 109"/>
          <p:cNvGrpSpPr>
            <a:grpSpLocks/>
          </p:cNvGrpSpPr>
          <p:nvPr/>
        </p:nvGrpSpPr>
        <p:grpSpPr bwMode="auto">
          <a:xfrm>
            <a:off x="4672013" y="2251075"/>
            <a:ext cx="1376362" cy="949325"/>
            <a:chOff x="4181148" y="2575931"/>
            <a:chExt cx="952959" cy="575105"/>
          </a:xfrm>
        </p:grpSpPr>
        <p:pic>
          <p:nvPicPr>
            <p:cNvPr id="4164" name="Picture 14"/>
            <p:cNvPicPr>
              <a:picLocks noChangeArrowheads="1"/>
            </p:cNvPicPr>
            <p:nvPr/>
          </p:nvPicPr>
          <p:blipFill>
            <a:blip r:embed="rId18" cstate="print"/>
            <a:srcRect/>
            <a:stretch>
              <a:fillRect/>
            </a:stretch>
          </p:blipFill>
          <p:spPr bwMode="auto">
            <a:xfrm>
              <a:off x="4181148" y="2575931"/>
              <a:ext cx="952959" cy="575105"/>
            </a:xfrm>
            <a:prstGeom prst="rect">
              <a:avLst/>
            </a:prstGeom>
            <a:noFill/>
            <a:ln w="9525">
              <a:noFill/>
              <a:miter lim="800000"/>
              <a:headEnd/>
              <a:tailEnd/>
            </a:ln>
          </p:spPr>
        </p:pic>
        <p:sp>
          <p:nvSpPr>
            <p:cNvPr id="4165" name="TextBox 108"/>
            <p:cNvSpPr txBox="1">
              <a:spLocks noChangeArrowheads="1"/>
            </p:cNvSpPr>
            <p:nvPr/>
          </p:nvSpPr>
          <p:spPr bwMode="auto">
            <a:xfrm>
              <a:off x="4305670" y="2699993"/>
              <a:ext cx="701691" cy="316874"/>
            </a:xfrm>
            <a:prstGeom prst="rect">
              <a:avLst/>
            </a:prstGeom>
            <a:noFill/>
            <a:ln w="9525">
              <a:noFill/>
              <a:miter lim="800000"/>
              <a:headEnd/>
              <a:tailEnd/>
            </a:ln>
          </p:spPr>
          <p:txBody>
            <a:bodyPr>
              <a:spAutoFit/>
            </a:bodyPr>
            <a:lstStyle/>
            <a:p>
              <a:pPr algn="ctr"/>
              <a:r>
                <a:rPr lang="en-US" sz="1400" b="1" dirty="0"/>
                <a:t>PSTN Cellular</a:t>
              </a:r>
            </a:p>
          </p:txBody>
        </p:sp>
      </p:grpSp>
      <p:pic>
        <p:nvPicPr>
          <p:cNvPr id="4162" name="Picture 253" descr="CUC"/>
          <p:cNvPicPr>
            <a:picLocks noChangeAspect="1" noChangeArrowheads="1"/>
          </p:cNvPicPr>
          <p:nvPr/>
        </p:nvPicPr>
        <p:blipFill>
          <a:blip r:embed="rId27" cstate="print"/>
          <a:srcRect/>
          <a:stretch>
            <a:fillRect/>
          </a:stretch>
        </p:blipFill>
        <p:spPr bwMode="auto">
          <a:xfrm>
            <a:off x="3403600" y="2514600"/>
            <a:ext cx="1003300" cy="993775"/>
          </a:xfrm>
          <a:prstGeom prst="rect">
            <a:avLst/>
          </a:prstGeom>
          <a:noFill/>
          <a:ln w="9525">
            <a:noFill/>
            <a:miter lim="800000"/>
            <a:headEnd/>
            <a:tailEnd/>
          </a:ln>
        </p:spPr>
      </p:pic>
      <p:pic>
        <p:nvPicPr>
          <p:cNvPr id="4163" name="Picture 117" descr="iPhone new 2.png"/>
          <p:cNvPicPr>
            <a:picLocks noChangeAspect="1"/>
          </p:cNvPicPr>
          <p:nvPr/>
        </p:nvPicPr>
        <p:blipFill>
          <a:blip r:embed="rId28" cstate="print"/>
          <a:srcRect/>
          <a:stretch>
            <a:fillRect/>
          </a:stretch>
        </p:blipFill>
        <p:spPr bwMode="auto">
          <a:xfrm>
            <a:off x="4267200" y="1143000"/>
            <a:ext cx="533400" cy="990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Freeform 546"/>
          <p:cNvSpPr/>
          <p:nvPr/>
        </p:nvSpPr>
        <p:spPr bwMode="auto">
          <a:xfrm>
            <a:off x="4376056" y="1903656"/>
            <a:ext cx="1175657" cy="1186543"/>
          </a:xfrm>
          <a:custGeom>
            <a:avLst/>
            <a:gdLst>
              <a:gd name="connsiteX0" fmla="*/ 0 w 1255486"/>
              <a:gd name="connsiteY0" fmla="*/ 1676400 h 1676400"/>
              <a:gd name="connsiteX1" fmla="*/ 957943 w 1255486"/>
              <a:gd name="connsiteY1" fmla="*/ 1284514 h 1676400"/>
              <a:gd name="connsiteX2" fmla="*/ 1153886 w 1255486"/>
              <a:gd name="connsiteY2" fmla="*/ 653143 h 1676400"/>
              <a:gd name="connsiteX3" fmla="*/ 348343 w 1255486"/>
              <a:gd name="connsiteY3" fmla="*/ 0 h 1676400"/>
              <a:gd name="connsiteX4" fmla="*/ 348343 w 1255486"/>
              <a:gd name="connsiteY4" fmla="*/ 0 h 167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486" h="1676400">
                <a:moveTo>
                  <a:pt x="0" y="1676400"/>
                </a:moveTo>
                <a:cubicBezTo>
                  <a:pt x="382814" y="1565728"/>
                  <a:pt x="765629" y="1455057"/>
                  <a:pt x="957943" y="1284514"/>
                </a:cubicBezTo>
                <a:cubicBezTo>
                  <a:pt x="1150257" y="1113971"/>
                  <a:pt x="1255486" y="867229"/>
                  <a:pt x="1153886" y="653143"/>
                </a:cubicBezTo>
                <a:cubicBezTo>
                  <a:pt x="1052286" y="439057"/>
                  <a:pt x="348343" y="0"/>
                  <a:pt x="348343" y="0"/>
                </a:cubicBezTo>
                <a:lnTo>
                  <a:pt x="348343" y="0"/>
                </a:lnTo>
              </a:path>
            </a:pathLst>
          </a:custGeom>
          <a:noFill/>
          <a:ln w="66675" cap="flat" cmpd="sng" algn="ctr">
            <a:solidFill>
              <a:schemeClr val="accent3"/>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a:sp3d>
        </p:spPr>
        <p:txBody>
          <a:bodyPr lIns="82124" tIns="41061" rIns="82124" bIns="41061" anchor="ctr">
            <a:spAutoFit/>
          </a:bodyPr>
          <a:lstStyle/>
          <a:p>
            <a:pPr defTabSz="814388" fontAlgn="auto">
              <a:spcBef>
                <a:spcPts val="0"/>
              </a:spcBef>
              <a:spcAft>
                <a:spcPts val="0"/>
              </a:spcAft>
              <a:defRPr/>
            </a:pPr>
            <a:endParaRPr lang="en-US" dirty="0">
              <a:latin typeface="+mn-lt"/>
            </a:endParaRPr>
          </a:p>
        </p:txBody>
      </p:sp>
      <p:cxnSp>
        <p:nvCxnSpPr>
          <p:cNvPr id="126" name="Straight Connector 125"/>
          <p:cNvCxnSpPr/>
          <p:nvPr/>
        </p:nvCxnSpPr>
        <p:spPr bwMode="auto">
          <a:xfrm flipV="1">
            <a:off x="1447800" y="3171825"/>
            <a:ext cx="2003425" cy="4763"/>
          </a:xfrm>
          <a:prstGeom prst="line">
            <a:avLst/>
          </a:prstGeom>
          <a:solidFill>
            <a:schemeClr val="accent1"/>
          </a:solidFill>
          <a:ln w="38100" cap="flat" cmpd="sng" algn="ctr">
            <a:solidFill>
              <a:schemeClr val="accent6"/>
            </a:solidFill>
            <a:prstDash val="solid"/>
            <a:round/>
            <a:headEnd type="none" w="med" len="med"/>
            <a:tailEnd type="none" w="med" len="med"/>
          </a:ln>
          <a:effectLst/>
        </p:spPr>
      </p:cxnSp>
      <p:cxnSp>
        <p:nvCxnSpPr>
          <p:cNvPr id="5127" name="Straight Connector 176"/>
          <p:cNvCxnSpPr>
            <a:cxnSpLocks noChangeShapeType="1"/>
          </p:cNvCxnSpPr>
          <p:nvPr/>
        </p:nvCxnSpPr>
        <p:spPr bwMode="auto">
          <a:xfrm flipV="1">
            <a:off x="1447800" y="3121025"/>
            <a:ext cx="3967163" cy="7938"/>
          </a:xfrm>
          <a:prstGeom prst="line">
            <a:avLst/>
          </a:prstGeom>
          <a:noFill/>
          <a:ln w="38100" algn="ctr">
            <a:solidFill>
              <a:schemeClr val="tx1"/>
            </a:solidFill>
            <a:round/>
            <a:headEnd/>
            <a:tailEnd/>
          </a:ln>
        </p:spPr>
      </p:cxnSp>
      <p:pic>
        <p:nvPicPr>
          <p:cNvPr id="5128" name="Picture 62" descr="DoubleRadioAccessPoint"/>
          <p:cNvPicPr>
            <a:picLocks noChangeAspect="1" noChangeArrowheads="1"/>
          </p:cNvPicPr>
          <p:nvPr/>
        </p:nvPicPr>
        <p:blipFill>
          <a:blip r:embed="rId6" cstate="print"/>
          <a:srcRect/>
          <a:stretch>
            <a:fillRect/>
          </a:stretch>
        </p:blipFill>
        <p:spPr bwMode="auto">
          <a:xfrm>
            <a:off x="417513" y="2843213"/>
            <a:ext cx="1143000" cy="641350"/>
          </a:xfrm>
          <a:prstGeom prst="rect">
            <a:avLst/>
          </a:prstGeom>
          <a:noFill/>
          <a:ln w="9525">
            <a:noFill/>
            <a:miter lim="800000"/>
            <a:headEnd/>
            <a:tailEnd/>
          </a:ln>
        </p:spPr>
      </p:pic>
      <p:pic>
        <p:nvPicPr>
          <p:cNvPr id="5129" name="Picture 49" descr="WorkgroupSwitchVoice"/>
          <p:cNvPicPr>
            <a:picLocks noChangeAspect="1" noChangeArrowheads="1"/>
          </p:cNvPicPr>
          <p:nvPr/>
        </p:nvPicPr>
        <p:blipFill>
          <a:blip r:embed="rId7" cstate="print"/>
          <a:srcRect/>
          <a:stretch>
            <a:fillRect/>
          </a:stretch>
        </p:blipFill>
        <p:spPr bwMode="auto">
          <a:xfrm>
            <a:off x="2019300" y="2965450"/>
            <a:ext cx="923925" cy="395288"/>
          </a:xfrm>
          <a:prstGeom prst="rect">
            <a:avLst/>
          </a:prstGeom>
          <a:noFill/>
          <a:ln w="9525">
            <a:noFill/>
            <a:miter lim="800000"/>
            <a:headEnd/>
            <a:tailEnd/>
          </a:ln>
        </p:spPr>
      </p:pic>
      <p:sp>
        <p:nvSpPr>
          <p:cNvPr id="121" name="Freeform 27"/>
          <p:cNvSpPr>
            <a:spLocks/>
          </p:cNvSpPr>
          <p:nvPr/>
        </p:nvSpPr>
        <p:spPr bwMode="auto">
          <a:xfrm rot="1800000">
            <a:off x="4178300" y="2190750"/>
            <a:ext cx="1498600" cy="152400"/>
          </a:xfrm>
          <a:custGeom>
            <a:avLst/>
            <a:gdLst>
              <a:gd name="T0" fmla="*/ 0 w 2017"/>
              <a:gd name="T1" fmla="*/ 0 h 97"/>
              <a:gd name="T2" fmla="*/ 1008 w 2017"/>
              <a:gd name="T3" fmla="*/ 0 h 97"/>
              <a:gd name="T4" fmla="*/ 912 w 2017"/>
              <a:gd name="T5" fmla="*/ 96 h 97"/>
              <a:gd name="T6" fmla="*/ 2016 w 2017"/>
              <a:gd name="T7" fmla="*/ 96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38100" cap="rnd">
            <a:solidFill>
              <a:schemeClr val="accent3"/>
            </a:solidFill>
            <a:round/>
            <a:headEnd type="none" w="sm" len="sm"/>
            <a:tailEnd type="none" w="sm" len="sm"/>
          </a:ln>
        </p:spPr>
        <p:txBody>
          <a:bodyPr/>
          <a:lstStyle/>
          <a:p>
            <a:pPr fontAlgn="auto">
              <a:spcBef>
                <a:spcPts val="0"/>
              </a:spcBef>
              <a:spcAft>
                <a:spcPts val="0"/>
              </a:spcAft>
              <a:defRPr/>
            </a:pPr>
            <a:endParaRPr lang="en-US" dirty="0">
              <a:latin typeface="+mn-lt"/>
            </a:endParaRPr>
          </a:p>
        </p:txBody>
      </p:sp>
      <p:pic>
        <p:nvPicPr>
          <p:cNvPr id="5131" name="Picture 18"/>
          <p:cNvPicPr>
            <a:picLocks noChangeArrowheads="1"/>
          </p:cNvPicPr>
          <p:nvPr/>
        </p:nvPicPr>
        <p:blipFill>
          <a:blip r:embed="rId8" cstate="print"/>
          <a:srcRect/>
          <a:stretch>
            <a:fillRect/>
          </a:stretch>
        </p:blipFill>
        <p:spPr bwMode="auto">
          <a:xfrm>
            <a:off x="6477000" y="1489075"/>
            <a:ext cx="2514600" cy="3862388"/>
          </a:xfrm>
          <a:prstGeom prst="rect">
            <a:avLst/>
          </a:prstGeom>
          <a:noFill/>
          <a:ln w="9525">
            <a:noFill/>
            <a:miter lim="800000"/>
            <a:headEnd/>
            <a:tailEnd/>
          </a:ln>
        </p:spPr>
      </p:pic>
      <p:graphicFrame>
        <p:nvGraphicFramePr>
          <p:cNvPr id="5122"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79"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32" name="Rectangle 3" hidden="1"/>
          <p:cNvSpPr>
            <a:spLocks noChangeArrowheads="1"/>
          </p:cNvSpPr>
          <p:nvPr>
            <p:custDataLst>
              <p:tags r:id="rId3"/>
            </p:custDataLst>
          </p:nvPr>
        </p:nvSpPr>
        <p:spPr bwMode="auto">
          <a:xfrm>
            <a:off x="0" y="0"/>
            <a:ext cx="158750" cy="158750"/>
          </a:xfrm>
          <a:prstGeom prst="rect">
            <a:avLst/>
          </a:prstGeom>
          <a:solidFill>
            <a:srgbClr val="FFFFCC"/>
          </a:solidFill>
          <a:ln w="9525" algn="ctr">
            <a:solidFill>
              <a:schemeClr val="tx2"/>
            </a:solidFill>
            <a:miter lim="800000"/>
            <a:headEnd/>
            <a:tailEnd/>
          </a:ln>
        </p:spPr>
        <p:txBody>
          <a:bodyPr wrap="none" lIns="0" tIns="0" rIns="0" bIns="0" anchor="ctr"/>
          <a:lstStyle/>
          <a:p>
            <a:pPr defTabSz="766763"/>
            <a:r>
              <a:rPr lang="en-US" sz="1400" dirty="0"/>
              <a:t> </a:t>
            </a:r>
          </a:p>
        </p:txBody>
      </p:sp>
      <p:sp>
        <p:nvSpPr>
          <p:cNvPr id="5133" name="Rectangle 112"/>
          <p:cNvSpPr>
            <a:spLocks noGrp="1"/>
          </p:cNvSpPr>
          <p:nvPr>
            <p:ph type="title" idx="4294967295"/>
          </p:nvPr>
        </p:nvSpPr>
        <p:spPr/>
        <p:txBody>
          <a:bodyPr/>
          <a:lstStyle/>
          <a:p>
            <a:pPr eaLnBrk="1" hangingPunct="1"/>
            <a:r>
              <a:rPr lang="en-US" dirty="0" smtClean="0"/>
              <a:t>Guest Internet and Voice </a:t>
            </a:r>
            <a:br>
              <a:rPr lang="en-US" dirty="0" smtClean="0"/>
            </a:br>
            <a:r>
              <a:rPr lang="en-US" dirty="0" smtClean="0"/>
              <a:t>Service Architecture</a:t>
            </a:r>
          </a:p>
        </p:txBody>
      </p:sp>
      <p:sp>
        <p:nvSpPr>
          <p:cNvPr id="219" name="Freeform 218"/>
          <p:cNvSpPr/>
          <p:nvPr/>
        </p:nvSpPr>
        <p:spPr bwMode="auto">
          <a:xfrm>
            <a:off x="4191000" y="3556001"/>
            <a:ext cx="2065961" cy="1420398"/>
          </a:xfrm>
          <a:custGeom>
            <a:avLst/>
            <a:gdLst>
              <a:gd name="connsiteX0" fmla="*/ 0 w 1859972"/>
              <a:gd name="connsiteY0" fmla="*/ 0 h 997528"/>
              <a:gd name="connsiteX1" fmla="*/ 872836 w 1859972"/>
              <a:gd name="connsiteY1" fmla="*/ 218209 h 997528"/>
              <a:gd name="connsiteX2" fmla="*/ 1859972 w 1859972"/>
              <a:gd name="connsiteY2" fmla="*/ 997528 h 997528"/>
              <a:gd name="connsiteX3" fmla="*/ 1859972 w 1859972"/>
              <a:gd name="connsiteY3" fmla="*/ 997528 h 997528"/>
            </a:gdLst>
            <a:ahLst/>
            <a:cxnLst>
              <a:cxn ang="0">
                <a:pos x="connsiteX0" y="connsiteY0"/>
              </a:cxn>
              <a:cxn ang="0">
                <a:pos x="connsiteX1" y="connsiteY1"/>
              </a:cxn>
              <a:cxn ang="0">
                <a:pos x="connsiteX2" y="connsiteY2"/>
              </a:cxn>
              <a:cxn ang="0">
                <a:pos x="connsiteX3" y="connsiteY3"/>
              </a:cxn>
            </a:cxnLst>
            <a:rect l="l" t="t" r="r" b="b"/>
            <a:pathLst>
              <a:path w="1859972" h="997528">
                <a:moveTo>
                  <a:pt x="0" y="0"/>
                </a:moveTo>
                <a:cubicBezTo>
                  <a:pt x="281420" y="25977"/>
                  <a:pt x="562841" y="51954"/>
                  <a:pt x="872836" y="218209"/>
                </a:cubicBezTo>
                <a:cubicBezTo>
                  <a:pt x="1182831" y="384464"/>
                  <a:pt x="1859972" y="997528"/>
                  <a:pt x="1859972" y="997528"/>
                </a:cubicBezTo>
                <a:lnTo>
                  <a:pt x="1859972" y="997528"/>
                </a:lnTo>
              </a:path>
            </a:pathLst>
          </a:custGeom>
          <a:noFill/>
          <a:ln w="66675" cap="flat" cmpd="sng" algn="ctr">
            <a:solidFill>
              <a:schemeClr val="accent3"/>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a:sp3d>
        </p:spPr>
        <p:txBody>
          <a:bodyPr lIns="82124" tIns="41061" rIns="82124" bIns="41061" anchor="ctr"/>
          <a:lstStyle/>
          <a:p>
            <a:pPr algn="ctr" defTabSz="814388" eaLnBrk="0" hangingPunct="0">
              <a:lnSpc>
                <a:spcPct val="90000"/>
              </a:lnSpc>
              <a:defRPr/>
            </a:pPr>
            <a:endParaRPr lang="en-US" sz="2400" b="1" dirty="0"/>
          </a:p>
        </p:txBody>
      </p:sp>
      <p:sp>
        <p:nvSpPr>
          <p:cNvPr id="5137" name="Freeform 9"/>
          <p:cNvSpPr>
            <a:spLocks/>
          </p:cNvSpPr>
          <p:nvPr/>
        </p:nvSpPr>
        <p:spPr bwMode="auto">
          <a:xfrm rot="5400000">
            <a:off x="7885113" y="5534025"/>
            <a:ext cx="731838" cy="109537"/>
          </a:xfrm>
          <a:custGeom>
            <a:avLst/>
            <a:gdLst>
              <a:gd name="T0" fmla="*/ 0 w 2017"/>
              <a:gd name="T1" fmla="*/ 0 h 97"/>
              <a:gd name="T2" fmla="*/ 365738 w 2017"/>
              <a:gd name="T3" fmla="*/ 0 h 97"/>
              <a:gd name="T4" fmla="*/ 330905 w 2017"/>
              <a:gd name="T5" fmla="*/ 108408 h 97"/>
              <a:gd name="T6" fmla="*/ 731475 w 2017"/>
              <a:gd name="T7" fmla="*/ 108408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25400" cap="rnd" cmpd="sng">
            <a:solidFill>
              <a:schemeClr val="accent2"/>
            </a:solidFill>
            <a:prstDash val="solid"/>
            <a:round/>
            <a:headEnd type="none" w="sm" len="sm"/>
            <a:tailEnd type="none" w="sm" len="sm"/>
          </a:ln>
        </p:spPr>
        <p:txBody>
          <a:bodyPr/>
          <a:lstStyle/>
          <a:p>
            <a:endParaRPr lang="en-US" dirty="0"/>
          </a:p>
        </p:txBody>
      </p:sp>
      <p:cxnSp>
        <p:nvCxnSpPr>
          <p:cNvPr id="497" name="Straight Connector 496"/>
          <p:cNvCxnSpPr/>
          <p:nvPr/>
        </p:nvCxnSpPr>
        <p:spPr bwMode="auto">
          <a:xfrm>
            <a:off x="6626225" y="5064125"/>
            <a:ext cx="1603375" cy="0"/>
          </a:xfrm>
          <a:prstGeom prst="line">
            <a:avLst/>
          </a:prstGeom>
          <a:solidFill>
            <a:schemeClr val="accent1"/>
          </a:solidFill>
          <a:ln w="22225" cap="flat" cmpd="sng" algn="ctr">
            <a:solidFill>
              <a:schemeClr val="accent6"/>
            </a:solidFill>
            <a:prstDash val="solid"/>
            <a:round/>
            <a:headEnd type="none" w="med" len="med"/>
            <a:tailEnd type="none" w="med" len="med"/>
          </a:ln>
          <a:effectLst/>
        </p:spPr>
      </p:cxnSp>
      <p:cxnSp>
        <p:nvCxnSpPr>
          <p:cNvPr id="5139" name="Straight Connector 510"/>
          <p:cNvCxnSpPr>
            <a:cxnSpLocks noChangeShapeType="1"/>
          </p:cNvCxnSpPr>
          <p:nvPr/>
        </p:nvCxnSpPr>
        <p:spPr bwMode="auto">
          <a:xfrm flipV="1">
            <a:off x="4381500" y="3213100"/>
            <a:ext cx="620713" cy="161925"/>
          </a:xfrm>
          <a:prstGeom prst="line">
            <a:avLst/>
          </a:prstGeom>
          <a:noFill/>
          <a:ln w="12700" algn="ctr">
            <a:solidFill>
              <a:schemeClr val="tx2"/>
            </a:solidFill>
            <a:round/>
            <a:headEnd/>
            <a:tailEnd/>
          </a:ln>
        </p:spPr>
      </p:cxnSp>
      <p:sp>
        <p:nvSpPr>
          <p:cNvPr id="5140" name="TextBox 529"/>
          <p:cNvSpPr txBox="1">
            <a:spLocks noChangeArrowheads="1"/>
          </p:cNvSpPr>
          <p:nvPr/>
        </p:nvSpPr>
        <p:spPr bwMode="auto">
          <a:xfrm>
            <a:off x="0" y="5907088"/>
            <a:ext cx="1295400" cy="646112"/>
          </a:xfrm>
          <a:prstGeom prst="rect">
            <a:avLst/>
          </a:prstGeom>
          <a:noFill/>
          <a:ln w="9525">
            <a:noFill/>
            <a:miter lim="800000"/>
            <a:headEnd/>
            <a:tailEnd/>
          </a:ln>
        </p:spPr>
        <p:txBody>
          <a:bodyPr>
            <a:spAutoFit/>
          </a:bodyPr>
          <a:lstStyle/>
          <a:p>
            <a:pPr algn="ctr"/>
            <a:r>
              <a:rPr lang="en-US" sz="1200" dirty="0"/>
              <a:t>Secured Host </a:t>
            </a:r>
            <a:br>
              <a:rPr lang="en-US" sz="1200" dirty="0"/>
            </a:br>
            <a:r>
              <a:rPr lang="en-US" sz="1200" dirty="0"/>
              <a:t>(Host Intrusion Prevention)</a:t>
            </a:r>
          </a:p>
        </p:txBody>
      </p:sp>
      <p:sp>
        <p:nvSpPr>
          <p:cNvPr id="5141" name="TextBox 550"/>
          <p:cNvSpPr txBox="1">
            <a:spLocks noChangeArrowheads="1"/>
          </p:cNvSpPr>
          <p:nvPr/>
        </p:nvSpPr>
        <p:spPr bwMode="auto">
          <a:xfrm>
            <a:off x="4797425" y="1379538"/>
            <a:ext cx="2136775" cy="639762"/>
          </a:xfrm>
          <a:prstGeom prst="rect">
            <a:avLst/>
          </a:prstGeom>
          <a:noFill/>
          <a:ln w="9525">
            <a:noFill/>
            <a:miter lim="800000"/>
            <a:headEnd/>
            <a:tailEnd/>
          </a:ln>
        </p:spPr>
        <p:txBody>
          <a:bodyPr>
            <a:spAutoFit/>
          </a:bodyPr>
          <a:lstStyle/>
          <a:p>
            <a:r>
              <a:rPr lang="en-US" sz="1200" dirty="0"/>
              <a:t>Secure VPN Access,</a:t>
            </a:r>
          </a:p>
          <a:p>
            <a:r>
              <a:rPr lang="en-US" sz="1200" dirty="0"/>
              <a:t>Voice Mail Access,</a:t>
            </a:r>
            <a:br>
              <a:rPr lang="en-US" sz="1200" dirty="0"/>
            </a:br>
            <a:r>
              <a:rPr lang="en-US" sz="1200" dirty="0"/>
              <a:t>Single Number Reach</a:t>
            </a:r>
          </a:p>
        </p:txBody>
      </p:sp>
      <p:grpSp>
        <p:nvGrpSpPr>
          <p:cNvPr id="5142" name="Group 139"/>
          <p:cNvGrpSpPr>
            <a:grpSpLocks/>
          </p:cNvGrpSpPr>
          <p:nvPr/>
        </p:nvGrpSpPr>
        <p:grpSpPr bwMode="auto">
          <a:xfrm>
            <a:off x="7078663" y="2351088"/>
            <a:ext cx="1038225" cy="1109662"/>
            <a:chOff x="4530903" y="5044611"/>
            <a:chExt cx="1058239" cy="1150706"/>
          </a:xfrm>
        </p:grpSpPr>
        <p:sp>
          <p:nvSpPr>
            <p:cNvPr id="139" name="Rectangle 138"/>
            <p:cNvSpPr/>
            <p:nvPr/>
          </p:nvSpPr>
          <p:spPr bwMode="auto">
            <a:xfrm>
              <a:off x="4530903" y="5044611"/>
              <a:ext cx="1058239" cy="1150706"/>
            </a:xfrm>
            <a:prstGeom prst="rect">
              <a:avLst/>
            </a:prstGeom>
            <a:solidFill>
              <a:schemeClr val="bg1">
                <a:alpha val="0"/>
              </a:schemeClr>
            </a:solidFill>
            <a:ln w="19050" cap="flat" cmpd="sng" algn="ctr">
              <a:solidFill>
                <a:schemeClr val="tx1">
                  <a:lumMod val="65000"/>
                  <a:lumOff val="35000"/>
                </a:schemeClr>
              </a:solidFill>
              <a:prstDash val="sysDash"/>
              <a:round/>
              <a:headEnd type="none" w="med" len="med"/>
              <a:tailEnd type="none" w="med" len="med"/>
            </a:ln>
            <a:effectLst/>
          </p:spPr>
          <p:txBody>
            <a:bodyPr lIns="82124" tIns="41061" rIns="82124" bIns="41061" anchor="ctr">
              <a:spAutoFit/>
            </a:bodyPr>
            <a:lstStyle/>
            <a:p>
              <a:pPr algn="ctr" defTabSz="814388" eaLnBrk="0" hangingPunct="0">
                <a:lnSpc>
                  <a:spcPct val="90000"/>
                </a:lnSpc>
                <a:defRPr/>
              </a:pPr>
              <a:endParaRPr lang="en-US" sz="2400" b="1" dirty="0"/>
            </a:p>
          </p:txBody>
        </p:sp>
        <p:grpSp>
          <p:nvGrpSpPr>
            <p:cNvPr id="5216" name="Group 61"/>
            <p:cNvGrpSpPr>
              <a:grpSpLocks/>
            </p:cNvGrpSpPr>
            <p:nvPr/>
          </p:nvGrpSpPr>
          <p:grpSpPr bwMode="auto">
            <a:xfrm>
              <a:off x="4547618" y="5097891"/>
              <a:ext cx="969604" cy="974136"/>
              <a:chOff x="2533" y="3544"/>
              <a:chExt cx="591" cy="460"/>
            </a:xfrm>
          </p:grpSpPr>
          <p:grpSp>
            <p:nvGrpSpPr>
              <p:cNvPr id="5217" name="Group 62"/>
              <p:cNvGrpSpPr>
                <a:grpSpLocks/>
              </p:cNvGrpSpPr>
              <p:nvPr/>
            </p:nvGrpSpPr>
            <p:grpSpPr bwMode="auto">
              <a:xfrm>
                <a:off x="2611" y="3636"/>
                <a:ext cx="428" cy="312"/>
                <a:chOff x="2611" y="3636"/>
                <a:chExt cx="428" cy="312"/>
              </a:xfrm>
            </p:grpSpPr>
            <p:sp>
              <p:nvSpPr>
                <p:cNvPr id="5223" name="Line 63"/>
                <p:cNvSpPr>
                  <a:spLocks noChangeShapeType="1"/>
                </p:cNvSpPr>
                <p:nvPr/>
              </p:nvSpPr>
              <p:spPr bwMode="auto">
                <a:xfrm flipV="1">
                  <a:off x="2698" y="3779"/>
                  <a:ext cx="326" cy="169"/>
                </a:xfrm>
                <a:prstGeom prst="line">
                  <a:avLst/>
                </a:prstGeom>
                <a:noFill/>
                <a:ln w="19050">
                  <a:solidFill>
                    <a:schemeClr val="tx2"/>
                  </a:solidFill>
                  <a:round/>
                  <a:headEnd/>
                  <a:tailEnd/>
                </a:ln>
              </p:spPr>
              <p:txBody>
                <a:bodyPr wrap="none" lIns="82124" tIns="41061" rIns="82124" bIns="41061" anchor="ctr"/>
                <a:lstStyle/>
                <a:p>
                  <a:endParaRPr lang="en-US" dirty="0"/>
                </a:p>
              </p:txBody>
            </p:sp>
            <p:grpSp>
              <p:nvGrpSpPr>
                <p:cNvPr id="5224" name="Group 64"/>
                <p:cNvGrpSpPr>
                  <a:grpSpLocks/>
                </p:cNvGrpSpPr>
                <p:nvPr/>
              </p:nvGrpSpPr>
              <p:grpSpPr bwMode="auto">
                <a:xfrm>
                  <a:off x="2611" y="3636"/>
                  <a:ext cx="428" cy="312"/>
                  <a:chOff x="2611" y="3636"/>
                  <a:chExt cx="428" cy="312"/>
                </a:xfrm>
              </p:grpSpPr>
              <p:sp>
                <p:nvSpPr>
                  <p:cNvPr id="5225" name="AutoShape 65"/>
                  <p:cNvSpPr>
                    <a:spLocks noChangeArrowheads="1"/>
                  </p:cNvSpPr>
                  <p:nvPr/>
                </p:nvSpPr>
                <p:spPr bwMode="auto">
                  <a:xfrm>
                    <a:off x="2611" y="3638"/>
                    <a:ext cx="428" cy="310"/>
                  </a:xfrm>
                  <a:prstGeom prst="pentagon">
                    <a:avLst/>
                  </a:prstGeom>
                  <a:noFill/>
                  <a:ln w="19050">
                    <a:solidFill>
                      <a:schemeClr val="tx2"/>
                    </a:solidFill>
                    <a:miter lim="800000"/>
                    <a:headEnd/>
                    <a:tailEnd/>
                  </a:ln>
                </p:spPr>
                <p:txBody>
                  <a:bodyPr wrap="none" lIns="82124" tIns="41061" rIns="82124" bIns="41061" anchor="ctr"/>
                  <a:lstStyle/>
                  <a:p>
                    <a:endParaRPr lang="en-US" dirty="0">
                      <a:ea typeface="ＭＳ Ｐゴシック" charset="-128"/>
                    </a:endParaRPr>
                  </a:p>
                </p:txBody>
              </p:sp>
              <p:sp>
                <p:nvSpPr>
                  <p:cNvPr id="5226" name="Line 66"/>
                  <p:cNvSpPr>
                    <a:spLocks noChangeShapeType="1"/>
                  </p:cNvSpPr>
                  <p:nvPr/>
                </p:nvSpPr>
                <p:spPr bwMode="auto">
                  <a:xfrm>
                    <a:off x="2824" y="3637"/>
                    <a:ext cx="135" cy="311"/>
                  </a:xfrm>
                  <a:prstGeom prst="line">
                    <a:avLst/>
                  </a:prstGeom>
                  <a:noFill/>
                  <a:ln w="19050">
                    <a:solidFill>
                      <a:schemeClr val="tx2"/>
                    </a:solidFill>
                    <a:round/>
                    <a:headEnd/>
                    <a:tailEnd/>
                  </a:ln>
                </p:spPr>
                <p:txBody>
                  <a:bodyPr wrap="none" lIns="82124" tIns="41061" rIns="82124" bIns="41061" anchor="ctr"/>
                  <a:lstStyle/>
                  <a:p>
                    <a:endParaRPr lang="en-US" dirty="0"/>
                  </a:p>
                </p:txBody>
              </p:sp>
              <p:sp>
                <p:nvSpPr>
                  <p:cNvPr id="5227" name="Line 67"/>
                  <p:cNvSpPr>
                    <a:spLocks noChangeShapeType="1"/>
                  </p:cNvSpPr>
                  <p:nvPr/>
                </p:nvSpPr>
                <p:spPr bwMode="auto">
                  <a:xfrm flipH="1">
                    <a:off x="2693" y="3636"/>
                    <a:ext cx="127" cy="306"/>
                  </a:xfrm>
                  <a:prstGeom prst="line">
                    <a:avLst/>
                  </a:prstGeom>
                  <a:noFill/>
                  <a:ln w="19050">
                    <a:solidFill>
                      <a:schemeClr val="tx2"/>
                    </a:solidFill>
                    <a:round/>
                    <a:headEnd/>
                    <a:tailEnd/>
                  </a:ln>
                </p:spPr>
                <p:txBody>
                  <a:bodyPr wrap="none" lIns="82124" tIns="41061" rIns="82124" bIns="41061" anchor="ctr"/>
                  <a:lstStyle/>
                  <a:p>
                    <a:endParaRPr lang="en-US" dirty="0"/>
                  </a:p>
                </p:txBody>
              </p:sp>
              <p:sp>
                <p:nvSpPr>
                  <p:cNvPr id="5228" name="Line 68"/>
                  <p:cNvSpPr>
                    <a:spLocks noChangeShapeType="1"/>
                  </p:cNvSpPr>
                  <p:nvPr/>
                </p:nvSpPr>
                <p:spPr bwMode="auto">
                  <a:xfrm>
                    <a:off x="2618" y="3782"/>
                    <a:ext cx="411" cy="0"/>
                  </a:xfrm>
                  <a:prstGeom prst="line">
                    <a:avLst/>
                  </a:prstGeom>
                  <a:noFill/>
                  <a:ln w="19050">
                    <a:solidFill>
                      <a:srgbClr val="808080"/>
                    </a:solidFill>
                    <a:round/>
                    <a:headEnd/>
                    <a:tailEnd/>
                  </a:ln>
                </p:spPr>
                <p:txBody>
                  <a:bodyPr wrap="none" lIns="82124" tIns="41061" rIns="82124" bIns="41061" anchor="ctr"/>
                  <a:lstStyle/>
                  <a:p>
                    <a:endParaRPr lang="en-US" dirty="0"/>
                  </a:p>
                </p:txBody>
              </p:sp>
              <p:sp>
                <p:nvSpPr>
                  <p:cNvPr id="5229" name="Line 69"/>
                  <p:cNvSpPr>
                    <a:spLocks noChangeShapeType="1"/>
                  </p:cNvSpPr>
                  <p:nvPr/>
                </p:nvSpPr>
                <p:spPr bwMode="auto">
                  <a:xfrm flipH="1" flipV="1">
                    <a:off x="2622" y="3778"/>
                    <a:ext cx="332" cy="168"/>
                  </a:xfrm>
                  <a:prstGeom prst="line">
                    <a:avLst/>
                  </a:prstGeom>
                  <a:noFill/>
                  <a:ln w="19050">
                    <a:solidFill>
                      <a:schemeClr val="tx2"/>
                    </a:solidFill>
                    <a:round/>
                    <a:headEnd/>
                    <a:tailEnd/>
                  </a:ln>
                </p:spPr>
                <p:txBody>
                  <a:bodyPr wrap="none" lIns="82124" tIns="41061" rIns="82124" bIns="41061" anchor="ctr"/>
                  <a:lstStyle/>
                  <a:p>
                    <a:endParaRPr lang="en-US" dirty="0"/>
                  </a:p>
                </p:txBody>
              </p:sp>
            </p:grpSp>
          </p:grpSp>
          <p:pic>
            <p:nvPicPr>
              <p:cNvPr id="5218" name="Picture 70" descr="callmanager"/>
              <p:cNvPicPr>
                <a:picLocks noChangeAspect="1" noChangeArrowheads="1"/>
              </p:cNvPicPr>
              <p:nvPr/>
            </p:nvPicPr>
            <p:blipFill>
              <a:blip r:embed="rId10" cstate="print"/>
              <a:srcRect/>
              <a:stretch>
                <a:fillRect/>
              </a:stretch>
            </p:blipFill>
            <p:spPr bwMode="auto">
              <a:xfrm>
                <a:off x="2885" y="3878"/>
                <a:ext cx="196" cy="126"/>
              </a:xfrm>
              <a:prstGeom prst="rect">
                <a:avLst/>
              </a:prstGeom>
              <a:noFill/>
              <a:ln w="9525">
                <a:noFill/>
                <a:miter lim="800000"/>
                <a:headEnd/>
                <a:tailEnd/>
              </a:ln>
            </p:spPr>
          </p:pic>
          <p:pic>
            <p:nvPicPr>
              <p:cNvPr id="5219" name="Picture 71" descr="callmanager"/>
              <p:cNvPicPr>
                <a:picLocks noChangeAspect="1" noChangeArrowheads="1"/>
              </p:cNvPicPr>
              <p:nvPr/>
            </p:nvPicPr>
            <p:blipFill>
              <a:blip r:embed="rId10" cstate="print"/>
              <a:srcRect/>
              <a:stretch>
                <a:fillRect/>
              </a:stretch>
            </p:blipFill>
            <p:spPr bwMode="auto">
              <a:xfrm>
                <a:off x="2583" y="3878"/>
                <a:ext cx="196" cy="126"/>
              </a:xfrm>
              <a:prstGeom prst="rect">
                <a:avLst/>
              </a:prstGeom>
              <a:noFill/>
              <a:ln w="9525">
                <a:noFill/>
                <a:miter lim="800000"/>
                <a:headEnd/>
                <a:tailEnd/>
              </a:ln>
            </p:spPr>
          </p:pic>
          <p:pic>
            <p:nvPicPr>
              <p:cNvPr id="5220" name="Picture 72" descr="callmanager"/>
              <p:cNvPicPr>
                <a:picLocks noChangeAspect="1" noChangeArrowheads="1"/>
              </p:cNvPicPr>
              <p:nvPr/>
            </p:nvPicPr>
            <p:blipFill>
              <a:blip r:embed="rId10" cstate="print"/>
              <a:srcRect/>
              <a:stretch>
                <a:fillRect/>
              </a:stretch>
            </p:blipFill>
            <p:spPr bwMode="auto">
              <a:xfrm>
                <a:off x="2729" y="3544"/>
                <a:ext cx="196" cy="126"/>
              </a:xfrm>
              <a:prstGeom prst="rect">
                <a:avLst/>
              </a:prstGeom>
              <a:noFill/>
              <a:ln w="9525">
                <a:noFill/>
                <a:miter lim="800000"/>
                <a:headEnd/>
                <a:tailEnd/>
              </a:ln>
            </p:spPr>
          </p:pic>
          <p:pic>
            <p:nvPicPr>
              <p:cNvPr id="5221" name="Picture 73" descr="callmanager"/>
              <p:cNvPicPr>
                <a:picLocks noChangeAspect="1" noChangeArrowheads="1"/>
              </p:cNvPicPr>
              <p:nvPr/>
            </p:nvPicPr>
            <p:blipFill>
              <a:blip r:embed="rId10" cstate="print"/>
              <a:srcRect/>
              <a:stretch>
                <a:fillRect/>
              </a:stretch>
            </p:blipFill>
            <p:spPr bwMode="auto">
              <a:xfrm>
                <a:off x="2928" y="3713"/>
                <a:ext cx="196" cy="126"/>
              </a:xfrm>
              <a:prstGeom prst="rect">
                <a:avLst/>
              </a:prstGeom>
              <a:noFill/>
              <a:ln w="9525">
                <a:noFill/>
                <a:miter lim="800000"/>
                <a:headEnd/>
                <a:tailEnd/>
              </a:ln>
            </p:spPr>
          </p:pic>
          <p:pic>
            <p:nvPicPr>
              <p:cNvPr id="5222" name="Picture 74" descr="callmanager"/>
              <p:cNvPicPr>
                <a:picLocks noChangeAspect="1" noChangeArrowheads="1"/>
              </p:cNvPicPr>
              <p:nvPr/>
            </p:nvPicPr>
            <p:blipFill>
              <a:blip r:embed="rId10" cstate="print"/>
              <a:srcRect/>
              <a:stretch>
                <a:fillRect/>
              </a:stretch>
            </p:blipFill>
            <p:spPr bwMode="auto">
              <a:xfrm>
                <a:off x="2533" y="3713"/>
                <a:ext cx="196" cy="126"/>
              </a:xfrm>
              <a:prstGeom prst="rect">
                <a:avLst/>
              </a:prstGeom>
              <a:noFill/>
              <a:ln w="9525">
                <a:noFill/>
                <a:miter lim="800000"/>
                <a:headEnd/>
                <a:tailEnd/>
              </a:ln>
            </p:spPr>
          </p:pic>
        </p:grpSp>
      </p:grpSp>
      <p:pic>
        <p:nvPicPr>
          <p:cNvPr id="5143" name="Picture 52" descr="WLAN_Controller"/>
          <p:cNvPicPr>
            <a:picLocks noChangeAspect="1" noChangeArrowheads="1"/>
          </p:cNvPicPr>
          <p:nvPr/>
        </p:nvPicPr>
        <p:blipFill>
          <a:blip r:embed="rId11" cstate="print"/>
          <a:srcRect/>
          <a:stretch>
            <a:fillRect/>
          </a:stretch>
        </p:blipFill>
        <p:spPr bwMode="auto">
          <a:xfrm>
            <a:off x="7007225" y="4929188"/>
            <a:ext cx="671513" cy="330200"/>
          </a:xfrm>
          <a:prstGeom prst="rect">
            <a:avLst/>
          </a:prstGeom>
          <a:noFill/>
          <a:ln w="9525">
            <a:noFill/>
            <a:miter lim="800000"/>
            <a:headEnd/>
            <a:tailEnd/>
          </a:ln>
        </p:spPr>
      </p:pic>
      <p:pic>
        <p:nvPicPr>
          <p:cNvPr id="5144" name="Picture 52" descr="WLAN_Controller"/>
          <p:cNvPicPr>
            <a:picLocks noChangeAspect="1" noChangeArrowheads="1"/>
          </p:cNvPicPr>
          <p:nvPr/>
        </p:nvPicPr>
        <p:blipFill>
          <a:blip r:embed="rId11" cstate="print"/>
          <a:srcRect/>
          <a:stretch>
            <a:fillRect/>
          </a:stretch>
        </p:blipFill>
        <p:spPr bwMode="auto">
          <a:xfrm>
            <a:off x="7153275" y="5003800"/>
            <a:ext cx="671513" cy="330200"/>
          </a:xfrm>
          <a:prstGeom prst="rect">
            <a:avLst/>
          </a:prstGeom>
          <a:noFill/>
          <a:ln w="9525">
            <a:noFill/>
            <a:miter lim="800000"/>
            <a:headEnd/>
            <a:tailEnd/>
          </a:ln>
        </p:spPr>
      </p:pic>
      <p:sp>
        <p:nvSpPr>
          <p:cNvPr id="5145" name="TextBox 245"/>
          <p:cNvSpPr txBox="1">
            <a:spLocks noChangeArrowheads="1"/>
          </p:cNvSpPr>
          <p:nvPr/>
        </p:nvSpPr>
        <p:spPr bwMode="auto">
          <a:xfrm>
            <a:off x="6794500" y="4391025"/>
            <a:ext cx="1544638" cy="600075"/>
          </a:xfrm>
          <a:prstGeom prst="rect">
            <a:avLst/>
          </a:prstGeom>
          <a:noFill/>
          <a:ln w="9525">
            <a:noFill/>
            <a:miter lim="800000"/>
            <a:headEnd/>
            <a:tailEnd/>
          </a:ln>
        </p:spPr>
        <p:txBody>
          <a:bodyPr>
            <a:spAutoFit/>
          </a:bodyPr>
          <a:lstStyle/>
          <a:p>
            <a:pPr algn="ctr"/>
            <a:r>
              <a:rPr lang="en-US" sz="1100" dirty="0"/>
              <a:t>Wireless Anchor</a:t>
            </a:r>
          </a:p>
          <a:p>
            <a:pPr algn="ctr"/>
            <a:r>
              <a:rPr lang="en-US" sz="1100" dirty="0"/>
              <a:t>Controllers </a:t>
            </a:r>
            <a:br>
              <a:rPr lang="en-US" sz="1100" dirty="0"/>
            </a:br>
            <a:r>
              <a:rPr lang="en-US" sz="1100" dirty="0"/>
              <a:t>(Guest Access)</a:t>
            </a:r>
          </a:p>
        </p:txBody>
      </p:sp>
      <p:sp>
        <p:nvSpPr>
          <p:cNvPr id="5146" name="TextBox 245"/>
          <p:cNvSpPr txBox="1">
            <a:spLocks noChangeArrowheads="1"/>
          </p:cNvSpPr>
          <p:nvPr/>
        </p:nvSpPr>
        <p:spPr bwMode="auto">
          <a:xfrm>
            <a:off x="5562600" y="2590800"/>
            <a:ext cx="1524000" cy="554038"/>
          </a:xfrm>
          <a:prstGeom prst="rect">
            <a:avLst/>
          </a:prstGeom>
          <a:noFill/>
          <a:ln w="9525">
            <a:noFill/>
            <a:miter lim="800000"/>
            <a:headEnd/>
            <a:tailEnd/>
          </a:ln>
        </p:spPr>
        <p:txBody>
          <a:bodyPr>
            <a:spAutoFit/>
          </a:bodyPr>
          <a:lstStyle/>
          <a:p>
            <a:pPr algn="r"/>
            <a:r>
              <a:rPr lang="en-US" sz="1000" dirty="0"/>
              <a:t>Cisco Unified Communication Manager Cluster</a:t>
            </a:r>
          </a:p>
        </p:txBody>
      </p:sp>
      <p:pic>
        <p:nvPicPr>
          <p:cNvPr id="5147" name="Picture 325" descr="WiSM"/>
          <p:cNvPicPr>
            <a:picLocks noChangeAspect="1" noChangeArrowheads="1"/>
          </p:cNvPicPr>
          <p:nvPr/>
        </p:nvPicPr>
        <p:blipFill>
          <a:blip r:embed="rId12" cstate="print"/>
          <a:srcRect/>
          <a:stretch>
            <a:fillRect/>
          </a:stretch>
        </p:blipFill>
        <p:spPr bwMode="auto">
          <a:xfrm>
            <a:off x="8154988" y="3200400"/>
            <a:ext cx="554037" cy="663575"/>
          </a:xfrm>
          <a:prstGeom prst="rect">
            <a:avLst/>
          </a:prstGeom>
          <a:noFill/>
          <a:ln w="9525">
            <a:noFill/>
            <a:miter lim="800000"/>
            <a:headEnd/>
            <a:tailEnd/>
          </a:ln>
        </p:spPr>
      </p:pic>
      <p:pic>
        <p:nvPicPr>
          <p:cNvPr id="5148" name="Picture 325" descr="WiSM"/>
          <p:cNvPicPr>
            <a:picLocks noChangeAspect="1" noChangeArrowheads="1"/>
          </p:cNvPicPr>
          <p:nvPr/>
        </p:nvPicPr>
        <p:blipFill>
          <a:blip r:embed="rId12" cstate="print"/>
          <a:srcRect/>
          <a:stretch>
            <a:fillRect/>
          </a:stretch>
        </p:blipFill>
        <p:spPr bwMode="auto">
          <a:xfrm>
            <a:off x="8285163" y="3360738"/>
            <a:ext cx="554037" cy="663575"/>
          </a:xfrm>
          <a:prstGeom prst="rect">
            <a:avLst/>
          </a:prstGeom>
          <a:noFill/>
          <a:ln w="9525">
            <a:noFill/>
            <a:miter lim="800000"/>
            <a:headEnd/>
            <a:tailEnd/>
          </a:ln>
        </p:spPr>
      </p:pic>
      <p:sp>
        <p:nvSpPr>
          <p:cNvPr id="5149" name="TextBox 245"/>
          <p:cNvSpPr txBox="1">
            <a:spLocks noChangeArrowheads="1"/>
          </p:cNvSpPr>
          <p:nvPr/>
        </p:nvSpPr>
        <p:spPr bwMode="auto">
          <a:xfrm>
            <a:off x="7696200" y="3970338"/>
            <a:ext cx="1527175" cy="461962"/>
          </a:xfrm>
          <a:prstGeom prst="rect">
            <a:avLst/>
          </a:prstGeom>
          <a:noFill/>
          <a:ln w="9525">
            <a:noFill/>
            <a:miter lim="800000"/>
            <a:headEnd/>
            <a:tailEnd/>
          </a:ln>
        </p:spPr>
        <p:txBody>
          <a:bodyPr>
            <a:spAutoFit/>
          </a:bodyPr>
          <a:lstStyle/>
          <a:p>
            <a:pPr algn="ctr"/>
            <a:r>
              <a:rPr lang="en-US" sz="1200" dirty="0"/>
              <a:t>Wireless LAN</a:t>
            </a:r>
          </a:p>
          <a:p>
            <a:pPr algn="ctr"/>
            <a:r>
              <a:rPr lang="en-US" sz="1200" dirty="0"/>
              <a:t>Controllers</a:t>
            </a:r>
          </a:p>
        </p:txBody>
      </p:sp>
      <p:sp>
        <p:nvSpPr>
          <p:cNvPr id="5150" name="TextBox 245"/>
          <p:cNvSpPr txBox="1">
            <a:spLocks noChangeArrowheads="1"/>
          </p:cNvSpPr>
          <p:nvPr/>
        </p:nvSpPr>
        <p:spPr bwMode="auto">
          <a:xfrm>
            <a:off x="1981200" y="5029200"/>
            <a:ext cx="1371600" cy="461963"/>
          </a:xfrm>
          <a:prstGeom prst="rect">
            <a:avLst/>
          </a:prstGeom>
          <a:noFill/>
          <a:ln w="9525">
            <a:noFill/>
            <a:miter lim="800000"/>
            <a:headEnd/>
            <a:tailEnd/>
          </a:ln>
        </p:spPr>
        <p:txBody>
          <a:bodyPr>
            <a:spAutoFit/>
          </a:bodyPr>
          <a:lstStyle/>
          <a:p>
            <a:r>
              <a:rPr lang="en-US" sz="1200" dirty="0"/>
              <a:t>7925G VoIP</a:t>
            </a:r>
            <a:br>
              <a:rPr lang="en-US" sz="1200" dirty="0"/>
            </a:br>
            <a:r>
              <a:rPr lang="en-US" sz="1200" dirty="0"/>
              <a:t>Wireless Phone</a:t>
            </a:r>
          </a:p>
        </p:txBody>
      </p:sp>
      <p:sp>
        <p:nvSpPr>
          <p:cNvPr id="162" name="Freeform 161"/>
          <p:cNvSpPr/>
          <p:nvPr/>
        </p:nvSpPr>
        <p:spPr bwMode="auto">
          <a:xfrm>
            <a:off x="1054100" y="2438400"/>
            <a:ext cx="4329113" cy="1803400"/>
          </a:xfrm>
          <a:custGeom>
            <a:avLst/>
            <a:gdLst>
              <a:gd name="connsiteX0" fmla="*/ 934949 w 4191857"/>
              <a:gd name="connsiteY0" fmla="*/ 0 h 1417834"/>
              <a:gd name="connsiteX1" fmla="*/ 51371 w 4191857"/>
              <a:gd name="connsiteY1" fmla="*/ 503434 h 1417834"/>
              <a:gd name="connsiteX2" fmla="*/ 626724 w 4191857"/>
              <a:gd name="connsiteY2" fmla="*/ 770562 h 1417834"/>
              <a:gd name="connsiteX3" fmla="*/ 3369924 w 4191857"/>
              <a:gd name="connsiteY3" fmla="*/ 1099335 h 1417834"/>
              <a:gd name="connsiteX4" fmla="*/ 4191857 w 4191857"/>
              <a:gd name="connsiteY4" fmla="*/ 1417834 h 1417834"/>
              <a:gd name="connsiteX5" fmla="*/ 4191857 w 4191857"/>
              <a:gd name="connsiteY5" fmla="*/ 1417834 h 1417834"/>
              <a:gd name="connsiteX0" fmla="*/ 820155 w 4175458"/>
              <a:gd name="connsiteY0" fmla="*/ 0 h 1517252"/>
              <a:gd name="connsiteX1" fmla="*/ 34972 w 4175458"/>
              <a:gd name="connsiteY1" fmla="*/ 602852 h 1517252"/>
              <a:gd name="connsiteX2" fmla="*/ 610325 w 4175458"/>
              <a:gd name="connsiteY2" fmla="*/ 869980 h 1517252"/>
              <a:gd name="connsiteX3" fmla="*/ 3353525 w 4175458"/>
              <a:gd name="connsiteY3" fmla="*/ 1198753 h 1517252"/>
              <a:gd name="connsiteX4" fmla="*/ 4175458 w 4175458"/>
              <a:gd name="connsiteY4" fmla="*/ 1517252 h 1517252"/>
              <a:gd name="connsiteX5" fmla="*/ 4175458 w 4175458"/>
              <a:gd name="connsiteY5" fmla="*/ 1517252 h 151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5458" h="1517252">
                <a:moveTo>
                  <a:pt x="820155" y="0"/>
                </a:moveTo>
                <a:cubicBezTo>
                  <a:pt x="404051" y="187503"/>
                  <a:pt x="69944" y="457855"/>
                  <a:pt x="34972" y="602852"/>
                </a:cubicBezTo>
                <a:cubicBezTo>
                  <a:pt x="0" y="747849"/>
                  <a:pt x="57233" y="770663"/>
                  <a:pt x="610325" y="869980"/>
                </a:cubicBezTo>
                <a:cubicBezTo>
                  <a:pt x="1163417" y="969297"/>
                  <a:pt x="2759336" y="1090874"/>
                  <a:pt x="3353525" y="1198753"/>
                </a:cubicBezTo>
                <a:cubicBezTo>
                  <a:pt x="3947714" y="1306632"/>
                  <a:pt x="4175458" y="1517252"/>
                  <a:pt x="4175458" y="1517252"/>
                </a:cubicBezTo>
                <a:lnTo>
                  <a:pt x="4175458" y="1517252"/>
                </a:lnTo>
              </a:path>
            </a:pathLst>
          </a:custGeom>
          <a:noFill/>
          <a:ln w="22225" cap="flat" cmpd="sng" algn="ctr">
            <a:solidFill>
              <a:schemeClr val="accent6"/>
            </a:solidFill>
            <a:prstDash val="sysDot"/>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164" name="Freeform 163"/>
          <p:cNvSpPr/>
          <p:nvPr/>
        </p:nvSpPr>
        <p:spPr bwMode="auto">
          <a:xfrm>
            <a:off x="5548313" y="4467225"/>
            <a:ext cx="3060700" cy="1582738"/>
          </a:xfrm>
          <a:custGeom>
            <a:avLst/>
            <a:gdLst>
              <a:gd name="connsiteX0" fmla="*/ 3184989 w 3251771"/>
              <a:gd name="connsiteY0" fmla="*/ 1376737 h 1376737"/>
              <a:gd name="connsiteX1" fmla="*/ 2876764 w 3251771"/>
              <a:gd name="connsiteY1" fmla="*/ 842481 h 1376737"/>
              <a:gd name="connsiteX2" fmla="*/ 934948 w 3251771"/>
              <a:gd name="connsiteY2" fmla="*/ 780836 h 1376737"/>
              <a:gd name="connsiteX3" fmla="*/ 133564 w 3251771"/>
              <a:gd name="connsiteY3" fmla="*/ 113016 h 1376737"/>
              <a:gd name="connsiteX4" fmla="*/ 133564 w 3251771"/>
              <a:gd name="connsiteY4" fmla="*/ 102742 h 1376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771" h="1376737">
                <a:moveTo>
                  <a:pt x="3184989" y="1376737"/>
                </a:moveTo>
                <a:cubicBezTo>
                  <a:pt x="3218380" y="1159267"/>
                  <a:pt x="3251771" y="941798"/>
                  <a:pt x="2876764" y="842481"/>
                </a:cubicBezTo>
                <a:cubicBezTo>
                  <a:pt x="2501757" y="743164"/>
                  <a:pt x="1392148" y="902413"/>
                  <a:pt x="934948" y="780836"/>
                </a:cubicBezTo>
                <a:cubicBezTo>
                  <a:pt x="477748" y="659259"/>
                  <a:pt x="267128" y="226032"/>
                  <a:pt x="133564" y="113016"/>
                </a:cubicBezTo>
                <a:cubicBezTo>
                  <a:pt x="0" y="0"/>
                  <a:pt x="133564" y="102742"/>
                  <a:pt x="133564" y="102742"/>
                </a:cubicBezTo>
              </a:path>
            </a:pathLst>
          </a:custGeom>
          <a:noFill/>
          <a:ln w="22225" cap="flat" cmpd="sng" algn="ctr">
            <a:solidFill>
              <a:schemeClr val="accent6"/>
            </a:solidFill>
            <a:prstDash val="dash"/>
            <a:round/>
            <a:headEnd type="none" w="med" len="med"/>
            <a:tailEnd type="none" w="med" len="med"/>
          </a:ln>
          <a:effectLst/>
        </p:spPr>
        <p:txBody>
          <a:bodyPr lIns="82124" tIns="41061" rIns="82124" bIns="41061" anchor="ctr">
            <a:spAutoFit/>
          </a:bodyPr>
          <a:lstStyle/>
          <a:p>
            <a:pPr defTabSz="814388" fontAlgn="auto">
              <a:spcBef>
                <a:spcPts val="0"/>
              </a:spcBef>
              <a:spcAft>
                <a:spcPts val="0"/>
              </a:spcAft>
              <a:defRPr/>
            </a:pPr>
            <a:endParaRPr lang="en-US" dirty="0">
              <a:latin typeface="+mn-lt"/>
            </a:endParaRPr>
          </a:p>
        </p:txBody>
      </p:sp>
      <p:grpSp>
        <p:nvGrpSpPr>
          <p:cNvPr id="5153" name="Group 42"/>
          <p:cNvGrpSpPr>
            <a:grpSpLocks noChangeAspect="1"/>
          </p:cNvGrpSpPr>
          <p:nvPr/>
        </p:nvGrpSpPr>
        <p:grpSpPr bwMode="auto">
          <a:xfrm rot="15239090">
            <a:off x="1611313" y="3557588"/>
            <a:ext cx="687387" cy="687387"/>
            <a:chOff x="3456" y="2016"/>
            <a:chExt cx="1540" cy="1542"/>
          </a:xfrm>
        </p:grpSpPr>
        <p:sp>
          <p:nvSpPr>
            <p:cNvPr id="5212" name="AutoShape 41"/>
            <p:cNvSpPr>
              <a:spLocks noChangeAspect="1" noChangeArrowheads="1" noTextEdit="1"/>
            </p:cNvSpPr>
            <p:nvPr/>
          </p:nvSpPr>
          <p:spPr bwMode="auto">
            <a:xfrm>
              <a:off x="3456" y="2016"/>
              <a:ext cx="1540" cy="1542"/>
            </a:xfrm>
            <a:prstGeom prst="rect">
              <a:avLst/>
            </a:prstGeom>
            <a:noFill/>
            <a:ln w="9525">
              <a:noFill/>
              <a:miter lim="800000"/>
              <a:headEnd/>
              <a:tailEnd/>
            </a:ln>
          </p:spPr>
          <p:txBody>
            <a:bodyPr/>
            <a:lstStyle/>
            <a:p>
              <a:endParaRPr lang="en-US" dirty="0"/>
            </a:p>
          </p:txBody>
        </p:sp>
        <p:sp>
          <p:nvSpPr>
            <p:cNvPr id="5213" name="Freeform 43"/>
            <p:cNvSpPr>
              <a:spLocks/>
            </p:cNvSpPr>
            <p:nvPr/>
          </p:nvSpPr>
          <p:spPr bwMode="auto">
            <a:xfrm>
              <a:off x="3468" y="2030"/>
              <a:ext cx="1494" cy="1498"/>
            </a:xfrm>
            <a:custGeom>
              <a:avLst/>
              <a:gdLst>
                <a:gd name="T0" fmla="*/ 4 w 1494"/>
                <a:gd name="T1" fmla="*/ 1440 h 1498"/>
                <a:gd name="T2" fmla="*/ 8 w 1494"/>
                <a:gd name="T3" fmla="*/ 1388 h 1498"/>
                <a:gd name="T4" fmla="*/ 48 w 1494"/>
                <a:gd name="T5" fmla="*/ 1364 h 1498"/>
                <a:gd name="T6" fmla="*/ 114 w 1494"/>
                <a:gd name="T7" fmla="*/ 1376 h 1498"/>
                <a:gd name="T8" fmla="*/ 196 w 1494"/>
                <a:gd name="T9" fmla="*/ 1402 h 1498"/>
                <a:gd name="T10" fmla="*/ 250 w 1494"/>
                <a:gd name="T11" fmla="*/ 1386 h 1498"/>
                <a:gd name="T12" fmla="*/ 268 w 1494"/>
                <a:gd name="T13" fmla="*/ 1340 h 1498"/>
                <a:gd name="T14" fmla="*/ 256 w 1494"/>
                <a:gd name="T15" fmla="*/ 1290 h 1498"/>
                <a:gd name="T16" fmla="*/ 236 w 1494"/>
                <a:gd name="T17" fmla="*/ 1214 h 1498"/>
                <a:gd name="T18" fmla="*/ 250 w 1494"/>
                <a:gd name="T19" fmla="*/ 1148 h 1498"/>
                <a:gd name="T20" fmla="*/ 286 w 1494"/>
                <a:gd name="T21" fmla="*/ 1140 h 1498"/>
                <a:gd name="T22" fmla="*/ 354 w 1494"/>
                <a:gd name="T23" fmla="*/ 1154 h 1498"/>
                <a:gd name="T24" fmla="*/ 422 w 1494"/>
                <a:gd name="T25" fmla="*/ 1174 h 1498"/>
                <a:gd name="T26" fmla="*/ 472 w 1494"/>
                <a:gd name="T27" fmla="*/ 1162 h 1498"/>
                <a:gd name="T28" fmla="*/ 492 w 1494"/>
                <a:gd name="T29" fmla="*/ 1120 h 1498"/>
                <a:gd name="T30" fmla="*/ 470 w 1494"/>
                <a:gd name="T31" fmla="*/ 1044 h 1498"/>
                <a:gd name="T32" fmla="*/ 456 w 1494"/>
                <a:gd name="T33" fmla="*/ 988 h 1498"/>
                <a:gd name="T34" fmla="*/ 460 w 1494"/>
                <a:gd name="T35" fmla="*/ 950 h 1498"/>
                <a:gd name="T36" fmla="*/ 480 w 1494"/>
                <a:gd name="T37" fmla="*/ 916 h 1498"/>
                <a:gd name="T38" fmla="*/ 548 w 1494"/>
                <a:gd name="T39" fmla="*/ 916 h 1498"/>
                <a:gd name="T40" fmla="*/ 642 w 1494"/>
                <a:gd name="T41" fmla="*/ 942 h 1498"/>
                <a:gd name="T42" fmla="*/ 694 w 1494"/>
                <a:gd name="T43" fmla="*/ 940 h 1498"/>
                <a:gd name="T44" fmla="*/ 718 w 1494"/>
                <a:gd name="T45" fmla="*/ 904 h 1498"/>
                <a:gd name="T46" fmla="*/ 710 w 1494"/>
                <a:gd name="T47" fmla="*/ 852 h 1498"/>
                <a:gd name="T48" fmla="*/ 686 w 1494"/>
                <a:gd name="T49" fmla="*/ 780 h 1498"/>
                <a:gd name="T50" fmla="*/ 686 w 1494"/>
                <a:gd name="T51" fmla="*/ 716 h 1498"/>
                <a:gd name="T52" fmla="*/ 704 w 1494"/>
                <a:gd name="T53" fmla="*/ 690 h 1498"/>
                <a:gd name="T54" fmla="*/ 746 w 1494"/>
                <a:gd name="T55" fmla="*/ 682 h 1498"/>
                <a:gd name="T56" fmla="*/ 826 w 1494"/>
                <a:gd name="T57" fmla="*/ 706 h 1498"/>
                <a:gd name="T58" fmla="*/ 884 w 1494"/>
                <a:gd name="T59" fmla="*/ 720 h 1498"/>
                <a:gd name="T60" fmla="*/ 912 w 1494"/>
                <a:gd name="T61" fmla="*/ 716 h 1498"/>
                <a:gd name="T62" fmla="*/ 932 w 1494"/>
                <a:gd name="T63" fmla="*/ 700 h 1498"/>
                <a:gd name="T64" fmla="*/ 944 w 1494"/>
                <a:gd name="T65" fmla="*/ 674 h 1498"/>
                <a:gd name="T66" fmla="*/ 944 w 1494"/>
                <a:gd name="T67" fmla="*/ 638 h 1498"/>
                <a:gd name="T68" fmla="*/ 916 w 1494"/>
                <a:gd name="T69" fmla="*/ 556 h 1498"/>
                <a:gd name="T70" fmla="*/ 910 w 1494"/>
                <a:gd name="T71" fmla="*/ 502 h 1498"/>
                <a:gd name="T72" fmla="*/ 914 w 1494"/>
                <a:gd name="T73" fmla="*/ 484 h 1498"/>
                <a:gd name="T74" fmla="*/ 920 w 1494"/>
                <a:gd name="T75" fmla="*/ 470 h 1498"/>
                <a:gd name="T76" fmla="*/ 950 w 1494"/>
                <a:gd name="T77" fmla="*/ 458 h 1498"/>
                <a:gd name="T78" fmla="*/ 1010 w 1494"/>
                <a:gd name="T79" fmla="*/ 464 h 1498"/>
                <a:gd name="T80" fmla="*/ 1102 w 1494"/>
                <a:gd name="T81" fmla="*/ 488 h 1498"/>
                <a:gd name="T82" fmla="*/ 1154 w 1494"/>
                <a:gd name="T83" fmla="*/ 480 h 1498"/>
                <a:gd name="T84" fmla="*/ 1168 w 1494"/>
                <a:gd name="T85" fmla="*/ 440 h 1498"/>
                <a:gd name="T86" fmla="*/ 1158 w 1494"/>
                <a:gd name="T87" fmla="*/ 368 h 1498"/>
                <a:gd name="T88" fmla="*/ 1134 w 1494"/>
                <a:gd name="T89" fmla="*/ 298 h 1498"/>
                <a:gd name="T90" fmla="*/ 1144 w 1494"/>
                <a:gd name="T91" fmla="*/ 256 h 1498"/>
                <a:gd name="T92" fmla="*/ 1172 w 1494"/>
                <a:gd name="T93" fmla="*/ 234 h 1498"/>
                <a:gd name="T94" fmla="*/ 1206 w 1494"/>
                <a:gd name="T95" fmla="*/ 228 h 1498"/>
                <a:gd name="T96" fmla="*/ 1270 w 1494"/>
                <a:gd name="T97" fmla="*/ 248 h 1498"/>
                <a:gd name="T98" fmla="*/ 1344 w 1494"/>
                <a:gd name="T99" fmla="*/ 262 h 1498"/>
                <a:gd name="T100" fmla="*/ 1386 w 1494"/>
                <a:gd name="T101" fmla="*/ 252 h 1498"/>
                <a:gd name="T102" fmla="*/ 1402 w 1494"/>
                <a:gd name="T103" fmla="*/ 212 h 1498"/>
                <a:gd name="T104" fmla="*/ 1382 w 1494"/>
                <a:gd name="T105" fmla="*/ 144 h 1498"/>
                <a:gd name="T106" fmla="*/ 1362 w 1494"/>
                <a:gd name="T107" fmla="*/ 90 h 1498"/>
                <a:gd name="T108" fmla="*/ 1370 w 1494"/>
                <a:gd name="T109" fmla="*/ 32 h 1498"/>
                <a:gd name="T110" fmla="*/ 1404 w 1494"/>
                <a:gd name="T111" fmla="*/ 0 h 1498"/>
                <a:gd name="T112" fmla="*/ 1462 w 1494"/>
                <a:gd name="T113" fmla="*/ 10 h 1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4"/>
                <a:gd name="T172" fmla="*/ 0 h 1498"/>
                <a:gd name="T173" fmla="*/ 1494 w 1494"/>
                <a:gd name="T174" fmla="*/ 1498 h 1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4" h="1498">
                  <a:moveTo>
                    <a:pt x="24" y="1498"/>
                  </a:moveTo>
                  <a:lnTo>
                    <a:pt x="12" y="1472"/>
                  </a:lnTo>
                  <a:lnTo>
                    <a:pt x="4" y="1440"/>
                  </a:lnTo>
                  <a:lnTo>
                    <a:pt x="0" y="1424"/>
                  </a:lnTo>
                  <a:lnTo>
                    <a:pt x="2" y="1404"/>
                  </a:lnTo>
                  <a:lnTo>
                    <a:pt x="8" y="1388"/>
                  </a:lnTo>
                  <a:lnTo>
                    <a:pt x="20" y="1378"/>
                  </a:lnTo>
                  <a:lnTo>
                    <a:pt x="30" y="1368"/>
                  </a:lnTo>
                  <a:lnTo>
                    <a:pt x="48" y="1364"/>
                  </a:lnTo>
                  <a:lnTo>
                    <a:pt x="68" y="1364"/>
                  </a:lnTo>
                  <a:lnTo>
                    <a:pt x="88" y="1368"/>
                  </a:lnTo>
                  <a:lnTo>
                    <a:pt x="114" y="1376"/>
                  </a:lnTo>
                  <a:lnTo>
                    <a:pt x="142" y="1388"/>
                  </a:lnTo>
                  <a:lnTo>
                    <a:pt x="168" y="1396"/>
                  </a:lnTo>
                  <a:lnTo>
                    <a:pt x="196" y="1402"/>
                  </a:lnTo>
                  <a:lnTo>
                    <a:pt x="214" y="1402"/>
                  </a:lnTo>
                  <a:lnTo>
                    <a:pt x="234" y="1396"/>
                  </a:lnTo>
                  <a:lnTo>
                    <a:pt x="250" y="1386"/>
                  </a:lnTo>
                  <a:lnTo>
                    <a:pt x="258" y="1376"/>
                  </a:lnTo>
                  <a:lnTo>
                    <a:pt x="264" y="1366"/>
                  </a:lnTo>
                  <a:lnTo>
                    <a:pt x="268" y="1340"/>
                  </a:lnTo>
                  <a:lnTo>
                    <a:pt x="266" y="1344"/>
                  </a:lnTo>
                  <a:lnTo>
                    <a:pt x="266" y="1320"/>
                  </a:lnTo>
                  <a:lnTo>
                    <a:pt x="256" y="1290"/>
                  </a:lnTo>
                  <a:lnTo>
                    <a:pt x="248" y="1264"/>
                  </a:lnTo>
                  <a:lnTo>
                    <a:pt x="240" y="1234"/>
                  </a:lnTo>
                  <a:lnTo>
                    <a:pt x="236" y="1214"/>
                  </a:lnTo>
                  <a:lnTo>
                    <a:pt x="236" y="1190"/>
                  </a:lnTo>
                  <a:lnTo>
                    <a:pt x="240" y="1168"/>
                  </a:lnTo>
                  <a:lnTo>
                    <a:pt x="250" y="1148"/>
                  </a:lnTo>
                  <a:lnTo>
                    <a:pt x="264" y="1142"/>
                  </a:lnTo>
                  <a:lnTo>
                    <a:pt x="272" y="1140"/>
                  </a:lnTo>
                  <a:lnTo>
                    <a:pt x="286" y="1140"/>
                  </a:lnTo>
                  <a:lnTo>
                    <a:pt x="298" y="1140"/>
                  </a:lnTo>
                  <a:lnTo>
                    <a:pt x="322" y="1144"/>
                  </a:lnTo>
                  <a:lnTo>
                    <a:pt x="354" y="1154"/>
                  </a:lnTo>
                  <a:lnTo>
                    <a:pt x="372" y="1162"/>
                  </a:lnTo>
                  <a:lnTo>
                    <a:pt x="394" y="1168"/>
                  </a:lnTo>
                  <a:lnTo>
                    <a:pt x="422" y="1174"/>
                  </a:lnTo>
                  <a:lnTo>
                    <a:pt x="446" y="1174"/>
                  </a:lnTo>
                  <a:lnTo>
                    <a:pt x="460" y="1170"/>
                  </a:lnTo>
                  <a:lnTo>
                    <a:pt x="472" y="1162"/>
                  </a:lnTo>
                  <a:lnTo>
                    <a:pt x="484" y="1150"/>
                  </a:lnTo>
                  <a:lnTo>
                    <a:pt x="490" y="1138"/>
                  </a:lnTo>
                  <a:lnTo>
                    <a:pt x="492" y="1120"/>
                  </a:lnTo>
                  <a:lnTo>
                    <a:pt x="490" y="1102"/>
                  </a:lnTo>
                  <a:lnTo>
                    <a:pt x="482" y="1078"/>
                  </a:lnTo>
                  <a:lnTo>
                    <a:pt x="470" y="1044"/>
                  </a:lnTo>
                  <a:lnTo>
                    <a:pt x="462" y="1016"/>
                  </a:lnTo>
                  <a:lnTo>
                    <a:pt x="458" y="1002"/>
                  </a:lnTo>
                  <a:lnTo>
                    <a:pt x="456" y="988"/>
                  </a:lnTo>
                  <a:lnTo>
                    <a:pt x="456" y="972"/>
                  </a:lnTo>
                  <a:lnTo>
                    <a:pt x="456" y="964"/>
                  </a:lnTo>
                  <a:lnTo>
                    <a:pt x="460" y="950"/>
                  </a:lnTo>
                  <a:lnTo>
                    <a:pt x="464" y="934"/>
                  </a:lnTo>
                  <a:lnTo>
                    <a:pt x="472" y="924"/>
                  </a:lnTo>
                  <a:lnTo>
                    <a:pt x="480" y="916"/>
                  </a:lnTo>
                  <a:lnTo>
                    <a:pt x="496" y="912"/>
                  </a:lnTo>
                  <a:lnTo>
                    <a:pt x="518" y="910"/>
                  </a:lnTo>
                  <a:lnTo>
                    <a:pt x="548" y="916"/>
                  </a:lnTo>
                  <a:lnTo>
                    <a:pt x="592" y="928"/>
                  </a:lnTo>
                  <a:lnTo>
                    <a:pt x="620" y="938"/>
                  </a:lnTo>
                  <a:lnTo>
                    <a:pt x="642" y="942"/>
                  </a:lnTo>
                  <a:lnTo>
                    <a:pt x="658" y="944"/>
                  </a:lnTo>
                  <a:lnTo>
                    <a:pt x="682" y="944"/>
                  </a:lnTo>
                  <a:lnTo>
                    <a:pt x="694" y="940"/>
                  </a:lnTo>
                  <a:lnTo>
                    <a:pt x="704" y="934"/>
                  </a:lnTo>
                  <a:lnTo>
                    <a:pt x="714" y="920"/>
                  </a:lnTo>
                  <a:lnTo>
                    <a:pt x="718" y="904"/>
                  </a:lnTo>
                  <a:lnTo>
                    <a:pt x="718" y="888"/>
                  </a:lnTo>
                  <a:lnTo>
                    <a:pt x="714" y="870"/>
                  </a:lnTo>
                  <a:lnTo>
                    <a:pt x="710" y="852"/>
                  </a:lnTo>
                  <a:lnTo>
                    <a:pt x="702" y="830"/>
                  </a:lnTo>
                  <a:lnTo>
                    <a:pt x="694" y="808"/>
                  </a:lnTo>
                  <a:lnTo>
                    <a:pt x="686" y="780"/>
                  </a:lnTo>
                  <a:lnTo>
                    <a:pt x="680" y="752"/>
                  </a:lnTo>
                  <a:lnTo>
                    <a:pt x="682" y="732"/>
                  </a:lnTo>
                  <a:lnTo>
                    <a:pt x="686" y="716"/>
                  </a:lnTo>
                  <a:lnTo>
                    <a:pt x="690" y="708"/>
                  </a:lnTo>
                  <a:lnTo>
                    <a:pt x="696" y="698"/>
                  </a:lnTo>
                  <a:lnTo>
                    <a:pt x="704" y="690"/>
                  </a:lnTo>
                  <a:lnTo>
                    <a:pt x="718" y="684"/>
                  </a:lnTo>
                  <a:lnTo>
                    <a:pt x="734" y="682"/>
                  </a:lnTo>
                  <a:lnTo>
                    <a:pt x="746" y="682"/>
                  </a:lnTo>
                  <a:lnTo>
                    <a:pt x="760" y="684"/>
                  </a:lnTo>
                  <a:lnTo>
                    <a:pt x="794" y="694"/>
                  </a:lnTo>
                  <a:lnTo>
                    <a:pt x="826" y="706"/>
                  </a:lnTo>
                  <a:lnTo>
                    <a:pt x="844" y="714"/>
                  </a:lnTo>
                  <a:lnTo>
                    <a:pt x="862" y="718"/>
                  </a:lnTo>
                  <a:lnTo>
                    <a:pt x="884" y="720"/>
                  </a:lnTo>
                  <a:lnTo>
                    <a:pt x="898" y="720"/>
                  </a:lnTo>
                  <a:lnTo>
                    <a:pt x="904" y="718"/>
                  </a:lnTo>
                  <a:lnTo>
                    <a:pt x="912" y="716"/>
                  </a:lnTo>
                  <a:lnTo>
                    <a:pt x="920" y="712"/>
                  </a:lnTo>
                  <a:lnTo>
                    <a:pt x="926" y="708"/>
                  </a:lnTo>
                  <a:lnTo>
                    <a:pt x="932" y="700"/>
                  </a:lnTo>
                  <a:lnTo>
                    <a:pt x="936" y="694"/>
                  </a:lnTo>
                  <a:lnTo>
                    <a:pt x="940" y="684"/>
                  </a:lnTo>
                  <a:lnTo>
                    <a:pt x="944" y="674"/>
                  </a:lnTo>
                  <a:lnTo>
                    <a:pt x="944" y="668"/>
                  </a:lnTo>
                  <a:lnTo>
                    <a:pt x="946" y="656"/>
                  </a:lnTo>
                  <a:lnTo>
                    <a:pt x="944" y="638"/>
                  </a:lnTo>
                  <a:lnTo>
                    <a:pt x="936" y="612"/>
                  </a:lnTo>
                  <a:lnTo>
                    <a:pt x="924" y="582"/>
                  </a:lnTo>
                  <a:lnTo>
                    <a:pt x="916" y="556"/>
                  </a:lnTo>
                  <a:lnTo>
                    <a:pt x="912" y="540"/>
                  </a:lnTo>
                  <a:lnTo>
                    <a:pt x="908" y="522"/>
                  </a:lnTo>
                  <a:lnTo>
                    <a:pt x="910" y="502"/>
                  </a:lnTo>
                  <a:lnTo>
                    <a:pt x="912" y="492"/>
                  </a:lnTo>
                  <a:lnTo>
                    <a:pt x="914" y="486"/>
                  </a:lnTo>
                  <a:lnTo>
                    <a:pt x="914" y="484"/>
                  </a:lnTo>
                  <a:lnTo>
                    <a:pt x="912" y="488"/>
                  </a:lnTo>
                  <a:lnTo>
                    <a:pt x="916" y="478"/>
                  </a:lnTo>
                  <a:lnTo>
                    <a:pt x="920" y="470"/>
                  </a:lnTo>
                  <a:lnTo>
                    <a:pt x="932" y="464"/>
                  </a:lnTo>
                  <a:lnTo>
                    <a:pt x="942" y="460"/>
                  </a:lnTo>
                  <a:lnTo>
                    <a:pt x="950" y="458"/>
                  </a:lnTo>
                  <a:lnTo>
                    <a:pt x="966" y="456"/>
                  </a:lnTo>
                  <a:lnTo>
                    <a:pt x="990" y="460"/>
                  </a:lnTo>
                  <a:lnTo>
                    <a:pt x="1010" y="464"/>
                  </a:lnTo>
                  <a:lnTo>
                    <a:pt x="1042" y="474"/>
                  </a:lnTo>
                  <a:lnTo>
                    <a:pt x="1076" y="484"/>
                  </a:lnTo>
                  <a:lnTo>
                    <a:pt x="1102" y="488"/>
                  </a:lnTo>
                  <a:lnTo>
                    <a:pt x="1130" y="492"/>
                  </a:lnTo>
                  <a:lnTo>
                    <a:pt x="1142" y="486"/>
                  </a:lnTo>
                  <a:lnTo>
                    <a:pt x="1154" y="480"/>
                  </a:lnTo>
                  <a:lnTo>
                    <a:pt x="1166" y="462"/>
                  </a:lnTo>
                  <a:lnTo>
                    <a:pt x="1168" y="446"/>
                  </a:lnTo>
                  <a:lnTo>
                    <a:pt x="1168" y="440"/>
                  </a:lnTo>
                  <a:lnTo>
                    <a:pt x="1168" y="416"/>
                  </a:lnTo>
                  <a:lnTo>
                    <a:pt x="1164" y="388"/>
                  </a:lnTo>
                  <a:lnTo>
                    <a:pt x="1158" y="368"/>
                  </a:lnTo>
                  <a:lnTo>
                    <a:pt x="1150" y="346"/>
                  </a:lnTo>
                  <a:lnTo>
                    <a:pt x="1140" y="322"/>
                  </a:lnTo>
                  <a:lnTo>
                    <a:pt x="1134" y="298"/>
                  </a:lnTo>
                  <a:lnTo>
                    <a:pt x="1138" y="274"/>
                  </a:lnTo>
                  <a:lnTo>
                    <a:pt x="1140" y="264"/>
                  </a:lnTo>
                  <a:lnTo>
                    <a:pt x="1144" y="256"/>
                  </a:lnTo>
                  <a:lnTo>
                    <a:pt x="1150" y="246"/>
                  </a:lnTo>
                  <a:lnTo>
                    <a:pt x="1160" y="238"/>
                  </a:lnTo>
                  <a:lnTo>
                    <a:pt x="1172" y="234"/>
                  </a:lnTo>
                  <a:lnTo>
                    <a:pt x="1184" y="230"/>
                  </a:lnTo>
                  <a:lnTo>
                    <a:pt x="1198" y="228"/>
                  </a:lnTo>
                  <a:lnTo>
                    <a:pt x="1206" y="228"/>
                  </a:lnTo>
                  <a:lnTo>
                    <a:pt x="1224" y="234"/>
                  </a:lnTo>
                  <a:lnTo>
                    <a:pt x="1244" y="238"/>
                  </a:lnTo>
                  <a:lnTo>
                    <a:pt x="1270" y="248"/>
                  </a:lnTo>
                  <a:lnTo>
                    <a:pt x="1294" y="254"/>
                  </a:lnTo>
                  <a:lnTo>
                    <a:pt x="1320" y="260"/>
                  </a:lnTo>
                  <a:lnTo>
                    <a:pt x="1344" y="262"/>
                  </a:lnTo>
                  <a:lnTo>
                    <a:pt x="1360" y="262"/>
                  </a:lnTo>
                  <a:lnTo>
                    <a:pt x="1374" y="260"/>
                  </a:lnTo>
                  <a:lnTo>
                    <a:pt x="1386" y="252"/>
                  </a:lnTo>
                  <a:lnTo>
                    <a:pt x="1396" y="238"/>
                  </a:lnTo>
                  <a:lnTo>
                    <a:pt x="1400" y="226"/>
                  </a:lnTo>
                  <a:lnTo>
                    <a:pt x="1402" y="212"/>
                  </a:lnTo>
                  <a:lnTo>
                    <a:pt x="1398" y="188"/>
                  </a:lnTo>
                  <a:lnTo>
                    <a:pt x="1390" y="162"/>
                  </a:lnTo>
                  <a:lnTo>
                    <a:pt x="1382" y="144"/>
                  </a:lnTo>
                  <a:lnTo>
                    <a:pt x="1374" y="126"/>
                  </a:lnTo>
                  <a:lnTo>
                    <a:pt x="1368" y="110"/>
                  </a:lnTo>
                  <a:lnTo>
                    <a:pt x="1362" y="90"/>
                  </a:lnTo>
                  <a:lnTo>
                    <a:pt x="1360" y="72"/>
                  </a:lnTo>
                  <a:lnTo>
                    <a:pt x="1362" y="58"/>
                  </a:lnTo>
                  <a:lnTo>
                    <a:pt x="1370" y="32"/>
                  </a:lnTo>
                  <a:lnTo>
                    <a:pt x="1382" y="10"/>
                  </a:lnTo>
                  <a:lnTo>
                    <a:pt x="1396" y="4"/>
                  </a:lnTo>
                  <a:lnTo>
                    <a:pt x="1404" y="0"/>
                  </a:lnTo>
                  <a:lnTo>
                    <a:pt x="1418" y="0"/>
                  </a:lnTo>
                  <a:lnTo>
                    <a:pt x="1434" y="2"/>
                  </a:lnTo>
                  <a:lnTo>
                    <a:pt x="1462" y="10"/>
                  </a:lnTo>
                  <a:lnTo>
                    <a:pt x="1482" y="16"/>
                  </a:lnTo>
                  <a:lnTo>
                    <a:pt x="1494" y="18"/>
                  </a:lnTo>
                </a:path>
              </a:pathLst>
            </a:custGeom>
            <a:noFill/>
            <a:ln w="38100">
              <a:solidFill>
                <a:srgbClr val="0096D5"/>
              </a:solidFill>
              <a:prstDash val="solid"/>
              <a:round/>
              <a:headEnd/>
              <a:tailEnd/>
            </a:ln>
          </p:spPr>
          <p:txBody>
            <a:bodyPr/>
            <a:lstStyle/>
            <a:p>
              <a:endParaRPr lang="en-US" dirty="0"/>
            </a:p>
          </p:txBody>
        </p:sp>
        <p:sp>
          <p:nvSpPr>
            <p:cNvPr id="5214" name="Freeform 44"/>
            <p:cNvSpPr>
              <a:spLocks/>
            </p:cNvSpPr>
            <p:nvPr/>
          </p:nvSpPr>
          <p:spPr bwMode="auto">
            <a:xfrm>
              <a:off x="3484" y="2050"/>
              <a:ext cx="1498" cy="1494"/>
            </a:xfrm>
            <a:custGeom>
              <a:avLst/>
              <a:gdLst>
                <a:gd name="T0" fmla="*/ 56 w 1498"/>
                <a:gd name="T1" fmla="*/ 1490 h 1494"/>
                <a:gd name="T2" fmla="*/ 110 w 1498"/>
                <a:gd name="T3" fmla="*/ 1486 h 1494"/>
                <a:gd name="T4" fmla="*/ 134 w 1498"/>
                <a:gd name="T5" fmla="*/ 1444 h 1494"/>
                <a:gd name="T6" fmla="*/ 122 w 1498"/>
                <a:gd name="T7" fmla="*/ 1380 h 1494"/>
                <a:gd name="T8" fmla="*/ 96 w 1498"/>
                <a:gd name="T9" fmla="*/ 1298 h 1494"/>
                <a:gd name="T10" fmla="*/ 112 w 1498"/>
                <a:gd name="T11" fmla="*/ 1242 h 1494"/>
                <a:gd name="T12" fmla="*/ 158 w 1498"/>
                <a:gd name="T13" fmla="*/ 1226 h 1494"/>
                <a:gd name="T14" fmla="*/ 208 w 1498"/>
                <a:gd name="T15" fmla="*/ 1238 h 1494"/>
                <a:gd name="T16" fmla="*/ 284 w 1498"/>
                <a:gd name="T17" fmla="*/ 1256 h 1494"/>
                <a:gd name="T18" fmla="*/ 350 w 1498"/>
                <a:gd name="T19" fmla="*/ 1242 h 1494"/>
                <a:gd name="T20" fmla="*/ 358 w 1498"/>
                <a:gd name="T21" fmla="*/ 1208 h 1494"/>
                <a:gd name="T22" fmla="*/ 344 w 1498"/>
                <a:gd name="T23" fmla="*/ 1140 h 1494"/>
                <a:gd name="T24" fmla="*/ 322 w 1498"/>
                <a:gd name="T25" fmla="*/ 1072 h 1494"/>
                <a:gd name="T26" fmla="*/ 334 w 1498"/>
                <a:gd name="T27" fmla="*/ 1022 h 1494"/>
                <a:gd name="T28" fmla="*/ 376 w 1498"/>
                <a:gd name="T29" fmla="*/ 1002 h 1494"/>
                <a:gd name="T30" fmla="*/ 454 w 1498"/>
                <a:gd name="T31" fmla="*/ 1022 h 1494"/>
                <a:gd name="T32" fmla="*/ 510 w 1498"/>
                <a:gd name="T33" fmla="*/ 1038 h 1494"/>
                <a:gd name="T34" fmla="*/ 548 w 1498"/>
                <a:gd name="T35" fmla="*/ 1034 h 1494"/>
                <a:gd name="T36" fmla="*/ 580 w 1498"/>
                <a:gd name="T37" fmla="*/ 1012 h 1494"/>
                <a:gd name="T38" fmla="*/ 582 w 1498"/>
                <a:gd name="T39" fmla="*/ 946 h 1494"/>
                <a:gd name="T40" fmla="*/ 556 w 1498"/>
                <a:gd name="T41" fmla="*/ 852 h 1494"/>
                <a:gd name="T42" fmla="*/ 558 w 1498"/>
                <a:gd name="T43" fmla="*/ 800 h 1494"/>
                <a:gd name="T44" fmla="*/ 594 w 1498"/>
                <a:gd name="T45" fmla="*/ 776 h 1494"/>
                <a:gd name="T46" fmla="*/ 646 w 1498"/>
                <a:gd name="T47" fmla="*/ 784 h 1494"/>
                <a:gd name="T48" fmla="*/ 718 w 1498"/>
                <a:gd name="T49" fmla="*/ 808 h 1494"/>
                <a:gd name="T50" fmla="*/ 782 w 1498"/>
                <a:gd name="T51" fmla="*/ 808 h 1494"/>
                <a:gd name="T52" fmla="*/ 808 w 1498"/>
                <a:gd name="T53" fmla="*/ 790 h 1494"/>
                <a:gd name="T54" fmla="*/ 816 w 1498"/>
                <a:gd name="T55" fmla="*/ 748 h 1494"/>
                <a:gd name="T56" fmla="*/ 790 w 1498"/>
                <a:gd name="T57" fmla="*/ 668 h 1494"/>
                <a:gd name="T58" fmla="*/ 776 w 1498"/>
                <a:gd name="T59" fmla="*/ 610 h 1494"/>
                <a:gd name="T60" fmla="*/ 782 w 1498"/>
                <a:gd name="T61" fmla="*/ 582 h 1494"/>
                <a:gd name="T62" fmla="*/ 798 w 1498"/>
                <a:gd name="T63" fmla="*/ 562 h 1494"/>
                <a:gd name="T64" fmla="*/ 824 w 1498"/>
                <a:gd name="T65" fmla="*/ 550 h 1494"/>
                <a:gd name="T66" fmla="*/ 858 w 1498"/>
                <a:gd name="T67" fmla="*/ 550 h 1494"/>
                <a:gd name="T68" fmla="*/ 940 w 1498"/>
                <a:gd name="T69" fmla="*/ 578 h 1494"/>
                <a:gd name="T70" fmla="*/ 996 w 1498"/>
                <a:gd name="T71" fmla="*/ 584 h 1494"/>
                <a:gd name="T72" fmla="*/ 1014 w 1498"/>
                <a:gd name="T73" fmla="*/ 578 h 1494"/>
                <a:gd name="T74" fmla="*/ 1028 w 1498"/>
                <a:gd name="T75" fmla="*/ 572 h 1494"/>
                <a:gd name="T76" fmla="*/ 1040 w 1498"/>
                <a:gd name="T77" fmla="*/ 542 h 1494"/>
                <a:gd name="T78" fmla="*/ 1032 w 1498"/>
                <a:gd name="T79" fmla="*/ 484 h 1494"/>
                <a:gd name="T80" fmla="*/ 1008 w 1498"/>
                <a:gd name="T81" fmla="*/ 392 h 1494"/>
                <a:gd name="T82" fmla="*/ 1018 w 1498"/>
                <a:gd name="T83" fmla="*/ 340 h 1494"/>
                <a:gd name="T84" fmla="*/ 1058 w 1498"/>
                <a:gd name="T85" fmla="*/ 324 h 1494"/>
                <a:gd name="T86" fmla="*/ 1128 w 1498"/>
                <a:gd name="T87" fmla="*/ 336 h 1494"/>
                <a:gd name="T88" fmla="*/ 1200 w 1498"/>
                <a:gd name="T89" fmla="*/ 358 h 1494"/>
                <a:gd name="T90" fmla="*/ 1242 w 1498"/>
                <a:gd name="T91" fmla="*/ 350 h 1494"/>
                <a:gd name="T92" fmla="*/ 1264 w 1498"/>
                <a:gd name="T93" fmla="*/ 322 h 1494"/>
                <a:gd name="T94" fmla="*/ 1268 w 1498"/>
                <a:gd name="T95" fmla="*/ 288 h 1494"/>
                <a:gd name="T96" fmla="*/ 1250 w 1498"/>
                <a:gd name="T97" fmla="*/ 224 h 1494"/>
                <a:gd name="T98" fmla="*/ 1236 w 1498"/>
                <a:gd name="T99" fmla="*/ 148 h 1494"/>
                <a:gd name="T100" fmla="*/ 1246 w 1498"/>
                <a:gd name="T101" fmla="*/ 108 h 1494"/>
                <a:gd name="T102" fmla="*/ 1286 w 1498"/>
                <a:gd name="T103" fmla="*/ 92 h 1494"/>
                <a:gd name="T104" fmla="*/ 1354 w 1498"/>
                <a:gd name="T105" fmla="*/ 112 h 1494"/>
                <a:gd name="T106" fmla="*/ 1408 w 1498"/>
                <a:gd name="T107" fmla="*/ 132 h 1494"/>
                <a:gd name="T108" fmla="*/ 1466 w 1498"/>
                <a:gd name="T109" fmla="*/ 124 h 1494"/>
                <a:gd name="T110" fmla="*/ 1498 w 1498"/>
                <a:gd name="T111" fmla="*/ 90 h 1494"/>
                <a:gd name="T112" fmla="*/ 1488 w 1498"/>
                <a:gd name="T113" fmla="*/ 30 h 14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8"/>
                <a:gd name="T172" fmla="*/ 0 h 1494"/>
                <a:gd name="T173" fmla="*/ 1498 w 1498"/>
                <a:gd name="T174" fmla="*/ 1494 h 14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8" h="1494">
                  <a:moveTo>
                    <a:pt x="0" y="1470"/>
                  </a:moveTo>
                  <a:lnTo>
                    <a:pt x="26" y="1480"/>
                  </a:lnTo>
                  <a:lnTo>
                    <a:pt x="56" y="1490"/>
                  </a:lnTo>
                  <a:lnTo>
                    <a:pt x="74" y="1494"/>
                  </a:lnTo>
                  <a:lnTo>
                    <a:pt x="94" y="1492"/>
                  </a:lnTo>
                  <a:lnTo>
                    <a:pt x="110" y="1486"/>
                  </a:lnTo>
                  <a:lnTo>
                    <a:pt x="120" y="1474"/>
                  </a:lnTo>
                  <a:lnTo>
                    <a:pt x="130" y="1464"/>
                  </a:lnTo>
                  <a:lnTo>
                    <a:pt x="134" y="1444"/>
                  </a:lnTo>
                  <a:lnTo>
                    <a:pt x="134" y="1426"/>
                  </a:lnTo>
                  <a:lnTo>
                    <a:pt x="130" y="1406"/>
                  </a:lnTo>
                  <a:lnTo>
                    <a:pt x="122" y="1380"/>
                  </a:lnTo>
                  <a:lnTo>
                    <a:pt x="110" y="1352"/>
                  </a:lnTo>
                  <a:lnTo>
                    <a:pt x="102" y="1326"/>
                  </a:lnTo>
                  <a:lnTo>
                    <a:pt x="96" y="1298"/>
                  </a:lnTo>
                  <a:lnTo>
                    <a:pt x="96" y="1280"/>
                  </a:lnTo>
                  <a:lnTo>
                    <a:pt x="100" y="1260"/>
                  </a:lnTo>
                  <a:lnTo>
                    <a:pt x="112" y="1242"/>
                  </a:lnTo>
                  <a:lnTo>
                    <a:pt x="122" y="1236"/>
                  </a:lnTo>
                  <a:lnTo>
                    <a:pt x="132" y="1230"/>
                  </a:lnTo>
                  <a:lnTo>
                    <a:pt x="158" y="1226"/>
                  </a:lnTo>
                  <a:lnTo>
                    <a:pt x="154" y="1228"/>
                  </a:lnTo>
                  <a:lnTo>
                    <a:pt x="178" y="1228"/>
                  </a:lnTo>
                  <a:lnTo>
                    <a:pt x="208" y="1238"/>
                  </a:lnTo>
                  <a:lnTo>
                    <a:pt x="234" y="1244"/>
                  </a:lnTo>
                  <a:lnTo>
                    <a:pt x="262" y="1254"/>
                  </a:lnTo>
                  <a:lnTo>
                    <a:pt x="284" y="1256"/>
                  </a:lnTo>
                  <a:lnTo>
                    <a:pt x="308" y="1258"/>
                  </a:lnTo>
                  <a:lnTo>
                    <a:pt x="330" y="1254"/>
                  </a:lnTo>
                  <a:lnTo>
                    <a:pt x="350" y="1242"/>
                  </a:lnTo>
                  <a:lnTo>
                    <a:pt x="356" y="1230"/>
                  </a:lnTo>
                  <a:lnTo>
                    <a:pt x="356" y="1222"/>
                  </a:lnTo>
                  <a:lnTo>
                    <a:pt x="358" y="1208"/>
                  </a:lnTo>
                  <a:lnTo>
                    <a:pt x="358" y="1196"/>
                  </a:lnTo>
                  <a:lnTo>
                    <a:pt x="354" y="1172"/>
                  </a:lnTo>
                  <a:lnTo>
                    <a:pt x="344" y="1140"/>
                  </a:lnTo>
                  <a:lnTo>
                    <a:pt x="336" y="1120"/>
                  </a:lnTo>
                  <a:lnTo>
                    <a:pt x="330" y="1100"/>
                  </a:lnTo>
                  <a:lnTo>
                    <a:pt x="322" y="1072"/>
                  </a:lnTo>
                  <a:lnTo>
                    <a:pt x="324" y="1048"/>
                  </a:lnTo>
                  <a:lnTo>
                    <a:pt x="328" y="1034"/>
                  </a:lnTo>
                  <a:lnTo>
                    <a:pt x="334" y="1022"/>
                  </a:lnTo>
                  <a:lnTo>
                    <a:pt x="348" y="1010"/>
                  </a:lnTo>
                  <a:lnTo>
                    <a:pt x="360" y="1004"/>
                  </a:lnTo>
                  <a:lnTo>
                    <a:pt x="376" y="1002"/>
                  </a:lnTo>
                  <a:lnTo>
                    <a:pt x="396" y="1004"/>
                  </a:lnTo>
                  <a:lnTo>
                    <a:pt x="420" y="1010"/>
                  </a:lnTo>
                  <a:lnTo>
                    <a:pt x="454" y="1022"/>
                  </a:lnTo>
                  <a:lnTo>
                    <a:pt x="482" y="1032"/>
                  </a:lnTo>
                  <a:lnTo>
                    <a:pt x="496" y="1034"/>
                  </a:lnTo>
                  <a:lnTo>
                    <a:pt x="510" y="1038"/>
                  </a:lnTo>
                  <a:lnTo>
                    <a:pt x="526" y="1038"/>
                  </a:lnTo>
                  <a:lnTo>
                    <a:pt x="532" y="1036"/>
                  </a:lnTo>
                  <a:lnTo>
                    <a:pt x="548" y="1034"/>
                  </a:lnTo>
                  <a:lnTo>
                    <a:pt x="564" y="1030"/>
                  </a:lnTo>
                  <a:lnTo>
                    <a:pt x="574" y="1022"/>
                  </a:lnTo>
                  <a:lnTo>
                    <a:pt x="580" y="1012"/>
                  </a:lnTo>
                  <a:lnTo>
                    <a:pt x="586" y="998"/>
                  </a:lnTo>
                  <a:lnTo>
                    <a:pt x="588" y="976"/>
                  </a:lnTo>
                  <a:lnTo>
                    <a:pt x="582" y="946"/>
                  </a:lnTo>
                  <a:lnTo>
                    <a:pt x="568" y="902"/>
                  </a:lnTo>
                  <a:lnTo>
                    <a:pt x="560" y="872"/>
                  </a:lnTo>
                  <a:lnTo>
                    <a:pt x="556" y="852"/>
                  </a:lnTo>
                  <a:lnTo>
                    <a:pt x="554" y="836"/>
                  </a:lnTo>
                  <a:lnTo>
                    <a:pt x="554" y="810"/>
                  </a:lnTo>
                  <a:lnTo>
                    <a:pt x="558" y="800"/>
                  </a:lnTo>
                  <a:lnTo>
                    <a:pt x="564" y="790"/>
                  </a:lnTo>
                  <a:lnTo>
                    <a:pt x="578" y="780"/>
                  </a:lnTo>
                  <a:lnTo>
                    <a:pt x="594" y="776"/>
                  </a:lnTo>
                  <a:lnTo>
                    <a:pt x="610" y="776"/>
                  </a:lnTo>
                  <a:lnTo>
                    <a:pt x="628" y="778"/>
                  </a:lnTo>
                  <a:lnTo>
                    <a:pt x="646" y="784"/>
                  </a:lnTo>
                  <a:lnTo>
                    <a:pt x="668" y="792"/>
                  </a:lnTo>
                  <a:lnTo>
                    <a:pt x="690" y="800"/>
                  </a:lnTo>
                  <a:lnTo>
                    <a:pt x="718" y="808"/>
                  </a:lnTo>
                  <a:lnTo>
                    <a:pt x="746" y="812"/>
                  </a:lnTo>
                  <a:lnTo>
                    <a:pt x="766" y="812"/>
                  </a:lnTo>
                  <a:lnTo>
                    <a:pt x="782" y="808"/>
                  </a:lnTo>
                  <a:lnTo>
                    <a:pt x="790" y="804"/>
                  </a:lnTo>
                  <a:lnTo>
                    <a:pt x="800" y="798"/>
                  </a:lnTo>
                  <a:lnTo>
                    <a:pt x="808" y="790"/>
                  </a:lnTo>
                  <a:lnTo>
                    <a:pt x="814" y="776"/>
                  </a:lnTo>
                  <a:lnTo>
                    <a:pt x="816" y="760"/>
                  </a:lnTo>
                  <a:lnTo>
                    <a:pt x="816" y="748"/>
                  </a:lnTo>
                  <a:lnTo>
                    <a:pt x="812" y="734"/>
                  </a:lnTo>
                  <a:lnTo>
                    <a:pt x="802" y="698"/>
                  </a:lnTo>
                  <a:lnTo>
                    <a:pt x="790" y="668"/>
                  </a:lnTo>
                  <a:lnTo>
                    <a:pt x="784" y="650"/>
                  </a:lnTo>
                  <a:lnTo>
                    <a:pt x="780" y="632"/>
                  </a:lnTo>
                  <a:lnTo>
                    <a:pt x="776" y="610"/>
                  </a:lnTo>
                  <a:lnTo>
                    <a:pt x="778" y="594"/>
                  </a:lnTo>
                  <a:lnTo>
                    <a:pt x="780" y="590"/>
                  </a:lnTo>
                  <a:lnTo>
                    <a:pt x="782" y="582"/>
                  </a:lnTo>
                  <a:lnTo>
                    <a:pt x="786" y="574"/>
                  </a:lnTo>
                  <a:lnTo>
                    <a:pt x="788" y="568"/>
                  </a:lnTo>
                  <a:lnTo>
                    <a:pt x="798" y="562"/>
                  </a:lnTo>
                  <a:lnTo>
                    <a:pt x="804" y="558"/>
                  </a:lnTo>
                  <a:lnTo>
                    <a:pt x="814" y="552"/>
                  </a:lnTo>
                  <a:lnTo>
                    <a:pt x="824" y="550"/>
                  </a:lnTo>
                  <a:lnTo>
                    <a:pt x="830" y="550"/>
                  </a:lnTo>
                  <a:lnTo>
                    <a:pt x="842" y="548"/>
                  </a:lnTo>
                  <a:lnTo>
                    <a:pt x="858" y="550"/>
                  </a:lnTo>
                  <a:lnTo>
                    <a:pt x="886" y="556"/>
                  </a:lnTo>
                  <a:lnTo>
                    <a:pt x="916" y="570"/>
                  </a:lnTo>
                  <a:lnTo>
                    <a:pt x="940" y="578"/>
                  </a:lnTo>
                  <a:lnTo>
                    <a:pt x="958" y="582"/>
                  </a:lnTo>
                  <a:lnTo>
                    <a:pt x="974" y="586"/>
                  </a:lnTo>
                  <a:lnTo>
                    <a:pt x="996" y="584"/>
                  </a:lnTo>
                  <a:lnTo>
                    <a:pt x="1004" y="582"/>
                  </a:lnTo>
                  <a:lnTo>
                    <a:pt x="1012" y="580"/>
                  </a:lnTo>
                  <a:lnTo>
                    <a:pt x="1014" y="578"/>
                  </a:lnTo>
                  <a:lnTo>
                    <a:pt x="1008" y="580"/>
                  </a:lnTo>
                  <a:lnTo>
                    <a:pt x="1020" y="578"/>
                  </a:lnTo>
                  <a:lnTo>
                    <a:pt x="1028" y="572"/>
                  </a:lnTo>
                  <a:lnTo>
                    <a:pt x="1034" y="562"/>
                  </a:lnTo>
                  <a:lnTo>
                    <a:pt x="1038" y="552"/>
                  </a:lnTo>
                  <a:lnTo>
                    <a:pt x="1040" y="542"/>
                  </a:lnTo>
                  <a:lnTo>
                    <a:pt x="1042" y="528"/>
                  </a:lnTo>
                  <a:lnTo>
                    <a:pt x="1038" y="504"/>
                  </a:lnTo>
                  <a:lnTo>
                    <a:pt x="1032" y="484"/>
                  </a:lnTo>
                  <a:lnTo>
                    <a:pt x="1024" y="452"/>
                  </a:lnTo>
                  <a:lnTo>
                    <a:pt x="1012" y="418"/>
                  </a:lnTo>
                  <a:lnTo>
                    <a:pt x="1008" y="392"/>
                  </a:lnTo>
                  <a:lnTo>
                    <a:pt x="1006" y="364"/>
                  </a:lnTo>
                  <a:lnTo>
                    <a:pt x="1012" y="352"/>
                  </a:lnTo>
                  <a:lnTo>
                    <a:pt x="1018" y="340"/>
                  </a:lnTo>
                  <a:lnTo>
                    <a:pt x="1036" y="328"/>
                  </a:lnTo>
                  <a:lnTo>
                    <a:pt x="1052" y="324"/>
                  </a:lnTo>
                  <a:lnTo>
                    <a:pt x="1058" y="324"/>
                  </a:lnTo>
                  <a:lnTo>
                    <a:pt x="1082" y="326"/>
                  </a:lnTo>
                  <a:lnTo>
                    <a:pt x="1110" y="330"/>
                  </a:lnTo>
                  <a:lnTo>
                    <a:pt x="1128" y="336"/>
                  </a:lnTo>
                  <a:lnTo>
                    <a:pt x="1152" y="344"/>
                  </a:lnTo>
                  <a:lnTo>
                    <a:pt x="1176" y="354"/>
                  </a:lnTo>
                  <a:lnTo>
                    <a:pt x="1200" y="358"/>
                  </a:lnTo>
                  <a:lnTo>
                    <a:pt x="1222" y="356"/>
                  </a:lnTo>
                  <a:lnTo>
                    <a:pt x="1234" y="354"/>
                  </a:lnTo>
                  <a:lnTo>
                    <a:pt x="1242" y="350"/>
                  </a:lnTo>
                  <a:lnTo>
                    <a:pt x="1252" y="344"/>
                  </a:lnTo>
                  <a:lnTo>
                    <a:pt x="1260" y="334"/>
                  </a:lnTo>
                  <a:lnTo>
                    <a:pt x="1264" y="322"/>
                  </a:lnTo>
                  <a:lnTo>
                    <a:pt x="1268" y="310"/>
                  </a:lnTo>
                  <a:lnTo>
                    <a:pt x="1268" y="296"/>
                  </a:lnTo>
                  <a:lnTo>
                    <a:pt x="1268" y="288"/>
                  </a:lnTo>
                  <a:lnTo>
                    <a:pt x="1264" y="270"/>
                  </a:lnTo>
                  <a:lnTo>
                    <a:pt x="1260" y="250"/>
                  </a:lnTo>
                  <a:lnTo>
                    <a:pt x="1250" y="224"/>
                  </a:lnTo>
                  <a:lnTo>
                    <a:pt x="1244" y="200"/>
                  </a:lnTo>
                  <a:lnTo>
                    <a:pt x="1238" y="174"/>
                  </a:lnTo>
                  <a:lnTo>
                    <a:pt x="1236" y="148"/>
                  </a:lnTo>
                  <a:lnTo>
                    <a:pt x="1236" y="134"/>
                  </a:lnTo>
                  <a:lnTo>
                    <a:pt x="1238" y="120"/>
                  </a:lnTo>
                  <a:lnTo>
                    <a:pt x="1246" y="108"/>
                  </a:lnTo>
                  <a:lnTo>
                    <a:pt x="1260" y="98"/>
                  </a:lnTo>
                  <a:lnTo>
                    <a:pt x="1272" y="94"/>
                  </a:lnTo>
                  <a:lnTo>
                    <a:pt x="1286" y="92"/>
                  </a:lnTo>
                  <a:lnTo>
                    <a:pt x="1310" y="96"/>
                  </a:lnTo>
                  <a:lnTo>
                    <a:pt x="1336" y="104"/>
                  </a:lnTo>
                  <a:lnTo>
                    <a:pt x="1354" y="112"/>
                  </a:lnTo>
                  <a:lnTo>
                    <a:pt x="1370" y="120"/>
                  </a:lnTo>
                  <a:lnTo>
                    <a:pt x="1388" y="126"/>
                  </a:lnTo>
                  <a:lnTo>
                    <a:pt x="1408" y="132"/>
                  </a:lnTo>
                  <a:lnTo>
                    <a:pt x="1426" y="134"/>
                  </a:lnTo>
                  <a:lnTo>
                    <a:pt x="1440" y="132"/>
                  </a:lnTo>
                  <a:lnTo>
                    <a:pt x="1466" y="124"/>
                  </a:lnTo>
                  <a:lnTo>
                    <a:pt x="1488" y="112"/>
                  </a:lnTo>
                  <a:lnTo>
                    <a:pt x="1494" y="98"/>
                  </a:lnTo>
                  <a:lnTo>
                    <a:pt x="1498" y="90"/>
                  </a:lnTo>
                  <a:lnTo>
                    <a:pt x="1498" y="76"/>
                  </a:lnTo>
                  <a:lnTo>
                    <a:pt x="1496" y="60"/>
                  </a:lnTo>
                  <a:lnTo>
                    <a:pt x="1488" y="30"/>
                  </a:lnTo>
                  <a:lnTo>
                    <a:pt x="1482" y="10"/>
                  </a:lnTo>
                  <a:lnTo>
                    <a:pt x="1478" y="0"/>
                  </a:lnTo>
                </a:path>
              </a:pathLst>
            </a:custGeom>
            <a:noFill/>
            <a:ln w="15875">
              <a:solidFill>
                <a:srgbClr val="0096D5"/>
              </a:solidFill>
              <a:prstDash val="solid"/>
              <a:round/>
              <a:headEnd/>
              <a:tailEnd/>
            </a:ln>
          </p:spPr>
          <p:txBody>
            <a:bodyPr/>
            <a:lstStyle/>
            <a:p>
              <a:endParaRPr lang="en-US" dirty="0"/>
            </a:p>
          </p:txBody>
        </p:sp>
      </p:grpSp>
      <p:sp>
        <p:nvSpPr>
          <p:cNvPr id="169" name="Freeform 168"/>
          <p:cNvSpPr/>
          <p:nvPr/>
        </p:nvSpPr>
        <p:spPr bwMode="auto">
          <a:xfrm>
            <a:off x="935038" y="3457575"/>
            <a:ext cx="2497137" cy="1236663"/>
          </a:xfrm>
          <a:custGeom>
            <a:avLst/>
            <a:gdLst>
              <a:gd name="connsiteX0" fmla="*/ 1078787 w 2496621"/>
              <a:gd name="connsiteY0" fmla="*/ 1236323 h 1236323"/>
              <a:gd name="connsiteX1" fmla="*/ 236306 w 2496621"/>
              <a:gd name="connsiteY1" fmla="*/ 188359 h 1236323"/>
              <a:gd name="connsiteX2" fmla="*/ 2496621 w 2496621"/>
              <a:gd name="connsiteY2" fmla="*/ 106166 h 1236323"/>
            </a:gdLst>
            <a:ahLst/>
            <a:cxnLst>
              <a:cxn ang="0">
                <a:pos x="connsiteX0" y="connsiteY0"/>
              </a:cxn>
              <a:cxn ang="0">
                <a:pos x="connsiteX1" y="connsiteY1"/>
              </a:cxn>
              <a:cxn ang="0">
                <a:pos x="connsiteX2" y="connsiteY2"/>
              </a:cxn>
            </a:cxnLst>
            <a:rect l="l" t="t" r="r" b="b"/>
            <a:pathLst>
              <a:path w="2496621" h="1236323">
                <a:moveTo>
                  <a:pt x="1078787" y="1236323"/>
                </a:moveTo>
                <a:cubicBezTo>
                  <a:pt x="539393" y="806521"/>
                  <a:pt x="0" y="376719"/>
                  <a:pt x="236306" y="188359"/>
                </a:cubicBezTo>
                <a:cubicBezTo>
                  <a:pt x="472612" y="0"/>
                  <a:pt x="2125039" y="119865"/>
                  <a:pt x="2496621" y="106166"/>
                </a:cubicBezTo>
              </a:path>
            </a:pathLst>
          </a:custGeom>
          <a:noFill/>
          <a:ln w="19050" cap="flat" cmpd="sng" algn="ctr">
            <a:solidFill>
              <a:schemeClr val="accent4"/>
            </a:solidFill>
            <a:prstDash val="sysDot"/>
            <a:round/>
            <a:headEnd type="none" w="med" len="med"/>
            <a:tailEnd type="none" w="med" len="med"/>
          </a:ln>
          <a:effectLst/>
        </p:spPr>
        <p:txBody>
          <a:bodyPr wrap="none" lIns="82124" tIns="41061" rIns="82124" bIns="41061" anchor="ctr"/>
          <a:lstStyle/>
          <a:p>
            <a:pPr algn="ctr" defTabSz="814388" eaLnBrk="0" hangingPunct="0">
              <a:lnSpc>
                <a:spcPct val="90000"/>
              </a:lnSpc>
              <a:defRPr/>
            </a:pPr>
            <a:endParaRPr lang="en-US" sz="2400" b="1" dirty="0"/>
          </a:p>
        </p:txBody>
      </p:sp>
      <p:sp>
        <p:nvSpPr>
          <p:cNvPr id="172" name="Freeform 171"/>
          <p:cNvSpPr/>
          <p:nvPr/>
        </p:nvSpPr>
        <p:spPr bwMode="auto">
          <a:xfrm>
            <a:off x="1130300" y="3819525"/>
            <a:ext cx="546100" cy="1828800"/>
          </a:xfrm>
          <a:custGeom>
            <a:avLst/>
            <a:gdLst>
              <a:gd name="connsiteX0" fmla="*/ 226032 w 226032"/>
              <a:gd name="connsiteY0" fmla="*/ 1160980 h 1160980"/>
              <a:gd name="connsiteX1" fmla="*/ 0 w 226032"/>
              <a:gd name="connsiteY1" fmla="*/ 0 h 1160980"/>
            </a:gdLst>
            <a:ahLst/>
            <a:cxnLst>
              <a:cxn ang="0">
                <a:pos x="connsiteX0" y="connsiteY0"/>
              </a:cxn>
              <a:cxn ang="0">
                <a:pos x="connsiteX1" y="connsiteY1"/>
              </a:cxn>
            </a:cxnLst>
            <a:rect l="l" t="t" r="r" b="b"/>
            <a:pathLst>
              <a:path w="226032" h="1160980">
                <a:moveTo>
                  <a:pt x="226032" y="1160980"/>
                </a:moveTo>
                <a:cubicBezTo>
                  <a:pt x="137845" y="672101"/>
                  <a:pt x="49659" y="183223"/>
                  <a:pt x="0" y="0"/>
                </a:cubicBezTo>
              </a:path>
            </a:pathLst>
          </a:custGeom>
          <a:noFill/>
          <a:ln w="19050" cap="flat" cmpd="sng" algn="ctr">
            <a:solidFill>
              <a:schemeClr val="accent4"/>
            </a:solidFill>
            <a:prstDash val="sysDot"/>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5156" name="TextBox 245"/>
          <p:cNvSpPr txBox="1">
            <a:spLocks noChangeArrowheads="1"/>
          </p:cNvSpPr>
          <p:nvPr/>
        </p:nvSpPr>
        <p:spPr bwMode="auto">
          <a:xfrm>
            <a:off x="2390775" y="4594225"/>
            <a:ext cx="996950" cy="461963"/>
          </a:xfrm>
          <a:prstGeom prst="rect">
            <a:avLst/>
          </a:prstGeom>
          <a:noFill/>
          <a:ln w="9525">
            <a:noFill/>
            <a:miter lim="800000"/>
            <a:headEnd/>
            <a:tailEnd/>
          </a:ln>
        </p:spPr>
        <p:txBody>
          <a:bodyPr>
            <a:spAutoFit/>
          </a:bodyPr>
          <a:lstStyle/>
          <a:p>
            <a:pPr algn="ctr"/>
            <a:r>
              <a:rPr lang="en-US" sz="1200" dirty="0"/>
              <a:t>iPhone</a:t>
            </a:r>
            <a:br>
              <a:rPr lang="en-US" sz="1200" dirty="0"/>
            </a:br>
            <a:r>
              <a:rPr lang="en-US" sz="1200" dirty="0"/>
              <a:t>Dual-Mode </a:t>
            </a:r>
          </a:p>
        </p:txBody>
      </p:sp>
      <p:sp>
        <p:nvSpPr>
          <p:cNvPr id="5157" name="TextBox 245"/>
          <p:cNvSpPr txBox="1">
            <a:spLocks noChangeArrowheads="1"/>
          </p:cNvSpPr>
          <p:nvPr/>
        </p:nvSpPr>
        <p:spPr bwMode="auto">
          <a:xfrm>
            <a:off x="533400" y="1171575"/>
            <a:ext cx="1066800" cy="831850"/>
          </a:xfrm>
          <a:prstGeom prst="rect">
            <a:avLst/>
          </a:prstGeom>
          <a:noFill/>
          <a:ln w="9525">
            <a:noFill/>
            <a:miter lim="800000"/>
            <a:headEnd/>
            <a:tailEnd/>
          </a:ln>
        </p:spPr>
        <p:txBody>
          <a:bodyPr>
            <a:spAutoFit/>
          </a:bodyPr>
          <a:lstStyle/>
          <a:p>
            <a:r>
              <a:rPr lang="en-US" sz="1200" dirty="0"/>
              <a:t>Smart Phone</a:t>
            </a:r>
            <a:br>
              <a:rPr lang="en-US" sz="1200" dirty="0"/>
            </a:br>
            <a:r>
              <a:rPr lang="en-US" sz="1200" dirty="0"/>
              <a:t>Guest Services</a:t>
            </a:r>
          </a:p>
        </p:txBody>
      </p:sp>
      <p:cxnSp>
        <p:nvCxnSpPr>
          <p:cNvPr id="5158" name="Straight Arrow Connector 190"/>
          <p:cNvCxnSpPr>
            <a:cxnSpLocks noChangeShapeType="1"/>
          </p:cNvCxnSpPr>
          <p:nvPr/>
        </p:nvCxnSpPr>
        <p:spPr bwMode="auto">
          <a:xfrm rot="5400000" flipH="1" flipV="1">
            <a:off x="4263231" y="4106069"/>
            <a:ext cx="452438" cy="165100"/>
          </a:xfrm>
          <a:prstGeom prst="straightConnector1">
            <a:avLst/>
          </a:prstGeom>
          <a:noFill/>
          <a:ln w="9525" algn="ctr">
            <a:solidFill>
              <a:schemeClr val="tx2"/>
            </a:solidFill>
            <a:round/>
            <a:headEnd/>
            <a:tailEnd type="arrow" w="med" len="med"/>
          </a:ln>
        </p:spPr>
      </p:cxnSp>
      <p:sp>
        <p:nvSpPr>
          <p:cNvPr id="5159" name="TextBox 245"/>
          <p:cNvSpPr txBox="1">
            <a:spLocks noChangeArrowheads="1"/>
          </p:cNvSpPr>
          <p:nvPr/>
        </p:nvSpPr>
        <p:spPr bwMode="auto">
          <a:xfrm>
            <a:off x="3606800" y="4394200"/>
            <a:ext cx="1319213" cy="830263"/>
          </a:xfrm>
          <a:prstGeom prst="rect">
            <a:avLst/>
          </a:prstGeom>
          <a:noFill/>
          <a:ln w="9525">
            <a:noFill/>
            <a:miter lim="800000"/>
            <a:headEnd/>
            <a:tailEnd/>
          </a:ln>
        </p:spPr>
        <p:txBody>
          <a:bodyPr>
            <a:spAutoFit/>
          </a:bodyPr>
          <a:lstStyle/>
          <a:p>
            <a:pPr algn="ctr"/>
            <a:r>
              <a:rPr lang="en-US" sz="1200" dirty="0"/>
              <a:t>Locally Terminated Guest Access Model</a:t>
            </a:r>
          </a:p>
        </p:txBody>
      </p:sp>
      <p:cxnSp>
        <p:nvCxnSpPr>
          <p:cNvPr id="5160" name="Straight Arrow Connector 192"/>
          <p:cNvCxnSpPr>
            <a:cxnSpLocks noChangeShapeType="1"/>
          </p:cNvCxnSpPr>
          <p:nvPr/>
        </p:nvCxnSpPr>
        <p:spPr bwMode="auto">
          <a:xfrm rot="5400000" flipH="1" flipV="1">
            <a:off x="7097713" y="5595937"/>
            <a:ext cx="452438" cy="163513"/>
          </a:xfrm>
          <a:prstGeom prst="straightConnector1">
            <a:avLst/>
          </a:prstGeom>
          <a:noFill/>
          <a:ln w="9525" algn="ctr">
            <a:solidFill>
              <a:schemeClr val="tx2"/>
            </a:solidFill>
            <a:round/>
            <a:headEnd/>
            <a:tailEnd type="arrow" w="med" len="med"/>
          </a:ln>
        </p:spPr>
      </p:cxnSp>
      <p:sp>
        <p:nvSpPr>
          <p:cNvPr id="5161" name="TextBox 245"/>
          <p:cNvSpPr txBox="1">
            <a:spLocks noChangeArrowheads="1"/>
          </p:cNvSpPr>
          <p:nvPr/>
        </p:nvSpPr>
        <p:spPr bwMode="auto">
          <a:xfrm>
            <a:off x="6704013" y="5741988"/>
            <a:ext cx="996950" cy="831850"/>
          </a:xfrm>
          <a:prstGeom prst="rect">
            <a:avLst/>
          </a:prstGeom>
          <a:noFill/>
          <a:ln w="9525">
            <a:noFill/>
            <a:miter lim="800000"/>
            <a:headEnd/>
            <a:tailEnd/>
          </a:ln>
        </p:spPr>
        <p:txBody>
          <a:bodyPr>
            <a:spAutoFit/>
          </a:bodyPr>
          <a:lstStyle/>
          <a:p>
            <a:pPr algn="ctr"/>
            <a:r>
              <a:rPr lang="en-US" sz="1200" dirty="0"/>
              <a:t>Centrally Managed Guest Services</a:t>
            </a:r>
          </a:p>
        </p:txBody>
      </p:sp>
      <p:cxnSp>
        <p:nvCxnSpPr>
          <p:cNvPr id="5162" name="Straight Arrow Connector 194"/>
          <p:cNvCxnSpPr>
            <a:cxnSpLocks noChangeShapeType="1"/>
          </p:cNvCxnSpPr>
          <p:nvPr/>
        </p:nvCxnSpPr>
        <p:spPr bwMode="auto">
          <a:xfrm rot="10800000">
            <a:off x="4995863" y="3625850"/>
            <a:ext cx="274637" cy="0"/>
          </a:xfrm>
          <a:prstGeom prst="straightConnector1">
            <a:avLst/>
          </a:prstGeom>
          <a:noFill/>
          <a:ln w="9525" algn="ctr">
            <a:solidFill>
              <a:schemeClr val="tx2"/>
            </a:solidFill>
            <a:round/>
            <a:headEnd/>
            <a:tailEnd type="arrow" w="med" len="med"/>
          </a:ln>
        </p:spPr>
      </p:cxnSp>
      <p:sp>
        <p:nvSpPr>
          <p:cNvPr id="5163" name="TextBox 245"/>
          <p:cNvSpPr txBox="1">
            <a:spLocks noChangeArrowheads="1"/>
          </p:cNvSpPr>
          <p:nvPr/>
        </p:nvSpPr>
        <p:spPr bwMode="auto">
          <a:xfrm>
            <a:off x="5105400" y="3302000"/>
            <a:ext cx="1600200" cy="639763"/>
          </a:xfrm>
          <a:prstGeom prst="rect">
            <a:avLst/>
          </a:prstGeom>
          <a:noFill/>
          <a:ln w="9525">
            <a:noFill/>
            <a:miter lim="800000"/>
            <a:headEnd/>
            <a:tailEnd/>
          </a:ln>
        </p:spPr>
        <p:txBody>
          <a:bodyPr>
            <a:spAutoFit/>
          </a:bodyPr>
          <a:lstStyle/>
          <a:p>
            <a:pPr algn="ctr"/>
            <a:r>
              <a:rPr lang="en-US" sz="1200" dirty="0"/>
              <a:t>Extended Voice</a:t>
            </a:r>
            <a:br>
              <a:rPr lang="en-US" sz="1200" dirty="0"/>
            </a:br>
            <a:r>
              <a:rPr lang="en-US" sz="1200" dirty="0"/>
              <a:t>Services Including Paging</a:t>
            </a:r>
          </a:p>
        </p:txBody>
      </p:sp>
      <p:sp>
        <p:nvSpPr>
          <p:cNvPr id="202" name="Freeform 201"/>
          <p:cNvSpPr/>
          <p:nvPr/>
        </p:nvSpPr>
        <p:spPr bwMode="auto">
          <a:xfrm>
            <a:off x="1160463" y="3913188"/>
            <a:ext cx="1592262" cy="450850"/>
          </a:xfrm>
          <a:custGeom>
            <a:avLst/>
            <a:gdLst>
              <a:gd name="connsiteX0" fmla="*/ 1613042 w 1613042"/>
              <a:gd name="connsiteY0" fmla="*/ 431515 h 431515"/>
              <a:gd name="connsiteX1" fmla="*/ 0 w 1613042"/>
              <a:gd name="connsiteY1" fmla="*/ 0 h 431515"/>
            </a:gdLst>
            <a:ahLst/>
            <a:cxnLst>
              <a:cxn ang="0">
                <a:pos x="connsiteX0" y="connsiteY0"/>
              </a:cxn>
              <a:cxn ang="0">
                <a:pos x="connsiteX1" y="connsiteY1"/>
              </a:cxn>
            </a:cxnLst>
            <a:rect l="l" t="t" r="r" b="b"/>
            <a:pathLst>
              <a:path w="1613042" h="431515">
                <a:moveTo>
                  <a:pt x="1613042" y="431515"/>
                </a:moveTo>
                <a:lnTo>
                  <a:pt x="0" y="0"/>
                </a:lnTo>
              </a:path>
            </a:pathLst>
          </a:custGeom>
          <a:noFill/>
          <a:ln w="19050" cap="flat" cmpd="sng" algn="ctr">
            <a:solidFill>
              <a:schemeClr val="accent4"/>
            </a:solidFill>
            <a:prstDash val="sysDot"/>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grpSp>
        <p:nvGrpSpPr>
          <p:cNvPr id="5165" name="Group 494"/>
          <p:cNvGrpSpPr>
            <a:grpSpLocks/>
          </p:cNvGrpSpPr>
          <p:nvPr/>
        </p:nvGrpSpPr>
        <p:grpSpPr bwMode="auto">
          <a:xfrm rot="-900000">
            <a:off x="998538" y="1887538"/>
            <a:ext cx="549275" cy="722312"/>
            <a:chOff x="960421" y="1853923"/>
            <a:chExt cx="721730" cy="722450"/>
          </a:xfrm>
        </p:grpSpPr>
        <p:sp>
          <p:nvSpPr>
            <p:cNvPr id="5209" name="AutoShape 41"/>
            <p:cNvSpPr>
              <a:spLocks noChangeAspect="1" noChangeArrowheads="1" noTextEdit="1"/>
            </p:cNvSpPr>
            <p:nvPr/>
          </p:nvSpPr>
          <p:spPr bwMode="auto">
            <a:xfrm rot="833722">
              <a:off x="960421" y="1853923"/>
              <a:ext cx="721730" cy="722450"/>
            </a:xfrm>
            <a:prstGeom prst="rect">
              <a:avLst/>
            </a:prstGeom>
            <a:noFill/>
            <a:ln w="9525">
              <a:noFill/>
              <a:miter lim="800000"/>
              <a:headEnd/>
              <a:tailEnd/>
            </a:ln>
          </p:spPr>
          <p:txBody>
            <a:bodyPr/>
            <a:lstStyle/>
            <a:p>
              <a:endParaRPr lang="en-US" dirty="0"/>
            </a:p>
          </p:txBody>
        </p:sp>
        <p:sp>
          <p:nvSpPr>
            <p:cNvPr id="5210" name="Freeform 43"/>
            <p:cNvSpPr>
              <a:spLocks/>
            </p:cNvSpPr>
            <p:nvPr/>
          </p:nvSpPr>
          <p:spPr bwMode="auto">
            <a:xfrm rot="558097">
              <a:off x="967096" y="1859354"/>
              <a:ext cx="700172" cy="701835"/>
            </a:xfrm>
            <a:custGeom>
              <a:avLst/>
              <a:gdLst>
                <a:gd name="T0" fmla="*/ 1875 w 1494"/>
                <a:gd name="T1" fmla="*/ 674661 h 1498"/>
                <a:gd name="T2" fmla="*/ 3749 w 1494"/>
                <a:gd name="T3" fmla="*/ 650298 h 1498"/>
                <a:gd name="T4" fmla="*/ 22495 w 1494"/>
                <a:gd name="T5" fmla="*/ 639054 h 1498"/>
                <a:gd name="T6" fmla="*/ 53427 w 1494"/>
                <a:gd name="T7" fmla="*/ 644676 h 1498"/>
                <a:gd name="T8" fmla="*/ 91857 w 1494"/>
                <a:gd name="T9" fmla="*/ 656858 h 1498"/>
                <a:gd name="T10" fmla="*/ 117164 w 1494"/>
                <a:gd name="T11" fmla="*/ 649361 h 1498"/>
                <a:gd name="T12" fmla="*/ 125600 w 1494"/>
                <a:gd name="T13" fmla="*/ 627810 h 1498"/>
                <a:gd name="T14" fmla="*/ 119976 w 1494"/>
                <a:gd name="T15" fmla="*/ 604384 h 1498"/>
                <a:gd name="T16" fmla="*/ 110603 w 1494"/>
                <a:gd name="T17" fmla="*/ 568777 h 1498"/>
                <a:gd name="T18" fmla="*/ 117164 w 1494"/>
                <a:gd name="T19" fmla="*/ 537855 h 1498"/>
                <a:gd name="T20" fmla="*/ 134036 w 1494"/>
                <a:gd name="T21" fmla="*/ 534107 h 1498"/>
                <a:gd name="T22" fmla="*/ 165904 w 1494"/>
                <a:gd name="T23" fmla="*/ 540666 h 1498"/>
                <a:gd name="T24" fmla="*/ 197773 w 1494"/>
                <a:gd name="T25" fmla="*/ 550036 h 1498"/>
                <a:gd name="T26" fmla="*/ 221206 w 1494"/>
                <a:gd name="T27" fmla="*/ 544414 h 1498"/>
                <a:gd name="T28" fmla="*/ 230579 w 1494"/>
                <a:gd name="T29" fmla="*/ 524737 h 1498"/>
                <a:gd name="T30" fmla="*/ 220268 w 1494"/>
                <a:gd name="T31" fmla="*/ 489129 h 1498"/>
                <a:gd name="T32" fmla="*/ 213707 w 1494"/>
                <a:gd name="T33" fmla="*/ 462892 h 1498"/>
                <a:gd name="T34" fmla="*/ 215582 w 1494"/>
                <a:gd name="T35" fmla="*/ 445089 h 1498"/>
                <a:gd name="T36" fmla="*/ 224955 w 1494"/>
                <a:gd name="T37" fmla="*/ 429159 h 1498"/>
                <a:gd name="T38" fmla="*/ 256823 w 1494"/>
                <a:gd name="T39" fmla="*/ 429159 h 1498"/>
                <a:gd name="T40" fmla="*/ 300877 w 1494"/>
                <a:gd name="T41" fmla="*/ 441341 h 1498"/>
                <a:gd name="T42" fmla="*/ 325247 w 1494"/>
                <a:gd name="T43" fmla="*/ 440404 h 1498"/>
                <a:gd name="T44" fmla="*/ 336495 w 1494"/>
                <a:gd name="T45" fmla="*/ 423537 h 1498"/>
                <a:gd name="T46" fmla="*/ 332746 w 1494"/>
                <a:gd name="T47" fmla="*/ 399174 h 1498"/>
                <a:gd name="T48" fmla="*/ 321498 w 1494"/>
                <a:gd name="T49" fmla="*/ 365441 h 1498"/>
                <a:gd name="T50" fmla="*/ 321498 w 1494"/>
                <a:gd name="T51" fmla="*/ 335457 h 1498"/>
                <a:gd name="T52" fmla="*/ 329934 w 1494"/>
                <a:gd name="T53" fmla="*/ 323275 h 1498"/>
                <a:gd name="T54" fmla="*/ 349617 w 1494"/>
                <a:gd name="T55" fmla="*/ 319527 h 1498"/>
                <a:gd name="T56" fmla="*/ 387110 w 1494"/>
                <a:gd name="T57" fmla="*/ 330771 h 1498"/>
                <a:gd name="T58" fmla="*/ 414292 w 1494"/>
                <a:gd name="T59" fmla="*/ 337331 h 1498"/>
                <a:gd name="T60" fmla="*/ 427414 w 1494"/>
                <a:gd name="T61" fmla="*/ 335457 h 1498"/>
                <a:gd name="T62" fmla="*/ 436787 w 1494"/>
                <a:gd name="T63" fmla="*/ 327960 h 1498"/>
                <a:gd name="T64" fmla="*/ 442411 w 1494"/>
                <a:gd name="T65" fmla="*/ 315779 h 1498"/>
                <a:gd name="T66" fmla="*/ 442411 w 1494"/>
                <a:gd name="T67" fmla="*/ 298912 h 1498"/>
                <a:gd name="T68" fmla="*/ 429289 w 1494"/>
                <a:gd name="T69" fmla="*/ 260494 h 1498"/>
                <a:gd name="T70" fmla="*/ 426477 w 1494"/>
                <a:gd name="T71" fmla="*/ 235194 h 1498"/>
                <a:gd name="T72" fmla="*/ 428352 w 1494"/>
                <a:gd name="T73" fmla="*/ 226761 h 1498"/>
                <a:gd name="T74" fmla="*/ 431163 w 1494"/>
                <a:gd name="T75" fmla="*/ 220202 h 1498"/>
                <a:gd name="T76" fmla="*/ 445223 w 1494"/>
                <a:gd name="T77" fmla="*/ 214580 h 1498"/>
                <a:gd name="T78" fmla="*/ 473342 w 1494"/>
                <a:gd name="T79" fmla="*/ 217391 h 1498"/>
                <a:gd name="T80" fmla="*/ 516459 w 1494"/>
                <a:gd name="T81" fmla="*/ 228635 h 1498"/>
                <a:gd name="T82" fmla="*/ 540829 w 1494"/>
                <a:gd name="T83" fmla="*/ 224887 h 1498"/>
                <a:gd name="T84" fmla="*/ 547390 w 1494"/>
                <a:gd name="T85" fmla="*/ 206146 h 1498"/>
                <a:gd name="T86" fmla="*/ 542704 w 1494"/>
                <a:gd name="T87" fmla="*/ 172413 h 1498"/>
                <a:gd name="T88" fmla="*/ 531456 w 1494"/>
                <a:gd name="T89" fmla="*/ 139617 h 1498"/>
                <a:gd name="T90" fmla="*/ 536142 w 1494"/>
                <a:gd name="T91" fmla="*/ 119940 h 1498"/>
                <a:gd name="T92" fmla="*/ 549265 w 1494"/>
                <a:gd name="T93" fmla="*/ 109632 h 1498"/>
                <a:gd name="T94" fmla="*/ 565199 w 1494"/>
                <a:gd name="T95" fmla="*/ 106821 h 1498"/>
                <a:gd name="T96" fmla="*/ 595193 w 1494"/>
                <a:gd name="T97" fmla="*/ 116192 h 1498"/>
                <a:gd name="T98" fmla="*/ 629874 w 1494"/>
                <a:gd name="T99" fmla="*/ 122751 h 1498"/>
                <a:gd name="T100" fmla="*/ 649557 w 1494"/>
                <a:gd name="T101" fmla="*/ 118066 h 1498"/>
                <a:gd name="T102" fmla="*/ 657056 w 1494"/>
                <a:gd name="T103" fmla="*/ 99325 h 1498"/>
                <a:gd name="T104" fmla="*/ 647683 w 1494"/>
                <a:gd name="T105" fmla="*/ 67466 h 1498"/>
                <a:gd name="T106" fmla="*/ 638309 w 1494"/>
                <a:gd name="T107" fmla="*/ 42166 h 1498"/>
                <a:gd name="T108" fmla="*/ 642059 w 1494"/>
                <a:gd name="T109" fmla="*/ 14992 h 1498"/>
                <a:gd name="T110" fmla="*/ 657993 w 1494"/>
                <a:gd name="T111" fmla="*/ 0 h 1498"/>
                <a:gd name="T112" fmla="*/ 685175 w 1494"/>
                <a:gd name="T113" fmla="*/ 4685 h 1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4"/>
                <a:gd name="T172" fmla="*/ 0 h 1498"/>
                <a:gd name="T173" fmla="*/ 1494 w 1494"/>
                <a:gd name="T174" fmla="*/ 1498 h 1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4" h="1498">
                  <a:moveTo>
                    <a:pt x="24" y="1498"/>
                  </a:moveTo>
                  <a:lnTo>
                    <a:pt x="12" y="1472"/>
                  </a:lnTo>
                  <a:lnTo>
                    <a:pt x="4" y="1440"/>
                  </a:lnTo>
                  <a:lnTo>
                    <a:pt x="0" y="1424"/>
                  </a:lnTo>
                  <a:lnTo>
                    <a:pt x="2" y="1404"/>
                  </a:lnTo>
                  <a:lnTo>
                    <a:pt x="8" y="1388"/>
                  </a:lnTo>
                  <a:lnTo>
                    <a:pt x="20" y="1378"/>
                  </a:lnTo>
                  <a:lnTo>
                    <a:pt x="30" y="1368"/>
                  </a:lnTo>
                  <a:lnTo>
                    <a:pt x="48" y="1364"/>
                  </a:lnTo>
                  <a:lnTo>
                    <a:pt x="68" y="1364"/>
                  </a:lnTo>
                  <a:lnTo>
                    <a:pt x="88" y="1368"/>
                  </a:lnTo>
                  <a:lnTo>
                    <a:pt x="114" y="1376"/>
                  </a:lnTo>
                  <a:lnTo>
                    <a:pt x="142" y="1388"/>
                  </a:lnTo>
                  <a:lnTo>
                    <a:pt x="168" y="1396"/>
                  </a:lnTo>
                  <a:lnTo>
                    <a:pt x="196" y="1402"/>
                  </a:lnTo>
                  <a:lnTo>
                    <a:pt x="214" y="1402"/>
                  </a:lnTo>
                  <a:lnTo>
                    <a:pt x="234" y="1396"/>
                  </a:lnTo>
                  <a:lnTo>
                    <a:pt x="250" y="1386"/>
                  </a:lnTo>
                  <a:lnTo>
                    <a:pt x="258" y="1376"/>
                  </a:lnTo>
                  <a:lnTo>
                    <a:pt x="264" y="1366"/>
                  </a:lnTo>
                  <a:lnTo>
                    <a:pt x="268" y="1340"/>
                  </a:lnTo>
                  <a:lnTo>
                    <a:pt x="266" y="1344"/>
                  </a:lnTo>
                  <a:lnTo>
                    <a:pt x="266" y="1320"/>
                  </a:lnTo>
                  <a:lnTo>
                    <a:pt x="256" y="1290"/>
                  </a:lnTo>
                  <a:lnTo>
                    <a:pt x="248" y="1264"/>
                  </a:lnTo>
                  <a:lnTo>
                    <a:pt x="240" y="1234"/>
                  </a:lnTo>
                  <a:lnTo>
                    <a:pt x="236" y="1214"/>
                  </a:lnTo>
                  <a:lnTo>
                    <a:pt x="236" y="1190"/>
                  </a:lnTo>
                  <a:lnTo>
                    <a:pt x="240" y="1168"/>
                  </a:lnTo>
                  <a:lnTo>
                    <a:pt x="250" y="1148"/>
                  </a:lnTo>
                  <a:lnTo>
                    <a:pt x="264" y="1142"/>
                  </a:lnTo>
                  <a:lnTo>
                    <a:pt x="272" y="1140"/>
                  </a:lnTo>
                  <a:lnTo>
                    <a:pt x="286" y="1140"/>
                  </a:lnTo>
                  <a:lnTo>
                    <a:pt x="298" y="1140"/>
                  </a:lnTo>
                  <a:lnTo>
                    <a:pt x="322" y="1144"/>
                  </a:lnTo>
                  <a:lnTo>
                    <a:pt x="354" y="1154"/>
                  </a:lnTo>
                  <a:lnTo>
                    <a:pt x="372" y="1162"/>
                  </a:lnTo>
                  <a:lnTo>
                    <a:pt x="394" y="1168"/>
                  </a:lnTo>
                  <a:lnTo>
                    <a:pt x="422" y="1174"/>
                  </a:lnTo>
                  <a:lnTo>
                    <a:pt x="446" y="1174"/>
                  </a:lnTo>
                  <a:lnTo>
                    <a:pt x="460" y="1170"/>
                  </a:lnTo>
                  <a:lnTo>
                    <a:pt x="472" y="1162"/>
                  </a:lnTo>
                  <a:lnTo>
                    <a:pt x="484" y="1150"/>
                  </a:lnTo>
                  <a:lnTo>
                    <a:pt x="490" y="1138"/>
                  </a:lnTo>
                  <a:lnTo>
                    <a:pt x="492" y="1120"/>
                  </a:lnTo>
                  <a:lnTo>
                    <a:pt x="490" y="1102"/>
                  </a:lnTo>
                  <a:lnTo>
                    <a:pt x="482" y="1078"/>
                  </a:lnTo>
                  <a:lnTo>
                    <a:pt x="470" y="1044"/>
                  </a:lnTo>
                  <a:lnTo>
                    <a:pt x="462" y="1016"/>
                  </a:lnTo>
                  <a:lnTo>
                    <a:pt x="458" y="1002"/>
                  </a:lnTo>
                  <a:lnTo>
                    <a:pt x="456" y="988"/>
                  </a:lnTo>
                  <a:lnTo>
                    <a:pt x="456" y="972"/>
                  </a:lnTo>
                  <a:lnTo>
                    <a:pt x="456" y="964"/>
                  </a:lnTo>
                  <a:lnTo>
                    <a:pt x="460" y="950"/>
                  </a:lnTo>
                  <a:lnTo>
                    <a:pt x="464" y="934"/>
                  </a:lnTo>
                  <a:lnTo>
                    <a:pt x="472" y="924"/>
                  </a:lnTo>
                  <a:lnTo>
                    <a:pt x="480" y="916"/>
                  </a:lnTo>
                  <a:lnTo>
                    <a:pt x="496" y="912"/>
                  </a:lnTo>
                  <a:lnTo>
                    <a:pt x="518" y="910"/>
                  </a:lnTo>
                  <a:lnTo>
                    <a:pt x="548" y="916"/>
                  </a:lnTo>
                  <a:lnTo>
                    <a:pt x="592" y="928"/>
                  </a:lnTo>
                  <a:lnTo>
                    <a:pt x="620" y="938"/>
                  </a:lnTo>
                  <a:lnTo>
                    <a:pt x="642" y="942"/>
                  </a:lnTo>
                  <a:lnTo>
                    <a:pt x="658" y="944"/>
                  </a:lnTo>
                  <a:lnTo>
                    <a:pt x="682" y="944"/>
                  </a:lnTo>
                  <a:lnTo>
                    <a:pt x="694" y="940"/>
                  </a:lnTo>
                  <a:lnTo>
                    <a:pt x="704" y="934"/>
                  </a:lnTo>
                  <a:lnTo>
                    <a:pt x="714" y="920"/>
                  </a:lnTo>
                  <a:lnTo>
                    <a:pt x="718" y="904"/>
                  </a:lnTo>
                  <a:lnTo>
                    <a:pt x="718" y="888"/>
                  </a:lnTo>
                  <a:lnTo>
                    <a:pt x="714" y="870"/>
                  </a:lnTo>
                  <a:lnTo>
                    <a:pt x="710" y="852"/>
                  </a:lnTo>
                  <a:lnTo>
                    <a:pt x="702" y="830"/>
                  </a:lnTo>
                  <a:lnTo>
                    <a:pt x="694" y="808"/>
                  </a:lnTo>
                  <a:lnTo>
                    <a:pt x="686" y="780"/>
                  </a:lnTo>
                  <a:lnTo>
                    <a:pt x="680" y="752"/>
                  </a:lnTo>
                  <a:lnTo>
                    <a:pt x="682" y="732"/>
                  </a:lnTo>
                  <a:lnTo>
                    <a:pt x="686" y="716"/>
                  </a:lnTo>
                  <a:lnTo>
                    <a:pt x="690" y="708"/>
                  </a:lnTo>
                  <a:lnTo>
                    <a:pt x="696" y="698"/>
                  </a:lnTo>
                  <a:lnTo>
                    <a:pt x="704" y="690"/>
                  </a:lnTo>
                  <a:lnTo>
                    <a:pt x="718" y="684"/>
                  </a:lnTo>
                  <a:lnTo>
                    <a:pt x="734" y="682"/>
                  </a:lnTo>
                  <a:lnTo>
                    <a:pt x="746" y="682"/>
                  </a:lnTo>
                  <a:lnTo>
                    <a:pt x="760" y="684"/>
                  </a:lnTo>
                  <a:lnTo>
                    <a:pt x="794" y="694"/>
                  </a:lnTo>
                  <a:lnTo>
                    <a:pt x="826" y="706"/>
                  </a:lnTo>
                  <a:lnTo>
                    <a:pt x="844" y="714"/>
                  </a:lnTo>
                  <a:lnTo>
                    <a:pt x="862" y="718"/>
                  </a:lnTo>
                  <a:lnTo>
                    <a:pt x="884" y="720"/>
                  </a:lnTo>
                  <a:lnTo>
                    <a:pt x="898" y="720"/>
                  </a:lnTo>
                  <a:lnTo>
                    <a:pt x="904" y="718"/>
                  </a:lnTo>
                  <a:lnTo>
                    <a:pt x="912" y="716"/>
                  </a:lnTo>
                  <a:lnTo>
                    <a:pt x="920" y="712"/>
                  </a:lnTo>
                  <a:lnTo>
                    <a:pt x="926" y="708"/>
                  </a:lnTo>
                  <a:lnTo>
                    <a:pt x="932" y="700"/>
                  </a:lnTo>
                  <a:lnTo>
                    <a:pt x="936" y="694"/>
                  </a:lnTo>
                  <a:lnTo>
                    <a:pt x="940" y="684"/>
                  </a:lnTo>
                  <a:lnTo>
                    <a:pt x="944" y="674"/>
                  </a:lnTo>
                  <a:lnTo>
                    <a:pt x="944" y="668"/>
                  </a:lnTo>
                  <a:lnTo>
                    <a:pt x="946" y="656"/>
                  </a:lnTo>
                  <a:lnTo>
                    <a:pt x="944" y="638"/>
                  </a:lnTo>
                  <a:lnTo>
                    <a:pt x="936" y="612"/>
                  </a:lnTo>
                  <a:lnTo>
                    <a:pt x="924" y="582"/>
                  </a:lnTo>
                  <a:lnTo>
                    <a:pt x="916" y="556"/>
                  </a:lnTo>
                  <a:lnTo>
                    <a:pt x="912" y="540"/>
                  </a:lnTo>
                  <a:lnTo>
                    <a:pt x="908" y="522"/>
                  </a:lnTo>
                  <a:lnTo>
                    <a:pt x="910" y="502"/>
                  </a:lnTo>
                  <a:lnTo>
                    <a:pt x="912" y="492"/>
                  </a:lnTo>
                  <a:lnTo>
                    <a:pt x="914" y="486"/>
                  </a:lnTo>
                  <a:lnTo>
                    <a:pt x="914" y="484"/>
                  </a:lnTo>
                  <a:lnTo>
                    <a:pt x="912" y="488"/>
                  </a:lnTo>
                  <a:lnTo>
                    <a:pt x="916" y="478"/>
                  </a:lnTo>
                  <a:lnTo>
                    <a:pt x="920" y="470"/>
                  </a:lnTo>
                  <a:lnTo>
                    <a:pt x="932" y="464"/>
                  </a:lnTo>
                  <a:lnTo>
                    <a:pt x="942" y="460"/>
                  </a:lnTo>
                  <a:lnTo>
                    <a:pt x="950" y="458"/>
                  </a:lnTo>
                  <a:lnTo>
                    <a:pt x="966" y="456"/>
                  </a:lnTo>
                  <a:lnTo>
                    <a:pt x="990" y="460"/>
                  </a:lnTo>
                  <a:lnTo>
                    <a:pt x="1010" y="464"/>
                  </a:lnTo>
                  <a:lnTo>
                    <a:pt x="1042" y="474"/>
                  </a:lnTo>
                  <a:lnTo>
                    <a:pt x="1076" y="484"/>
                  </a:lnTo>
                  <a:lnTo>
                    <a:pt x="1102" y="488"/>
                  </a:lnTo>
                  <a:lnTo>
                    <a:pt x="1130" y="492"/>
                  </a:lnTo>
                  <a:lnTo>
                    <a:pt x="1142" y="486"/>
                  </a:lnTo>
                  <a:lnTo>
                    <a:pt x="1154" y="480"/>
                  </a:lnTo>
                  <a:lnTo>
                    <a:pt x="1166" y="462"/>
                  </a:lnTo>
                  <a:lnTo>
                    <a:pt x="1168" y="446"/>
                  </a:lnTo>
                  <a:lnTo>
                    <a:pt x="1168" y="440"/>
                  </a:lnTo>
                  <a:lnTo>
                    <a:pt x="1168" y="416"/>
                  </a:lnTo>
                  <a:lnTo>
                    <a:pt x="1164" y="388"/>
                  </a:lnTo>
                  <a:lnTo>
                    <a:pt x="1158" y="368"/>
                  </a:lnTo>
                  <a:lnTo>
                    <a:pt x="1150" y="346"/>
                  </a:lnTo>
                  <a:lnTo>
                    <a:pt x="1140" y="322"/>
                  </a:lnTo>
                  <a:lnTo>
                    <a:pt x="1134" y="298"/>
                  </a:lnTo>
                  <a:lnTo>
                    <a:pt x="1138" y="274"/>
                  </a:lnTo>
                  <a:lnTo>
                    <a:pt x="1140" y="264"/>
                  </a:lnTo>
                  <a:lnTo>
                    <a:pt x="1144" y="256"/>
                  </a:lnTo>
                  <a:lnTo>
                    <a:pt x="1150" y="246"/>
                  </a:lnTo>
                  <a:lnTo>
                    <a:pt x="1160" y="238"/>
                  </a:lnTo>
                  <a:lnTo>
                    <a:pt x="1172" y="234"/>
                  </a:lnTo>
                  <a:lnTo>
                    <a:pt x="1184" y="230"/>
                  </a:lnTo>
                  <a:lnTo>
                    <a:pt x="1198" y="228"/>
                  </a:lnTo>
                  <a:lnTo>
                    <a:pt x="1206" y="228"/>
                  </a:lnTo>
                  <a:lnTo>
                    <a:pt x="1224" y="234"/>
                  </a:lnTo>
                  <a:lnTo>
                    <a:pt x="1244" y="238"/>
                  </a:lnTo>
                  <a:lnTo>
                    <a:pt x="1270" y="248"/>
                  </a:lnTo>
                  <a:lnTo>
                    <a:pt x="1294" y="254"/>
                  </a:lnTo>
                  <a:lnTo>
                    <a:pt x="1320" y="260"/>
                  </a:lnTo>
                  <a:lnTo>
                    <a:pt x="1344" y="262"/>
                  </a:lnTo>
                  <a:lnTo>
                    <a:pt x="1360" y="262"/>
                  </a:lnTo>
                  <a:lnTo>
                    <a:pt x="1374" y="260"/>
                  </a:lnTo>
                  <a:lnTo>
                    <a:pt x="1386" y="252"/>
                  </a:lnTo>
                  <a:lnTo>
                    <a:pt x="1396" y="238"/>
                  </a:lnTo>
                  <a:lnTo>
                    <a:pt x="1400" y="226"/>
                  </a:lnTo>
                  <a:lnTo>
                    <a:pt x="1402" y="212"/>
                  </a:lnTo>
                  <a:lnTo>
                    <a:pt x="1398" y="188"/>
                  </a:lnTo>
                  <a:lnTo>
                    <a:pt x="1390" y="162"/>
                  </a:lnTo>
                  <a:lnTo>
                    <a:pt x="1382" y="144"/>
                  </a:lnTo>
                  <a:lnTo>
                    <a:pt x="1374" y="126"/>
                  </a:lnTo>
                  <a:lnTo>
                    <a:pt x="1368" y="110"/>
                  </a:lnTo>
                  <a:lnTo>
                    <a:pt x="1362" y="90"/>
                  </a:lnTo>
                  <a:lnTo>
                    <a:pt x="1360" y="72"/>
                  </a:lnTo>
                  <a:lnTo>
                    <a:pt x="1362" y="58"/>
                  </a:lnTo>
                  <a:lnTo>
                    <a:pt x="1370" y="32"/>
                  </a:lnTo>
                  <a:lnTo>
                    <a:pt x="1382" y="10"/>
                  </a:lnTo>
                  <a:lnTo>
                    <a:pt x="1396" y="4"/>
                  </a:lnTo>
                  <a:lnTo>
                    <a:pt x="1404" y="0"/>
                  </a:lnTo>
                  <a:lnTo>
                    <a:pt x="1418" y="0"/>
                  </a:lnTo>
                  <a:lnTo>
                    <a:pt x="1434" y="2"/>
                  </a:lnTo>
                  <a:lnTo>
                    <a:pt x="1462" y="10"/>
                  </a:lnTo>
                  <a:lnTo>
                    <a:pt x="1482" y="16"/>
                  </a:lnTo>
                  <a:lnTo>
                    <a:pt x="1494" y="18"/>
                  </a:lnTo>
                </a:path>
              </a:pathLst>
            </a:custGeom>
            <a:noFill/>
            <a:ln w="38100">
              <a:solidFill>
                <a:srgbClr val="C00000"/>
              </a:solidFill>
              <a:prstDash val="solid"/>
              <a:round/>
              <a:headEnd/>
              <a:tailEnd/>
            </a:ln>
          </p:spPr>
          <p:txBody>
            <a:bodyPr/>
            <a:lstStyle/>
            <a:p>
              <a:endParaRPr lang="en-US" dirty="0"/>
            </a:p>
          </p:txBody>
        </p:sp>
        <p:sp>
          <p:nvSpPr>
            <p:cNvPr id="5211" name="Freeform 44"/>
            <p:cNvSpPr>
              <a:spLocks/>
            </p:cNvSpPr>
            <p:nvPr/>
          </p:nvSpPr>
          <p:spPr bwMode="auto">
            <a:xfrm rot="536007">
              <a:off x="972322" y="1870503"/>
              <a:ext cx="702046" cy="699961"/>
            </a:xfrm>
            <a:custGeom>
              <a:avLst/>
              <a:gdLst>
                <a:gd name="T0" fmla="*/ 26245 w 1498"/>
                <a:gd name="T1" fmla="*/ 698087 h 1494"/>
                <a:gd name="T2" fmla="*/ 51552 w 1498"/>
                <a:gd name="T3" fmla="*/ 696213 h 1494"/>
                <a:gd name="T4" fmla="*/ 62800 w 1498"/>
                <a:gd name="T5" fmla="*/ 676535 h 1494"/>
                <a:gd name="T6" fmla="*/ 57176 w 1498"/>
                <a:gd name="T7" fmla="*/ 646550 h 1494"/>
                <a:gd name="T8" fmla="*/ 44991 w 1498"/>
                <a:gd name="T9" fmla="*/ 608132 h 1494"/>
                <a:gd name="T10" fmla="*/ 52489 w 1498"/>
                <a:gd name="T11" fmla="*/ 581895 h 1494"/>
                <a:gd name="T12" fmla="*/ 74048 w 1498"/>
                <a:gd name="T13" fmla="*/ 574399 h 1494"/>
                <a:gd name="T14" fmla="*/ 97480 w 1498"/>
                <a:gd name="T15" fmla="*/ 580021 h 1494"/>
                <a:gd name="T16" fmla="*/ 133098 w 1498"/>
                <a:gd name="T17" fmla="*/ 588455 h 1494"/>
                <a:gd name="T18" fmla="*/ 164029 w 1498"/>
                <a:gd name="T19" fmla="*/ 581895 h 1494"/>
                <a:gd name="T20" fmla="*/ 167779 w 1498"/>
                <a:gd name="T21" fmla="*/ 565966 h 1494"/>
                <a:gd name="T22" fmla="*/ 161218 w 1498"/>
                <a:gd name="T23" fmla="*/ 534107 h 1494"/>
                <a:gd name="T24" fmla="*/ 150907 w 1498"/>
                <a:gd name="T25" fmla="*/ 502248 h 1494"/>
                <a:gd name="T26" fmla="*/ 156531 w 1498"/>
                <a:gd name="T27" fmla="*/ 478822 h 1494"/>
                <a:gd name="T28" fmla="*/ 176214 w 1498"/>
                <a:gd name="T29" fmla="*/ 469452 h 1494"/>
                <a:gd name="T30" fmla="*/ 212770 w 1498"/>
                <a:gd name="T31" fmla="*/ 478822 h 1494"/>
                <a:gd name="T32" fmla="*/ 239014 w 1498"/>
                <a:gd name="T33" fmla="*/ 486318 h 1494"/>
                <a:gd name="T34" fmla="*/ 256823 w 1498"/>
                <a:gd name="T35" fmla="*/ 484444 h 1494"/>
                <a:gd name="T36" fmla="*/ 271820 w 1498"/>
                <a:gd name="T37" fmla="*/ 474137 h 1494"/>
                <a:gd name="T38" fmla="*/ 272758 w 1498"/>
                <a:gd name="T39" fmla="*/ 443215 h 1494"/>
                <a:gd name="T40" fmla="*/ 260573 w 1498"/>
                <a:gd name="T41" fmla="*/ 399175 h 1494"/>
                <a:gd name="T42" fmla="*/ 261510 w 1498"/>
                <a:gd name="T43" fmla="*/ 374812 h 1494"/>
                <a:gd name="T44" fmla="*/ 278381 w 1498"/>
                <a:gd name="T45" fmla="*/ 363567 h 1494"/>
                <a:gd name="T46" fmla="*/ 302751 w 1498"/>
                <a:gd name="T47" fmla="*/ 367316 h 1494"/>
                <a:gd name="T48" fmla="*/ 336495 w 1498"/>
                <a:gd name="T49" fmla="*/ 378560 h 1494"/>
                <a:gd name="T50" fmla="*/ 366489 w 1498"/>
                <a:gd name="T51" fmla="*/ 378560 h 1494"/>
                <a:gd name="T52" fmla="*/ 378674 w 1498"/>
                <a:gd name="T53" fmla="*/ 370127 h 1494"/>
                <a:gd name="T54" fmla="*/ 382423 w 1498"/>
                <a:gd name="T55" fmla="*/ 350449 h 1494"/>
                <a:gd name="T56" fmla="*/ 370238 w 1498"/>
                <a:gd name="T57" fmla="*/ 312968 h 1494"/>
                <a:gd name="T58" fmla="*/ 363677 w 1498"/>
                <a:gd name="T59" fmla="*/ 285794 h 1494"/>
                <a:gd name="T60" fmla="*/ 366489 w 1498"/>
                <a:gd name="T61" fmla="*/ 272676 h 1494"/>
                <a:gd name="T62" fmla="*/ 373987 w 1498"/>
                <a:gd name="T63" fmla="*/ 263305 h 1494"/>
                <a:gd name="T64" fmla="*/ 386172 w 1498"/>
                <a:gd name="T65" fmla="*/ 257683 h 1494"/>
                <a:gd name="T66" fmla="*/ 402106 w 1498"/>
                <a:gd name="T67" fmla="*/ 257683 h 1494"/>
                <a:gd name="T68" fmla="*/ 440536 w 1498"/>
                <a:gd name="T69" fmla="*/ 270802 h 1494"/>
                <a:gd name="T70" fmla="*/ 466781 w 1498"/>
                <a:gd name="T71" fmla="*/ 273613 h 1494"/>
                <a:gd name="T72" fmla="*/ 475217 w 1498"/>
                <a:gd name="T73" fmla="*/ 270802 h 1494"/>
                <a:gd name="T74" fmla="*/ 481778 w 1498"/>
                <a:gd name="T75" fmla="*/ 267990 h 1494"/>
                <a:gd name="T76" fmla="*/ 487402 w 1498"/>
                <a:gd name="T77" fmla="*/ 253935 h 1494"/>
                <a:gd name="T78" fmla="*/ 483653 w 1498"/>
                <a:gd name="T79" fmla="*/ 226761 h 1494"/>
                <a:gd name="T80" fmla="*/ 472405 w 1498"/>
                <a:gd name="T81" fmla="*/ 183658 h 1494"/>
                <a:gd name="T82" fmla="*/ 477091 w 1498"/>
                <a:gd name="T83" fmla="*/ 159295 h 1494"/>
                <a:gd name="T84" fmla="*/ 495838 w 1498"/>
                <a:gd name="T85" fmla="*/ 151799 h 1494"/>
                <a:gd name="T86" fmla="*/ 528644 w 1498"/>
                <a:gd name="T87" fmla="*/ 157421 h 1494"/>
                <a:gd name="T88" fmla="*/ 562387 w 1498"/>
                <a:gd name="T89" fmla="*/ 167728 h 1494"/>
                <a:gd name="T90" fmla="*/ 582070 w 1498"/>
                <a:gd name="T91" fmla="*/ 163980 h 1494"/>
                <a:gd name="T92" fmla="*/ 592381 w 1498"/>
                <a:gd name="T93" fmla="*/ 150862 h 1494"/>
                <a:gd name="T94" fmla="*/ 594255 w 1498"/>
                <a:gd name="T95" fmla="*/ 134932 h 1494"/>
                <a:gd name="T96" fmla="*/ 585819 w 1498"/>
                <a:gd name="T97" fmla="*/ 104947 h 1494"/>
                <a:gd name="T98" fmla="*/ 579258 w 1498"/>
                <a:gd name="T99" fmla="*/ 69340 h 1494"/>
                <a:gd name="T100" fmla="*/ 583945 w 1498"/>
                <a:gd name="T101" fmla="*/ 50600 h 1494"/>
                <a:gd name="T102" fmla="*/ 602691 w 1498"/>
                <a:gd name="T103" fmla="*/ 43103 h 1494"/>
                <a:gd name="T104" fmla="*/ 634560 w 1498"/>
                <a:gd name="T105" fmla="*/ 52474 h 1494"/>
                <a:gd name="T106" fmla="*/ 659867 w 1498"/>
                <a:gd name="T107" fmla="*/ 61844 h 1494"/>
                <a:gd name="T108" fmla="*/ 687049 w 1498"/>
                <a:gd name="T109" fmla="*/ 58096 h 1494"/>
                <a:gd name="T110" fmla="*/ 702046 w 1498"/>
                <a:gd name="T111" fmla="*/ 42166 h 1494"/>
                <a:gd name="T112" fmla="*/ 697359 w 1498"/>
                <a:gd name="T113" fmla="*/ 14055 h 14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8"/>
                <a:gd name="T172" fmla="*/ 0 h 1494"/>
                <a:gd name="T173" fmla="*/ 1498 w 1498"/>
                <a:gd name="T174" fmla="*/ 1494 h 14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8" h="1494">
                  <a:moveTo>
                    <a:pt x="0" y="1470"/>
                  </a:moveTo>
                  <a:lnTo>
                    <a:pt x="26" y="1480"/>
                  </a:lnTo>
                  <a:lnTo>
                    <a:pt x="56" y="1490"/>
                  </a:lnTo>
                  <a:lnTo>
                    <a:pt x="74" y="1494"/>
                  </a:lnTo>
                  <a:lnTo>
                    <a:pt x="94" y="1492"/>
                  </a:lnTo>
                  <a:lnTo>
                    <a:pt x="110" y="1486"/>
                  </a:lnTo>
                  <a:lnTo>
                    <a:pt x="120" y="1474"/>
                  </a:lnTo>
                  <a:lnTo>
                    <a:pt x="130" y="1464"/>
                  </a:lnTo>
                  <a:lnTo>
                    <a:pt x="134" y="1444"/>
                  </a:lnTo>
                  <a:lnTo>
                    <a:pt x="134" y="1426"/>
                  </a:lnTo>
                  <a:lnTo>
                    <a:pt x="130" y="1406"/>
                  </a:lnTo>
                  <a:lnTo>
                    <a:pt x="122" y="1380"/>
                  </a:lnTo>
                  <a:lnTo>
                    <a:pt x="110" y="1352"/>
                  </a:lnTo>
                  <a:lnTo>
                    <a:pt x="102" y="1326"/>
                  </a:lnTo>
                  <a:lnTo>
                    <a:pt x="96" y="1298"/>
                  </a:lnTo>
                  <a:lnTo>
                    <a:pt x="96" y="1280"/>
                  </a:lnTo>
                  <a:lnTo>
                    <a:pt x="100" y="1260"/>
                  </a:lnTo>
                  <a:lnTo>
                    <a:pt x="112" y="1242"/>
                  </a:lnTo>
                  <a:lnTo>
                    <a:pt x="122" y="1236"/>
                  </a:lnTo>
                  <a:lnTo>
                    <a:pt x="132" y="1230"/>
                  </a:lnTo>
                  <a:lnTo>
                    <a:pt x="158" y="1226"/>
                  </a:lnTo>
                  <a:lnTo>
                    <a:pt x="154" y="1228"/>
                  </a:lnTo>
                  <a:lnTo>
                    <a:pt x="178" y="1228"/>
                  </a:lnTo>
                  <a:lnTo>
                    <a:pt x="208" y="1238"/>
                  </a:lnTo>
                  <a:lnTo>
                    <a:pt x="234" y="1244"/>
                  </a:lnTo>
                  <a:lnTo>
                    <a:pt x="262" y="1254"/>
                  </a:lnTo>
                  <a:lnTo>
                    <a:pt x="284" y="1256"/>
                  </a:lnTo>
                  <a:lnTo>
                    <a:pt x="308" y="1258"/>
                  </a:lnTo>
                  <a:lnTo>
                    <a:pt x="330" y="1254"/>
                  </a:lnTo>
                  <a:lnTo>
                    <a:pt x="350" y="1242"/>
                  </a:lnTo>
                  <a:lnTo>
                    <a:pt x="356" y="1230"/>
                  </a:lnTo>
                  <a:lnTo>
                    <a:pt x="356" y="1222"/>
                  </a:lnTo>
                  <a:lnTo>
                    <a:pt x="358" y="1208"/>
                  </a:lnTo>
                  <a:lnTo>
                    <a:pt x="358" y="1196"/>
                  </a:lnTo>
                  <a:lnTo>
                    <a:pt x="354" y="1172"/>
                  </a:lnTo>
                  <a:lnTo>
                    <a:pt x="344" y="1140"/>
                  </a:lnTo>
                  <a:lnTo>
                    <a:pt x="336" y="1120"/>
                  </a:lnTo>
                  <a:lnTo>
                    <a:pt x="330" y="1100"/>
                  </a:lnTo>
                  <a:lnTo>
                    <a:pt x="322" y="1072"/>
                  </a:lnTo>
                  <a:lnTo>
                    <a:pt x="324" y="1048"/>
                  </a:lnTo>
                  <a:lnTo>
                    <a:pt x="328" y="1034"/>
                  </a:lnTo>
                  <a:lnTo>
                    <a:pt x="334" y="1022"/>
                  </a:lnTo>
                  <a:lnTo>
                    <a:pt x="348" y="1010"/>
                  </a:lnTo>
                  <a:lnTo>
                    <a:pt x="360" y="1004"/>
                  </a:lnTo>
                  <a:lnTo>
                    <a:pt x="376" y="1002"/>
                  </a:lnTo>
                  <a:lnTo>
                    <a:pt x="396" y="1004"/>
                  </a:lnTo>
                  <a:lnTo>
                    <a:pt x="420" y="1010"/>
                  </a:lnTo>
                  <a:lnTo>
                    <a:pt x="454" y="1022"/>
                  </a:lnTo>
                  <a:lnTo>
                    <a:pt x="482" y="1032"/>
                  </a:lnTo>
                  <a:lnTo>
                    <a:pt x="496" y="1034"/>
                  </a:lnTo>
                  <a:lnTo>
                    <a:pt x="510" y="1038"/>
                  </a:lnTo>
                  <a:lnTo>
                    <a:pt x="526" y="1038"/>
                  </a:lnTo>
                  <a:lnTo>
                    <a:pt x="532" y="1036"/>
                  </a:lnTo>
                  <a:lnTo>
                    <a:pt x="548" y="1034"/>
                  </a:lnTo>
                  <a:lnTo>
                    <a:pt x="564" y="1030"/>
                  </a:lnTo>
                  <a:lnTo>
                    <a:pt x="574" y="1022"/>
                  </a:lnTo>
                  <a:lnTo>
                    <a:pt x="580" y="1012"/>
                  </a:lnTo>
                  <a:lnTo>
                    <a:pt x="586" y="998"/>
                  </a:lnTo>
                  <a:lnTo>
                    <a:pt x="588" y="976"/>
                  </a:lnTo>
                  <a:lnTo>
                    <a:pt x="582" y="946"/>
                  </a:lnTo>
                  <a:lnTo>
                    <a:pt x="568" y="902"/>
                  </a:lnTo>
                  <a:lnTo>
                    <a:pt x="560" y="872"/>
                  </a:lnTo>
                  <a:lnTo>
                    <a:pt x="556" y="852"/>
                  </a:lnTo>
                  <a:lnTo>
                    <a:pt x="554" y="836"/>
                  </a:lnTo>
                  <a:lnTo>
                    <a:pt x="554" y="810"/>
                  </a:lnTo>
                  <a:lnTo>
                    <a:pt x="558" y="800"/>
                  </a:lnTo>
                  <a:lnTo>
                    <a:pt x="564" y="790"/>
                  </a:lnTo>
                  <a:lnTo>
                    <a:pt x="578" y="780"/>
                  </a:lnTo>
                  <a:lnTo>
                    <a:pt x="594" y="776"/>
                  </a:lnTo>
                  <a:lnTo>
                    <a:pt x="610" y="776"/>
                  </a:lnTo>
                  <a:lnTo>
                    <a:pt x="628" y="778"/>
                  </a:lnTo>
                  <a:lnTo>
                    <a:pt x="646" y="784"/>
                  </a:lnTo>
                  <a:lnTo>
                    <a:pt x="668" y="792"/>
                  </a:lnTo>
                  <a:lnTo>
                    <a:pt x="690" y="800"/>
                  </a:lnTo>
                  <a:lnTo>
                    <a:pt x="718" y="808"/>
                  </a:lnTo>
                  <a:lnTo>
                    <a:pt x="746" y="812"/>
                  </a:lnTo>
                  <a:lnTo>
                    <a:pt x="766" y="812"/>
                  </a:lnTo>
                  <a:lnTo>
                    <a:pt x="782" y="808"/>
                  </a:lnTo>
                  <a:lnTo>
                    <a:pt x="790" y="804"/>
                  </a:lnTo>
                  <a:lnTo>
                    <a:pt x="800" y="798"/>
                  </a:lnTo>
                  <a:lnTo>
                    <a:pt x="808" y="790"/>
                  </a:lnTo>
                  <a:lnTo>
                    <a:pt x="814" y="776"/>
                  </a:lnTo>
                  <a:lnTo>
                    <a:pt x="816" y="760"/>
                  </a:lnTo>
                  <a:lnTo>
                    <a:pt x="816" y="748"/>
                  </a:lnTo>
                  <a:lnTo>
                    <a:pt x="812" y="734"/>
                  </a:lnTo>
                  <a:lnTo>
                    <a:pt x="802" y="698"/>
                  </a:lnTo>
                  <a:lnTo>
                    <a:pt x="790" y="668"/>
                  </a:lnTo>
                  <a:lnTo>
                    <a:pt x="784" y="650"/>
                  </a:lnTo>
                  <a:lnTo>
                    <a:pt x="780" y="632"/>
                  </a:lnTo>
                  <a:lnTo>
                    <a:pt x="776" y="610"/>
                  </a:lnTo>
                  <a:lnTo>
                    <a:pt x="778" y="594"/>
                  </a:lnTo>
                  <a:lnTo>
                    <a:pt x="780" y="590"/>
                  </a:lnTo>
                  <a:lnTo>
                    <a:pt x="782" y="582"/>
                  </a:lnTo>
                  <a:lnTo>
                    <a:pt x="786" y="574"/>
                  </a:lnTo>
                  <a:lnTo>
                    <a:pt x="788" y="568"/>
                  </a:lnTo>
                  <a:lnTo>
                    <a:pt x="798" y="562"/>
                  </a:lnTo>
                  <a:lnTo>
                    <a:pt x="804" y="558"/>
                  </a:lnTo>
                  <a:lnTo>
                    <a:pt x="814" y="552"/>
                  </a:lnTo>
                  <a:lnTo>
                    <a:pt x="824" y="550"/>
                  </a:lnTo>
                  <a:lnTo>
                    <a:pt x="830" y="550"/>
                  </a:lnTo>
                  <a:lnTo>
                    <a:pt x="842" y="548"/>
                  </a:lnTo>
                  <a:lnTo>
                    <a:pt x="858" y="550"/>
                  </a:lnTo>
                  <a:lnTo>
                    <a:pt x="886" y="556"/>
                  </a:lnTo>
                  <a:lnTo>
                    <a:pt x="916" y="570"/>
                  </a:lnTo>
                  <a:lnTo>
                    <a:pt x="940" y="578"/>
                  </a:lnTo>
                  <a:lnTo>
                    <a:pt x="958" y="582"/>
                  </a:lnTo>
                  <a:lnTo>
                    <a:pt x="974" y="586"/>
                  </a:lnTo>
                  <a:lnTo>
                    <a:pt x="996" y="584"/>
                  </a:lnTo>
                  <a:lnTo>
                    <a:pt x="1004" y="582"/>
                  </a:lnTo>
                  <a:lnTo>
                    <a:pt x="1012" y="580"/>
                  </a:lnTo>
                  <a:lnTo>
                    <a:pt x="1014" y="578"/>
                  </a:lnTo>
                  <a:lnTo>
                    <a:pt x="1008" y="580"/>
                  </a:lnTo>
                  <a:lnTo>
                    <a:pt x="1020" y="578"/>
                  </a:lnTo>
                  <a:lnTo>
                    <a:pt x="1028" y="572"/>
                  </a:lnTo>
                  <a:lnTo>
                    <a:pt x="1034" y="562"/>
                  </a:lnTo>
                  <a:lnTo>
                    <a:pt x="1038" y="552"/>
                  </a:lnTo>
                  <a:lnTo>
                    <a:pt x="1040" y="542"/>
                  </a:lnTo>
                  <a:lnTo>
                    <a:pt x="1042" y="528"/>
                  </a:lnTo>
                  <a:lnTo>
                    <a:pt x="1038" y="504"/>
                  </a:lnTo>
                  <a:lnTo>
                    <a:pt x="1032" y="484"/>
                  </a:lnTo>
                  <a:lnTo>
                    <a:pt x="1024" y="452"/>
                  </a:lnTo>
                  <a:lnTo>
                    <a:pt x="1012" y="418"/>
                  </a:lnTo>
                  <a:lnTo>
                    <a:pt x="1008" y="392"/>
                  </a:lnTo>
                  <a:lnTo>
                    <a:pt x="1006" y="364"/>
                  </a:lnTo>
                  <a:lnTo>
                    <a:pt x="1012" y="352"/>
                  </a:lnTo>
                  <a:lnTo>
                    <a:pt x="1018" y="340"/>
                  </a:lnTo>
                  <a:lnTo>
                    <a:pt x="1036" y="328"/>
                  </a:lnTo>
                  <a:lnTo>
                    <a:pt x="1052" y="324"/>
                  </a:lnTo>
                  <a:lnTo>
                    <a:pt x="1058" y="324"/>
                  </a:lnTo>
                  <a:lnTo>
                    <a:pt x="1082" y="326"/>
                  </a:lnTo>
                  <a:lnTo>
                    <a:pt x="1110" y="330"/>
                  </a:lnTo>
                  <a:lnTo>
                    <a:pt x="1128" y="336"/>
                  </a:lnTo>
                  <a:lnTo>
                    <a:pt x="1152" y="344"/>
                  </a:lnTo>
                  <a:lnTo>
                    <a:pt x="1176" y="354"/>
                  </a:lnTo>
                  <a:lnTo>
                    <a:pt x="1200" y="358"/>
                  </a:lnTo>
                  <a:lnTo>
                    <a:pt x="1222" y="356"/>
                  </a:lnTo>
                  <a:lnTo>
                    <a:pt x="1234" y="354"/>
                  </a:lnTo>
                  <a:lnTo>
                    <a:pt x="1242" y="350"/>
                  </a:lnTo>
                  <a:lnTo>
                    <a:pt x="1252" y="344"/>
                  </a:lnTo>
                  <a:lnTo>
                    <a:pt x="1260" y="334"/>
                  </a:lnTo>
                  <a:lnTo>
                    <a:pt x="1264" y="322"/>
                  </a:lnTo>
                  <a:lnTo>
                    <a:pt x="1268" y="310"/>
                  </a:lnTo>
                  <a:lnTo>
                    <a:pt x="1268" y="296"/>
                  </a:lnTo>
                  <a:lnTo>
                    <a:pt x="1268" y="288"/>
                  </a:lnTo>
                  <a:lnTo>
                    <a:pt x="1264" y="270"/>
                  </a:lnTo>
                  <a:lnTo>
                    <a:pt x="1260" y="250"/>
                  </a:lnTo>
                  <a:lnTo>
                    <a:pt x="1250" y="224"/>
                  </a:lnTo>
                  <a:lnTo>
                    <a:pt x="1244" y="200"/>
                  </a:lnTo>
                  <a:lnTo>
                    <a:pt x="1238" y="174"/>
                  </a:lnTo>
                  <a:lnTo>
                    <a:pt x="1236" y="148"/>
                  </a:lnTo>
                  <a:lnTo>
                    <a:pt x="1236" y="134"/>
                  </a:lnTo>
                  <a:lnTo>
                    <a:pt x="1238" y="120"/>
                  </a:lnTo>
                  <a:lnTo>
                    <a:pt x="1246" y="108"/>
                  </a:lnTo>
                  <a:lnTo>
                    <a:pt x="1260" y="98"/>
                  </a:lnTo>
                  <a:lnTo>
                    <a:pt x="1272" y="94"/>
                  </a:lnTo>
                  <a:lnTo>
                    <a:pt x="1286" y="92"/>
                  </a:lnTo>
                  <a:lnTo>
                    <a:pt x="1310" y="96"/>
                  </a:lnTo>
                  <a:lnTo>
                    <a:pt x="1336" y="104"/>
                  </a:lnTo>
                  <a:lnTo>
                    <a:pt x="1354" y="112"/>
                  </a:lnTo>
                  <a:lnTo>
                    <a:pt x="1370" y="120"/>
                  </a:lnTo>
                  <a:lnTo>
                    <a:pt x="1388" y="126"/>
                  </a:lnTo>
                  <a:lnTo>
                    <a:pt x="1408" y="132"/>
                  </a:lnTo>
                  <a:lnTo>
                    <a:pt x="1426" y="134"/>
                  </a:lnTo>
                  <a:lnTo>
                    <a:pt x="1440" y="132"/>
                  </a:lnTo>
                  <a:lnTo>
                    <a:pt x="1466" y="124"/>
                  </a:lnTo>
                  <a:lnTo>
                    <a:pt x="1488" y="112"/>
                  </a:lnTo>
                  <a:lnTo>
                    <a:pt x="1494" y="98"/>
                  </a:lnTo>
                  <a:lnTo>
                    <a:pt x="1498" y="90"/>
                  </a:lnTo>
                  <a:lnTo>
                    <a:pt x="1498" y="76"/>
                  </a:lnTo>
                  <a:lnTo>
                    <a:pt x="1496" y="60"/>
                  </a:lnTo>
                  <a:lnTo>
                    <a:pt x="1488" y="30"/>
                  </a:lnTo>
                  <a:lnTo>
                    <a:pt x="1482" y="10"/>
                  </a:lnTo>
                  <a:lnTo>
                    <a:pt x="1478" y="0"/>
                  </a:lnTo>
                </a:path>
              </a:pathLst>
            </a:custGeom>
            <a:noFill/>
            <a:ln w="15875">
              <a:solidFill>
                <a:srgbClr val="FF0000"/>
              </a:solidFill>
              <a:prstDash val="solid"/>
              <a:round/>
              <a:headEnd/>
              <a:tailEnd/>
            </a:ln>
          </p:spPr>
          <p:txBody>
            <a:bodyPr/>
            <a:lstStyle/>
            <a:p>
              <a:endParaRPr lang="en-US" dirty="0"/>
            </a:p>
          </p:txBody>
        </p:sp>
      </p:grpSp>
      <p:sp>
        <p:nvSpPr>
          <p:cNvPr id="144" name="Oval 143"/>
          <p:cNvSpPr/>
          <p:nvPr/>
        </p:nvSpPr>
        <p:spPr bwMode="auto">
          <a:xfrm>
            <a:off x="1491342" y="1191399"/>
            <a:ext cx="990600" cy="990600"/>
          </a:xfrm>
          <a:prstGeom prst="ellipse">
            <a:avLst/>
          </a:prstGeom>
          <a:blipFill dpi="0" rotWithShape="1">
            <a:blip r:embed="rId13" cstate="print"/>
            <a:srcRect/>
            <a:stretch>
              <a:fillRect l="-25000" r="-3000"/>
            </a:stretch>
          </a:blipFill>
          <a:ln w="38100" cap="flat" cmpd="sng" algn="ctr">
            <a:solidFill>
              <a:schemeClr val="accent1"/>
            </a:solidFill>
            <a:prstDash val="solid"/>
            <a:round/>
            <a:headEnd type="none" w="med" len="med"/>
            <a:tailEnd type="none" w="med" len="med"/>
          </a:ln>
          <a:effectLst/>
        </p:spPr>
        <p:txBody>
          <a:bodyPr wrap="none" lIns="82124" tIns="41061" rIns="82124" bIns="41061" anchor="ctr"/>
          <a:lstStyle/>
          <a:p>
            <a:pPr defTabSz="814388" fontAlgn="auto">
              <a:spcBef>
                <a:spcPts val="0"/>
              </a:spcBef>
              <a:spcAft>
                <a:spcPts val="0"/>
              </a:spcAft>
              <a:defRPr/>
            </a:pPr>
            <a:endParaRPr lang="en-US" dirty="0">
              <a:latin typeface="+mn-lt"/>
            </a:endParaRPr>
          </a:p>
        </p:txBody>
      </p:sp>
      <p:sp>
        <p:nvSpPr>
          <p:cNvPr id="5169" name="TextBox 147"/>
          <p:cNvSpPr txBox="1">
            <a:spLocks noChangeArrowheads="1"/>
          </p:cNvSpPr>
          <p:nvPr/>
        </p:nvSpPr>
        <p:spPr bwMode="auto">
          <a:xfrm>
            <a:off x="1219200" y="2238375"/>
            <a:ext cx="1490663" cy="276225"/>
          </a:xfrm>
          <a:prstGeom prst="rect">
            <a:avLst/>
          </a:prstGeom>
          <a:noFill/>
          <a:ln w="9525">
            <a:noFill/>
            <a:miter lim="800000"/>
            <a:headEnd/>
            <a:tailEnd/>
          </a:ln>
        </p:spPr>
        <p:txBody>
          <a:bodyPr>
            <a:spAutoFit/>
          </a:bodyPr>
          <a:lstStyle/>
          <a:p>
            <a:pPr algn="ctr"/>
            <a:r>
              <a:rPr lang="en-US" sz="1200" dirty="0"/>
              <a:t>Guest/Patient</a:t>
            </a:r>
          </a:p>
        </p:txBody>
      </p:sp>
      <p:grpSp>
        <p:nvGrpSpPr>
          <p:cNvPr id="5170" name="Group 494"/>
          <p:cNvGrpSpPr>
            <a:grpSpLocks/>
          </p:cNvGrpSpPr>
          <p:nvPr/>
        </p:nvGrpSpPr>
        <p:grpSpPr bwMode="auto">
          <a:xfrm rot="900000" flipH="1">
            <a:off x="388938" y="1887538"/>
            <a:ext cx="549275" cy="722312"/>
            <a:chOff x="960421" y="1853923"/>
            <a:chExt cx="721730" cy="722450"/>
          </a:xfrm>
        </p:grpSpPr>
        <p:sp>
          <p:nvSpPr>
            <p:cNvPr id="5206" name="AutoShape 41"/>
            <p:cNvSpPr>
              <a:spLocks noChangeAspect="1" noChangeArrowheads="1" noTextEdit="1"/>
            </p:cNvSpPr>
            <p:nvPr/>
          </p:nvSpPr>
          <p:spPr bwMode="auto">
            <a:xfrm rot="833722">
              <a:off x="960421" y="1853923"/>
              <a:ext cx="721730" cy="722450"/>
            </a:xfrm>
            <a:prstGeom prst="rect">
              <a:avLst/>
            </a:prstGeom>
            <a:noFill/>
            <a:ln w="9525">
              <a:noFill/>
              <a:miter lim="800000"/>
              <a:headEnd/>
              <a:tailEnd/>
            </a:ln>
          </p:spPr>
          <p:txBody>
            <a:bodyPr/>
            <a:lstStyle/>
            <a:p>
              <a:endParaRPr lang="en-US" dirty="0"/>
            </a:p>
          </p:txBody>
        </p:sp>
        <p:sp>
          <p:nvSpPr>
            <p:cNvPr id="5207" name="Freeform 43"/>
            <p:cNvSpPr>
              <a:spLocks/>
            </p:cNvSpPr>
            <p:nvPr/>
          </p:nvSpPr>
          <p:spPr bwMode="auto">
            <a:xfrm rot="558097">
              <a:off x="967096" y="1859354"/>
              <a:ext cx="700172" cy="701835"/>
            </a:xfrm>
            <a:custGeom>
              <a:avLst/>
              <a:gdLst>
                <a:gd name="T0" fmla="*/ 1875 w 1494"/>
                <a:gd name="T1" fmla="*/ 674661 h 1498"/>
                <a:gd name="T2" fmla="*/ 3749 w 1494"/>
                <a:gd name="T3" fmla="*/ 650298 h 1498"/>
                <a:gd name="T4" fmla="*/ 22495 w 1494"/>
                <a:gd name="T5" fmla="*/ 639054 h 1498"/>
                <a:gd name="T6" fmla="*/ 53427 w 1494"/>
                <a:gd name="T7" fmla="*/ 644676 h 1498"/>
                <a:gd name="T8" fmla="*/ 91857 w 1494"/>
                <a:gd name="T9" fmla="*/ 656858 h 1498"/>
                <a:gd name="T10" fmla="*/ 117164 w 1494"/>
                <a:gd name="T11" fmla="*/ 649361 h 1498"/>
                <a:gd name="T12" fmla="*/ 125600 w 1494"/>
                <a:gd name="T13" fmla="*/ 627810 h 1498"/>
                <a:gd name="T14" fmla="*/ 119976 w 1494"/>
                <a:gd name="T15" fmla="*/ 604384 h 1498"/>
                <a:gd name="T16" fmla="*/ 110603 w 1494"/>
                <a:gd name="T17" fmla="*/ 568777 h 1498"/>
                <a:gd name="T18" fmla="*/ 117164 w 1494"/>
                <a:gd name="T19" fmla="*/ 537855 h 1498"/>
                <a:gd name="T20" fmla="*/ 134036 w 1494"/>
                <a:gd name="T21" fmla="*/ 534107 h 1498"/>
                <a:gd name="T22" fmla="*/ 165904 w 1494"/>
                <a:gd name="T23" fmla="*/ 540666 h 1498"/>
                <a:gd name="T24" fmla="*/ 197773 w 1494"/>
                <a:gd name="T25" fmla="*/ 550036 h 1498"/>
                <a:gd name="T26" fmla="*/ 221206 w 1494"/>
                <a:gd name="T27" fmla="*/ 544414 h 1498"/>
                <a:gd name="T28" fmla="*/ 230579 w 1494"/>
                <a:gd name="T29" fmla="*/ 524737 h 1498"/>
                <a:gd name="T30" fmla="*/ 220268 w 1494"/>
                <a:gd name="T31" fmla="*/ 489129 h 1498"/>
                <a:gd name="T32" fmla="*/ 213707 w 1494"/>
                <a:gd name="T33" fmla="*/ 462892 h 1498"/>
                <a:gd name="T34" fmla="*/ 215582 w 1494"/>
                <a:gd name="T35" fmla="*/ 445089 h 1498"/>
                <a:gd name="T36" fmla="*/ 224955 w 1494"/>
                <a:gd name="T37" fmla="*/ 429159 h 1498"/>
                <a:gd name="T38" fmla="*/ 256823 w 1494"/>
                <a:gd name="T39" fmla="*/ 429159 h 1498"/>
                <a:gd name="T40" fmla="*/ 300877 w 1494"/>
                <a:gd name="T41" fmla="*/ 441341 h 1498"/>
                <a:gd name="T42" fmla="*/ 325247 w 1494"/>
                <a:gd name="T43" fmla="*/ 440404 h 1498"/>
                <a:gd name="T44" fmla="*/ 336495 w 1494"/>
                <a:gd name="T45" fmla="*/ 423537 h 1498"/>
                <a:gd name="T46" fmla="*/ 332746 w 1494"/>
                <a:gd name="T47" fmla="*/ 399174 h 1498"/>
                <a:gd name="T48" fmla="*/ 321498 w 1494"/>
                <a:gd name="T49" fmla="*/ 365441 h 1498"/>
                <a:gd name="T50" fmla="*/ 321498 w 1494"/>
                <a:gd name="T51" fmla="*/ 335457 h 1498"/>
                <a:gd name="T52" fmla="*/ 329934 w 1494"/>
                <a:gd name="T53" fmla="*/ 323275 h 1498"/>
                <a:gd name="T54" fmla="*/ 349617 w 1494"/>
                <a:gd name="T55" fmla="*/ 319527 h 1498"/>
                <a:gd name="T56" fmla="*/ 387110 w 1494"/>
                <a:gd name="T57" fmla="*/ 330771 h 1498"/>
                <a:gd name="T58" fmla="*/ 414292 w 1494"/>
                <a:gd name="T59" fmla="*/ 337331 h 1498"/>
                <a:gd name="T60" fmla="*/ 427414 w 1494"/>
                <a:gd name="T61" fmla="*/ 335457 h 1498"/>
                <a:gd name="T62" fmla="*/ 436787 w 1494"/>
                <a:gd name="T63" fmla="*/ 327960 h 1498"/>
                <a:gd name="T64" fmla="*/ 442411 w 1494"/>
                <a:gd name="T65" fmla="*/ 315779 h 1498"/>
                <a:gd name="T66" fmla="*/ 442411 w 1494"/>
                <a:gd name="T67" fmla="*/ 298912 h 1498"/>
                <a:gd name="T68" fmla="*/ 429289 w 1494"/>
                <a:gd name="T69" fmla="*/ 260494 h 1498"/>
                <a:gd name="T70" fmla="*/ 426477 w 1494"/>
                <a:gd name="T71" fmla="*/ 235194 h 1498"/>
                <a:gd name="T72" fmla="*/ 428352 w 1494"/>
                <a:gd name="T73" fmla="*/ 226761 h 1498"/>
                <a:gd name="T74" fmla="*/ 431163 w 1494"/>
                <a:gd name="T75" fmla="*/ 220202 h 1498"/>
                <a:gd name="T76" fmla="*/ 445223 w 1494"/>
                <a:gd name="T77" fmla="*/ 214580 h 1498"/>
                <a:gd name="T78" fmla="*/ 473342 w 1494"/>
                <a:gd name="T79" fmla="*/ 217391 h 1498"/>
                <a:gd name="T80" fmla="*/ 516459 w 1494"/>
                <a:gd name="T81" fmla="*/ 228635 h 1498"/>
                <a:gd name="T82" fmla="*/ 540829 w 1494"/>
                <a:gd name="T83" fmla="*/ 224887 h 1498"/>
                <a:gd name="T84" fmla="*/ 547390 w 1494"/>
                <a:gd name="T85" fmla="*/ 206146 h 1498"/>
                <a:gd name="T86" fmla="*/ 542704 w 1494"/>
                <a:gd name="T87" fmla="*/ 172413 h 1498"/>
                <a:gd name="T88" fmla="*/ 531456 w 1494"/>
                <a:gd name="T89" fmla="*/ 139617 h 1498"/>
                <a:gd name="T90" fmla="*/ 536142 w 1494"/>
                <a:gd name="T91" fmla="*/ 119940 h 1498"/>
                <a:gd name="T92" fmla="*/ 549265 w 1494"/>
                <a:gd name="T93" fmla="*/ 109632 h 1498"/>
                <a:gd name="T94" fmla="*/ 565199 w 1494"/>
                <a:gd name="T95" fmla="*/ 106821 h 1498"/>
                <a:gd name="T96" fmla="*/ 595193 w 1494"/>
                <a:gd name="T97" fmla="*/ 116192 h 1498"/>
                <a:gd name="T98" fmla="*/ 629874 w 1494"/>
                <a:gd name="T99" fmla="*/ 122751 h 1498"/>
                <a:gd name="T100" fmla="*/ 649557 w 1494"/>
                <a:gd name="T101" fmla="*/ 118066 h 1498"/>
                <a:gd name="T102" fmla="*/ 657056 w 1494"/>
                <a:gd name="T103" fmla="*/ 99325 h 1498"/>
                <a:gd name="T104" fmla="*/ 647683 w 1494"/>
                <a:gd name="T105" fmla="*/ 67466 h 1498"/>
                <a:gd name="T106" fmla="*/ 638309 w 1494"/>
                <a:gd name="T107" fmla="*/ 42166 h 1498"/>
                <a:gd name="T108" fmla="*/ 642059 w 1494"/>
                <a:gd name="T109" fmla="*/ 14992 h 1498"/>
                <a:gd name="T110" fmla="*/ 657993 w 1494"/>
                <a:gd name="T111" fmla="*/ 0 h 1498"/>
                <a:gd name="T112" fmla="*/ 685175 w 1494"/>
                <a:gd name="T113" fmla="*/ 4685 h 1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4"/>
                <a:gd name="T172" fmla="*/ 0 h 1498"/>
                <a:gd name="T173" fmla="*/ 1494 w 1494"/>
                <a:gd name="T174" fmla="*/ 1498 h 1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4" h="1498">
                  <a:moveTo>
                    <a:pt x="24" y="1498"/>
                  </a:moveTo>
                  <a:lnTo>
                    <a:pt x="12" y="1472"/>
                  </a:lnTo>
                  <a:lnTo>
                    <a:pt x="4" y="1440"/>
                  </a:lnTo>
                  <a:lnTo>
                    <a:pt x="0" y="1424"/>
                  </a:lnTo>
                  <a:lnTo>
                    <a:pt x="2" y="1404"/>
                  </a:lnTo>
                  <a:lnTo>
                    <a:pt x="8" y="1388"/>
                  </a:lnTo>
                  <a:lnTo>
                    <a:pt x="20" y="1378"/>
                  </a:lnTo>
                  <a:lnTo>
                    <a:pt x="30" y="1368"/>
                  </a:lnTo>
                  <a:lnTo>
                    <a:pt x="48" y="1364"/>
                  </a:lnTo>
                  <a:lnTo>
                    <a:pt x="68" y="1364"/>
                  </a:lnTo>
                  <a:lnTo>
                    <a:pt x="88" y="1368"/>
                  </a:lnTo>
                  <a:lnTo>
                    <a:pt x="114" y="1376"/>
                  </a:lnTo>
                  <a:lnTo>
                    <a:pt x="142" y="1388"/>
                  </a:lnTo>
                  <a:lnTo>
                    <a:pt x="168" y="1396"/>
                  </a:lnTo>
                  <a:lnTo>
                    <a:pt x="196" y="1402"/>
                  </a:lnTo>
                  <a:lnTo>
                    <a:pt x="214" y="1402"/>
                  </a:lnTo>
                  <a:lnTo>
                    <a:pt x="234" y="1396"/>
                  </a:lnTo>
                  <a:lnTo>
                    <a:pt x="250" y="1386"/>
                  </a:lnTo>
                  <a:lnTo>
                    <a:pt x="258" y="1376"/>
                  </a:lnTo>
                  <a:lnTo>
                    <a:pt x="264" y="1366"/>
                  </a:lnTo>
                  <a:lnTo>
                    <a:pt x="268" y="1340"/>
                  </a:lnTo>
                  <a:lnTo>
                    <a:pt x="266" y="1344"/>
                  </a:lnTo>
                  <a:lnTo>
                    <a:pt x="266" y="1320"/>
                  </a:lnTo>
                  <a:lnTo>
                    <a:pt x="256" y="1290"/>
                  </a:lnTo>
                  <a:lnTo>
                    <a:pt x="248" y="1264"/>
                  </a:lnTo>
                  <a:lnTo>
                    <a:pt x="240" y="1234"/>
                  </a:lnTo>
                  <a:lnTo>
                    <a:pt x="236" y="1214"/>
                  </a:lnTo>
                  <a:lnTo>
                    <a:pt x="236" y="1190"/>
                  </a:lnTo>
                  <a:lnTo>
                    <a:pt x="240" y="1168"/>
                  </a:lnTo>
                  <a:lnTo>
                    <a:pt x="250" y="1148"/>
                  </a:lnTo>
                  <a:lnTo>
                    <a:pt x="264" y="1142"/>
                  </a:lnTo>
                  <a:lnTo>
                    <a:pt x="272" y="1140"/>
                  </a:lnTo>
                  <a:lnTo>
                    <a:pt x="286" y="1140"/>
                  </a:lnTo>
                  <a:lnTo>
                    <a:pt x="298" y="1140"/>
                  </a:lnTo>
                  <a:lnTo>
                    <a:pt x="322" y="1144"/>
                  </a:lnTo>
                  <a:lnTo>
                    <a:pt x="354" y="1154"/>
                  </a:lnTo>
                  <a:lnTo>
                    <a:pt x="372" y="1162"/>
                  </a:lnTo>
                  <a:lnTo>
                    <a:pt x="394" y="1168"/>
                  </a:lnTo>
                  <a:lnTo>
                    <a:pt x="422" y="1174"/>
                  </a:lnTo>
                  <a:lnTo>
                    <a:pt x="446" y="1174"/>
                  </a:lnTo>
                  <a:lnTo>
                    <a:pt x="460" y="1170"/>
                  </a:lnTo>
                  <a:lnTo>
                    <a:pt x="472" y="1162"/>
                  </a:lnTo>
                  <a:lnTo>
                    <a:pt x="484" y="1150"/>
                  </a:lnTo>
                  <a:lnTo>
                    <a:pt x="490" y="1138"/>
                  </a:lnTo>
                  <a:lnTo>
                    <a:pt x="492" y="1120"/>
                  </a:lnTo>
                  <a:lnTo>
                    <a:pt x="490" y="1102"/>
                  </a:lnTo>
                  <a:lnTo>
                    <a:pt x="482" y="1078"/>
                  </a:lnTo>
                  <a:lnTo>
                    <a:pt x="470" y="1044"/>
                  </a:lnTo>
                  <a:lnTo>
                    <a:pt x="462" y="1016"/>
                  </a:lnTo>
                  <a:lnTo>
                    <a:pt x="458" y="1002"/>
                  </a:lnTo>
                  <a:lnTo>
                    <a:pt x="456" y="988"/>
                  </a:lnTo>
                  <a:lnTo>
                    <a:pt x="456" y="972"/>
                  </a:lnTo>
                  <a:lnTo>
                    <a:pt x="456" y="964"/>
                  </a:lnTo>
                  <a:lnTo>
                    <a:pt x="460" y="950"/>
                  </a:lnTo>
                  <a:lnTo>
                    <a:pt x="464" y="934"/>
                  </a:lnTo>
                  <a:lnTo>
                    <a:pt x="472" y="924"/>
                  </a:lnTo>
                  <a:lnTo>
                    <a:pt x="480" y="916"/>
                  </a:lnTo>
                  <a:lnTo>
                    <a:pt x="496" y="912"/>
                  </a:lnTo>
                  <a:lnTo>
                    <a:pt x="518" y="910"/>
                  </a:lnTo>
                  <a:lnTo>
                    <a:pt x="548" y="916"/>
                  </a:lnTo>
                  <a:lnTo>
                    <a:pt x="592" y="928"/>
                  </a:lnTo>
                  <a:lnTo>
                    <a:pt x="620" y="938"/>
                  </a:lnTo>
                  <a:lnTo>
                    <a:pt x="642" y="942"/>
                  </a:lnTo>
                  <a:lnTo>
                    <a:pt x="658" y="944"/>
                  </a:lnTo>
                  <a:lnTo>
                    <a:pt x="682" y="944"/>
                  </a:lnTo>
                  <a:lnTo>
                    <a:pt x="694" y="940"/>
                  </a:lnTo>
                  <a:lnTo>
                    <a:pt x="704" y="934"/>
                  </a:lnTo>
                  <a:lnTo>
                    <a:pt x="714" y="920"/>
                  </a:lnTo>
                  <a:lnTo>
                    <a:pt x="718" y="904"/>
                  </a:lnTo>
                  <a:lnTo>
                    <a:pt x="718" y="888"/>
                  </a:lnTo>
                  <a:lnTo>
                    <a:pt x="714" y="870"/>
                  </a:lnTo>
                  <a:lnTo>
                    <a:pt x="710" y="852"/>
                  </a:lnTo>
                  <a:lnTo>
                    <a:pt x="702" y="830"/>
                  </a:lnTo>
                  <a:lnTo>
                    <a:pt x="694" y="808"/>
                  </a:lnTo>
                  <a:lnTo>
                    <a:pt x="686" y="780"/>
                  </a:lnTo>
                  <a:lnTo>
                    <a:pt x="680" y="752"/>
                  </a:lnTo>
                  <a:lnTo>
                    <a:pt x="682" y="732"/>
                  </a:lnTo>
                  <a:lnTo>
                    <a:pt x="686" y="716"/>
                  </a:lnTo>
                  <a:lnTo>
                    <a:pt x="690" y="708"/>
                  </a:lnTo>
                  <a:lnTo>
                    <a:pt x="696" y="698"/>
                  </a:lnTo>
                  <a:lnTo>
                    <a:pt x="704" y="690"/>
                  </a:lnTo>
                  <a:lnTo>
                    <a:pt x="718" y="684"/>
                  </a:lnTo>
                  <a:lnTo>
                    <a:pt x="734" y="682"/>
                  </a:lnTo>
                  <a:lnTo>
                    <a:pt x="746" y="682"/>
                  </a:lnTo>
                  <a:lnTo>
                    <a:pt x="760" y="684"/>
                  </a:lnTo>
                  <a:lnTo>
                    <a:pt x="794" y="694"/>
                  </a:lnTo>
                  <a:lnTo>
                    <a:pt x="826" y="706"/>
                  </a:lnTo>
                  <a:lnTo>
                    <a:pt x="844" y="714"/>
                  </a:lnTo>
                  <a:lnTo>
                    <a:pt x="862" y="718"/>
                  </a:lnTo>
                  <a:lnTo>
                    <a:pt x="884" y="720"/>
                  </a:lnTo>
                  <a:lnTo>
                    <a:pt x="898" y="720"/>
                  </a:lnTo>
                  <a:lnTo>
                    <a:pt x="904" y="718"/>
                  </a:lnTo>
                  <a:lnTo>
                    <a:pt x="912" y="716"/>
                  </a:lnTo>
                  <a:lnTo>
                    <a:pt x="920" y="712"/>
                  </a:lnTo>
                  <a:lnTo>
                    <a:pt x="926" y="708"/>
                  </a:lnTo>
                  <a:lnTo>
                    <a:pt x="932" y="700"/>
                  </a:lnTo>
                  <a:lnTo>
                    <a:pt x="936" y="694"/>
                  </a:lnTo>
                  <a:lnTo>
                    <a:pt x="940" y="684"/>
                  </a:lnTo>
                  <a:lnTo>
                    <a:pt x="944" y="674"/>
                  </a:lnTo>
                  <a:lnTo>
                    <a:pt x="944" y="668"/>
                  </a:lnTo>
                  <a:lnTo>
                    <a:pt x="946" y="656"/>
                  </a:lnTo>
                  <a:lnTo>
                    <a:pt x="944" y="638"/>
                  </a:lnTo>
                  <a:lnTo>
                    <a:pt x="936" y="612"/>
                  </a:lnTo>
                  <a:lnTo>
                    <a:pt x="924" y="582"/>
                  </a:lnTo>
                  <a:lnTo>
                    <a:pt x="916" y="556"/>
                  </a:lnTo>
                  <a:lnTo>
                    <a:pt x="912" y="540"/>
                  </a:lnTo>
                  <a:lnTo>
                    <a:pt x="908" y="522"/>
                  </a:lnTo>
                  <a:lnTo>
                    <a:pt x="910" y="502"/>
                  </a:lnTo>
                  <a:lnTo>
                    <a:pt x="912" y="492"/>
                  </a:lnTo>
                  <a:lnTo>
                    <a:pt x="914" y="486"/>
                  </a:lnTo>
                  <a:lnTo>
                    <a:pt x="914" y="484"/>
                  </a:lnTo>
                  <a:lnTo>
                    <a:pt x="912" y="488"/>
                  </a:lnTo>
                  <a:lnTo>
                    <a:pt x="916" y="478"/>
                  </a:lnTo>
                  <a:lnTo>
                    <a:pt x="920" y="470"/>
                  </a:lnTo>
                  <a:lnTo>
                    <a:pt x="932" y="464"/>
                  </a:lnTo>
                  <a:lnTo>
                    <a:pt x="942" y="460"/>
                  </a:lnTo>
                  <a:lnTo>
                    <a:pt x="950" y="458"/>
                  </a:lnTo>
                  <a:lnTo>
                    <a:pt x="966" y="456"/>
                  </a:lnTo>
                  <a:lnTo>
                    <a:pt x="990" y="460"/>
                  </a:lnTo>
                  <a:lnTo>
                    <a:pt x="1010" y="464"/>
                  </a:lnTo>
                  <a:lnTo>
                    <a:pt x="1042" y="474"/>
                  </a:lnTo>
                  <a:lnTo>
                    <a:pt x="1076" y="484"/>
                  </a:lnTo>
                  <a:lnTo>
                    <a:pt x="1102" y="488"/>
                  </a:lnTo>
                  <a:lnTo>
                    <a:pt x="1130" y="492"/>
                  </a:lnTo>
                  <a:lnTo>
                    <a:pt x="1142" y="486"/>
                  </a:lnTo>
                  <a:lnTo>
                    <a:pt x="1154" y="480"/>
                  </a:lnTo>
                  <a:lnTo>
                    <a:pt x="1166" y="462"/>
                  </a:lnTo>
                  <a:lnTo>
                    <a:pt x="1168" y="446"/>
                  </a:lnTo>
                  <a:lnTo>
                    <a:pt x="1168" y="440"/>
                  </a:lnTo>
                  <a:lnTo>
                    <a:pt x="1168" y="416"/>
                  </a:lnTo>
                  <a:lnTo>
                    <a:pt x="1164" y="388"/>
                  </a:lnTo>
                  <a:lnTo>
                    <a:pt x="1158" y="368"/>
                  </a:lnTo>
                  <a:lnTo>
                    <a:pt x="1150" y="346"/>
                  </a:lnTo>
                  <a:lnTo>
                    <a:pt x="1140" y="322"/>
                  </a:lnTo>
                  <a:lnTo>
                    <a:pt x="1134" y="298"/>
                  </a:lnTo>
                  <a:lnTo>
                    <a:pt x="1138" y="274"/>
                  </a:lnTo>
                  <a:lnTo>
                    <a:pt x="1140" y="264"/>
                  </a:lnTo>
                  <a:lnTo>
                    <a:pt x="1144" y="256"/>
                  </a:lnTo>
                  <a:lnTo>
                    <a:pt x="1150" y="246"/>
                  </a:lnTo>
                  <a:lnTo>
                    <a:pt x="1160" y="238"/>
                  </a:lnTo>
                  <a:lnTo>
                    <a:pt x="1172" y="234"/>
                  </a:lnTo>
                  <a:lnTo>
                    <a:pt x="1184" y="230"/>
                  </a:lnTo>
                  <a:lnTo>
                    <a:pt x="1198" y="228"/>
                  </a:lnTo>
                  <a:lnTo>
                    <a:pt x="1206" y="228"/>
                  </a:lnTo>
                  <a:lnTo>
                    <a:pt x="1224" y="234"/>
                  </a:lnTo>
                  <a:lnTo>
                    <a:pt x="1244" y="238"/>
                  </a:lnTo>
                  <a:lnTo>
                    <a:pt x="1270" y="248"/>
                  </a:lnTo>
                  <a:lnTo>
                    <a:pt x="1294" y="254"/>
                  </a:lnTo>
                  <a:lnTo>
                    <a:pt x="1320" y="260"/>
                  </a:lnTo>
                  <a:lnTo>
                    <a:pt x="1344" y="262"/>
                  </a:lnTo>
                  <a:lnTo>
                    <a:pt x="1360" y="262"/>
                  </a:lnTo>
                  <a:lnTo>
                    <a:pt x="1374" y="260"/>
                  </a:lnTo>
                  <a:lnTo>
                    <a:pt x="1386" y="252"/>
                  </a:lnTo>
                  <a:lnTo>
                    <a:pt x="1396" y="238"/>
                  </a:lnTo>
                  <a:lnTo>
                    <a:pt x="1400" y="226"/>
                  </a:lnTo>
                  <a:lnTo>
                    <a:pt x="1402" y="212"/>
                  </a:lnTo>
                  <a:lnTo>
                    <a:pt x="1398" y="188"/>
                  </a:lnTo>
                  <a:lnTo>
                    <a:pt x="1390" y="162"/>
                  </a:lnTo>
                  <a:lnTo>
                    <a:pt x="1382" y="144"/>
                  </a:lnTo>
                  <a:lnTo>
                    <a:pt x="1374" y="126"/>
                  </a:lnTo>
                  <a:lnTo>
                    <a:pt x="1368" y="110"/>
                  </a:lnTo>
                  <a:lnTo>
                    <a:pt x="1362" y="90"/>
                  </a:lnTo>
                  <a:lnTo>
                    <a:pt x="1360" y="72"/>
                  </a:lnTo>
                  <a:lnTo>
                    <a:pt x="1362" y="58"/>
                  </a:lnTo>
                  <a:lnTo>
                    <a:pt x="1370" y="32"/>
                  </a:lnTo>
                  <a:lnTo>
                    <a:pt x="1382" y="10"/>
                  </a:lnTo>
                  <a:lnTo>
                    <a:pt x="1396" y="4"/>
                  </a:lnTo>
                  <a:lnTo>
                    <a:pt x="1404" y="0"/>
                  </a:lnTo>
                  <a:lnTo>
                    <a:pt x="1418" y="0"/>
                  </a:lnTo>
                  <a:lnTo>
                    <a:pt x="1434" y="2"/>
                  </a:lnTo>
                  <a:lnTo>
                    <a:pt x="1462" y="10"/>
                  </a:lnTo>
                  <a:lnTo>
                    <a:pt x="1482" y="16"/>
                  </a:lnTo>
                  <a:lnTo>
                    <a:pt x="1494" y="18"/>
                  </a:lnTo>
                </a:path>
              </a:pathLst>
            </a:custGeom>
            <a:noFill/>
            <a:ln w="38100">
              <a:solidFill>
                <a:srgbClr val="C00000"/>
              </a:solidFill>
              <a:prstDash val="solid"/>
              <a:round/>
              <a:headEnd/>
              <a:tailEnd/>
            </a:ln>
          </p:spPr>
          <p:txBody>
            <a:bodyPr/>
            <a:lstStyle/>
            <a:p>
              <a:endParaRPr lang="en-US" dirty="0"/>
            </a:p>
          </p:txBody>
        </p:sp>
        <p:sp>
          <p:nvSpPr>
            <p:cNvPr id="5208" name="Freeform 44"/>
            <p:cNvSpPr>
              <a:spLocks/>
            </p:cNvSpPr>
            <p:nvPr/>
          </p:nvSpPr>
          <p:spPr bwMode="auto">
            <a:xfrm rot="536007">
              <a:off x="972322" y="1870503"/>
              <a:ext cx="702046" cy="699961"/>
            </a:xfrm>
            <a:custGeom>
              <a:avLst/>
              <a:gdLst>
                <a:gd name="T0" fmla="*/ 26245 w 1498"/>
                <a:gd name="T1" fmla="*/ 698087 h 1494"/>
                <a:gd name="T2" fmla="*/ 51552 w 1498"/>
                <a:gd name="T3" fmla="*/ 696213 h 1494"/>
                <a:gd name="T4" fmla="*/ 62800 w 1498"/>
                <a:gd name="T5" fmla="*/ 676535 h 1494"/>
                <a:gd name="T6" fmla="*/ 57176 w 1498"/>
                <a:gd name="T7" fmla="*/ 646550 h 1494"/>
                <a:gd name="T8" fmla="*/ 44991 w 1498"/>
                <a:gd name="T9" fmla="*/ 608132 h 1494"/>
                <a:gd name="T10" fmla="*/ 52489 w 1498"/>
                <a:gd name="T11" fmla="*/ 581895 h 1494"/>
                <a:gd name="T12" fmla="*/ 74048 w 1498"/>
                <a:gd name="T13" fmla="*/ 574399 h 1494"/>
                <a:gd name="T14" fmla="*/ 97480 w 1498"/>
                <a:gd name="T15" fmla="*/ 580021 h 1494"/>
                <a:gd name="T16" fmla="*/ 133098 w 1498"/>
                <a:gd name="T17" fmla="*/ 588455 h 1494"/>
                <a:gd name="T18" fmla="*/ 164029 w 1498"/>
                <a:gd name="T19" fmla="*/ 581895 h 1494"/>
                <a:gd name="T20" fmla="*/ 167779 w 1498"/>
                <a:gd name="T21" fmla="*/ 565966 h 1494"/>
                <a:gd name="T22" fmla="*/ 161218 w 1498"/>
                <a:gd name="T23" fmla="*/ 534107 h 1494"/>
                <a:gd name="T24" fmla="*/ 150907 w 1498"/>
                <a:gd name="T25" fmla="*/ 502248 h 1494"/>
                <a:gd name="T26" fmla="*/ 156531 w 1498"/>
                <a:gd name="T27" fmla="*/ 478822 h 1494"/>
                <a:gd name="T28" fmla="*/ 176214 w 1498"/>
                <a:gd name="T29" fmla="*/ 469452 h 1494"/>
                <a:gd name="T30" fmla="*/ 212770 w 1498"/>
                <a:gd name="T31" fmla="*/ 478822 h 1494"/>
                <a:gd name="T32" fmla="*/ 239014 w 1498"/>
                <a:gd name="T33" fmla="*/ 486318 h 1494"/>
                <a:gd name="T34" fmla="*/ 256823 w 1498"/>
                <a:gd name="T35" fmla="*/ 484444 h 1494"/>
                <a:gd name="T36" fmla="*/ 271820 w 1498"/>
                <a:gd name="T37" fmla="*/ 474137 h 1494"/>
                <a:gd name="T38" fmla="*/ 272758 w 1498"/>
                <a:gd name="T39" fmla="*/ 443215 h 1494"/>
                <a:gd name="T40" fmla="*/ 260573 w 1498"/>
                <a:gd name="T41" fmla="*/ 399175 h 1494"/>
                <a:gd name="T42" fmla="*/ 261510 w 1498"/>
                <a:gd name="T43" fmla="*/ 374812 h 1494"/>
                <a:gd name="T44" fmla="*/ 278381 w 1498"/>
                <a:gd name="T45" fmla="*/ 363567 h 1494"/>
                <a:gd name="T46" fmla="*/ 302751 w 1498"/>
                <a:gd name="T47" fmla="*/ 367316 h 1494"/>
                <a:gd name="T48" fmla="*/ 336495 w 1498"/>
                <a:gd name="T49" fmla="*/ 378560 h 1494"/>
                <a:gd name="T50" fmla="*/ 366489 w 1498"/>
                <a:gd name="T51" fmla="*/ 378560 h 1494"/>
                <a:gd name="T52" fmla="*/ 378674 w 1498"/>
                <a:gd name="T53" fmla="*/ 370127 h 1494"/>
                <a:gd name="T54" fmla="*/ 382423 w 1498"/>
                <a:gd name="T55" fmla="*/ 350449 h 1494"/>
                <a:gd name="T56" fmla="*/ 370238 w 1498"/>
                <a:gd name="T57" fmla="*/ 312968 h 1494"/>
                <a:gd name="T58" fmla="*/ 363677 w 1498"/>
                <a:gd name="T59" fmla="*/ 285794 h 1494"/>
                <a:gd name="T60" fmla="*/ 366489 w 1498"/>
                <a:gd name="T61" fmla="*/ 272676 h 1494"/>
                <a:gd name="T62" fmla="*/ 373987 w 1498"/>
                <a:gd name="T63" fmla="*/ 263305 h 1494"/>
                <a:gd name="T64" fmla="*/ 386172 w 1498"/>
                <a:gd name="T65" fmla="*/ 257683 h 1494"/>
                <a:gd name="T66" fmla="*/ 402106 w 1498"/>
                <a:gd name="T67" fmla="*/ 257683 h 1494"/>
                <a:gd name="T68" fmla="*/ 440536 w 1498"/>
                <a:gd name="T69" fmla="*/ 270802 h 1494"/>
                <a:gd name="T70" fmla="*/ 466781 w 1498"/>
                <a:gd name="T71" fmla="*/ 273613 h 1494"/>
                <a:gd name="T72" fmla="*/ 475217 w 1498"/>
                <a:gd name="T73" fmla="*/ 270802 h 1494"/>
                <a:gd name="T74" fmla="*/ 481778 w 1498"/>
                <a:gd name="T75" fmla="*/ 267990 h 1494"/>
                <a:gd name="T76" fmla="*/ 487402 w 1498"/>
                <a:gd name="T77" fmla="*/ 253935 h 1494"/>
                <a:gd name="T78" fmla="*/ 483653 w 1498"/>
                <a:gd name="T79" fmla="*/ 226761 h 1494"/>
                <a:gd name="T80" fmla="*/ 472405 w 1498"/>
                <a:gd name="T81" fmla="*/ 183658 h 1494"/>
                <a:gd name="T82" fmla="*/ 477091 w 1498"/>
                <a:gd name="T83" fmla="*/ 159295 h 1494"/>
                <a:gd name="T84" fmla="*/ 495838 w 1498"/>
                <a:gd name="T85" fmla="*/ 151799 h 1494"/>
                <a:gd name="T86" fmla="*/ 528644 w 1498"/>
                <a:gd name="T87" fmla="*/ 157421 h 1494"/>
                <a:gd name="T88" fmla="*/ 562387 w 1498"/>
                <a:gd name="T89" fmla="*/ 167728 h 1494"/>
                <a:gd name="T90" fmla="*/ 582070 w 1498"/>
                <a:gd name="T91" fmla="*/ 163980 h 1494"/>
                <a:gd name="T92" fmla="*/ 592381 w 1498"/>
                <a:gd name="T93" fmla="*/ 150862 h 1494"/>
                <a:gd name="T94" fmla="*/ 594255 w 1498"/>
                <a:gd name="T95" fmla="*/ 134932 h 1494"/>
                <a:gd name="T96" fmla="*/ 585819 w 1498"/>
                <a:gd name="T97" fmla="*/ 104947 h 1494"/>
                <a:gd name="T98" fmla="*/ 579258 w 1498"/>
                <a:gd name="T99" fmla="*/ 69340 h 1494"/>
                <a:gd name="T100" fmla="*/ 583945 w 1498"/>
                <a:gd name="T101" fmla="*/ 50600 h 1494"/>
                <a:gd name="T102" fmla="*/ 602691 w 1498"/>
                <a:gd name="T103" fmla="*/ 43103 h 1494"/>
                <a:gd name="T104" fmla="*/ 634560 w 1498"/>
                <a:gd name="T105" fmla="*/ 52474 h 1494"/>
                <a:gd name="T106" fmla="*/ 659867 w 1498"/>
                <a:gd name="T107" fmla="*/ 61844 h 1494"/>
                <a:gd name="T108" fmla="*/ 687049 w 1498"/>
                <a:gd name="T109" fmla="*/ 58096 h 1494"/>
                <a:gd name="T110" fmla="*/ 702046 w 1498"/>
                <a:gd name="T111" fmla="*/ 42166 h 1494"/>
                <a:gd name="T112" fmla="*/ 697359 w 1498"/>
                <a:gd name="T113" fmla="*/ 14055 h 14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8"/>
                <a:gd name="T172" fmla="*/ 0 h 1494"/>
                <a:gd name="T173" fmla="*/ 1498 w 1498"/>
                <a:gd name="T174" fmla="*/ 1494 h 14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8" h="1494">
                  <a:moveTo>
                    <a:pt x="0" y="1470"/>
                  </a:moveTo>
                  <a:lnTo>
                    <a:pt x="26" y="1480"/>
                  </a:lnTo>
                  <a:lnTo>
                    <a:pt x="56" y="1490"/>
                  </a:lnTo>
                  <a:lnTo>
                    <a:pt x="74" y="1494"/>
                  </a:lnTo>
                  <a:lnTo>
                    <a:pt x="94" y="1492"/>
                  </a:lnTo>
                  <a:lnTo>
                    <a:pt x="110" y="1486"/>
                  </a:lnTo>
                  <a:lnTo>
                    <a:pt x="120" y="1474"/>
                  </a:lnTo>
                  <a:lnTo>
                    <a:pt x="130" y="1464"/>
                  </a:lnTo>
                  <a:lnTo>
                    <a:pt x="134" y="1444"/>
                  </a:lnTo>
                  <a:lnTo>
                    <a:pt x="134" y="1426"/>
                  </a:lnTo>
                  <a:lnTo>
                    <a:pt x="130" y="1406"/>
                  </a:lnTo>
                  <a:lnTo>
                    <a:pt x="122" y="1380"/>
                  </a:lnTo>
                  <a:lnTo>
                    <a:pt x="110" y="1352"/>
                  </a:lnTo>
                  <a:lnTo>
                    <a:pt x="102" y="1326"/>
                  </a:lnTo>
                  <a:lnTo>
                    <a:pt x="96" y="1298"/>
                  </a:lnTo>
                  <a:lnTo>
                    <a:pt x="96" y="1280"/>
                  </a:lnTo>
                  <a:lnTo>
                    <a:pt x="100" y="1260"/>
                  </a:lnTo>
                  <a:lnTo>
                    <a:pt x="112" y="1242"/>
                  </a:lnTo>
                  <a:lnTo>
                    <a:pt x="122" y="1236"/>
                  </a:lnTo>
                  <a:lnTo>
                    <a:pt x="132" y="1230"/>
                  </a:lnTo>
                  <a:lnTo>
                    <a:pt x="158" y="1226"/>
                  </a:lnTo>
                  <a:lnTo>
                    <a:pt x="154" y="1228"/>
                  </a:lnTo>
                  <a:lnTo>
                    <a:pt x="178" y="1228"/>
                  </a:lnTo>
                  <a:lnTo>
                    <a:pt x="208" y="1238"/>
                  </a:lnTo>
                  <a:lnTo>
                    <a:pt x="234" y="1244"/>
                  </a:lnTo>
                  <a:lnTo>
                    <a:pt x="262" y="1254"/>
                  </a:lnTo>
                  <a:lnTo>
                    <a:pt x="284" y="1256"/>
                  </a:lnTo>
                  <a:lnTo>
                    <a:pt x="308" y="1258"/>
                  </a:lnTo>
                  <a:lnTo>
                    <a:pt x="330" y="1254"/>
                  </a:lnTo>
                  <a:lnTo>
                    <a:pt x="350" y="1242"/>
                  </a:lnTo>
                  <a:lnTo>
                    <a:pt x="356" y="1230"/>
                  </a:lnTo>
                  <a:lnTo>
                    <a:pt x="356" y="1222"/>
                  </a:lnTo>
                  <a:lnTo>
                    <a:pt x="358" y="1208"/>
                  </a:lnTo>
                  <a:lnTo>
                    <a:pt x="358" y="1196"/>
                  </a:lnTo>
                  <a:lnTo>
                    <a:pt x="354" y="1172"/>
                  </a:lnTo>
                  <a:lnTo>
                    <a:pt x="344" y="1140"/>
                  </a:lnTo>
                  <a:lnTo>
                    <a:pt x="336" y="1120"/>
                  </a:lnTo>
                  <a:lnTo>
                    <a:pt x="330" y="1100"/>
                  </a:lnTo>
                  <a:lnTo>
                    <a:pt x="322" y="1072"/>
                  </a:lnTo>
                  <a:lnTo>
                    <a:pt x="324" y="1048"/>
                  </a:lnTo>
                  <a:lnTo>
                    <a:pt x="328" y="1034"/>
                  </a:lnTo>
                  <a:lnTo>
                    <a:pt x="334" y="1022"/>
                  </a:lnTo>
                  <a:lnTo>
                    <a:pt x="348" y="1010"/>
                  </a:lnTo>
                  <a:lnTo>
                    <a:pt x="360" y="1004"/>
                  </a:lnTo>
                  <a:lnTo>
                    <a:pt x="376" y="1002"/>
                  </a:lnTo>
                  <a:lnTo>
                    <a:pt x="396" y="1004"/>
                  </a:lnTo>
                  <a:lnTo>
                    <a:pt x="420" y="1010"/>
                  </a:lnTo>
                  <a:lnTo>
                    <a:pt x="454" y="1022"/>
                  </a:lnTo>
                  <a:lnTo>
                    <a:pt x="482" y="1032"/>
                  </a:lnTo>
                  <a:lnTo>
                    <a:pt x="496" y="1034"/>
                  </a:lnTo>
                  <a:lnTo>
                    <a:pt x="510" y="1038"/>
                  </a:lnTo>
                  <a:lnTo>
                    <a:pt x="526" y="1038"/>
                  </a:lnTo>
                  <a:lnTo>
                    <a:pt x="532" y="1036"/>
                  </a:lnTo>
                  <a:lnTo>
                    <a:pt x="548" y="1034"/>
                  </a:lnTo>
                  <a:lnTo>
                    <a:pt x="564" y="1030"/>
                  </a:lnTo>
                  <a:lnTo>
                    <a:pt x="574" y="1022"/>
                  </a:lnTo>
                  <a:lnTo>
                    <a:pt x="580" y="1012"/>
                  </a:lnTo>
                  <a:lnTo>
                    <a:pt x="586" y="998"/>
                  </a:lnTo>
                  <a:lnTo>
                    <a:pt x="588" y="976"/>
                  </a:lnTo>
                  <a:lnTo>
                    <a:pt x="582" y="946"/>
                  </a:lnTo>
                  <a:lnTo>
                    <a:pt x="568" y="902"/>
                  </a:lnTo>
                  <a:lnTo>
                    <a:pt x="560" y="872"/>
                  </a:lnTo>
                  <a:lnTo>
                    <a:pt x="556" y="852"/>
                  </a:lnTo>
                  <a:lnTo>
                    <a:pt x="554" y="836"/>
                  </a:lnTo>
                  <a:lnTo>
                    <a:pt x="554" y="810"/>
                  </a:lnTo>
                  <a:lnTo>
                    <a:pt x="558" y="800"/>
                  </a:lnTo>
                  <a:lnTo>
                    <a:pt x="564" y="790"/>
                  </a:lnTo>
                  <a:lnTo>
                    <a:pt x="578" y="780"/>
                  </a:lnTo>
                  <a:lnTo>
                    <a:pt x="594" y="776"/>
                  </a:lnTo>
                  <a:lnTo>
                    <a:pt x="610" y="776"/>
                  </a:lnTo>
                  <a:lnTo>
                    <a:pt x="628" y="778"/>
                  </a:lnTo>
                  <a:lnTo>
                    <a:pt x="646" y="784"/>
                  </a:lnTo>
                  <a:lnTo>
                    <a:pt x="668" y="792"/>
                  </a:lnTo>
                  <a:lnTo>
                    <a:pt x="690" y="800"/>
                  </a:lnTo>
                  <a:lnTo>
                    <a:pt x="718" y="808"/>
                  </a:lnTo>
                  <a:lnTo>
                    <a:pt x="746" y="812"/>
                  </a:lnTo>
                  <a:lnTo>
                    <a:pt x="766" y="812"/>
                  </a:lnTo>
                  <a:lnTo>
                    <a:pt x="782" y="808"/>
                  </a:lnTo>
                  <a:lnTo>
                    <a:pt x="790" y="804"/>
                  </a:lnTo>
                  <a:lnTo>
                    <a:pt x="800" y="798"/>
                  </a:lnTo>
                  <a:lnTo>
                    <a:pt x="808" y="790"/>
                  </a:lnTo>
                  <a:lnTo>
                    <a:pt x="814" y="776"/>
                  </a:lnTo>
                  <a:lnTo>
                    <a:pt x="816" y="760"/>
                  </a:lnTo>
                  <a:lnTo>
                    <a:pt x="816" y="748"/>
                  </a:lnTo>
                  <a:lnTo>
                    <a:pt x="812" y="734"/>
                  </a:lnTo>
                  <a:lnTo>
                    <a:pt x="802" y="698"/>
                  </a:lnTo>
                  <a:lnTo>
                    <a:pt x="790" y="668"/>
                  </a:lnTo>
                  <a:lnTo>
                    <a:pt x="784" y="650"/>
                  </a:lnTo>
                  <a:lnTo>
                    <a:pt x="780" y="632"/>
                  </a:lnTo>
                  <a:lnTo>
                    <a:pt x="776" y="610"/>
                  </a:lnTo>
                  <a:lnTo>
                    <a:pt x="778" y="594"/>
                  </a:lnTo>
                  <a:lnTo>
                    <a:pt x="780" y="590"/>
                  </a:lnTo>
                  <a:lnTo>
                    <a:pt x="782" y="582"/>
                  </a:lnTo>
                  <a:lnTo>
                    <a:pt x="786" y="574"/>
                  </a:lnTo>
                  <a:lnTo>
                    <a:pt x="788" y="568"/>
                  </a:lnTo>
                  <a:lnTo>
                    <a:pt x="798" y="562"/>
                  </a:lnTo>
                  <a:lnTo>
                    <a:pt x="804" y="558"/>
                  </a:lnTo>
                  <a:lnTo>
                    <a:pt x="814" y="552"/>
                  </a:lnTo>
                  <a:lnTo>
                    <a:pt x="824" y="550"/>
                  </a:lnTo>
                  <a:lnTo>
                    <a:pt x="830" y="550"/>
                  </a:lnTo>
                  <a:lnTo>
                    <a:pt x="842" y="548"/>
                  </a:lnTo>
                  <a:lnTo>
                    <a:pt x="858" y="550"/>
                  </a:lnTo>
                  <a:lnTo>
                    <a:pt x="886" y="556"/>
                  </a:lnTo>
                  <a:lnTo>
                    <a:pt x="916" y="570"/>
                  </a:lnTo>
                  <a:lnTo>
                    <a:pt x="940" y="578"/>
                  </a:lnTo>
                  <a:lnTo>
                    <a:pt x="958" y="582"/>
                  </a:lnTo>
                  <a:lnTo>
                    <a:pt x="974" y="586"/>
                  </a:lnTo>
                  <a:lnTo>
                    <a:pt x="996" y="584"/>
                  </a:lnTo>
                  <a:lnTo>
                    <a:pt x="1004" y="582"/>
                  </a:lnTo>
                  <a:lnTo>
                    <a:pt x="1012" y="580"/>
                  </a:lnTo>
                  <a:lnTo>
                    <a:pt x="1014" y="578"/>
                  </a:lnTo>
                  <a:lnTo>
                    <a:pt x="1008" y="580"/>
                  </a:lnTo>
                  <a:lnTo>
                    <a:pt x="1020" y="578"/>
                  </a:lnTo>
                  <a:lnTo>
                    <a:pt x="1028" y="572"/>
                  </a:lnTo>
                  <a:lnTo>
                    <a:pt x="1034" y="562"/>
                  </a:lnTo>
                  <a:lnTo>
                    <a:pt x="1038" y="552"/>
                  </a:lnTo>
                  <a:lnTo>
                    <a:pt x="1040" y="542"/>
                  </a:lnTo>
                  <a:lnTo>
                    <a:pt x="1042" y="528"/>
                  </a:lnTo>
                  <a:lnTo>
                    <a:pt x="1038" y="504"/>
                  </a:lnTo>
                  <a:lnTo>
                    <a:pt x="1032" y="484"/>
                  </a:lnTo>
                  <a:lnTo>
                    <a:pt x="1024" y="452"/>
                  </a:lnTo>
                  <a:lnTo>
                    <a:pt x="1012" y="418"/>
                  </a:lnTo>
                  <a:lnTo>
                    <a:pt x="1008" y="392"/>
                  </a:lnTo>
                  <a:lnTo>
                    <a:pt x="1006" y="364"/>
                  </a:lnTo>
                  <a:lnTo>
                    <a:pt x="1012" y="352"/>
                  </a:lnTo>
                  <a:lnTo>
                    <a:pt x="1018" y="340"/>
                  </a:lnTo>
                  <a:lnTo>
                    <a:pt x="1036" y="328"/>
                  </a:lnTo>
                  <a:lnTo>
                    <a:pt x="1052" y="324"/>
                  </a:lnTo>
                  <a:lnTo>
                    <a:pt x="1058" y="324"/>
                  </a:lnTo>
                  <a:lnTo>
                    <a:pt x="1082" y="326"/>
                  </a:lnTo>
                  <a:lnTo>
                    <a:pt x="1110" y="330"/>
                  </a:lnTo>
                  <a:lnTo>
                    <a:pt x="1128" y="336"/>
                  </a:lnTo>
                  <a:lnTo>
                    <a:pt x="1152" y="344"/>
                  </a:lnTo>
                  <a:lnTo>
                    <a:pt x="1176" y="354"/>
                  </a:lnTo>
                  <a:lnTo>
                    <a:pt x="1200" y="358"/>
                  </a:lnTo>
                  <a:lnTo>
                    <a:pt x="1222" y="356"/>
                  </a:lnTo>
                  <a:lnTo>
                    <a:pt x="1234" y="354"/>
                  </a:lnTo>
                  <a:lnTo>
                    <a:pt x="1242" y="350"/>
                  </a:lnTo>
                  <a:lnTo>
                    <a:pt x="1252" y="344"/>
                  </a:lnTo>
                  <a:lnTo>
                    <a:pt x="1260" y="334"/>
                  </a:lnTo>
                  <a:lnTo>
                    <a:pt x="1264" y="322"/>
                  </a:lnTo>
                  <a:lnTo>
                    <a:pt x="1268" y="310"/>
                  </a:lnTo>
                  <a:lnTo>
                    <a:pt x="1268" y="296"/>
                  </a:lnTo>
                  <a:lnTo>
                    <a:pt x="1268" y="288"/>
                  </a:lnTo>
                  <a:lnTo>
                    <a:pt x="1264" y="270"/>
                  </a:lnTo>
                  <a:lnTo>
                    <a:pt x="1260" y="250"/>
                  </a:lnTo>
                  <a:lnTo>
                    <a:pt x="1250" y="224"/>
                  </a:lnTo>
                  <a:lnTo>
                    <a:pt x="1244" y="200"/>
                  </a:lnTo>
                  <a:lnTo>
                    <a:pt x="1238" y="174"/>
                  </a:lnTo>
                  <a:lnTo>
                    <a:pt x="1236" y="148"/>
                  </a:lnTo>
                  <a:lnTo>
                    <a:pt x="1236" y="134"/>
                  </a:lnTo>
                  <a:lnTo>
                    <a:pt x="1238" y="120"/>
                  </a:lnTo>
                  <a:lnTo>
                    <a:pt x="1246" y="108"/>
                  </a:lnTo>
                  <a:lnTo>
                    <a:pt x="1260" y="98"/>
                  </a:lnTo>
                  <a:lnTo>
                    <a:pt x="1272" y="94"/>
                  </a:lnTo>
                  <a:lnTo>
                    <a:pt x="1286" y="92"/>
                  </a:lnTo>
                  <a:lnTo>
                    <a:pt x="1310" y="96"/>
                  </a:lnTo>
                  <a:lnTo>
                    <a:pt x="1336" y="104"/>
                  </a:lnTo>
                  <a:lnTo>
                    <a:pt x="1354" y="112"/>
                  </a:lnTo>
                  <a:lnTo>
                    <a:pt x="1370" y="120"/>
                  </a:lnTo>
                  <a:lnTo>
                    <a:pt x="1388" y="126"/>
                  </a:lnTo>
                  <a:lnTo>
                    <a:pt x="1408" y="132"/>
                  </a:lnTo>
                  <a:lnTo>
                    <a:pt x="1426" y="134"/>
                  </a:lnTo>
                  <a:lnTo>
                    <a:pt x="1440" y="132"/>
                  </a:lnTo>
                  <a:lnTo>
                    <a:pt x="1466" y="124"/>
                  </a:lnTo>
                  <a:lnTo>
                    <a:pt x="1488" y="112"/>
                  </a:lnTo>
                  <a:lnTo>
                    <a:pt x="1494" y="98"/>
                  </a:lnTo>
                  <a:lnTo>
                    <a:pt x="1498" y="90"/>
                  </a:lnTo>
                  <a:lnTo>
                    <a:pt x="1498" y="76"/>
                  </a:lnTo>
                  <a:lnTo>
                    <a:pt x="1496" y="60"/>
                  </a:lnTo>
                  <a:lnTo>
                    <a:pt x="1488" y="30"/>
                  </a:lnTo>
                  <a:lnTo>
                    <a:pt x="1482" y="10"/>
                  </a:lnTo>
                  <a:lnTo>
                    <a:pt x="1478" y="0"/>
                  </a:lnTo>
                </a:path>
              </a:pathLst>
            </a:custGeom>
            <a:noFill/>
            <a:ln w="15875">
              <a:solidFill>
                <a:srgbClr val="FF0000"/>
              </a:solidFill>
              <a:prstDash val="solid"/>
              <a:round/>
              <a:headEnd/>
              <a:tailEnd/>
            </a:ln>
          </p:spPr>
          <p:txBody>
            <a:bodyPr/>
            <a:lstStyle/>
            <a:p>
              <a:endParaRPr lang="en-US" dirty="0"/>
            </a:p>
          </p:txBody>
        </p:sp>
      </p:grpSp>
      <p:grpSp>
        <p:nvGrpSpPr>
          <p:cNvPr id="5171" name="Group 42"/>
          <p:cNvGrpSpPr>
            <a:grpSpLocks noChangeAspect="1"/>
          </p:cNvGrpSpPr>
          <p:nvPr/>
        </p:nvGrpSpPr>
        <p:grpSpPr bwMode="auto">
          <a:xfrm rot="18081945">
            <a:off x="643731" y="3767932"/>
            <a:ext cx="1008063" cy="1009650"/>
            <a:chOff x="3456" y="2016"/>
            <a:chExt cx="1540" cy="1542"/>
          </a:xfrm>
        </p:grpSpPr>
        <p:sp>
          <p:nvSpPr>
            <p:cNvPr id="5203" name="AutoShape 41"/>
            <p:cNvSpPr>
              <a:spLocks noChangeAspect="1" noChangeArrowheads="1" noTextEdit="1"/>
            </p:cNvSpPr>
            <p:nvPr/>
          </p:nvSpPr>
          <p:spPr bwMode="auto">
            <a:xfrm>
              <a:off x="3456" y="2016"/>
              <a:ext cx="1540" cy="1542"/>
            </a:xfrm>
            <a:prstGeom prst="rect">
              <a:avLst/>
            </a:prstGeom>
            <a:noFill/>
            <a:ln w="9525">
              <a:noFill/>
              <a:miter lim="800000"/>
              <a:headEnd/>
              <a:tailEnd/>
            </a:ln>
          </p:spPr>
          <p:txBody>
            <a:bodyPr/>
            <a:lstStyle/>
            <a:p>
              <a:endParaRPr lang="en-US" dirty="0"/>
            </a:p>
          </p:txBody>
        </p:sp>
        <p:sp>
          <p:nvSpPr>
            <p:cNvPr id="5204" name="Freeform 43"/>
            <p:cNvSpPr>
              <a:spLocks/>
            </p:cNvSpPr>
            <p:nvPr/>
          </p:nvSpPr>
          <p:spPr bwMode="auto">
            <a:xfrm>
              <a:off x="3468" y="2030"/>
              <a:ext cx="1494" cy="1498"/>
            </a:xfrm>
            <a:custGeom>
              <a:avLst/>
              <a:gdLst>
                <a:gd name="T0" fmla="*/ 4 w 1494"/>
                <a:gd name="T1" fmla="*/ 1440 h 1498"/>
                <a:gd name="T2" fmla="*/ 8 w 1494"/>
                <a:gd name="T3" fmla="*/ 1388 h 1498"/>
                <a:gd name="T4" fmla="*/ 48 w 1494"/>
                <a:gd name="T5" fmla="*/ 1364 h 1498"/>
                <a:gd name="T6" fmla="*/ 114 w 1494"/>
                <a:gd name="T7" fmla="*/ 1376 h 1498"/>
                <a:gd name="T8" fmla="*/ 196 w 1494"/>
                <a:gd name="T9" fmla="*/ 1402 h 1498"/>
                <a:gd name="T10" fmla="*/ 250 w 1494"/>
                <a:gd name="T11" fmla="*/ 1386 h 1498"/>
                <a:gd name="T12" fmla="*/ 268 w 1494"/>
                <a:gd name="T13" fmla="*/ 1340 h 1498"/>
                <a:gd name="T14" fmla="*/ 256 w 1494"/>
                <a:gd name="T15" fmla="*/ 1290 h 1498"/>
                <a:gd name="T16" fmla="*/ 236 w 1494"/>
                <a:gd name="T17" fmla="*/ 1214 h 1498"/>
                <a:gd name="T18" fmla="*/ 250 w 1494"/>
                <a:gd name="T19" fmla="*/ 1148 h 1498"/>
                <a:gd name="T20" fmla="*/ 286 w 1494"/>
                <a:gd name="T21" fmla="*/ 1140 h 1498"/>
                <a:gd name="T22" fmla="*/ 354 w 1494"/>
                <a:gd name="T23" fmla="*/ 1154 h 1498"/>
                <a:gd name="T24" fmla="*/ 422 w 1494"/>
                <a:gd name="T25" fmla="*/ 1174 h 1498"/>
                <a:gd name="T26" fmla="*/ 472 w 1494"/>
                <a:gd name="T27" fmla="*/ 1162 h 1498"/>
                <a:gd name="T28" fmla="*/ 492 w 1494"/>
                <a:gd name="T29" fmla="*/ 1120 h 1498"/>
                <a:gd name="T30" fmla="*/ 470 w 1494"/>
                <a:gd name="T31" fmla="*/ 1044 h 1498"/>
                <a:gd name="T32" fmla="*/ 456 w 1494"/>
                <a:gd name="T33" fmla="*/ 988 h 1498"/>
                <a:gd name="T34" fmla="*/ 460 w 1494"/>
                <a:gd name="T35" fmla="*/ 950 h 1498"/>
                <a:gd name="T36" fmla="*/ 480 w 1494"/>
                <a:gd name="T37" fmla="*/ 916 h 1498"/>
                <a:gd name="T38" fmla="*/ 548 w 1494"/>
                <a:gd name="T39" fmla="*/ 916 h 1498"/>
                <a:gd name="T40" fmla="*/ 642 w 1494"/>
                <a:gd name="T41" fmla="*/ 942 h 1498"/>
                <a:gd name="T42" fmla="*/ 694 w 1494"/>
                <a:gd name="T43" fmla="*/ 940 h 1498"/>
                <a:gd name="T44" fmla="*/ 718 w 1494"/>
                <a:gd name="T45" fmla="*/ 904 h 1498"/>
                <a:gd name="T46" fmla="*/ 710 w 1494"/>
                <a:gd name="T47" fmla="*/ 852 h 1498"/>
                <a:gd name="T48" fmla="*/ 686 w 1494"/>
                <a:gd name="T49" fmla="*/ 780 h 1498"/>
                <a:gd name="T50" fmla="*/ 686 w 1494"/>
                <a:gd name="T51" fmla="*/ 716 h 1498"/>
                <a:gd name="T52" fmla="*/ 704 w 1494"/>
                <a:gd name="T53" fmla="*/ 690 h 1498"/>
                <a:gd name="T54" fmla="*/ 746 w 1494"/>
                <a:gd name="T55" fmla="*/ 682 h 1498"/>
                <a:gd name="T56" fmla="*/ 826 w 1494"/>
                <a:gd name="T57" fmla="*/ 706 h 1498"/>
                <a:gd name="T58" fmla="*/ 884 w 1494"/>
                <a:gd name="T59" fmla="*/ 720 h 1498"/>
                <a:gd name="T60" fmla="*/ 912 w 1494"/>
                <a:gd name="T61" fmla="*/ 716 h 1498"/>
                <a:gd name="T62" fmla="*/ 932 w 1494"/>
                <a:gd name="T63" fmla="*/ 700 h 1498"/>
                <a:gd name="T64" fmla="*/ 944 w 1494"/>
                <a:gd name="T65" fmla="*/ 674 h 1498"/>
                <a:gd name="T66" fmla="*/ 944 w 1494"/>
                <a:gd name="T67" fmla="*/ 638 h 1498"/>
                <a:gd name="T68" fmla="*/ 916 w 1494"/>
                <a:gd name="T69" fmla="*/ 556 h 1498"/>
                <a:gd name="T70" fmla="*/ 910 w 1494"/>
                <a:gd name="T71" fmla="*/ 502 h 1498"/>
                <a:gd name="T72" fmla="*/ 914 w 1494"/>
                <a:gd name="T73" fmla="*/ 484 h 1498"/>
                <a:gd name="T74" fmla="*/ 920 w 1494"/>
                <a:gd name="T75" fmla="*/ 470 h 1498"/>
                <a:gd name="T76" fmla="*/ 950 w 1494"/>
                <a:gd name="T77" fmla="*/ 458 h 1498"/>
                <a:gd name="T78" fmla="*/ 1010 w 1494"/>
                <a:gd name="T79" fmla="*/ 464 h 1498"/>
                <a:gd name="T80" fmla="*/ 1102 w 1494"/>
                <a:gd name="T81" fmla="*/ 488 h 1498"/>
                <a:gd name="T82" fmla="*/ 1154 w 1494"/>
                <a:gd name="T83" fmla="*/ 480 h 1498"/>
                <a:gd name="T84" fmla="*/ 1168 w 1494"/>
                <a:gd name="T85" fmla="*/ 440 h 1498"/>
                <a:gd name="T86" fmla="*/ 1158 w 1494"/>
                <a:gd name="T87" fmla="*/ 368 h 1498"/>
                <a:gd name="T88" fmla="*/ 1134 w 1494"/>
                <a:gd name="T89" fmla="*/ 298 h 1498"/>
                <a:gd name="T90" fmla="*/ 1144 w 1494"/>
                <a:gd name="T91" fmla="*/ 256 h 1498"/>
                <a:gd name="T92" fmla="*/ 1172 w 1494"/>
                <a:gd name="T93" fmla="*/ 234 h 1498"/>
                <a:gd name="T94" fmla="*/ 1206 w 1494"/>
                <a:gd name="T95" fmla="*/ 228 h 1498"/>
                <a:gd name="T96" fmla="*/ 1270 w 1494"/>
                <a:gd name="T97" fmla="*/ 248 h 1498"/>
                <a:gd name="T98" fmla="*/ 1344 w 1494"/>
                <a:gd name="T99" fmla="*/ 262 h 1498"/>
                <a:gd name="T100" fmla="*/ 1386 w 1494"/>
                <a:gd name="T101" fmla="*/ 252 h 1498"/>
                <a:gd name="T102" fmla="*/ 1402 w 1494"/>
                <a:gd name="T103" fmla="*/ 212 h 1498"/>
                <a:gd name="T104" fmla="*/ 1382 w 1494"/>
                <a:gd name="T105" fmla="*/ 144 h 1498"/>
                <a:gd name="T106" fmla="*/ 1362 w 1494"/>
                <a:gd name="T107" fmla="*/ 90 h 1498"/>
                <a:gd name="T108" fmla="*/ 1370 w 1494"/>
                <a:gd name="T109" fmla="*/ 32 h 1498"/>
                <a:gd name="T110" fmla="*/ 1404 w 1494"/>
                <a:gd name="T111" fmla="*/ 0 h 1498"/>
                <a:gd name="T112" fmla="*/ 1462 w 1494"/>
                <a:gd name="T113" fmla="*/ 10 h 1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4"/>
                <a:gd name="T172" fmla="*/ 0 h 1498"/>
                <a:gd name="T173" fmla="*/ 1494 w 1494"/>
                <a:gd name="T174" fmla="*/ 1498 h 1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4" h="1498">
                  <a:moveTo>
                    <a:pt x="24" y="1498"/>
                  </a:moveTo>
                  <a:lnTo>
                    <a:pt x="12" y="1472"/>
                  </a:lnTo>
                  <a:lnTo>
                    <a:pt x="4" y="1440"/>
                  </a:lnTo>
                  <a:lnTo>
                    <a:pt x="0" y="1424"/>
                  </a:lnTo>
                  <a:lnTo>
                    <a:pt x="2" y="1404"/>
                  </a:lnTo>
                  <a:lnTo>
                    <a:pt x="8" y="1388"/>
                  </a:lnTo>
                  <a:lnTo>
                    <a:pt x="20" y="1378"/>
                  </a:lnTo>
                  <a:lnTo>
                    <a:pt x="30" y="1368"/>
                  </a:lnTo>
                  <a:lnTo>
                    <a:pt x="48" y="1364"/>
                  </a:lnTo>
                  <a:lnTo>
                    <a:pt x="68" y="1364"/>
                  </a:lnTo>
                  <a:lnTo>
                    <a:pt x="88" y="1368"/>
                  </a:lnTo>
                  <a:lnTo>
                    <a:pt x="114" y="1376"/>
                  </a:lnTo>
                  <a:lnTo>
                    <a:pt x="142" y="1388"/>
                  </a:lnTo>
                  <a:lnTo>
                    <a:pt x="168" y="1396"/>
                  </a:lnTo>
                  <a:lnTo>
                    <a:pt x="196" y="1402"/>
                  </a:lnTo>
                  <a:lnTo>
                    <a:pt x="214" y="1402"/>
                  </a:lnTo>
                  <a:lnTo>
                    <a:pt x="234" y="1396"/>
                  </a:lnTo>
                  <a:lnTo>
                    <a:pt x="250" y="1386"/>
                  </a:lnTo>
                  <a:lnTo>
                    <a:pt x="258" y="1376"/>
                  </a:lnTo>
                  <a:lnTo>
                    <a:pt x="264" y="1366"/>
                  </a:lnTo>
                  <a:lnTo>
                    <a:pt x="268" y="1340"/>
                  </a:lnTo>
                  <a:lnTo>
                    <a:pt x="266" y="1344"/>
                  </a:lnTo>
                  <a:lnTo>
                    <a:pt x="266" y="1320"/>
                  </a:lnTo>
                  <a:lnTo>
                    <a:pt x="256" y="1290"/>
                  </a:lnTo>
                  <a:lnTo>
                    <a:pt x="248" y="1264"/>
                  </a:lnTo>
                  <a:lnTo>
                    <a:pt x="240" y="1234"/>
                  </a:lnTo>
                  <a:lnTo>
                    <a:pt x="236" y="1214"/>
                  </a:lnTo>
                  <a:lnTo>
                    <a:pt x="236" y="1190"/>
                  </a:lnTo>
                  <a:lnTo>
                    <a:pt x="240" y="1168"/>
                  </a:lnTo>
                  <a:lnTo>
                    <a:pt x="250" y="1148"/>
                  </a:lnTo>
                  <a:lnTo>
                    <a:pt x="264" y="1142"/>
                  </a:lnTo>
                  <a:lnTo>
                    <a:pt x="272" y="1140"/>
                  </a:lnTo>
                  <a:lnTo>
                    <a:pt x="286" y="1140"/>
                  </a:lnTo>
                  <a:lnTo>
                    <a:pt x="298" y="1140"/>
                  </a:lnTo>
                  <a:lnTo>
                    <a:pt x="322" y="1144"/>
                  </a:lnTo>
                  <a:lnTo>
                    <a:pt x="354" y="1154"/>
                  </a:lnTo>
                  <a:lnTo>
                    <a:pt x="372" y="1162"/>
                  </a:lnTo>
                  <a:lnTo>
                    <a:pt x="394" y="1168"/>
                  </a:lnTo>
                  <a:lnTo>
                    <a:pt x="422" y="1174"/>
                  </a:lnTo>
                  <a:lnTo>
                    <a:pt x="446" y="1174"/>
                  </a:lnTo>
                  <a:lnTo>
                    <a:pt x="460" y="1170"/>
                  </a:lnTo>
                  <a:lnTo>
                    <a:pt x="472" y="1162"/>
                  </a:lnTo>
                  <a:lnTo>
                    <a:pt x="484" y="1150"/>
                  </a:lnTo>
                  <a:lnTo>
                    <a:pt x="490" y="1138"/>
                  </a:lnTo>
                  <a:lnTo>
                    <a:pt x="492" y="1120"/>
                  </a:lnTo>
                  <a:lnTo>
                    <a:pt x="490" y="1102"/>
                  </a:lnTo>
                  <a:lnTo>
                    <a:pt x="482" y="1078"/>
                  </a:lnTo>
                  <a:lnTo>
                    <a:pt x="470" y="1044"/>
                  </a:lnTo>
                  <a:lnTo>
                    <a:pt x="462" y="1016"/>
                  </a:lnTo>
                  <a:lnTo>
                    <a:pt x="458" y="1002"/>
                  </a:lnTo>
                  <a:lnTo>
                    <a:pt x="456" y="988"/>
                  </a:lnTo>
                  <a:lnTo>
                    <a:pt x="456" y="972"/>
                  </a:lnTo>
                  <a:lnTo>
                    <a:pt x="456" y="964"/>
                  </a:lnTo>
                  <a:lnTo>
                    <a:pt x="460" y="950"/>
                  </a:lnTo>
                  <a:lnTo>
                    <a:pt x="464" y="934"/>
                  </a:lnTo>
                  <a:lnTo>
                    <a:pt x="472" y="924"/>
                  </a:lnTo>
                  <a:lnTo>
                    <a:pt x="480" y="916"/>
                  </a:lnTo>
                  <a:lnTo>
                    <a:pt x="496" y="912"/>
                  </a:lnTo>
                  <a:lnTo>
                    <a:pt x="518" y="910"/>
                  </a:lnTo>
                  <a:lnTo>
                    <a:pt x="548" y="916"/>
                  </a:lnTo>
                  <a:lnTo>
                    <a:pt x="592" y="928"/>
                  </a:lnTo>
                  <a:lnTo>
                    <a:pt x="620" y="938"/>
                  </a:lnTo>
                  <a:lnTo>
                    <a:pt x="642" y="942"/>
                  </a:lnTo>
                  <a:lnTo>
                    <a:pt x="658" y="944"/>
                  </a:lnTo>
                  <a:lnTo>
                    <a:pt x="682" y="944"/>
                  </a:lnTo>
                  <a:lnTo>
                    <a:pt x="694" y="940"/>
                  </a:lnTo>
                  <a:lnTo>
                    <a:pt x="704" y="934"/>
                  </a:lnTo>
                  <a:lnTo>
                    <a:pt x="714" y="920"/>
                  </a:lnTo>
                  <a:lnTo>
                    <a:pt x="718" y="904"/>
                  </a:lnTo>
                  <a:lnTo>
                    <a:pt x="718" y="888"/>
                  </a:lnTo>
                  <a:lnTo>
                    <a:pt x="714" y="870"/>
                  </a:lnTo>
                  <a:lnTo>
                    <a:pt x="710" y="852"/>
                  </a:lnTo>
                  <a:lnTo>
                    <a:pt x="702" y="830"/>
                  </a:lnTo>
                  <a:lnTo>
                    <a:pt x="694" y="808"/>
                  </a:lnTo>
                  <a:lnTo>
                    <a:pt x="686" y="780"/>
                  </a:lnTo>
                  <a:lnTo>
                    <a:pt x="680" y="752"/>
                  </a:lnTo>
                  <a:lnTo>
                    <a:pt x="682" y="732"/>
                  </a:lnTo>
                  <a:lnTo>
                    <a:pt x="686" y="716"/>
                  </a:lnTo>
                  <a:lnTo>
                    <a:pt x="690" y="708"/>
                  </a:lnTo>
                  <a:lnTo>
                    <a:pt x="696" y="698"/>
                  </a:lnTo>
                  <a:lnTo>
                    <a:pt x="704" y="690"/>
                  </a:lnTo>
                  <a:lnTo>
                    <a:pt x="718" y="684"/>
                  </a:lnTo>
                  <a:lnTo>
                    <a:pt x="734" y="682"/>
                  </a:lnTo>
                  <a:lnTo>
                    <a:pt x="746" y="682"/>
                  </a:lnTo>
                  <a:lnTo>
                    <a:pt x="760" y="684"/>
                  </a:lnTo>
                  <a:lnTo>
                    <a:pt x="794" y="694"/>
                  </a:lnTo>
                  <a:lnTo>
                    <a:pt x="826" y="706"/>
                  </a:lnTo>
                  <a:lnTo>
                    <a:pt x="844" y="714"/>
                  </a:lnTo>
                  <a:lnTo>
                    <a:pt x="862" y="718"/>
                  </a:lnTo>
                  <a:lnTo>
                    <a:pt x="884" y="720"/>
                  </a:lnTo>
                  <a:lnTo>
                    <a:pt x="898" y="720"/>
                  </a:lnTo>
                  <a:lnTo>
                    <a:pt x="904" y="718"/>
                  </a:lnTo>
                  <a:lnTo>
                    <a:pt x="912" y="716"/>
                  </a:lnTo>
                  <a:lnTo>
                    <a:pt x="920" y="712"/>
                  </a:lnTo>
                  <a:lnTo>
                    <a:pt x="926" y="708"/>
                  </a:lnTo>
                  <a:lnTo>
                    <a:pt x="932" y="700"/>
                  </a:lnTo>
                  <a:lnTo>
                    <a:pt x="936" y="694"/>
                  </a:lnTo>
                  <a:lnTo>
                    <a:pt x="940" y="684"/>
                  </a:lnTo>
                  <a:lnTo>
                    <a:pt x="944" y="674"/>
                  </a:lnTo>
                  <a:lnTo>
                    <a:pt x="944" y="668"/>
                  </a:lnTo>
                  <a:lnTo>
                    <a:pt x="946" y="656"/>
                  </a:lnTo>
                  <a:lnTo>
                    <a:pt x="944" y="638"/>
                  </a:lnTo>
                  <a:lnTo>
                    <a:pt x="936" y="612"/>
                  </a:lnTo>
                  <a:lnTo>
                    <a:pt x="924" y="582"/>
                  </a:lnTo>
                  <a:lnTo>
                    <a:pt x="916" y="556"/>
                  </a:lnTo>
                  <a:lnTo>
                    <a:pt x="912" y="540"/>
                  </a:lnTo>
                  <a:lnTo>
                    <a:pt x="908" y="522"/>
                  </a:lnTo>
                  <a:lnTo>
                    <a:pt x="910" y="502"/>
                  </a:lnTo>
                  <a:lnTo>
                    <a:pt x="912" y="492"/>
                  </a:lnTo>
                  <a:lnTo>
                    <a:pt x="914" y="486"/>
                  </a:lnTo>
                  <a:lnTo>
                    <a:pt x="914" y="484"/>
                  </a:lnTo>
                  <a:lnTo>
                    <a:pt x="912" y="488"/>
                  </a:lnTo>
                  <a:lnTo>
                    <a:pt x="916" y="478"/>
                  </a:lnTo>
                  <a:lnTo>
                    <a:pt x="920" y="470"/>
                  </a:lnTo>
                  <a:lnTo>
                    <a:pt x="932" y="464"/>
                  </a:lnTo>
                  <a:lnTo>
                    <a:pt x="942" y="460"/>
                  </a:lnTo>
                  <a:lnTo>
                    <a:pt x="950" y="458"/>
                  </a:lnTo>
                  <a:lnTo>
                    <a:pt x="966" y="456"/>
                  </a:lnTo>
                  <a:lnTo>
                    <a:pt x="990" y="460"/>
                  </a:lnTo>
                  <a:lnTo>
                    <a:pt x="1010" y="464"/>
                  </a:lnTo>
                  <a:lnTo>
                    <a:pt x="1042" y="474"/>
                  </a:lnTo>
                  <a:lnTo>
                    <a:pt x="1076" y="484"/>
                  </a:lnTo>
                  <a:lnTo>
                    <a:pt x="1102" y="488"/>
                  </a:lnTo>
                  <a:lnTo>
                    <a:pt x="1130" y="492"/>
                  </a:lnTo>
                  <a:lnTo>
                    <a:pt x="1142" y="486"/>
                  </a:lnTo>
                  <a:lnTo>
                    <a:pt x="1154" y="480"/>
                  </a:lnTo>
                  <a:lnTo>
                    <a:pt x="1166" y="462"/>
                  </a:lnTo>
                  <a:lnTo>
                    <a:pt x="1168" y="446"/>
                  </a:lnTo>
                  <a:lnTo>
                    <a:pt x="1168" y="440"/>
                  </a:lnTo>
                  <a:lnTo>
                    <a:pt x="1168" y="416"/>
                  </a:lnTo>
                  <a:lnTo>
                    <a:pt x="1164" y="388"/>
                  </a:lnTo>
                  <a:lnTo>
                    <a:pt x="1158" y="368"/>
                  </a:lnTo>
                  <a:lnTo>
                    <a:pt x="1150" y="346"/>
                  </a:lnTo>
                  <a:lnTo>
                    <a:pt x="1140" y="322"/>
                  </a:lnTo>
                  <a:lnTo>
                    <a:pt x="1134" y="298"/>
                  </a:lnTo>
                  <a:lnTo>
                    <a:pt x="1138" y="274"/>
                  </a:lnTo>
                  <a:lnTo>
                    <a:pt x="1140" y="264"/>
                  </a:lnTo>
                  <a:lnTo>
                    <a:pt x="1144" y="256"/>
                  </a:lnTo>
                  <a:lnTo>
                    <a:pt x="1150" y="246"/>
                  </a:lnTo>
                  <a:lnTo>
                    <a:pt x="1160" y="238"/>
                  </a:lnTo>
                  <a:lnTo>
                    <a:pt x="1172" y="234"/>
                  </a:lnTo>
                  <a:lnTo>
                    <a:pt x="1184" y="230"/>
                  </a:lnTo>
                  <a:lnTo>
                    <a:pt x="1198" y="228"/>
                  </a:lnTo>
                  <a:lnTo>
                    <a:pt x="1206" y="228"/>
                  </a:lnTo>
                  <a:lnTo>
                    <a:pt x="1224" y="234"/>
                  </a:lnTo>
                  <a:lnTo>
                    <a:pt x="1244" y="238"/>
                  </a:lnTo>
                  <a:lnTo>
                    <a:pt x="1270" y="248"/>
                  </a:lnTo>
                  <a:lnTo>
                    <a:pt x="1294" y="254"/>
                  </a:lnTo>
                  <a:lnTo>
                    <a:pt x="1320" y="260"/>
                  </a:lnTo>
                  <a:lnTo>
                    <a:pt x="1344" y="262"/>
                  </a:lnTo>
                  <a:lnTo>
                    <a:pt x="1360" y="262"/>
                  </a:lnTo>
                  <a:lnTo>
                    <a:pt x="1374" y="260"/>
                  </a:lnTo>
                  <a:lnTo>
                    <a:pt x="1386" y="252"/>
                  </a:lnTo>
                  <a:lnTo>
                    <a:pt x="1396" y="238"/>
                  </a:lnTo>
                  <a:lnTo>
                    <a:pt x="1400" y="226"/>
                  </a:lnTo>
                  <a:lnTo>
                    <a:pt x="1402" y="212"/>
                  </a:lnTo>
                  <a:lnTo>
                    <a:pt x="1398" y="188"/>
                  </a:lnTo>
                  <a:lnTo>
                    <a:pt x="1390" y="162"/>
                  </a:lnTo>
                  <a:lnTo>
                    <a:pt x="1382" y="144"/>
                  </a:lnTo>
                  <a:lnTo>
                    <a:pt x="1374" y="126"/>
                  </a:lnTo>
                  <a:lnTo>
                    <a:pt x="1368" y="110"/>
                  </a:lnTo>
                  <a:lnTo>
                    <a:pt x="1362" y="90"/>
                  </a:lnTo>
                  <a:lnTo>
                    <a:pt x="1360" y="72"/>
                  </a:lnTo>
                  <a:lnTo>
                    <a:pt x="1362" y="58"/>
                  </a:lnTo>
                  <a:lnTo>
                    <a:pt x="1370" y="32"/>
                  </a:lnTo>
                  <a:lnTo>
                    <a:pt x="1382" y="10"/>
                  </a:lnTo>
                  <a:lnTo>
                    <a:pt x="1396" y="4"/>
                  </a:lnTo>
                  <a:lnTo>
                    <a:pt x="1404" y="0"/>
                  </a:lnTo>
                  <a:lnTo>
                    <a:pt x="1418" y="0"/>
                  </a:lnTo>
                  <a:lnTo>
                    <a:pt x="1434" y="2"/>
                  </a:lnTo>
                  <a:lnTo>
                    <a:pt x="1462" y="10"/>
                  </a:lnTo>
                  <a:lnTo>
                    <a:pt x="1482" y="16"/>
                  </a:lnTo>
                  <a:lnTo>
                    <a:pt x="1494" y="18"/>
                  </a:lnTo>
                </a:path>
              </a:pathLst>
            </a:custGeom>
            <a:noFill/>
            <a:ln w="38100">
              <a:solidFill>
                <a:srgbClr val="0096D5"/>
              </a:solidFill>
              <a:prstDash val="solid"/>
              <a:round/>
              <a:headEnd/>
              <a:tailEnd/>
            </a:ln>
          </p:spPr>
          <p:txBody>
            <a:bodyPr/>
            <a:lstStyle/>
            <a:p>
              <a:endParaRPr lang="en-US" dirty="0"/>
            </a:p>
          </p:txBody>
        </p:sp>
        <p:sp>
          <p:nvSpPr>
            <p:cNvPr id="5205" name="Freeform 44"/>
            <p:cNvSpPr>
              <a:spLocks/>
            </p:cNvSpPr>
            <p:nvPr/>
          </p:nvSpPr>
          <p:spPr bwMode="auto">
            <a:xfrm>
              <a:off x="3484" y="2050"/>
              <a:ext cx="1498" cy="1494"/>
            </a:xfrm>
            <a:custGeom>
              <a:avLst/>
              <a:gdLst>
                <a:gd name="T0" fmla="*/ 56 w 1498"/>
                <a:gd name="T1" fmla="*/ 1490 h 1494"/>
                <a:gd name="T2" fmla="*/ 110 w 1498"/>
                <a:gd name="T3" fmla="*/ 1486 h 1494"/>
                <a:gd name="T4" fmla="*/ 134 w 1498"/>
                <a:gd name="T5" fmla="*/ 1444 h 1494"/>
                <a:gd name="T6" fmla="*/ 122 w 1498"/>
                <a:gd name="T7" fmla="*/ 1380 h 1494"/>
                <a:gd name="T8" fmla="*/ 96 w 1498"/>
                <a:gd name="T9" fmla="*/ 1298 h 1494"/>
                <a:gd name="T10" fmla="*/ 112 w 1498"/>
                <a:gd name="T11" fmla="*/ 1242 h 1494"/>
                <a:gd name="T12" fmla="*/ 158 w 1498"/>
                <a:gd name="T13" fmla="*/ 1226 h 1494"/>
                <a:gd name="T14" fmla="*/ 208 w 1498"/>
                <a:gd name="T15" fmla="*/ 1238 h 1494"/>
                <a:gd name="T16" fmla="*/ 284 w 1498"/>
                <a:gd name="T17" fmla="*/ 1256 h 1494"/>
                <a:gd name="T18" fmla="*/ 350 w 1498"/>
                <a:gd name="T19" fmla="*/ 1242 h 1494"/>
                <a:gd name="T20" fmla="*/ 358 w 1498"/>
                <a:gd name="T21" fmla="*/ 1208 h 1494"/>
                <a:gd name="T22" fmla="*/ 344 w 1498"/>
                <a:gd name="T23" fmla="*/ 1140 h 1494"/>
                <a:gd name="T24" fmla="*/ 322 w 1498"/>
                <a:gd name="T25" fmla="*/ 1072 h 1494"/>
                <a:gd name="T26" fmla="*/ 334 w 1498"/>
                <a:gd name="T27" fmla="*/ 1022 h 1494"/>
                <a:gd name="T28" fmla="*/ 376 w 1498"/>
                <a:gd name="T29" fmla="*/ 1002 h 1494"/>
                <a:gd name="T30" fmla="*/ 454 w 1498"/>
                <a:gd name="T31" fmla="*/ 1022 h 1494"/>
                <a:gd name="T32" fmla="*/ 510 w 1498"/>
                <a:gd name="T33" fmla="*/ 1038 h 1494"/>
                <a:gd name="T34" fmla="*/ 548 w 1498"/>
                <a:gd name="T35" fmla="*/ 1034 h 1494"/>
                <a:gd name="T36" fmla="*/ 580 w 1498"/>
                <a:gd name="T37" fmla="*/ 1012 h 1494"/>
                <a:gd name="T38" fmla="*/ 582 w 1498"/>
                <a:gd name="T39" fmla="*/ 946 h 1494"/>
                <a:gd name="T40" fmla="*/ 556 w 1498"/>
                <a:gd name="T41" fmla="*/ 852 h 1494"/>
                <a:gd name="T42" fmla="*/ 558 w 1498"/>
                <a:gd name="T43" fmla="*/ 800 h 1494"/>
                <a:gd name="T44" fmla="*/ 594 w 1498"/>
                <a:gd name="T45" fmla="*/ 776 h 1494"/>
                <a:gd name="T46" fmla="*/ 646 w 1498"/>
                <a:gd name="T47" fmla="*/ 784 h 1494"/>
                <a:gd name="T48" fmla="*/ 718 w 1498"/>
                <a:gd name="T49" fmla="*/ 808 h 1494"/>
                <a:gd name="T50" fmla="*/ 782 w 1498"/>
                <a:gd name="T51" fmla="*/ 808 h 1494"/>
                <a:gd name="T52" fmla="*/ 808 w 1498"/>
                <a:gd name="T53" fmla="*/ 790 h 1494"/>
                <a:gd name="T54" fmla="*/ 816 w 1498"/>
                <a:gd name="T55" fmla="*/ 748 h 1494"/>
                <a:gd name="T56" fmla="*/ 790 w 1498"/>
                <a:gd name="T57" fmla="*/ 668 h 1494"/>
                <a:gd name="T58" fmla="*/ 776 w 1498"/>
                <a:gd name="T59" fmla="*/ 610 h 1494"/>
                <a:gd name="T60" fmla="*/ 782 w 1498"/>
                <a:gd name="T61" fmla="*/ 582 h 1494"/>
                <a:gd name="T62" fmla="*/ 798 w 1498"/>
                <a:gd name="T63" fmla="*/ 562 h 1494"/>
                <a:gd name="T64" fmla="*/ 824 w 1498"/>
                <a:gd name="T65" fmla="*/ 550 h 1494"/>
                <a:gd name="T66" fmla="*/ 858 w 1498"/>
                <a:gd name="T67" fmla="*/ 550 h 1494"/>
                <a:gd name="T68" fmla="*/ 940 w 1498"/>
                <a:gd name="T69" fmla="*/ 578 h 1494"/>
                <a:gd name="T70" fmla="*/ 996 w 1498"/>
                <a:gd name="T71" fmla="*/ 584 h 1494"/>
                <a:gd name="T72" fmla="*/ 1014 w 1498"/>
                <a:gd name="T73" fmla="*/ 578 h 1494"/>
                <a:gd name="T74" fmla="*/ 1028 w 1498"/>
                <a:gd name="T75" fmla="*/ 572 h 1494"/>
                <a:gd name="T76" fmla="*/ 1040 w 1498"/>
                <a:gd name="T77" fmla="*/ 542 h 1494"/>
                <a:gd name="T78" fmla="*/ 1032 w 1498"/>
                <a:gd name="T79" fmla="*/ 484 h 1494"/>
                <a:gd name="T80" fmla="*/ 1008 w 1498"/>
                <a:gd name="T81" fmla="*/ 392 h 1494"/>
                <a:gd name="T82" fmla="*/ 1018 w 1498"/>
                <a:gd name="T83" fmla="*/ 340 h 1494"/>
                <a:gd name="T84" fmla="*/ 1058 w 1498"/>
                <a:gd name="T85" fmla="*/ 324 h 1494"/>
                <a:gd name="T86" fmla="*/ 1128 w 1498"/>
                <a:gd name="T87" fmla="*/ 336 h 1494"/>
                <a:gd name="T88" fmla="*/ 1200 w 1498"/>
                <a:gd name="T89" fmla="*/ 358 h 1494"/>
                <a:gd name="T90" fmla="*/ 1242 w 1498"/>
                <a:gd name="T91" fmla="*/ 350 h 1494"/>
                <a:gd name="T92" fmla="*/ 1264 w 1498"/>
                <a:gd name="T93" fmla="*/ 322 h 1494"/>
                <a:gd name="T94" fmla="*/ 1268 w 1498"/>
                <a:gd name="T95" fmla="*/ 288 h 1494"/>
                <a:gd name="T96" fmla="*/ 1250 w 1498"/>
                <a:gd name="T97" fmla="*/ 224 h 1494"/>
                <a:gd name="T98" fmla="*/ 1236 w 1498"/>
                <a:gd name="T99" fmla="*/ 148 h 1494"/>
                <a:gd name="T100" fmla="*/ 1246 w 1498"/>
                <a:gd name="T101" fmla="*/ 108 h 1494"/>
                <a:gd name="T102" fmla="*/ 1286 w 1498"/>
                <a:gd name="T103" fmla="*/ 92 h 1494"/>
                <a:gd name="T104" fmla="*/ 1354 w 1498"/>
                <a:gd name="T105" fmla="*/ 112 h 1494"/>
                <a:gd name="T106" fmla="*/ 1408 w 1498"/>
                <a:gd name="T107" fmla="*/ 132 h 1494"/>
                <a:gd name="T108" fmla="*/ 1466 w 1498"/>
                <a:gd name="T109" fmla="*/ 124 h 1494"/>
                <a:gd name="T110" fmla="*/ 1498 w 1498"/>
                <a:gd name="T111" fmla="*/ 90 h 1494"/>
                <a:gd name="T112" fmla="*/ 1488 w 1498"/>
                <a:gd name="T113" fmla="*/ 30 h 14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8"/>
                <a:gd name="T172" fmla="*/ 0 h 1494"/>
                <a:gd name="T173" fmla="*/ 1498 w 1498"/>
                <a:gd name="T174" fmla="*/ 1494 h 14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8" h="1494">
                  <a:moveTo>
                    <a:pt x="0" y="1470"/>
                  </a:moveTo>
                  <a:lnTo>
                    <a:pt x="26" y="1480"/>
                  </a:lnTo>
                  <a:lnTo>
                    <a:pt x="56" y="1490"/>
                  </a:lnTo>
                  <a:lnTo>
                    <a:pt x="74" y="1494"/>
                  </a:lnTo>
                  <a:lnTo>
                    <a:pt x="94" y="1492"/>
                  </a:lnTo>
                  <a:lnTo>
                    <a:pt x="110" y="1486"/>
                  </a:lnTo>
                  <a:lnTo>
                    <a:pt x="120" y="1474"/>
                  </a:lnTo>
                  <a:lnTo>
                    <a:pt x="130" y="1464"/>
                  </a:lnTo>
                  <a:lnTo>
                    <a:pt x="134" y="1444"/>
                  </a:lnTo>
                  <a:lnTo>
                    <a:pt x="134" y="1426"/>
                  </a:lnTo>
                  <a:lnTo>
                    <a:pt x="130" y="1406"/>
                  </a:lnTo>
                  <a:lnTo>
                    <a:pt x="122" y="1380"/>
                  </a:lnTo>
                  <a:lnTo>
                    <a:pt x="110" y="1352"/>
                  </a:lnTo>
                  <a:lnTo>
                    <a:pt x="102" y="1326"/>
                  </a:lnTo>
                  <a:lnTo>
                    <a:pt x="96" y="1298"/>
                  </a:lnTo>
                  <a:lnTo>
                    <a:pt x="96" y="1280"/>
                  </a:lnTo>
                  <a:lnTo>
                    <a:pt x="100" y="1260"/>
                  </a:lnTo>
                  <a:lnTo>
                    <a:pt x="112" y="1242"/>
                  </a:lnTo>
                  <a:lnTo>
                    <a:pt x="122" y="1236"/>
                  </a:lnTo>
                  <a:lnTo>
                    <a:pt x="132" y="1230"/>
                  </a:lnTo>
                  <a:lnTo>
                    <a:pt x="158" y="1226"/>
                  </a:lnTo>
                  <a:lnTo>
                    <a:pt x="154" y="1228"/>
                  </a:lnTo>
                  <a:lnTo>
                    <a:pt x="178" y="1228"/>
                  </a:lnTo>
                  <a:lnTo>
                    <a:pt x="208" y="1238"/>
                  </a:lnTo>
                  <a:lnTo>
                    <a:pt x="234" y="1244"/>
                  </a:lnTo>
                  <a:lnTo>
                    <a:pt x="262" y="1254"/>
                  </a:lnTo>
                  <a:lnTo>
                    <a:pt x="284" y="1256"/>
                  </a:lnTo>
                  <a:lnTo>
                    <a:pt x="308" y="1258"/>
                  </a:lnTo>
                  <a:lnTo>
                    <a:pt x="330" y="1254"/>
                  </a:lnTo>
                  <a:lnTo>
                    <a:pt x="350" y="1242"/>
                  </a:lnTo>
                  <a:lnTo>
                    <a:pt x="356" y="1230"/>
                  </a:lnTo>
                  <a:lnTo>
                    <a:pt x="356" y="1222"/>
                  </a:lnTo>
                  <a:lnTo>
                    <a:pt x="358" y="1208"/>
                  </a:lnTo>
                  <a:lnTo>
                    <a:pt x="358" y="1196"/>
                  </a:lnTo>
                  <a:lnTo>
                    <a:pt x="354" y="1172"/>
                  </a:lnTo>
                  <a:lnTo>
                    <a:pt x="344" y="1140"/>
                  </a:lnTo>
                  <a:lnTo>
                    <a:pt x="336" y="1120"/>
                  </a:lnTo>
                  <a:lnTo>
                    <a:pt x="330" y="1100"/>
                  </a:lnTo>
                  <a:lnTo>
                    <a:pt x="322" y="1072"/>
                  </a:lnTo>
                  <a:lnTo>
                    <a:pt x="324" y="1048"/>
                  </a:lnTo>
                  <a:lnTo>
                    <a:pt x="328" y="1034"/>
                  </a:lnTo>
                  <a:lnTo>
                    <a:pt x="334" y="1022"/>
                  </a:lnTo>
                  <a:lnTo>
                    <a:pt x="348" y="1010"/>
                  </a:lnTo>
                  <a:lnTo>
                    <a:pt x="360" y="1004"/>
                  </a:lnTo>
                  <a:lnTo>
                    <a:pt x="376" y="1002"/>
                  </a:lnTo>
                  <a:lnTo>
                    <a:pt x="396" y="1004"/>
                  </a:lnTo>
                  <a:lnTo>
                    <a:pt x="420" y="1010"/>
                  </a:lnTo>
                  <a:lnTo>
                    <a:pt x="454" y="1022"/>
                  </a:lnTo>
                  <a:lnTo>
                    <a:pt x="482" y="1032"/>
                  </a:lnTo>
                  <a:lnTo>
                    <a:pt x="496" y="1034"/>
                  </a:lnTo>
                  <a:lnTo>
                    <a:pt x="510" y="1038"/>
                  </a:lnTo>
                  <a:lnTo>
                    <a:pt x="526" y="1038"/>
                  </a:lnTo>
                  <a:lnTo>
                    <a:pt x="532" y="1036"/>
                  </a:lnTo>
                  <a:lnTo>
                    <a:pt x="548" y="1034"/>
                  </a:lnTo>
                  <a:lnTo>
                    <a:pt x="564" y="1030"/>
                  </a:lnTo>
                  <a:lnTo>
                    <a:pt x="574" y="1022"/>
                  </a:lnTo>
                  <a:lnTo>
                    <a:pt x="580" y="1012"/>
                  </a:lnTo>
                  <a:lnTo>
                    <a:pt x="586" y="998"/>
                  </a:lnTo>
                  <a:lnTo>
                    <a:pt x="588" y="976"/>
                  </a:lnTo>
                  <a:lnTo>
                    <a:pt x="582" y="946"/>
                  </a:lnTo>
                  <a:lnTo>
                    <a:pt x="568" y="902"/>
                  </a:lnTo>
                  <a:lnTo>
                    <a:pt x="560" y="872"/>
                  </a:lnTo>
                  <a:lnTo>
                    <a:pt x="556" y="852"/>
                  </a:lnTo>
                  <a:lnTo>
                    <a:pt x="554" y="836"/>
                  </a:lnTo>
                  <a:lnTo>
                    <a:pt x="554" y="810"/>
                  </a:lnTo>
                  <a:lnTo>
                    <a:pt x="558" y="800"/>
                  </a:lnTo>
                  <a:lnTo>
                    <a:pt x="564" y="790"/>
                  </a:lnTo>
                  <a:lnTo>
                    <a:pt x="578" y="780"/>
                  </a:lnTo>
                  <a:lnTo>
                    <a:pt x="594" y="776"/>
                  </a:lnTo>
                  <a:lnTo>
                    <a:pt x="610" y="776"/>
                  </a:lnTo>
                  <a:lnTo>
                    <a:pt x="628" y="778"/>
                  </a:lnTo>
                  <a:lnTo>
                    <a:pt x="646" y="784"/>
                  </a:lnTo>
                  <a:lnTo>
                    <a:pt x="668" y="792"/>
                  </a:lnTo>
                  <a:lnTo>
                    <a:pt x="690" y="800"/>
                  </a:lnTo>
                  <a:lnTo>
                    <a:pt x="718" y="808"/>
                  </a:lnTo>
                  <a:lnTo>
                    <a:pt x="746" y="812"/>
                  </a:lnTo>
                  <a:lnTo>
                    <a:pt x="766" y="812"/>
                  </a:lnTo>
                  <a:lnTo>
                    <a:pt x="782" y="808"/>
                  </a:lnTo>
                  <a:lnTo>
                    <a:pt x="790" y="804"/>
                  </a:lnTo>
                  <a:lnTo>
                    <a:pt x="800" y="798"/>
                  </a:lnTo>
                  <a:lnTo>
                    <a:pt x="808" y="790"/>
                  </a:lnTo>
                  <a:lnTo>
                    <a:pt x="814" y="776"/>
                  </a:lnTo>
                  <a:lnTo>
                    <a:pt x="816" y="760"/>
                  </a:lnTo>
                  <a:lnTo>
                    <a:pt x="816" y="748"/>
                  </a:lnTo>
                  <a:lnTo>
                    <a:pt x="812" y="734"/>
                  </a:lnTo>
                  <a:lnTo>
                    <a:pt x="802" y="698"/>
                  </a:lnTo>
                  <a:lnTo>
                    <a:pt x="790" y="668"/>
                  </a:lnTo>
                  <a:lnTo>
                    <a:pt x="784" y="650"/>
                  </a:lnTo>
                  <a:lnTo>
                    <a:pt x="780" y="632"/>
                  </a:lnTo>
                  <a:lnTo>
                    <a:pt x="776" y="610"/>
                  </a:lnTo>
                  <a:lnTo>
                    <a:pt x="778" y="594"/>
                  </a:lnTo>
                  <a:lnTo>
                    <a:pt x="780" y="590"/>
                  </a:lnTo>
                  <a:lnTo>
                    <a:pt x="782" y="582"/>
                  </a:lnTo>
                  <a:lnTo>
                    <a:pt x="786" y="574"/>
                  </a:lnTo>
                  <a:lnTo>
                    <a:pt x="788" y="568"/>
                  </a:lnTo>
                  <a:lnTo>
                    <a:pt x="798" y="562"/>
                  </a:lnTo>
                  <a:lnTo>
                    <a:pt x="804" y="558"/>
                  </a:lnTo>
                  <a:lnTo>
                    <a:pt x="814" y="552"/>
                  </a:lnTo>
                  <a:lnTo>
                    <a:pt x="824" y="550"/>
                  </a:lnTo>
                  <a:lnTo>
                    <a:pt x="830" y="550"/>
                  </a:lnTo>
                  <a:lnTo>
                    <a:pt x="842" y="548"/>
                  </a:lnTo>
                  <a:lnTo>
                    <a:pt x="858" y="550"/>
                  </a:lnTo>
                  <a:lnTo>
                    <a:pt x="886" y="556"/>
                  </a:lnTo>
                  <a:lnTo>
                    <a:pt x="916" y="570"/>
                  </a:lnTo>
                  <a:lnTo>
                    <a:pt x="940" y="578"/>
                  </a:lnTo>
                  <a:lnTo>
                    <a:pt x="958" y="582"/>
                  </a:lnTo>
                  <a:lnTo>
                    <a:pt x="974" y="586"/>
                  </a:lnTo>
                  <a:lnTo>
                    <a:pt x="996" y="584"/>
                  </a:lnTo>
                  <a:lnTo>
                    <a:pt x="1004" y="582"/>
                  </a:lnTo>
                  <a:lnTo>
                    <a:pt x="1012" y="580"/>
                  </a:lnTo>
                  <a:lnTo>
                    <a:pt x="1014" y="578"/>
                  </a:lnTo>
                  <a:lnTo>
                    <a:pt x="1008" y="580"/>
                  </a:lnTo>
                  <a:lnTo>
                    <a:pt x="1020" y="578"/>
                  </a:lnTo>
                  <a:lnTo>
                    <a:pt x="1028" y="572"/>
                  </a:lnTo>
                  <a:lnTo>
                    <a:pt x="1034" y="562"/>
                  </a:lnTo>
                  <a:lnTo>
                    <a:pt x="1038" y="552"/>
                  </a:lnTo>
                  <a:lnTo>
                    <a:pt x="1040" y="542"/>
                  </a:lnTo>
                  <a:lnTo>
                    <a:pt x="1042" y="528"/>
                  </a:lnTo>
                  <a:lnTo>
                    <a:pt x="1038" y="504"/>
                  </a:lnTo>
                  <a:lnTo>
                    <a:pt x="1032" y="484"/>
                  </a:lnTo>
                  <a:lnTo>
                    <a:pt x="1024" y="452"/>
                  </a:lnTo>
                  <a:lnTo>
                    <a:pt x="1012" y="418"/>
                  </a:lnTo>
                  <a:lnTo>
                    <a:pt x="1008" y="392"/>
                  </a:lnTo>
                  <a:lnTo>
                    <a:pt x="1006" y="364"/>
                  </a:lnTo>
                  <a:lnTo>
                    <a:pt x="1012" y="352"/>
                  </a:lnTo>
                  <a:lnTo>
                    <a:pt x="1018" y="340"/>
                  </a:lnTo>
                  <a:lnTo>
                    <a:pt x="1036" y="328"/>
                  </a:lnTo>
                  <a:lnTo>
                    <a:pt x="1052" y="324"/>
                  </a:lnTo>
                  <a:lnTo>
                    <a:pt x="1058" y="324"/>
                  </a:lnTo>
                  <a:lnTo>
                    <a:pt x="1082" y="326"/>
                  </a:lnTo>
                  <a:lnTo>
                    <a:pt x="1110" y="330"/>
                  </a:lnTo>
                  <a:lnTo>
                    <a:pt x="1128" y="336"/>
                  </a:lnTo>
                  <a:lnTo>
                    <a:pt x="1152" y="344"/>
                  </a:lnTo>
                  <a:lnTo>
                    <a:pt x="1176" y="354"/>
                  </a:lnTo>
                  <a:lnTo>
                    <a:pt x="1200" y="358"/>
                  </a:lnTo>
                  <a:lnTo>
                    <a:pt x="1222" y="356"/>
                  </a:lnTo>
                  <a:lnTo>
                    <a:pt x="1234" y="354"/>
                  </a:lnTo>
                  <a:lnTo>
                    <a:pt x="1242" y="350"/>
                  </a:lnTo>
                  <a:lnTo>
                    <a:pt x="1252" y="344"/>
                  </a:lnTo>
                  <a:lnTo>
                    <a:pt x="1260" y="334"/>
                  </a:lnTo>
                  <a:lnTo>
                    <a:pt x="1264" y="322"/>
                  </a:lnTo>
                  <a:lnTo>
                    <a:pt x="1268" y="310"/>
                  </a:lnTo>
                  <a:lnTo>
                    <a:pt x="1268" y="296"/>
                  </a:lnTo>
                  <a:lnTo>
                    <a:pt x="1268" y="288"/>
                  </a:lnTo>
                  <a:lnTo>
                    <a:pt x="1264" y="270"/>
                  </a:lnTo>
                  <a:lnTo>
                    <a:pt x="1260" y="250"/>
                  </a:lnTo>
                  <a:lnTo>
                    <a:pt x="1250" y="224"/>
                  </a:lnTo>
                  <a:lnTo>
                    <a:pt x="1244" y="200"/>
                  </a:lnTo>
                  <a:lnTo>
                    <a:pt x="1238" y="174"/>
                  </a:lnTo>
                  <a:lnTo>
                    <a:pt x="1236" y="148"/>
                  </a:lnTo>
                  <a:lnTo>
                    <a:pt x="1236" y="134"/>
                  </a:lnTo>
                  <a:lnTo>
                    <a:pt x="1238" y="120"/>
                  </a:lnTo>
                  <a:lnTo>
                    <a:pt x="1246" y="108"/>
                  </a:lnTo>
                  <a:lnTo>
                    <a:pt x="1260" y="98"/>
                  </a:lnTo>
                  <a:lnTo>
                    <a:pt x="1272" y="94"/>
                  </a:lnTo>
                  <a:lnTo>
                    <a:pt x="1286" y="92"/>
                  </a:lnTo>
                  <a:lnTo>
                    <a:pt x="1310" y="96"/>
                  </a:lnTo>
                  <a:lnTo>
                    <a:pt x="1336" y="104"/>
                  </a:lnTo>
                  <a:lnTo>
                    <a:pt x="1354" y="112"/>
                  </a:lnTo>
                  <a:lnTo>
                    <a:pt x="1370" y="120"/>
                  </a:lnTo>
                  <a:lnTo>
                    <a:pt x="1388" y="126"/>
                  </a:lnTo>
                  <a:lnTo>
                    <a:pt x="1408" y="132"/>
                  </a:lnTo>
                  <a:lnTo>
                    <a:pt x="1426" y="134"/>
                  </a:lnTo>
                  <a:lnTo>
                    <a:pt x="1440" y="132"/>
                  </a:lnTo>
                  <a:lnTo>
                    <a:pt x="1466" y="124"/>
                  </a:lnTo>
                  <a:lnTo>
                    <a:pt x="1488" y="112"/>
                  </a:lnTo>
                  <a:lnTo>
                    <a:pt x="1494" y="98"/>
                  </a:lnTo>
                  <a:lnTo>
                    <a:pt x="1498" y="90"/>
                  </a:lnTo>
                  <a:lnTo>
                    <a:pt x="1498" y="76"/>
                  </a:lnTo>
                  <a:lnTo>
                    <a:pt x="1496" y="60"/>
                  </a:lnTo>
                  <a:lnTo>
                    <a:pt x="1488" y="30"/>
                  </a:lnTo>
                  <a:lnTo>
                    <a:pt x="1482" y="10"/>
                  </a:lnTo>
                  <a:lnTo>
                    <a:pt x="1478" y="0"/>
                  </a:lnTo>
                </a:path>
              </a:pathLst>
            </a:custGeom>
            <a:noFill/>
            <a:ln w="15875">
              <a:solidFill>
                <a:srgbClr val="0096D5"/>
              </a:solidFill>
              <a:prstDash val="solid"/>
              <a:round/>
              <a:headEnd/>
              <a:tailEnd/>
            </a:ln>
          </p:spPr>
          <p:txBody>
            <a:bodyPr/>
            <a:lstStyle/>
            <a:p>
              <a:endParaRPr lang="en-US" dirty="0"/>
            </a:p>
          </p:txBody>
        </p:sp>
      </p:grpSp>
      <p:sp>
        <p:nvSpPr>
          <p:cNvPr id="5172" name="TextBox 170"/>
          <p:cNvSpPr txBox="1">
            <a:spLocks noChangeArrowheads="1"/>
          </p:cNvSpPr>
          <p:nvPr/>
        </p:nvSpPr>
        <p:spPr bwMode="auto">
          <a:xfrm>
            <a:off x="-53975" y="3505200"/>
            <a:ext cx="1196975" cy="958850"/>
          </a:xfrm>
          <a:prstGeom prst="rect">
            <a:avLst/>
          </a:prstGeom>
          <a:noFill/>
          <a:ln w="9525">
            <a:noFill/>
            <a:miter lim="800000"/>
            <a:headEnd/>
            <a:tailEnd/>
          </a:ln>
        </p:spPr>
        <p:txBody>
          <a:bodyPr>
            <a:spAutoFit/>
          </a:bodyPr>
          <a:lstStyle/>
          <a:p>
            <a:pPr algn="ctr"/>
            <a:r>
              <a:rPr lang="en-US" sz="1200" dirty="0"/>
              <a:t>Secure and Encrypted Wireless Data and Voice</a:t>
            </a:r>
          </a:p>
          <a:p>
            <a:endParaRPr lang="en-US" sz="900" dirty="0"/>
          </a:p>
        </p:txBody>
      </p:sp>
      <p:sp>
        <p:nvSpPr>
          <p:cNvPr id="5173" name="Oval 187"/>
          <p:cNvSpPr>
            <a:spLocks noChangeArrowheads="1"/>
          </p:cNvSpPr>
          <p:nvPr/>
        </p:nvSpPr>
        <p:spPr bwMode="auto">
          <a:xfrm>
            <a:off x="533400" y="4953000"/>
            <a:ext cx="990600" cy="990600"/>
          </a:xfrm>
          <a:prstGeom prst="ellipse">
            <a:avLst/>
          </a:prstGeom>
          <a:blipFill dpi="0" rotWithShape="1">
            <a:blip r:embed="rId14" cstate="print"/>
            <a:srcRect/>
            <a:stretch>
              <a:fillRect/>
            </a:stretch>
          </a:blipFill>
          <a:ln w="38100" algn="ctr">
            <a:solidFill>
              <a:schemeClr val="accent1"/>
            </a:solidFill>
            <a:round/>
            <a:headEnd/>
            <a:tailEnd/>
          </a:ln>
        </p:spPr>
        <p:txBody>
          <a:bodyPr wrap="none" lIns="82124" tIns="41061" rIns="82124" bIns="41061" anchor="ctr"/>
          <a:lstStyle/>
          <a:p>
            <a:pPr defTabSz="814388"/>
            <a:endParaRPr lang="en-US" dirty="0"/>
          </a:p>
        </p:txBody>
      </p:sp>
      <p:pic>
        <p:nvPicPr>
          <p:cNvPr id="5174" name="Picture 1029"/>
          <p:cNvPicPr>
            <a:picLocks noChangeArrowheads="1"/>
          </p:cNvPicPr>
          <p:nvPr/>
        </p:nvPicPr>
        <p:blipFill>
          <a:blip r:embed="rId15" cstate="print"/>
          <a:srcRect/>
          <a:stretch>
            <a:fillRect/>
          </a:stretch>
        </p:blipFill>
        <p:spPr bwMode="auto">
          <a:xfrm>
            <a:off x="152400" y="5341938"/>
            <a:ext cx="449263" cy="565150"/>
          </a:xfrm>
          <a:prstGeom prst="rect">
            <a:avLst/>
          </a:prstGeom>
          <a:noFill/>
          <a:ln w="9525">
            <a:noFill/>
            <a:miter lim="800000"/>
            <a:headEnd/>
            <a:tailEnd/>
          </a:ln>
        </p:spPr>
      </p:pic>
      <p:grpSp>
        <p:nvGrpSpPr>
          <p:cNvPr id="5175" name="Group 109"/>
          <p:cNvGrpSpPr>
            <a:grpSpLocks/>
          </p:cNvGrpSpPr>
          <p:nvPr/>
        </p:nvGrpSpPr>
        <p:grpSpPr bwMode="auto">
          <a:xfrm>
            <a:off x="7691438" y="5680075"/>
            <a:ext cx="1376362" cy="949325"/>
            <a:chOff x="4181148" y="2575931"/>
            <a:chExt cx="952959" cy="575105"/>
          </a:xfrm>
        </p:grpSpPr>
        <p:pic>
          <p:nvPicPr>
            <p:cNvPr id="5201" name="Picture 14"/>
            <p:cNvPicPr>
              <a:picLocks noChangeArrowheads="1"/>
            </p:cNvPicPr>
            <p:nvPr/>
          </p:nvPicPr>
          <p:blipFill>
            <a:blip r:embed="rId16" cstate="print"/>
            <a:srcRect/>
            <a:stretch>
              <a:fillRect/>
            </a:stretch>
          </p:blipFill>
          <p:spPr bwMode="auto">
            <a:xfrm>
              <a:off x="4181148" y="2575931"/>
              <a:ext cx="952959" cy="575105"/>
            </a:xfrm>
            <a:prstGeom prst="rect">
              <a:avLst/>
            </a:prstGeom>
            <a:noFill/>
            <a:ln w="9525">
              <a:noFill/>
              <a:miter lim="800000"/>
              <a:headEnd/>
              <a:tailEnd/>
            </a:ln>
          </p:spPr>
        </p:pic>
        <p:sp>
          <p:nvSpPr>
            <p:cNvPr id="5202" name="TextBox 108"/>
            <p:cNvSpPr txBox="1">
              <a:spLocks noChangeArrowheads="1"/>
            </p:cNvSpPr>
            <p:nvPr/>
          </p:nvSpPr>
          <p:spPr bwMode="auto">
            <a:xfrm>
              <a:off x="4305670" y="2773106"/>
              <a:ext cx="701691" cy="186397"/>
            </a:xfrm>
            <a:prstGeom prst="rect">
              <a:avLst/>
            </a:prstGeom>
            <a:noFill/>
            <a:ln w="9525">
              <a:noFill/>
              <a:miter lim="800000"/>
              <a:headEnd/>
              <a:tailEnd/>
            </a:ln>
          </p:spPr>
          <p:txBody>
            <a:bodyPr>
              <a:spAutoFit/>
            </a:bodyPr>
            <a:lstStyle/>
            <a:p>
              <a:pPr algn="ctr"/>
              <a:r>
                <a:rPr lang="en-US" sz="1400" b="1" dirty="0"/>
                <a:t>Internet</a:t>
              </a:r>
            </a:p>
          </p:txBody>
        </p:sp>
      </p:grpSp>
      <p:grpSp>
        <p:nvGrpSpPr>
          <p:cNvPr id="5176" name="Group 109"/>
          <p:cNvGrpSpPr>
            <a:grpSpLocks/>
          </p:cNvGrpSpPr>
          <p:nvPr/>
        </p:nvGrpSpPr>
        <p:grpSpPr bwMode="auto">
          <a:xfrm>
            <a:off x="4575175" y="3810000"/>
            <a:ext cx="1376363" cy="949325"/>
            <a:chOff x="4181148" y="2575931"/>
            <a:chExt cx="952959" cy="575105"/>
          </a:xfrm>
        </p:grpSpPr>
        <p:pic>
          <p:nvPicPr>
            <p:cNvPr id="5199" name="Picture 14"/>
            <p:cNvPicPr>
              <a:picLocks noChangeArrowheads="1"/>
            </p:cNvPicPr>
            <p:nvPr/>
          </p:nvPicPr>
          <p:blipFill>
            <a:blip r:embed="rId16" cstate="print"/>
            <a:srcRect/>
            <a:stretch>
              <a:fillRect/>
            </a:stretch>
          </p:blipFill>
          <p:spPr bwMode="auto">
            <a:xfrm>
              <a:off x="4181148" y="2575931"/>
              <a:ext cx="952959" cy="575105"/>
            </a:xfrm>
            <a:prstGeom prst="rect">
              <a:avLst/>
            </a:prstGeom>
            <a:noFill/>
            <a:ln w="9525">
              <a:noFill/>
              <a:miter lim="800000"/>
              <a:headEnd/>
              <a:tailEnd/>
            </a:ln>
          </p:spPr>
        </p:pic>
        <p:sp>
          <p:nvSpPr>
            <p:cNvPr id="5200" name="TextBox 108"/>
            <p:cNvSpPr txBox="1">
              <a:spLocks noChangeArrowheads="1"/>
            </p:cNvSpPr>
            <p:nvPr/>
          </p:nvSpPr>
          <p:spPr bwMode="auto">
            <a:xfrm>
              <a:off x="4305670" y="2636213"/>
              <a:ext cx="701691" cy="447352"/>
            </a:xfrm>
            <a:prstGeom prst="rect">
              <a:avLst/>
            </a:prstGeom>
            <a:noFill/>
            <a:ln w="9525">
              <a:noFill/>
              <a:miter lim="800000"/>
              <a:headEnd/>
              <a:tailEnd/>
            </a:ln>
          </p:spPr>
          <p:txBody>
            <a:bodyPr>
              <a:spAutoFit/>
            </a:bodyPr>
            <a:lstStyle/>
            <a:p>
              <a:pPr algn="ctr"/>
              <a:r>
                <a:rPr lang="en-US" sz="1400" b="1" dirty="0"/>
                <a:t>Internet or Private WAN</a:t>
              </a:r>
            </a:p>
          </p:txBody>
        </p:sp>
      </p:grpSp>
      <p:pic>
        <p:nvPicPr>
          <p:cNvPr id="5177" name="Picture 4" descr="http://t2.gstatic.com/images?q=tbn:e7Ti2lWWg4ROfM:http://www.cisco.com/en/US/prod/voicesw/ps6788/phones/ps379/ps9900/large_photo_7925G.jpg">
            <a:hlinkClick r:id="rId17"/>
          </p:cNvPr>
          <p:cNvPicPr>
            <a:picLocks noChangeAspect="1" noChangeArrowheads="1"/>
          </p:cNvPicPr>
          <p:nvPr/>
        </p:nvPicPr>
        <p:blipFill>
          <a:blip r:embed="rId18" cstate="print">
            <a:clrChange>
              <a:clrFrom>
                <a:srgbClr val="FEFEFE"/>
              </a:clrFrom>
              <a:clrTo>
                <a:srgbClr val="FEFEFE">
                  <a:alpha val="0"/>
                </a:srgbClr>
              </a:clrTo>
            </a:clrChange>
          </a:blip>
          <a:srcRect/>
          <a:stretch>
            <a:fillRect/>
          </a:stretch>
        </p:blipFill>
        <p:spPr bwMode="auto">
          <a:xfrm>
            <a:off x="1549400" y="4489450"/>
            <a:ext cx="733425" cy="914400"/>
          </a:xfrm>
          <a:prstGeom prst="rect">
            <a:avLst/>
          </a:prstGeom>
          <a:noFill/>
          <a:ln w="9525">
            <a:noFill/>
            <a:miter lim="800000"/>
            <a:headEnd/>
            <a:tailEnd/>
          </a:ln>
        </p:spPr>
      </p:pic>
      <p:pic>
        <p:nvPicPr>
          <p:cNvPr id="5178" name="Picture 118" descr="iPhone new 2.png"/>
          <p:cNvPicPr>
            <a:picLocks noChangeAspect="1"/>
          </p:cNvPicPr>
          <p:nvPr/>
        </p:nvPicPr>
        <p:blipFill>
          <a:blip r:embed="rId19" cstate="print"/>
          <a:srcRect/>
          <a:stretch>
            <a:fillRect/>
          </a:stretch>
        </p:blipFill>
        <p:spPr bwMode="auto">
          <a:xfrm>
            <a:off x="76200" y="990600"/>
            <a:ext cx="533400" cy="990600"/>
          </a:xfrm>
          <a:prstGeom prst="rect">
            <a:avLst/>
          </a:prstGeom>
          <a:noFill/>
          <a:ln w="9525">
            <a:noFill/>
            <a:miter lim="800000"/>
            <a:headEnd/>
            <a:tailEnd/>
          </a:ln>
        </p:spPr>
      </p:pic>
      <p:pic>
        <p:nvPicPr>
          <p:cNvPr id="5179" name="Picture 119" descr="iPhone new 2.png"/>
          <p:cNvPicPr>
            <a:picLocks noChangeAspect="1"/>
          </p:cNvPicPr>
          <p:nvPr/>
        </p:nvPicPr>
        <p:blipFill>
          <a:blip r:embed="rId20" cstate="print"/>
          <a:srcRect/>
          <a:stretch>
            <a:fillRect/>
          </a:stretch>
        </p:blipFill>
        <p:spPr bwMode="auto">
          <a:xfrm>
            <a:off x="2655888" y="3810000"/>
            <a:ext cx="449262" cy="838200"/>
          </a:xfrm>
          <a:prstGeom prst="rect">
            <a:avLst/>
          </a:prstGeom>
          <a:noFill/>
          <a:ln w="9525">
            <a:noFill/>
            <a:miter lim="800000"/>
            <a:headEnd/>
            <a:tailEnd/>
          </a:ln>
        </p:spPr>
      </p:pic>
      <p:cxnSp>
        <p:nvCxnSpPr>
          <p:cNvPr id="124" name="Shape 123"/>
          <p:cNvCxnSpPr/>
          <p:nvPr/>
        </p:nvCxnSpPr>
        <p:spPr>
          <a:xfrm rot="10800000" flipV="1">
            <a:off x="6664325" y="3724275"/>
            <a:ext cx="355600" cy="1403350"/>
          </a:xfrm>
          <a:prstGeom prst="bentConnector3">
            <a:avLst>
              <a:gd name="adj1" fmla="val 50000"/>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181" name="Group 109"/>
          <p:cNvGrpSpPr>
            <a:grpSpLocks/>
          </p:cNvGrpSpPr>
          <p:nvPr/>
        </p:nvGrpSpPr>
        <p:grpSpPr bwMode="auto">
          <a:xfrm>
            <a:off x="6967538" y="3409950"/>
            <a:ext cx="1012825" cy="628650"/>
            <a:chOff x="4305670" y="2673207"/>
            <a:chExt cx="701691" cy="380553"/>
          </a:xfrm>
        </p:grpSpPr>
        <p:pic>
          <p:nvPicPr>
            <p:cNvPr id="5197" name="Picture 14"/>
            <p:cNvPicPr>
              <a:picLocks noChangeArrowheads="1"/>
            </p:cNvPicPr>
            <p:nvPr/>
          </p:nvPicPr>
          <p:blipFill>
            <a:blip r:embed="rId16" cstate="print"/>
            <a:srcRect/>
            <a:stretch>
              <a:fillRect/>
            </a:stretch>
          </p:blipFill>
          <p:spPr bwMode="auto">
            <a:xfrm>
              <a:off x="4342335" y="2673207"/>
              <a:ext cx="630584" cy="380553"/>
            </a:xfrm>
            <a:prstGeom prst="rect">
              <a:avLst/>
            </a:prstGeom>
            <a:noFill/>
            <a:ln w="9525">
              <a:noFill/>
              <a:miter lim="800000"/>
              <a:headEnd/>
              <a:tailEnd/>
            </a:ln>
          </p:spPr>
        </p:pic>
        <p:sp>
          <p:nvSpPr>
            <p:cNvPr id="5198" name="TextBox 108"/>
            <p:cNvSpPr txBox="1">
              <a:spLocks noChangeArrowheads="1"/>
            </p:cNvSpPr>
            <p:nvPr/>
          </p:nvSpPr>
          <p:spPr bwMode="auto">
            <a:xfrm>
              <a:off x="4305670" y="2773106"/>
              <a:ext cx="701691" cy="186397"/>
            </a:xfrm>
            <a:prstGeom prst="rect">
              <a:avLst/>
            </a:prstGeom>
            <a:noFill/>
            <a:ln w="9525">
              <a:noFill/>
              <a:miter lim="800000"/>
              <a:headEnd/>
              <a:tailEnd/>
            </a:ln>
          </p:spPr>
          <p:txBody>
            <a:bodyPr>
              <a:spAutoFit/>
            </a:bodyPr>
            <a:lstStyle/>
            <a:p>
              <a:pPr algn="ctr"/>
              <a:r>
                <a:rPr lang="en-US" sz="1400" b="1" dirty="0"/>
                <a:t>MGN</a:t>
              </a:r>
            </a:p>
          </p:txBody>
        </p:sp>
      </p:grpSp>
      <p:pic>
        <p:nvPicPr>
          <p:cNvPr id="5182" name="Picture 253" descr="CUC"/>
          <p:cNvPicPr>
            <a:picLocks noChangeAspect="1" noChangeArrowheads="1"/>
          </p:cNvPicPr>
          <p:nvPr/>
        </p:nvPicPr>
        <p:blipFill>
          <a:blip r:embed="rId21" cstate="print"/>
          <a:srcRect/>
          <a:stretch>
            <a:fillRect/>
          </a:stretch>
        </p:blipFill>
        <p:spPr bwMode="auto">
          <a:xfrm>
            <a:off x="3403600" y="2667000"/>
            <a:ext cx="1003300" cy="993775"/>
          </a:xfrm>
          <a:prstGeom prst="rect">
            <a:avLst/>
          </a:prstGeom>
          <a:noFill/>
          <a:ln w="9525">
            <a:noFill/>
            <a:miter lim="800000"/>
            <a:headEnd/>
            <a:tailEnd/>
          </a:ln>
        </p:spPr>
      </p:pic>
      <p:sp>
        <p:nvSpPr>
          <p:cNvPr id="182" name="Rectangle 181"/>
          <p:cNvSpPr/>
          <p:nvPr/>
        </p:nvSpPr>
        <p:spPr>
          <a:xfrm>
            <a:off x="3143250" y="3683000"/>
            <a:ext cx="1295400" cy="20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84" name="TextBox 172"/>
          <p:cNvSpPr txBox="1">
            <a:spLocks noChangeArrowheads="1"/>
          </p:cNvSpPr>
          <p:nvPr/>
        </p:nvSpPr>
        <p:spPr bwMode="auto">
          <a:xfrm>
            <a:off x="2971800" y="3627438"/>
            <a:ext cx="1730375" cy="646112"/>
          </a:xfrm>
          <a:prstGeom prst="rect">
            <a:avLst/>
          </a:prstGeom>
          <a:noFill/>
          <a:ln w="9525">
            <a:noFill/>
            <a:miter lim="800000"/>
            <a:headEnd/>
            <a:tailEnd/>
          </a:ln>
        </p:spPr>
        <p:txBody>
          <a:bodyPr>
            <a:spAutoFit/>
          </a:bodyPr>
          <a:lstStyle/>
          <a:p>
            <a:pPr algn="ctr"/>
            <a:r>
              <a:rPr lang="en-US" sz="1200" dirty="0"/>
              <a:t>Integrated IVR and </a:t>
            </a:r>
            <a:r>
              <a:rPr lang="en-US" sz="1200" dirty="0" smtClean="0"/>
              <a:t>Visual/Voicemail</a:t>
            </a:r>
            <a:endParaRPr lang="en-US" sz="1200" dirty="0"/>
          </a:p>
          <a:p>
            <a:pPr algn="ctr"/>
            <a:r>
              <a:rPr lang="en-US" sz="1200" dirty="0"/>
              <a:t>Services</a:t>
            </a:r>
          </a:p>
        </p:txBody>
      </p:sp>
      <p:pic>
        <p:nvPicPr>
          <p:cNvPr id="5185" name="Picture 11" descr="IOSfirewall"/>
          <p:cNvPicPr>
            <a:picLocks noChangeAspect="1" noChangeArrowheads="1"/>
          </p:cNvPicPr>
          <p:nvPr/>
        </p:nvPicPr>
        <p:blipFill>
          <a:blip r:embed="rId22" cstate="print"/>
          <a:srcRect/>
          <a:stretch>
            <a:fillRect/>
          </a:stretch>
        </p:blipFill>
        <p:spPr bwMode="auto">
          <a:xfrm>
            <a:off x="8102600" y="4794250"/>
            <a:ext cx="431800" cy="541338"/>
          </a:xfrm>
          <a:prstGeom prst="rect">
            <a:avLst/>
          </a:prstGeom>
          <a:noFill/>
          <a:ln w="9525">
            <a:noFill/>
            <a:miter lim="800000"/>
            <a:headEnd/>
            <a:tailEnd/>
          </a:ln>
        </p:spPr>
      </p:pic>
      <p:pic>
        <p:nvPicPr>
          <p:cNvPr id="5186" name="Picture 36" descr="Router with firewall"/>
          <p:cNvPicPr>
            <a:picLocks noChangeAspect="1" noChangeArrowheads="1"/>
          </p:cNvPicPr>
          <p:nvPr/>
        </p:nvPicPr>
        <p:blipFill>
          <a:blip r:embed="rId23" cstate="print"/>
          <a:srcRect/>
          <a:stretch>
            <a:fillRect/>
          </a:stretch>
        </p:blipFill>
        <p:spPr bwMode="auto">
          <a:xfrm>
            <a:off x="6172200" y="4921250"/>
            <a:ext cx="492125" cy="412750"/>
          </a:xfrm>
          <a:prstGeom prst="rect">
            <a:avLst/>
          </a:prstGeom>
          <a:noFill/>
          <a:ln w="9525">
            <a:noFill/>
            <a:miter lim="800000"/>
            <a:headEnd/>
            <a:tailEnd/>
          </a:ln>
        </p:spPr>
      </p:pic>
      <p:pic>
        <p:nvPicPr>
          <p:cNvPr id="5187" name="Picture 63" descr="Guard"/>
          <p:cNvPicPr>
            <a:picLocks noChangeAspect="1" noChangeArrowheads="1"/>
          </p:cNvPicPr>
          <p:nvPr/>
        </p:nvPicPr>
        <p:blipFill>
          <a:blip r:embed="rId24" cstate="print"/>
          <a:srcRect/>
          <a:stretch>
            <a:fillRect/>
          </a:stretch>
        </p:blipFill>
        <p:spPr bwMode="auto">
          <a:xfrm>
            <a:off x="6491288" y="4583113"/>
            <a:ext cx="546100" cy="296862"/>
          </a:xfrm>
          <a:prstGeom prst="rect">
            <a:avLst/>
          </a:prstGeom>
          <a:noFill/>
          <a:ln w="9525">
            <a:noFill/>
            <a:miter lim="800000"/>
            <a:headEnd/>
            <a:tailEnd/>
          </a:ln>
        </p:spPr>
      </p:pic>
      <p:sp>
        <p:nvSpPr>
          <p:cNvPr id="174" name="Freeform 173"/>
          <p:cNvSpPr/>
          <p:nvPr/>
        </p:nvSpPr>
        <p:spPr bwMode="auto">
          <a:xfrm>
            <a:off x="4397375" y="3394075"/>
            <a:ext cx="3009900" cy="1536700"/>
          </a:xfrm>
          <a:custGeom>
            <a:avLst/>
            <a:gdLst>
              <a:gd name="connsiteX0" fmla="*/ 0 w 3010328"/>
              <a:gd name="connsiteY0" fmla="*/ 133564 h 1535986"/>
              <a:gd name="connsiteX1" fmla="*/ 986319 w 3010328"/>
              <a:gd name="connsiteY1" fmla="*/ 452062 h 1535986"/>
              <a:gd name="connsiteX2" fmla="*/ 1962364 w 3010328"/>
              <a:gd name="connsiteY2" fmla="*/ 1510301 h 1535986"/>
              <a:gd name="connsiteX3" fmla="*/ 2681555 w 3010328"/>
              <a:gd name="connsiteY3" fmla="*/ 606175 h 1535986"/>
              <a:gd name="connsiteX4" fmla="*/ 3010328 w 3010328"/>
              <a:gd name="connsiteY4" fmla="*/ 0 h 1535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0328" h="1535986">
                <a:moveTo>
                  <a:pt x="0" y="133564"/>
                </a:moveTo>
                <a:cubicBezTo>
                  <a:pt x="329629" y="178085"/>
                  <a:pt x="659258" y="222606"/>
                  <a:pt x="986319" y="452062"/>
                </a:cubicBezTo>
                <a:cubicBezTo>
                  <a:pt x="1313380" y="681518"/>
                  <a:pt x="1679825" y="1484616"/>
                  <a:pt x="1962364" y="1510301"/>
                </a:cubicBezTo>
                <a:cubicBezTo>
                  <a:pt x="2244903" y="1535986"/>
                  <a:pt x="2506894" y="857892"/>
                  <a:pt x="2681555" y="606175"/>
                </a:cubicBezTo>
                <a:cubicBezTo>
                  <a:pt x="2856216" y="354458"/>
                  <a:pt x="2933272" y="177229"/>
                  <a:pt x="3010328" y="0"/>
                </a:cubicBezTo>
              </a:path>
            </a:pathLst>
          </a:custGeom>
          <a:noFill/>
          <a:ln w="15875" cap="flat" cmpd="sng" algn="ctr">
            <a:solidFill>
              <a:schemeClr val="accent4"/>
            </a:solidFill>
            <a:prstDash val="dash"/>
            <a:round/>
            <a:headEnd type="none" w="med" len="med"/>
            <a:tailEnd type="none" w="med" len="med"/>
          </a:ln>
          <a:effectLst/>
        </p:spPr>
        <p:txBody>
          <a:bodyPr wrap="none" lIns="82124" tIns="41061" rIns="82124" bIns="41061" anchor="ctr">
            <a:spAutoFit/>
          </a:bodyPr>
          <a:lstStyle/>
          <a:p>
            <a:pPr algn="ctr" defTabSz="814388" eaLnBrk="0" hangingPunct="0">
              <a:lnSpc>
                <a:spcPct val="90000"/>
              </a:lnSpc>
              <a:defRPr/>
            </a:pPr>
            <a:endParaRPr lang="en-US" sz="2400" b="1" dirty="0"/>
          </a:p>
        </p:txBody>
      </p:sp>
      <p:sp>
        <p:nvSpPr>
          <p:cNvPr id="175" name="Freeform 174"/>
          <p:cNvSpPr/>
          <p:nvPr/>
        </p:nvSpPr>
        <p:spPr bwMode="auto">
          <a:xfrm>
            <a:off x="4367213" y="1778000"/>
            <a:ext cx="1554162" cy="1539875"/>
          </a:xfrm>
          <a:custGeom>
            <a:avLst/>
            <a:gdLst>
              <a:gd name="connsiteX0" fmla="*/ 0 w 1554822"/>
              <a:gd name="connsiteY0" fmla="*/ 1541124 h 1541124"/>
              <a:gd name="connsiteX1" fmla="*/ 1335640 w 1554822"/>
              <a:gd name="connsiteY1" fmla="*/ 1047964 h 1541124"/>
              <a:gd name="connsiteX2" fmla="*/ 1315092 w 1554822"/>
              <a:gd name="connsiteY2" fmla="*/ 482885 h 1541124"/>
              <a:gd name="connsiteX3" fmla="*/ 287676 w 1554822"/>
              <a:gd name="connsiteY3" fmla="*/ 0 h 1541124"/>
            </a:gdLst>
            <a:ahLst/>
            <a:cxnLst>
              <a:cxn ang="0">
                <a:pos x="connsiteX0" y="connsiteY0"/>
              </a:cxn>
              <a:cxn ang="0">
                <a:pos x="connsiteX1" y="connsiteY1"/>
              </a:cxn>
              <a:cxn ang="0">
                <a:pos x="connsiteX2" y="connsiteY2"/>
              </a:cxn>
              <a:cxn ang="0">
                <a:pos x="connsiteX3" y="connsiteY3"/>
              </a:cxn>
            </a:cxnLst>
            <a:rect l="l" t="t" r="r" b="b"/>
            <a:pathLst>
              <a:path w="1554822" h="1541124">
                <a:moveTo>
                  <a:pt x="0" y="1541124"/>
                </a:moveTo>
                <a:cubicBezTo>
                  <a:pt x="558229" y="1382730"/>
                  <a:pt x="1116458" y="1224337"/>
                  <a:pt x="1335640" y="1047964"/>
                </a:cubicBezTo>
                <a:cubicBezTo>
                  <a:pt x="1554822" y="871591"/>
                  <a:pt x="1489753" y="657546"/>
                  <a:pt x="1315092" y="482885"/>
                </a:cubicBezTo>
                <a:cubicBezTo>
                  <a:pt x="1140431" y="308224"/>
                  <a:pt x="714053" y="154112"/>
                  <a:pt x="287676" y="0"/>
                </a:cubicBezTo>
              </a:path>
            </a:pathLst>
          </a:custGeom>
          <a:noFill/>
          <a:ln w="15875" cap="flat" cmpd="sng" algn="ctr">
            <a:solidFill>
              <a:schemeClr val="accent4"/>
            </a:solidFill>
            <a:prstDash val="dash"/>
            <a:round/>
            <a:headEnd type="none" w="med" len="med"/>
            <a:tailEnd type="none" w="med" len="med"/>
          </a:ln>
          <a:effectLst/>
        </p:spPr>
        <p:txBody>
          <a:bodyPr wrap="none" lIns="82124" tIns="41061" rIns="82124" bIns="41061" anchor="ctr">
            <a:spAutoFit/>
          </a:bodyPr>
          <a:lstStyle/>
          <a:p>
            <a:pPr algn="ctr" defTabSz="814388" eaLnBrk="0" hangingPunct="0">
              <a:lnSpc>
                <a:spcPct val="90000"/>
              </a:lnSpc>
              <a:defRPr/>
            </a:pPr>
            <a:endParaRPr lang="en-US" sz="2400" b="1" dirty="0"/>
          </a:p>
        </p:txBody>
      </p:sp>
      <p:sp>
        <p:nvSpPr>
          <p:cNvPr id="5190" name="TextBox 108"/>
          <p:cNvSpPr txBox="1">
            <a:spLocks noChangeArrowheads="1"/>
          </p:cNvSpPr>
          <p:nvPr/>
        </p:nvSpPr>
        <p:spPr bwMode="auto">
          <a:xfrm>
            <a:off x="7292975" y="1143000"/>
            <a:ext cx="1012825" cy="307975"/>
          </a:xfrm>
          <a:prstGeom prst="rect">
            <a:avLst/>
          </a:prstGeom>
          <a:noFill/>
          <a:ln w="9525">
            <a:noFill/>
            <a:miter lim="800000"/>
            <a:headEnd/>
            <a:tailEnd/>
          </a:ln>
        </p:spPr>
        <p:txBody>
          <a:bodyPr>
            <a:spAutoFit/>
          </a:bodyPr>
          <a:lstStyle/>
          <a:p>
            <a:pPr algn="ctr"/>
            <a:r>
              <a:rPr lang="en-US" sz="1400" b="1" dirty="0"/>
              <a:t>Hospital</a:t>
            </a:r>
          </a:p>
        </p:txBody>
      </p:sp>
      <p:pic>
        <p:nvPicPr>
          <p:cNvPr id="5191" name="Picture 1387" descr="IP Phone"/>
          <p:cNvPicPr>
            <a:picLocks noChangeAspect="1" noChangeArrowheads="1"/>
          </p:cNvPicPr>
          <p:nvPr/>
        </p:nvPicPr>
        <p:blipFill>
          <a:blip r:embed="rId25" cstate="print"/>
          <a:srcRect/>
          <a:stretch>
            <a:fillRect/>
          </a:stretch>
        </p:blipFill>
        <p:spPr bwMode="auto">
          <a:xfrm>
            <a:off x="1295400" y="5562600"/>
            <a:ext cx="762000" cy="471488"/>
          </a:xfrm>
          <a:prstGeom prst="rect">
            <a:avLst/>
          </a:prstGeom>
          <a:noFill/>
          <a:ln w="9525">
            <a:noFill/>
            <a:miter lim="800000"/>
            <a:headEnd/>
            <a:tailEnd/>
          </a:ln>
        </p:spPr>
      </p:pic>
      <p:pic>
        <p:nvPicPr>
          <p:cNvPr id="5192" name="Picture 117" descr="iPhone new 2.png"/>
          <p:cNvPicPr>
            <a:picLocks noChangeAspect="1"/>
          </p:cNvPicPr>
          <p:nvPr/>
        </p:nvPicPr>
        <p:blipFill>
          <a:blip r:embed="rId19" cstate="print"/>
          <a:srcRect/>
          <a:stretch>
            <a:fillRect/>
          </a:stretch>
        </p:blipFill>
        <p:spPr bwMode="auto">
          <a:xfrm>
            <a:off x="4267200" y="1295400"/>
            <a:ext cx="533400" cy="990600"/>
          </a:xfrm>
          <a:prstGeom prst="rect">
            <a:avLst/>
          </a:prstGeom>
          <a:noFill/>
          <a:ln w="9525">
            <a:noFill/>
            <a:miter lim="800000"/>
            <a:headEnd/>
            <a:tailEnd/>
          </a:ln>
        </p:spPr>
      </p:pic>
      <p:sp>
        <p:nvSpPr>
          <p:cNvPr id="5193" name="TextBox 506"/>
          <p:cNvSpPr txBox="1">
            <a:spLocks noChangeArrowheads="1"/>
          </p:cNvSpPr>
          <p:nvPr/>
        </p:nvSpPr>
        <p:spPr bwMode="auto">
          <a:xfrm>
            <a:off x="2971800" y="2249487"/>
            <a:ext cx="1785938" cy="646113"/>
          </a:xfrm>
          <a:prstGeom prst="rect">
            <a:avLst/>
          </a:prstGeom>
          <a:noFill/>
          <a:ln w="9525">
            <a:noFill/>
            <a:miter lim="800000"/>
            <a:headEnd/>
            <a:tailEnd/>
          </a:ln>
        </p:spPr>
        <p:txBody>
          <a:bodyPr>
            <a:spAutoFit/>
          </a:bodyPr>
          <a:lstStyle/>
          <a:p>
            <a:pPr algn="ctr"/>
            <a:r>
              <a:rPr lang="en-US" sz="1200" dirty="0"/>
              <a:t>Cisco Unified Communications 500</a:t>
            </a:r>
          </a:p>
          <a:p>
            <a:pPr algn="ctr"/>
            <a:endParaRPr lang="en-US" sz="1200" dirty="0"/>
          </a:p>
        </p:txBody>
      </p:sp>
      <p:grpSp>
        <p:nvGrpSpPr>
          <p:cNvPr id="5194" name="Group 109"/>
          <p:cNvGrpSpPr>
            <a:grpSpLocks/>
          </p:cNvGrpSpPr>
          <p:nvPr/>
        </p:nvGrpSpPr>
        <p:grpSpPr bwMode="auto">
          <a:xfrm>
            <a:off x="4672013" y="2403475"/>
            <a:ext cx="1376362" cy="949325"/>
            <a:chOff x="4181148" y="2575931"/>
            <a:chExt cx="952959" cy="575105"/>
          </a:xfrm>
        </p:grpSpPr>
        <p:pic>
          <p:nvPicPr>
            <p:cNvPr id="5195" name="Picture 14"/>
            <p:cNvPicPr>
              <a:picLocks noChangeArrowheads="1"/>
            </p:cNvPicPr>
            <p:nvPr/>
          </p:nvPicPr>
          <p:blipFill>
            <a:blip r:embed="rId16" cstate="print"/>
            <a:srcRect/>
            <a:stretch>
              <a:fillRect/>
            </a:stretch>
          </p:blipFill>
          <p:spPr bwMode="auto">
            <a:xfrm>
              <a:off x="4181148" y="2575931"/>
              <a:ext cx="952959" cy="575105"/>
            </a:xfrm>
            <a:prstGeom prst="rect">
              <a:avLst/>
            </a:prstGeom>
            <a:noFill/>
            <a:ln w="9525">
              <a:noFill/>
              <a:miter lim="800000"/>
              <a:headEnd/>
              <a:tailEnd/>
            </a:ln>
          </p:spPr>
        </p:pic>
        <p:sp>
          <p:nvSpPr>
            <p:cNvPr id="5196" name="TextBox 108"/>
            <p:cNvSpPr txBox="1">
              <a:spLocks noChangeArrowheads="1"/>
            </p:cNvSpPr>
            <p:nvPr/>
          </p:nvSpPr>
          <p:spPr bwMode="auto">
            <a:xfrm>
              <a:off x="4305670" y="2699993"/>
              <a:ext cx="701691" cy="316874"/>
            </a:xfrm>
            <a:prstGeom prst="rect">
              <a:avLst/>
            </a:prstGeom>
            <a:noFill/>
            <a:ln w="9525">
              <a:noFill/>
              <a:miter lim="800000"/>
              <a:headEnd/>
              <a:tailEnd/>
            </a:ln>
          </p:spPr>
          <p:txBody>
            <a:bodyPr>
              <a:spAutoFit/>
            </a:bodyPr>
            <a:lstStyle/>
            <a:p>
              <a:pPr algn="ctr"/>
              <a:r>
                <a:rPr lang="en-US" sz="1400" b="1" dirty="0"/>
                <a:t>PSTN Cellular</a:t>
              </a:r>
            </a:p>
          </p:txBody>
        </p:sp>
      </p:gr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5" name="Shape 354"/>
          <p:cNvCxnSpPr/>
          <p:nvPr/>
        </p:nvCxnSpPr>
        <p:spPr>
          <a:xfrm rot="16200000" flipV="1">
            <a:off x="6586538" y="5087938"/>
            <a:ext cx="536575" cy="35877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hape 353"/>
          <p:cNvCxnSpPr/>
          <p:nvPr/>
        </p:nvCxnSpPr>
        <p:spPr>
          <a:xfrm rot="16200000" flipH="1">
            <a:off x="5657850" y="4325938"/>
            <a:ext cx="877888" cy="45561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endCxn id="299" idx="1"/>
          </p:cNvCxnSpPr>
          <p:nvPr/>
        </p:nvCxnSpPr>
        <p:spPr>
          <a:xfrm flipV="1">
            <a:off x="3200400" y="3298825"/>
            <a:ext cx="866775" cy="4286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3200400" y="3346450"/>
            <a:ext cx="838200" cy="3873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hape 329"/>
          <p:cNvCxnSpPr/>
          <p:nvPr/>
        </p:nvCxnSpPr>
        <p:spPr>
          <a:xfrm rot="16200000" flipH="1" flipV="1">
            <a:off x="4465638" y="4084637"/>
            <a:ext cx="1371600" cy="1279525"/>
          </a:xfrm>
          <a:prstGeom prst="bentConnector3">
            <a:avLst>
              <a:gd name="adj1" fmla="val 69246"/>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a:stCxn id="275" idx="2"/>
            <a:endCxn id="274" idx="0"/>
          </p:cNvCxnSpPr>
          <p:nvPr/>
        </p:nvCxnSpPr>
        <p:spPr>
          <a:xfrm rot="5400000">
            <a:off x="2461418" y="3971132"/>
            <a:ext cx="10969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1981200" y="3886200"/>
            <a:ext cx="61261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2209800" y="3151188"/>
            <a:ext cx="3382963" cy="4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hape 329"/>
          <p:cNvCxnSpPr/>
          <p:nvPr/>
        </p:nvCxnSpPr>
        <p:spPr>
          <a:xfrm>
            <a:off x="1154113" y="2298700"/>
            <a:ext cx="750887" cy="739775"/>
          </a:xfrm>
          <a:prstGeom prst="bentConnector3">
            <a:avLst>
              <a:gd name="adj1" fmla="val 96834"/>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4" name="Oval 323"/>
          <p:cNvSpPr/>
          <p:nvPr/>
        </p:nvSpPr>
        <p:spPr bwMode="auto">
          <a:xfrm>
            <a:off x="6553200" y="5486400"/>
            <a:ext cx="990600" cy="990600"/>
          </a:xfrm>
          <a:prstGeom prst="ellipse">
            <a:avLst/>
          </a:prstGeom>
          <a:blipFill dpi="0" rotWithShape="1">
            <a:blip r:embed="rId2" cstate="print"/>
            <a:srcRect/>
            <a:stretch>
              <a:fillRect l="-27000" r="-8000"/>
            </a:stretch>
          </a:blipFill>
          <a:ln w="38100" cap="flat" cmpd="sng" algn="ctr">
            <a:solidFill>
              <a:schemeClr val="bg1">
                <a:lumMod val="75000"/>
              </a:schemeClr>
            </a:solidFill>
            <a:prstDash val="solid"/>
            <a:round/>
            <a:headEnd type="none" w="med" len="med"/>
            <a:tailEnd type="none" w="med" len="med"/>
          </a:ln>
          <a:effectLst/>
        </p:spPr>
        <p:txBody>
          <a:bodyPr wrap="none" lIns="82124" tIns="41061" rIns="82124" bIns="41061" anchor="ctr"/>
          <a:lstStyle/>
          <a:p>
            <a:pPr defTabSz="814388" fontAlgn="auto">
              <a:spcBef>
                <a:spcPts val="0"/>
              </a:spcBef>
              <a:spcAft>
                <a:spcPts val="0"/>
              </a:spcAft>
              <a:defRPr/>
            </a:pPr>
            <a:endParaRPr lang="en-US" dirty="0">
              <a:latin typeface="+mn-lt"/>
            </a:endParaRPr>
          </a:p>
        </p:txBody>
      </p:sp>
      <p:pic>
        <p:nvPicPr>
          <p:cNvPr id="47118" name="Picture 41"/>
          <p:cNvPicPr>
            <a:picLocks noChangeAspect="1" noChangeArrowheads="1"/>
          </p:cNvPicPr>
          <p:nvPr/>
        </p:nvPicPr>
        <p:blipFill>
          <a:blip r:embed="rId3" cstate="print"/>
          <a:srcRect/>
          <a:stretch>
            <a:fillRect/>
          </a:stretch>
        </p:blipFill>
        <p:spPr bwMode="auto">
          <a:xfrm>
            <a:off x="1600200" y="2994025"/>
            <a:ext cx="735013" cy="314325"/>
          </a:xfrm>
          <a:prstGeom prst="rect">
            <a:avLst/>
          </a:prstGeom>
          <a:noFill/>
          <a:ln w="9525">
            <a:noFill/>
            <a:miter lim="800000"/>
            <a:headEnd/>
            <a:tailEnd/>
          </a:ln>
        </p:spPr>
      </p:pic>
      <p:pic>
        <p:nvPicPr>
          <p:cNvPr id="47119" name="Picture 41"/>
          <p:cNvPicPr>
            <a:picLocks noChangeAspect="1" noChangeArrowheads="1"/>
          </p:cNvPicPr>
          <p:nvPr/>
        </p:nvPicPr>
        <p:blipFill>
          <a:blip r:embed="rId3" cstate="print"/>
          <a:srcRect/>
          <a:stretch>
            <a:fillRect/>
          </a:stretch>
        </p:blipFill>
        <p:spPr bwMode="auto">
          <a:xfrm>
            <a:off x="1600200" y="3733800"/>
            <a:ext cx="735013" cy="314325"/>
          </a:xfrm>
          <a:prstGeom prst="rect">
            <a:avLst/>
          </a:prstGeom>
          <a:noFill/>
          <a:ln w="9525">
            <a:noFill/>
            <a:miter lim="800000"/>
            <a:headEnd/>
            <a:tailEnd/>
          </a:ln>
        </p:spPr>
      </p:pic>
      <p:pic>
        <p:nvPicPr>
          <p:cNvPr id="47120" name="Picture 42" descr="File Server_Updated2005"/>
          <p:cNvPicPr>
            <a:picLocks noChangeAspect="1" noChangeArrowheads="1"/>
          </p:cNvPicPr>
          <p:nvPr/>
        </p:nvPicPr>
        <p:blipFill>
          <a:blip r:embed="rId4" cstate="print"/>
          <a:srcRect/>
          <a:stretch>
            <a:fillRect/>
          </a:stretch>
        </p:blipFill>
        <p:spPr bwMode="auto">
          <a:xfrm>
            <a:off x="468313" y="3352800"/>
            <a:ext cx="466725" cy="620713"/>
          </a:xfrm>
          <a:prstGeom prst="rect">
            <a:avLst/>
          </a:prstGeom>
          <a:noFill/>
          <a:ln w="9525">
            <a:noFill/>
            <a:miter lim="800000"/>
            <a:headEnd/>
            <a:tailEnd/>
          </a:ln>
        </p:spPr>
      </p:pic>
      <p:pic>
        <p:nvPicPr>
          <p:cNvPr id="47121" name="Picture 42" descr="File Server_Updated2005"/>
          <p:cNvPicPr>
            <a:picLocks noChangeAspect="1" noChangeArrowheads="1"/>
          </p:cNvPicPr>
          <p:nvPr/>
        </p:nvPicPr>
        <p:blipFill>
          <a:blip r:embed="rId4" cstate="print"/>
          <a:srcRect/>
          <a:stretch>
            <a:fillRect/>
          </a:stretch>
        </p:blipFill>
        <p:spPr bwMode="auto">
          <a:xfrm>
            <a:off x="468313" y="4343400"/>
            <a:ext cx="466725" cy="620713"/>
          </a:xfrm>
          <a:prstGeom prst="rect">
            <a:avLst/>
          </a:prstGeom>
          <a:noFill/>
          <a:ln w="9525">
            <a:noFill/>
            <a:miter lim="800000"/>
            <a:headEnd/>
            <a:tailEnd/>
          </a:ln>
        </p:spPr>
      </p:pic>
      <p:pic>
        <p:nvPicPr>
          <p:cNvPr id="47122" name="Picture 42" descr="File Server_Updated2005"/>
          <p:cNvPicPr>
            <a:picLocks noChangeAspect="1" noChangeArrowheads="1"/>
          </p:cNvPicPr>
          <p:nvPr/>
        </p:nvPicPr>
        <p:blipFill>
          <a:blip r:embed="rId4" cstate="print"/>
          <a:srcRect/>
          <a:stretch>
            <a:fillRect/>
          </a:stretch>
        </p:blipFill>
        <p:spPr bwMode="auto">
          <a:xfrm>
            <a:off x="468313" y="5362575"/>
            <a:ext cx="466725" cy="620713"/>
          </a:xfrm>
          <a:prstGeom prst="rect">
            <a:avLst/>
          </a:prstGeom>
          <a:noFill/>
          <a:ln w="9525">
            <a:noFill/>
            <a:miter lim="800000"/>
            <a:headEnd/>
            <a:tailEnd/>
          </a:ln>
        </p:spPr>
      </p:pic>
      <p:grpSp>
        <p:nvGrpSpPr>
          <p:cNvPr id="47123" name="Group 109"/>
          <p:cNvGrpSpPr>
            <a:grpSpLocks/>
          </p:cNvGrpSpPr>
          <p:nvPr/>
        </p:nvGrpSpPr>
        <p:grpSpPr bwMode="auto">
          <a:xfrm>
            <a:off x="4805363" y="2968625"/>
            <a:ext cx="1824037" cy="1260475"/>
            <a:chOff x="4181148" y="2575931"/>
            <a:chExt cx="952959" cy="575105"/>
          </a:xfrm>
        </p:grpSpPr>
        <p:pic>
          <p:nvPicPr>
            <p:cNvPr id="47182" name="Picture 14"/>
            <p:cNvPicPr>
              <a:picLocks noChangeArrowheads="1"/>
            </p:cNvPicPr>
            <p:nvPr/>
          </p:nvPicPr>
          <p:blipFill>
            <a:blip r:embed="rId5" cstate="print"/>
            <a:srcRect/>
            <a:stretch>
              <a:fillRect/>
            </a:stretch>
          </p:blipFill>
          <p:spPr bwMode="auto">
            <a:xfrm>
              <a:off x="4181148" y="2575931"/>
              <a:ext cx="952959" cy="575105"/>
            </a:xfrm>
            <a:prstGeom prst="rect">
              <a:avLst/>
            </a:prstGeom>
            <a:noFill/>
            <a:ln w="9525">
              <a:noFill/>
              <a:miter lim="800000"/>
              <a:headEnd/>
              <a:tailEnd/>
            </a:ln>
          </p:spPr>
        </p:pic>
        <p:sp>
          <p:nvSpPr>
            <p:cNvPr id="47183" name="TextBox 108"/>
            <p:cNvSpPr txBox="1">
              <a:spLocks noChangeArrowheads="1"/>
            </p:cNvSpPr>
            <p:nvPr/>
          </p:nvSpPr>
          <p:spPr bwMode="auto">
            <a:xfrm>
              <a:off x="4305670" y="2808218"/>
              <a:ext cx="701691" cy="186397"/>
            </a:xfrm>
            <a:prstGeom prst="rect">
              <a:avLst/>
            </a:prstGeom>
            <a:noFill/>
            <a:ln w="9525">
              <a:noFill/>
              <a:miter lim="800000"/>
              <a:headEnd/>
              <a:tailEnd/>
            </a:ln>
          </p:spPr>
          <p:txBody>
            <a:bodyPr>
              <a:spAutoFit/>
            </a:bodyPr>
            <a:lstStyle/>
            <a:p>
              <a:pPr algn="ctr"/>
              <a:r>
                <a:rPr lang="en-US" sz="1400" b="1" dirty="0"/>
                <a:t>Internet</a:t>
              </a:r>
            </a:p>
          </p:txBody>
        </p:sp>
      </p:grpSp>
      <p:grpSp>
        <p:nvGrpSpPr>
          <p:cNvPr id="47124" name="Group 34"/>
          <p:cNvGrpSpPr>
            <a:grpSpLocks noChangeAspect="1"/>
          </p:cNvGrpSpPr>
          <p:nvPr/>
        </p:nvGrpSpPr>
        <p:grpSpPr bwMode="auto">
          <a:xfrm rot="-9773095">
            <a:off x="6330950" y="5224463"/>
            <a:ext cx="374650" cy="333375"/>
            <a:chOff x="3408" y="2592"/>
            <a:chExt cx="1540" cy="1542"/>
          </a:xfrm>
        </p:grpSpPr>
        <p:sp>
          <p:nvSpPr>
            <p:cNvPr id="47179" name="AutoShape 33"/>
            <p:cNvSpPr>
              <a:spLocks noChangeAspect="1" noChangeArrowheads="1" noTextEdit="1"/>
            </p:cNvSpPr>
            <p:nvPr/>
          </p:nvSpPr>
          <p:spPr bwMode="auto">
            <a:xfrm>
              <a:off x="3408" y="2592"/>
              <a:ext cx="1540" cy="1542"/>
            </a:xfrm>
            <a:prstGeom prst="rect">
              <a:avLst/>
            </a:prstGeom>
            <a:noFill/>
            <a:ln w="9525">
              <a:noFill/>
              <a:miter lim="800000"/>
              <a:headEnd/>
              <a:tailEnd/>
            </a:ln>
          </p:spPr>
          <p:txBody>
            <a:bodyPr/>
            <a:lstStyle/>
            <a:p>
              <a:endParaRPr lang="en-US" dirty="0"/>
            </a:p>
          </p:txBody>
        </p:sp>
        <p:sp>
          <p:nvSpPr>
            <p:cNvPr id="47180" name="Freeform 35"/>
            <p:cNvSpPr>
              <a:spLocks/>
            </p:cNvSpPr>
            <p:nvPr/>
          </p:nvSpPr>
          <p:spPr bwMode="auto">
            <a:xfrm>
              <a:off x="3438" y="2606"/>
              <a:ext cx="1498" cy="1492"/>
            </a:xfrm>
            <a:custGeom>
              <a:avLst/>
              <a:gdLst>
                <a:gd name="T0" fmla="*/ 56 w 1498"/>
                <a:gd name="T1" fmla="*/ 2 h 1492"/>
                <a:gd name="T2" fmla="*/ 108 w 1498"/>
                <a:gd name="T3" fmla="*/ 6 h 1492"/>
                <a:gd name="T4" fmla="*/ 132 w 1498"/>
                <a:gd name="T5" fmla="*/ 48 h 1492"/>
                <a:gd name="T6" fmla="*/ 120 w 1498"/>
                <a:gd name="T7" fmla="*/ 112 h 1492"/>
                <a:gd name="T8" fmla="*/ 96 w 1498"/>
                <a:gd name="T9" fmla="*/ 194 h 1492"/>
                <a:gd name="T10" fmla="*/ 112 w 1498"/>
                <a:gd name="T11" fmla="*/ 250 h 1492"/>
                <a:gd name="T12" fmla="*/ 156 w 1498"/>
                <a:gd name="T13" fmla="*/ 266 h 1492"/>
                <a:gd name="T14" fmla="*/ 206 w 1498"/>
                <a:gd name="T15" fmla="*/ 254 h 1492"/>
                <a:gd name="T16" fmla="*/ 284 w 1498"/>
                <a:gd name="T17" fmla="*/ 236 h 1492"/>
                <a:gd name="T18" fmla="*/ 348 w 1498"/>
                <a:gd name="T19" fmla="*/ 250 h 1492"/>
                <a:gd name="T20" fmla="*/ 356 w 1498"/>
                <a:gd name="T21" fmla="*/ 284 h 1492"/>
                <a:gd name="T22" fmla="*/ 342 w 1498"/>
                <a:gd name="T23" fmla="*/ 352 h 1492"/>
                <a:gd name="T24" fmla="*/ 322 w 1498"/>
                <a:gd name="T25" fmla="*/ 422 h 1492"/>
                <a:gd name="T26" fmla="*/ 334 w 1498"/>
                <a:gd name="T27" fmla="*/ 472 h 1492"/>
                <a:gd name="T28" fmla="*/ 376 w 1498"/>
                <a:gd name="T29" fmla="*/ 492 h 1492"/>
                <a:gd name="T30" fmla="*/ 452 w 1498"/>
                <a:gd name="T31" fmla="*/ 470 h 1492"/>
                <a:gd name="T32" fmla="*/ 508 w 1498"/>
                <a:gd name="T33" fmla="*/ 456 h 1492"/>
                <a:gd name="T34" fmla="*/ 548 w 1498"/>
                <a:gd name="T35" fmla="*/ 458 h 1492"/>
                <a:gd name="T36" fmla="*/ 580 w 1498"/>
                <a:gd name="T37" fmla="*/ 480 h 1492"/>
                <a:gd name="T38" fmla="*/ 580 w 1498"/>
                <a:gd name="T39" fmla="*/ 546 h 1492"/>
                <a:gd name="T40" fmla="*/ 554 w 1498"/>
                <a:gd name="T41" fmla="*/ 642 h 1492"/>
                <a:gd name="T42" fmla="*/ 556 w 1498"/>
                <a:gd name="T43" fmla="*/ 692 h 1492"/>
                <a:gd name="T44" fmla="*/ 592 w 1498"/>
                <a:gd name="T45" fmla="*/ 718 h 1492"/>
                <a:gd name="T46" fmla="*/ 646 w 1498"/>
                <a:gd name="T47" fmla="*/ 708 h 1492"/>
                <a:gd name="T48" fmla="*/ 718 w 1498"/>
                <a:gd name="T49" fmla="*/ 684 h 1492"/>
                <a:gd name="T50" fmla="*/ 780 w 1498"/>
                <a:gd name="T51" fmla="*/ 686 h 1492"/>
                <a:gd name="T52" fmla="*/ 806 w 1498"/>
                <a:gd name="T53" fmla="*/ 702 h 1492"/>
                <a:gd name="T54" fmla="*/ 816 w 1498"/>
                <a:gd name="T55" fmla="*/ 744 h 1492"/>
                <a:gd name="T56" fmla="*/ 790 w 1498"/>
                <a:gd name="T57" fmla="*/ 824 h 1492"/>
                <a:gd name="T58" fmla="*/ 776 w 1498"/>
                <a:gd name="T59" fmla="*/ 884 h 1492"/>
                <a:gd name="T60" fmla="*/ 782 w 1498"/>
                <a:gd name="T61" fmla="*/ 910 h 1492"/>
                <a:gd name="T62" fmla="*/ 796 w 1498"/>
                <a:gd name="T63" fmla="*/ 930 h 1492"/>
                <a:gd name="T64" fmla="*/ 822 w 1498"/>
                <a:gd name="T65" fmla="*/ 942 h 1492"/>
                <a:gd name="T66" fmla="*/ 858 w 1498"/>
                <a:gd name="T67" fmla="*/ 942 h 1492"/>
                <a:gd name="T68" fmla="*/ 940 w 1498"/>
                <a:gd name="T69" fmla="*/ 914 h 1492"/>
                <a:gd name="T70" fmla="*/ 994 w 1498"/>
                <a:gd name="T71" fmla="*/ 910 h 1492"/>
                <a:gd name="T72" fmla="*/ 1012 w 1498"/>
                <a:gd name="T73" fmla="*/ 914 h 1492"/>
                <a:gd name="T74" fmla="*/ 1026 w 1498"/>
                <a:gd name="T75" fmla="*/ 920 h 1492"/>
                <a:gd name="T76" fmla="*/ 1040 w 1498"/>
                <a:gd name="T77" fmla="*/ 950 h 1492"/>
                <a:gd name="T78" fmla="*/ 1032 w 1498"/>
                <a:gd name="T79" fmla="*/ 1010 h 1492"/>
                <a:gd name="T80" fmla="*/ 1008 w 1498"/>
                <a:gd name="T81" fmla="*/ 1102 h 1492"/>
                <a:gd name="T82" fmla="*/ 1018 w 1498"/>
                <a:gd name="T83" fmla="*/ 1154 h 1492"/>
                <a:gd name="T84" fmla="*/ 1058 w 1498"/>
                <a:gd name="T85" fmla="*/ 1168 h 1492"/>
                <a:gd name="T86" fmla="*/ 1128 w 1498"/>
                <a:gd name="T87" fmla="*/ 1156 h 1492"/>
                <a:gd name="T88" fmla="*/ 1198 w 1498"/>
                <a:gd name="T89" fmla="*/ 1134 h 1492"/>
                <a:gd name="T90" fmla="*/ 1242 w 1498"/>
                <a:gd name="T91" fmla="*/ 1142 h 1492"/>
                <a:gd name="T92" fmla="*/ 1264 w 1498"/>
                <a:gd name="T93" fmla="*/ 1170 h 1492"/>
                <a:gd name="T94" fmla="*/ 1268 w 1498"/>
                <a:gd name="T95" fmla="*/ 1204 h 1492"/>
                <a:gd name="T96" fmla="*/ 1250 w 1498"/>
                <a:gd name="T97" fmla="*/ 1270 h 1492"/>
                <a:gd name="T98" fmla="*/ 1234 w 1498"/>
                <a:gd name="T99" fmla="*/ 1344 h 1492"/>
                <a:gd name="T100" fmla="*/ 1246 w 1498"/>
                <a:gd name="T101" fmla="*/ 1386 h 1492"/>
                <a:gd name="T102" fmla="*/ 1284 w 1498"/>
                <a:gd name="T103" fmla="*/ 1402 h 1492"/>
                <a:gd name="T104" fmla="*/ 1354 w 1498"/>
                <a:gd name="T105" fmla="*/ 1382 h 1492"/>
                <a:gd name="T106" fmla="*/ 1406 w 1498"/>
                <a:gd name="T107" fmla="*/ 1362 h 1492"/>
                <a:gd name="T108" fmla="*/ 1464 w 1498"/>
                <a:gd name="T109" fmla="*/ 1368 h 1492"/>
                <a:gd name="T110" fmla="*/ 1498 w 1498"/>
                <a:gd name="T111" fmla="*/ 1402 h 1492"/>
                <a:gd name="T112" fmla="*/ 1488 w 1498"/>
                <a:gd name="T113" fmla="*/ 1462 h 14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8"/>
                <a:gd name="T172" fmla="*/ 0 h 1492"/>
                <a:gd name="T173" fmla="*/ 1498 w 1498"/>
                <a:gd name="T174" fmla="*/ 1492 h 14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8" h="1492">
                  <a:moveTo>
                    <a:pt x="0" y="22"/>
                  </a:moveTo>
                  <a:lnTo>
                    <a:pt x="24" y="12"/>
                  </a:lnTo>
                  <a:lnTo>
                    <a:pt x="56" y="2"/>
                  </a:lnTo>
                  <a:lnTo>
                    <a:pt x="72" y="0"/>
                  </a:lnTo>
                  <a:lnTo>
                    <a:pt x="92" y="0"/>
                  </a:lnTo>
                  <a:lnTo>
                    <a:pt x="108" y="6"/>
                  </a:lnTo>
                  <a:lnTo>
                    <a:pt x="120" y="18"/>
                  </a:lnTo>
                  <a:lnTo>
                    <a:pt x="128" y="30"/>
                  </a:lnTo>
                  <a:lnTo>
                    <a:pt x="132" y="48"/>
                  </a:lnTo>
                  <a:lnTo>
                    <a:pt x="132" y="68"/>
                  </a:lnTo>
                  <a:lnTo>
                    <a:pt x="130" y="88"/>
                  </a:lnTo>
                  <a:lnTo>
                    <a:pt x="120" y="112"/>
                  </a:lnTo>
                  <a:lnTo>
                    <a:pt x="110" y="142"/>
                  </a:lnTo>
                  <a:lnTo>
                    <a:pt x="102" y="166"/>
                  </a:lnTo>
                  <a:lnTo>
                    <a:pt x="96" y="194"/>
                  </a:lnTo>
                  <a:lnTo>
                    <a:pt x="96" y="214"/>
                  </a:lnTo>
                  <a:lnTo>
                    <a:pt x="100" y="234"/>
                  </a:lnTo>
                  <a:lnTo>
                    <a:pt x="112" y="250"/>
                  </a:lnTo>
                  <a:lnTo>
                    <a:pt x="120" y="256"/>
                  </a:lnTo>
                  <a:lnTo>
                    <a:pt x="130" y="262"/>
                  </a:lnTo>
                  <a:lnTo>
                    <a:pt x="156" y="266"/>
                  </a:lnTo>
                  <a:lnTo>
                    <a:pt x="152" y="266"/>
                  </a:lnTo>
                  <a:lnTo>
                    <a:pt x="176" y="264"/>
                  </a:lnTo>
                  <a:lnTo>
                    <a:pt x="206" y="254"/>
                  </a:lnTo>
                  <a:lnTo>
                    <a:pt x="234" y="248"/>
                  </a:lnTo>
                  <a:lnTo>
                    <a:pt x="262" y="240"/>
                  </a:lnTo>
                  <a:lnTo>
                    <a:pt x="284" y="236"/>
                  </a:lnTo>
                  <a:lnTo>
                    <a:pt x="308" y="234"/>
                  </a:lnTo>
                  <a:lnTo>
                    <a:pt x="330" y="240"/>
                  </a:lnTo>
                  <a:lnTo>
                    <a:pt x="348" y="250"/>
                  </a:lnTo>
                  <a:lnTo>
                    <a:pt x="354" y="262"/>
                  </a:lnTo>
                  <a:lnTo>
                    <a:pt x="356" y="272"/>
                  </a:lnTo>
                  <a:lnTo>
                    <a:pt x="356" y="284"/>
                  </a:lnTo>
                  <a:lnTo>
                    <a:pt x="358" y="296"/>
                  </a:lnTo>
                  <a:lnTo>
                    <a:pt x="352" y="322"/>
                  </a:lnTo>
                  <a:lnTo>
                    <a:pt x="342" y="352"/>
                  </a:lnTo>
                  <a:lnTo>
                    <a:pt x="336" y="372"/>
                  </a:lnTo>
                  <a:lnTo>
                    <a:pt x="328" y="392"/>
                  </a:lnTo>
                  <a:lnTo>
                    <a:pt x="322" y="422"/>
                  </a:lnTo>
                  <a:lnTo>
                    <a:pt x="324" y="446"/>
                  </a:lnTo>
                  <a:lnTo>
                    <a:pt x="328" y="460"/>
                  </a:lnTo>
                  <a:lnTo>
                    <a:pt x="334" y="472"/>
                  </a:lnTo>
                  <a:lnTo>
                    <a:pt x="346" y="482"/>
                  </a:lnTo>
                  <a:lnTo>
                    <a:pt x="360" y="488"/>
                  </a:lnTo>
                  <a:lnTo>
                    <a:pt x="376" y="492"/>
                  </a:lnTo>
                  <a:lnTo>
                    <a:pt x="396" y="488"/>
                  </a:lnTo>
                  <a:lnTo>
                    <a:pt x="420" y="482"/>
                  </a:lnTo>
                  <a:lnTo>
                    <a:pt x="452" y="470"/>
                  </a:lnTo>
                  <a:lnTo>
                    <a:pt x="480" y="460"/>
                  </a:lnTo>
                  <a:lnTo>
                    <a:pt x="494" y="458"/>
                  </a:lnTo>
                  <a:lnTo>
                    <a:pt x="508" y="456"/>
                  </a:lnTo>
                  <a:lnTo>
                    <a:pt x="524" y="456"/>
                  </a:lnTo>
                  <a:lnTo>
                    <a:pt x="532" y="456"/>
                  </a:lnTo>
                  <a:lnTo>
                    <a:pt x="548" y="458"/>
                  </a:lnTo>
                  <a:lnTo>
                    <a:pt x="562" y="462"/>
                  </a:lnTo>
                  <a:lnTo>
                    <a:pt x="574" y="470"/>
                  </a:lnTo>
                  <a:lnTo>
                    <a:pt x="580" y="480"/>
                  </a:lnTo>
                  <a:lnTo>
                    <a:pt x="586" y="496"/>
                  </a:lnTo>
                  <a:lnTo>
                    <a:pt x="588" y="518"/>
                  </a:lnTo>
                  <a:lnTo>
                    <a:pt x="580" y="546"/>
                  </a:lnTo>
                  <a:lnTo>
                    <a:pt x="568" y="590"/>
                  </a:lnTo>
                  <a:lnTo>
                    <a:pt x="558" y="620"/>
                  </a:lnTo>
                  <a:lnTo>
                    <a:pt x="554" y="642"/>
                  </a:lnTo>
                  <a:lnTo>
                    <a:pt x="552" y="658"/>
                  </a:lnTo>
                  <a:lnTo>
                    <a:pt x="552" y="682"/>
                  </a:lnTo>
                  <a:lnTo>
                    <a:pt x="556" y="692"/>
                  </a:lnTo>
                  <a:lnTo>
                    <a:pt x="562" y="702"/>
                  </a:lnTo>
                  <a:lnTo>
                    <a:pt x="576" y="712"/>
                  </a:lnTo>
                  <a:lnTo>
                    <a:pt x="592" y="718"/>
                  </a:lnTo>
                  <a:lnTo>
                    <a:pt x="608" y="716"/>
                  </a:lnTo>
                  <a:lnTo>
                    <a:pt x="628" y="714"/>
                  </a:lnTo>
                  <a:lnTo>
                    <a:pt x="646" y="708"/>
                  </a:lnTo>
                  <a:lnTo>
                    <a:pt x="666" y="702"/>
                  </a:lnTo>
                  <a:lnTo>
                    <a:pt x="688" y="694"/>
                  </a:lnTo>
                  <a:lnTo>
                    <a:pt x="718" y="684"/>
                  </a:lnTo>
                  <a:lnTo>
                    <a:pt x="744" y="680"/>
                  </a:lnTo>
                  <a:lnTo>
                    <a:pt x="764" y="682"/>
                  </a:lnTo>
                  <a:lnTo>
                    <a:pt x="780" y="686"/>
                  </a:lnTo>
                  <a:lnTo>
                    <a:pt x="790" y="690"/>
                  </a:lnTo>
                  <a:lnTo>
                    <a:pt x="800" y="694"/>
                  </a:lnTo>
                  <a:lnTo>
                    <a:pt x="806" y="702"/>
                  </a:lnTo>
                  <a:lnTo>
                    <a:pt x="812" y="716"/>
                  </a:lnTo>
                  <a:lnTo>
                    <a:pt x="816" y="734"/>
                  </a:lnTo>
                  <a:lnTo>
                    <a:pt x="816" y="744"/>
                  </a:lnTo>
                  <a:lnTo>
                    <a:pt x="812" y="758"/>
                  </a:lnTo>
                  <a:lnTo>
                    <a:pt x="802" y="794"/>
                  </a:lnTo>
                  <a:lnTo>
                    <a:pt x="790" y="824"/>
                  </a:lnTo>
                  <a:lnTo>
                    <a:pt x="784" y="844"/>
                  </a:lnTo>
                  <a:lnTo>
                    <a:pt x="778" y="860"/>
                  </a:lnTo>
                  <a:lnTo>
                    <a:pt x="776" y="884"/>
                  </a:lnTo>
                  <a:lnTo>
                    <a:pt x="778" y="898"/>
                  </a:lnTo>
                  <a:lnTo>
                    <a:pt x="778" y="904"/>
                  </a:lnTo>
                  <a:lnTo>
                    <a:pt x="782" y="910"/>
                  </a:lnTo>
                  <a:lnTo>
                    <a:pt x="784" y="918"/>
                  </a:lnTo>
                  <a:lnTo>
                    <a:pt x="788" y="926"/>
                  </a:lnTo>
                  <a:lnTo>
                    <a:pt x="796" y="930"/>
                  </a:lnTo>
                  <a:lnTo>
                    <a:pt x="804" y="936"/>
                  </a:lnTo>
                  <a:lnTo>
                    <a:pt x="812" y="940"/>
                  </a:lnTo>
                  <a:lnTo>
                    <a:pt x="822" y="942"/>
                  </a:lnTo>
                  <a:lnTo>
                    <a:pt x="828" y="944"/>
                  </a:lnTo>
                  <a:lnTo>
                    <a:pt x="840" y="944"/>
                  </a:lnTo>
                  <a:lnTo>
                    <a:pt x="858" y="942"/>
                  </a:lnTo>
                  <a:lnTo>
                    <a:pt x="884" y="936"/>
                  </a:lnTo>
                  <a:lnTo>
                    <a:pt x="914" y="924"/>
                  </a:lnTo>
                  <a:lnTo>
                    <a:pt x="940" y="914"/>
                  </a:lnTo>
                  <a:lnTo>
                    <a:pt x="956" y="910"/>
                  </a:lnTo>
                  <a:lnTo>
                    <a:pt x="974" y="908"/>
                  </a:lnTo>
                  <a:lnTo>
                    <a:pt x="994" y="910"/>
                  </a:lnTo>
                  <a:lnTo>
                    <a:pt x="1004" y="910"/>
                  </a:lnTo>
                  <a:lnTo>
                    <a:pt x="1010" y="912"/>
                  </a:lnTo>
                  <a:lnTo>
                    <a:pt x="1012" y="914"/>
                  </a:lnTo>
                  <a:lnTo>
                    <a:pt x="1008" y="912"/>
                  </a:lnTo>
                  <a:lnTo>
                    <a:pt x="1018" y="916"/>
                  </a:lnTo>
                  <a:lnTo>
                    <a:pt x="1026" y="920"/>
                  </a:lnTo>
                  <a:lnTo>
                    <a:pt x="1034" y="932"/>
                  </a:lnTo>
                  <a:lnTo>
                    <a:pt x="1038" y="940"/>
                  </a:lnTo>
                  <a:lnTo>
                    <a:pt x="1040" y="950"/>
                  </a:lnTo>
                  <a:lnTo>
                    <a:pt x="1040" y="964"/>
                  </a:lnTo>
                  <a:lnTo>
                    <a:pt x="1038" y="990"/>
                  </a:lnTo>
                  <a:lnTo>
                    <a:pt x="1032" y="1010"/>
                  </a:lnTo>
                  <a:lnTo>
                    <a:pt x="1024" y="1040"/>
                  </a:lnTo>
                  <a:lnTo>
                    <a:pt x="1012" y="1074"/>
                  </a:lnTo>
                  <a:lnTo>
                    <a:pt x="1008" y="1102"/>
                  </a:lnTo>
                  <a:lnTo>
                    <a:pt x="1006" y="1128"/>
                  </a:lnTo>
                  <a:lnTo>
                    <a:pt x="1010" y="1140"/>
                  </a:lnTo>
                  <a:lnTo>
                    <a:pt x="1018" y="1154"/>
                  </a:lnTo>
                  <a:lnTo>
                    <a:pt x="1036" y="1164"/>
                  </a:lnTo>
                  <a:lnTo>
                    <a:pt x="1052" y="1168"/>
                  </a:lnTo>
                  <a:lnTo>
                    <a:pt x="1058" y="1168"/>
                  </a:lnTo>
                  <a:lnTo>
                    <a:pt x="1082" y="1166"/>
                  </a:lnTo>
                  <a:lnTo>
                    <a:pt x="1108" y="1162"/>
                  </a:lnTo>
                  <a:lnTo>
                    <a:pt x="1128" y="1156"/>
                  </a:lnTo>
                  <a:lnTo>
                    <a:pt x="1150" y="1148"/>
                  </a:lnTo>
                  <a:lnTo>
                    <a:pt x="1174" y="1140"/>
                  </a:lnTo>
                  <a:lnTo>
                    <a:pt x="1198" y="1134"/>
                  </a:lnTo>
                  <a:lnTo>
                    <a:pt x="1222" y="1136"/>
                  </a:lnTo>
                  <a:lnTo>
                    <a:pt x="1232" y="1140"/>
                  </a:lnTo>
                  <a:lnTo>
                    <a:pt x="1242" y="1142"/>
                  </a:lnTo>
                  <a:lnTo>
                    <a:pt x="1250" y="1148"/>
                  </a:lnTo>
                  <a:lnTo>
                    <a:pt x="1258" y="1158"/>
                  </a:lnTo>
                  <a:lnTo>
                    <a:pt x="1264" y="1170"/>
                  </a:lnTo>
                  <a:lnTo>
                    <a:pt x="1268" y="1182"/>
                  </a:lnTo>
                  <a:lnTo>
                    <a:pt x="1268" y="1198"/>
                  </a:lnTo>
                  <a:lnTo>
                    <a:pt x="1268" y="1204"/>
                  </a:lnTo>
                  <a:lnTo>
                    <a:pt x="1262" y="1224"/>
                  </a:lnTo>
                  <a:lnTo>
                    <a:pt x="1258" y="1242"/>
                  </a:lnTo>
                  <a:lnTo>
                    <a:pt x="1250" y="1270"/>
                  </a:lnTo>
                  <a:lnTo>
                    <a:pt x="1242" y="1294"/>
                  </a:lnTo>
                  <a:lnTo>
                    <a:pt x="1236" y="1320"/>
                  </a:lnTo>
                  <a:lnTo>
                    <a:pt x="1234" y="1344"/>
                  </a:lnTo>
                  <a:lnTo>
                    <a:pt x="1236" y="1358"/>
                  </a:lnTo>
                  <a:lnTo>
                    <a:pt x="1238" y="1372"/>
                  </a:lnTo>
                  <a:lnTo>
                    <a:pt x="1246" y="1386"/>
                  </a:lnTo>
                  <a:lnTo>
                    <a:pt x="1258" y="1394"/>
                  </a:lnTo>
                  <a:lnTo>
                    <a:pt x="1272" y="1400"/>
                  </a:lnTo>
                  <a:lnTo>
                    <a:pt x="1284" y="1402"/>
                  </a:lnTo>
                  <a:lnTo>
                    <a:pt x="1310" y="1396"/>
                  </a:lnTo>
                  <a:lnTo>
                    <a:pt x="1334" y="1388"/>
                  </a:lnTo>
                  <a:lnTo>
                    <a:pt x="1354" y="1382"/>
                  </a:lnTo>
                  <a:lnTo>
                    <a:pt x="1370" y="1372"/>
                  </a:lnTo>
                  <a:lnTo>
                    <a:pt x="1386" y="1368"/>
                  </a:lnTo>
                  <a:lnTo>
                    <a:pt x="1406" y="1362"/>
                  </a:lnTo>
                  <a:lnTo>
                    <a:pt x="1426" y="1360"/>
                  </a:lnTo>
                  <a:lnTo>
                    <a:pt x="1440" y="1360"/>
                  </a:lnTo>
                  <a:lnTo>
                    <a:pt x="1464" y="1368"/>
                  </a:lnTo>
                  <a:lnTo>
                    <a:pt x="1486" y="1380"/>
                  </a:lnTo>
                  <a:lnTo>
                    <a:pt x="1494" y="1396"/>
                  </a:lnTo>
                  <a:lnTo>
                    <a:pt x="1498" y="1402"/>
                  </a:lnTo>
                  <a:lnTo>
                    <a:pt x="1496" y="1418"/>
                  </a:lnTo>
                  <a:lnTo>
                    <a:pt x="1494" y="1434"/>
                  </a:lnTo>
                  <a:lnTo>
                    <a:pt x="1488" y="1462"/>
                  </a:lnTo>
                  <a:lnTo>
                    <a:pt x="1482" y="1482"/>
                  </a:lnTo>
                  <a:lnTo>
                    <a:pt x="1478" y="1492"/>
                  </a:lnTo>
                </a:path>
              </a:pathLst>
            </a:custGeom>
            <a:noFill/>
            <a:ln w="9525">
              <a:solidFill>
                <a:srgbClr val="0096D5"/>
              </a:solidFill>
              <a:prstDash val="solid"/>
              <a:round/>
              <a:headEnd/>
              <a:tailEnd/>
            </a:ln>
          </p:spPr>
          <p:txBody>
            <a:bodyPr/>
            <a:lstStyle/>
            <a:p>
              <a:endParaRPr lang="en-US" dirty="0"/>
            </a:p>
          </p:txBody>
        </p:sp>
        <p:sp>
          <p:nvSpPr>
            <p:cNvPr id="47181" name="Freeform 36"/>
            <p:cNvSpPr>
              <a:spLocks/>
            </p:cNvSpPr>
            <p:nvPr/>
          </p:nvSpPr>
          <p:spPr bwMode="auto">
            <a:xfrm>
              <a:off x="3420" y="2622"/>
              <a:ext cx="1492" cy="1498"/>
            </a:xfrm>
            <a:custGeom>
              <a:avLst/>
              <a:gdLst>
                <a:gd name="T0" fmla="*/ 2 w 1492"/>
                <a:gd name="T1" fmla="*/ 56 h 1498"/>
                <a:gd name="T2" fmla="*/ 6 w 1492"/>
                <a:gd name="T3" fmla="*/ 108 h 1498"/>
                <a:gd name="T4" fmla="*/ 48 w 1492"/>
                <a:gd name="T5" fmla="*/ 132 h 1498"/>
                <a:gd name="T6" fmla="*/ 112 w 1492"/>
                <a:gd name="T7" fmla="*/ 120 h 1498"/>
                <a:gd name="T8" fmla="*/ 194 w 1492"/>
                <a:gd name="T9" fmla="*/ 96 h 1498"/>
                <a:gd name="T10" fmla="*/ 250 w 1492"/>
                <a:gd name="T11" fmla="*/ 112 h 1498"/>
                <a:gd name="T12" fmla="*/ 266 w 1492"/>
                <a:gd name="T13" fmla="*/ 156 h 1498"/>
                <a:gd name="T14" fmla="*/ 254 w 1492"/>
                <a:gd name="T15" fmla="*/ 206 h 1498"/>
                <a:gd name="T16" fmla="*/ 236 w 1492"/>
                <a:gd name="T17" fmla="*/ 284 h 1498"/>
                <a:gd name="T18" fmla="*/ 250 w 1492"/>
                <a:gd name="T19" fmla="*/ 348 h 1498"/>
                <a:gd name="T20" fmla="*/ 284 w 1492"/>
                <a:gd name="T21" fmla="*/ 356 h 1498"/>
                <a:gd name="T22" fmla="*/ 352 w 1492"/>
                <a:gd name="T23" fmla="*/ 342 h 1498"/>
                <a:gd name="T24" fmla="*/ 422 w 1492"/>
                <a:gd name="T25" fmla="*/ 322 h 1498"/>
                <a:gd name="T26" fmla="*/ 472 w 1492"/>
                <a:gd name="T27" fmla="*/ 334 h 1498"/>
                <a:gd name="T28" fmla="*/ 492 w 1492"/>
                <a:gd name="T29" fmla="*/ 376 h 1498"/>
                <a:gd name="T30" fmla="*/ 470 w 1492"/>
                <a:gd name="T31" fmla="*/ 452 h 1498"/>
                <a:gd name="T32" fmla="*/ 456 w 1492"/>
                <a:gd name="T33" fmla="*/ 508 h 1498"/>
                <a:gd name="T34" fmla="*/ 458 w 1492"/>
                <a:gd name="T35" fmla="*/ 548 h 1498"/>
                <a:gd name="T36" fmla="*/ 480 w 1492"/>
                <a:gd name="T37" fmla="*/ 580 h 1498"/>
                <a:gd name="T38" fmla="*/ 546 w 1492"/>
                <a:gd name="T39" fmla="*/ 580 h 1498"/>
                <a:gd name="T40" fmla="*/ 642 w 1492"/>
                <a:gd name="T41" fmla="*/ 554 h 1498"/>
                <a:gd name="T42" fmla="*/ 692 w 1492"/>
                <a:gd name="T43" fmla="*/ 556 h 1498"/>
                <a:gd name="T44" fmla="*/ 718 w 1492"/>
                <a:gd name="T45" fmla="*/ 592 h 1498"/>
                <a:gd name="T46" fmla="*/ 708 w 1492"/>
                <a:gd name="T47" fmla="*/ 646 h 1498"/>
                <a:gd name="T48" fmla="*/ 684 w 1492"/>
                <a:gd name="T49" fmla="*/ 718 h 1498"/>
                <a:gd name="T50" fmla="*/ 686 w 1492"/>
                <a:gd name="T51" fmla="*/ 780 h 1498"/>
                <a:gd name="T52" fmla="*/ 702 w 1492"/>
                <a:gd name="T53" fmla="*/ 806 h 1498"/>
                <a:gd name="T54" fmla="*/ 744 w 1492"/>
                <a:gd name="T55" fmla="*/ 816 h 1498"/>
                <a:gd name="T56" fmla="*/ 824 w 1492"/>
                <a:gd name="T57" fmla="*/ 790 h 1498"/>
                <a:gd name="T58" fmla="*/ 884 w 1492"/>
                <a:gd name="T59" fmla="*/ 776 h 1498"/>
                <a:gd name="T60" fmla="*/ 910 w 1492"/>
                <a:gd name="T61" fmla="*/ 782 h 1498"/>
                <a:gd name="T62" fmla="*/ 930 w 1492"/>
                <a:gd name="T63" fmla="*/ 796 h 1498"/>
                <a:gd name="T64" fmla="*/ 942 w 1492"/>
                <a:gd name="T65" fmla="*/ 822 h 1498"/>
                <a:gd name="T66" fmla="*/ 942 w 1492"/>
                <a:gd name="T67" fmla="*/ 858 h 1498"/>
                <a:gd name="T68" fmla="*/ 914 w 1492"/>
                <a:gd name="T69" fmla="*/ 940 h 1498"/>
                <a:gd name="T70" fmla="*/ 910 w 1492"/>
                <a:gd name="T71" fmla="*/ 994 h 1498"/>
                <a:gd name="T72" fmla="*/ 914 w 1492"/>
                <a:gd name="T73" fmla="*/ 1012 h 1498"/>
                <a:gd name="T74" fmla="*/ 920 w 1492"/>
                <a:gd name="T75" fmla="*/ 1026 h 1498"/>
                <a:gd name="T76" fmla="*/ 950 w 1492"/>
                <a:gd name="T77" fmla="*/ 1040 h 1498"/>
                <a:gd name="T78" fmla="*/ 1010 w 1492"/>
                <a:gd name="T79" fmla="*/ 1032 h 1498"/>
                <a:gd name="T80" fmla="*/ 1102 w 1492"/>
                <a:gd name="T81" fmla="*/ 1008 h 1498"/>
                <a:gd name="T82" fmla="*/ 1154 w 1492"/>
                <a:gd name="T83" fmla="*/ 1018 h 1498"/>
                <a:gd name="T84" fmla="*/ 1168 w 1492"/>
                <a:gd name="T85" fmla="*/ 1058 h 1498"/>
                <a:gd name="T86" fmla="*/ 1156 w 1492"/>
                <a:gd name="T87" fmla="*/ 1128 h 1498"/>
                <a:gd name="T88" fmla="*/ 1134 w 1492"/>
                <a:gd name="T89" fmla="*/ 1198 h 1498"/>
                <a:gd name="T90" fmla="*/ 1142 w 1492"/>
                <a:gd name="T91" fmla="*/ 1242 h 1498"/>
                <a:gd name="T92" fmla="*/ 1170 w 1492"/>
                <a:gd name="T93" fmla="*/ 1264 h 1498"/>
                <a:gd name="T94" fmla="*/ 1204 w 1492"/>
                <a:gd name="T95" fmla="*/ 1268 h 1498"/>
                <a:gd name="T96" fmla="*/ 1270 w 1492"/>
                <a:gd name="T97" fmla="*/ 1250 h 1498"/>
                <a:gd name="T98" fmla="*/ 1344 w 1492"/>
                <a:gd name="T99" fmla="*/ 1234 h 1498"/>
                <a:gd name="T100" fmla="*/ 1386 w 1492"/>
                <a:gd name="T101" fmla="*/ 1246 h 1498"/>
                <a:gd name="T102" fmla="*/ 1402 w 1492"/>
                <a:gd name="T103" fmla="*/ 1284 h 1498"/>
                <a:gd name="T104" fmla="*/ 1382 w 1492"/>
                <a:gd name="T105" fmla="*/ 1354 h 1498"/>
                <a:gd name="T106" fmla="*/ 1362 w 1492"/>
                <a:gd name="T107" fmla="*/ 1406 h 1498"/>
                <a:gd name="T108" fmla="*/ 1368 w 1492"/>
                <a:gd name="T109" fmla="*/ 1464 h 1498"/>
                <a:gd name="T110" fmla="*/ 1402 w 1492"/>
                <a:gd name="T111" fmla="*/ 1498 h 1498"/>
                <a:gd name="T112" fmla="*/ 1462 w 1492"/>
                <a:gd name="T113" fmla="*/ 1488 h 1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2"/>
                <a:gd name="T172" fmla="*/ 0 h 1498"/>
                <a:gd name="T173" fmla="*/ 1492 w 1492"/>
                <a:gd name="T174" fmla="*/ 1498 h 1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2" h="1498">
                  <a:moveTo>
                    <a:pt x="22" y="0"/>
                  </a:moveTo>
                  <a:lnTo>
                    <a:pt x="12" y="24"/>
                  </a:lnTo>
                  <a:lnTo>
                    <a:pt x="2" y="56"/>
                  </a:lnTo>
                  <a:lnTo>
                    <a:pt x="0" y="72"/>
                  </a:lnTo>
                  <a:lnTo>
                    <a:pt x="0" y="92"/>
                  </a:lnTo>
                  <a:lnTo>
                    <a:pt x="6" y="108"/>
                  </a:lnTo>
                  <a:lnTo>
                    <a:pt x="18" y="120"/>
                  </a:lnTo>
                  <a:lnTo>
                    <a:pt x="30" y="128"/>
                  </a:lnTo>
                  <a:lnTo>
                    <a:pt x="48" y="132"/>
                  </a:lnTo>
                  <a:lnTo>
                    <a:pt x="68" y="132"/>
                  </a:lnTo>
                  <a:lnTo>
                    <a:pt x="88" y="130"/>
                  </a:lnTo>
                  <a:lnTo>
                    <a:pt x="112" y="120"/>
                  </a:lnTo>
                  <a:lnTo>
                    <a:pt x="142" y="110"/>
                  </a:lnTo>
                  <a:lnTo>
                    <a:pt x="166" y="102"/>
                  </a:lnTo>
                  <a:lnTo>
                    <a:pt x="194" y="96"/>
                  </a:lnTo>
                  <a:lnTo>
                    <a:pt x="214" y="96"/>
                  </a:lnTo>
                  <a:lnTo>
                    <a:pt x="234" y="100"/>
                  </a:lnTo>
                  <a:lnTo>
                    <a:pt x="250" y="112"/>
                  </a:lnTo>
                  <a:lnTo>
                    <a:pt x="256" y="120"/>
                  </a:lnTo>
                  <a:lnTo>
                    <a:pt x="262" y="130"/>
                  </a:lnTo>
                  <a:lnTo>
                    <a:pt x="266" y="156"/>
                  </a:lnTo>
                  <a:lnTo>
                    <a:pt x="266" y="152"/>
                  </a:lnTo>
                  <a:lnTo>
                    <a:pt x="264" y="176"/>
                  </a:lnTo>
                  <a:lnTo>
                    <a:pt x="254" y="206"/>
                  </a:lnTo>
                  <a:lnTo>
                    <a:pt x="248" y="234"/>
                  </a:lnTo>
                  <a:lnTo>
                    <a:pt x="240" y="262"/>
                  </a:lnTo>
                  <a:lnTo>
                    <a:pt x="236" y="284"/>
                  </a:lnTo>
                  <a:lnTo>
                    <a:pt x="234" y="308"/>
                  </a:lnTo>
                  <a:lnTo>
                    <a:pt x="240" y="330"/>
                  </a:lnTo>
                  <a:lnTo>
                    <a:pt x="250" y="348"/>
                  </a:lnTo>
                  <a:lnTo>
                    <a:pt x="262" y="354"/>
                  </a:lnTo>
                  <a:lnTo>
                    <a:pt x="272" y="356"/>
                  </a:lnTo>
                  <a:lnTo>
                    <a:pt x="284" y="356"/>
                  </a:lnTo>
                  <a:lnTo>
                    <a:pt x="296" y="358"/>
                  </a:lnTo>
                  <a:lnTo>
                    <a:pt x="322" y="352"/>
                  </a:lnTo>
                  <a:lnTo>
                    <a:pt x="352" y="342"/>
                  </a:lnTo>
                  <a:lnTo>
                    <a:pt x="372" y="336"/>
                  </a:lnTo>
                  <a:lnTo>
                    <a:pt x="392" y="328"/>
                  </a:lnTo>
                  <a:lnTo>
                    <a:pt x="422" y="322"/>
                  </a:lnTo>
                  <a:lnTo>
                    <a:pt x="446" y="324"/>
                  </a:lnTo>
                  <a:lnTo>
                    <a:pt x="460" y="328"/>
                  </a:lnTo>
                  <a:lnTo>
                    <a:pt x="472" y="334"/>
                  </a:lnTo>
                  <a:lnTo>
                    <a:pt x="482" y="346"/>
                  </a:lnTo>
                  <a:lnTo>
                    <a:pt x="488" y="360"/>
                  </a:lnTo>
                  <a:lnTo>
                    <a:pt x="492" y="376"/>
                  </a:lnTo>
                  <a:lnTo>
                    <a:pt x="488" y="396"/>
                  </a:lnTo>
                  <a:lnTo>
                    <a:pt x="482" y="420"/>
                  </a:lnTo>
                  <a:lnTo>
                    <a:pt x="470" y="452"/>
                  </a:lnTo>
                  <a:lnTo>
                    <a:pt x="460" y="480"/>
                  </a:lnTo>
                  <a:lnTo>
                    <a:pt x="458" y="494"/>
                  </a:lnTo>
                  <a:lnTo>
                    <a:pt x="456" y="508"/>
                  </a:lnTo>
                  <a:lnTo>
                    <a:pt x="456" y="524"/>
                  </a:lnTo>
                  <a:lnTo>
                    <a:pt x="456" y="532"/>
                  </a:lnTo>
                  <a:lnTo>
                    <a:pt x="458" y="548"/>
                  </a:lnTo>
                  <a:lnTo>
                    <a:pt x="462" y="562"/>
                  </a:lnTo>
                  <a:lnTo>
                    <a:pt x="470" y="574"/>
                  </a:lnTo>
                  <a:lnTo>
                    <a:pt x="480" y="580"/>
                  </a:lnTo>
                  <a:lnTo>
                    <a:pt x="496" y="586"/>
                  </a:lnTo>
                  <a:lnTo>
                    <a:pt x="518" y="588"/>
                  </a:lnTo>
                  <a:lnTo>
                    <a:pt x="546" y="580"/>
                  </a:lnTo>
                  <a:lnTo>
                    <a:pt x="590" y="568"/>
                  </a:lnTo>
                  <a:lnTo>
                    <a:pt x="620" y="558"/>
                  </a:lnTo>
                  <a:lnTo>
                    <a:pt x="642" y="554"/>
                  </a:lnTo>
                  <a:lnTo>
                    <a:pt x="658" y="552"/>
                  </a:lnTo>
                  <a:lnTo>
                    <a:pt x="682" y="552"/>
                  </a:lnTo>
                  <a:lnTo>
                    <a:pt x="692" y="556"/>
                  </a:lnTo>
                  <a:lnTo>
                    <a:pt x="702" y="562"/>
                  </a:lnTo>
                  <a:lnTo>
                    <a:pt x="712" y="576"/>
                  </a:lnTo>
                  <a:lnTo>
                    <a:pt x="718" y="592"/>
                  </a:lnTo>
                  <a:lnTo>
                    <a:pt x="716" y="608"/>
                  </a:lnTo>
                  <a:lnTo>
                    <a:pt x="714" y="628"/>
                  </a:lnTo>
                  <a:lnTo>
                    <a:pt x="708" y="646"/>
                  </a:lnTo>
                  <a:lnTo>
                    <a:pt x="702" y="666"/>
                  </a:lnTo>
                  <a:lnTo>
                    <a:pt x="694" y="688"/>
                  </a:lnTo>
                  <a:lnTo>
                    <a:pt x="684" y="718"/>
                  </a:lnTo>
                  <a:lnTo>
                    <a:pt x="680" y="744"/>
                  </a:lnTo>
                  <a:lnTo>
                    <a:pt x="682" y="764"/>
                  </a:lnTo>
                  <a:lnTo>
                    <a:pt x="686" y="780"/>
                  </a:lnTo>
                  <a:lnTo>
                    <a:pt x="690" y="790"/>
                  </a:lnTo>
                  <a:lnTo>
                    <a:pt x="694" y="800"/>
                  </a:lnTo>
                  <a:lnTo>
                    <a:pt x="702" y="806"/>
                  </a:lnTo>
                  <a:lnTo>
                    <a:pt x="716" y="812"/>
                  </a:lnTo>
                  <a:lnTo>
                    <a:pt x="734" y="816"/>
                  </a:lnTo>
                  <a:lnTo>
                    <a:pt x="744" y="816"/>
                  </a:lnTo>
                  <a:lnTo>
                    <a:pt x="758" y="812"/>
                  </a:lnTo>
                  <a:lnTo>
                    <a:pt x="794" y="802"/>
                  </a:lnTo>
                  <a:lnTo>
                    <a:pt x="824" y="790"/>
                  </a:lnTo>
                  <a:lnTo>
                    <a:pt x="844" y="784"/>
                  </a:lnTo>
                  <a:lnTo>
                    <a:pt x="860" y="778"/>
                  </a:lnTo>
                  <a:lnTo>
                    <a:pt x="884" y="776"/>
                  </a:lnTo>
                  <a:lnTo>
                    <a:pt x="898" y="778"/>
                  </a:lnTo>
                  <a:lnTo>
                    <a:pt x="904" y="778"/>
                  </a:lnTo>
                  <a:lnTo>
                    <a:pt x="910" y="782"/>
                  </a:lnTo>
                  <a:lnTo>
                    <a:pt x="918" y="784"/>
                  </a:lnTo>
                  <a:lnTo>
                    <a:pt x="926" y="788"/>
                  </a:lnTo>
                  <a:lnTo>
                    <a:pt x="930" y="796"/>
                  </a:lnTo>
                  <a:lnTo>
                    <a:pt x="936" y="804"/>
                  </a:lnTo>
                  <a:lnTo>
                    <a:pt x="940" y="812"/>
                  </a:lnTo>
                  <a:lnTo>
                    <a:pt x="942" y="822"/>
                  </a:lnTo>
                  <a:lnTo>
                    <a:pt x="944" y="828"/>
                  </a:lnTo>
                  <a:lnTo>
                    <a:pt x="944" y="840"/>
                  </a:lnTo>
                  <a:lnTo>
                    <a:pt x="942" y="858"/>
                  </a:lnTo>
                  <a:lnTo>
                    <a:pt x="936" y="884"/>
                  </a:lnTo>
                  <a:lnTo>
                    <a:pt x="924" y="914"/>
                  </a:lnTo>
                  <a:lnTo>
                    <a:pt x="914" y="940"/>
                  </a:lnTo>
                  <a:lnTo>
                    <a:pt x="910" y="956"/>
                  </a:lnTo>
                  <a:lnTo>
                    <a:pt x="908" y="974"/>
                  </a:lnTo>
                  <a:lnTo>
                    <a:pt x="910" y="994"/>
                  </a:lnTo>
                  <a:lnTo>
                    <a:pt x="910" y="1004"/>
                  </a:lnTo>
                  <a:lnTo>
                    <a:pt x="912" y="1010"/>
                  </a:lnTo>
                  <a:lnTo>
                    <a:pt x="914" y="1012"/>
                  </a:lnTo>
                  <a:lnTo>
                    <a:pt x="912" y="1008"/>
                  </a:lnTo>
                  <a:lnTo>
                    <a:pt x="916" y="1018"/>
                  </a:lnTo>
                  <a:lnTo>
                    <a:pt x="920" y="1026"/>
                  </a:lnTo>
                  <a:lnTo>
                    <a:pt x="932" y="1034"/>
                  </a:lnTo>
                  <a:lnTo>
                    <a:pt x="940" y="1038"/>
                  </a:lnTo>
                  <a:lnTo>
                    <a:pt x="950" y="1040"/>
                  </a:lnTo>
                  <a:lnTo>
                    <a:pt x="964" y="1040"/>
                  </a:lnTo>
                  <a:lnTo>
                    <a:pt x="990" y="1038"/>
                  </a:lnTo>
                  <a:lnTo>
                    <a:pt x="1010" y="1032"/>
                  </a:lnTo>
                  <a:lnTo>
                    <a:pt x="1040" y="1024"/>
                  </a:lnTo>
                  <a:lnTo>
                    <a:pt x="1074" y="1012"/>
                  </a:lnTo>
                  <a:lnTo>
                    <a:pt x="1102" y="1008"/>
                  </a:lnTo>
                  <a:lnTo>
                    <a:pt x="1128" y="1006"/>
                  </a:lnTo>
                  <a:lnTo>
                    <a:pt x="1140" y="1010"/>
                  </a:lnTo>
                  <a:lnTo>
                    <a:pt x="1154" y="1018"/>
                  </a:lnTo>
                  <a:lnTo>
                    <a:pt x="1164" y="1036"/>
                  </a:lnTo>
                  <a:lnTo>
                    <a:pt x="1168" y="1052"/>
                  </a:lnTo>
                  <a:lnTo>
                    <a:pt x="1168" y="1058"/>
                  </a:lnTo>
                  <a:lnTo>
                    <a:pt x="1166" y="1082"/>
                  </a:lnTo>
                  <a:lnTo>
                    <a:pt x="1162" y="1108"/>
                  </a:lnTo>
                  <a:lnTo>
                    <a:pt x="1156" y="1128"/>
                  </a:lnTo>
                  <a:lnTo>
                    <a:pt x="1148" y="1150"/>
                  </a:lnTo>
                  <a:lnTo>
                    <a:pt x="1140" y="1174"/>
                  </a:lnTo>
                  <a:lnTo>
                    <a:pt x="1134" y="1198"/>
                  </a:lnTo>
                  <a:lnTo>
                    <a:pt x="1136" y="1222"/>
                  </a:lnTo>
                  <a:lnTo>
                    <a:pt x="1140" y="1232"/>
                  </a:lnTo>
                  <a:lnTo>
                    <a:pt x="1142" y="1242"/>
                  </a:lnTo>
                  <a:lnTo>
                    <a:pt x="1148" y="1250"/>
                  </a:lnTo>
                  <a:lnTo>
                    <a:pt x="1158" y="1258"/>
                  </a:lnTo>
                  <a:lnTo>
                    <a:pt x="1170" y="1264"/>
                  </a:lnTo>
                  <a:lnTo>
                    <a:pt x="1182" y="1268"/>
                  </a:lnTo>
                  <a:lnTo>
                    <a:pt x="1198" y="1268"/>
                  </a:lnTo>
                  <a:lnTo>
                    <a:pt x="1204" y="1268"/>
                  </a:lnTo>
                  <a:lnTo>
                    <a:pt x="1224" y="1262"/>
                  </a:lnTo>
                  <a:lnTo>
                    <a:pt x="1242" y="1258"/>
                  </a:lnTo>
                  <a:lnTo>
                    <a:pt x="1270" y="1250"/>
                  </a:lnTo>
                  <a:lnTo>
                    <a:pt x="1294" y="1242"/>
                  </a:lnTo>
                  <a:lnTo>
                    <a:pt x="1320" y="1236"/>
                  </a:lnTo>
                  <a:lnTo>
                    <a:pt x="1344" y="1234"/>
                  </a:lnTo>
                  <a:lnTo>
                    <a:pt x="1358" y="1236"/>
                  </a:lnTo>
                  <a:lnTo>
                    <a:pt x="1372" y="1238"/>
                  </a:lnTo>
                  <a:lnTo>
                    <a:pt x="1386" y="1246"/>
                  </a:lnTo>
                  <a:lnTo>
                    <a:pt x="1394" y="1258"/>
                  </a:lnTo>
                  <a:lnTo>
                    <a:pt x="1400" y="1272"/>
                  </a:lnTo>
                  <a:lnTo>
                    <a:pt x="1402" y="1284"/>
                  </a:lnTo>
                  <a:lnTo>
                    <a:pt x="1396" y="1310"/>
                  </a:lnTo>
                  <a:lnTo>
                    <a:pt x="1388" y="1334"/>
                  </a:lnTo>
                  <a:lnTo>
                    <a:pt x="1382" y="1354"/>
                  </a:lnTo>
                  <a:lnTo>
                    <a:pt x="1372" y="1370"/>
                  </a:lnTo>
                  <a:lnTo>
                    <a:pt x="1368" y="1386"/>
                  </a:lnTo>
                  <a:lnTo>
                    <a:pt x="1362" y="1406"/>
                  </a:lnTo>
                  <a:lnTo>
                    <a:pt x="1360" y="1426"/>
                  </a:lnTo>
                  <a:lnTo>
                    <a:pt x="1360" y="1440"/>
                  </a:lnTo>
                  <a:lnTo>
                    <a:pt x="1368" y="1464"/>
                  </a:lnTo>
                  <a:lnTo>
                    <a:pt x="1380" y="1486"/>
                  </a:lnTo>
                  <a:lnTo>
                    <a:pt x="1396" y="1494"/>
                  </a:lnTo>
                  <a:lnTo>
                    <a:pt x="1402" y="1498"/>
                  </a:lnTo>
                  <a:lnTo>
                    <a:pt x="1418" y="1496"/>
                  </a:lnTo>
                  <a:lnTo>
                    <a:pt x="1434" y="1494"/>
                  </a:lnTo>
                  <a:lnTo>
                    <a:pt x="1462" y="1488"/>
                  </a:lnTo>
                  <a:lnTo>
                    <a:pt x="1482" y="1482"/>
                  </a:lnTo>
                  <a:lnTo>
                    <a:pt x="1492" y="1478"/>
                  </a:lnTo>
                </a:path>
              </a:pathLst>
            </a:custGeom>
            <a:noFill/>
            <a:ln w="12700">
              <a:solidFill>
                <a:srgbClr val="0096D5"/>
              </a:solidFill>
              <a:prstDash val="solid"/>
              <a:round/>
              <a:headEnd/>
              <a:tailEnd/>
            </a:ln>
          </p:spPr>
          <p:txBody>
            <a:bodyPr/>
            <a:lstStyle/>
            <a:p>
              <a:endParaRPr lang="en-US" dirty="0"/>
            </a:p>
          </p:txBody>
        </p:sp>
      </p:grpSp>
      <p:pic>
        <p:nvPicPr>
          <p:cNvPr id="47125" name="Picture 1387" descr="IP Phone"/>
          <p:cNvPicPr>
            <a:picLocks noChangeAspect="1" noChangeArrowheads="1"/>
          </p:cNvPicPr>
          <p:nvPr/>
        </p:nvPicPr>
        <p:blipFill>
          <a:blip r:embed="rId6" cstate="print"/>
          <a:srcRect/>
          <a:stretch>
            <a:fillRect/>
          </a:stretch>
        </p:blipFill>
        <p:spPr bwMode="auto">
          <a:xfrm>
            <a:off x="7010400" y="1746250"/>
            <a:ext cx="431800" cy="268288"/>
          </a:xfrm>
          <a:prstGeom prst="rect">
            <a:avLst/>
          </a:prstGeom>
          <a:noFill/>
          <a:ln w="9525">
            <a:noFill/>
            <a:miter lim="800000"/>
            <a:headEnd/>
            <a:tailEnd/>
          </a:ln>
        </p:spPr>
      </p:pic>
      <p:cxnSp>
        <p:nvCxnSpPr>
          <p:cNvPr id="201" name="Straight Connector 200"/>
          <p:cNvCxnSpPr>
            <a:endCxn id="200" idx="2"/>
          </p:cNvCxnSpPr>
          <p:nvPr/>
        </p:nvCxnSpPr>
        <p:spPr>
          <a:xfrm flipV="1">
            <a:off x="6629400" y="2014538"/>
            <a:ext cx="596900" cy="34131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127" name="TextBox 143"/>
          <p:cNvSpPr txBox="1">
            <a:spLocks noChangeArrowheads="1"/>
          </p:cNvSpPr>
          <p:nvPr/>
        </p:nvSpPr>
        <p:spPr bwMode="auto">
          <a:xfrm>
            <a:off x="152400" y="1676400"/>
            <a:ext cx="1066800" cy="276225"/>
          </a:xfrm>
          <a:prstGeom prst="rect">
            <a:avLst/>
          </a:prstGeom>
          <a:noFill/>
          <a:ln w="9525">
            <a:noFill/>
            <a:miter lim="800000"/>
            <a:headEnd/>
            <a:tailEnd/>
          </a:ln>
        </p:spPr>
        <p:txBody>
          <a:bodyPr lIns="91417" tIns="45709" rIns="91417" bIns="45709">
            <a:spAutoFit/>
          </a:bodyPr>
          <a:lstStyle/>
          <a:p>
            <a:pPr algn="ctr"/>
            <a:r>
              <a:rPr lang="en-US" sz="1200" dirty="0"/>
              <a:t>CT/MRI</a:t>
            </a:r>
          </a:p>
        </p:txBody>
      </p:sp>
      <p:cxnSp>
        <p:nvCxnSpPr>
          <p:cNvPr id="207" name="Straight Connector 206"/>
          <p:cNvCxnSpPr>
            <a:endCxn id="4" idx="3"/>
          </p:cNvCxnSpPr>
          <p:nvPr/>
        </p:nvCxnSpPr>
        <p:spPr>
          <a:xfrm>
            <a:off x="6762750" y="363378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7129" name="TextBox 210"/>
          <p:cNvSpPr txBox="1">
            <a:spLocks noChangeArrowheads="1"/>
          </p:cNvSpPr>
          <p:nvPr/>
        </p:nvSpPr>
        <p:spPr bwMode="auto">
          <a:xfrm>
            <a:off x="7391400" y="4138613"/>
            <a:ext cx="1447800" cy="822325"/>
          </a:xfrm>
          <a:prstGeom prst="rect">
            <a:avLst/>
          </a:prstGeom>
          <a:noFill/>
          <a:ln w="9525">
            <a:noFill/>
            <a:miter lim="800000"/>
            <a:headEnd/>
            <a:tailEnd/>
          </a:ln>
        </p:spPr>
        <p:txBody>
          <a:bodyPr>
            <a:spAutoFit/>
          </a:bodyPr>
          <a:lstStyle/>
          <a:p>
            <a:pPr algn="ctr"/>
            <a:r>
              <a:rPr lang="en-US" sz="1200" dirty="0"/>
              <a:t>Remote Clinician with VPN Client and Host Intrusion Prevention</a:t>
            </a:r>
          </a:p>
        </p:txBody>
      </p:sp>
      <p:sp>
        <p:nvSpPr>
          <p:cNvPr id="47130" name="TextBox 211"/>
          <p:cNvSpPr txBox="1">
            <a:spLocks noChangeArrowheads="1"/>
          </p:cNvSpPr>
          <p:nvPr/>
        </p:nvSpPr>
        <p:spPr bwMode="auto">
          <a:xfrm>
            <a:off x="6337300" y="6505575"/>
            <a:ext cx="1524000" cy="276225"/>
          </a:xfrm>
          <a:prstGeom prst="rect">
            <a:avLst/>
          </a:prstGeom>
          <a:noFill/>
          <a:ln w="9525">
            <a:noFill/>
            <a:miter lim="800000"/>
            <a:headEnd/>
            <a:tailEnd/>
          </a:ln>
        </p:spPr>
        <p:txBody>
          <a:bodyPr>
            <a:spAutoFit/>
          </a:bodyPr>
          <a:lstStyle/>
          <a:p>
            <a:r>
              <a:rPr lang="en-US" sz="1200" dirty="0"/>
              <a:t>Remote Clinician</a:t>
            </a:r>
          </a:p>
        </p:txBody>
      </p:sp>
      <p:sp>
        <p:nvSpPr>
          <p:cNvPr id="47131" name="TextBox 212"/>
          <p:cNvSpPr txBox="1">
            <a:spLocks noChangeArrowheads="1"/>
          </p:cNvSpPr>
          <p:nvPr/>
        </p:nvSpPr>
        <p:spPr bwMode="auto">
          <a:xfrm>
            <a:off x="7315200" y="2514600"/>
            <a:ext cx="1482725" cy="461963"/>
          </a:xfrm>
          <a:prstGeom prst="rect">
            <a:avLst/>
          </a:prstGeom>
          <a:noFill/>
          <a:ln w="9525">
            <a:noFill/>
            <a:miter lim="800000"/>
            <a:headEnd/>
            <a:tailEnd/>
          </a:ln>
        </p:spPr>
        <p:txBody>
          <a:bodyPr>
            <a:spAutoFit/>
          </a:bodyPr>
          <a:lstStyle/>
          <a:p>
            <a:pPr algn="ctr"/>
            <a:r>
              <a:rPr lang="en-US" sz="1200" dirty="0"/>
              <a:t>Medical Device Vendor</a:t>
            </a:r>
          </a:p>
        </p:txBody>
      </p:sp>
      <p:sp>
        <p:nvSpPr>
          <p:cNvPr id="47132" name="TextBox 213"/>
          <p:cNvSpPr txBox="1">
            <a:spLocks noChangeArrowheads="1"/>
          </p:cNvSpPr>
          <p:nvPr/>
        </p:nvSpPr>
        <p:spPr bwMode="auto">
          <a:xfrm>
            <a:off x="3771900" y="4152900"/>
            <a:ext cx="914400" cy="277813"/>
          </a:xfrm>
          <a:prstGeom prst="rect">
            <a:avLst/>
          </a:prstGeom>
          <a:noFill/>
          <a:ln w="9525">
            <a:noFill/>
            <a:miter lim="800000"/>
            <a:headEnd/>
            <a:tailEnd/>
          </a:ln>
        </p:spPr>
        <p:txBody>
          <a:bodyPr>
            <a:spAutoFit/>
          </a:bodyPr>
          <a:lstStyle/>
          <a:p>
            <a:pPr algn="ctr"/>
            <a:r>
              <a:rPr lang="en-US" sz="1200" dirty="0"/>
              <a:t>ASA 5500</a:t>
            </a:r>
          </a:p>
        </p:txBody>
      </p:sp>
      <p:sp>
        <p:nvSpPr>
          <p:cNvPr id="47133" name="TextBox 214"/>
          <p:cNvSpPr txBox="1">
            <a:spLocks noChangeArrowheads="1"/>
          </p:cNvSpPr>
          <p:nvPr/>
        </p:nvSpPr>
        <p:spPr bwMode="auto">
          <a:xfrm>
            <a:off x="398463" y="4981575"/>
            <a:ext cx="592137" cy="276225"/>
          </a:xfrm>
          <a:prstGeom prst="rect">
            <a:avLst/>
          </a:prstGeom>
          <a:noFill/>
          <a:ln w="9525">
            <a:noFill/>
            <a:miter lim="800000"/>
            <a:headEnd/>
            <a:tailEnd/>
          </a:ln>
        </p:spPr>
        <p:txBody>
          <a:bodyPr wrap="none">
            <a:spAutoFit/>
          </a:bodyPr>
          <a:lstStyle/>
          <a:p>
            <a:pPr algn="ctr"/>
            <a:r>
              <a:rPr lang="en-US" sz="1200" dirty="0"/>
              <a:t>PACS</a:t>
            </a:r>
          </a:p>
        </p:txBody>
      </p:sp>
      <p:sp>
        <p:nvSpPr>
          <p:cNvPr id="47134" name="TextBox 215"/>
          <p:cNvSpPr txBox="1">
            <a:spLocks noChangeArrowheads="1"/>
          </p:cNvSpPr>
          <p:nvPr/>
        </p:nvSpPr>
        <p:spPr bwMode="auto">
          <a:xfrm>
            <a:off x="406400" y="5972175"/>
            <a:ext cx="508000" cy="276225"/>
          </a:xfrm>
          <a:prstGeom prst="rect">
            <a:avLst/>
          </a:prstGeom>
          <a:noFill/>
          <a:ln w="9525">
            <a:noFill/>
            <a:miter lim="800000"/>
            <a:headEnd/>
            <a:tailEnd/>
          </a:ln>
        </p:spPr>
        <p:txBody>
          <a:bodyPr wrap="none">
            <a:spAutoFit/>
          </a:bodyPr>
          <a:lstStyle/>
          <a:p>
            <a:pPr algn="ctr"/>
            <a:r>
              <a:rPr lang="en-US" sz="1200" dirty="0"/>
              <a:t>EHR</a:t>
            </a:r>
          </a:p>
        </p:txBody>
      </p:sp>
      <p:sp>
        <p:nvSpPr>
          <p:cNvPr id="47135" name="TextBox 216"/>
          <p:cNvSpPr txBox="1">
            <a:spLocks noChangeArrowheads="1"/>
          </p:cNvSpPr>
          <p:nvPr/>
        </p:nvSpPr>
        <p:spPr bwMode="auto">
          <a:xfrm>
            <a:off x="0" y="2587625"/>
            <a:ext cx="1371600" cy="461963"/>
          </a:xfrm>
          <a:prstGeom prst="rect">
            <a:avLst/>
          </a:prstGeom>
          <a:noFill/>
          <a:ln w="9525">
            <a:noFill/>
            <a:miter lim="800000"/>
            <a:headEnd/>
            <a:tailEnd/>
          </a:ln>
        </p:spPr>
        <p:txBody>
          <a:bodyPr>
            <a:spAutoFit/>
          </a:bodyPr>
          <a:lstStyle/>
          <a:p>
            <a:pPr algn="ctr"/>
            <a:r>
              <a:rPr lang="en-US" sz="1200" dirty="0"/>
              <a:t>Other Clinical Applications</a:t>
            </a:r>
          </a:p>
        </p:txBody>
      </p:sp>
      <p:sp>
        <p:nvSpPr>
          <p:cNvPr id="47136" name="TextBox 217"/>
          <p:cNvSpPr txBox="1">
            <a:spLocks noChangeArrowheads="1"/>
          </p:cNvSpPr>
          <p:nvPr/>
        </p:nvSpPr>
        <p:spPr bwMode="auto">
          <a:xfrm>
            <a:off x="3833813" y="6300788"/>
            <a:ext cx="1371600" cy="277812"/>
          </a:xfrm>
          <a:prstGeom prst="rect">
            <a:avLst/>
          </a:prstGeom>
          <a:noFill/>
          <a:ln w="9525">
            <a:noFill/>
            <a:miter lim="800000"/>
            <a:headEnd/>
            <a:tailEnd/>
          </a:ln>
        </p:spPr>
        <p:txBody>
          <a:bodyPr>
            <a:spAutoFit/>
          </a:bodyPr>
          <a:lstStyle/>
          <a:p>
            <a:r>
              <a:rPr lang="en-US" sz="1200" dirty="0"/>
              <a:t>Mobile Clinician</a:t>
            </a:r>
          </a:p>
        </p:txBody>
      </p:sp>
      <p:sp>
        <p:nvSpPr>
          <p:cNvPr id="47137" name="TextBox 219"/>
          <p:cNvSpPr txBox="1">
            <a:spLocks noChangeArrowheads="1"/>
          </p:cNvSpPr>
          <p:nvPr/>
        </p:nvSpPr>
        <p:spPr bwMode="auto">
          <a:xfrm>
            <a:off x="5257800" y="2295525"/>
            <a:ext cx="1101725" cy="461963"/>
          </a:xfrm>
          <a:prstGeom prst="rect">
            <a:avLst/>
          </a:prstGeom>
          <a:noFill/>
          <a:ln w="9525">
            <a:noFill/>
            <a:miter lim="800000"/>
            <a:headEnd/>
            <a:tailEnd/>
          </a:ln>
        </p:spPr>
        <p:txBody>
          <a:bodyPr>
            <a:spAutoFit/>
          </a:bodyPr>
          <a:lstStyle/>
          <a:p>
            <a:pPr algn="r"/>
            <a:r>
              <a:rPr lang="en-US" sz="1200" dirty="0"/>
              <a:t>ISR Router or ASA</a:t>
            </a:r>
          </a:p>
        </p:txBody>
      </p:sp>
      <p:sp>
        <p:nvSpPr>
          <p:cNvPr id="47138" name="TextBox 220"/>
          <p:cNvSpPr txBox="1">
            <a:spLocks noChangeArrowheads="1"/>
          </p:cNvSpPr>
          <p:nvPr/>
        </p:nvSpPr>
        <p:spPr bwMode="auto">
          <a:xfrm>
            <a:off x="6553200" y="4495800"/>
            <a:ext cx="1154113" cy="457200"/>
          </a:xfrm>
          <a:prstGeom prst="rect">
            <a:avLst/>
          </a:prstGeom>
          <a:noFill/>
          <a:ln w="9525">
            <a:noFill/>
            <a:miter lim="800000"/>
            <a:headEnd/>
            <a:tailEnd/>
          </a:ln>
        </p:spPr>
        <p:txBody>
          <a:bodyPr>
            <a:spAutoFit/>
          </a:bodyPr>
          <a:lstStyle/>
          <a:p>
            <a:r>
              <a:rPr lang="en-US" sz="1200" dirty="0"/>
              <a:t>ISR Router </a:t>
            </a:r>
            <a:br>
              <a:rPr lang="en-US" sz="1200" dirty="0"/>
            </a:br>
            <a:r>
              <a:rPr lang="en-US" sz="1200" dirty="0"/>
              <a:t>or ASA</a:t>
            </a:r>
          </a:p>
        </p:txBody>
      </p:sp>
      <p:cxnSp>
        <p:nvCxnSpPr>
          <p:cNvPr id="270" name="Straight Connector 269"/>
          <p:cNvCxnSpPr/>
          <p:nvPr/>
        </p:nvCxnSpPr>
        <p:spPr>
          <a:xfrm flipV="1">
            <a:off x="6553200" y="2051050"/>
            <a:ext cx="990600" cy="45720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7140" name="Picture 5"/>
          <p:cNvPicPr>
            <a:picLocks noChangeArrowheads="1"/>
          </p:cNvPicPr>
          <p:nvPr/>
        </p:nvPicPr>
        <p:blipFill>
          <a:blip r:embed="rId7" cstate="print"/>
          <a:srcRect/>
          <a:stretch>
            <a:fillRect/>
          </a:stretch>
        </p:blipFill>
        <p:spPr bwMode="auto">
          <a:xfrm>
            <a:off x="2781300" y="3575050"/>
            <a:ext cx="457200" cy="609600"/>
          </a:xfrm>
          <a:prstGeom prst="rect">
            <a:avLst/>
          </a:prstGeom>
          <a:noFill/>
          <a:ln w="9525">
            <a:noFill/>
            <a:miter lim="800000"/>
            <a:headEnd/>
            <a:tailEnd/>
          </a:ln>
        </p:spPr>
      </p:pic>
      <p:pic>
        <p:nvPicPr>
          <p:cNvPr id="47141" name="Picture 5"/>
          <p:cNvPicPr>
            <a:picLocks noChangeArrowheads="1"/>
          </p:cNvPicPr>
          <p:nvPr/>
        </p:nvPicPr>
        <p:blipFill>
          <a:blip r:embed="rId7" cstate="print"/>
          <a:srcRect/>
          <a:stretch>
            <a:fillRect/>
          </a:stretch>
        </p:blipFill>
        <p:spPr bwMode="auto">
          <a:xfrm>
            <a:off x="2781300" y="2813050"/>
            <a:ext cx="457200" cy="609600"/>
          </a:xfrm>
          <a:prstGeom prst="rect">
            <a:avLst/>
          </a:prstGeom>
          <a:noFill/>
          <a:ln w="9525">
            <a:noFill/>
            <a:miter lim="800000"/>
            <a:headEnd/>
            <a:tailEnd/>
          </a:ln>
        </p:spPr>
      </p:pic>
      <p:sp>
        <p:nvSpPr>
          <p:cNvPr id="47143" name="TextBox 143"/>
          <p:cNvSpPr txBox="1">
            <a:spLocks noChangeArrowheads="1"/>
          </p:cNvSpPr>
          <p:nvPr/>
        </p:nvSpPr>
        <p:spPr bwMode="auto">
          <a:xfrm>
            <a:off x="1219200" y="1143000"/>
            <a:ext cx="1524000" cy="461643"/>
          </a:xfrm>
          <a:prstGeom prst="rect">
            <a:avLst/>
          </a:prstGeom>
          <a:noFill/>
          <a:ln w="9525">
            <a:noFill/>
            <a:miter lim="800000"/>
            <a:headEnd/>
            <a:tailEnd/>
          </a:ln>
        </p:spPr>
        <p:txBody>
          <a:bodyPr lIns="91417" tIns="45709" rIns="91417" bIns="45709">
            <a:spAutoFit/>
          </a:bodyPr>
          <a:lstStyle/>
          <a:p>
            <a:pPr algn="ctr"/>
            <a:r>
              <a:rPr lang="en-US" sz="1200" dirty="0" smtClean="0"/>
              <a:t>Identity Services Engine</a:t>
            </a:r>
            <a:endParaRPr lang="en-US" sz="1200" dirty="0"/>
          </a:p>
        </p:txBody>
      </p:sp>
      <p:sp>
        <p:nvSpPr>
          <p:cNvPr id="47144" name="TextBox 143"/>
          <p:cNvSpPr txBox="1">
            <a:spLocks noChangeArrowheads="1"/>
          </p:cNvSpPr>
          <p:nvPr/>
        </p:nvSpPr>
        <p:spPr bwMode="auto">
          <a:xfrm>
            <a:off x="2576513" y="2022475"/>
            <a:ext cx="852487" cy="277813"/>
          </a:xfrm>
          <a:prstGeom prst="rect">
            <a:avLst/>
          </a:prstGeom>
          <a:noFill/>
          <a:ln w="9525">
            <a:noFill/>
            <a:miter lim="800000"/>
            <a:headEnd/>
            <a:tailEnd/>
          </a:ln>
        </p:spPr>
        <p:txBody>
          <a:bodyPr lIns="91417" tIns="45709" rIns="91417" bIns="45709">
            <a:spAutoFit/>
          </a:bodyPr>
          <a:lstStyle/>
          <a:p>
            <a:pPr algn="ctr"/>
            <a:r>
              <a:rPr lang="en-US" sz="1200" dirty="0"/>
              <a:t>IDS/IPS</a:t>
            </a:r>
          </a:p>
        </p:txBody>
      </p:sp>
      <p:cxnSp>
        <p:nvCxnSpPr>
          <p:cNvPr id="284" name="Straight Connector 283"/>
          <p:cNvCxnSpPr>
            <a:stCxn id="278" idx="2"/>
            <a:endCxn id="322" idx="0"/>
          </p:cNvCxnSpPr>
          <p:nvPr/>
        </p:nvCxnSpPr>
        <p:spPr>
          <a:xfrm rot="5400000">
            <a:off x="1497806" y="2521744"/>
            <a:ext cx="94297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a:endCxn id="275" idx="0"/>
          </p:cNvCxnSpPr>
          <p:nvPr/>
        </p:nvCxnSpPr>
        <p:spPr>
          <a:xfrm rot="5400000">
            <a:off x="2859087" y="2662238"/>
            <a:ext cx="301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147" name="TextBox 294"/>
          <p:cNvSpPr txBox="1">
            <a:spLocks noChangeArrowheads="1"/>
          </p:cNvSpPr>
          <p:nvPr/>
        </p:nvSpPr>
        <p:spPr bwMode="auto">
          <a:xfrm>
            <a:off x="3771900" y="2619375"/>
            <a:ext cx="914400" cy="277813"/>
          </a:xfrm>
          <a:prstGeom prst="rect">
            <a:avLst/>
          </a:prstGeom>
          <a:noFill/>
          <a:ln w="9525">
            <a:noFill/>
            <a:miter lim="800000"/>
            <a:headEnd/>
            <a:tailEnd/>
          </a:ln>
        </p:spPr>
        <p:txBody>
          <a:bodyPr>
            <a:spAutoFit/>
          </a:bodyPr>
          <a:lstStyle/>
          <a:p>
            <a:pPr algn="ctr"/>
            <a:r>
              <a:rPr lang="en-US" sz="1200" dirty="0"/>
              <a:t>ASA 5500</a:t>
            </a:r>
          </a:p>
        </p:txBody>
      </p:sp>
      <p:sp>
        <p:nvSpPr>
          <p:cNvPr id="296" name="Freeform 295"/>
          <p:cNvSpPr/>
          <p:nvPr/>
        </p:nvSpPr>
        <p:spPr>
          <a:xfrm>
            <a:off x="4371975" y="2090738"/>
            <a:ext cx="3206750" cy="1398587"/>
          </a:xfrm>
          <a:custGeom>
            <a:avLst/>
            <a:gdLst>
              <a:gd name="connsiteX0" fmla="*/ 3205656 w 3205656"/>
              <a:gd name="connsiteY0" fmla="*/ 0 h 1399627"/>
              <a:gd name="connsiteX1" fmla="*/ 1492469 w 3205656"/>
              <a:gd name="connsiteY1" fmla="*/ 1219200 h 1399627"/>
              <a:gd name="connsiteX2" fmla="*/ 0 w 3205656"/>
              <a:gd name="connsiteY2" fmla="*/ 1082565 h 1399627"/>
            </a:gdLst>
            <a:ahLst/>
            <a:cxnLst>
              <a:cxn ang="0">
                <a:pos x="connsiteX0" y="connsiteY0"/>
              </a:cxn>
              <a:cxn ang="0">
                <a:pos x="connsiteX1" y="connsiteY1"/>
              </a:cxn>
              <a:cxn ang="0">
                <a:pos x="connsiteX2" y="connsiteY2"/>
              </a:cxn>
            </a:cxnLst>
            <a:rect l="l" t="t" r="r" b="b"/>
            <a:pathLst>
              <a:path w="3205656" h="1399627">
                <a:moveTo>
                  <a:pt x="3205656" y="0"/>
                </a:moveTo>
                <a:cubicBezTo>
                  <a:pt x="2616200" y="519386"/>
                  <a:pt x="2026745" y="1038773"/>
                  <a:pt x="1492469" y="1219200"/>
                </a:cubicBezTo>
                <a:cubicBezTo>
                  <a:pt x="958193" y="1399627"/>
                  <a:pt x="254000" y="1075558"/>
                  <a:pt x="0" y="1082565"/>
                </a:cubicBezTo>
              </a:path>
            </a:pathLst>
          </a:custGeom>
          <a:ln w="12700">
            <a:solidFill>
              <a:schemeClr val="accent6"/>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97" name="Freeform 296"/>
          <p:cNvSpPr/>
          <p:nvPr/>
        </p:nvSpPr>
        <p:spPr>
          <a:xfrm>
            <a:off x="1146175" y="2616200"/>
            <a:ext cx="3016250" cy="712788"/>
          </a:xfrm>
          <a:custGeom>
            <a:avLst/>
            <a:gdLst>
              <a:gd name="connsiteX0" fmla="*/ 3016469 w 3016469"/>
              <a:gd name="connsiteY0" fmla="*/ 504497 h 712952"/>
              <a:gd name="connsiteX1" fmla="*/ 2522482 w 3016469"/>
              <a:gd name="connsiteY1" fmla="*/ 493986 h 712952"/>
              <a:gd name="connsiteX2" fmla="*/ 924910 w 3016469"/>
              <a:gd name="connsiteY2" fmla="*/ 630621 h 712952"/>
              <a:gd name="connsiteX3" fmla="*/ 0 w 3016469"/>
              <a:gd name="connsiteY3" fmla="*/ 0 h 712952"/>
            </a:gdLst>
            <a:ahLst/>
            <a:cxnLst>
              <a:cxn ang="0">
                <a:pos x="connsiteX0" y="connsiteY0"/>
              </a:cxn>
              <a:cxn ang="0">
                <a:pos x="connsiteX1" y="connsiteY1"/>
              </a:cxn>
              <a:cxn ang="0">
                <a:pos x="connsiteX2" y="connsiteY2"/>
              </a:cxn>
              <a:cxn ang="0">
                <a:pos x="connsiteX3" y="connsiteY3"/>
              </a:cxn>
            </a:cxnLst>
            <a:rect l="l" t="t" r="r" b="b"/>
            <a:pathLst>
              <a:path w="3016469" h="712952">
                <a:moveTo>
                  <a:pt x="3016469" y="504497"/>
                </a:moveTo>
                <a:cubicBezTo>
                  <a:pt x="2943772" y="488731"/>
                  <a:pt x="2871075" y="472965"/>
                  <a:pt x="2522482" y="493986"/>
                </a:cubicBezTo>
                <a:cubicBezTo>
                  <a:pt x="2173889" y="515007"/>
                  <a:pt x="1345324" y="712952"/>
                  <a:pt x="924910" y="630621"/>
                </a:cubicBezTo>
                <a:cubicBezTo>
                  <a:pt x="504496" y="548290"/>
                  <a:pt x="138386" y="108607"/>
                  <a:pt x="0" y="0"/>
                </a:cubicBezTo>
              </a:path>
            </a:pathLst>
          </a:cu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98" name="Freeform 297"/>
          <p:cNvSpPr/>
          <p:nvPr/>
        </p:nvSpPr>
        <p:spPr>
          <a:xfrm>
            <a:off x="4435475" y="3214688"/>
            <a:ext cx="3500438" cy="660400"/>
          </a:xfrm>
          <a:custGeom>
            <a:avLst/>
            <a:gdLst>
              <a:gd name="connsiteX0" fmla="*/ 3499944 w 3499944"/>
              <a:gd name="connsiteY0" fmla="*/ 493986 h 660400"/>
              <a:gd name="connsiteX1" fmla="*/ 893379 w 3499944"/>
              <a:gd name="connsiteY1" fmla="*/ 578069 h 660400"/>
              <a:gd name="connsiteX2" fmla="*/ 0 w 3499944"/>
              <a:gd name="connsiteY2" fmla="*/ 0 h 660400"/>
            </a:gdLst>
            <a:ahLst/>
            <a:cxnLst>
              <a:cxn ang="0">
                <a:pos x="connsiteX0" y="connsiteY0"/>
              </a:cxn>
              <a:cxn ang="0">
                <a:pos x="connsiteX1" y="connsiteY1"/>
              </a:cxn>
              <a:cxn ang="0">
                <a:pos x="connsiteX2" y="connsiteY2"/>
              </a:cxn>
            </a:cxnLst>
            <a:rect l="l" t="t" r="r" b="b"/>
            <a:pathLst>
              <a:path w="3499944" h="660400">
                <a:moveTo>
                  <a:pt x="3499944" y="493986"/>
                </a:moveTo>
                <a:cubicBezTo>
                  <a:pt x="2488323" y="577193"/>
                  <a:pt x="1476703" y="660400"/>
                  <a:pt x="893379" y="578069"/>
                </a:cubicBezTo>
                <a:cubicBezTo>
                  <a:pt x="310055" y="495738"/>
                  <a:pt x="164662" y="99848"/>
                  <a:pt x="0" y="0"/>
                </a:cubicBezTo>
              </a:path>
            </a:pathLst>
          </a:cu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99" name="Freeform 298"/>
          <p:cNvSpPr/>
          <p:nvPr/>
        </p:nvSpPr>
        <p:spPr>
          <a:xfrm>
            <a:off x="809625" y="3257550"/>
            <a:ext cx="3463925" cy="209550"/>
          </a:xfrm>
          <a:custGeom>
            <a:avLst/>
            <a:gdLst>
              <a:gd name="connsiteX0" fmla="*/ 3426372 w 3464909"/>
              <a:gd name="connsiteY0" fmla="*/ 0 h 210207"/>
              <a:gd name="connsiteX1" fmla="*/ 3258206 w 3464909"/>
              <a:gd name="connsiteY1" fmla="*/ 42041 h 210207"/>
              <a:gd name="connsiteX2" fmla="*/ 2186151 w 3464909"/>
              <a:gd name="connsiteY2" fmla="*/ 31531 h 210207"/>
              <a:gd name="connsiteX3" fmla="*/ 1103586 w 3464909"/>
              <a:gd name="connsiteY3" fmla="*/ 84083 h 210207"/>
              <a:gd name="connsiteX4" fmla="*/ 0 w 3464909"/>
              <a:gd name="connsiteY4" fmla="*/ 210207 h 210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909" h="210207">
                <a:moveTo>
                  <a:pt x="3426372" y="0"/>
                </a:moveTo>
                <a:cubicBezTo>
                  <a:pt x="3445640" y="18393"/>
                  <a:pt x="3464909" y="36786"/>
                  <a:pt x="3258206" y="42041"/>
                </a:cubicBezTo>
                <a:cubicBezTo>
                  <a:pt x="3051503" y="47296"/>
                  <a:pt x="2545254" y="24524"/>
                  <a:pt x="2186151" y="31531"/>
                </a:cubicBezTo>
                <a:cubicBezTo>
                  <a:pt x="1827048" y="38538"/>
                  <a:pt x="1467944" y="54304"/>
                  <a:pt x="1103586" y="84083"/>
                </a:cubicBezTo>
                <a:cubicBezTo>
                  <a:pt x="739228" y="113862"/>
                  <a:pt x="0" y="210207"/>
                  <a:pt x="0" y="210207"/>
                </a:cubicBezTo>
              </a:path>
            </a:pathLst>
          </a:custGeom>
          <a:ln w="12700">
            <a:solidFill>
              <a:schemeClr val="accent5"/>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00" name="Freeform 299"/>
          <p:cNvSpPr/>
          <p:nvPr/>
        </p:nvSpPr>
        <p:spPr>
          <a:xfrm>
            <a:off x="4098925" y="3732213"/>
            <a:ext cx="2647950" cy="2057400"/>
          </a:xfrm>
          <a:custGeom>
            <a:avLst/>
            <a:gdLst>
              <a:gd name="connsiteX0" fmla="*/ 2648607 w 2648607"/>
              <a:gd name="connsiteY0" fmla="*/ 2058275 h 2058275"/>
              <a:gd name="connsiteX1" fmla="*/ 1650125 w 2648607"/>
              <a:gd name="connsiteY1" fmla="*/ 303048 h 2058275"/>
              <a:gd name="connsiteX2" fmla="*/ 0 w 2648607"/>
              <a:gd name="connsiteY2" fmla="*/ 239986 h 2058275"/>
            </a:gdLst>
            <a:ahLst/>
            <a:cxnLst>
              <a:cxn ang="0">
                <a:pos x="connsiteX0" y="connsiteY0"/>
              </a:cxn>
              <a:cxn ang="0">
                <a:pos x="connsiteX1" y="connsiteY1"/>
              </a:cxn>
              <a:cxn ang="0">
                <a:pos x="connsiteX2" y="connsiteY2"/>
              </a:cxn>
            </a:cxnLst>
            <a:rect l="l" t="t" r="r" b="b"/>
            <a:pathLst>
              <a:path w="2648607" h="2058275">
                <a:moveTo>
                  <a:pt x="2648607" y="2058275"/>
                </a:moveTo>
                <a:cubicBezTo>
                  <a:pt x="2370083" y="1332185"/>
                  <a:pt x="2091560" y="606096"/>
                  <a:pt x="1650125" y="303048"/>
                </a:cubicBezTo>
                <a:cubicBezTo>
                  <a:pt x="1208690" y="0"/>
                  <a:pt x="604345" y="119993"/>
                  <a:pt x="0" y="239986"/>
                </a:cubicBezTo>
              </a:path>
            </a:pathLst>
          </a:cu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01" name="Freeform 300"/>
          <p:cNvSpPr/>
          <p:nvPr/>
        </p:nvSpPr>
        <p:spPr>
          <a:xfrm>
            <a:off x="762000" y="3916363"/>
            <a:ext cx="3232150" cy="503237"/>
          </a:xfrm>
          <a:custGeom>
            <a:avLst/>
            <a:gdLst>
              <a:gd name="connsiteX0" fmla="*/ 3184634 w 3184634"/>
              <a:gd name="connsiteY0" fmla="*/ 59559 h 238235"/>
              <a:gd name="connsiteX1" fmla="*/ 2207172 w 3184634"/>
              <a:gd name="connsiteY1" fmla="*/ 70069 h 238235"/>
              <a:gd name="connsiteX2" fmla="*/ 1282262 w 3184634"/>
              <a:gd name="connsiteY2" fmla="*/ 28028 h 238235"/>
              <a:gd name="connsiteX3" fmla="*/ 0 w 3184634"/>
              <a:gd name="connsiteY3" fmla="*/ 238235 h 238235"/>
              <a:gd name="connsiteX0" fmla="*/ 3231931 w 3231931"/>
              <a:gd name="connsiteY0" fmla="*/ 97418 h 503249"/>
              <a:gd name="connsiteX1" fmla="*/ 2254469 w 3231931"/>
              <a:gd name="connsiteY1" fmla="*/ 107928 h 503249"/>
              <a:gd name="connsiteX2" fmla="*/ 1329559 w 3231931"/>
              <a:gd name="connsiteY2" fmla="*/ 65887 h 503249"/>
              <a:gd name="connsiteX3" fmla="*/ 0 w 3231931"/>
              <a:gd name="connsiteY3" fmla="*/ 503249 h 503249"/>
            </a:gdLst>
            <a:ahLst/>
            <a:cxnLst>
              <a:cxn ang="0">
                <a:pos x="connsiteX0" y="connsiteY0"/>
              </a:cxn>
              <a:cxn ang="0">
                <a:pos x="connsiteX1" y="connsiteY1"/>
              </a:cxn>
              <a:cxn ang="0">
                <a:pos x="connsiteX2" y="connsiteY2"/>
              </a:cxn>
              <a:cxn ang="0">
                <a:pos x="connsiteX3" y="connsiteY3"/>
              </a:cxn>
            </a:cxnLst>
            <a:rect l="l" t="t" r="r" b="b"/>
            <a:pathLst>
              <a:path w="3231931" h="503249">
                <a:moveTo>
                  <a:pt x="3231931" y="97418"/>
                </a:moveTo>
                <a:cubicBezTo>
                  <a:pt x="2901731" y="105300"/>
                  <a:pt x="2571531" y="113183"/>
                  <a:pt x="2254469" y="107928"/>
                </a:cubicBezTo>
                <a:cubicBezTo>
                  <a:pt x="1937407" y="102673"/>
                  <a:pt x="1705304" y="0"/>
                  <a:pt x="1329559" y="65887"/>
                </a:cubicBezTo>
                <a:cubicBezTo>
                  <a:pt x="953814" y="131774"/>
                  <a:pt x="213710" y="431428"/>
                  <a:pt x="0" y="503249"/>
                </a:cubicBezTo>
              </a:path>
            </a:pathLst>
          </a:cu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02" name="Freeform 301"/>
          <p:cNvSpPr/>
          <p:nvPr/>
        </p:nvSpPr>
        <p:spPr>
          <a:xfrm>
            <a:off x="4298950" y="3876675"/>
            <a:ext cx="1360488" cy="1587500"/>
          </a:xfrm>
          <a:custGeom>
            <a:avLst/>
            <a:gdLst>
              <a:gd name="connsiteX0" fmla="*/ 472966 w 1361090"/>
              <a:gd name="connsiteY0" fmla="*/ 1587061 h 1587061"/>
              <a:gd name="connsiteX1" fmla="*/ 1282262 w 1361090"/>
              <a:gd name="connsiteY1" fmla="*/ 231227 h 1587061"/>
              <a:gd name="connsiteX2" fmla="*/ 0 w 1361090"/>
              <a:gd name="connsiteY2" fmla="*/ 199696 h 1587061"/>
            </a:gdLst>
            <a:ahLst/>
            <a:cxnLst>
              <a:cxn ang="0">
                <a:pos x="connsiteX0" y="connsiteY0"/>
              </a:cxn>
              <a:cxn ang="0">
                <a:pos x="connsiteX1" y="connsiteY1"/>
              </a:cxn>
              <a:cxn ang="0">
                <a:pos x="connsiteX2" y="connsiteY2"/>
              </a:cxn>
            </a:cxnLst>
            <a:rect l="l" t="t" r="r" b="b"/>
            <a:pathLst>
              <a:path w="1361090" h="1587061">
                <a:moveTo>
                  <a:pt x="472966" y="1587061"/>
                </a:moveTo>
                <a:cubicBezTo>
                  <a:pt x="917028" y="1024758"/>
                  <a:pt x="1361090" y="462455"/>
                  <a:pt x="1282262" y="231227"/>
                </a:cubicBezTo>
                <a:cubicBezTo>
                  <a:pt x="1203434" y="0"/>
                  <a:pt x="232979" y="215461"/>
                  <a:pt x="0" y="199696"/>
                </a:cubicBezTo>
              </a:path>
            </a:pathLst>
          </a:cu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03" name="Freeform 302"/>
          <p:cNvSpPr/>
          <p:nvPr/>
        </p:nvSpPr>
        <p:spPr>
          <a:xfrm>
            <a:off x="766763" y="3854450"/>
            <a:ext cx="3195637" cy="1504950"/>
          </a:xfrm>
          <a:custGeom>
            <a:avLst/>
            <a:gdLst>
              <a:gd name="connsiteX0" fmla="*/ 3195145 w 3195145"/>
              <a:gd name="connsiteY0" fmla="*/ 306552 h 1504731"/>
              <a:gd name="connsiteX1" fmla="*/ 2175642 w 3195145"/>
              <a:gd name="connsiteY1" fmla="*/ 232979 h 1504731"/>
              <a:gd name="connsiteX2" fmla="*/ 1271752 w 3195145"/>
              <a:gd name="connsiteY2" fmla="*/ 211959 h 1504731"/>
              <a:gd name="connsiteX3" fmla="*/ 0 w 3195145"/>
              <a:gd name="connsiteY3" fmla="*/ 1504731 h 1504731"/>
            </a:gdLst>
            <a:ahLst/>
            <a:cxnLst>
              <a:cxn ang="0">
                <a:pos x="connsiteX0" y="connsiteY0"/>
              </a:cxn>
              <a:cxn ang="0">
                <a:pos x="connsiteX1" y="connsiteY1"/>
              </a:cxn>
              <a:cxn ang="0">
                <a:pos x="connsiteX2" y="connsiteY2"/>
              </a:cxn>
              <a:cxn ang="0">
                <a:pos x="connsiteX3" y="connsiteY3"/>
              </a:cxn>
            </a:cxnLst>
            <a:rect l="l" t="t" r="r" b="b"/>
            <a:pathLst>
              <a:path w="3195145" h="1504731">
                <a:moveTo>
                  <a:pt x="3195145" y="306552"/>
                </a:moveTo>
                <a:cubicBezTo>
                  <a:pt x="2845676" y="277648"/>
                  <a:pt x="2496207" y="248744"/>
                  <a:pt x="2175642" y="232979"/>
                </a:cubicBezTo>
                <a:cubicBezTo>
                  <a:pt x="1855077" y="217214"/>
                  <a:pt x="1634359" y="0"/>
                  <a:pt x="1271752" y="211959"/>
                </a:cubicBezTo>
                <a:cubicBezTo>
                  <a:pt x="909145" y="423918"/>
                  <a:pt x="255752" y="1324304"/>
                  <a:pt x="0" y="1504731"/>
                </a:cubicBezTo>
              </a:path>
            </a:pathLst>
          </a:cu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7156" name="TextBox 143"/>
          <p:cNvSpPr txBox="1">
            <a:spLocks noChangeArrowheads="1"/>
          </p:cNvSpPr>
          <p:nvPr/>
        </p:nvSpPr>
        <p:spPr bwMode="auto">
          <a:xfrm>
            <a:off x="2514600" y="4724400"/>
            <a:ext cx="990600" cy="276225"/>
          </a:xfrm>
          <a:prstGeom prst="rect">
            <a:avLst/>
          </a:prstGeom>
          <a:noFill/>
          <a:ln w="9525">
            <a:noFill/>
            <a:miter lim="800000"/>
            <a:headEnd/>
            <a:tailEnd/>
          </a:ln>
        </p:spPr>
        <p:txBody>
          <a:bodyPr lIns="91417" tIns="45709" rIns="91417" bIns="45709">
            <a:spAutoFit/>
          </a:bodyPr>
          <a:lstStyle/>
          <a:p>
            <a:pPr algn="ctr"/>
            <a:r>
              <a:rPr lang="en-US" sz="1200" dirty="0"/>
              <a:t>IDS/IPS</a:t>
            </a:r>
          </a:p>
        </p:txBody>
      </p:sp>
      <p:sp>
        <p:nvSpPr>
          <p:cNvPr id="47157" name="Rectangle 81"/>
          <p:cNvSpPr>
            <a:spLocks noGrp="1"/>
          </p:cNvSpPr>
          <p:nvPr>
            <p:ph type="title" idx="4294967295"/>
          </p:nvPr>
        </p:nvSpPr>
        <p:spPr/>
        <p:txBody>
          <a:bodyPr/>
          <a:lstStyle/>
          <a:p>
            <a:pPr eaLnBrk="1" hangingPunct="1"/>
            <a:r>
              <a:rPr lang="en-US" dirty="0" smtClean="0"/>
              <a:t>Remote Clinical Access Architecture</a:t>
            </a:r>
          </a:p>
        </p:txBody>
      </p:sp>
      <p:pic>
        <p:nvPicPr>
          <p:cNvPr id="47158" name="Picture 309" descr="iPhone new 2.png"/>
          <p:cNvPicPr>
            <a:picLocks noChangeAspect="1"/>
          </p:cNvPicPr>
          <p:nvPr/>
        </p:nvPicPr>
        <p:blipFill>
          <a:blip r:embed="rId8" cstate="print"/>
          <a:srcRect/>
          <a:stretch>
            <a:fillRect/>
          </a:stretch>
        </p:blipFill>
        <p:spPr bwMode="auto">
          <a:xfrm>
            <a:off x="4243388" y="5334000"/>
            <a:ext cx="533400" cy="990600"/>
          </a:xfrm>
          <a:prstGeom prst="rect">
            <a:avLst/>
          </a:prstGeom>
          <a:noFill/>
          <a:ln w="9525">
            <a:noFill/>
            <a:miter lim="800000"/>
            <a:headEnd/>
            <a:tailEnd/>
          </a:ln>
        </p:spPr>
      </p:pic>
      <p:pic>
        <p:nvPicPr>
          <p:cNvPr id="47159" name="Picture 6" descr="NetRanger"/>
          <p:cNvPicPr>
            <a:picLocks noChangeAspect="1" noChangeArrowheads="1"/>
          </p:cNvPicPr>
          <p:nvPr/>
        </p:nvPicPr>
        <p:blipFill>
          <a:blip r:embed="rId9" cstate="print"/>
          <a:srcRect/>
          <a:stretch>
            <a:fillRect/>
          </a:stretch>
        </p:blipFill>
        <p:spPr bwMode="auto">
          <a:xfrm>
            <a:off x="2743200" y="2286000"/>
            <a:ext cx="533400" cy="304800"/>
          </a:xfrm>
          <a:prstGeom prst="rect">
            <a:avLst/>
          </a:prstGeom>
          <a:noFill/>
          <a:ln w="9525">
            <a:noFill/>
            <a:miter lim="800000"/>
            <a:headEnd/>
            <a:tailEnd/>
          </a:ln>
        </p:spPr>
      </p:pic>
      <p:pic>
        <p:nvPicPr>
          <p:cNvPr id="47160" name="Picture 6" descr="NetRanger"/>
          <p:cNvPicPr>
            <a:picLocks noChangeAspect="1" noChangeArrowheads="1"/>
          </p:cNvPicPr>
          <p:nvPr/>
        </p:nvPicPr>
        <p:blipFill>
          <a:blip r:embed="rId9" cstate="print"/>
          <a:srcRect/>
          <a:stretch>
            <a:fillRect/>
          </a:stretch>
        </p:blipFill>
        <p:spPr bwMode="auto">
          <a:xfrm>
            <a:off x="2743200" y="4419600"/>
            <a:ext cx="533400" cy="304800"/>
          </a:xfrm>
          <a:prstGeom prst="rect">
            <a:avLst/>
          </a:prstGeom>
          <a:noFill/>
          <a:ln w="9525">
            <a:noFill/>
            <a:miter lim="800000"/>
            <a:headEnd/>
            <a:tailEnd/>
          </a:ln>
        </p:spPr>
      </p:pic>
      <p:pic>
        <p:nvPicPr>
          <p:cNvPr id="47161" name="Picture 68" descr="Wireless Router, Added 04/20/2004"/>
          <p:cNvPicPr>
            <a:picLocks noChangeAspect="1" noChangeArrowheads="1"/>
          </p:cNvPicPr>
          <p:nvPr/>
        </p:nvPicPr>
        <p:blipFill>
          <a:blip r:embed="rId10" cstate="print"/>
          <a:srcRect/>
          <a:stretch>
            <a:fillRect/>
          </a:stretch>
        </p:blipFill>
        <p:spPr bwMode="auto">
          <a:xfrm>
            <a:off x="6172200" y="4719638"/>
            <a:ext cx="517525" cy="461962"/>
          </a:xfrm>
          <a:prstGeom prst="rect">
            <a:avLst/>
          </a:prstGeom>
          <a:noFill/>
          <a:ln w="9525">
            <a:noFill/>
            <a:miter lim="800000"/>
            <a:headEnd/>
            <a:tailEnd/>
          </a:ln>
        </p:spPr>
      </p:pic>
      <p:pic>
        <p:nvPicPr>
          <p:cNvPr id="47162" name="Picture 1387" descr="IP Phone"/>
          <p:cNvPicPr>
            <a:picLocks noChangeAspect="1" noChangeArrowheads="1"/>
          </p:cNvPicPr>
          <p:nvPr/>
        </p:nvPicPr>
        <p:blipFill>
          <a:blip r:embed="rId6" cstate="print"/>
          <a:srcRect/>
          <a:stretch>
            <a:fillRect/>
          </a:stretch>
        </p:blipFill>
        <p:spPr bwMode="auto">
          <a:xfrm>
            <a:off x="7358063" y="5943600"/>
            <a:ext cx="762000" cy="471488"/>
          </a:xfrm>
          <a:prstGeom prst="rect">
            <a:avLst/>
          </a:prstGeom>
          <a:noFill/>
          <a:ln w="9525">
            <a:noFill/>
            <a:miter lim="800000"/>
            <a:headEnd/>
            <a:tailEnd/>
          </a:ln>
        </p:spPr>
      </p:pic>
      <p:pic>
        <p:nvPicPr>
          <p:cNvPr id="47163" name="Picture 1029"/>
          <p:cNvPicPr>
            <a:picLocks noChangeArrowheads="1"/>
          </p:cNvPicPr>
          <p:nvPr/>
        </p:nvPicPr>
        <p:blipFill>
          <a:blip r:embed="rId11" cstate="print"/>
          <a:srcRect/>
          <a:stretch>
            <a:fillRect/>
          </a:stretch>
        </p:blipFill>
        <p:spPr bwMode="auto">
          <a:xfrm>
            <a:off x="6256338" y="5759450"/>
            <a:ext cx="449262" cy="565150"/>
          </a:xfrm>
          <a:prstGeom prst="rect">
            <a:avLst/>
          </a:prstGeom>
          <a:noFill/>
          <a:ln w="9525">
            <a:noFill/>
            <a:miter lim="800000"/>
            <a:headEnd/>
            <a:tailEnd/>
          </a:ln>
        </p:spPr>
      </p:pic>
      <p:sp>
        <p:nvSpPr>
          <p:cNvPr id="327" name="Oval 326"/>
          <p:cNvSpPr/>
          <p:nvPr/>
        </p:nvSpPr>
        <p:spPr bwMode="auto">
          <a:xfrm>
            <a:off x="7561118" y="3124200"/>
            <a:ext cx="990600" cy="990600"/>
          </a:xfrm>
          <a:prstGeom prst="ellipse">
            <a:avLst/>
          </a:prstGeom>
          <a:blipFill dpi="0" rotWithShape="1">
            <a:blip r:embed="rId2" cstate="print"/>
            <a:srcRect/>
            <a:stretch>
              <a:fillRect l="-27000" r="-8000"/>
            </a:stretch>
          </a:blipFill>
          <a:ln w="38100" cap="flat" cmpd="sng" algn="ctr">
            <a:solidFill>
              <a:schemeClr val="bg1">
                <a:lumMod val="75000"/>
              </a:schemeClr>
            </a:solidFill>
            <a:prstDash val="solid"/>
            <a:round/>
            <a:headEnd type="none" w="med" len="med"/>
            <a:tailEnd type="none" w="med" len="med"/>
          </a:ln>
          <a:effectLst/>
        </p:spPr>
        <p:txBody>
          <a:bodyPr wrap="none" lIns="82124" tIns="41061" rIns="82124" bIns="41061" anchor="ctr"/>
          <a:lstStyle/>
          <a:p>
            <a:pPr defTabSz="814388" fontAlgn="auto">
              <a:spcBef>
                <a:spcPts val="0"/>
              </a:spcBef>
              <a:spcAft>
                <a:spcPts val="0"/>
              </a:spcAft>
              <a:defRPr/>
            </a:pPr>
            <a:endParaRPr lang="en-US" dirty="0">
              <a:latin typeface="+mn-lt"/>
            </a:endParaRPr>
          </a:p>
        </p:txBody>
      </p:sp>
      <p:cxnSp>
        <p:nvCxnSpPr>
          <p:cNvPr id="334" name="Shape 329"/>
          <p:cNvCxnSpPr>
            <a:stCxn id="314" idx="3"/>
            <a:endCxn id="322" idx="1"/>
          </p:cNvCxnSpPr>
          <p:nvPr/>
        </p:nvCxnSpPr>
        <p:spPr>
          <a:xfrm flipV="1">
            <a:off x="935038" y="3151188"/>
            <a:ext cx="665162" cy="511175"/>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hape 329"/>
          <p:cNvCxnSpPr>
            <a:stCxn id="315" idx="3"/>
            <a:endCxn id="321" idx="1"/>
          </p:cNvCxnSpPr>
          <p:nvPr/>
        </p:nvCxnSpPr>
        <p:spPr>
          <a:xfrm flipV="1">
            <a:off x="935038" y="3890963"/>
            <a:ext cx="665162" cy="762000"/>
          </a:xfrm>
          <a:prstGeom prst="bentConnector3">
            <a:avLst>
              <a:gd name="adj1" fmla="val 5962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hape 329"/>
          <p:cNvCxnSpPr/>
          <p:nvPr/>
        </p:nvCxnSpPr>
        <p:spPr>
          <a:xfrm flipV="1">
            <a:off x="935038" y="3952875"/>
            <a:ext cx="665162" cy="1738313"/>
          </a:xfrm>
          <a:prstGeom prst="bentConnector3">
            <a:avLst>
              <a:gd name="adj1" fmla="val 69246"/>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Elbow Connector 351"/>
          <p:cNvCxnSpPr>
            <a:stCxn id="269" idx="2"/>
            <a:endCxn id="312" idx="0"/>
          </p:cNvCxnSpPr>
          <p:nvPr/>
        </p:nvCxnSpPr>
        <p:spPr>
          <a:xfrm rot="5400000">
            <a:off x="5991225" y="2444751"/>
            <a:ext cx="249237" cy="798512"/>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7171" name="Picture 57" descr="icon_color"/>
          <p:cNvPicPr>
            <a:picLocks noChangeAspect="1" noChangeArrowheads="1"/>
          </p:cNvPicPr>
          <p:nvPr/>
        </p:nvPicPr>
        <p:blipFill>
          <a:blip r:embed="rId12" cstate="print"/>
          <a:srcRect/>
          <a:stretch>
            <a:fillRect/>
          </a:stretch>
        </p:blipFill>
        <p:spPr bwMode="auto">
          <a:xfrm>
            <a:off x="3949700" y="2889250"/>
            <a:ext cx="558800" cy="533400"/>
          </a:xfrm>
          <a:prstGeom prst="rect">
            <a:avLst/>
          </a:prstGeom>
          <a:noFill/>
          <a:ln w="9525">
            <a:noFill/>
            <a:miter lim="800000"/>
            <a:headEnd/>
            <a:tailEnd/>
          </a:ln>
        </p:spPr>
      </p:pic>
      <p:pic>
        <p:nvPicPr>
          <p:cNvPr id="47172" name="Picture 57" descr="icon_color"/>
          <p:cNvPicPr>
            <a:picLocks noChangeAspect="1" noChangeArrowheads="1"/>
          </p:cNvPicPr>
          <p:nvPr/>
        </p:nvPicPr>
        <p:blipFill>
          <a:blip r:embed="rId12" cstate="print"/>
          <a:srcRect/>
          <a:stretch>
            <a:fillRect/>
          </a:stretch>
        </p:blipFill>
        <p:spPr bwMode="auto">
          <a:xfrm>
            <a:off x="3949700" y="3651250"/>
            <a:ext cx="558800" cy="533400"/>
          </a:xfrm>
          <a:prstGeom prst="rect">
            <a:avLst/>
          </a:prstGeom>
          <a:noFill/>
          <a:ln w="9525">
            <a:noFill/>
            <a:miter lim="800000"/>
            <a:headEnd/>
            <a:tailEnd/>
          </a:ln>
        </p:spPr>
      </p:pic>
      <p:pic>
        <p:nvPicPr>
          <p:cNvPr id="74" name="Picture 23" descr="\\Mv-fs\projects\Cisco\References\Brand Assets\Corporate Imagery\iStock-ShutterStocK Images\shutterstock_1403238.jpg"/>
          <p:cNvPicPr>
            <a:picLocks noChangeAspect="1" noChangeArrowheads="1"/>
          </p:cNvPicPr>
          <p:nvPr/>
        </p:nvPicPr>
        <p:blipFill>
          <a:blip r:embed="rId13" cstate="print"/>
          <a:srcRect b="7173"/>
          <a:stretch>
            <a:fillRect/>
          </a:stretch>
        </p:blipFill>
        <p:spPr bwMode="auto">
          <a:xfrm>
            <a:off x="203200" y="1905000"/>
            <a:ext cx="995363" cy="693738"/>
          </a:xfrm>
          <a:prstGeom prst="rect">
            <a:avLst/>
          </a:prstGeom>
          <a:noFill/>
          <a:ln w="9525">
            <a:solidFill>
              <a:schemeClr val="bg1">
                <a:lumMod val="75000"/>
              </a:schemeClr>
            </a:solidFill>
            <a:miter lim="800000"/>
            <a:headEnd/>
            <a:tailEnd/>
          </a:ln>
        </p:spPr>
      </p:pic>
      <p:sp>
        <p:nvSpPr>
          <p:cNvPr id="78" name="Oval 77"/>
          <p:cNvSpPr/>
          <p:nvPr/>
        </p:nvSpPr>
        <p:spPr bwMode="auto">
          <a:xfrm>
            <a:off x="7561118" y="1524000"/>
            <a:ext cx="990600" cy="990600"/>
          </a:xfrm>
          <a:prstGeom prst="ellipse">
            <a:avLst/>
          </a:prstGeom>
          <a:blipFill dpi="0" rotWithShape="1">
            <a:blip r:embed="rId14" cstate="print"/>
            <a:srcRect/>
            <a:stretch>
              <a:fillRect l="-18000" r="-27000"/>
            </a:stretch>
          </a:blipFill>
          <a:ln w="38100" cap="flat" cmpd="sng" algn="ctr">
            <a:solidFill>
              <a:schemeClr val="bg1">
                <a:lumMod val="75000"/>
              </a:schemeClr>
            </a:solidFill>
            <a:prstDash val="solid"/>
            <a:round/>
            <a:headEnd type="none" w="med" len="med"/>
            <a:tailEnd type="none" w="med" len="med"/>
          </a:ln>
          <a:effectLst/>
        </p:spPr>
        <p:txBody>
          <a:bodyPr wrap="none" lIns="82124" tIns="41061" rIns="82124" bIns="41061" anchor="ctr"/>
          <a:lstStyle/>
          <a:p>
            <a:pPr defTabSz="814388" fontAlgn="auto">
              <a:spcBef>
                <a:spcPts val="0"/>
              </a:spcBef>
              <a:spcAft>
                <a:spcPts val="0"/>
              </a:spcAft>
              <a:defRPr/>
            </a:pPr>
            <a:endParaRPr lang="en-US" dirty="0">
              <a:latin typeface="+mn-lt"/>
            </a:endParaRPr>
          </a:p>
        </p:txBody>
      </p:sp>
      <p:pic>
        <p:nvPicPr>
          <p:cNvPr id="47177" name="Picture 1029"/>
          <p:cNvPicPr>
            <a:picLocks noChangeArrowheads="1"/>
          </p:cNvPicPr>
          <p:nvPr/>
        </p:nvPicPr>
        <p:blipFill>
          <a:blip r:embed="rId11" cstate="print"/>
          <a:srcRect/>
          <a:stretch>
            <a:fillRect/>
          </a:stretch>
        </p:blipFill>
        <p:spPr bwMode="auto">
          <a:xfrm>
            <a:off x="7467600" y="1524000"/>
            <a:ext cx="263525" cy="361950"/>
          </a:xfrm>
          <a:prstGeom prst="rect">
            <a:avLst/>
          </a:prstGeom>
          <a:noFill/>
          <a:ln w="9525">
            <a:noFill/>
            <a:miter lim="800000"/>
            <a:headEnd/>
            <a:tailEnd/>
          </a:ln>
        </p:spPr>
      </p:pic>
      <p:pic>
        <p:nvPicPr>
          <p:cNvPr id="47178" name="Picture 57" descr="icon_color"/>
          <p:cNvPicPr>
            <a:picLocks noChangeAspect="1" noChangeArrowheads="1"/>
          </p:cNvPicPr>
          <p:nvPr/>
        </p:nvPicPr>
        <p:blipFill>
          <a:blip r:embed="rId12" cstate="print"/>
          <a:srcRect/>
          <a:stretch>
            <a:fillRect/>
          </a:stretch>
        </p:blipFill>
        <p:spPr bwMode="auto">
          <a:xfrm>
            <a:off x="6324600" y="2355850"/>
            <a:ext cx="381000" cy="363538"/>
          </a:xfrm>
          <a:prstGeom prst="rect">
            <a:avLst/>
          </a:prstGeom>
          <a:noFill/>
          <a:ln w="9525">
            <a:noFill/>
            <a:miter lim="800000"/>
            <a:headEnd/>
            <a:tailEnd/>
          </a:ln>
        </p:spPr>
      </p:pic>
      <p:pic>
        <p:nvPicPr>
          <p:cNvPr id="3" name="Picture 2"/>
          <p:cNvPicPr>
            <a:picLocks noChangeAspect="1"/>
          </p:cNvPicPr>
          <p:nvPr/>
        </p:nvPicPr>
        <p:blipFill>
          <a:blip r:embed="rId15"/>
          <a:stretch>
            <a:fillRect/>
          </a:stretch>
        </p:blipFill>
        <p:spPr>
          <a:xfrm>
            <a:off x="1676400" y="1600200"/>
            <a:ext cx="584200" cy="458486"/>
          </a:xfrm>
          <a:prstGeom prst="rect">
            <a:avLst/>
          </a:prstGeom>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7" name="Elbow Connector 186"/>
          <p:cNvCxnSpPr/>
          <p:nvPr/>
        </p:nvCxnSpPr>
        <p:spPr>
          <a:xfrm rot="5400000">
            <a:off x="6944519" y="3277394"/>
            <a:ext cx="1828800" cy="874712"/>
          </a:xfrm>
          <a:prstGeom prst="bentConnector3">
            <a:avLst>
              <a:gd name="adj1" fmla="val 73311"/>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7513637" y="3611563"/>
            <a:ext cx="17367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149" name="Group 109"/>
          <p:cNvGrpSpPr>
            <a:grpSpLocks/>
          </p:cNvGrpSpPr>
          <p:nvPr/>
        </p:nvGrpSpPr>
        <p:grpSpPr bwMode="auto">
          <a:xfrm>
            <a:off x="6477000" y="2438400"/>
            <a:ext cx="1352550" cy="933450"/>
            <a:chOff x="4189399" y="2580907"/>
            <a:chExt cx="936458" cy="565146"/>
          </a:xfrm>
        </p:grpSpPr>
        <p:pic>
          <p:nvPicPr>
            <p:cNvPr id="6250" name="Picture 14"/>
            <p:cNvPicPr>
              <a:picLocks noChangeArrowheads="1"/>
            </p:cNvPicPr>
            <p:nvPr/>
          </p:nvPicPr>
          <p:blipFill>
            <a:blip r:embed="rId6" cstate="print"/>
            <a:srcRect/>
            <a:stretch>
              <a:fillRect/>
            </a:stretch>
          </p:blipFill>
          <p:spPr bwMode="auto">
            <a:xfrm>
              <a:off x="4189399" y="2580907"/>
              <a:ext cx="936458" cy="565146"/>
            </a:xfrm>
            <a:prstGeom prst="rect">
              <a:avLst/>
            </a:prstGeom>
            <a:noFill/>
            <a:ln w="9525">
              <a:noFill/>
              <a:miter lim="800000"/>
              <a:headEnd/>
              <a:tailEnd/>
            </a:ln>
          </p:spPr>
        </p:pic>
        <p:sp>
          <p:nvSpPr>
            <p:cNvPr id="6251" name="TextBox 108"/>
            <p:cNvSpPr txBox="1">
              <a:spLocks noChangeArrowheads="1"/>
            </p:cNvSpPr>
            <p:nvPr/>
          </p:nvSpPr>
          <p:spPr bwMode="auto">
            <a:xfrm>
              <a:off x="4224634" y="2734318"/>
              <a:ext cx="881851" cy="242315"/>
            </a:xfrm>
            <a:prstGeom prst="rect">
              <a:avLst/>
            </a:prstGeom>
            <a:noFill/>
            <a:ln w="9525">
              <a:noFill/>
              <a:miter lim="800000"/>
              <a:headEnd/>
              <a:tailEnd/>
            </a:ln>
          </p:spPr>
          <p:txBody>
            <a:bodyPr>
              <a:spAutoFit/>
            </a:bodyPr>
            <a:lstStyle/>
            <a:p>
              <a:pPr algn="ctr"/>
              <a:r>
                <a:rPr lang="en-US" sz="1000" b="1" dirty="0"/>
                <a:t>Vendor VPN Access Headend</a:t>
              </a:r>
            </a:p>
          </p:txBody>
        </p:sp>
      </p:grpSp>
      <p:grpSp>
        <p:nvGrpSpPr>
          <p:cNvPr id="6150" name="Group 109"/>
          <p:cNvGrpSpPr>
            <a:grpSpLocks/>
          </p:cNvGrpSpPr>
          <p:nvPr/>
        </p:nvGrpSpPr>
        <p:grpSpPr bwMode="auto">
          <a:xfrm>
            <a:off x="7620000" y="1905000"/>
            <a:ext cx="1352550" cy="933450"/>
            <a:chOff x="4189399" y="2580907"/>
            <a:chExt cx="936458" cy="565146"/>
          </a:xfrm>
        </p:grpSpPr>
        <p:pic>
          <p:nvPicPr>
            <p:cNvPr id="6248" name="Picture 14"/>
            <p:cNvPicPr>
              <a:picLocks noChangeArrowheads="1"/>
            </p:cNvPicPr>
            <p:nvPr/>
          </p:nvPicPr>
          <p:blipFill>
            <a:blip r:embed="rId6" cstate="print"/>
            <a:srcRect/>
            <a:stretch>
              <a:fillRect/>
            </a:stretch>
          </p:blipFill>
          <p:spPr bwMode="auto">
            <a:xfrm>
              <a:off x="4189399" y="2580907"/>
              <a:ext cx="936458" cy="565146"/>
            </a:xfrm>
            <a:prstGeom prst="rect">
              <a:avLst/>
            </a:prstGeom>
            <a:noFill/>
            <a:ln w="9525">
              <a:noFill/>
              <a:miter lim="800000"/>
              <a:headEnd/>
              <a:tailEnd/>
            </a:ln>
          </p:spPr>
        </p:pic>
        <p:sp>
          <p:nvSpPr>
            <p:cNvPr id="6249" name="TextBox 108"/>
            <p:cNvSpPr txBox="1">
              <a:spLocks noChangeArrowheads="1"/>
            </p:cNvSpPr>
            <p:nvPr/>
          </p:nvSpPr>
          <p:spPr bwMode="auto">
            <a:xfrm>
              <a:off x="4224634" y="2706878"/>
              <a:ext cx="881851" cy="335514"/>
            </a:xfrm>
            <a:prstGeom prst="rect">
              <a:avLst/>
            </a:prstGeom>
            <a:noFill/>
            <a:ln w="9525">
              <a:noFill/>
              <a:miter lim="800000"/>
              <a:headEnd/>
              <a:tailEnd/>
            </a:ln>
          </p:spPr>
          <p:txBody>
            <a:bodyPr>
              <a:spAutoFit/>
            </a:bodyPr>
            <a:lstStyle/>
            <a:p>
              <a:pPr algn="ctr"/>
              <a:r>
                <a:rPr lang="en-US" sz="1000" b="1" dirty="0"/>
                <a:t>Internet or </a:t>
              </a:r>
              <a:br>
                <a:rPr lang="en-US" sz="1000" b="1" dirty="0"/>
              </a:br>
              <a:r>
                <a:rPr lang="en-US" sz="1000" b="1" dirty="0"/>
                <a:t>Private WAN Access</a:t>
              </a:r>
            </a:p>
          </p:txBody>
        </p:sp>
      </p:grpSp>
      <p:grpSp>
        <p:nvGrpSpPr>
          <p:cNvPr id="6151" name="Group 517"/>
          <p:cNvGrpSpPr>
            <a:grpSpLocks/>
          </p:cNvGrpSpPr>
          <p:nvPr/>
        </p:nvGrpSpPr>
        <p:grpSpPr bwMode="auto">
          <a:xfrm>
            <a:off x="152400" y="5257800"/>
            <a:ext cx="3292475" cy="990600"/>
            <a:chOff x="230" y="1000"/>
            <a:chExt cx="2304" cy="643"/>
          </a:xfrm>
        </p:grpSpPr>
        <p:sp>
          <p:nvSpPr>
            <p:cNvPr id="6246" name="Rectangle 1595"/>
            <p:cNvSpPr>
              <a:spLocks noChangeArrowheads="1"/>
            </p:cNvSpPr>
            <p:nvPr/>
          </p:nvSpPr>
          <p:spPr bwMode="auto">
            <a:xfrm>
              <a:off x="230" y="1000"/>
              <a:ext cx="2304" cy="643"/>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dirty="0"/>
            </a:p>
          </p:txBody>
        </p:sp>
        <p:sp>
          <p:nvSpPr>
            <p:cNvPr id="129" name="Rectangle 128"/>
            <p:cNvSpPr/>
            <p:nvPr/>
          </p:nvSpPr>
          <p:spPr>
            <a:xfrm>
              <a:off x="244" y="1013"/>
              <a:ext cx="941" cy="178"/>
            </a:xfrm>
            <a:prstGeom prst="rect">
              <a:avLst/>
            </a:prstGeom>
          </p:spPr>
          <p:txBody>
            <a:bodyPr wrap="none">
              <a:spAutoFit/>
            </a:bodyPr>
            <a:lstStyle/>
            <a:p>
              <a:pPr fontAlgn="auto">
                <a:spcBef>
                  <a:spcPts val="0"/>
                </a:spcBef>
                <a:spcAft>
                  <a:spcPts val="0"/>
                </a:spcAft>
                <a:defRPr/>
              </a:pPr>
              <a:r>
                <a:rPr lang="en-US" sz="1200" b="1" kern="0" dirty="0">
                  <a:solidFill>
                    <a:schemeClr val="tx2"/>
                  </a:solidFill>
                  <a:latin typeface="+mn-lt"/>
                </a:rPr>
                <a:t>EHR Vendor Zone</a:t>
              </a:r>
              <a:endParaRPr lang="en-US" sz="1200" b="1" dirty="0">
                <a:latin typeface="+mn-lt"/>
              </a:endParaRPr>
            </a:p>
          </p:txBody>
        </p:sp>
      </p:grpSp>
      <p:grpSp>
        <p:nvGrpSpPr>
          <p:cNvPr id="6152" name="Group 109"/>
          <p:cNvGrpSpPr>
            <a:grpSpLocks/>
          </p:cNvGrpSpPr>
          <p:nvPr/>
        </p:nvGrpSpPr>
        <p:grpSpPr bwMode="auto">
          <a:xfrm>
            <a:off x="1177925" y="5426075"/>
            <a:ext cx="1273175" cy="781050"/>
            <a:chOff x="4224634" y="2627059"/>
            <a:chExt cx="881851" cy="472850"/>
          </a:xfrm>
        </p:grpSpPr>
        <p:pic>
          <p:nvPicPr>
            <p:cNvPr id="6244" name="Picture 14"/>
            <p:cNvPicPr>
              <a:picLocks noChangeArrowheads="1"/>
            </p:cNvPicPr>
            <p:nvPr/>
          </p:nvPicPr>
          <p:blipFill>
            <a:blip r:embed="rId6" cstate="print"/>
            <a:srcRect/>
            <a:stretch>
              <a:fillRect/>
            </a:stretch>
          </p:blipFill>
          <p:spPr bwMode="auto">
            <a:xfrm>
              <a:off x="4265867" y="2627059"/>
              <a:ext cx="783521" cy="472850"/>
            </a:xfrm>
            <a:prstGeom prst="rect">
              <a:avLst/>
            </a:prstGeom>
            <a:noFill/>
            <a:ln w="9525">
              <a:noFill/>
              <a:miter lim="800000"/>
              <a:headEnd/>
              <a:tailEnd/>
            </a:ln>
          </p:spPr>
        </p:pic>
        <p:sp>
          <p:nvSpPr>
            <p:cNvPr id="6245" name="TextBox 108"/>
            <p:cNvSpPr txBox="1">
              <a:spLocks noChangeArrowheads="1"/>
            </p:cNvSpPr>
            <p:nvPr/>
          </p:nvSpPr>
          <p:spPr bwMode="auto">
            <a:xfrm>
              <a:off x="4224634" y="2773106"/>
              <a:ext cx="881851" cy="242316"/>
            </a:xfrm>
            <a:prstGeom prst="rect">
              <a:avLst/>
            </a:prstGeom>
            <a:noFill/>
            <a:ln w="9525">
              <a:noFill/>
              <a:miter lim="800000"/>
              <a:headEnd/>
              <a:tailEnd/>
            </a:ln>
          </p:spPr>
          <p:txBody>
            <a:bodyPr>
              <a:spAutoFit/>
            </a:bodyPr>
            <a:lstStyle/>
            <a:p>
              <a:pPr algn="ctr"/>
              <a:r>
                <a:rPr lang="en-US" sz="1000" b="1" dirty="0" smtClean="0"/>
                <a:t>Medical-Grade </a:t>
              </a:r>
              <a:r>
                <a:rPr lang="en-US" sz="1000" b="1" dirty="0"/>
                <a:t>Network</a:t>
              </a:r>
            </a:p>
          </p:txBody>
        </p:sp>
      </p:grpSp>
      <p:grpSp>
        <p:nvGrpSpPr>
          <p:cNvPr id="6153" name="Group 517"/>
          <p:cNvGrpSpPr>
            <a:grpSpLocks/>
          </p:cNvGrpSpPr>
          <p:nvPr/>
        </p:nvGrpSpPr>
        <p:grpSpPr bwMode="auto">
          <a:xfrm>
            <a:off x="152400" y="3832225"/>
            <a:ext cx="3292475" cy="990600"/>
            <a:chOff x="230" y="1000"/>
            <a:chExt cx="2304" cy="643"/>
          </a:xfrm>
        </p:grpSpPr>
        <p:sp>
          <p:nvSpPr>
            <p:cNvPr id="6242" name="Rectangle 1595"/>
            <p:cNvSpPr>
              <a:spLocks noChangeArrowheads="1"/>
            </p:cNvSpPr>
            <p:nvPr/>
          </p:nvSpPr>
          <p:spPr bwMode="auto">
            <a:xfrm>
              <a:off x="230" y="1000"/>
              <a:ext cx="2304" cy="643"/>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dirty="0"/>
            </a:p>
          </p:txBody>
        </p:sp>
        <p:sp>
          <p:nvSpPr>
            <p:cNvPr id="122" name="Rectangle 121"/>
            <p:cNvSpPr/>
            <p:nvPr/>
          </p:nvSpPr>
          <p:spPr>
            <a:xfrm>
              <a:off x="244" y="1013"/>
              <a:ext cx="1443" cy="178"/>
            </a:xfrm>
            <a:prstGeom prst="rect">
              <a:avLst/>
            </a:prstGeom>
          </p:spPr>
          <p:txBody>
            <a:bodyPr wrap="none">
              <a:spAutoFit/>
            </a:bodyPr>
            <a:lstStyle/>
            <a:p>
              <a:pPr fontAlgn="auto">
                <a:spcBef>
                  <a:spcPts val="0"/>
                </a:spcBef>
                <a:spcAft>
                  <a:spcPts val="0"/>
                </a:spcAft>
                <a:defRPr/>
              </a:pPr>
              <a:r>
                <a:rPr lang="en-US" sz="1200" b="1" kern="0" dirty="0">
                  <a:solidFill>
                    <a:schemeClr val="tx2"/>
                  </a:solidFill>
                  <a:latin typeface="+mn-lt"/>
                </a:rPr>
                <a:t>Patient Monitor Vendor Zone</a:t>
              </a:r>
              <a:endParaRPr lang="en-US" sz="1200" b="1" dirty="0">
                <a:latin typeface="+mn-lt"/>
              </a:endParaRPr>
            </a:p>
          </p:txBody>
        </p:sp>
      </p:grpSp>
      <p:grpSp>
        <p:nvGrpSpPr>
          <p:cNvPr id="6154" name="Group 109"/>
          <p:cNvGrpSpPr>
            <a:grpSpLocks/>
          </p:cNvGrpSpPr>
          <p:nvPr/>
        </p:nvGrpSpPr>
        <p:grpSpPr bwMode="auto">
          <a:xfrm>
            <a:off x="1177925" y="4060825"/>
            <a:ext cx="1273175" cy="781050"/>
            <a:chOff x="4224634" y="2627059"/>
            <a:chExt cx="881851" cy="472850"/>
          </a:xfrm>
        </p:grpSpPr>
        <p:pic>
          <p:nvPicPr>
            <p:cNvPr id="6240" name="Picture 14"/>
            <p:cNvPicPr>
              <a:picLocks noChangeArrowheads="1"/>
            </p:cNvPicPr>
            <p:nvPr/>
          </p:nvPicPr>
          <p:blipFill>
            <a:blip r:embed="rId6" cstate="print"/>
            <a:srcRect/>
            <a:stretch>
              <a:fillRect/>
            </a:stretch>
          </p:blipFill>
          <p:spPr bwMode="auto">
            <a:xfrm>
              <a:off x="4265867" y="2627059"/>
              <a:ext cx="783521" cy="472850"/>
            </a:xfrm>
            <a:prstGeom prst="rect">
              <a:avLst/>
            </a:prstGeom>
            <a:noFill/>
            <a:ln w="9525">
              <a:noFill/>
              <a:miter lim="800000"/>
              <a:headEnd/>
              <a:tailEnd/>
            </a:ln>
          </p:spPr>
        </p:pic>
        <p:sp>
          <p:nvSpPr>
            <p:cNvPr id="6241" name="TextBox 108"/>
            <p:cNvSpPr txBox="1">
              <a:spLocks noChangeArrowheads="1"/>
            </p:cNvSpPr>
            <p:nvPr/>
          </p:nvSpPr>
          <p:spPr bwMode="auto">
            <a:xfrm>
              <a:off x="4224634" y="2773106"/>
              <a:ext cx="881851" cy="242316"/>
            </a:xfrm>
            <a:prstGeom prst="rect">
              <a:avLst/>
            </a:prstGeom>
            <a:noFill/>
            <a:ln w="9525">
              <a:noFill/>
              <a:miter lim="800000"/>
              <a:headEnd/>
              <a:tailEnd/>
            </a:ln>
          </p:spPr>
          <p:txBody>
            <a:bodyPr>
              <a:spAutoFit/>
            </a:bodyPr>
            <a:lstStyle/>
            <a:p>
              <a:pPr algn="ctr"/>
              <a:r>
                <a:rPr lang="en-US" sz="1000" b="1" dirty="0" smtClean="0"/>
                <a:t>Medical-Grade </a:t>
              </a:r>
              <a:r>
                <a:rPr lang="en-US" sz="1000" b="1" dirty="0"/>
                <a:t>Network</a:t>
              </a:r>
            </a:p>
          </p:txBody>
        </p:sp>
      </p:grpSp>
      <p:grpSp>
        <p:nvGrpSpPr>
          <p:cNvPr id="6155" name="Group 517"/>
          <p:cNvGrpSpPr>
            <a:grpSpLocks/>
          </p:cNvGrpSpPr>
          <p:nvPr/>
        </p:nvGrpSpPr>
        <p:grpSpPr bwMode="auto">
          <a:xfrm>
            <a:off x="152400" y="2306638"/>
            <a:ext cx="3292475" cy="990600"/>
            <a:chOff x="230" y="1000"/>
            <a:chExt cx="2304" cy="643"/>
          </a:xfrm>
        </p:grpSpPr>
        <p:sp>
          <p:nvSpPr>
            <p:cNvPr id="6238" name="Rectangle 1595"/>
            <p:cNvSpPr>
              <a:spLocks noChangeArrowheads="1"/>
            </p:cNvSpPr>
            <p:nvPr/>
          </p:nvSpPr>
          <p:spPr bwMode="auto">
            <a:xfrm>
              <a:off x="230" y="1000"/>
              <a:ext cx="2304" cy="643"/>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dirty="0"/>
            </a:p>
          </p:txBody>
        </p:sp>
        <p:sp>
          <p:nvSpPr>
            <p:cNvPr id="112" name="Rectangle 111"/>
            <p:cNvSpPr/>
            <p:nvPr/>
          </p:nvSpPr>
          <p:spPr>
            <a:xfrm>
              <a:off x="244" y="1013"/>
              <a:ext cx="1423" cy="180"/>
            </a:xfrm>
            <a:prstGeom prst="rect">
              <a:avLst/>
            </a:prstGeom>
          </p:spPr>
          <p:txBody>
            <a:bodyPr wrap="none">
              <a:spAutoFit/>
            </a:bodyPr>
            <a:lstStyle/>
            <a:p>
              <a:pPr fontAlgn="auto">
                <a:spcBef>
                  <a:spcPts val="0"/>
                </a:spcBef>
                <a:spcAft>
                  <a:spcPts val="0"/>
                </a:spcAft>
                <a:defRPr/>
              </a:pPr>
              <a:r>
                <a:rPr lang="en-US" sz="1200" b="1" kern="0" dirty="0">
                  <a:solidFill>
                    <a:schemeClr val="tx2"/>
                  </a:solidFill>
                  <a:latin typeface="+mn-lt"/>
                </a:rPr>
                <a:t>SmartPump Vendor Zone</a:t>
              </a:r>
              <a:endParaRPr lang="en-US" sz="1200" b="1" dirty="0">
                <a:latin typeface="+mn-lt"/>
              </a:endParaRPr>
            </a:p>
          </p:txBody>
        </p:sp>
      </p:grpSp>
      <p:grpSp>
        <p:nvGrpSpPr>
          <p:cNvPr id="6156" name="Group 109"/>
          <p:cNvGrpSpPr>
            <a:grpSpLocks/>
          </p:cNvGrpSpPr>
          <p:nvPr/>
        </p:nvGrpSpPr>
        <p:grpSpPr bwMode="auto">
          <a:xfrm>
            <a:off x="1177925" y="2566988"/>
            <a:ext cx="1273175" cy="781050"/>
            <a:chOff x="4224634" y="2627059"/>
            <a:chExt cx="881851" cy="472850"/>
          </a:xfrm>
        </p:grpSpPr>
        <p:pic>
          <p:nvPicPr>
            <p:cNvPr id="6236" name="Picture 14"/>
            <p:cNvPicPr>
              <a:picLocks noChangeArrowheads="1"/>
            </p:cNvPicPr>
            <p:nvPr/>
          </p:nvPicPr>
          <p:blipFill>
            <a:blip r:embed="rId6" cstate="print"/>
            <a:srcRect/>
            <a:stretch>
              <a:fillRect/>
            </a:stretch>
          </p:blipFill>
          <p:spPr bwMode="auto">
            <a:xfrm>
              <a:off x="4265867" y="2627059"/>
              <a:ext cx="783521" cy="472850"/>
            </a:xfrm>
            <a:prstGeom prst="rect">
              <a:avLst/>
            </a:prstGeom>
            <a:noFill/>
            <a:ln w="9525">
              <a:noFill/>
              <a:miter lim="800000"/>
              <a:headEnd/>
              <a:tailEnd/>
            </a:ln>
          </p:spPr>
        </p:pic>
        <p:sp>
          <p:nvSpPr>
            <p:cNvPr id="6237" name="TextBox 108"/>
            <p:cNvSpPr txBox="1">
              <a:spLocks noChangeArrowheads="1"/>
            </p:cNvSpPr>
            <p:nvPr/>
          </p:nvSpPr>
          <p:spPr bwMode="auto">
            <a:xfrm>
              <a:off x="4224634" y="2733738"/>
              <a:ext cx="881851" cy="242316"/>
            </a:xfrm>
            <a:prstGeom prst="rect">
              <a:avLst/>
            </a:prstGeom>
            <a:noFill/>
            <a:ln w="9525">
              <a:noFill/>
              <a:miter lim="800000"/>
              <a:headEnd/>
              <a:tailEnd/>
            </a:ln>
          </p:spPr>
          <p:txBody>
            <a:bodyPr>
              <a:spAutoFit/>
            </a:bodyPr>
            <a:lstStyle/>
            <a:p>
              <a:pPr algn="ctr"/>
              <a:r>
                <a:rPr lang="en-US" sz="1000" b="1" dirty="0" smtClean="0"/>
                <a:t>Medical-Grade </a:t>
              </a:r>
              <a:r>
                <a:rPr lang="en-US" sz="1000" b="1" dirty="0"/>
                <a:t>Network</a:t>
              </a:r>
            </a:p>
          </p:txBody>
        </p:sp>
      </p:grpSp>
      <p:sp>
        <p:nvSpPr>
          <p:cNvPr id="131" name="Trapezoid 130"/>
          <p:cNvSpPr/>
          <p:nvPr/>
        </p:nvSpPr>
        <p:spPr bwMode="auto">
          <a:xfrm rot="5400000">
            <a:off x="2087562" y="3328988"/>
            <a:ext cx="5635625" cy="660400"/>
          </a:xfrm>
          <a:prstGeom prst="trapezoid">
            <a:avLst>
              <a:gd name="adj" fmla="val 376650"/>
            </a:avLst>
          </a:prstGeom>
          <a:gradFill>
            <a:gsLst>
              <a:gs pos="0">
                <a:schemeClr val="accent1">
                  <a:alpha val="0"/>
                </a:schemeClr>
              </a:gs>
              <a:gs pos="100000">
                <a:srgbClr val="47B0D5">
                  <a:alpha val="40000"/>
                </a:srgbClr>
              </a:gs>
            </a:gsLst>
            <a:lin ang="5400000" scaled="0"/>
          </a:gradFill>
          <a:ln w="9525" cap="flat" cmpd="sng" algn="ctr">
            <a:noFill/>
            <a:prstDash val="solid"/>
            <a:round/>
            <a:headEnd type="none" w="med" len="med"/>
            <a:tailEnd type="none" w="med" len="med"/>
          </a:ln>
          <a:effectLst/>
        </p:spPr>
        <p:txBody>
          <a:bodyPr lIns="82124" tIns="41061" rIns="82124" bIns="41061" anchor="ctr"/>
          <a:lstStyle/>
          <a:p>
            <a:pPr algn="ctr" defTabSz="814388" eaLnBrk="0" hangingPunct="0">
              <a:lnSpc>
                <a:spcPct val="90000"/>
              </a:lnSpc>
              <a:defRPr/>
            </a:pPr>
            <a:endParaRPr lang="en-US" sz="2400" b="1" dirty="0"/>
          </a:p>
        </p:txBody>
      </p:sp>
      <p:grpSp>
        <p:nvGrpSpPr>
          <p:cNvPr id="6158" name="Group 517"/>
          <p:cNvGrpSpPr>
            <a:grpSpLocks/>
          </p:cNvGrpSpPr>
          <p:nvPr/>
        </p:nvGrpSpPr>
        <p:grpSpPr bwMode="auto">
          <a:xfrm>
            <a:off x="152400" y="990600"/>
            <a:ext cx="3292475" cy="990600"/>
            <a:chOff x="230" y="1000"/>
            <a:chExt cx="2304" cy="643"/>
          </a:xfrm>
        </p:grpSpPr>
        <p:sp>
          <p:nvSpPr>
            <p:cNvPr id="6234" name="Rectangle 1595"/>
            <p:cNvSpPr>
              <a:spLocks noChangeArrowheads="1"/>
            </p:cNvSpPr>
            <p:nvPr/>
          </p:nvSpPr>
          <p:spPr bwMode="auto">
            <a:xfrm>
              <a:off x="230" y="1000"/>
              <a:ext cx="2304" cy="643"/>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dirty="0"/>
            </a:p>
          </p:txBody>
        </p:sp>
        <p:sp>
          <p:nvSpPr>
            <p:cNvPr id="108" name="Rectangle 107"/>
            <p:cNvSpPr/>
            <p:nvPr/>
          </p:nvSpPr>
          <p:spPr>
            <a:xfrm>
              <a:off x="244" y="1013"/>
              <a:ext cx="1205" cy="178"/>
            </a:xfrm>
            <a:prstGeom prst="rect">
              <a:avLst/>
            </a:prstGeom>
          </p:spPr>
          <p:txBody>
            <a:bodyPr wrap="none">
              <a:spAutoFit/>
            </a:bodyPr>
            <a:lstStyle/>
            <a:p>
              <a:pPr fontAlgn="auto">
                <a:spcBef>
                  <a:spcPts val="0"/>
                </a:spcBef>
                <a:spcAft>
                  <a:spcPts val="0"/>
                </a:spcAft>
                <a:defRPr/>
              </a:pPr>
              <a:r>
                <a:rPr lang="en-US" sz="1200" b="1" kern="0" dirty="0">
                  <a:solidFill>
                    <a:schemeClr val="tx2"/>
                  </a:solidFill>
                  <a:latin typeface="+mn-lt"/>
                </a:rPr>
                <a:t>Radiology Vendor Zone</a:t>
              </a:r>
              <a:endParaRPr lang="en-US" sz="1200" b="1" dirty="0">
                <a:latin typeface="+mn-lt"/>
              </a:endParaRPr>
            </a:p>
          </p:txBody>
        </p:sp>
      </p:grpSp>
      <p:graphicFrame>
        <p:nvGraphicFramePr>
          <p:cNvPr id="6146"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205"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9" name="Rectangle 3" hidden="1"/>
          <p:cNvSpPr>
            <a:spLocks noChangeArrowheads="1"/>
          </p:cNvSpPr>
          <p:nvPr>
            <p:custDataLst>
              <p:tags r:id="rId3"/>
            </p:custDataLst>
          </p:nvPr>
        </p:nvSpPr>
        <p:spPr bwMode="auto">
          <a:xfrm>
            <a:off x="0" y="0"/>
            <a:ext cx="158750" cy="158750"/>
          </a:xfrm>
          <a:prstGeom prst="rect">
            <a:avLst/>
          </a:prstGeom>
          <a:solidFill>
            <a:srgbClr val="FFFFCC"/>
          </a:solidFill>
          <a:ln w="9525" algn="ctr">
            <a:solidFill>
              <a:schemeClr val="tx2"/>
            </a:solidFill>
            <a:miter lim="800000"/>
            <a:headEnd/>
            <a:tailEnd/>
          </a:ln>
        </p:spPr>
        <p:txBody>
          <a:bodyPr wrap="none" lIns="0" tIns="0" rIns="0" bIns="0" anchor="ctr"/>
          <a:lstStyle/>
          <a:p>
            <a:pPr defTabSz="766763"/>
            <a:r>
              <a:rPr lang="en-US" sz="1400" dirty="0"/>
              <a:t> </a:t>
            </a:r>
          </a:p>
        </p:txBody>
      </p:sp>
      <p:sp>
        <p:nvSpPr>
          <p:cNvPr id="6160" name="Rectangle 110"/>
          <p:cNvSpPr>
            <a:spLocks noGrp="1"/>
          </p:cNvSpPr>
          <p:nvPr>
            <p:ph type="title" idx="4294967295"/>
          </p:nvPr>
        </p:nvSpPr>
        <p:spPr/>
        <p:txBody>
          <a:bodyPr/>
          <a:lstStyle/>
          <a:p>
            <a:pPr eaLnBrk="1" hangingPunct="1"/>
            <a:r>
              <a:rPr lang="en-US" dirty="0" smtClean="0"/>
              <a:t>Remote Vendor Access Architecture</a:t>
            </a:r>
            <a:br>
              <a:rPr lang="en-US" dirty="0" smtClean="0"/>
            </a:br>
            <a:endParaRPr lang="en-US" dirty="0" smtClean="0"/>
          </a:p>
        </p:txBody>
      </p:sp>
      <p:pic>
        <p:nvPicPr>
          <p:cNvPr id="6161" name="Picture 3" descr="432324018@09062009-207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73100" y="1423988"/>
            <a:ext cx="469900" cy="454025"/>
          </a:xfrm>
          <a:prstGeom prst="rect">
            <a:avLst/>
          </a:prstGeom>
          <a:noFill/>
          <a:ln w="9525">
            <a:noFill/>
            <a:miter lim="800000"/>
            <a:headEnd/>
            <a:tailEnd/>
          </a:ln>
        </p:spPr>
      </p:pic>
      <p:pic>
        <p:nvPicPr>
          <p:cNvPr id="6162" name="Picture 72"/>
          <p:cNvPicPr>
            <a:picLocks noChangeAspect="1" noChangeArrowheads="1"/>
          </p:cNvPicPr>
          <p:nvPr/>
        </p:nvPicPr>
        <p:blipFill>
          <a:blip r:embed="rId9" cstate="print"/>
          <a:srcRect/>
          <a:stretch>
            <a:fillRect/>
          </a:stretch>
        </p:blipFill>
        <p:spPr bwMode="auto">
          <a:xfrm>
            <a:off x="439738" y="2840038"/>
            <a:ext cx="517525" cy="646112"/>
          </a:xfrm>
          <a:prstGeom prst="rect">
            <a:avLst/>
          </a:prstGeom>
          <a:noFill/>
          <a:ln w="9525">
            <a:noFill/>
            <a:miter lim="800000"/>
            <a:headEnd/>
            <a:tailEnd/>
          </a:ln>
        </p:spPr>
      </p:pic>
      <p:pic>
        <p:nvPicPr>
          <p:cNvPr id="6163" name="Picture 7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49238" y="1401763"/>
            <a:ext cx="315912" cy="530225"/>
          </a:xfrm>
          <a:prstGeom prst="rect">
            <a:avLst/>
          </a:prstGeom>
          <a:noFill/>
          <a:ln w="9525">
            <a:noFill/>
            <a:miter lim="800000"/>
            <a:headEnd/>
            <a:tailEnd/>
          </a:ln>
        </p:spPr>
      </p:pic>
      <p:pic>
        <p:nvPicPr>
          <p:cNvPr id="6164" name="Picture 14" descr="MainframeFEPApr99"/>
          <p:cNvPicPr>
            <a:picLocks noChangeAspect="1" noChangeArrowheads="1"/>
          </p:cNvPicPr>
          <p:nvPr/>
        </p:nvPicPr>
        <p:blipFill>
          <a:blip r:embed="rId11" cstate="print"/>
          <a:srcRect/>
          <a:stretch>
            <a:fillRect/>
          </a:stretch>
        </p:blipFill>
        <p:spPr bwMode="auto">
          <a:xfrm>
            <a:off x="304800" y="5641975"/>
            <a:ext cx="811213" cy="503238"/>
          </a:xfrm>
          <a:prstGeom prst="rect">
            <a:avLst/>
          </a:prstGeom>
          <a:noFill/>
          <a:ln w="9525">
            <a:noFill/>
            <a:miter lim="800000"/>
            <a:headEnd/>
            <a:tailEnd/>
          </a:ln>
        </p:spPr>
      </p:pic>
      <p:pic>
        <p:nvPicPr>
          <p:cNvPr id="6165" name="Picture 57" descr="icon_color"/>
          <p:cNvPicPr>
            <a:picLocks noChangeAspect="1" noChangeArrowheads="1"/>
          </p:cNvPicPr>
          <p:nvPr/>
        </p:nvPicPr>
        <p:blipFill>
          <a:blip r:embed="rId12" cstate="print"/>
          <a:srcRect/>
          <a:stretch>
            <a:fillRect/>
          </a:stretch>
        </p:blipFill>
        <p:spPr bwMode="auto">
          <a:xfrm>
            <a:off x="3624263" y="1524000"/>
            <a:ext cx="503237" cy="479425"/>
          </a:xfrm>
          <a:prstGeom prst="rect">
            <a:avLst/>
          </a:prstGeom>
          <a:noFill/>
          <a:ln w="9525">
            <a:noFill/>
            <a:miter lim="800000"/>
            <a:headEnd/>
            <a:tailEnd/>
          </a:ln>
        </p:spPr>
      </p:pic>
      <p:pic>
        <p:nvPicPr>
          <p:cNvPr id="6166" name="Picture 57" descr="icon_color"/>
          <p:cNvPicPr>
            <a:picLocks noChangeAspect="1" noChangeArrowheads="1"/>
          </p:cNvPicPr>
          <p:nvPr/>
        </p:nvPicPr>
        <p:blipFill>
          <a:blip r:embed="rId12" cstate="print"/>
          <a:srcRect/>
          <a:stretch>
            <a:fillRect/>
          </a:stretch>
        </p:blipFill>
        <p:spPr bwMode="auto">
          <a:xfrm>
            <a:off x="3643313" y="2755900"/>
            <a:ext cx="503237" cy="481013"/>
          </a:xfrm>
          <a:prstGeom prst="rect">
            <a:avLst/>
          </a:prstGeom>
          <a:noFill/>
          <a:ln w="9525">
            <a:noFill/>
            <a:miter lim="800000"/>
            <a:headEnd/>
            <a:tailEnd/>
          </a:ln>
        </p:spPr>
      </p:pic>
      <p:pic>
        <p:nvPicPr>
          <p:cNvPr id="6167" name="Picture 57" descr="icon_color"/>
          <p:cNvPicPr>
            <a:picLocks noChangeAspect="1" noChangeArrowheads="1"/>
          </p:cNvPicPr>
          <p:nvPr/>
        </p:nvPicPr>
        <p:blipFill>
          <a:blip r:embed="rId12" cstate="print"/>
          <a:srcRect/>
          <a:stretch>
            <a:fillRect/>
          </a:stretch>
        </p:blipFill>
        <p:spPr bwMode="auto">
          <a:xfrm>
            <a:off x="3776663" y="1676400"/>
            <a:ext cx="503237" cy="479425"/>
          </a:xfrm>
          <a:prstGeom prst="rect">
            <a:avLst/>
          </a:prstGeom>
          <a:noFill/>
          <a:ln w="9525">
            <a:noFill/>
            <a:miter lim="800000"/>
            <a:headEnd/>
            <a:tailEnd/>
          </a:ln>
        </p:spPr>
      </p:pic>
      <p:pic>
        <p:nvPicPr>
          <p:cNvPr id="6168" name="Picture 57" descr="icon_color"/>
          <p:cNvPicPr>
            <a:picLocks noChangeAspect="1" noChangeArrowheads="1"/>
          </p:cNvPicPr>
          <p:nvPr/>
        </p:nvPicPr>
        <p:blipFill>
          <a:blip r:embed="rId12" cstate="print"/>
          <a:srcRect/>
          <a:stretch>
            <a:fillRect/>
          </a:stretch>
        </p:blipFill>
        <p:spPr bwMode="auto">
          <a:xfrm>
            <a:off x="3795713" y="2908300"/>
            <a:ext cx="503237" cy="481013"/>
          </a:xfrm>
          <a:prstGeom prst="rect">
            <a:avLst/>
          </a:prstGeom>
          <a:noFill/>
          <a:ln w="9525">
            <a:noFill/>
            <a:miter lim="800000"/>
            <a:headEnd/>
            <a:tailEnd/>
          </a:ln>
        </p:spPr>
      </p:pic>
      <p:pic>
        <p:nvPicPr>
          <p:cNvPr id="6169" name="Picture 57" descr="icon_color"/>
          <p:cNvPicPr>
            <a:picLocks noChangeAspect="1" noChangeArrowheads="1"/>
          </p:cNvPicPr>
          <p:nvPr/>
        </p:nvPicPr>
        <p:blipFill>
          <a:blip r:embed="rId12" cstate="print"/>
          <a:srcRect/>
          <a:stretch>
            <a:fillRect/>
          </a:stretch>
        </p:blipFill>
        <p:spPr bwMode="auto">
          <a:xfrm>
            <a:off x="3641725" y="4238625"/>
            <a:ext cx="503238" cy="481013"/>
          </a:xfrm>
          <a:prstGeom prst="rect">
            <a:avLst/>
          </a:prstGeom>
          <a:noFill/>
          <a:ln w="9525">
            <a:noFill/>
            <a:miter lim="800000"/>
            <a:headEnd/>
            <a:tailEnd/>
          </a:ln>
        </p:spPr>
      </p:pic>
      <p:pic>
        <p:nvPicPr>
          <p:cNvPr id="6170" name="Picture 57" descr="icon_color"/>
          <p:cNvPicPr>
            <a:picLocks noChangeAspect="1" noChangeArrowheads="1"/>
          </p:cNvPicPr>
          <p:nvPr/>
        </p:nvPicPr>
        <p:blipFill>
          <a:blip r:embed="rId12" cstate="print"/>
          <a:srcRect/>
          <a:stretch>
            <a:fillRect/>
          </a:stretch>
        </p:blipFill>
        <p:spPr bwMode="auto">
          <a:xfrm>
            <a:off x="3794125" y="4391025"/>
            <a:ext cx="503238" cy="481013"/>
          </a:xfrm>
          <a:prstGeom prst="rect">
            <a:avLst/>
          </a:prstGeom>
          <a:noFill/>
          <a:ln w="9525">
            <a:noFill/>
            <a:miter lim="800000"/>
            <a:headEnd/>
            <a:tailEnd/>
          </a:ln>
        </p:spPr>
      </p:pic>
      <p:pic>
        <p:nvPicPr>
          <p:cNvPr id="6171" name="Picture 57" descr="icon_color"/>
          <p:cNvPicPr>
            <a:picLocks noChangeAspect="1" noChangeArrowheads="1"/>
          </p:cNvPicPr>
          <p:nvPr/>
        </p:nvPicPr>
        <p:blipFill>
          <a:blip r:embed="rId12" cstate="print"/>
          <a:srcRect/>
          <a:stretch>
            <a:fillRect/>
          </a:stretch>
        </p:blipFill>
        <p:spPr bwMode="auto">
          <a:xfrm>
            <a:off x="3683000" y="5651500"/>
            <a:ext cx="503238" cy="481013"/>
          </a:xfrm>
          <a:prstGeom prst="rect">
            <a:avLst/>
          </a:prstGeom>
          <a:noFill/>
          <a:ln w="9525">
            <a:noFill/>
            <a:miter lim="800000"/>
            <a:headEnd/>
            <a:tailEnd/>
          </a:ln>
        </p:spPr>
      </p:pic>
      <p:pic>
        <p:nvPicPr>
          <p:cNvPr id="6172" name="Picture 57" descr="icon_color"/>
          <p:cNvPicPr>
            <a:picLocks noChangeAspect="1" noChangeArrowheads="1"/>
          </p:cNvPicPr>
          <p:nvPr/>
        </p:nvPicPr>
        <p:blipFill>
          <a:blip r:embed="rId12" cstate="print"/>
          <a:srcRect/>
          <a:stretch>
            <a:fillRect/>
          </a:stretch>
        </p:blipFill>
        <p:spPr bwMode="auto">
          <a:xfrm>
            <a:off x="3835400" y="5803900"/>
            <a:ext cx="503238" cy="481013"/>
          </a:xfrm>
          <a:prstGeom prst="rect">
            <a:avLst/>
          </a:prstGeom>
          <a:noFill/>
          <a:ln w="9525">
            <a:noFill/>
            <a:miter lim="800000"/>
            <a:headEnd/>
            <a:tailEnd/>
          </a:ln>
        </p:spPr>
      </p:pic>
      <p:pic>
        <p:nvPicPr>
          <p:cNvPr id="6173" name="Picture 57" descr="icon_color"/>
          <p:cNvPicPr>
            <a:picLocks noChangeAspect="1" noChangeArrowheads="1"/>
          </p:cNvPicPr>
          <p:nvPr/>
        </p:nvPicPr>
        <p:blipFill>
          <a:blip r:embed="rId12" cstate="print"/>
          <a:srcRect/>
          <a:stretch>
            <a:fillRect/>
          </a:stretch>
        </p:blipFill>
        <p:spPr bwMode="auto">
          <a:xfrm>
            <a:off x="5299075" y="3462338"/>
            <a:ext cx="765175" cy="730250"/>
          </a:xfrm>
          <a:prstGeom prst="rect">
            <a:avLst/>
          </a:prstGeom>
          <a:noFill/>
          <a:ln w="9525">
            <a:noFill/>
            <a:miter lim="800000"/>
            <a:headEnd/>
            <a:tailEnd/>
          </a:ln>
        </p:spPr>
      </p:pic>
      <p:pic>
        <p:nvPicPr>
          <p:cNvPr id="6174" name="Picture 57" descr="icon_color"/>
          <p:cNvPicPr>
            <a:picLocks noChangeAspect="1" noChangeArrowheads="1"/>
          </p:cNvPicPr>
          <p:nvPr/>
        </p:nvPicPr>
        <p:blipFill>
          <a:blip r:embed="rId12" cstate="print"/>
          <a:srcRect/>
          <a:stretch>
            <a:fillRect/>
          </a:stretch>
        </p:blipFill>
        <p:spPr bwMode="auto">
          <a:xfrm>
            <a:off x="5451475" y="3614738"/>
            <a:ext cx="765175" cy="730250"/>
          </a:xfrm>
          <a:prstGeom prst="rect">
            <a:avLst/>
          </a:prstGeom>
          <a:noFill/>
          <a:ln w="9525">
            <a:noFill/>
            <a:miter lim="800000"/>
            <a:headEnd/>
            <a:tailEnd/>
          </a:ln>
        </p:spPr>
      </p:pic>
      <p:sp>
        <p:nvSpPr>
          <p:cNvPr id="203" name="TextBox 202"/>
          <p:cNvSpPr txBox="1"/>
          <p:nvPr/>
        </p:nvSpPr>
        <p:spPr>
          <a:xfrm>
            <a:off x="3425556" y="762000"/>
            <a:ext cx="1149620" cy="646331"/>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200" b="1" dirty="0">
                <a:latin typeface="+mn-lt"/>
              </a:rPr>
              <a:t>Virtualized</a:t>
            </a:r>
            <a:br>
              <a:rPr lang="en-US" sz="1200" b="1" dirty="0">
                <a:latin typeface="+mn-lt"/>
              </a:rPr>
            </a:br>
            <a:r>
              <a:rPr lang="en-US" sz="1200" b="1" dirty="0">
                <a:latin typeface="+mn-lt"/>
              </a:rPr>
              <a:t>Security</a:t>
            </a:r>
            <a:br>
              <a:rPr lang="en-US" sz="1200" b="1" dirty="0">
                <a:latin typeface="+mn-lt"/>
              </a:rPr>
            </a:br>
            <a:r>
              <a:rPr lang="en-US" sz="1200" b="1" dirty="0">
                <a:latin typeface="+mn-lt"/>
              </a:rPr>
              <a:t>Contexts</a:t>
            </a:r>
          </a:p>
        </p:txBody>
      </p:sp>
      <p:sp>
        <p:nvSpPr>
          <p:cNvPr id="6176" name="TextBox 206"/>
          <p:cNvSpPr txBox="1">
            <a:spLocks noChangeArrowheads="1"/>
          </p:cNvSpPr>
          <p:nvPr/>
        </p:nvSpPr>
        <p:spPr bwMode="auto">
          <a:xfrm>
            <a:off x="2081213" y="3221038"/>
            <a:ext cx="1347787" cy="400050"/>
          </a:xfrm>
          <a:prstGeom prst="rect">
            <a:avLst/>
          </a:prstGeom>
          <a:noFill/>
          <a:ln w="9525">
            <a:noFill/>
            <a:miter lim="800000"/>
            <a:headEnd/>
            <a:tailEnd/>
          </a:ln>
        </p:spPr>
        <p:txBody>
          <a:bodyPr>
            <a:spAutoFit/>
          </a:bodyPr>
          <a:lstStyle/>
          <a:p>
            <a:pPr algn="ctr"/>
            <a:r>
              <a:rPr lang="en-US" sz="1000" dirty="0"/>
              <a:t>Smart Pump</a:t>
            </a:r>
            <a:br>
              <a:rPr lang="en-US" sz="1000" dirty="0"/>
            </a:br>
            <a:r>
              <a:rPr lang="en-US" sz="1000" dirty="0"/>
              <a:t>Monitoring/Admin</a:t>
            </a:r>
          </a:p>
        </p:txBody>
      </p:sp>
      <p:pic>
        <p:nvPicPr>
          <p:cNvPr id="6177" name="Picture 52" descr="WLAN_Controller"/>
          <p:cNvPicPr>
            <a:picLocks noChangeAspect="1" noChangeArrowheads="1"/>
          </p:cNvPicPr>
          <p:nvPr/>
        </p:nvPicPr>
        <p:blipFill>
          <a:blip r:embed="rId13" cstate="print"/>
          <a:srcRect/>
          <a:stretch>
            <a:fillRect/>
          </a:stretch>
        </p:blipFill>
        <p:spPr bwMode="auto">
          <a:xfrm>
            <a:off x="996950" y="2952750"/>
            <a:ext cx="381000" cy="187325"/>
          </a:xfrm>
          <a:prstGeom prst="rect">
            <a:avLst/>
          </a:prstGeom>
          <a:noFill/>
          <a:ln w="9525">
            <a:noFill/>
            <a:miter lim="800000"/>
            <a:headEnd/>
            <a:tailEnd/>
          </a:ln>
        </p:spPr>
      </p:pic>
      <p:pic>
        <p:nvPicPr>
          <p:cNvPr id="6178" name="Picture 52" descr="WLAN_Controller"/>
          <p:cNvPicPr>
            <a:picLocks noChangeAspect="1" noChangeArrowheads="1"/>
          </p:cNvPicPr>
          <p:nvPr/>
        </p:nvPicPr>
        <p:blipFill>
          <a:blip r:embed="rId13" cstate="print"/>
          <a:srcRect/>
          <a:stretch>
            <a:fillRect/>
          </a:stretch>
        </p:blipFill>
        <p:spPr bwMode="auto">
          <a:xfrm>
            <a:off x="1098550" y="3043238"/>
            <a:ext cx="381000" cy="187325"/>
          </a:xfrm>
          <a:prstGeom prst="rect">
            <a:avLst/>
          </a:prstGeom>
          <a:noFill/>
          <a:ln w="9525">
            <a:noFill/>
            <a:miter lim="800000"/>
            <a:headEnd/>
            <a:tailEnd/>
          </a:ln>
        </p:spPr>
      </p:pic>
      <p:sp>
        <p:nvSpPr>
          <p:cNvPr id="6179" name="TextBox 210"/>
          <p:cNvSpPr txBox="1">
            <a:spLocks noChangeArrowheads="1"/>
          </p:cNvSpPr>
          <p:nvPr/>
        </p:nvSpPr>
        <p:spPr bwMode="auto">
          <a:xfrm>
            <a:off x="2020888" y="4646613"/>
            <a:ext cx="1408112" cy="400050"/>
          </a:xfrm>
          <a:prstGeom prst="rect">
            <a:avLst/>
          </a:prstGeom>
          <a:noFill/>
          <a:ln w="9525">
            <a:noFill/>
            <a:miter lim="800000"/>
            <a:headEnd/>
            <a:tailEnd/>
          </a:ln>
        </p:spPr>
        <p:txBody>
          <a:bodyPr>
            <a:spAutoFit/>
          </a:bodyPr>
          <a:lstStyle/>
          <a:p>
            <a:pPr algn="ctr"/>
            <a:r>
              <a:rPr lang="en-US" sz="1000" dirty="0"/>
              <a:t>Central Station</a:t>
            </a:r>
            <a:br>
              <a:rPr lang="en-US" sz="1000" dirty="0"/>
            </a:br>
            <a:r>
              <a:rPr lang="en-US" sz="1000" dirty="0"/>
              <a:t>DB Server</a:t>
            </a:r>
          </a:p>
        </p:txBody>
      </p:sp>
      <p:sp>
        <p:nvSpPr>
          <p:cNvPr id="228" name="TextBox 227"/>
          <p:cNvSpPr txBox="1"/>
          <p:nvPr/>
        </p:nvSpPr>
        <p:spPr>
          <a:xfrm>
            <a:off x="6174767" y="4019490"/>
            <a:ext cx="988033" cy="400110"/>
          </a:xfrm>
          <a:prstGeom prst="rect">
            <a:avLst/>
          </a:prstGeom>
          <a:noFill/>
          <a:scene3d>
            <a:camera prst="orthographicFront">
              <a:rot lat="0" lon="0" rev="0"/>
            </a:camera>
            <a:lightRig rig="threePt" dir="t"/>
          </a:scene3d>
        </p:spPr>
        <p:txBody>
          <a:bodyPr>
            <a:spAutoFit/>
          </a:bodyPr>
          <a:lstStyle/>
          <a:p>
            <a:pPr fontAlgn="auto">
              <a:spcBef>
                <a:spcPts val="0"/>
              </a:spcBef>
              <a:spcAft>
                <a:spcPts val="0"/>
              </a:spcAft>
              <a:defRPr/>
            </a:pPr>
            <a:r>
              <a:rPr lang="en-US" sz="1000" dirty="0">
                <a:latin typeface="+mn-lt"/>
              </a:rPr>
              <a:t>ASA 5500 with SSM</a:t>
            </a:r>
          </a:p>
        </p:txBody>
      </p:sp>
      <p:pic>
        <p:nvPicPr>
          <p:cNvPr id="6181" name="Picture 57" descr="icon_color"/>
          <p:cNvPicPr>
            <a:picLocks noChangeAspect="1" noChangeArrowheads="1"/>
          </p:cNvPicPr>
          <p:nvPr/>
        </p:nvPicPr>
        <p:blipFill>
          <a:blip r:embed="rId12" cstate="print"/>
          <a:srcRect/>
          <a:stretch>
            <a:fillRect/>
          </a:stretch>
        </p:blipFill>
        <p:spPr bwMode="auto">
          <a:xfrm>
            <a:off x="7234238" y="2112963"/>
            <a:ext cx="460375" cy="439737"/>
          </a:xfrm>
          <a:prstGeom prst="rect">
            <a:avLst/>
          </a:prstGeom>
          <a:noFill/>
          <a:ln w="9525">
            <a:noFill/>
            <a:miter lim="800000"/>
            <a:headEnd/>
            <a:tailEnd/>
          </a:ln>
        </p:spPr>
      </p:pic>
      <p:pic>
        <p:nvPicPr>
          <p:cNvPr id="6182" name="Picture 57" descr="icon_color"/>
          <p:cNvPicPr>
            <a:picLocks noChangeAspect="1" noChangeArrowheads="1"/>
          </p:cNvPicPr>
          <p:nvPr/>
        </p:nvPicPr>
        <p:blipFill>
          <a:blip r:embed="rId12" cstate="print"/>
          <a:srcRect/>
          <a:stretch>
            <a:fillRect/>
          </a:stretch>
        </p:blipFill>
        <p:spPr bwMode="auto">
          <a:xfrm>
            <a:off x="7386638" y="2265363"/>
            <a:ext cx="460375" cy="439737"/>
          </a:xfrm>
          <a:prstGeom prst="rect">
            <a:avLst/>
          </a:prstGeom>
          <a:noFill/>
          <a:ln w="9525">
            <a:noFill/>
            <a:miter lim="800000"/>
            <a:headEnd/>
            <a:tailEnd/>
          </a:ln>
        </p:spPr>
      </p:pic>
      <p:pic>
        <p:nvPicPr>
          <p:cNvPr id="6183" name="Picture 12"/>
          <p:cNvPicPr>
            <a:picLocks noChangeAspect="1" noChangeArrowheads="1"/>
          </p:cNvPicPr>
          <p:nvPr/>
        </p:nvPicPr>
        <p:blipFill>
          <a:blip r:embed="rId14" cstate="print"/>
          <a:srcRect/>
          <a:stretch>
            <a:fillRect/>
          </a:stretch>
        </p:blipFill>
        <p:spPr bwMode="auto">
          <a:xfrm>
            <a:off x="5859463" y="1920875"/>
            <a:ext cx="404812" cy="398463"/>
          </a:xfrm>
          <a:prstGeom prst="rect">
            <a:avLst/>
          </a:prstGeom>
          <a:noFill/>
          <a:ln w="9525">
            <a:noFill/>
            <a:miter lim="800000"/>
            <a:headEnd/>
            <a:tailEnd/>
          </a:ln>
        </p:spPr>
      </p:pic>
      <p:pic>
        <p:nvPicPr>
          <p:cNvPr id="6184" name="Picture 12"/>
          <p:cNvPicPr>
            <a:picLocks noChangeAspect="1" noChangeArrowheads="1"/>
          </p:cNvPicPr>
          <p:nvPr/>
        </p:nvPicPr>
        <p:blipFill>
          <a:blip r:embed="rId14" cstate="print"/>
          <a:srcRect/>
          <a:stretch>
            <a:fillRect/>
          </a:stretch>
        </p:blipFill>
        <p:spPr bwMode="auto">
          <a:xfrm>
            <a:off x="5961063" y="2011363"/>
            <a:ext cx="403225" cy="398462"/>
          </a:xfrm>
          <a:prstGeom prst="rect">
            <a:avLst/>
          </a:prstGeom>
          <a:noFill/>
          <a:ln w="9525">
            <a:noFill/>
            <a:miter lim="800000"/>
            <a:headEnd/>
            <a:tailEnd/>
          </a:ln>
        </p:spPr>
      </p:pic>
      <p:cxnSp>
        <p:nvCxnSpPr>
          <p:cNvPr id="6185" name="Straight Arrow Connector 239"/>
          <p:cNvCxnSpPr>
            <a:cxnSpLocks noChangeShapeType="1"/>
          </p:cNvCxnSpPr>
          <p:nvPr/>
        </p:nvCxnSpPr>
        <p:spPr bwMode="auto">
          <a:xfrm rot="10800000" flipV="1">
            <a:off x="6407150" y="2286000"/>
            <a:ext cx="733425" cy="1588"/>
          </a:xfrm>
          <a:prstGeom prst="straightConnector1">
            <a:avLst/>
          </a:prstGeom>
          <a:noFill/>
          <a:ln w="9525" algn="ctr">
            <a:solidFill>
              <a:schemeClr val="tx2"/>
            </a:solidFill>
            <a:round/>
            <a:headEnd type="arrow" w="med" len="med"/>
            <a:tailEnd type="arrow" w="med" len="med"/>
          </a:ln>
        </p:spPr>
      </p:cxnSp>
      <p:sp>
        <p:nvSpPr>
          <p:cNvPr id="242" name="TextBox 241"/>
          <p:cNvSpPr txBox="1"/>
          <p:nvPr/>
        </p:nvSpPr>
        <p:spPr>
          <a:xfrm>
            <a:off x="5486400" y="2380734"/>
            <a:ext cx="1274004" cy="400110"/>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000" dirty="0">
                <a:latin typeface="+mn-lt"/>
              </a:rPr>
              <a:t>AAA Authentication Server</a:t>
            </a:r>
          </a:p>
        </p:txBody>
      </p:sp>
      <p:pic>
        <p:nvPicPr>
          <p:cNvPr id="6187" name="Picture 52"/>
          <p:cNvPicPr>
            <a:picLocks noChangeAspect="1" noChangeArrowheads="1"/>
          </p:cNvPicPr>
          <p:nvPr/>
        </p:nvPicPr>
        <p:blipFill>
          <a:blip r:embed="rId15" cstate="print"/>
          <a:srcRect/>
          <a:stretch>
            <a:fillRect/>
          </a:stretch>
        </p:blipFill>
        <p:spPr bwMode="auto">
          <a:xfrm>
            <a:off x="5278438" y="4778375"/>
            <a:ext cx="536575" cy="712788"/>
          </a:xfrm>
          <a:prstGeom prst="rect">
            <a:avLst/>
          </a:prstGeom>
          <a:noFill/>
          <a:ln w="9525" algn="ctr">
            <a:noFill/>
            <a:miter lim="800000"/>
            <a:headEnd/>
            <a:tailEnd/>
          </a:ln>
        </p:spPr>
      </p:pic>
      <p:sp>
        <p:nvSpPr>
          <p:cNvPr id="6190" name="TextBox 245"/>
          <p:cNvSpPr txBox="1">
            <a:spLocks noChangeArrowheads="1"/>
          </p:cNvSpPr>
          <p:nvPr/>
        </p:nvSpPr>
        <p:spPr bwMode="auto">
          <a:xfrm>
            <a:off x="838200" y="3549650"/>
            <a:ext cx="1981200" cy="246221"/>
          </a:xfrm>
          <a:prstGeom prst="rect">
            <a:avLst/>
          </a:prstGeom>
          <a:noFill/>
          <a:ln w="9525">
            <a:noFill/>
            <a:miter lim="800000"/>
            <a:headEnd/>
            <a:tailEnd/>
          </a:ln>
        </p:spPr>
        <p:txBody>
          <a:bodyPr wrap="square">
            <a:spAutoFit/>
          </a:bodyPr>
          <a:lstStyle/>
          <a:p>
            <a:pPr algn="ctr"/>
            <a:r>
              <a:rPr lang="en-US" sz="1000" dirty="0" smtClean="0"/>
              <a:t>Identity Services Engine</a:t>
            </a:r>
            <a:endParaRPr lang="en-US" sz="1000" dirty="0"/>
          </a:p>
        </p:txBody>
      </p:sp>
      <p:sp>
        <p:nvSpPr>
          <p:cNvPr id="250" name="TextBox 249"/>
          <p:cNvSpPr txBox="1"/>
          <p:nvPr/>
        </p:nvSpPr>
        <p:spPr>
          <a:xfrm>
            <a:off x="5902504" y="5070299"/>
            <a:ext cx="988033" cy="246221"/>
          </a:xfrm>
          <a:prstGeom prst="rect">
            <a:avLst/>
          </a:prstGeom>
          <a:noFill/>
          <a:scene3d>
            <a:camera prst="orthographicFront">
              <a:rot lat="0" lon="0" rev="0"/>
            </a:camera>
            <a:lightRig rig="threePt" dir="t"/>
          </a:scene3d>
        </p:spPr>
        <p:txBody>
          <a:bodyPr>
            <a:spAutoFit/>
          </a:bodyPr>
          <a:lstStyle/>
          <a:p>
            <a:pPr fontAlgn="auto">
              <a:spcBef>
                <a:spcPts val="0"/>
              </a:spcBef>
              <a:spcAft>
                <a:spcPts val="0"/>
              </a:spcAft>
              <a:defRPr/>
            </a:pPr>
            <a:r>
              <a:rPr lang="en-US" sz="1000" dirty="0">
                <a:latin typeface="+mn-lt"/>
              </a:rPr>
              <a:t>VDI Server(s)</a:t>
            </a:r>
          </a:p>
        </p:txBody>
      </p:sp>
      <p:pic>
        <p:nvPicPr>
          <p:cNvPr id="6195" name="Picture 52"/>
          <p:cNvPicPr>
            <a:picLocks noChangeAspect="1" noChangeArrowheads="1"/>
          </p:cNvPicPr>
          <p:nvPr/>
        </p:nvPicPr>
        <p:blipFill>
          <a:blip r:embed="rId15" cstate="print"/>
          <a:srcRect/>
          <a:stretch>
            <a:fillRect/>
          </a:stretch>
        </p:blipFill>
        <p:spPr bwMode="auto">
          <a:xfrm>
            <a:off x="5430838" y="4930775"/>
            <a:ext cx="536575" cy="712788"/>
          </a:xfrm>
          <a:prstGeom prst="rect">
            <a:avLst/>
          </a:prstGeom>
          <a:noFill/>
          <a:ln w="9525" algn="ctr">
            <a:noFill/>
            <a:miter lim="800000"/>
            <a:headEnd/>
            <a:tailEnd/>
          </a:ln>
        </p:spPr>
      </p:pic>
      <p:cxnSp>
        <p:nvCxnSpPr>
          <p:cNvPr id="6196" name="Straight Arrow Connector 252"/>
          <p:cNvCxnSpPr>
            <a:cxnSpLocks noChangeShapeType="1"/>
          </p:cNvCxnSpPr>
          <p:nvPr/>
        </p:nvCxnSpPr>
        <p:spPr bwMode="auto">
          <a:xfrm rot="5400000" flipH="1" flipV="1">
            <a:off x="5199857" y="4541044"/>
            <a:ext cx="450850" cy="1587"/>
          </a:xfrm>
          <a:prstGeom prst="straightConnector1">
            <a:avLst/>
          </a:prstGeom>
          <a:noFill/>
          <a:ln w="15875" algn="ctr">
            <a:solidFill>
              <a:schemeClr val="tx1"/>
            </a:solidFill>
            <a:round/>
            <a:headEnd/>
            <a:tailEnd type="arrow" w="med" len="med"/>
          </a:ln>
        </p:spPr>
      </p:cxnSp>
      <p:cxnSp>
        <p:nvCxnSpPr>
          <p:cNvPr id="6197" name="Straight Arrow Connector 253"/>
          <p:cNvCxnSpPr>
            <a:cxnSpLocks noChangeShapeType="1"/>
          </p:cNvCxnSpPr>
          <p:nvPr/>
        </p:nvCxnSpPr>
        <p:spPr bwMode="auto">
          <a:xfrm rot="16200000" flipH="1">
            <a:off x="5490369" y="4564856"/>
            <a:ext cx="420688" cy="3175"/>
          </a:xfrm>
          <a:prstGeom prst="straightConnector1">
            <a:avLst/>
          </a:prstGeom>
          <a:noFill/>
          <a:ln w="15875" algn="ctr">
            <a:solidFill>
              <a:schemeClr val="tx1"/>
            </a:solidFill>
            <a:round/>
            <a:headEnd/>
            <a:tailEnd type="arrow" w="med" len="med"/>
          </a:ln>
        </p:spPr>
      </p:cxnSp>
      <p:sp>
        <p:nvSpPr>
          <p:cNvPr id="258" name="TextBox 257"/>
          <p:cNvSpPr txBox="1"/>
          <p:nvPr/>
        </p:nvSpPr>
        <p:spPr>
          <a:xfrm>
            <a:off x="4534928" y="3661024"/>
            <a:ext cx="828780" cy="553998"/>
          </a:xfrm>
          <a:prstGeom prst="rect">
            <a:avLst/>
          </a:prstGeom>
          <a:noFill/>
          <a:scene3d>
            <a:camera prst="orthographicFront">
              <a:rot lat="0" lon="0" rev="0"/>
            </a:camera>
            <a:lightRig rig="threePt" dir="t"/>
          </a:scene3d>
        </p:spPr>
        <p:txBody>
          <a:bodyPr>
            <a:spAutoFit/>
          </a:bodyPr>
          <a:lstStyle/>
          <a:p>
            <a:pPr fontAlgn="auto">
              <a:spcBef>
                <a:spcPts val="0"/>
              </a:spcBef>
              <a:spcAft>
                <a:spcPts val="0"/>
              </a:spcAft>
              <a:defRPr/>
            </a:pPr>
            <a:r>
              <a:rPr lang="en-US" sz="1000" dirty="0">
                <a:latin typeface="+mn-lt"/>
              </a:rPr>
              <a:t>Trusted</a:t>
            </a:r>
            <a:br>
              <a:rPr lang="en-US" sz="1000" dirty="0">
                <a:latin typeface="+mn-lt"/>
              </a:rPr>
            </a:br>
            <a:r>
              <a:rPr lang="en-US" sz="1000" dirty="0">
                <a:latin typeface="+mn-lt"/>
              </a:rPr>
              <a:t>Inside</a:t>
            </a:r>
            <a:br>
              <a:rPr lang="en-US" sz="1000" dirty="0">
                <a:latin typeface="+mn-lt"/>
              </a:rPr>
            </a:br>
            <a:r>
              <a:rPr lang="en-US" sz="1000" dirty="0">
                <a:latin typeface="+mn-lt"/>
              </a:rPr>
              <a:t>Interface(s)</a:t>
            </a:r>
          </a:p>
        </p:txBody>
      </p:sp>
      <p:cxnSp>
        <p:nvCxnSpPr>
          <p:cNvPr id="263" name="Straight Connector 262"/>
          <p:cNvCxnSpPr/>
          <p:nvPr/>
        </p:nvCxnSpPr>
        <p:spPr bwMode="auto">
          <a:xfrm rot="16200000" flipH="1">
            <a:off x="3883819" y="4366419"/>
            <a:ext cx="3368675" cy="20637"/>
          </a:xfrm>
          <a:prstGeom prst="line">
            <a:avLst/>
          </a:prstGeom>
          <a:solidFill>
            <a:schemeClr val="accent1"/>
          </a:solidFill>
          <a:ln w="41275" cap="flat" cmpd="sng" algn="ctr">
            <a:solidFill>
              <a:schemeClr val="accent6"/>
            </a:solidFill>
            <a:prstDash val="sysDash"/>
            <a:round/>
            <a:headEnd type="none" w="med" len="med"/>
            <a:tailEnd type="none" w="med" len="med"/>
          </a:ln>
          <a:effectLst/>
        </p:spPr>
      </p:cxnSp>
      <p:sp>
        <p:nvSpPr>
          <p:cNvPr id="268" name="TextBox 267"/>
          <p:cNvSpPr txBox="1"/>
          <p:nvPr/>
        </p:nvSpPr>
        <p:spPr>
          <a:xfrm>
            <a:off x="5005238" y="6013809"/>
            <a:ext cx="1243162" cy="707886"/>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000" dirty="0">
                <a:latin typeface="+mn-lt"/>
              </a:rPr>
              <a:t>Protocol break between vendor and clinical network</a:t>
            </a:r>
          </a:p>
        </p:txBody>
      </p:sp>
      <p:pic>
        <p:nvPicPr>
          <p:cNvPr id="6201" name="Picture 1040"/>
          <p:cNvPicPr>
            <a:picLocks noChangeArrowheads="1"/>
          </p:cNvPicPr>
          <p:nvPr/>
        </p:nvPicPr>
        <p:blipFill>
          <a:blip r:embed="rId16" cstate="print"/>
          <a:srcRect/>
          <a:stretch>
            <a:fillRect/>
          </a:stretch>
        </p:blipFill>
        <p:spPr bwMode="auto">
          <a:xfrm>
            <a:off x="6350000" y="5767388"/>
            <a:ext cx="501650" cy="346075"/>
          </a:xfrm>
          <a:prstGeom prst="rect">
            <a:avLst/>
          </a:prstGeom>
          <a:noFill/>
          <a:ln w="9525">
            <a:noFill/>
            <a:miter lim="800000"/>
            <a:headEnd/>
            <a:tailEnd/>
          </a:ln>
        </p:spPr>
      </p:pic>
      <p:cxnSp>
        <p:nvCxnSpPr>
          <p:cNvPr id="6202" name="Straight Arrow Connector 269"/>
          <p:cNvCxnSpPr>
            <a:cxnSpLocks noChangeShapeType="1"/>
          </p:cNvCxnSpPr>
          <p:nvPr/>
        </p:nvCxnSpPr>
        <p:spPr bwMode="auto">
          <a:xfrm>
            <a:off x="5954713" y="5502275"/>
            <a:ext cx="436562" cy="241300"/>
          </a:xfrm>
          <a:prstGeom prst="straightConnector1">
            <a:avLst/>
          </a:prstGeom>
          <a:noFill/>
          <a:ln w="9525" algn="ctr">
            <a:solidFill>
              <a:schemeClr val="tx2"/>
            </a:solidFill>
            <a:round/>
            <a:headEnd/>
            <a:tailEnd type="arrow" w="med" len="med"/>
          </a:ln>
        </p:spPr>
      </p:cxnSp>
      <p:sp>
        <p:nvSpPr>
          <p:cNvPr id="273" name="TextBox 272"/>
          <p:cNvSpPr txBox="1"/>
          <p:nvPr/>
        </p:nvSpPr>
        <p:spPr>
          <a:xfrm>
            <a:off x="6146800" y="6075402"/>
            <a:ext cx="988033" cy="553998"/>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000" dirty="0">
                <a:latin typeface="+mn-lt"/>
              </a:rPr>
              <a:t>Session</a:t>
            </a:r>
            <a:br>
              <a:rPr lang="en-US" sz="1000" dirty="0">
                <a:latin typeface="+mn-lt"/>
              </a:rPr>
            </a:br>
            <a:r>
              <a:rPr lang="en-US" sz="1000" dirty="0">
                <a:latin typeface="+mn-lt"/>
              </a:rPr>
              <a:t>Logging &amp;  Recording</a:t>
            </a:r>
          </a:p>
        </p:txBody>
      </p:sp>
      <p:pic>
        <p:nvPicPr>
          <p:cNvPr id="6204" name="Picture 23"/>
          <p:cNvPicPr>
            <a:picLocks noChangeArrowheads="1"/>
          </p:cNvPicPr>
          <p:nvPr/>
        </p:nvPicPr>
        <p:blipFill>
          <a:blip r:embed="rId17" cstate="print"/>
          <a:srcRect/>
          <a:stretch>
            <a:fillRect/>
          </a:stretch>
        </p:blipFill>
        <p:spPr bwMode="auto">
          <a:xfrm>
            <a:off x="8042275" y="4503738"/>
            <a:ext cx="1057275" cy="836612"/>
          </a:xfrm>
          <a:prstGeom prst="rect">
            <a:avLst/>
          </a:prstGeom>
          <a:noFill/>
          <a:ln w="9525">
            <a:noFill/>
            <a:miter lim="800000"/>
            <a:headEnd/>
            <a:tailEnd/>
          </a:ln>
        </p:spPr>
      </p:pic>
      <p:sp>
        <p:nvSpPr>
          <p:cNvPr id="275" name="TextBox 274"/>
          <p:cNvSpPr txBox="1"/>
          <p:nvPr/>
        </p:nvSpPr>
        <p:spPr>
          <a:xfrm>
            <a:off x="7861442" y="5303180"/>
            <a:ext cx="1272284" cy="707886"/>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000" dirty="0">
                <a:latin typeface="+mn-lt"/>
              </a:rPr>
              <a:t>Vendor Support Call Center</a:t>
            </a:r>
            <a:br>
              <a:rPr lang="en-US" sz="1000" dirty="0">
                <a:latin typeface="+mn-lt"/>
              </a:rPr>
            </a:br>
            <a:r>
              <a:rPr lang="en-US" sz="1000" dirty="0">
                <a:latin typeface="+mn-lt"/>
              </a:rPr>
              <a:t>Dedicated or Client based VPN Access</a:t>
            </a:r>
          </a:p>
        </p:txBody>
      </p:sp>
      <p:pic>
        <p:nvPicPr>
          <p:cNvPr id="6206" name="Picture 15"/>
          <p:cNvPicPr>
            <a:picLocks noChangeArrowheads="1"/>
          </p:cNvPicPr>
          <p:nvPr/>
        </p:nvPicPr>
        <p:blipFill>
          <a:blip r:embed="rId18" cstate="print"/>
          <a:srcRect/>
          <a:stretch>
            <a:fillRect/>
          </a:stretch>
        </p:blipFill>
        <p:spPr bwMode="auto">
          <a:xfrm>
            <a:off x="6786563" y="4545013"/>
            <a:ext cx="1268412" cy="849312"/>
          </a:xfrm>
          <a:prstGeom prst="rect">
            <a:avLst/>
          </a:prstGeom>
          <a:noFill/>
          <a:ln w="9525">
            <a:noFill/>
            <a:miter lim="800000"/>
            <a:headEnd/>
            <a:tailEnd/>
          </a:ln>
        </p:spPr>
      </p:pic>
      <p:sp>
        <p:nvSpPr>
          <p:cNvPr id="282" name="TextBox 281"/>
          <p:cNvSpPr txBox="1"/>
          <p:nvPr/>
        </p:nvSpPr>
        <p:spPr>
          <a:xfrm>
            <a:off x="6750120" y="5373386"/>
            <a:ext cx="1272284" cy="553998"/>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000" dirty="0">
                <a:latin typeface="+mn-lt"/>
              </a:rPr>
              <a:t>On-call Support Staff (Biomed)</a:t>
            </a:r>
            <a:br>
              <a:rPr lang="en-US" sz="1000" dirty="0">
                <a:latin typeface="+mn-lt"/>
              </a:rPr>
            </a:br>
            <a:r>
              <a:rPr lang="en-US" sz="1000" dirty="0">
                <a:latin typeface="+mn-lt"/>
              </a:rPr>
              <a:t>SSL/AES VPN</a:t>
            </a:r>
          </a:p>
        </p:txBody>
      </p:sp>
      <p:pic>
        <p:nvPicPr>
          <p:cNvPr id="6208" name="Picture 4"/>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2447925" y="5707063"/>
            <a:ext cx="650875" cy="520700"/>
          </a:xfrm>
          <a:prstGeom prst="rect">
            <a:avLst/>
          </a:prstGeom>
          <a:noFill/>
          <a:ln w="9525">
            <a:noFill/>
            <a:miter lim="800000"/>
            <a:headEnd/>
            <a:tailEnd/>
          </a:ln>
        </p:spPr>
      </p:pic>
      <p:sp>
        <p:nvSpPr>
          <p:cNvPr id="6209" name="TextBox 286"/>
          <p:cNvSpPr txBox="1">
            <a:spLocks noChangeArrowheads="1"/>
          </p:cNvSpPr>
          <p:nvPr/>
        </p:nvSpPr>
        <p:spPr bwMode="auto">
          <a:xfrm>
            <a:off x="2305050" y="6067425"/>
            <a:ext cx="950913" cy="246063"/>
          </a:xfrm>
          <a:prstGeom prst="rect">
            <a:avLst/>
          </a:prstGeom>
          <a:noFill/>
          <a:ln w="9525">
            <a:noFill/>
            <a:miter lim="800000"/>
            <a:headEnd/>
            <a:tailEnd/>
          </a:ln>
        </p:spPr>
        <p:txBody>
          <a:bodyPr>
            <a:spAutoFit/>
          </a:bodyPr>
          <a:lstStyle/>
          <a:p>
            <a:pPr algn="ctr"/>
            <a:r>
              <a:rPr lang="en-US" sz="1000" dirty="0"/>
              <a:t>Cisco UCS</a:t>
            </a:r>
          </a:p>
        </p:txBody>
      </p:sp>
      <p:pic>
        <p:nvPicPr>
          <p:cNvPr id="6210" name="Picture 287" descr="IntelliVue Family1.jpg"/>
          <p:cNvPicPr>
            <a:picLocks noChangeAspect="1"/>
          </p:cNvPicPr>
          <p:nvPr/>
        </p:nvPicPr>
        <p:blipFill>
          <a:blip r:embed="rId20" cstate="print">
            <a:clrChange>
              <a:clrFrom>
                <a:srgbClr val="FFFFFF"/>
              </a:clrFrom>
              <a:clrTo>
                <a:srgbClr val="FFFFFF">
                  <a:alpha val="0"/>
                </a:srgbClr>
              </a:clrTo>
            </a:clrChange>
          </a:blip>
          <a:srcRect/>
          <a:stretch>
            <a:fillRect/>
          </a:stretch>
        </p:blipFill>
        <p:spPr bwMode="auto">
          <a:xfrm>
            <a:off x="376238" y="4159250"/>
            <a:ext cx="690562" cy="714375"/>
          </a:xfrm>
          <a:prstGeom prst="rect">
            <a:avLst/>
          </a:prstGeom>
          <a:noFill/>
          <a:ln w="9525">
            <a:noFill/>
            <a:miter lim="800000"/>
            <a:headEnd/>
            <a:tailEnd/>
          </a:ln>
        </p:spPr>
      </p:pic>
      <p:pic>
        <p:nvPicPr>
          <p:cNvPr id="6211" name="Picture 55" descr="NAC Appliance"/>
          <p:cNvPicPr>
            <a:picLocks noChangeAspect="1" noChangeArrowheads="1"/>
          </p:cNvPicPr>
          <p:nvPr/>
        </p:nvPicPr>
        <p:blipFill>
          <a:blip r:embed="rId21" cstate="print"/>
          <a:srcRect/>
          <a:stretch>
            <a:fillRect/>
          </a:stretch>
        </p:blipFill>
        <p:spPr bwMode="auto">
          <a:xfrm>
            <a:off x="6137275" y="1143000"/>
            <a:ext cx="503238" cy="363538"/>
          </a:xfrm>
          <a:prstGeom prst="rect">
            <a:avLst/>
          </a:prstGeom>
          <a:noFill/>
          <a:ln w="9525">
            <a:noFill/>
            <a:miter lim="800000"/>
            <a:headEnd/>
            <a:tailEnd/>
          </a:ln>
        </p:spPr>
      </p:pic>
      <p:pic>
        <p:nvPicPr>
          <p:cNvPr id="6212" name="Picture 55" descr="NAC Appliance"/>
          <p:cNvPicPr>
            <a:picLocks noChangeAspect="1" noChangeArrowheads="1"/>
          </p:cNvPicPr>
          <p:nvPr/>
        </p:nvPicPr>
        <p:blipFill>
          <a:blip r:embed="rId21" cstate="print"/>
          <a:srcRect/>
          <a:stretch>
            <a:fillRect/>
          </a:stretch>
        </p:blipFill>
        <p:spPr bwMode="auto">
          <a:xfrm>
            <a:off x="6308725" y="1285875"/>
            <a:ext cx="504825" cy="363538"/>
          </a:xfrm>
          <a:prstGeom prst="rect">
            <a:avLst/>
          </a:prstGeom>
          <a:noFill/>
          <a:ln w="9525">
            <a:noFill/>
            <a:miter lim="800000"/>
            <a:headEnd/>
            <a:tailEnd/>
          </a:ln>
        </p:spPr>
      </p:pic>
      <p:sp>
        <p:nvSpPr>
          <p:cNvPr id="291" name="TextBox 290"/>
          <p:cNvSpPr txBox="1"/>
          <p:nvPr/>
        </p:nvSpPr>
        <p:spPr>
          <a:xfrm>
            <a:off x="6084750" y="1616490"/>
            <a:ext cx="934948" cy="246221"/>
          </a:xfrm>
          <a:prstGeom prst="rect">
            <a:avLst/>
          </a:prstGeom>
          <a:noFill/>
          <a:scene3d>
            <a:camera prst="orthographicFront">
              <a:rot lat="0" lon="0" rev="0"/>
            </a:camera>
            <a:lightRig rig="threePt" dir="t"/>
          </a:scene3d>
        </p:spPr>
        <p:txBody>
          <a:bodyPr>
            <a:spAutoFit/>
          </a:bodyPr>
          <a:lstStyle/>
          <a:p>
            <a:pPr fontAlgn="auto">
              <a:spcBef>
                <a:spcPts val="0"/>
              </a:spcBef>
              <a:spcAft>
                <a:spcPts val="0"/>
              </a:spcAft>
              <a:defRPr/>
            </a:pPr>
            <a:r>
              <a:rPr lang="en-US" sz="1000" dirty="0">
                <a:latin typeface="+mn-lt"/>
              </a:rPr>
              <a:t>Cisco NAC</a:t>
            </a:r>
          </a:p>
        </p:txBody>
      </p:sp>
      <p:cxnSp>
        <p:nvCxnSpPr>
          <p:cNvPr id="6214" name="Straight Arrow Connector 291"/>
          <p:cNvCxnSpPr>
            <a:cxnSpLocks noChangeShapeType="1"/>
          </p:cNvCxnSpPr>
          <p:nvPr/>
        </p:nvCxnSpPr>
        <p:spPr bwMode="auto">
          <a:xfrm rot="10800000">
            <a:off x="6781800" y="1828800"/>
            <a:ext cx="400050" cy="349250"/>
          </a:xfrm>
          <a:prstGeom prst="straightConnector1">
            <a:avLst/>
          </a:prstGeom>
          <a:noFill/>
          <a:ln w="9525" algn="ctr">
            <a:solidFill>
              <a:schemeClr val="tx2"/>
            </a:solidFill>
            <a:round/>
            <a:headEnd type="arrow" w="med" len="med"/>
            <a:tailEnd type="arrow" w="med" len="med"/>
          </a:ln>
        </p:spPr>
      </p:cxnSp>
      <p:sp>
        <p:nvSpPr>
          <p:cNvPr id="130" name="Rounded Rectangle 129"/>
          <p:cNvSpPr/>
          <p:nvPr/>
        </p:nvSpPr>
        <p:spPr>
          <a:xfrm>
            <a:off x="3429000" y="762000"/>
            <a:ext cx="1146175" cy="5791200"/>
          </a:xfrm>
          <a:prstGeom prst="roundRect">
            <a:avLst>
              <a:gd name="adj" fmla="val 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216" name="Group 109"/>
          <p:cNvGrpSpPr>
            <a:grpSpLocks/>
          </p:cNvGrpSpPr>
          <p:nvPr/>
        </p:nvGrpSpPr>
        <p:grpSpPr bwMode="auto">
          <a:xfrm>
            <a:off x="1177925" y="1371600"/>
            <a:ext cx="1273175" cy="781050"/>
            <a:chOff x="4224634" y="2627059"/>
            <a:chExt cx="881851" cy="472850"/>
          </a:xfrm>
        </p:grpSpPr>
        <p:pic>
          <p:nvPicPr>
            <p:cNvPr id="6232" name="Picture 14"/>
            <p:cNvPicPr>
              <a:picLocks noChangeArrowheads="1"/>
            </p:cNvPicPr>
            <p:nvPr/>
          </p:nvPicPr>
          <p:blipFill>
            <a:blip r:embed="rId6" cstate="print"/>
            <a:srcRect/>
            <a:stretch>
              <a:fillRect/>
            </a:stretch>
          </p:blipFill>
          <p:spPr bwMode="auto">
            <a:xfrm>
              <a:off x="4265867" y="2627059"/>
              <a:ext cx="783521" cy="472850"/>
            </a:xfrm>
            <a:prstGeom prst="rect">
              <a:avLst/>
            </a:prstGeom>
            <a:noFill/>
            <a:ln w="9525">
              <a:noFill/>
              <a:miter lim="800000"/>
              <a:headEnd/>
              <a:tailEnd/>
            </a:ln>
          </p:spPr>
        </p:pic>
        <p:sp>
          <p:nvSpPr>
            <p:cNvPr id="6233" name="TextBox 108"/>
            <p:cNvSpPr txBox="1">
              <a:spLocks noChangeArrowheads="1"/>
            </p:cNvSpPr>
            <p:nvPr/>
          </p:nvSpPr>
          <p:spPr bwMode="auto">
            <a:xfrm>
              <a:off x="4224634" y="2773106"/>
              <a:ext cx="881851" cy="242316"/>
            </a:xfrm>
            <a:prstGeom prst="rect">
              <a:avLst/>
            </a:prstGeom>
            <a:noFill/>
            <a:ln w="9525">
              <a:noFill/>
              <a:miter lim="800000"/>
              <a:headEnd/>
              <a:tailEnd/>
            </a:ln>
          </p:spPr>
          <p:txBody>
            <a:bodyPr>
              <a:spAutoFit/>
            </a:bodyPr>
            <a:lstStyle/>
            <a:p>
              <a:pPr algn="ctr"/>
              <a:r>
                <a:rPr lang="en-US" sz="1000" b="1" dirty="0" smtClean="0"/>
                <a:t>Medical-Grade </a:t>
              </a:r>
              <a:r>
                <a:rPr lang="en-US" sz="1000" b="1" dirty="0"/>
                <a:t>Network</a:t>
              </a:r>
            </a:p>
          </p:txBody>
        </p:sp>
      </p:grpSp>
      <p:pic>
        <p:nvPicPr>
          <p:cNvPr id="6217" name="Picture 42" descr="File Server_Updated2005"/>
          <p:cNvPicPr>
            <a:picLocks noChangeAspect="1" noChangeArrowheads="1"/>
          </p:cNvPicPr>
          <p:nvPr/>
        </p:nvPicPr>
        <p:blipFill>
          <a:blip r:embed="rId22" cstate="print"/>
          <a:srcRect/>
          <a:stretch>
            <a:fillRect/>
          </a:stretch>
        </p:blipFill>
        <p:spPr bwMode="auto">
          <a:xfrm>
            <a:off x="2590800" y="2840038"/>
            <a:ext cx="295275" cy="392112"/>
          </a:xfrm>
          <a:prstGeom prst="rect">
            <a:avLst/>
          </a:prstGeom>
          <a:noFill/>
          <a:ln w="9525">
            <a:noFill/>
            <a:miter lim="800000"/>
            <a:headEnd/>
            <a:tailEnd/>
          </a:ln>
        </p:spPr>
      </p:pic>
      <p:pic>
        <p:nvPicPr>
          <p:cNvPr id="6218" name="Picture 42" descr="File Server_Updated2005"/>
          <p:cNvPicPr>
            <a:picLocks noChangeAspect="1" noChangeArrowheads="1"/>
          </p:cNvPicPr>
          <p:nvPr/>
        </p:nvPicPr>
        <p:blipFill>
          <a:blip r:embed="rId22" cstate="print"/>
          <a:srcRect/>
          <a:stretch>
            <a:fillRect/>
          </a:stretch>
        </p:blipFill>
        <p:spPr bwMode="auto">
          <a:xfrm>
            <a:off x="2590800" y="4289425"/>
            <a:ext cx="295275" cy="392113"/>
          </a:xfrm>
          <a:prstGeom prst="rect">
            <a:avLst/>
          </a:prstGeom>
          <a:noFill/>
          <a:ln w="9525">
            <a:noFill/>
            <a:miter lim="800000"/>
            <a:headEnd/>
            <a:tailEnd/>
          </a:ln>
        </p:spPr>
      </p:pic>
      <p:sp>
        <p:nvSpPr>
          <p:cNvPr id="6219" name="TextBox 155"/>
          <p:cNvSpPr txBox="1">
            <a:spLocks noChangeArrowheads="1"/>
          </p:cNvSpPr>
          <p:nvPr/>
        </p:nvSpPr>
        <p:spPr bwMode="auto">
          <a:xfrm>
            <a:off x="2233613" y="1828800"/>
            <a:ext cx="1042987" cy="246063"/>
          </a:xfrm>
          <a:prstGeom prst="rect">
            <a:avLst/>
          </a:prstGeom>
          <a:noFill/>
          <a:ln w="9525">
            <a:noFill/>
            <a:miter lim="800000"/>
            <a:headEnd/>
            <a:tailEnd/>
          </a:ln>
        </p:spPr>
        <p:txBody>
          <a:bodyPr>
            <a:spAutoFit/>
          </a:bodyPr>
          <a:lstStyle/>
          <a:p>
            <a:pPr algn="ctr"/>
            <a:r>
              <a:rPr lang="en-US" sz="1000" dirty="0"/>
              <a:t>RIS/PACS</a:t>
            </a:r>
          </a:p>
        </p:txBody>
      </p:sp>
      <p:pic>
        <p:nvPicPr>
          <p:cNvPr id="6220" name="Picture 42" descr="File Server_Updated2005"/>
          <p:cNvPicPr>
            <a:picLocks noChangeAspect="1" noChangeArrowheads="1"/>
          </p:cNvPicPr>
          <p:nvPr/>
        </p:nvPicPr>
        <p:blipFill>
          <a:blip r:embed="rId22" cstate="print"/>
          <a:srcRect/>
          <a:stretch>
            <a:fillRect/>
          </a:stretch>
        </p:blipFill>
        <p:spPr bwMode="auto">
          <a:xfrm>
            <a:off x="2590800" y="1447800"/>
            <a:ext cx="295275" cy="392113"/>
          </a:xfrm>
          <a:prstGeom prst="rect">
            <a:avLst/>
          </a:prstGeom>
          <a:noFill/>
          <a:ln w="9525">
            <a:noFill/>
            <a:miter lim="800000"/>
            <a:headEnd/>
            <a:tailEnd/>
          </a:ln>
        </p:spPr>
      </p:pic>
      <p:sp>
        <p:nvSpPr>
          <p:cNvPr id="158" name="Rounded Rectangle 157"/>
          <p:cNvSpPr/>
          <p:nvPr/>
        </p:nvSpPr>
        <p:spPr>
          <a:xfrm>
            <a:off x="3500438" y="1447800"/>
            <a:ext cx="1004887" cy="822325"/>
          </a:xfrm>
          <a:prstGeom prst="roundRect">
            <a:avLst>
              <a:gd name="adj" fmla="val 12108"/>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19050">
                <a:solidFill>
                  <a:schemeClr val="tx1"/>
                </a:solidFill>
              </a:ln>
            </a:endParaRPr>
          </a:p>
        </p:txBody>
      </p:sp>
      <p:sp>
        <p:nvSpPr>
          <p:cNvPr id="160" name="Rounded Rectangle 159"/>
          <p:cNvSpPr/>
          <p:nvPr/>
        </p:nvSpPr>
        <p:spPr>
          <a:xfrm>
            <a:off x="3500438" y="2671763"/>
            <a:ext cx="1004887" cy="823912"/>
          </a:xfrm>
          <a:prstGeom prst="roundRect">
            <a:avLst>
              <a:gd name="adj" fmla="val 12108"/>
            </a:avLst>
          </a:prstGeom>
          <a:no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19050">
                <a:solidFill>
                  <a:schemeClr val="tx1"/>
                </a:solidFill>
              </a:ln>
            </a:endParaRPr>
          </a:p>
        </p:txBody>
      </p:sp>
      <p:sp>
        <p:nvSpPr>
          <p:cNvPr id="162" name="Rounded Rectangle 161"/>
          <p:cNvSpPr/>
          <p:nvPr/>
        </p:nvSpPr>
        <p:spPr>
          <a:xfrm>
            <a:off x="3500438" y="4149725"/>
            <a:ext cx="1004887" cy="823913"/>
          </a:xfrm>
          <a:prstGeom prst="roundRect">
            <a:avLst>
              <a:gd name="adj" fmla="val 12108"/>
            </a:avLst>
          </a:prstGeom>
          <a:noFill/>
          <a:ln w="1905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19050">
                <a:solidFill>
                  <a:schemeClr val="tx1"/>
                </a:solidFill>
              </a:ln>
            </a:endParaRPr>
          </a:p>
        </p:txBody>
      </p:sp>
      <p:sp>
        <p:nvSpPr>
          <p:cNvPr id="164" name="Rounded Rectangle 163"/>
          <p:cNvSpPr/>
          <p:nvPr/>
        </p:nvSpPr>
        <p:spPr>
          <a:xfrm>
            <a:off x="3500438" y="5562600"/>
            <a:ext cx="1004887" cy="822325"/>
          </a:xfrm>
          <a:prstGeom prst="roundRect">
            <a:avLst>
              <a:gd name="adj" fmla="val 12108"/>
            </a:avLst>
          </a:pr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19050">
                <a:solidFill>
                  <a:schemeClr val="tx1"/>
                </a:solidFill>
              </a:ln>
            </a:endParaRPr>
          </a:p>
        </p:txBody>
      </p:sp>
      <p:pic>
        <p:nvPicPr>
          <p:cNvPr id="6225" name="Picture 36" descr="Router with firewall"/>
          <p:cNvPicPr>
            <a:picLocks noChangeAspect="1" noChangeArrowheads="1"/>
          </p:cNvPicPr>
          <p:nvPr/>
        </p:nvPicPr>
        <p:blipFill>
          <a:blip r:embed="rId23" cstate="print"/>
          <a:srcRect/>
          <a:stretch>
            <a:fillRect/>
          </a:stretch>
        </p:blipFill>
        <p:spPr bwMode="auto">
          <a:xfrm>
            <a:off x="8197850" y="4378325"/>
            <a:ext cx="412750" cy="346075"/>
          </a:xfrm>
          <a:prstGeom prst="rect">
            <a:avLst/>
          </a:prstGeom>
          <a:noFill/>
          <a:ln w="9525">
            <a:noFill/>
            <a:miter lim="800000"/>
            <a:headEnd/>
            <a:tailEnd/>
          </a:ln>
        </p:spPr>
      </p:pic>
      <p:pic>
        <p:nvPicPr>
          <p:cNvPr id="6226" name="Picture 36" descr="Router with firewall"/>
          <p:cNvPicPr>
            <a:picLocks noChangeAspect="1" noChangeArrowheads="1"/>
          </p:cNvPicPr>
          <p:nvPr/>
        </p:nvPicPr>
        <p:blipFill>
          <a:blip r:embed="rId23" cstate="print"/>
          <a:srcRect/>
          <a:stretch>
            <a:fillRect/>
          </a:stretch>
        </p:blipFill>
        <p:spPr bwMode="auto">
          <a:xfrm>
            <a:off x="8534400" y="4483100"/>
            <a:ext cx="412750" cy="346075"/>
          </a:xfrm>
          <a:prstGeom prst="rect">
            <a:avLst/>
          </a:prstGeom>
          <a:noFill/>
          <a:ln w="9525">
            <a:noFill/>
            <a:miter lim="800000"/>
            <a:headEnd/>
            <a:tailEnd/>
          </a:ln>
        </p:spPr>
      </p:pic>
      <p:grpSp>
        <p:nvGrpSpPr>
          <p:cNvPr id="6227" name="Group 109"/>
          <p:cNvGrpSpPr>
            <a:grpSpLocks/>
          </p:cNvGrpSpPr>
          <p:nvPr/>
        </p:nvGrpSpPr>
        <p:grpSpPr bwMode="auto">
          <a:xfrm>
            <a:off x="6191250" y="3105150"/>
            <a:ext cx="1352550" cy="933450"/>
            <a:chOff x="4189399" y="2580907"/>
            <a:chExt cx="936458" cy="565146"/>
          </a:xfrm>
        </p:grpSpPr>
        <p:pic>
          <p:nvPicPr>
            <p:cNvPr id="6230" name="Picture 14"/>
            <p:cNvPicPr>
              <a:picLocks noChangeArrowheads="1"/>
            </p:cNvPicPr>
            <p:nvPr/>
          </p:nvPicPr>
          <p:blipFill>
            <a:blip r:embed="rId6" cstate="print"/>
            <a:srcRect/>
            <a:stretch>
              <a:fillRect/>
            </a:stretch>
          </p:blipFill>
          <p:spPr bwMode="auto">
            <a:xfrm>
              <a:off x="4189399" y="2580907"/>
              <a:ext cx="936458" cy="565146"/>
            </a:xfrm>
            <a:prstGeom prst="rect">
              <a:avLst/>
            </a:prstGeom>
            <a:noFill/>
            <a:ln w="9525">
              <a:noFill/>
              <a:miter lim="800000"/>
              <a:headEnd/>
              <a:tailEnd/>
            </a:ln>
          </p:spPr>
        </p:pic>
        <p:sp>
          <p:nvSpPr>
            <p:cNvPr id="6231" name="TextBox 108"/>
            <p:cNvSpPr txBox="1">
              <a:spLocks noChangeArrowheads="1"/>
            </p:cNvSpPr>
            <p:nvPr/>
          </p:nvSpPr>
          <p:spPr bwMode="auto">
            <a:xfrm>
              <a:off x="4224634" y="2939423"/>
              <a:ext cx="881851" cy="149117"/>
            </a:xfrm>
            <a:prstGeom prst="rect">
              <a:avLst/>
            </a:prstGeom>
            <a:noFill/>
            <a:ln w="9525">
              <a:noFill/>
              <a:miter lim="800000"/>
              <a:headEnd/>
              <a:tailEnd/>
            </a:ln>
          </p:spPr>
          <p:txBody>
            <a:bodyPr>
              <a:spAutoFit/>
            </a:bodyPr>
            <a:lstStyle/>
            <a:p>
              <a:pPr algn="ctr"/>
              <a:r>
                <a:rPr lang="en-US" sz="1000" b="1" dirty="0"/>
                <a:t>IDS/IPS</a:t>
              </a:r>
            </a:p>
          </p:txBody>
        </p:sp>
      </p:grpSp>
      <p:pic>
        <p:nvPicPr>
          <p:cNvPr id="6228" name="Picture 63" descr="Guard"/>
          <p:cNvPicPr>
            <a:picLocks noChangeAspect="1" noChangeArrowheads="1"/>
          </p:cNvPicPr>
          <p:nvPr/>
        </p:nvPicPr>
        <p:blipFill>
          <a:blip r:embed="rId24" cstate="print"/>
          <a:srcRect/>
          <a:stretch>
            <a:fillRect/>
          </a:stretch>
        </p:blipFill>
        <p:spPr bwMode="auto">
          <a:xfrm>
            <a:off x="6340475" y="3235325"/>
            <a:ext cx="739775" cy="401638"/>
          </a:xfrm>
          <a:prstGeom prst="rect">
            <a:avLst/>
          </a:prstGeom>
          <a:noFill/>
          <a:ln w="9525">
            <a:noFill/>
            <a:miter lim="800000"/>
            <a:headEnd/>
            <a:tailEnd/>
          </a:ln>
        </p:spPr>
      </p:pic>
      <p:pic>
        <p:nvPicPr>
          <p:cNvPr id="6229" name="Picture 61" descr="Detector"/>
          <p:cNvPicPr>
            <a:picLocks noChangeAspect="1" noChangeArrowheads="1"/>
          </p:cNvPicPr>
          <p:nvPr/>
        </p:nvPicPr>
        <p:blipFill>
          <a:blip r:embed="rId25" cstate="print"/>
          <a:srcRect/>
          <a:stretch>
            <a:fillRect/>
          </a:stretch>
        </p:blipFill>
        <p:spPr bwMode="auto">
          <a:xfrm>
            <a:off x="6799263" y="3328988"/>
            <a:ext cx="631825" cy="404812"/>
          </a:xfrm>
          <a:prstGeom prst="rect">
            <a:avLst/>
          </a:prstGeom>
          <a:noFill/>
          <a:ln w="9525">
            <a:noFill/>
            <a:miter lim="800000"/>
            <a:headEnd/>
            <a:tailEnd/>
          </a:ln>
        </p:spPr>
      </p:pic>
      <p:pic>
        <p:nvPicPr>
          <p:cNvPr id="109" name="Picture 108"/>
          <p:cNvPicPr>
            <a:picLocks noChangeAspect="1"/>
          </p:cNvPicPr>
          <p:nvPr/>
        </p:nvPicPr>
        <p:blipFill>
          <a:blip r:embed="rId26"/>
          <a:stretch>
            <a:fillRect/>
          </a:stretch>
        </p:blipFill>
        <p:spPr>
          <a:xfrm>
            <a:off x="1524000" y="3124200"/>
            <a:ext cx="584200" cy="458486"/>
          </a:xfrm>
          <a:prstGeom prst="rect">
            <a:avLst/>
          </a:prstGeom>
        </p:spPr>
      </p:pic>
      <p:sp>
        <p:nvSpPr>
          <p:cNvPr id="110" name="TextBox 245"/>
          <p:cNvSpPr txBox="1">
            <a:spLocks noChangeArrowheads="1"/>
          </p:cNvSpPr>
          <p:nvPr/>
        </p:nvSpPr>
        <p:spPr bwMode="auto">
          <a:xfrm>
            <a:off x="838200" y="5087779"/>
            <a:ext cx="1981200" cy="246221"/>
          </a:xfrm>
          <a:prstGeom prst="rect">
            <a:avLst/>
          </a:prstGeom>
          <a:noFill/>
          <a:ln w="9525">
            <a:noFill/>
            <a:miter lim="800000"/>
            <a:headEnd/>
            <a:tailEnd/>
          </a:ln>
        </p:spPr>
        <p:txBody>
          <a:bodyPr wrap="square">
            <a:spAutoFit/>
          </a:bodyPr>
          <a:lstStyle/>
          <a:p>
            <a:pPr algn="ctr"/>
            <a:r>
              <a:rPr lang="en-US" sz="1000" dirty="0" smtClean="0"/>
              <a:t>Identity Services Engine</a:t>
            </a:r>
            <a:endParaRPr lang="en-US" sz="1000" dirty="0"/>
          </a:p>
        </p:txBody>
      </p:sp>
      <p:pic>
        <p:nvPicPr>
          <p:cNvPr id="111" name="Picture 110"/>
          <p:cNvPicPr>
            <a:picLocks noChangeAspect="1"/>
          </p:cNvPicPr>
          <p:nvPr/>
        </p:nvPicPr>
        <p:blipFill>
          <a:blip r:embed="rId26"/>
          <a:stretch>
            <a:fillRect/>
          </a:stretch>
        </p:blipFill>
        <p:spPr>
          <a:xfrm>
            <a:off x="1524000" y="4662329"/>
            <a:ext cx="584200" cy="458486"/>
          </a:xfrm>
          <a:prstGeom prst="rect">
            <a:avLst/>
          </a:prstGeom>
        </p:spPr>
      </p:pic>
      <p:sp>
        <p:nvSpPr>
          <p:cNvPr id="113" name="TextBox 245"/>
          <p:cNvSpPr txBox="1">
            <a:spLocks noChangeArrowheads="1"/>
          </p:cNvSpPr>
          <p:nvPr/>
        </p:nvSpPr>
        <p:spPr bwMode="auto">
          <a:xfrm>
            <a:off x="838200" y="6477000"/>
            <a:ext cx="1981200" cy="246221"/>
          </a:xfrm>
          <a:prstGeom prst="rect">
            <a:avLst/>
          </a:prstGeom>
          <a:noFill/>
          <a:ln w="9525">
            <a:noFill/>
            <a:miter lim="800000"/>
            <a:headEnd/>
            <a:tailEnd/>
          </a:ln>
        </p:spPr>
        <p:txBody>
          <a:bodyPr wrap="square">
            <a:spAutoFit/>
          </a:bodyPr>
          <a:lstStyle/>
          <a:p>
            <a:pPr algn="ctr"/>
            <a:r>
              <a:rPr lang="en-US" sz="1000" dirty="0" smtClean="0"/>
              <a:t>Identity Services Engine</a:t>
            </a:r>
            <a:endParaRPr lang="en-US" sz="1000" dirty="0"/>
          </a:p>
        </p:txBody>
      </p:sp>
      <p:pic>
        <p:nvPicPr>
          <p:cNvPr id="114" name="Picture 113"/>
          <p:cNvPicPr>
            <a:picLocks noChangeAspect="1"/>
          </p:cNvPicPr>
          <p:nvPr/>
        </p:nvPicPr>
        <p:blipFill>
          <a:blip r:embed="rId26"/>
          <a:stretch>
            <a:fillRect/>
          </a:stretch>
        </p:blipFill>
        <p:spPr>
          <a:xfrm>
            <a:off x="1524000" y="6096000"/>
            <a:ext cx="584200" cy="458486"/>
          </a:xfrm>
          <a:prstGeom prst="rect">
            <a:avLst/>
          </a:prstGeom>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1" name="Straight Connector 120"/>
          <p:cNvCxnSpPr/>
          <p:nvPr/>
        </p:nvCxnSpPr>
        <p:spPr bwMode="auto">
          <a:xfrm flipV="1">
            <a:off x="1371600" y="2870200"/>
            <a:ext cx="3200400" cy="4763"/>
          </a:xfrm>
          <a:prstGeom prst="line">
            <a:avLst/>
          </a:prstGeom>
          <a:solidFill>
            <a:schemeClr val="accent1"/>
          </a:solidFill>
          <a:ln w="38100" cap="flat" cmpd="sng" algn="ctr">
            <a:solidFill>
              <a:schemeClr val="accent6"/>
            </a:solidFill>
            <a:prstDash val="solid"/>
            <a:round/>
            <a:headEnd type="none" w="med" len="med"/>
            <a:tailEnd type="none" w="med" len="med"/>
          </a:ln>
          <a:effectLst/>
        </p:spPr>
      </p:cxnSp>
      <p:cxnSp>
        <p:nvCxnSpPr>
          <p:cNvPr id="7172" name="Straight Connector 121"/>
          <p:cNvCxnSpPr>
            <a:cxnSpLocks noChangeShapeType="1"/>
          </p:cNvCxnSpPr>
          <p:nvPr/>
        </p:nvCxnSpPr>
        <p:spPr bwMode="auto">
          <a:xfrm flipV="1">
            <a:off x="1371600" y="2819400"/>
            <a:ext cx="3886200" cy="7938"/>
          </a:xfrm>
          <a:prstGeom prst="line">
            <a:avLst/>
          </a:prstGeom>
          <a:noFill/>
          <a:ln w="38100" algn="ctr">
            <a:solidFill>
              <a:schemeClr val="tx1"/>
            </a:solidFill>
            <a:round/>
            <a:headEnd/>
            <a:tailEnd/>
          </a:ln>
        </p:spPr>
      </p:cxnSp>
      <p:sp>
        <p:nvSpPr>
          <p:cNvPr id="7173" name="Oval 113"/>
          <p:cNvSpPr>
            <a:spLocks noChangeArrowheads="1"/>
          </p:cNvSpPr>
          <p:nvPr/>
        </p:nvSpPr>
        <p:spPr bwMode="auto">
          <a:xfrm>
            <a:off x="914400" y="4038600"/>
            <a:ext cx="990600" cy="990600"/>
          </a:xfrm>
          <a:prstGeom prst="ellipse">
            <a:avLst/>
          </a:prstGeom>
          <a:blipFill dpi="0" rotWithShape="1">
            <a:blip r:embed="rId6" cstate="print"/>
            <a:srcRect/>
            <a:stretch>
              <a:fillRect/>
            </a:stretch>
          </a:blipFill>
          <a:ln w="38100" algn="ctr">
            <a:solidFill>
              <a:schemeClr val="accent1"/>
            </a:solidFill>
            <a:round/>
            <a:headEnd/>
            <a:tailEnd/>
          </a:ln>
        </p:spPr>
        <p:txBody>
          <a:bodyPr wrap="none" lIns="82124" tIns="41061" rIns="82124" bIns="41061" anchor="ctr"/>
          <a:lstStyle/>
          <a:p>
            <a:pPr defTabSz="814388"/>
            <a:endParaRPr lang="en-US" dirty="0"/>
          </a:p>
        </p:txBody>
      </p:sp>
      <p:pic>
        <p:nvPicPr>
          <p:cNvPr id="7174" name="Picture 1029"/>
          <p:cNvPicPr>
            <a:picLocks noChangeArrowheads="1"/>
          </p:cNvPicPr>
          <p:nvPr/>
        </p:nvPicPr>
        <p:blipFill>
          <a:blip r:embed="rId7" cstate="print"/>
          <a:srcRect/>
          <a:stretch>
            <a:fillRect/>
          </a:stretch>
        </p:blipFill>
        <p:spPr bwMode="auto">
          <a:xfrm>
            <a:off x="533400" y="4311650"/>
            <a:ext cx="449263" cy="565150"/>
          </a:xfrm>
          <a:prstGeom prst="rect">
            <a:avLst/>
          </a:prstGeom>
          <a:noFill/>
          <a:ln w="9525">
            <a:noFill/>
            <a:miter lim="800000"/>
            <a:headEnd/>
            <a:tailEnd/>
          </a:ln>
        </p:spPr>
      </p:pic>
      <p:pic>
        <p:nvPicPr>
          <p:cNvPr id="7175" name="Picture 1387" descr="IP Phone"/>
          <p:cNvPicPr>
            <a:picLocks noChangeAspect="1" noChangeArrowheads="1"/>
          </p:cNvPicPr>
          <p:nvPr/>
        </p:nvPicPr>
        <p:blipFill>
          <a:blip r:embed="rId8" cstate="print"/>
          <a:srcRect/>
          <a:stretch>
            <a:fillRect/>
          </a:stretch>
        </p:blipFill>
        <p:spPr bwMode="auto">
          <a:xfrm>
            <a:off x="1676400" y="4481513"/>
            <a:ext cx="762000" cy="471487"/>
          </a:xfrm>
          <a:prstGeom prst="rect">
            <a:avLst/>
          </a:prstGeom>
          <a:noFill/>
          <a:ln w="9525">
            <a:noFill/>
            <a:miter lim="800000"/>
            <a:headEnd/>
            <a:tailEnd/>
          </a:ln>
        </p:spPr>
      </p:pic>
      <p:sp>
        <p:nvSpPr>
          <p:cNvPr id="518" name="Freeform 517"/>
          <p:cNvSpPr/>
          <p:nvPr/>
        </p:nvSpPr>
        <p:spPr bwMode="auto">
          <a:xfrm>
            <a:off x="5218038" y="3224287"/>
            <a:ext cx="1762659" cy="2422554"/>
          </a:xfrm>
          <a:custGeom>
            <a:avLst/>
            <a:gdLst>
              <a:gd name="connsiteX0" fmla="*/ 0 w 1859972"/>
              <a:gd name="connsiteY0" fmla="*/ 0 h 997528"/>
              <a:gd name="connsiteX1" fmla="*/ 872836 w 1859972"/>
              <a:gd name="connsiteY1" fmla="*/ 218209 h 997528"/>
              <a:gd name="connsiteX2" fmla="*/ 1859972 w 1859972"/>
              <a:gd name="connsiteY2" fmla="*/ 997528 h 997528"/>
              <a:gd name="connsiteX3" fmla="*/ 1859972 w 1859972"/>
              <a:gd name="connsiteY3" fmla="*/ 997528 h 997528"/>
            </a:gdLst>
            <a:ahLst/>
            <a:cxnLst>
              <a:cxn ang="0">
                <a:pos x="connsiteX0" y="connsiteY0"/>
              </a:cxn>
              <a:cxn ang="0">
                <a:pos x="connsiteX1" y="connsiteY1"/>
              </a:cxn>
              <a:cxn ang="0">
                <a:pos x="connsiteX2" y="connsiteY2"/>
              </a:cxn>
              <a:cxn ang="0">
                <a:pos x="connsiteX3" y="connsiteY3"/>
              </a:cxn>
            </a:cxnLst>
            <a:rect l="l" t="t" r="r" b="b"/>
            <a:pathLst>
              <a:path w="1859972" h="997528">
                <a:moveTo>
                  <a:pt x="0" y="0"/>
                </a:moveTo>
                <a:cubicBezTo>
                  <a:pt x="281420" y="25977"/>
                  <a:pt x="562841" y="51954"/>
                  <a:pt x="872836" y="218209"/>
                </a:cubicBezTo>
                <a:cubicBezTo>
                  <a:pt x="1182831" y="384464"/>
                  <a:pt x="1859972" y="997528"/>
                  <a:pt x="1859972" y="997528"/>
                </a:cubicBezTo>
                <a:lnTo>
                  <a:pt x="1859972" y="997528"/>
                </a:lnTo>
              </a:path>
            </a:pathLst>
          </a:custGeom>
          <a:noFill/>
          <a:ln w="66675" cap="flat" cmpd="sng" algn="ctr">
            <a:solidFill>
              <a:schemeClr val="accent3"/>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a:sp3d>
        </p:spPr>
        <p:txBody>
          <a:bodyPr lIns="82124" tIns="41061" rIns="82124" bIns="41061" anchor="ctr">
            <a:spAutoFit/>
          </a:bodyPr>
          <a:lstStyle/>
          <a:p>
            <a:pPr algn="ctr" defTabSz="814388" eaLnBrk="0" hangingPunct="0">
              <a:lnSpc>
                <a:spcPct val="90000"/>
              </a:lnSpc>
              <a:defRPr/>
            </a:pPr>
            <a:endParaRPr lang="en-US" sz="2400" b="1" dirty="0"/>
          </a:p>
        </p:txBody>
      </p:sp>
      <p:graphicFrame>
        <p:nvGraphicFramePr>
          <p:cNvPr id="7170"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228"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9" name="Rectangle 3" hidden="1"/>
          <p:cNvSpPr>
            <a:spLocks noChangeArrowheads="1"/>
          </p:cNvSpPr>
          <p:nvPr>
            <p:custDataLst>
              <p:tags r:id="rId3"/>
            </p:custDataLst>
          </p:nvPr>
        </p:nvSpPr>
        <p:spPr bwMode="auto">
          <a:xfrm>
            <a:off x="0" y="0"/>
            <a:ext cx="158750" cy="158750"/>
          </a:xfrm>
          <a:prstGeom prst="rect">
            <a:avLst/>
          </a:prstGeom>
          <a:solidFill>
            <a:srgbClr val="FFFFCC"/>
          </a:solidFill>
          <a:ln w="9525" algn="ctr">
            <a:solidFill>
              <a:schemeClr val="tx2"/>
            </a:solidFill>
            <a:miter lim="800000"/>
            <a:headEnd/>
            <a:tailEnd/>
          </a:ln>
        </p:spPr>
        <p:txBody>
          <a:bodyPr wrap="none" lIns="0" tIns="0" rIns="0" bIns="0" anchor="ctr"/>
          <a:lstStyle/>
          <a:p>
            <a:pPr defTabSz="766763"/>
            <a:r>
              <a:rPr lang="en-US" sz="1400" dirty="0"/>
              <a:t> </a:t>
            </a:r>
          </a:p>
        </p:txBody>
      </p:sp>
      <p:sp>
        <p:nvSpPr>
          <p:cNvPr id="7180" name="Rectangle 59"/>
          <p:cNvSpPr>
            <a:spLocks noGrp="1"/>
          </p:cNvSpPr>
          <p:nvPr>
            <p:ph type="title" idx="4294967295"/>
          </p:nvPr>
        </p:nvSpPr>
        <p:spPr/>
        <p:txBody>
          <a:bodyPr/>
          <a:lstStyle/>
          <a:p>
            <a:pPr eaLnBrk="1" hangingPunct="1"/>
            <a:r>
              <a:rPr lang="en-US" dirty="0" smtClean="0"/>
              <a:t>Primary Care/Ambulatory EHR and Practice Management Considerations</a:t>
            </a:r>
          </a:p>
        </p:txBody>
      </p:sp>
      <p:sp>
        <p:nvSpPr>
          <p:cNvPr id="219" name="Freeform 218"/>
          <p:cNvSpPr/>
          <p:nvPr/>
        </p:nvSpPr>
        <p:spPr bwMode="auto">
          <a:xfrm>
            <a:off x="5278582" y="3147044"/>
            <a:ext cx="1859972" cy="997528"/>
          </a:xfrm>
          <a:custGeom>
            <a:avLst/>
            <a:gdLst>
              <a:gd name="connsiteX0" fmla="*/ 0 w 1859972"/>
              <a:gd name="connsiteY0" fmla="*/ 0 h 997528"/>
              <a:gd name="connsiteX1" fmla="*/ 872836 w 1859972"/>
              <a:gd name="connsiteY1" fmla="*/ 218209 h 997528"/>
              <a:gd name="connsiteX2" fmla="*/ 1859972 w 1859972"/>
              <a:gd name="connsiteY2" fmla="*/ 997528 h 997528"/>
              <a:gd name="connsiteX3" fmla="*/ 1859972 w 1859972"/>
              <a:gd name="connsiteY3" fmla="*/ 997528 h 997528"/>
            </a:gdLst>
            <a:ahLst/>
            <a:cxnLst>
              <a:cxn ang="0">
                <a:pos x="connsiteX0" y="connsiteY0"/>
              </a:cxn>
              <a:cxn ang="0">
                <a:pos x="connsiteX1" y="connsiteY1"/>
              </a:cxn>
              <a:cxn ang="0">
                <a:pos x="connsiteX2" y="connsiteY2"/>
              </a:cxn>
              <a:cxn ang="0">
                <a:pos x="connsiteX3" y="connsiteY3"/>
              </a:cxn>
            </a:cxnLst>
            <a:rect l="l" t="t" r="r" b="b"/>
            <a:pathLst>
              <a:path w="1859972" h="997528">
                <a:moveTo>
                  <a:pt x="0" y="0"/>
                </a:moveTo>
                <a:cubicBezTo>
                  <a:pt x="281420" y="25977"/>
                  <a:pt x="562841" y="51954"/>
                  <a:pt x="872836" y="218209"/>
                </a:cubicBezTo>
                <a:cubicBezTo>
                  <a:pt x="1182831" y="384464"/>
                  <a:pt x="1859972" y="997528"/>
                  <a:pt x="1859972" y="997528"/>
                </a:cubicBezTo>
                <a:lnTo>
                  <a:pt x="1859972" y="997528"/>
                </a:lnTo>
              </a:path>
            </a:pathLst>
          </a:custGeom>
          <a:noFill/>
          <a:ln w="66675" cap="flat" cmpd="sng" algn="ctr">
            <a:solidFill>
              <a:schemeClr val="accent3"/>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a:sp3d>
        </p:spPr>
        <p:txBody>
          <a:bodyPr wrap="none" lIns="82124" tIns="41061" rIns="82124" bIns="41061" anchor="ctr">
            <a:spAutoFit/>
          </a:bodyPr>
          <a:lstStyle/>
          <a:p>
            <a:pPr algn="ctr" defTabSz="814388" eaLnBrk="0" hangingPunct="0">
              <a:lnSpc>
                <a:spcPct val="90000"/>
              </a:lnSpc>
              <a:defRPr/>
            </a:pPr>
            <a:endParaRPr lang="en-US" sz="2400" b="1" dirty="0"/>
          </a:p>
        </p:txBody>
      </p:sp>
      <p:grpSp>
        <p:nvGrpSpPr>
          <p:cNvPr id="7184" name="Group 42"/>
          <p:cNvGrpSpPr>
            <a:grpSpLocks noChangeAspect="1"/>
          </p:cNvGrpSpPr>
          <p:nvPr/>
        </p:nvGrpSpPr>
        <p:grpSpPr bwMode="auto">
          <a:xfrm rot="-1598008">
            <a:off x="1565275" y="3309938"/>
            <a:ext cx="687388" cy="687387"/>
            <a:chOff x="3456" y="2016"/>
            <a:chExt cx="1540" cy="1542"/>
          </a:xfrm>
        </p:grpSpPr>
        <p:sp>
          <p:nvSpPr>
            <p:cNvPr id="7222" name="AutoShape 41"/>
            <p:cNvSpPr>
              <a:spLocks noChangeAspect="1" noChangeArrowheads="1" noTextEdit="1"/>
            </p:cNvSpPr>
            <p:nvPr/>
          </p:nvSpPr>
          <p:spPr bwMode="auto">
            <a:xfrm>
              <a:off x="3456" y="2016"/>
              <a:ext cx="1540" cy="1542"/>
            </a:xfrm>
            <a:prstGeom prst="rect">
              <a:avLst/>
            </a:prstGeom>
            <a:noFill/>
            <a:ln w="9525">
              <a:noFill/>
              <a:miter lim="800000"/>
              <a:headEnd/>
              <a:tailEnd/>
            </a:ln>
          </p:spPr>
          <p:txBody>
            <a:bodyPr/>
            <a:lstStyle/>
            <a:p>
              <a:endParaRPr lang="en-US" dirty="0"/>
            </a:p>
          </p:txBody>
        </p:sp>
        <p:sp>
          <p:nvSpPr>
            <p:cNvPr id="7223" name="Freeform 43"/>
            <p:cNvSpPr>
              <a:spLocks/>
            </p:cNvSpPr>
            <p:nvPr/>
          </p:nvSpPr>
          <p:spPr bwMode="auto">
            <a:xfrm>
              <a:off x="3468" y="2030"/>
              <a:ext cx="1494" cy="1498"/>
            </a:xfrm>
            <a:custGeom>
              <a:avLst/>
              <a:gdLst>
                <a:gd name="T0" fmla="*/ 4 w 1494"/>
                <a:gd name="T1" fmla="*/ 1440 h 1498"/>
                <a:gd name="T2" fmla="*/ 8 w 1494"/>
                <a:gd name="T3" fmla="*/ 1388 h 1498"/>
                <a:gd name="T4" fmla="*/ 48 w 1494"/>
                <a:gd name="T5" fmla="*/ 1364 h 1498"/>
                <a:gd name="T6" fmla="*/ 114 w 1494"/>
                <a:gd name="T7" fmla="*/ 1376 h 1498"/>
                <a:gd name="T8" fmla="*/ 196 w 1494"/>
                <a:gd name="T9" fmla="*/ 1402 h 1498"/>
                <a:gd name="T10" fmla="*/ 250 w 1494"/>
                <a:gd name="T11" fmla="*/ 1386 h 1498"/>
                <a:gd name="T12" fmla="*/ 268 w 1494"/>
                <a:gd name="T13" fmla="*/ 1340 h 1498"/>
                <a:gd name="T14" fmla="*/ 256 w 1494"/>
                <a:gd name="T15" fmla="*/ 1290 h 1498"/>
                <a:gd name="T16" fmla="*/ 236 w 1494"/>
                <a:gd name="T17" fmla="*/ 1214 h 1498"/>
                <a:gd name="T18" fmla="*/ 250 w 1494"/>
                <a:gd name="T19" fmla="*/ 1148 h 1498"/>
                <a:gd name="T20" fmla="*/ 286 w 1494"/>
                <a:gd name="T21" fmla="*/ 1140 h 1498"/>
                <a:gd name="T22" fmla="*/ 354 w 1494"/>
                <a:gd name="T23" fmla="*/ 1154 h 1498"/>
                <a:gd name="T24" fmla="*/ 422 w 1494"/>
                <a:gd name="T25" fmla="*/ 1174 h 1498"/>
                <a:gd name="T26" fmla="*/ 472 w 1494"/>
                <a:gd name="T27" fmla="*/ 1162 h 1498"/>
                <a:gd name="T28" fmla="*/ 492 w 1494"/>
                <a:gd name="T29" fmla="*/ 1120 h 1498"/>
                <a:gd name="T30" fmla="*/ 470 w 1494"/>
                <a:gd name="T31" fmla="*/ 1044 h 1498"/>
                <a:gd name="T32" fmla="*/ 456 w 1494"/>
                <a:gd name="T33" fmla="*/ 988 h 1498"/>
                <a:gd name="T34" fmla="*/ 460 w 1494"/>
                <a:gd name="T35" fmla="*/ 950 h 1498"/>
                <a:gd name="T36" fmla="*/ 480 w 1494"/>
                <a:gd name="T37" fmla="*/ 916 h 1498"/>
                <a:gd name="T38" fmla="*/ 548 w 1494"/>
                <a:gd name="T39" fmla="*/ 916 h 1498"/>
                <a:gd name="T40" fmla="*/ 642 w 1494"/>
                <a:gd name="T41" fmla="*/ 942 h 1498"/>
                <a:gd name="T42" fmla="*/ 694 w 1494"/>
                <a:gd name="T43" fmla="*/ 940 h 1498"/>
                <a:gd name="T44" fmla="*/ 718 w 1494"/>
                <a:gd name="T45" fmla="*/ 904 h 1498"/>
                <a:gd name="T46" fmla="*/ 710 w 1494"/>
                <a:gd name="T47" fmla="*/ 852 h 1498"/>
                <a:gd name="T48" fmla="*/ 686 w 1494"/>
                <a:gd name="T49" fmla="*/ 780 h 1498"/>
                <a:gd name="T50" fmla="*/ 686 w 1494"/>
                <a:gd name="T51" fmla="*/ 716 h 1498"/>
                <a:gd name="T52" fmla="*/ 704 w 1494"/>
                <a:gd name="T53" fmla="*/ 690 h 1498"/>
                <a:gd name="T54" fmla="*/ 746 w 1494"/>
                <a:gd name="T55" fmla="*/ 682 h 1498"/>
                <a:gd name="T56" fmla="*/ 826 w 1494"/>
                <a:gd name="T57" fmla="*/ 706 h 1498"/>
                <a:gd name="T58" fmla="*/ 884 w 1494"/>
                <a:gd name="T59" fmla="*/ 720 h 1498"/>
                <a:gd name="T60" fmla="*/ 912 w 1494"/>
                <a:gd name="T61" fmla="*/ 716 h 1498"/>
                <a:gd name="T62" fmla="*/ 932 w 1494"/>
                <a:gd name="T63" fmla="*/ 700 h 1498"/>
                <a:gd name="T64" fmla="*/ 944 w 1494"/>
                <a:gd name="T65" fmla="*/ 674 h 1498"/>
                <a:gd name="T66" fmla="*/ 944 w 1494"/>
                <a:gd name="T67" fmla="*/ 638 h 1498"/>
                <a:gd name="T68" fmla="*/ 916 w 1494"/>
                <a:gd name="T69" fmla="*/ 556 h 1498"/>
                <a:gd name="T70" fmla="*/ 910 w 1494"/>
                <a:gd name="T71" fmla="*/ 502 h 1498"/>
                <a:gd name="T72" fmla="*/ 914 w 1494"/>
                <a:gd name="T73" fmla="*/ 484 h 1498"/>
                <a:gd name="T74" fmla="*/ 920 w 1494"/>
                <a:gd name="T75" fmla="*/ 470 h 1498"/>
                <a:gd name="T76" fmla="*/ 950 w 1494"/>
                <a:gd name="T77" fmla="*/ 458 h 1498"/>
                <a:gd name="T78" fmla="*/ 1010 w 1494"/>
                <a:gd name="T79" fmla="*/ 464 h 1498"/>
                <a:gd name="T80" fmla="*/ 1102 w 1494"/>
                <a:gd name="T81" fmla="*/ 488 h 1498"/>
                <a:gd name="T82" fmla="*/ 1154 w 1494"/>
                <a:gd name="T83" fmla="*/ 480 h 1498"/>
                <a:gd name="T84" fmla="*/ 1168 w 1494"/>
                <a:gd name="T85" fmla="*/ 440 h 1498"/>
                <a:gd name="T86" fmla="*/ 1158 w 1494"/>
                <a:gd name="T87" fmla="*/ 368 h 1498"/>
                <a:gd name="T88" fmla="*/ 1134 w 1494"/>
                <a:gd name="T89" fmla="*/ 298 h 1498"/>
                <a:gd name="T90" fmla="*/ 1144 w 1494"/>
                <a:gd name="T91" fmla="*/ 256 h 1498"/>
                <a:gd name="T92" fmla="*/ 1172 w 1494"/>
                <a:gd name="T93" fmla="*/ 234 h 1498"/>
                <a:gd name="T94" fmla="*/ 1206 w 1494"/>
                <a:gd name="T95" fmla="*/ 228 h 1498"/>
                <a:gd name="T96" fmla="*/ 1270 w 1494"/>
                <a:gd name="T97" fmla="*/ 248 h 1498"/>
                <a:gd name="T98" fmla="*/ 1344 w 1494"/>
                <a:gd name="T99" fmla="*/ 262 h 1498"/>
                <a:gd name="T100" fmla="*/ 1386 w 1494"/>
                <a:gd name="T101" fmla="*/ 252 h 1498"/>
                <a:gd name="T102" fmla="*/ 1402 w 1494"/>
                <a:gd name="T103" fmla="*/ 212 h 1498"/>
                <a:gd name="T104" fmla="*/ 1382 w 1494"/>
                <a:gd name="T105" fmla="*/ 144 h 1498"/>
                <a:gd name="T106" fmla="*/ 1362 w 1494"/>
                <a:gd name="T107" fmla="*/ 90 h 1498"/>
                <a:gd name="T108" fmla="*/ 1370 w 1494"/>
                <a:gd name="T109" fmla="*/ 32 h 1498"/>
                <a:gd name="T110" fmla="*/ 1404 w 1494"/>
                <a:gd name="T111" fmla="*/ 0 h 1498"/>
                <a:gd name="T112" fmla="*/ 1462 w 1494"/>
                <a:gd name="T113" fmla="*/ 10 h 1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4"/>
                <a:gd name="T172" fmla="*/ 0 h 1498"/>
                <a:gd name="T173" fmla="*/ 1494 w 1494"/>
                <a:gd name="T174" fmla="*/ 1498 h 1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4" h="1498">
                  <a:moveTo>
                    <a:pt x="24" y="1498"/>
                  </a:moveTo>
                  <a:lnTo>
                    <a:pt x="12" y="1472"/>
                  </a:lnTo>
                  <a:lnTo>
                    <a:pt x="4" y="1440"/>
                  </a:lnTo>
                  <a:lnTo>
                    <a:pt x="0" y="1424"/>
                  </a:lnTo>
                  <a:lnTo>
                    <a:pt x="2" y="1404"/>
                  </a:lnTo>
                  <a:lnTo>
                    <a:pt x="8" y="1388"/>
                  </a:lnTo>
                  <a:lnTo>
                    <a:pt x="20" y="1378"/>
                  </a:lnTo>
                  <a:lnTo>
                    <a:pt x="30" y="1368"/>
                  </a:lnTo>
                  <a:lnTo>
                    <a:pt x="48" y="1364"/>
                  </a:lnTo>
                  <a:lnTo>
                    <a:pt x="68" y="1364"/>
                  </a:lnTo>
                  <a:lnTo>
                    <a:pt x="88" y="1368"/>
                  </a:lnTo>
                  <a:lnTo>
                    <a:pt x="114" y="1376"/>
                  </a:lnTo>
                  <a:lnTo>
                    <a:pt x="142" y="1388"/>
                  </a:lnTo>
                  <a:lnTo>
                    <a:pt x="168" y="1396"/>
                  </a:lnTo>
                  <a:lnTo>
                    <a:pt x="196" y="1402"/>
                  </a:lnTo>
                  <a:lnTo>
                    <a:pt x="214" y="1402"/>
                  </a:lnTo>
                  <a:lnTo>
                    <a:pt x="234" y="1396"/>
                  </a:lnTo>
                  <a:lnTo>
                    <a:pt x="250" y="1386"/>
                  </a:lnTo>
                  <a:lnTo>
                    <a:pt x="258" y="1376"/>
                  </a:lnTo>
                  <a:lnTo>
                    <a:pt x="264" y="1366"/>
                  </a:lnTo>
                  <a:lnTo>
                    <a:pt x="268" y="1340"/>
                  </a:lnTo>
                  <a:lnTo>
                    <a:pt x="266" y="1344"/>
                  </a:lnTo>
                  <a:lnTo>
                    <a:pt x="266" y="1320"/>
                  </a:lnTo>
                  <a:lnTo>
                    <a:pt x="256" y="1290"/>
                  </a:lnTo>
                  <a:lnTo>
                    <a:pt x="248" y="1264"/>
                  </a:lnTo>
                  <a:lnTo>
                    <a:pt x="240" y="1234"/>
                  </a:lnTo>
                  <a:lnTo>
                    <a:pt x="236" y="1214"/>
                  </a:lnTo>
                  <a:lnTo>
                    <a:pt x="236" y="1190"/>
                  </a:lnTo>
                  <a:lnTo>
                    <a:pt x="240" y="1168"/>
                  </a:lnTo>
                  <a:lnTo>
                    <a:pt x="250" y="1148"/>
                  </a:lnTo>
                  <a:lnTo>
                    <a:pt x="264" y="1142"/>
                  </a:lnTo>
                  <a:lnTo>
                    <a:pt x="272" y="1140"/>
                  </a:lnTo>
                  <a:lnTo>
                    <a:pt x="286" y="1140"/>
                  </a:lnTo>
                  <a:lnTo>
                    <a:pt x="298" y="1140"/>
                  </a:lnTo>
                  <a:lnTo>
                    <a:pt x="322" y="1144"/>
                  </a:lnTo>
                  <a:lnTo>
                    <a:pt x="354" y="1154"/>
                  </a:lnTo>
                  <a:lnTo>
                    <a:pt x="372" y="1162"/>
                  </a:lnTo>
                  <a:lnTo>
                    <a:pt x="394" y="1168"/>
                  </a:lnTo>
                  <a:lnTo>
                    <a:pt x="422" y="1174"/>
                  </a:lnTo>
                  <a:lnTo>
                    <a:pt x="446" y="1174"/>
                  </a:lnTo>
                  <a:lnTo>
                    <a:pt x="460" y="1170"/>
                  </a:lnTo>
                  <a:lnTo>
                    <a:pt x="472" y="1162"/>
                  </a:lnTo>
                  <a:lnTo>
                    <a:pt x="484" y="1150"/>
                  </a:lnTo>
                  <a:lnTo>
                    <a:pt x="490" y="1138"/>
                  </a:lnTo>
                  <a:lnTo>
                    <a:pt x="492" y="1120"/>
                  </a:lnTo>
                  <a:lnTo>
                    <a:pt x="490" y="1102"/>
                  </a:lnTo>
                  <a:lnTo>
                    <a:pt x="482" y="1078"/>
                  </a:lnTo>
                  <a:lnTo>
                    <a:pt x="470" y="1044"/>
                  </a:lnTo>
                  <a:lnTo>
                    <a:pt x="462" y="1016"/>
                  </a:lnTo>
                  <a:lnTo>
                    <a:pt x="458" y="1002"/>
                  </a:lnTo>
                  <a:lnTo>
                    <a:pt x="456" y="988"/>
                  </a:lnTo>
                  <a:lnTo>
                    <a:pt x="456" y="972"/>
                  </a:lnTo>
                  <a:lnTo>
                    <a:pt x="456" y="964"/>
                  </a:lnTo>
                  <a:lnTo>
                    <a:pt x="460" y="950"/>
                  </a:lnTo>
                  <a:lnTo>
                    <a:pt x="464" y="934"/>
                  </a:lnTo>
                  <a:lnTo>
                    <a:pt x="472" y="924"/>
                  </a:lnTo>
                  <a:lnTo>
                    <a:pt x="480" y="916"/>
                  </a:lnTo>
                  <a:lnTo>
                    <a:pt x="496" y="912"/>
                  </a:lnTo>
                  <a:lnTo>
                    <a:pt x="518" y="910"/>
                  </a:lnTo>
                  <a:lnTo>
                    <a:pt x="548" y="916"/>
                  </a:lnTo>
                  <a:lnTo>
                    <a:pt x="592" y="928"/>
                  </a:lnTo>
                  <a:lnTo>
                    <a:pt x="620" y="938"/>
                  </a:lnTo>
                  <a:lnTo>
                    <a:pt x="642" y="942"/>
                  </a:lnTo>
                  <a:lnTo>
                    <a:pt x="658" y="944"/>
                  </a:lnTo>
                  <a:lnTo>
                    <a:pt x="682" y="944"/>
                  </a:lnTo>
                  <a:lnTo>
                    <a:pt x="694" y="940"/>
                  </a:lnTo>
                  <a:lnTo>
                    <a:pt x="704" y="934"/>
                  </a:lnTo>
                  <a:lnTo>
                    <a:pt x="714" y="920"/>
                  </a:lnTo>
                  <a:lnTo>
                    <a:pt x="718" y="904"/>
                  </a:lnTo>
                  <a:lnTo>
                    <a:pt x="718" y="888"/>
                  </a:lnTo>
                  <a:lnTo>
                    <a:pt x="714" y="870"/>
                  </a:lnTo>
                  <a:lnTo>
                    <a:pt x="710" y="852"/>
                  </a:lnTo>
                  <a:lnTo>
                    <a:pt x="702" y="830"/>
                  </a:lnTo>
                  <a:lnTo>
                    <a:pt x="694" y="808"/>
                  </a:lnTo>
                  <a:lnTo>
                    <a:pt x="686" y="780"/>
                  </a:lnTo>
                  <a:lnTo>
                    <a:pt x="680" y="752"/>
                  </a:lnTo>
                  <a:lnTo>
                    <a:pt x="682" y="732"/>
                  </a:lnTo>
                  <a:lnTo>
                    <a:pt x="686" y="716"/>
                  </a:lnTo>
                  <a:lnTo>
                    <a:pt x="690" y="708"/>
                  </a:lnTo>
                  <a:lnTo>
                    <a:pt x="696" y="698"/>
                  </a:lnTo>
                  <a:lnTo>
                    <a:pt x="704" y="690"/>
                  </a:lnTo>
                  <a:lnTo>
                    <a:pt x="718" y="684"/>
                  </a:lnTo>
                  <a:lnTo>
                    <a:pt x="734" y="682"/>
                  </a:lnTo>
                  <a:lnTo>
                    <a:pt x="746" y="682"/>
                  </a:lnTo>
                  <a:lnTo>
                    <a:pt x="760" y="684"/>
                  </a:lnTo>
                  <a:lnTo>
                    <a:pt x="794" y="694"/>
                  </a:lnTo>
                  <a:lnTo>
                    <a:pt x="826" y="706"/>
                  </a:lnTo>
                  <a:lnTo>
                    <a:pt x="844" y="714"/>
                  </a:lnTo>
                  <a:lnTo>
                    <a:pt x="862" y="718"/>
                  </a:lnTo>
                  <a:lnTo>
                    <a:pt x="884" y="720"/>
                  </a:lnTo>
                  <a:lnTo>
                    <a:pt x="898" y="720"/>
                  </a:lnTo>
                  <a:lnTo>
                    <a:pt x="904" y="718"/>
                  </a:lnTo>
                  <a:lnTo>
                    <a:pt x="912" y="716"/>
                  </a:lnTo>
                  <a:lnTo>
                    <a:pt x="920" y="712"/>
                  </a:lnTo>
                  <a:lnTo>
                    <a:pt x="926" y="708"/>
                  </a:lnTo>
                  <a:lnTo>
                    <a:pt x="932" y="700"/>
                  </a:lnTo>
                  <a:lnTo>
                    <a:pt x="936" y="694"/>
                  </a:lnTo>
                  <a:lnTo>
                    <a:pt x="940" y="684"/>
                  </a:lnTo>
                  <a:lnTo>
                    <a:pt x="944" y="674"/>
                  </a:lnTo>
                  <a:lnTo>
                    <a:pt x="944" y="668"/>
                  </a:lnTo>
                  <a:lnTo>
                    <a:pt x="946" y="656"/>
                  </a:lnTo>
                  <a:lnTo>
                    <a:pt x="944" y="638"/>
                  </a:lnTo>
                  <a:lnTo>
                    <a:pt x="936" y="612"/>
                  </a:lnTo>
                  <a:lnTo>
                    <a:pt x="924" y="582"/>
                  </a:lnTo>
                  <a:lnTo>
                    <a:pt x="916" y="556"/>
                  </a:lnTo>
                  <a:lnTo>
                    <a:pt x="912" y="540"/>
                  </a:lnTo>
                  <a:lnTo>
                    <a:pt x="908" y="522"/>
                  </a:lnTo>
                  <a:lnTo>
                    <a:pt x="910" y="502"/>
                  </a:lnTo>
                  <a:lnTo>
                    <a:pt x="912" y="492"/>
                  </a:lnTo>
                  <a:lnTo>
                    <a:pt x="914" y="486"/>
                  </a:lnTo>
                  <a:lnTo>
                    <a:pt x="914" y="484"/>
                  </a:lnTo>
                  <a:lnTo>
                    <a:pt x="912" y="488"/>
                  </a:lnTo>
                  <a:lnTo>
                    <a:pt x="916" y="478"/>
                  </a:lnTo>
                  <a:lnTo>
                    <a:pt x="920" y="470"/>
                  </a:lnTo>
                  <a:lnTo>
                    <a:pt x="932" y="464"/>
                  </a:lnTo>
                  <a:lnTo>
                    <a:pt x="942" y="460"/>
                  </a:lnTo>
                  <a:lnTo>
                    <a:pt x="950" y="458"/>
                  </a:lnTo>
                  <a:lnTo>
                    <a:pt x="966" y="456"/>
                  </a:lnTo>
                  <a:lnTo>
                    <a:pt x="990" y="460"/>
                  </a:lnTo>
                  <a:lnTo>
                    <a:pt x="1010" y="464"/>
                  </a:lnTo>
                  <a:lnTo>
                    <a:pt x="1042" y="474"/>
                  </a:lnTo>
                  <a:lnTo>
                    <a:pt x="1076" y="484"/>
                  </a:lnTo>
                  <a:lnTo>
                    <a:pt x="1102" y="488"/>
                  </a:lnTo>
                  <a:lnTo>
                    <a:pt x="1130" y="492"/>
                  </a:lnTo>
                  <a:lnTo>
                    <a:pt x="1142" y="486"/>
                  </a:lnTo>
                  <a:lnTo>
                    <a:pt x="1154" y="480"/>
                  </a:lnTo>
                  <a:lnTo>
                    <a:pt x="1166" y="462"/>
                  </a:lnTo>
                  <a:lnTo>
                    <a:pt x="1168" y="446"/>
                  </a:lnTo>
                  <a:lnTo>
                    <a:pt x="1168" y="440"/>
                  </a:lnTo>
                  <a:lnTo>
                    <a:pt x="1168" y="416"/>
                  </a:lnTo>
                  <a:lnTo>
                    <a:pt x="1164" y="388"/>
                  </a:lnTo>
                  <a:lnTo>
                    <a:pt x="1158" y="368"/>
                  </a:lnTo>
                  <a:lnTo>
                    <a:pt x="1150" y="346"/>
                  </a:lnTo>
                  <a:lnTo>
                    <a:pt x="1140" y="322"/>
                  </a:lnTo>
                  <a:lnTo>
                    <a:pt x="1134" y="298"/>
                  </a:lnTo>
                  <a:lnTo>
                    <a:pt x="1138" y="274"/>
                  </a:lnTo>
                  <a:lnTo>
                    <a:pt x="1140" y="264"/>
                  </a:lnTo>
                  <a:lnTo>
                    <a:pt x="1144" y="256"/>
                  </a:lnTo>
                  <a:lnTo>
                    <a:pt x="1150" y="246"/>
                  </a:lnTo>
                  <a:lnTo>
                    <a:pt x="1160" y="238"/>
                  </a:lnTo>
                  <a:lnTo>
                    <a:pt x="1172" y="234"/>
                  </a:lnTo>
                  <a:lnTo>
                    <a:pt x="1184" y="230"/>
                  </a:lnTo>
                  <a:lnTo>
                    <a:pt x="1198" y="228"/>
                  </a:lnTo>
                  <a:lnTo>
                    <a:pt x="1206" y="228"/>
                  </a:lnTo>
                  <a:lnTo>
                    <a:pt x="1224" y="234"/>
                  </a:lnTo>
                  <a:lnTo>
                    <a:pt x="1244" y="238"/>
                  </a:lnTo>
                  <a:lnTo>
                    <a:pt x="1270" y="248"/>
                  </a:lnTo>
                  <a:lnTo>
                    <a:pt x="1294" y="254"/>
                  </a:lnTo>
                  <a:lnTo>
                    <a:pt x="1320" y="260"/>
                  </a:lnTo>
                  <a:lnTo>
                    <a:pt x="1344" y="262"/>
                  </a:lnTo>
                  <a:lnTo>
                    <a:pt x="1360" y="262"/>
                  </a:lnTo>
                  <a:lnTo>
                    <a:pt x="1374" y="260"/>
                  </a:lnTo>
                  <a:lnTo>
                    <a:pt x="1386" y="252"/>
                  </a:lnTo>
                  <a:lnTo>
                    <a:pt x="1396" y="238"/>
                  </a:lnTo>
                  <a:lnTo>
                    <a:pt x="1400" y="226"/>
                  </a:lnTo>
                  <a:lnTo>
                    <a:pt x="1402" y="212"/>
                  </a:lnTo>
                  <a:lnTo>
                    <a:pt x="1398" y="188"/>
                  </a:lnTo>
                  <a:lnTo>
                    <a:pt x="1390" y="162"/>
                  </a:lnTo>
                  <a:lnTo>
                    <a:pt x="1382" y="144"/>
                  </a:lnTo>
                  <a:lnTo>
                    <a:pt x="1374" y="126"/>
                  </a:lnTo>
                  <a:lnTo>
                    <a:pt x="1368" y="110"/>
                  </a:lnTo>
                  <a:lnTo>
                    <a:pt x="1362" y="90"/>
                  </a:lnTo>
                  <a:lnTo>
                    <a:pt x="1360" y="72"/>
                  </a:lnTo>
                  <a:lnTo>
                    <a:pt x="1362" y="58"/>
                  </a:lnTo>
                  <a:lnTo>
                    <a:pt x="1370" y="32"/>
                  </a:lnTo>
                  <a:lnTo>
                    <a:pt x="1382" y="10"/>
                  </a:lnTo>
                  <a:lnTo>
                    <a:pt x="1396" y="4"/>
                  </a:lnTo>
                  <a:lnTo>
                    <a:pt x="1404" y="0"/>
                  </a:lnTo>
                  <a:lnTo>
                    <a:pt x="1418" y="0"/>
                  </a:lnTo>
                  <a:lnTo>
                    <a:pt x="1434" y="2"/>
                  </a:lnTo>
                  <a:lnTo>
                    <a:pt x="1462" y="10"/>
                  </a:lnTo>
                  <a:lnTo>
                    <a:pt x="1482" y="16"/>
                  </a:lnTo>
                  <a:lnTo>
                    <a:pt x="1494" y="18"/>
                  </a:lnTo>
                </a:path>
              </a:pathLst>
            </a:custGeom>
            <a:noFill/>
            <a:ln w="38100">
              <a:solidFill>
                <a:srgbClr val="0096D5"/>
              </a:solidFill>
              <a:prstDash val="solid"/>
              <a:round/>
              <a:headEnd/>
              <a:tailEnd/>
            </a:ln>
          </p:spPr>
          <p:txBody>
            <a:bodyPr/>
            <a:lstStyle/>
            <a:p>
              <a:endParaRPr lang="en-US" dirty="0"/>
            </a:p>
          </p:txBody>
        </p:sp>
        <p:sp>
          <p:nvSpPr>
            <p:cNvPr id="7224" name="Freeform 44"/>
            <p:cNvSpPr>
              <a:spLocks/>
            </p:cNvSpPr>
            <p:nvPr/>
          </p:nvSpPr>
          <p:spPr bwMode="auto">
            <a:xfrm>
              <a:off x="3484" y="2050"/>
              <a:ext cx="1498" cy="1494"/>
            </a:xfrm>
            <a:custGeom>
              <a:avLst/>
              <a:gdLst>
                <a:gd name="T0" fmla="*/ 56 w 1498"/>
                <a:gd name="T1" fmla="*/ 1490 h 1494"/>
                <a:gd name="T2" fmla="*/ 110 w 1498"/>
                <a:gd name="T3" fmla="*/ 1486 h 1494"/>
                <a:gd name="T4" fmla="*/ 134 w 1498"/>
                <a:gd name="T5" fmla="*/ 1444 h 1494"/>
                <a:gd name="T6" fmla="*/ 122 w 1498"/>
                <a:gd name="T7" fmla="*/ 1380 h 1494"/>
                <a:gd name="T8" fmla="*/ 96 w 1498"/>
                <a:gd name="T9" fmla="*/ 1298 h 1494"/>
                <a:gd name="T10" fmla="*/ 112 w 1498"/>
                <a:gd name="T11" fmla="*/ 1242 h 1494"/>
                <a:gd name="T12" fmla="*/ 158 w 1498"/>
                <a:gd name="T13" fmla="*/ 1226 h 1494"/>
                <a:gd name="T14" fmla="*/ 208 w 1498"/>
                <a:gd name="T15" fmla="*/ 1238 h 1494"/>
                <a:gd name="T16" fmla="*/ 284 w 1498"/>
                <a:gd name="T17" fmla="*/ 1256 h 1494"/>
                <a:gd name="T18" fmla="*/ 350 w 1498"/>
                <a:gd name="T19" fmla="*/ 1242 h 1494"/>
                <a:gd name="T20" fmla="*/ 358 w 1498"/>
                <a:gd name="T21" fmla="*/ 1208 h 1494"/>
                <a:gd name="T22" fmla="*/ 344 w 1498"/>
                <a:gd name="T23" fmla="*/ 1140 h 1494"/>
                <a:gd name="T24" fmla="*/ 322 w 1498"/>
                <a:gd name="T25" fmla="*/ 1072 h 1494"/>
                <a:gd name="T26" fmla="*/ 334 w 1498"/>
                <a:gd name="T27" fmla="*/ 1022 h 1494"/>
                <a:gd name="T28" fmla="*/ 376 w 1498"/>
                <a:gd name="T29" fmla="*/ 1002 h 1494"/>
                <a:gd name="T30" fmla="*/ 454 w 1498"/>
                <a:gd name="T31" fmla="*/ 1022 h 1494"/>
                <a:gd name="T32" fmla="*/ 510 w 1498"/>
                <a:gd name="T33" fmla="*/ 1038 h 1494"/>
                <a:gd name="T34" fmla="*/ 548 w 1498"/>
                <a:gd name="T35" fmla="*/ 1034 h 1494"/>
                <a:gd name="T36" fmla="*/ 580 w 1498"/>
                <a:gd name="T37" fmla="*/ 1012 h 1494"/>
                <a:gd name="T38" fmla="*/ 582 w 1498"/>
                <a:gd name="T39" fmla="*/ 946 h 1494"/>
                <a:gd name="T40" fmla="*/ 556 w 1498"/>
                <a:gd name="T41" fmla="*/ 852 h 1494"/>
                <a:gd name="T42" fmla="*/ 558 w 1498"/>
                <a:gd name="T43" fmla="*/ 800 h 1494"/>
                <a:gd name="T44" fmla="*/ 594 w 1498"/>
                <a:gd name="T45" fmla="*/ 776 h 1494"/>
                <a:gd name="T46" fmla="*/ 646 w 1498"/>
                <a:gd name="T47" fmla="*/ 784 h 1494"/>
                <a:gd name="T48" fmla="*/ 718 w 1498"/>
                <a:gd name="T49" fmla="*/ 808 h 1494"/>
                <a:gd name="T50" fmla="*/ 782 w 1498"/>
                <a:gd name="T51" fmla="*/ 808 h 1494"/>
                <a:gd name="T52" fmla="*/ 808 w 1498"/>
                <a:gd name="T53" fmla="*/ 790 h 1494"/>
                <a:gd name="T54" fmla="*/ 816 w 1498"/>
                <a:gd name="T55" fmla="*/ 748 h 1494"/>
                <a:gd name="T56" fmla="*/ 790 w 1498"/>
                <a:gd name="T57" fmla="*/ 668 h 1494"/>
                <a:gd name="T58" fmla="*/ 776 w 1498"/>
                <a:gd name="T59" fmla="*/ 610 h 1494"/>
                <a:gd name="T60" fmla="*/ 782 w 1498"/>
                <a:gd name="T61" fmla="*/ 582 h 1494"/>
                <a:gd name="T62" fmla="*/ 798 w 1498"/>
                <a:gd name="T63" fmla="*/ 562 h 1494"/>
                <a:gd name="T64" fmla="*/ 824 w 1498"/>
                <a:gd name="T65" fmla="*/ 550 h 1494"/>
                <a:gd name="T66" fmla="*/ 858 w 1498"/>
                <a:gd name="T67" fmla="*/ 550 h 1494"/>
                <a:gd name="T68" fmla="*/ 940 w 1498"/>
                <a:gd name="T69" fmla="*/ 578 h 1494"/>
                <a:gd name="T70" fmla="*/ 996 w 1498"/>
                <a:gd name="T71" fmla="*/ 584 h 1494"/>
                <a:gd name="T72" fmla="*/ 1014 w 1498"/>
                <a:gd name="T73" fmla="*/ 578 h 1494"/>
                <a:gd name="T74" fmla="*/ 1028 w 1498"/>
                <a:gd name="T75" fmla="*/ 572 h 1494"/>
                <a:gd name="T76" fmla="*/ 1040 w 1498"/>
                <a:gd name="T77" fmla="*/ 542 h 1494"/>
                <a:gd name="T78" fmla="*/ 1032 w 1498"/>
                <a:gd name="T79" fmla="*/ 484 h 1494"/>
                <a:gd name="T80" fmla="*/ 1008 w 1498"/>
                <a:gd name="T81" fmla="*/ 392 h 1494"/>
                <a:gd name="T82" fmla="*/ 1018 w 1498"/>
                <a:gd name="T83" fmla="*/ 340 h 1494"/>
                <a:gd name="T84" fmla="*/ 1058 w 1498"/>
                <a:gd name="T85" fmla="*/ 324 h 1494"/>
                <a:gd name="T86" fmla="*/ 1128 w 1498"/>
                <a:gd name="T87" fmla="*/ 336 h 1494"/>
                <a:gd name="T88" fmla="*/ 1200 w 1498"/>
                <a:gd name="T89" fmla="*/ 358 h 1494"/>
                <a:gd name="T90" fmla="*/ 1242 w 1498"/>
                <a:gd name="T91" fmla="*/ 350 h 1494"/>
                <a:gd name="T92" fmla="*/ 1264 w 1498"/>
                <a:gd name="T93" fmla="*/ 322 h 1494"/>
                <a:gd name="T94" fmla="*/ 1268 w 1498"/>
                <a:gd name="T95" fmla="*/ 288 h 1494"/>
                <a:gd name="T96" fmla="*/ 1250 w 1498"/>
                <a:gd name="T97" fmla="*/ 224 h 1494"/>
                <a:gd name="T98" fmla="*/ 1236 w 1498"/>
                <a:gd name="T99" fmla="*/ 148 h 1494"/>
                <a:gd name="T100" fmla="*/ 1246 w 1498"/>
                <a:gd name="T101" fmla="*/ 108 h 1494"/>
                <a:gd name="T102" fmla="*/ 1286 w 1498"/>
                <a:gd name="T103" fmla="*/ 92 h 1494"/>
                <a:gd name="T104" fmla="*/ 1354 w 1498"/>
                <a:gd name="T105" fmla="*/ 112 h 1494"/>
                <a:gd name="T106" fmla="*/ 1408 w 1498"/>
                <a:gd name="T107" fmla="*/ 132 h 1494"/>
                <a:gd name="T108" fmla="*/ 1466 w 1498"/>
                <a:gd name="T109" fmla="*/ 124 h 1494"/>
                <a:gd name="T110" fmla="*/ 1498 w 1498"/>
                <a:gd name="T111" fmla="*/ 90 h 1494"/>
                <a:gd name="T112" fmla="*/ 1488 w 1498"/>
                <a:gd name="T113" fmla="*/ 30 h 14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8"/>
                <a:gd name="T172" fmla="*/ 0 h 1494"/>
                <a:gd name="T173" fmla="*/ 1498 w 1498"/>
                <a:gd name="T174" fmla="*/ 1494 h 14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8" h="1494">
                  <a:moveTo>
                    <a:pt x="0" y="1470"/>
                  </a:moveTo>
                  <a:lnTo>
                    <a:pt x="26" y="1480"/>
                  </a:lnTo>
                  <a:lnTo>
                    <a:pt x="56" y="1490"/>
                  </a:lnTo>
                  <a:lnTo>
                    <a:pt x="74" y="1494"/>
                  </a:lnTo>
                  <a:lnTo>
                    <a:pt x="94" y="1492"/>
                  </a:lnTo>
                  <a:lnTo>
                    <a:pt x="110" y="1486"/>
                  </a:lnTo>
                  <a:lnTo>
                    <a:pt x="120" y="1474"/>
                  </a:lnTo>
                  <a:lnTo>
                    <a:pt x="130" y="1464"/>
                  </a:lnTo>
                  <a:lnTo>
                    <a:pt x="134" y="1444"/>
                  </a:lnTo>
                  <a:lnTo>
                    <a:pt x="134" y="1426"/>
                  </a:lnTo>
                  <a:lnTo>
                    <a:pt x="130" y="1406"/>
                  </a:lnTo>
                  <a:lnTo>
                    <a:pt x="122" y="1380"/>
                  </a:lnTo>
                  <a:lnTo>
                    <a:pt x="110" y="1352"/>
                  </a:lnTo>
                  <a:lnTo>
                    <a:pt x="102" y="1326"/>
                  </a:lnTo>
                  <a:lnTo>
                    <a:pt x="96" y="1298"/>
                  </a:lnTo>
                  <a:lnTo>
                    <a:pt x="96" y="1280"/>
                  </a:lnTo>
                  <a:lnTo>
                    <a:pt x="100" y="1260"/>
                  </a:lnTo>
                  <a:lnTo>
                    <a:pt x="112" y="1242"/>
                  </a:lnTo>
                  <a:lnTo>
                    <a:pt x="122" y="1236"/>
                  </a:lnTo>
                  <a:lnTo>
                    <a:pt x="132" y="1230"/>
                  </a:lnTo>
                  <a:lnTo>
                    <a:pt x="158" y="1226"/>
                  </a:lnTo>
                  <a:lnTo>
                    <a:pt x="154" y="1228"/>
                  </a:lnTo>
                  <a:lnTo>
                    <a:pt x="178" y="1228"/>
                  </a:lnTo>
                  <a:lnTo>
                    <a:pt x="208" y="1238"/>
                  </a:lnTo>
                  <a:lnTo>
                    <a:pt x="234" y="1244"/>
                  </a:lnTo>
                  <a:lnTo>
                    <a:pt x="262" y="1254"/>
                  </a:lnTo>
                  <a:lnTo>
                    <a:pt x="284" y="1256"/>
                  </a:lnTo>
                  <a:lnTo>
                    <a:pt x="308" y="1258"/>
                  </a:lnTo>
                  <a:lnTo>
                    <a:pt x="330" y="1254"/>
                  </a:lnTo>
                  <a:lnTo>
                    <a:pt x="350" y="1242"/>
                  </a:lnTo>
                  <a:lnTo>
                    <a:pt x="356" y="1230"/>
                  </a:lnTo>
                  <a:lnTo>
                    <a:pt x="356" y="1222"/>
                  </a:lnTo>
                  <a:lnTo>
                    <a:pt x="358" y="1208"/>
                  </a:lnTo>
                  <a:lnTo>
                    <a:pt x="358" y="1196"/>
                  </a:lnTo>
                  <a:lnTo>
                    <a:pt x="354" y="1172"/>
                  </a:lnTo>
                  <a:lnTo>
                    <a:pt x="344" y="1140"/>
                  </a:lnTo>
                  <a:lnTo>
                    <a:pt x="336" y="1120"/>
                  </a:lnTo>
                  <a:lnTo>
                    <a:pt x="330" y="1100"/>
                  </a:lnTo>
                  <a:lnTo>
                    <a:pt x="322" y="1072"/>
                  </a:lnTo>
                  <a:lnTo>
                    <a:pt x="324" y="1048"/>
                  </a:lnTo>
                  <a:lnTo>
                    <a:pt x="328" y="1034"/>
                  </a:lnTo>
                  <a:lnTo>
                    <a:pt x="334" y="1022"/>
                  </a:lnTo>
                  <a:lnTo>
                    <a:pt x="348" y="1010"/>
                  </a:lnTo>
                  <a:lnTo>
                    <a:pt x="360" y="1004"/>
                  </a:lnTo>
                  <a:lnTo>
                    <a:pt x="376" y="1002"/>
                  </a:lnTo>
                  <a:lnTo>
                    <a:pt x="396" y="1004"/>
                  </a:lnTo>
                  <a:lnTo>
                    <a:pt x="420" y="1010"/>
                  </a:lnTo>
                  <a:lnTo>
                    <a:pt x="454" y="1022"/>
                  </a:lnTo>
                  <a:lnTo>
                    <a:pt x="482" y="1032"/>
                  </a:lnTo>
                  <a:lnTo>
                    <a:pt x="496" y="1034"/>
                  </a:lnTo>
                  <a:lnTo>
                    <a:pt x="510" y="1038"/>
                  </a:lnTo>
                  <a:lnTo>
                    <a:pt x="526" y="1038"/>
                  </a:lnTo>
                  <a:lnTo>
                    <a:pt x="532" y="1036"/>
                  </a:lnTo>
                  <a:lnTo>
                    <a:pt x="548" y="1034"/>
                  </a:lnTo>
                  <a:lnTo>
                    <a:pt x="564" y="1030"/>
                  </a:lnTo>
                  <a:lnTo>
                    <a:pt x="574" y="1022"/>
                  </a:lnTo>
                  <a:lnTo>
                    <a:pt x="580" y="1012"/>
                  </a:lnTo>
                  <a:lnTo>
                    <a:pt x="586" y="998"/>
                  </a:lnTo>
                  <a:lnTo>
                    <a:pt x="588" y="976"/>
                  </a:lnTo>
                  <a:lnTo>
                    <a:pt x="582" y="946"/>
                  </a:lnTo>
                  <a:lnTo>
                    <a:pt x="568" y="902"/>
                  </a:lnTo>
                  <a:lnTo>
                    <a:pt x="560" y="872"/>
                  </a:lnTo>
                  <a:lnTo>
                    <a:pt x="556" y="852"/>
                  </a:lnTo>
                  <a:lnTo>
                    <a:pt x="554" y="836"/>
                  </a:lnTo>
                  <a:lnTo>
                    <a:pt x="554" y="810"/>
                  </a:lnTo>
                  <a:lnTo>
                    <a:pt x="558" y="800"/>
                  </a:lnTo>
                  <a:lnTo>
                    <a:pt x="564" y="790"/>
                  </a:lnTo>
                  <a:lnTo>
                    <a:pt x="578" y="780"/>
                  </a:lnTo>
                  <a:lnTo>
                    <a:pt x="594" y="776"/>
                  </a:lnTo>
                  <a:lnTo>
                    <a:pt x="610" y="776"/>
                  </a:lnTo>
                  <a:lnTo>
                    <a:pt x="628" y="778"/>
                  </a:lnTo>
                  <a:lnTo>
                    <a:pt x="646" y="784"/>
                  </a:lnTo>
                  <a:lnTo>
                    <a:pt x="668" y="792"/>
                  </a:lnTo>
                  <a:lnTo>
                    <a:pt x="690" y="800"/>
                  </a:lnTo>
                  <a:lnTo>
                    <a:pt x="718" y="808"/>
                  </a:lnTo>
                  <a:lnTo>
                    <a:pt x="746" y="812"/>
                  </a:lnTo>
                  <a:lnTo>
                    <a:pt x="766" y="812"/>
                  </a:lnTo>
                  <a:lnTo>
                    <a:pt x="782" y="808"/>
                  </a:lnTo>
                  <a:lnTo>
                    <a:pt x="790" y="804"/>
                  </a:lnTo>
                  <a:lnTo>
                    <a:pt x="800" y="798"/>
                  </a:lnTo>
                  <a:lnTo>
                    <a:pt x="808" y="790"/>
                  </a:lnTo>
                  <a:lnTo>
                    <a:pt x="814" y="776"/>
                  </a:lnTo>
                  <a:lnTo>
                    <a:pt x="816" y="760"/>
                  </a:lnTo>
                  <a:lnTo>
                    <a:pt x="816" y="748"/>
                  </a:lnTo>
                  <a:lnTo>
                    <a:pt x="812" y="734"/>
                  </a:lnTo>
                  <a:lnTo>
                    <a:pt x="802" y="698"/>
                  </a:lnTo>
                  <a:lnTo>
                    <a:pt x="790" y="668"/>
                  </a:lnTo>
                  <a:lnTo>
                    <a:pt x="784" y="650"/>
                  </a:lnTo>
                  <a:lnTo>
                    <a:pt x="780" y="632"/>
                  </a:lnTo>
                  <a:lnTo>
                    <a:pt x="776" y="610"/>
                  </a:lnTo>
                  <a:lnTo>
                    <a:pt x="778" y="594"/>
                  </a:lnTo>
                  <a:lnTo>
                    <a:pt x="780" y="590"/>
                  </a:lnTo>
                  <a:lnTo>
                    <a:pt x="782" y="582"/>
                  </a:lnTo>
                  <a:lnTo>
                    <a:pt x="786" y="574"/>
                  </a:lnTo>
                  <a:lnTo>
                    <a:pt x="788" y="568"/>
                  </a:lnTo>
                  <a:lnTo>
                    <a:pt x="798" y="562"/>
                  </a:lnTo>
                  <a:lnTo>
                    <a:pt x="804" y="558"/>
                  </a:lnTo>
                  <a:lnTo>
                    <a:pt x="814" y="552"/>
                  </a:lnTo>
                  <a:lnTo>
                    <a:pt x="824" y="550"/>
                  </a:lnTo>
                  <a:lnTo>
                    <a:pt x="830" y="550"/>
                  </a:lnTo>
                  <a:lnTo>
                    <a:pt x="842" y="548"/>
                  </a:lnTo>
                  <a:lnTo>
                    <a:pt x="858" y="550"/>
                  </a:lnTo>
                  <a:lnTo>
                    <a:pt x="886" y="556"/>
                  </a:lnTo>
                  <a:lnTo>
                    <a:pt x="916" y="570"/>
                  </a:lnTo>
                  <a:lnTo>
                    <a:pt x="940" y="578"/>
                  </a:lnTo>
                  <a:lnTo>
                    <a:pt x="958" y="582"/>
                  </a:lnTo>
                  <a:lnTo>
                    <a:pt x="974" y="586"/>
                  </a:lnTo>
                  <a:lnTo>
                    <a:pt x="996" y="584"/>
                  </a:lnTo>
                  <a:lnTo>
                    <a:pt x="1004" y="582"/>
                  </a:lnTo>
                  <a:lnTo>
                    <a:pt x="1012" y="580"/>
                  </a:lnTo>
                  <a:lnTo>
                    <a:pt x="1014" y="578"/>
                  </a:lnTo>
                  <a:lnTo>
                    <a:pt x="1008" y="580"/>
                  </a:lnTo>
                  <a:lnTo>
                    <a:pt x="1020" y="578"/>
                  </a:lnTo>
                  <a:lnTo>
                    <a:pt x="1028" y="572"/>
                  </a:lnTo>
                  <a:lnTo>
                    <a:pt x="1034" y="562"/>
                  </a:lnTo>
                  <a:lnTo>
                    <a:pt x="1038" y="552"/>
                  </a:lnTo>
                  <a:lnTo>
                    <a:pt x="1040" y="542"/>
                  </a:lnTo>
                  <a:lnTo>
                    <a:pt x="1042" y="528"/>
                  </a:lnTo>
                  <a:lnTo>
                    <a:pt x="1038" y="504"/>
                  </a:lnTo>
                  <a:lnTo>
                    <a:pt x="1032" y="484"/>
                  </a:lnTo>
                  <a:lnTo>
                    <a:pt x="1024" y="452"/>
                  </a:lnTo>
                  <a:lnTo>
                    <a:pt x="1012" y="418"/>
                  </a:lnTo>
                  <a:lnTo>
                    <a:pt x="1008" y="392"/>
                  </a:lnTo>
                  <a:lnTo>
                    <a:pt x="1006" y="364"/>
                  </a:lnTo>
                  <a:lnTo>
                    <a:pt x="1012" y="352"/>
                  </a:lnTo>
                  <a:lnTo>
                    <a:pt x="1018" y="340"/>
                  </a:lnTo>
                  <a:lnTo>
                    <a:pt x="1036" y="328"/>
                  </a:lnTo>
                  <a:lnTo>
                    <a:pt x="1052" y="324"/>
                  </a:lnTo>
                  <a:lnTo>
                    <a:pt x="1058" y="324"/>
                  </a:lnTo>
                  <a:lnTo>
                    <a:pt x="1082" y="326"/>
                  </a:lnTo>
                  <a:lnTo>
                    <a:pt x="1110" y="330"/>
                  </a:lnTo>
                  <a:lnTo>
                    <a:pt x="1128" y="336"/>
                  </a:lnTo>
                  <a:lnTo>
                    <a:pt x="1152" y="344"/>
                  </a:lnTo>
                  <a:lnTo>
                    <a:pt x="1176" y="354"/>
                  </a:lnTo>
                  <a:lnTo>
                    <a:pt x="1200" y="358"/>
                  </a:lnTo>
                  <a:lnTo>
                    <a:pt x="1222" y="356"/>
                  </a:lnTo>
                  <a:lnTo>
                    <a:pt x="1234" y="354"/>
                  </a:lnTo>
                  <a:lnTo>
                    <a:pt x="1242" y="350"/>
                  </a:lnTo>
                  <a:lnTo>
                    <a:pt x="1252" y="344"/>
                  </a:lnTo>
                  <a:lnTo>
                    <a:pt x="1260" y="334"/>
                  </a:lnTo>
                  <a:lnTo>
                    <a:pt x="1264" y="322"/>
                  </a:lnTo>
                  <a:lnTo>
                    <a:pt x="1268" y="310"/>
                  </a:lnTo>
                  <a:lnTo>
                    <a:pt x="1268" y="296"/>
                  </a:lnTo>
                  <a:lnTo>
                    <a:pt x="1268" y="288"/>
                  </a:lnTo>
                  <a:lnTo>
                    <a:pt x="1264" y="270"/>
                  </a:lnTo>
                  <a:lnTo>
                    <a:pt x="1260" y="250"/>
                  </a:lnTo>
                  <a:lnTo>
                    <a:pt x="1250" y="224"/>
                  </a:lnTo>
                  <a:lnTo>
                    <a:pt x="1244" y="200"/>
                  </a:lnTo>
                  <a:lnTo>
                    <a:pt x="1238" y="174"/>
                  </a:lnTo>
                  <a:lnTo>
                    <a:pt x="1236" y="148"/>
                  </a:lnTo>
                  <a:lnTo>
                    <a:pt x="1236" y="134"/>
                  </a:lnTo>
                  <a:lnTo>
                    <a:pt x="1238" y="120"/>
                  </a:lnTo>
                  <a:lnTo>
                    <a:pt x="1246" y="108"/>
                  </a:lnTo>
                  <a:lnTo>
                    <a:pt x="1260" y="98"/>
                  </a:lnTo>
                  <a:lnTo>
                    <a:pt x="1272" y="94"/>
                  </a:lnTo>
                  <a:lnTo>
                    <a:pt x="1286" y="92"/>
                  </a:lnTo>
                  <a:lnTo>
                    <a:pt x="1310" y="96"/>
                  </a:lnTo>
                  <a:lnTo>
                    <a:pt x="1336" y="104"/>
                  </a:lnTo>
                  <a:lnTo>
                    <a:pt x="1354" y="112"/>
                  </a:lnTo>
                  <a:lnTo>
                    <a:pt x="1370" y="120"/>
                  </a:lnTo>
                  <a:lnTo>
                    <a:pt x="1388" y="126"/>
                  </a:lnTo>
                  <a:lnTo>
                    <a:pt x="1408" y="132"/>
                  </a:lnTo>
                  <a:lnTo>
                    <a:pt x="1426" y="134"/>
                  </a:lnTo>
                  <a:lnTo>
                    <a:pt x="1440" y="132"/>
                  </a:lnTo>
                  <a:lnTo>
                    <a:pt x="1466" y="124"/>
                  </a:lnTo>
                  <a:lnTo>
                    <a:pt x="1488" y="112"/>
                  </a:lnTo>
                  <a:lnTo>
                    <a:pt x="1494" y="98"/>
                  </a:lnTo>
                  <a:lnTo>
                    <a:pt x="1498" y="90"/>
                  </a:lnTo>
                  <a:lnTo>
                    <a:pt x="1498" y="76"/>
                  </a:lnTo>
                  <a:lnTo>
                    <a:pt x="1496" y="60"/>
                  </a:lnTo>
                  <a:lnTo>
                    <a:pt x="1488" y="30"/>
                  </a:lnTo>
                  <a:lnTo>
                    <a:pt x="1482" y="10"/>
                  </a:lnTo>
                  <a:lnTo>
                    <a:pt x="1478" y="0"/>
                  </a:lnTo>
                </a:path>
              </a:pathLst>
            </a:custGeom>
            <a:noFill/>
            <a:ln w="15875">
              <a:solidFill>
                <a:srgbClr val="0096D5"/>
              </a:solidFill>
              <a:prstDash val="solid"/>
              <a:round/>
              <a:headEnd/>
              <a:tailEnd/>
            </a:ln>
          </p:spPr>
          <p:txBody>
            <a:bodyPr/>
            <a:lstStyle/>
            <a:p>
              <a:endParaRPr lang="en-US" dirty="0"/>
            </a:p>
          </p:txBody>
        </p:sp>
      </p:grpSp>
      <p:cxnSp>
        <p:nvCxnSpPr>
          <p:cNvPr id="7185" name="Straight Connector 339"/>
          <p:cNvCxnSpPr>
            <a:cxnSpLocks noChangeShapeType="1"/>
          </p:cNvCxnSpPr>
          <p:nvPr/>
        </p:nvCxnSpPr>
        <p:spPr bwMode="auto">
          <a:xfrm>
            <a:off x="3376613" y="2970213"/>
            <a:ext cx="1362075" cy="1277937"/>
          </a:xfrm>
          <a:prstGeom prst="line">
            <a:avLst/>
          </a:prstGeom>
          <a:noFill/>
          <a:ln w="15875" algn="ctr">
            <a:solidFill>
              <a:schemeClr val="tx2"/>
            </a:solidFill>
            <a:round/>
            <a:headEnd/>
            <a:tailEnd/>
          </a:ln>
        </p:spPr>
      </p:cxnSp>
      <p:cxnSp>
        <p:nvCxnSpPr>
          <p:cNvPr id="7186" name="Straight Connector 328"/>
          <p:cNvCxnSpPr>
            <a:cxnSpLocks noChangeShapeType="1"/>
          </p:cNvCxnSpPr>
          <p:nvPr/>
        </p:nvCxnSpPr>
        <p:spPr bwMode="auto">
          <a:xfrm rot="5400000">
            <a:off x="2569369" y="3483769"/>
            <a:ext cx="1104900" cy="4762"/>
          </a:xfrm>
          <a:prstGeom prst="line">
            <a:avLst/>
          </a:prstGeom>
          <a:noFill/>
          <a:ln w="31750" algn="ctr">
            <a:solidFill>
              <a:schemeClr val="tx1"/>
            </a:solidFill>
            <a:round/>
            <a:headEnd/>
            <a:tailEnd/>
          </a:ln>
        </p:spPr>
      </p:cxnSp>
      <p:pic>
        <p:nvPicPr>
          <p:cNvPr id="7187" name="Picture 49" descr="WorkgroupSwitchVoice"/>
          <p:cNvPicPr>
            <a:picLocks noChangeAspect="1" noChangeArrowheads="1"/>
          </p:cNvPicPr>
          <p:nvPr/>
        </p:nvPicPr>
        <p:blipFill>
          <a:blip r:embed="rId10" cstate="print"/>
          <a:srcRect/>
          <a:stretch>
            <a:fillRect/>
          </a:stretch>
        </p:blipFill>
        <p:spPr bwMode="auto">
          <a:xfrm>
            <a:off x="2798763" y="2660650"/>
            <a:ext cx="923925" cy="395288"/>
          </a:xfrm>
          <a:prstGeom prst="rect">
            <a:avLst/>
          </a:prstGeom>
          <a:noFill/>
          <a:ln w="9525">
            <a:noFill/>
            <a:miter lim="800000"/>
            <a:headEnd/>
            <a:tailEnd/>
          </a:ln>
        </p:spPr>
      </p:pic>
      <p:pic>
        <p:nvPicPr>
          <p:cNvPr id="7188" name="Picture 253" descr="CUC"/>
          <p:cNvPicPr>
            <a:picLocks noChangeAspect="1" noChangeArrowheads="1"/>
          </p:cNvPicPr>
          <p:nvPr/>
        </p:nvPicPr>
        <p:blipFill>
          <a:blip r:embed="rId11" cstate="print"/>
          <a:srcRect/>
          <a:stretch>
            <a:fillRect/>
          </a:stretch>
        </p:blipFill>
        <p:spPr bwMode="auto">
          <a:xfrm>
            <a:off x="4371975" y="2362200"/>
            <a:ext cx="1003300" cy="993775"/>
          </a:xfrm>
          <a:prstGeom prst="rect">
            <a:avLst/>
          </a:prstGeom>
          <a:noFill/>
          <a:ln w="9525">
            <a:noFill/>
            <a:miter lim="800000"/>
            <a:headEnd/>
            <a:tailEnd/>
          </a:ln>
        </p:spPr>
      </p:pic>
      <p:pic>
        <p:nvPicPr>
          <p:cNvPr id="7189" name="Picture 62" descr="DoubleRadioAccessPoint"/>
          <p:cNvPicPr>
            <a:picLocks noChangeAspect="1" noChangeArrowheads="1"/>
          </p:cNvPicPr>
          <p:nvPr/>
        </p:nvPicPr>
        <p:blipFill>
          <a:blip r:embed="rId12" cstate="print"/>
          <a:srcRect/>
          <a:stretch>
            <a:fillRect/>
          </a:stretch>
        </p:blipFill>
        <p:spPr bwMode="auto">
          <a:xfrm>
            <a:off x="1316038" y="2538413"/>
            <a:ext cx="1143000" cy="641350"/>
          </a:xfrm>
          <a:prstGeom prst="rect">
            <a:avLst/>
          </a:prstGeom>
          <a:noFill/>
          <a:ln w="9525">
            <a:noFill/>
            <a:miter lim="800000"/>
            <a:headEnd/>
            <a:tailEnd/>
          </a:ln>
        </p:spPr>
      </p:pic>
      <p:sp>
        <p:nvSpPr>
          <p:cNvPr id="7190" name="TextBox 506"/>
          <p:cNvSpPr txBox="1">
            <a:spLocks noChangeArrowheads="1"/>
          </p:cNvSpPr>
          <p:nvPr/>
        </p:nvSpPr>
        <p:spPr bwMode="auto">
          <a:xfrm>
            <a:off x="3962400" y="1906588"/>
            <a:ext cx="1828800" cy="646112"/>
          </a:xfrm>
          <a:prstGeom prst="rect">
            <a:avLst/>
          </a:prstGeom>
          <a:noFill/>
          <a:ln w="9525">
            <a:noFill/>
            <a:miter lim="800000"/>
            <a:headEnd/>
            <a:tailEnd/>
          </a:ln>
        </p:spPr>
        <p:txBody>
          <a:bodyPr>
            <a:spAutoFit/>
          </a:bodyPr>
          <a:lstStyle/>
          <a:p>
            <a:pPr algn="ctr"/>
            <a:r>
              <a:rPr lang="en-US" sz="1200" dirty="0"/>
              <a:t>Cisco Unified Communications 500</a:t>
            </a:r>
          </a:p>
          <a:p>
            <a:pPr algn="ctr"/>
            <a:endParaRPr lang="en-US" sz="1200" dirty="0"/>
          </a:p>
        </p:txBody>
      </p:sp>
      <p:cxnSp>
        <p:nvCxnSpPr>
          <p:cNvPr id="7191" name="Straight Connector 510"/>
          <p:cNvCxnSpPr>
            <a:cxnSpLocks noChangeShapeType="1"/>
          </p:cNvCxnSpPr>
          <p:nvPr/>
        </p:nvCxnSpPr>
        <p:spPr bwMode="auto">
          <a:xfrm>
            <a:off x="5375275" y="2859088"/>
            <a:ext cx="1096963" cy="3175"/>
          </a:xfrm>
          <a:prstGeom prst="line">
            <a:avLst/>
          </a:prstGeom>
          <a:noFill/>
          <a:ln w="9525" algn="ctr">
            <a:solidFill>
              <a:schemeClr val="tx2"/>
            </a:solidFill>
            <a:round/>
            <a:headEnd/>
            <a:tailEnd/>
          </a:ln>
        </p:spPr>
      </p:cxnSp>
      <p:pic>
        <p:nvPicPr>
          <p:cNvPr id="7192" name="Picture 25"/>
          <p:cNvPicPr>
            <a:picLocks noChangeArrowheads="1"/>
          </p:cNvPicPr>
          <p:nvPr/>
        </p:nvPicPr>
        <p:blipFill>
          <a:blip r:embed="rId13" cstate="print"/>
          <a:srcRect/>
          <a:stretch>
            <a:fillRect/>
          </a:stretch>
        </p:blipFill>
        <p:spPr bwMode="auto">
          <a:xfrm>
            <a:off x="6621463" y="5257800"/>
            <a:ext cx="1174750" cy="903288"/>
          </a:xfrm>
          <a:prstGeom prst="rect">
            <a:avLst/>
          </a:prstGeom>
          <a:noFill/>
          <a:ln w="9525">
            <a:noFill/>
            <a:miter lim="800000"/>
            <a:headEnd/>
            <a:tailEnd/>
          </a:ln>
        </p:spPr>
      </p:pic>
      <p:pic>
        <p:nvPicPr>
          <p:cNvPr id="7193" name="Picture 256" descr="http://t2.gstatic.com/images?q=tbn:m7OeowAHmgqeHM:http://anatomy.med.umich.edu/radiology/xray/images/wrist_hand_x_ray.gif">
            <a:hlinkClick r:id="rId14"/>
          </p:cNvPr>
          <p:cNvPicPr>
            <a:picLocks noChangeAspect="1" noChangeArrowheads="1"/>
          </p:cNvPicPr>
          <p:nvPr/>
        </p:nvPicPr>
        <p:blipFill>
          <a:blip r:embed="rId15" cstate="print"/>
          <a:srcRect/>
          <a:stretch>
            <a:fillRect/>
          </a:stretch>
        </p:blipFill>
        <p:spPr bwMode="auto">
          <a:xfrm>
            <a:off x="6823075" y="5795963"/>
            <a:ext cx="234950" cy="152400"/>
          </a:xfrm>
          <a:prstGeom prst="rect">
            <a:avLst/>
          </a:prstGeom>
          <a:noFill/>
          <a:ln w="9525">
            <a:noFill/>
            <a:miter lim="800000"/>
            <a:headEnd/>
            <a:tailEnd/>
          </a:ln>
        </p:spPr>
      </p:pic>
      <p:sp>
        <p:nvSpPr>
          <p:cNvPr id="7194" name="TextBox 519"/>
          <p:cNvSpPr txBox="1">
            <a:spLocks noChangeArrowheads="1"/>
          </p:cNvSpPr>
          <p:nvPr/>
        </p:nvSpPr>
        <p:spPr bwMode="auto">
          <a:xfrm>
            <a:off x="6545263" y="6129338"/>
            <a:ext cx="1304925" cy="647700"/>
          </a:xfrm>
          <a:prstGeom prst="rect">
            <a:avLst/>
          </a:prstGeom>
          <a:noFill/>
          <a:ln w="9525">
            <a:noFill/>
            <a:miter lim="800000"/>
            <a:headEnd/>
            <a:tailEnd/>
          </a:ln>
        </p:spPr>
        <p:txBody>
          <a:bodyPr>
            <a:spAutoFit/>
          </a:bodyPr>
          <a:lstStyle/>
          <a:p>
            <a:pPr algn="ctr"/>
            <a:r>
              <a:rPr lang="en-US" sz="1200" dirty="0"/>
              <a:t>Secure VPN Access</a:t>
            </a:r>
          </a:p>
          <a:p>
            <a:endParaRPr lang="en-US" sz="1200" dirty="0"/>
          </a:p>
        </p:txBody>
      </p:sp>
      <p:sp>
        <p:nvSpPr>
          <p:cNvPr id="7195" name="TextBox 520"/>
          <p:cNvSpPr txBox="1">
            <a:spLocks noChangeArrowheads="1"/>
          </p:cNvSpPr>
          <p:nvPr/>
        </p:nvSpPr>
        <p:spPr bwMode="auto">
          <a:xfrm>
            <a:off x="4241800" y="4724400"/>
            <a:ext cx="1397000" cy="822325"/>
          </a:xfrm>
          <a:prstGeom prst="rect">
            <a:avLst/>
          </a:prstGeom>
          <a:noFill/>
          <a:ln w="9525">
            <a:noFill/>
            <a:miter lim="800000"/>
            <a:headEnd/>
            <a:tailEnd/>
          </a:ln>
        </p:spPr>
        <p:txBody>
          <a:bodyPr>
            <a:spAutoFit/>
          </a:bodyPr>
          <a:lstStyle/>
          <a:p>
            <a:pPr algn="ctr"/>
            <a:r>
              <a:rPr lang="en-US" sz="1200" dirty="0"/>
              <a:t>Practice Management</a:t>
            </a:r>
            <a:br>
              <a:rPr lang="en-US" sz="1200" dirty="0"/>
            </a:br>
            <a:r>
              <a:rPr lang="en-US" sz="1200" dirty="0"/>
              <a:t>System/EHR</a:t>
            </a:r>
          </a:p>
          <a:p>
            <a:pPr algn="ctr"/>
            <a:endParaRPr lang="en-US" sz="1200" dirty="0"/>
          </a:p>
        </p:txBody>
      </p:sp>
      <p:pic>
        <p:nvPicPr>
          <p:cNvPr id="7196" name="Picture 1029"/>
          <p:cNvPicPr>
            <a:picLocks noChangeArrowheads="1"/>
          </p:cNvPicPr>
          <p:nvPr/>
        </p:nvPicPr>
        <p:blipFill>
          <a:blip r:embed="rId7" cstate="print"/>
          <a:srcRect/>
          <a:stretch>
            <a:fillRect/>
          </a:stretch>
        </p:blipFill>
        <p:spPr bwMode="auto">
          <a:xfrm>
            <a:off x="6981825" y="5576888"/>
            <a:ext cx="295275" cy="387350"/>
          </a:xfrm>
          <a:prstGeom prst="rect">
            <a:avLst/>
          </a:prstGeom>
          <a:noFill/>
          <a:ln w="9525">
            <a:noFill/>
            <a:miter lim="800000"/>
            <a:headEnd/>
            <a:tailEnd/>
          </a:ln>
        </p:spPr>
      </p:pic>
      <p:sp>
        <p:nvSpPr>
          <p:cNvPr id="7197" name="TextBox 531"/>
          <p:cNvSpPr txBox="1">
            <a:spLocks noChangeArrowheads="1"/>
          </p:cNvSpPr>
          <p:nvPr/>
        </p:nvSpPr>
        <p:spPr bwMode="auto">
          <a:xfrm>
            <a:off x="5181600" y="3962400"/>
            <a:ext cx="1295400" cy="1016000"/>
          </a:xfrm>
          <a:prstGeom prst="rect">
            <a:avLst/>
          </a:prstGeom>
          <a:noFill/>
          <a:ln w="9525">
            <a:noFill/>
            <a:miter lim="800000"/>
            <a:headEnd/>
            <a:tailEnd/>
          </a:ln>
        </p:spPr>
        <p:txBody>
          <a:bodyPr>
            <a:spAutoFit/>
          </a:bodyPr>
          <a:lstStyle/>
          <a:p>
            <a:r>
              <a:rPr lang="en-US" sz="1200" dirty="0"/>
              <a:t>Secured</a:t>
            </a:r>
            <a:br>
              <a:rPr lang="en-US" sz="1200" dirty="0"/>
            </a:br>
            <a:r>
              <a:rPr lang="en-US" sz="1200" dirty="0"/>
              <a:t>Host (Host Intrusion Prevention)</a:t>
            </a:r>
          </a:p>
          <a:p>
            <a:endParaRPr lang="en-US" sz="1200" dirty="0"/>
          </a:p>
        </p:txBody>
      </p:sp>
      <p:sp>
        <p:nvSpPr>
          <p:cNvPr id="7198" name="TextBox 533"/>
          <p:cNvSpPr txBox="1">
            <a:spLocks noChangeArrowheads="1"/>
          </p:cNvSpPr>
          <p:nvPr/>
        </p:nvSpPr>
        <p:spPr bwMode="auto">
          <a:xfrm>
            <a:off x="228600" y="2065338"/>
            <a:ext cx="1617662" cy="822325"/>
          </a:xfrm>
          <a:prstGeom prst="rect">
            <a:avLst/>
          </a:prstGeom>
          <a:noFill/>
          <a:ln w="9525">
            <a:noFill/>
            <a:miter lim="800000"/>
            <a:headEnd/>
            <a:tailEnd/>
          </a:ln>
        </p:spPr>
        <p:txBody>
          <a:bodyPr>
            <a:spAutoFit/>
          </a:bodyPr>
          <a:lstStyle/>
          <a:p>
            <a:pPr algn="ctr"/>
            <a:r>
              <a:rPr lang="en-US" sz="1200" dirty="0"/>
              <a:t>Secure and Encrypted Wireless Data and Voice</a:t>
            </a:r>
          </a:p>
          <a:p>
            <a:pPr algn="ctr"/>
            <a:endParaRPr lang="en-US" sz="1200" dirty="0"/>
          </a:p>
        </p:txBody>
      </p:sp>
      <p:sp>
        <p:nvSpPr>
          <p:cNvPr id="130" name="Freeform 129"/>
          <p:cNvSpPr/>
          <p:nvPr/>
        </p:nvSpPr>
        <p:spPr bwMode="auto">
          <a:xfrm>
            <a:off x="3455988" y="2871788"/>
            <a:ext cx="3443287" cy="2916237"/>
          </a:xfrm>
          <a:custGeom>
            <a:avLst/>
            <a:gdLst>
              <a:gd name="connsiteX0" fmla="*/ 3442854 w 3442854"/>
              <a:gd name="connsiteY0" fmla="*/ 2916381 h 2916381"/>
              <a:gd name="connsiteX1" fmla="*/ 2549236 w 3442854"/>
              <a:gd name="connsiteY1" fmla="*/ 1264227 h 2916381"/>
              <a:gd name="connsiteX2" fmla="*/ 1697181 w 3442854"/>
              <a:gd name="connsiteY2" fmla="*/ 401781 h 2916381"/>
              <a:gd name="connsiteX3" fmla="*/ 180109 w 3442854"/>
              <a:gd name="connsiteY3" fmla="*/ 17318 h 2916381"/>
              <a:gd name="connsiteX4" fmla="*/ 616527 w 3442854"/>
              <a:gd name="connsiteY4" fmla="*/ 505690 h 2916381"/>
              <a:gd name="connsiteX5" fmla="*/ 1364672 w 3442854"/>
              <a:gd name="connsiteY5" fmla="*/ 1274618 h 291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2854" h="2916381">
                <a:moveTo>
                  <a:pt x="3442854" y="2916381"/>
                </a:moveTo>
                <a:cubicBezTo>
                  <a:pt x="3141517" y="2299854"/>
                  <a:pt x="2840181" y="1683327"/>
                  <a:pt x="2549236" y="1264227"/>
                </a:cubicBezTo>
                <a:cubicBezTo>
                  <a:pt x="2258291" y="845127"/>
                  <a:pt x="2092035" y="609599"/>
                  <a:pt x="1697181" y="401781"/>
                </a:cubicBezTo>
                <a:cubicBezTo>
                  <a:pt x="1302327" y="193963"/>
                  <a:pt x="360218" y="0"/>
                  <a:pt x="180109" y="17318"/>
                </a:cubicBezTo>
                <a:cubicBezTo>
                  <a:pt x="0" y="34636"/>
                  <a:pt x="419100" y="296140"/>
                  <a:pt x="616527" y="505690"/>
                </a:cubicBezTo>
                <a:cubicBezTo>
                  <a:pt x="813954" y="715240"/>
                  <a:pt x="1089313" y="994929"/>
                  <a:pt x="1364672" y="1274618"/>
                </a:cubicBezTo>
              </a:path>
            </a:pathLst>
          </a:custGeom>
          <a:noFill/>
          <a:ln w="15875" cap="flat" cmpd="sng" algn="ctr">
            <a:solidFill>
              <a:schemeClr val="accent4"/>
            </a:solidFill>
            <a:prstDash val="sysDash"/>
            <a:round/>
            <a:headEnd type="none" w="med" len="med"/>
            <a:tailEnd type="none" w="med" len="med"/>
          </a:ln>
          <a:effectLst/>
        </p:spPr>
        <p:txBody>
          <a:bodyPr wrap="none" lIns="82124" tIns="41061" rIns="82124" bIns="41061" anchor="ctr">
            <a:spAutoFit/>
          </a:bodyPr>
          <a:lstStyle/>
          <a:p>
            <a:pPr algn="ctr" defTabSz="814388" eaLnBrk="0" hangingPunct="0">
              <a:lnSpc>
                <a:spcPct val="90000"/>
              </a:lnSpc>
              <a:defRPr/>
            </a:pPr>
            <a:endParaRPr lang="en-US" sz="2400" b="1" dirty="0"/>
          </a:p>
        </p:txBody>
      </p:sp>
      <p:sp>
        <p:nvSpPr>
          <p:cNvPr id="7200" name="TextBox 132"/>
          <p:cNvSpPr txBox="1">
            <a:spLocks noChangeArrowheads="1"/>
          </p:cNvSpPr>
          <p:nvPr/>
        </p:nvSpPr>
        <p:spPr bwMode="auto">
          <a:xfrm>
            <a:off x="7078663" y="3429000"/>
            <a:ext cx="1836737" cy="461963"/>
          </a:xfrm>
          <a:prstGeom prst="rect">
            <a:avLst/>
          </a:prstGeom>
          <a:noFill/>
          <a:ln w="9525">
            <a:noFill/>
            <a:miter lim="800000"/>
            <a:headEnd/>
            <a:tailEnd/>
          </a:ln>
        </p:spPr>
        <p:txBody>
          <a:bodyPr>
            <a:spAutoFit/>
          </a:bodyPr>
          <a:lstStyle/>
          <a:p>
            <a:pPr algn="ctr"/>
            <a:r>
              <a:rPr lang="en-US" sz="1200" dirty="0"/>
              <a:t>Encrypted Backup Snapshots of PM/EHR</a:t>
            </a:r>
          </a:p>
        </p:txBody>
      </p:sp>
      <p:pic>
        <p:nvPicPr>
          <p:cNvPr id="7201" name="Picture 8"/>
          <p:cNvPicPr>
            <a:picLocks noChangeArrowheads="1"/>
          </p:cNvPicPr>
          <p:nvPr/>
        </p:nvPicPr>
        <p:blipFill>
          <a:blip r:embed="rId16" cstate="print"/>
          <a:srcRect/>
          <a:stretch>
            <a:fillRect/>
          </a:stretch>
        </p:blipFill>
        <p:spPr bwMode="auto">
          <a:xfrm>
            <a:off x="2976563" y="1976438"/>
            <a:ext cx="701675" cy="247650"/>
          </a:xfrm>
          <a:prstGeom prst="rect">
            <a:avLst/>
          </a:prstGeom>
          <a:noFill/>
          <a:ln w="9525">
            <a:noFill/>
            <a:miter lim="800000"/>
            <a:headEnd/>
            <a:tailEnd/>
          </a:ln>
        </p:spPr>
      </p:pic>
      <p:cxnSp>
        <p:nvCxnSpPr>
          <p:cNvPr id="7202" name="Straight Connector 134"/>
          <p:cNvCxnSpPr>
            <a:cxnSpLocks noChangeShapeType="1"/>
          </p:cNvCxnSpPr>
          <p:nvPr/>
        </p:nvCxnSpPr>
        <p:spPr bwMode="auto">
          <a:xfrm rot="5400000">
            <a:off x="3075782" y="2409031"/>
            <a:ext cx="436562" cy="66675"/>
          </a:xfrm>
          <a:prstGeom prst="line">
            <a:avLst/>
          </a:prstGeom>
          <a:noFill/>
          <a:ln w="15875" algn="ctr">
            <a:solidFill>
              <a:schemeClr val="tx2"/>
            </a:solidFill>
            <a:round/>
            <a:headEnd/>
            <a:tailEnd/>
          </a:ln>
        </p:spPr>
      </p:cxnSp>
      <p:sp>
        <p:nvSpPr>
          <p:cNvPr id="7203" name="TextBox 138"/>
          <p:cNvSpPr txBox="1">
            <a:spLocks noChangeArrowheads="1"/>
          </p:cNvSpPr>
          <p:nvPr/>
        </p:nvSpPr>
        <p:spPr bwMode="auto">
          <a:xfrm>
            <a:off x="2389188" y="1697038"/>
            <a:ext cx="1954212" cy="460375"/>
          </a:xfrm>
          <a:prstGeom prst="rect">
            <a:avLst/>
          </a:prstGeom>
          <a:noFill/>
          <a:ln w="9525">
            <a:noFill/>
            <a:miter lim="800000"/>
            <a:headEnd/>
            <a:tailEnd/>
          </a:ln>
        </p:spPr>
        <p:txBody>
          <a:bodyPr>
            <a:spAutoFit/>
          </a:bodyPr>
          <a:lstStyle/>
          <a:p>
            <a:pPr algn="ctr"/>
            <a:r>
              <a:rPr lang="en-US" sz="1200" dirty="0"/>
              <a:t>Encrypted NAS</a:t>
            </a:r>
          </a:p>
          <a:p>
            <a:endParaRPr lang="en-US" sz="1200" dirty="0"/>
          </a:p>
        </p:txBody>
      </p:sp>
      <p:sp>
        <p:nvSpPr>
          <p:cNvPr id="7204" name="Freeform 139"/>
          <p:cNvSpPr>
            <a:spLocks/>
          </p:cNvSpPr>
          <p:nvPr/>
        </p:nvSpPr>
        <p:spPr bwMode="auto">
          <a:xfrm>
            <a:off x="2986088" y="2233613"/>
            <a:ext cx="1689100" cy="2109787"/>
          </a:xfrm>
          <a:custGeom>
            <a:avLst/>
            <a:gdLst>
              <a:gd name="T0" fmla="*/ 1689100 w 1690255"/>
              <a:gd name="T1" fmla="*/ 2109787 h 2109355"/>
              <a:gd name="T2" fmla="*/ 484578 w 1690255"/>
              <a:gd name="T3" fmla="*/ 945767 h 2109355"/>
              <a:gd name="T4" fmla="*/ 69226 w 1690255"/>
              <a:gd name="T5" fmla="*/ 353363 h 2109355"/>
              <a:gd name="T6" fmla="*/ 69226 w 1690255"/>
              <a:gd name="T7" fmla="*/ 0 h 2109355"/>
              <a:gd name="T8" fmla="*/ 0 60000 65536"/>
              <a:gd name="T9" fmla="*/ 0 60000 65536"/>
              <a:gd name="T10" fmla="*/ 0 60000 65536"/>
              <a:gd name="T11" fmla="*/ 0 60000 65536"/>
              <a:gd name="T12" fmla="*/ 0 w 1690255"/>
              <a:gd name="T13" fmla="*/ 0 h 2109355"/>
              <a:gd name="T14" fmla="*/ 1690255 w 1690255"/>
              <a:gd name="T15" fmla="*/ 2109355 h 2109355"/>
            </a:gdLst>
            <a:ahLst/>
            <a:cxnLst>
              <a:cxn ang="T8">
                <a:pos x="T0" y="T1"/>
              </a:cxn>
              <a:cxn ang="T9">
                <a:pos x="T2" y="T3"/>
              </a:cxn>
              <a:cxn ang="T10">
                <a:pos x="T4" y="T5"/>
              </a:cxn>
              <a:cxn ang="T11">
                <a:pos x="T6" y="T7"/>
              </a:cxn>
            </a:cxnLst>
            <a:rect l="T12" t="T13" r="T14" b="T15"/>
            <a:pathLst>
              <a:path w="1690255" h="2109355">
                <a:moveTo>
                  <a:pt x="1690255" y="2109355"/>
                </a:moveTo>
                <a:cubicBezTo>
                  <a:pt x="1222664" y="1673802"/>
                  <a:pt x="755073" y="1238250"/>
                  <a:pt x="484909" y="945573"/>
                </a:cubicBezTo>
                <a:cubicBezTo>
                  <a:pt x="214745" y="652896"/>
                  <a:pt x="138546" y="510886"/>
                  <a:pt x="69273" y="353291"/>
                </a:cubicBezTo>
                <a:cubicBezTo>
                  <a:pt x="0" y="195696"/>
                  <a:pt x="34636" y="97848"/>
                  <a:pt x="69273" y="0"/>
                </a:cubicBezTo>
              </a:path>
            </a:pathLst>
          </a:custGeom>
          <a:noFill/>
          <a:ln w="19050" cap="flat" cmpd="sng" algn="ctr">
            <a:solidFill>
              <a:srgbClr val="0070C0"/>
            </a:solidFill>
            <a:prstDash val="sysDot"/>
            <a:round/>
            <a:headEnd type="triangle" w="med" len="med"/>
            <a:tailEnd type="triangle" w="med" len="med"/>
          </a:ln>
        </p:spPr>
        <p:txBody>
          <a:bodyPr wrap="none" lIns="82124" tIns="41061" rIns="82124" bIns="41061" anchor="ctr">
            <a:spAutoFit/>
          </a:bodyPr>
          <a:lstStyle/>
          <a:p>
            <a:endParaRPr lang="en-US" dirty="0"/>
          </a:p>
        </p:txBody>
      </p:sp>
      <p:sp>
        <p:nvSpPr>
          <p:cNvPr id="7205" name="TextBox 102"/>
          <p:cNvSpPr txBox="1">
            <a:spLocks noChangeArrowheads="1"/>
          </p:cNvSpPr>
          <p:nvPr/>
        </p:nvSpPr>
        <p:spPr bwMode="auto">
          <a:xfrm>
            <a:off x="762000" y="5068888"/>
            <a:ext cx="1493838" cy="639762"/>
          </a:xfrm>
          <a:prstGeom prst="rect">
            <a:avLst/>
          </a:prstGeom>
          <a:noFill/>
          <a:ln w="9525">
            <a:noFill/>
            <a:miter lim="800000"/>
            <a:headEnd/>
            <a:tailEnd/>
          </a:ln>
        </p:spPr>
        <p:txBody>
          <a:bodyPr>
            <a:spAutoFit/>
          </a:bodyPr>
          <a:lstStyle/>
          <a:p>
            <a:pPr algn="ctr"/>
            <a:r>
              <a:rPr lang="en-US" sz="1200" dirty="0"/>
              <a:t>Host Intrusion Protection</a:t>
            </a:r>
          </a:p>
          <a:p>
            <a:endParaRPr lang="en-US" sz="1200" dirty="0"/>
          </a:p>
        </p:txBody>
      </p:sp>
      <p:sp>
        <p:nvSpPr>
          <p:cNvPr id="7206" name="TextBox 103"/>
          <p:cNvSpPr txBox="1">
            <a:spLocks noChangeArrowheads="1"/>
          </p:cNvSpPr>
          <p:nvPr/>
        </p:nvSpPr>
        <p:spPr bwMode="auto">
          <a:xfrm>
            <a:off x="2484438" y="5068888"/>
            <a:ext cx="1249362" cy="639762"/>
          </a:xfrm>
          <a:prstGeom prst="rect">
            <a:avLst/>
          </a:prstGeom>
          <a:noFill/>
          <a:ln w="9525">
            <a:noFill/>
            <a:miter lim="800000"/>
            <a:headEnd/>
            <a:tailEnd/>
          </a:ln>
        </p:spPr>
        <p:txBody>
          <a:bodyPr>
            <a:spAutoFit/>
          </a:bodyPr>
          <a:lstStyle/>
          <a:p>
            <a:pPr algn="ctr"/>
            <a:r>
              <a:rPr lang="en-US" sz="1200" dirty="0"/>
              <a:t>Host Intrusion Protection</a:t>
            </a:r>
          </a:p>
          <a:p>
            <a:pPr algn="ctr"/>
            <a:endParaRPr lang="en-US" sz="1200" dirty="0"/>
          </a:p>
        </p:txBody>
      </p:sp>
      <p:sp>
        <p:nvSpPr>
          <p:cNvPr id="7207" name="TextBox 104"/>
          <p:cNvSpPr txBox="1">
            <a:spLocks noChangeArrowheads="1"/>
          </p:cNvSpPr>
          <p:nvPr/>
        </p:nvSpPr>
        <p:spPr bwMode="auto">
          <a:xfrm>
            <a:off x="5221288" y="5029200"/>
            <a:ext cx="1560512" cy="1200329"/>
          </a:xfrm>
          <a:prstGeom prst="rect">
            <a:avLst/>
          </a:prstGeom>
          <a:noFill/>
          <a:ln w="9525">
            <a:noFill/>
            <a:miter lim="800000"/>
            <a:headEnd/>
            <a:tailEnd/>
          </a:ln>
        </p:spPr>
        <p:txBody>
          <a:bodyPr>
            <a:spAutoFit/>
          </a:bodyPr>
          <a:lstStyle/>
          <a:p>
            <a:pPr algn="ctr"/>
            <a:r>
              <a:rPr lang="en-US" sz="1200" dirty="0"/>
              <a:t>Host Intrusion Protection </a:t>
            </a:r>
          </a:p>
          <a:p>
            <a:pPr algn="ctr"/>
            <a:r>
              <a:rPr lang="en-US" sz="1200" dirty="0"/>
              <a:t>+</a:t>
            </a:r>
          </a:p>
          <a:p>
            <a:pPr algn="ctr"/>
            <a:r>
              <a:rPr lang="en-US" sz="1200" dirty="0"/>
              <a:t>AnyConnect VPN Client</a:t>
            </a:r>
          </a:p>
          <a:p>
            <a:pPr algn="ctr"/>
            <a:endParaRPr lang="en-US" sz="1200" dirty="0"/>
          </a:p>
        </p:txBody>
      </p:sp>
      <p:pic>
        <p:nvPicPr>
          <p:cNvPr id="7208" name="Picture 1040"/>
          <p:cNvPicPr>
            <a:picLocks noChangeArrowheads="1"/>
          </p:cNvPicPr>
          <p:nvPr/>
        </p:nvPicPr>
        <p:blipFill>
          <a:blip r:embed="rId17" cstate="print"/>
          <a:srcRect/>
          <a:stretch>
            <a:fillRect/>
          </a:stretch>
        </p:blipFill>
        <p:spPr bwMode="auto">
          <a:xfrm>
            <a:off x="7065963" y="4038600"/>
            <a:ext cx="712787" cy="501650"/>
          </a:xfrm>
          <a:prstGeom prst="rect">
            <a:avLst/>
          </a:prstGeom>
          <a:noFill/>
          <a:ln w="9525">
            <a:noFill/>
            <a:miter lim="800000"/>
            <a:headEnd/>
            <a:tailEnd/>
          </a:ln>
        </p:spPr>
      </p:pic>
      <p:pic>
        <p:nvPicPr>
          <p:cNvPr id="7209" name="Picture 1029"/>
          <p:cNvPicPr>
            <a:picLocks noChangeArrowheads="1"/>
          </p:cNvPicPr>
          <p:nvPr/>
        </p:nvPicPr>
        <p:blipFill>
          <a:blip r:embed="rId7" cstate="print"/>
          <a:srcRect/>
          <a:stretch>
            <a:fillRect/>
          </a:stretch>
        </p:blipFill>
        <p:spPr bwMode="auto">
          <a:xfrm>
            <a:off x="6858000" y="4052888"/>
            <a:ext cx="436563" cy="550862"/>
          </a:xfrm>
          <a:prstGeom prst="rect">
            <a:avLst/>
          </a:prstGeom>
          <a:noFill/>
          <a:ln w="9525">
            <a:noFill/>
            <a:miter lim="800000"/>
            <a:headEnd/>
            <a:tailEnd/>
          </a:ln>
        </p:spPr>
      </p:pic>
      <p:pic>
        <p:nvPicPr>
          <p:cNvPr id="7210" name="Picture 42" descr="File Server_Updated2005"/>
          <p:cNvPicPr>
            <a:picLocks noChangeAspect="1" noChangeArrowheads="1"/>
          </p:cNvPicPr>
          <p:nvPr/>
        </p:nvPicPr>
        <p:blipFill>
          <a:blip r:embed="rId18" cstate="print"/>
          <a:srcRect/>
          <a:stretch>
            <a:fillRect/>
          </a:stretch>
        </p:blipFill>
        <p:spPr bwMode="auto">
          <a:xfrm>
            <a:off x="4673600" y="4013200"/>
            <a:ext cx="533400" cy="709613"/>
          </a:xfrm>
          <a:prstGeom prst="rect">
            <a:avLst/>
          </a:prstGeom>
          <a:noFill/>
          <a:ln w="9525">
            <a:noFill/>
            <a:miter lim="800000"/>
            <a:headEnd/>
            <a:tailEnd/>
          </a:ln>
        </p:spPr>
      </p:pic>
      <p:sp>
        <p:nvSpPr>
          <p:cNvPr id="115" name="Oval 114"/>
          <p:cNvSpPr/>
          <p:nvPr/>
        </p:nvSpPr>
        <p:spPr bwMode="auto">
          <a:xfrm>
            <a:off x="2623458" y="4038600"/>
            <a:ext cx="990600" cy="990600"/>
          </a:xfrm>
          <a:prstGeom prst="ellipse">
            <a:avLst/>
          </a:prstGeom>
          <a:blipFill dpi="0" rotWithShape="1">
            <a:blip r:embed="rId19" cstate="print"/>
            <a:srcRect/>
            <a:stretch>
              <a:fillRect l="-27000" r="-8000"/>
            </a:stretch>
          </a:blipFill>
          <a:ln w="38100" cap="flat" cmpd="sng" algn="ctr">
            <a:solidFill>
              <a:schemeClr val="accent1"/>
            </a:solidFill>
            <a:prstDash val="solid"/>
            <a:round/>
            <a:headEnd type="none" w="med" len="med"/>
            <a:tailEnd type="none" w="med" len="med"/>
          </a:ln>
          <a:effectLst/>
        </p:spPr>
        <p:txBody>
          <a:bodyPr wrap="none" lIns="82124" tIns="41061" rIns="82124" bIns="41061" anchor="ctr"/>
          <a:lstStyle/>
          <a:p>
            <a:pPr defTabSz="814388" fontAlgn="auto">
              <a:spcBef>
                <a:spcPts val="0"/>
              </a:spcBef>
              <a:spcAft>
                <a:spcPts val="0"/>
              </a:spcAft>
              <a:defRPr/>
            </a:pPr>
            <a:endParaRPr lang="en-US" dirty="0">
              <a:latin typeface="+mn-lt"/>
            </a:endParaRPr>
          </a:p>
        </p:txBody>
      </p:sp>
      <p:pic>
        <p:nvPicPr>
          <p:cNvPr id="7214" name="Picture 1387" descr="IP Phone"/>
          <p:cNvPicPr>
            <a:picLocks noChangeAspect="1" noChangeArrowheads="1"/>
          </p:cNvPicPr>
          <p:nvPr/>
        </p:nvPicPr>
        <p:blipFill>
          <a:blip r:embed="rId8" cstate="print"/>
          <a:srcRect/>
          <a:stretch>
            <a:fillRect/>
          </a:stretch>
        </p:blipFill>
        <p:spPr bwMode="auto">
          <a:xfrm>
            <a:off x="3429000" y="4495800"/>
            <a:ext cx="762000" cy="471488"/>
          </a:xfrm>
          <a:prstGeom prst="rect">
            <a:avLst/>
          </a:prstGeom>
          <a:noFill/>
          <a:ln w="9525">
            <a:noFill/>
            <a:miter lim="800000"/>
            <a:headEnd/>
            <a:tailEnd/>
          </a:ln>
        </p:spPr>
      </p:pic>
      <p:grpSp>
        <p:nvGrpSpPr>
          <p:cNvPr id="7215" name="Group 109"/>
          <p:cNvGrpSpPr>
            <a:grpSpLocks/>
          </p:cNvGrpSpPr>
          <p:nvPr/>
        </p:nvGrpSpPr>
        <p:grpSpPr bwMode="auto">
          <a:xfrm>
            <a:off x="6472238" y="2387600"/>
            <a:ext cx="1376362" cy="949325"/>
            <a:chOff x="4181148" y="2575931"/>
            <a:chExt cx="952959" cy="575105"/>
          </a:xfrm>
        </p:grpSpPr>
        <p:pic>
          <p:nvPicPr>
            <p:cNvPr id="7220" name="Picture 14"/>
            <p:cNvPicPr>
              <a:picLocks noChangeArrowheads="1"/>
            </p:cNvPicPr>
            <p:nvPr/>
          </p:nvPicPr>
          <p:blipFill>
            <a:blip r:embed="rId20" cstate="print"/>
            <a:srcRect/>
            <a:stretch>
              <a:fillRect/>
            </a:stretch>
          </p:blipFill>
          <p:spPr bwMode="auto">
            <a:xfrm>
              <a:off x="4181148" y="2575931"/>
              <a:ext cx="952959" cy="575105"/>
            </a:xfrm>
            <a:prstGeom prst="rect">
              <a:avLst/>
            </a:prstGeom>
            <a:noFill/>
            <a:ln w="9525">
              <a:noFill/>
              <a:miter lim="800000"/>
              <a:headEnd/>
              <a:tailEnd/>
            </a:ln>
          </p:spPr>
        </p:pic>
        <p:sp>
          <p:nvSpPr>
            <p:cNvPr id="7221" name="TextBox 108"/>
            <p:cNvSpPr txBox="1">
              <a:spLocks noChangeArrowheads="1"/>
            </p:cNvSpPr>
            <p:nvPr/>
          </p:nvSpPr>
          <p:spPr bwMode="auto">
            <a:xfrm>
              <a:off x="4305670" y="2699993"/>
              <a:ext cx="701691" cy="316874"/>
            </a:xfrm>
            <a:prstGeom prst="rect">
              <a:avLst/>
            </a:prstGeom>
            <a:noFill/>
            <a:ln w="9525">
              <a:noFill/>
              <a:miter lim="800000"/>
              <a:headEnd/>
              <a:tailEnd/>
            </a:ln>
          </p:spPr>
          <p:txBody>
            <a:bodyPr>
              <a:spAutoFit/>
            </a:bodyPr>
            <a:lstStyle/>
            <a:p>
              <a:pPr algn="ctr"/>
              <a:r>
                <a:rPr lang="en-US" sz="1400" b="1" dirty="0"/>
                <a:t>PSTN Cellular</a:t>
              </a:r>
            </a:p>
          </p:txBody>
        </p:sp>
      </p:grpSp>
      <p:grpSp>
        <p:nvGrpSpPr>
          <p:cNvPr id="7216" name="Group 109"/>
          <p:cNvGrpSpPr>
            <a:grpSpLocks/>
          </p:cNvGrpSpPr>
          <p:nvPr/>
        </p:nvGrpSpPr>
        <p:grpSpPr bwMode="auto">
          <a:xfrm>
            <a:off x="5638800" y="3235325"/>
            <a:ext cx="1376363" cy="949325"/>
            <a:chOff x="4181148" y="2575931"/>
            <a:chExt cx="952959" cy="575105"/>
          </a:xfrm>
        </p:grpSpPr>
        <p:pic>
          <p:nvPicPr>
            <p:cNvPr id="7218" name="Picture 14"/>
            <p:cNvPicPr>
              <a:picLocks noChangeArrowheads="1"/>
            </p:cNvPicPr>
            <p:nvPr/>
          </p:nvPicPr>
          <p:blipFill>
            <a:blip r:embed="rId20" cstate="print"/>
            <a:srcRect/>
            <a:stretch>
              <a:fillRect/>
            </a:stretch>
          </p:blipFill>
          <p:spPr bwMode="auto">
            <a:xfrm>
              <a:off x="4181148" y="2575931"/>
              <a:ext cx="952959" cy="575105"/>
            </a:xfrm>
            <a:prstGeom prst="rect">
              <a:avLst/>
            </a:prstGeom>
            <a:noFill/>
            <a:ln w="9525">
              <a:noFill/>
              <a:miter lim="800000"/>
              <a:headEnd/>
              <a:tailEnd/>
            </a:ln>
          </p:spPr>
        </p:pic>
        <p:sp>
          <p:nvSpPr>
            <p:cNvPr id="7219" name="TextBox 108"/>
            <p:cNvSpPr txBox="1">
              <a:spLocks noChangeArrowheads="1"/>
            </p:cNvSpPr>
            <p:nvPr/>
          </p:nvSpPr>
          <p:spPr bwMode="auto">
            <a:xfrm>
              <a:off x="4305670" y="2636213"/>
              <a:ext cx="701691" cy="447352"/>
            </a:xfrm>
            <a:prstGeom prst="rect">
              <a:avLst/>
            </a:prstGeom>
            <a:noFill/>
            <a:ln w="9525">
              <a:noFill/>
              <a:miter lim="800000"/>
              <a:headEnd/>
              <a:tailEnd/>
            </a:ln>
          </p:spPr>
          <p:txBody>
            <a:bodyPr>
              <a:spAutoFit/>
            </a:bodyPr>
            <a:lstStyle/>
            <a:p>
              <a:pPr algn="ctr"/>
              <a:r>
                <a:rPr lang="en-US" sz="1400" b="1" dirty="0"/>
                <a:t>Internet or Private WAN</a:t>
              </a:r>
            </a:p>
          </p:txBody>
        </p:sp>
      </p:grpSp>
      <p:sp>
        <p:nvSpPr>
          <p:cNvPr id="132" name="Freeform 131"/>
          <p:cNvSpPr/>
          <p:nvPr/>
        </p:nvSpPr>
        <p:spPr bwMode="auto">
          <a:xfrm>
            <a:off x="3357563" y="2544763"/>
            <a:ext cx="3863975" cy="1570037"/>
          </a:xfrm>
          <a:custGeom>
            <a:avLst/>
            <a:gdLst>
              <a:gd name="connsiteX0" fmla="*/ 1390651 w 3863687"/>
              <a:gd name="connsiteY0" fmla="*/ 1570759 h 1570759"/>
              <a:gd name="connsiteX1" fmla="*/ 29441 w 3863687"/>
              <a:gd name="connsiteY1" fmla="*/ 209550 h 1570759"/>
              <a:gd name="connsiteX2" fmla="*/ 1567296 w 3863687"/>
              <a:gd name="connsiteY2" fmla="*/ 313459 h 1570759"/>
              <a:gd name="connsiteX3" fmla="*/ 3281796 w 3863687"/>
              <a:gd name="connsiteY3" fmla="*/ 822613 h 1570759"/>
              <a:gd name="connsiteX4" fmla="*/ 3863687 w 3863687"/>
              <a:gd name="connsiteY4" fmla="*/ 1404504 h 1570759"/>
              <a:gd name="connsiteX5" fmla="*/ 3863687 w 3863687"/>
              <a:gd name="connsiteY5" fmla="*/ 1404504 h 157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687" h="1570759">
                <a:moveTo>
                  <a:pt x="1390651" y="1570759"/>
                </a:moveTo>
                <a:cubicBezTo>
                  <a:pt x="695325" y="994929"/>
                  <a:pt x="0" y="419100"/>
                  <a:pt x="29441" y="209550"/>
                </a:cubicBezTo>
                <a:cubicBezTo>
                  <a:pt x="58882" y="0"/>
                  <a:pt x="1025237" y="211282"/>
                  <a:pt x="1567296" y="313459"/>
                </a:cubicBezTo>
                <a:cubicBezTo>
                  <a:pt x="2109355" y="415636"/>
                  <a:pt x="2899064" y="640772"/>
                  <a:pt x="3281796" y="822613"/>
                </a:cubicBezTo>
                <a:cubicBezTo>
                  <a:pt x="3664528" y="1004454"/>
                  <a:pt x="3863687" y="1404504"/>
                  <a:pt x="3863687" y="1404504"/>
                </a:cubicBezTo>
                <a:lnTo>
                  <a:pt x="3863687" y="1404504"/>
                </a:lnTo>
              </a:path>
            </a:pathLst>
          </a:custGeom>
          <a:noFill/>
          <a:ln w="15875" cap="flat" cmpd="sng" algn="ctr">
            <a:solidFill>
              <a:schemeClr val="accent6"/>
            </a:solidFill>
            <a:prstDash val="sysDot"/>
            <a:round/>
            <a:headEnd type="none" w="med" len="med"/>
            <a:tailEnd type="triangle" w="med" len="med"/>
          </a:ln>
          <a:effectLst/>
        </p:spPr>
        <p:txBody>
          <a:bodyPr wrap="none" lIns="82124" tIns="41061" rIns="82124" bIns="41061" anchor="ctr">
            <a:spAutoFit/>
          </a:bodyPr>
          <a:lstStyle/>
          <a:p>
            <a:pPr algn="ctr" defTabSz="814388" eaLnBrk="0" hangingPunct="0">
              <a:lnSpc>
                <a:spcPct val="90000"/>
              </a:lnSpc>
              <a:defRPr/>
            </a:pPr>
            <a:endParaRPr lang="en-US" sz="2400" b="1"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Grp="1" noChangeArrowheads="1"/>
          </p:cNvSpPr>
          <p:nvPr>
            <p:ph type="title"/>
          </p:nvPr>
        </p:nvSpPr>
        <p:spPr/>
        <p:txBody>
          <a:bodyPr/>
          <a:lstStyle/>
          <a:p>
            <a:pPr eaLnBrk="1" hangingPunct="1"/>
            <a:r>
              <a:rPr lang="en-US" dirty="0" smtClean="0"/>
              <a:t>Agenda</a:t>
            </a:r>
          </a:p>
        </p:txBody>
      </p:sp>
      <p:sp>
        <p:nvSpPr>
          <p:cNvPr id="35843" name="Rectangle 2"/>
          <p:cNvSpPr>
            <a:spLocks noChangeArrowheads="1"/>
          </p:cNvSpPr>
          <p:nvPr/>
        </p:nvSpPr>
        <p:spPr bwMode="auto">
          <a:xfrm>
            <a:off x="401638" y="6046788"/>
            <a:ext cx="8512175" cy="354012"/>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endParaRPr lang="en-US" dirty="0"/>
          </a:p>
        </p:txBody>
      </p:sp>
      <p:sp>
        <p:nvSpPr>
          <p:cNvPr id="34" name="AutoShape 38"/>
          <p:cNvSpPr>
            <a:spLocks noChangeArrowheads="1"/>
          </p:cNvSpPr>
          <p:nvPr/>
        </p:nvSpPr>
        <p:spPr bwMode="ltGray">
          <a:xfrm>
            <a:off x="609600" y="1249363"/>
            <a:ext cx="8143875" cy="4951412"/>
          </a:xfrm>
          <a:prstGeom prst="roundRect">
            <a:avLst>
              <a:gd name="adj" fmla="val 0"/>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fontAlgn="auto">
              <a:spcBef>
                <a:spcPts val="0"/>
              </a:spcBef>
              <a:spcAft>
                <a:spcPts val="0"/>
              </a:spcAft>
              <a:defRPr/>
            </a:pPr>
            <a:endParaRPr lang="en-US" dirty="0">
              <a:latin typeface="+mn-lt"/>
            </a:endParaRPr>
          </a:p>
        </p:txBody>
      </p:sp>
      <p:sp>
        <p:nvSpPr>
          <p:cNvPr id="35845" name="AutoShape 39"/>
          <p:cNvSpPr>
            <a:spLocks noChangeArrowheads="1"/>
          </p:cNvSpPr>
          <p:nvPr/>
        </p:nvSpPr>
        <p:spPr bwMode="ltGray">
          <a:xfrm>
            <a:off x="666750" y="1314450"/>
            <a:ext cx="8013700" cy="4953000"/>
          </a:xfrm>
          <a:prstGeom prst="roundRect">
            <a:avLst>
              <a:gd name="adj" fmla="val 0"/>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endParaRPr lang="en-US" dirty="0"/>
          </a:p>
        </p:txBody>
      </p:sp>
      <p:sp>
        <p:nvSpPr>
          <p:cNvPr id="35846" name="AutoShape 40"/>
          <p:cNvSpPr>
            <a:spLocks noChangeArrowheads="1"/>
          </p:cNvSpPr>
          <p:nvPr/>
        </p:nvSpPr>
        <p:spPr bwMode="ltGray">
          <a:xfrm>
            <a:off x="612775" y="6232525"/>
            <a:ext cx="8147050" cy="484188"/>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dirty="0"/>
          </a:p>
        </p:txBody>
      </p:sp>
      <p:sp>
        <p:nvSpPr>
          <p:cNvPr id="37" name="Rectangle 36"/>
          <p:cNvSpPr/>
          <p:nvPr/>
        </p:nvSpPr>
        <p:spPr bwMode="auto">
          <a:xfrm rot="10800000">
            <a:off x="790575" y="1828801"/>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38" name="Rectangle 37"/>
          <p:cNvSpPr/>
          <p:nvPr/>
        </p:nvSpPr>
        <p:spPr bwMode="auto">
          <a:xfrm rot="10800000">
            <a:off x="790575" y="2253544"/>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39" name="Rectangle 38"/>
          <p:cNvSpPr/>
          <p:nvPr/>
        </p:nvSpPr>
        <p:spPr bwMode="auto">
          <a:xfrm rot="10800000">
            <a:off x="790575" y="2678287"/>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0" name="Rectangle 39"/>
          <p:cNvSpPr/>
          <p:nvPr/>
        </p:nvSpPr>
        <p:spPr bwMode="auto">
          <a:xfrm rot="10800000">
            <a:off x="790575" y="3103030"/>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1" name="Rectangle 40"/>
          <p:cNvSpPr/>
          <p:nvPr/>
        </p:nvSpPr>
        <p:spPr bwMode="auto">
          <a:xfrm rot="10800000">
            <a:off x="790575" y="3527773"/>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2" name="Rectangle 41"/>
          <p:cNvSpPr/>
          <p:nvPr/>
        </p:nvSpPr>
        <p:spPr bwMode="auto">
          <a:xfrm rot="10800000">
            <a:off x="790575" y="3952516"/>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3" name="Rectangle 42"/>
          <p:cNvSpPr/>
          <p:nvPr/>
        </p:nvSpPr>
        <p:spPr bwMode="auto">
          <a:xfrm rot="10800000">
            <a:off x="790575" y="4377259"/>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4" name="Rectangle 43"/>
          <p:cNvSpPr/>
          <p:nvPr/>
        </p:nvSpPr>
        <p:spPr bwMode="auto">
          <a:xfrm rot="10800000">
            <a:off x="790575" y="4802002"/>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6" name="Rectangle 23"/>
          <p:cNvSpPr>
            <a:spLocks noChangeArrowheads="1"/>
          </p:cNvSpPr>
          <p:nvPr/>
        </p:nvSpPr>
        <p:spPr bwMode="auto">
          <a:xfrm>
            <a:off x="790575" y="1873250"/>
            <a:ext cx="2874963" cy="338138"/>
          </a:xfrm>
          <a:prstGeom prst="rect">
            <a:avLst/>
          </a:prstGeom>
          <a:noFill/>
          <a:ln w="9525">
            <a:noFill/>
            <a:miter lim="800000"/>
            <a:headEnd/>
            <a:tailEnd/>
          </a:ln>
        </p:spPr>
        <p:txBody>
          <a:bodyPr wrap="none">
            <a:spAutoFit/>
          </a:bodyPr>
          <a:lstStyle/>
          <a:p>
            <a:pPr fontAlgn="auto">
              <a:spcBef>
                <a:spcPts val="0"/>
              </a:spcBef>
              <a:spcAft>
                <a:spcPts val="0"/>
              </a:spcAft>
              <a:buClr>
                <a:schemeClr val="bg1"/>
              </a:buClr>
              <a:defRPr/>
            </a:pPr>
            <a:r>
              <a:rPr lang="en-US" sz="1600" dirty="0">
                <a:solidFill>
                  <a:schemeClr val="accent3"/>
                </a:solidFill>
                <a:latin typeface="+mn-lt"/>
              </a:rPr>
              <a:t>Security Trends in Healthcare</a:t>
            </a:r>
          </a:p>
        </p:txBody>
      </p:sp>
      <p:sp>
        <p:nvSpPr>
          <p:cNvPr id="47" name="Rectangle 24"/>
          <p:cNvSpPr>
            <a:spLocks noChangeArrowheads="1"/>
          </p:cNvSpPr>
          <p:nvPr/>
        </p:nvSpPr>
        <p:spPr bwMode="auto">
          <a:xfrm>
            <a:off x="790575" y="2295525"/>
            <a:ext cx="4572000" cy="338138"/>
          </a:xfrm>
          <a:prstGeom prst="rect">
            <a:avLst/>
          </a:prstGeom>
          <a:noFill/>
          <a:ln w="9525">
            <a:noFill/>
            <a:miter lim="800000"/>
            <a:headEnd/>
            <a:tailEnd/>
          </a:ln>
        </p:spPr>
        <p:txBody>
          <a:bodyPr>
            <a:spAutoFit/>
          </a:bodyPr>
          <a:lstStyle/>
          <a:p>
            <a:pPr>
              <a:buClr>
                <a:schemeClr val="bg1"/>
              </a:buClr>
            </a:pPr>
            <a:r>
              <a:rPr lang="en-US" sz="1600" dirty="0">
                <a:solidFill>
                  <a:schemeClr val="bg1"/>
                </a:solidFill>
              </a:rPr>
              <a:t>Cisco MGN 2.0—Security Architecture</a:t>
            </a:r>
          </a:p>
        </p:txBody>
      </p:sp>
      <p:sp>
        <p:nvSpPr>
          <p:cNvPr id="48" name="Rectangle 25"/>
          <p:cNvSpPr>
            <a:spLocks noChangeArrowheads="1"/>
          </p:cNvSpPr>
          <p:nvPr/>
        </p:nvSpPr>
        <p:spPr bwMode="auto">
          <a:xfrm>
            <a:off x="790575" y="2717800"/>
            <a:ext cx="1995488" cy="338138"/>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Deployment Models</a:t>
            </a:r>
          </a:p>
        </p:txBody>
      </p:sp>
      <p:sp>
        <p:nvSpPr>
          <p:cNvPr id="49" name="Rectangle 26"/>
          <p:cNvSpPr>
            <a:spLocks noChangeArrowheads="1"/>
          </p:cNvSpPr>
          <p:nvPr/>
        </p:nvSpPr>
        <p:spPr bwMode="auto">
          <a:xfrm>
            <a:off x="790575" y="3140075"/>
            <a:ext cx="3624263" cy="338138"/>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Regulatory and Compliance Overview</a:t>
            </a:r>
          </a:p>
        </p:txBody>
      </p:sp>
      <p:sp>
        <p:nvSpPr>
          <p:cNvPr id="50" name="Rectangle 27"/>
          <p:cNvSpPr>
            <a:spLocks noChangeArrowheads="1"/>
          </p:cNvSpPr>
          <p:nvPr/>
        </p:nvSpPr>
        <p:spPr bwMode="auto">
          <a:xfrm>
            <a:off x="790575" y="3560763"/>
            <a:ext cx="2871299" cy="338554"/>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Clinical </a:t>
            </a:r>
            <a:r>
              <a:rPr lang="en-US" sz="1600" dirty="0" smtClean="0">
                <a:solidFill>
                  <a:schemeClr val="bg1"/>
                </a:solidFill>
              </a:rPr>
              <a:t>Devices and Systems</a:t>
            </a:r>
            <a:endParaRPr lang="en-US" sz="1600" dirty="0">
              <a:solidFill>
                <a:schemeClr val="bg1"/>
              </a:solidFill>
            </a:endParaRPr>
          </a:p>
        </p:txBody>
      </p:sp>
      <p:sp>
        <p:nvSpPr>
          <p:cNvPr id="52" name="Rectangle 29"/>
          <p:cNvSpPr>
            <a:spLocks noChangeArrowheads="1"/>
          </p:cNvSpPr>
          <p:nvPr/>
        </p:nvSpPr>
        <p:spPr bwMode="auto">
          <a:xfrm>
            <a:off x="791849" y="3981254"/>
            <a:ext cx="3048000" cy="338554"/>
          </a:xfrm>
          <a:prstGeom prst="rect">
            <a:avLst/>
          </a:prstGeom>
          <a:noFill/>
          <a:ln w="9525">
            <a:noFill/>
            <a:miter lim="800000"/>
            <a:headEnd/>
            <a:tailEnd/>
          </a:ln>
        </p:spPr>
        <p:txBody>
          <a:bodyPr wrap="square">
            <a:spAutoFit/>
          </a:bodyPr>
          <a:lstStyle/>
          <a:p>
            <a:pPr>
              <a:buClr>
                <a:schemeClr val="bg1"/>
              </a:buClr>
            </a:pPr>
            <a:r>
              <a:rPr lang="en-US" sz="1600" dirty="0">
                <a:solidFill>
                  <a:schemeClr val="bg1"/>
                </a:solidFill>
              </a:rPr>
              <a:t>Communication Devices</a:t>
            </a:r>
          </a:p>
        </p:txBody>
      </p:sp>
      <p:sp>
        <p:nvSpPr>
          <p:cNvPr id="53" name="Rectangle 30"/>
          <p:cNvSpPr>
            <a:spLocks noChangeArrowheads="1"/>
          </p:cNvSpPr>
          <p:nvPr/>
        </p:nvSpPr>
        <p:spPr bwMode="auto">
          <a:xfrm>
            <a:off x="800492" y="4400746"/>
            <a:ext cx="2520950" cy="338137"/>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General Purpose Devices</a:t>
            </a:r>
          </a:p>
        </p:txBody>
      </p:sp>
      <p:sp>
        <p:nvSpPr>
          <p:cNvPr id="54" name="Rectangle 31"/>
          <p:cNvSpPr>
            <a:spLocks noChangeArrowheads="1"/>
          </p:cNvSpPr>
          <p:nvPr/>
        </p:nvSpPr>
        <p:spPr bwMode="auto">
          <a:xfrm>
            <a:off x="809135" y="4800600"/>
            <a:ext cx="1063625" cy="338137"/>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Summary</a:t>
            </a:r>
          </a:p>
        </p:txBody>
      </p:sp>
      <p:pic>
        <p:nvPicPr>
          <p:cNvPr id="35883" name="Picture 54" descr="blueprint"/>
          <p:cNvPicPr>
            <a:picLocks noChangeAspect="1" noChangeArrowheads="1"/>
          </p:cNvPicPr>
          <p:nvPr/>
        </p:nvPicPr>
        <p:blipFill>
          <a:blip r:embed="rId3" cstate="print"/>
          <a:srcRect/>
          <a:stretch>
            <a:fillRect/>
          </a:stretch>
        </p:blipFill>
        <p:spPr bwMode="auto">
          <a:xfrm>
            <a:off x="5305425" y="1390650"/>
            <a:ext cx="3305175" cy="4676775"/>
          </a:xfrm>
          <a:prstGeom prst="rect">
            <a:avLst/>
          </a:prstGeom>
          <a:noFill/>
          <a:ln w="9525" algn="ctr">
            <a:solidFill>
              <a:srgbClr val="E6E6E8"/>
            </a:solid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par>
                                <p:cTn id="8" presetID="22" presetClass="entr" presetSubtype="2"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500"/>
                                        <p:tgtEl>
                                          <p:spTgt spid="38"/>
                                        </p:tgtEl>
                                      </p:cBhvr>
                                    </p:animEffect>
                                  </p:childTnLst>
                                </p:cTn>
                              </p:par>
                              <p:par>
                                <p:cTn id="11" presetID="22" presetClass="entr" presetSubtype="2"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right)">
                                      <p:cBhvr>
                                        <p:cTn id="13" dur="500"/>
                                        <p:tgtEl>
                                          <p:spTgt spid="39"/>
                                        </p:tgtEl>
                                      </p:cBhvr>
                                    </p:animEffect>
                                  </p:childTnLst>
                                </p:cTn>
                              </p:par>
                              <p:par>
                                <p:cTn id="14" presetID="22" presetClass="entr" presetSubtype="2"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right)">
                                      <p:cBhvr>
                                        <p:cTn id="16" dur="500"/>
                                        <p:tgtEl>
                                          <p:spTgt spid="40"/>
                                        </p:tgtEl>
                                      </p:cBhvr>
                                    </p:animEffect>
                                  </p:childTnLst>
                                </p:cTn>
                              </p:par>
                              <p:par>
                                <p:cTn id="17" presetID="22" presetClass="entr" presetSubtype="2"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par>
                                <p:cTn id="20" presetID="22" presetClass="entr" presetSubtype="2"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right)">
                                      <p:cBhvr>
                                        <p:cTn id="22" dur="500"/>
                                        <p:tgtEl>
                                          <p:spTgt spid="42"/>
                                        </p:tgtEl>
                                      </p:cBhvr>
                                    </p:animEffect>
                                  </p:childTnLst>
                                </p:cTn>
                              </p:par>
                              <p:par>
                                <p:cTn id="23" presetID="22" presetClass="entr" presetSubtype="2"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right)">
                                      <p:cBhvr>
                                        <p:cTn id="25" dur="500"/>
                                        <p:tgtEl>
                                          <p:spTgt spid="43"/>
                                        </p:tgtEl>
                                      </p:cBhvr>
                                    </p:animEffect>
                                  </p:childTnLst>
                                </p:cTn>
                              </p:par>
                              <p:par>
                                <p:cTn id="26" presetID="22" presetClass="entr" presetSubtype="2"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right)">
                                      <p:cBhvr>
                                        <p:cTn id="28" dur="500"/>
                                        <p:tgtEl>
                                          <p:spTgt spid="4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Grp="1" noChangeArrowheads="1"/>
          </p:cNvSpPr>
          <p:nvPr>
            <p:ph type="title"/>
          </p:nvPr>
        </p:nvSpPr>
        <p:spPr/>
        <p:txBody>
          <a:bodyPr/>
          <a:lstStyle/>
          <a:p>
            <a:pPr eaLnBrk="1" hangingPunct="1"/>
            <a:r>
              <a:rPr lang="en-US" dirty="0" smtClean="0"/>
              <a:t>Agenda</a:t>
            </a:r>
          </a:p>
        </p:txBody>
      </p:sp>
      <p:sp>
        <p:nvSpPr>
          <p:cNvPr id="35843" name="Rectangle 2"/>
          <p:cNvSpPr>
            <a:spLocks noChangeArrowheads="1"/>
          </p:cNvSpPr>
          <p:nvPr/>
        </p:nvSpPr>
        <p:spPr bwMode="auto">
          <a:xfrm>
            <a:off x="401638" y="6046788"/>
            <a:ext cx="8512175" cy="354012"/>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endParaRPr lang="en-US" dirty="0"/>
          </a:p>
        </p:txBody>
      </p:sp>
      <p:sp>
        <p:nvSpPr>
          <p:cNvPr id="34" name="AutoShape 38"/>
          <p:cNvSpPr>
            <a:spLocks noChangeArrowheads="1"/>
          </p:cNvSpPr>
          <p:nvPr/>
        </p:nvSpPr>
        <p:spPr bwMode="ltGray">
          <a:xfrm>
            <a:off x="609600" y="1249363"/>
            <a:ext cx="8143875" cy="4951412"/>
          </a:xfrm>
          <a:prstGeom prst="roundRect">
            <a:avLst>
              <a:gd name="adj" fmla="val 0"/>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fontAlgn="auto">
              <a:spcBef>
                <a:spcPts val="0"/>
              </a:spcBef>
              <a:spcAft>
                <a:spcPts val="0"/>
              </a:spcAft>
              <a:defRPr/>
            </a:pPr>
            <a:endParaRPr lang="en-US" dirty="0">
              <a:latin typeface="+mn-lt"/>
            </a:endParaRPr>
          </a:p>
        </p:txBody>
      </p:sp>
      <p:sp>
        <p:nvSpPr>
          <p:cNvPr id="35845" name="AutoShape 39"/>
          <p:cNvSpPr>
            <a:spLocks noChangeArrowheads="1"/>
          </p:cNvSpPr>
          <p:nvPr/>
        </p:nvSpPr>
        <p:spPr bwMode="ltGray">
          <a:xfrm>
            <a:off x="666750" y="1314450"/>
            <a:ext cx="8013700" cy="4953000"/>
          </a:xfrm>
          <a:prstGeom prst="roundRect">
            <a:avLst>
              <a:gd name="adj" fmla="val 0"/>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endParaRPr lang="en-US" dirty="0"/>
          </a:p>
        </p:txBody>
      </p:sp>
      <p:sp>
        <p:nvSpPr>
          <p:cNvPr id="35846" name="AutoShape 40"/>
          <p:cNvSpPr>
            <a:spLocks noChangeArrowheads="1"/>
          </p:cNvSpPr>
          <p:nvPr/>
        </p:nvSpPr>
        <p:spPr bwMode="ltGray">
          <a:xfrm>
            <a:off x="612775" y="6232525"/>
            <a:ext cx="8147050" cy="484188"/>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dirty="0"/>
          </a:p>
        </p:txBody>
      </p:sp>
      <p:sp>
        <p:nvSpPr>
          <p:cNvPr id="37" name="Rectangle 36"/>
          <p:cNvSpPr/>
          <p:nvPr/>
        </p:nvSpPr>
        <p:spPr bwMode="auto">
          <a:xfrm rot="10800000">
            <a:off x="790574" y="1828800"/>
            <a:ext cx="7115175"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solidFill>
                <a:schemeClr val="bg1"/>
              </a:solidFill>
              <a:latin typeface="+mn-lt"/>
            </a:endParaRPr>
          </a:p>
        </p:txBody>
      </p:sp>
      <p:sp>
        <p:nvSpPr>
          <p:cNvPr id="38" name="Rectangle 37"/>
          <p:cNvSpPr/>
          <p:nvPr/>
        </p:nvSpPr>
        <p:spPr bwMode="auto">
          <a:xfrm rot="10800000">
            <a:off x="790575" y="2253544"/>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39" name="Rectangle 38"/>
          <p:cNvSpPr/>
          <p:nvPr/>
        </p:nvSpPr>
        <p:spPr bwMode="auto">
          <a:xfrm rot="10800000">
            <a:off x="790575" y="2678287"/>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0" name="Rectangle 39"/>
          <p:cNvSpPr/>
          <p:nvPr/>
        </p:nvSpPr>
        <p:spPr bwMode="auto">
          <a:xfrm rot="10800000">
            <a:off x="790575" y="3103030"/>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1" name="Rectangle 40"/>
          <p:cNvSpPr/>
          <p:nvPr/>
        </p:nvSpPr>
        <p:spPr bwMode="auto">
          <a:xfrm rot="10800000">
            <a:off x="790575" y="3527773"/>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2" name="Rectangle 41"/>
          <p:cNvSpPr/>
          <p:nvPr/>
        </p:nvSpPr>
        <p:spPr bwMode="auto">
          <a:xfrm rot="10800000">
            <a:off x="790575" y="3952516"/>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3" name="Rectangle 42"/>
          <p:cNvSpPr/>
          <p:nvPr/>
        </p:nvSpPr>
        <p:spPr bwMode="auto">
          <a:xfrm rot="10800000">
            <a:off x="790575" y="4377259"/>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4" name="Rectangle 43"/>
          <p:cNvSpPr/>
          <p:nvPr/>
        </p:nvSpPr>
        <p:spPr bwMode="auto">
          <a:xfrm rot="10800000">
            <a:off x="790575" y="4802002"/>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6" name="Rectangle 23"/>
          <p:cNvSpPr>
            <a:spLocks noChangeArrowheads="1"/>
          </p:cNvSpPr>
          <p:nvPr/>
        </p:nvSpPr>
        <p:spPr bwMode="auto">
          <a:xfrm>
            <a:off x="790575" y="1873250"/>
            <a:ext cx="2874963" cy="338138"/>
          </a:xfrm>
          <a:prstGeom prst="rect">
            <a:avLst/>
          </a:prstGeom>
          <a:noFill/>
          <a:ln w="9525">
            <a:noFill/>
            <a:miter lim="800000"/>
            <a:headEnd/>
            <a:tailEnd/>
          </a:ln>
        </p:spPr>
        <p:txBody>
          <a:bodyPr wrap="none">
            <a:spAutoFit/>
          </a:bodyPr>
          <a:lstStyle/>
          <a:p>
            <a:pPr fontAlgn="auto">
              <a:spcBef>
                <a:spcPts val="0"/>
              </a:spcBef>
              <a:spcAft>
                <a:spcPts val="0"/>
              </a:spcAft>
              <a:buClr>
                <a:schemeClr val="bg1"/>
              </a:buClr>
              <a:defRPr/>
            </a:pPr>
            <a:r>
              <a:rPr lang="en-US" sz="1600" dirty="0">
                <a:solidFill>
                  <a:schemeClr val="bg1"/>
                </a:solidFill>
                <a:latin typeface="+mn-lt"/>
              </a:rPr>
              <a:t>Security Trends in Healthcare</a:t>
            </a:r>
          </a:p>
        </p:txBody>
      </p:sp>
      <p:sp>
        <p:nvSpPr>
          <p:cNvPr id="47" name="Rectangle 24"/>
          <p:cNvSpPr>
            <a:spLocks noChangeArrowheads="1"/>
          </p:cNvSpPr>
          <p:nvPr/>
        </p:nvSpPr>
        <p:spPr bwMode="auto">
          <a:xfrm>
            <a:off x="790575" y="2295525"/>
            <a:ext cx="4572000" cy="338138"/>
          </a:xfrm>
          <a:prstGeom prst="rect">
            <a:avLst/>
          </a:prstGeom>
          <a:noFill/>
          <a:ln w="9525">
            <a:noFill/>
            <a:miter lim="800000"/>
            <a:headEnd/>
            <a:tailEnd/>
          </a:ln>
        </p:spPr>
        <p:txBody>
          <a:bodyPr>
            <a:spAutoFit/>
          </a:bodyPr>
          <a:lstStyle/>
          <a:p>
            <a:pPr>
              <a:buClr>
                <a:schemeClr val="bg1"/>
              </a:buClr>
            </a:pPr>
            <a:r>
              <a:rPr lang="en-US" sz="1600" dirty="0">
                <a:solidFill>
                  <a:schemeClr val="bg1"/>
                </a:solidFill>
              </a:rPr>
              <a:t>Cisco MGN 2.0—Security Architecture</a:t>
            </a:r>
          </a:p>
        </p:txBody>
      </p:sp>
      <p:sp>
        <p:nvSpPr>
          <p:cNvPr id="48" name="Rectangle 25"/>
          <p:cNvSpPr>
            <a:spLocks noChangeArrowheads="1"/>
          </p:cNvSpPr>
          <p:nvPr/>
        </p:nvSpPr>
        <p:spPr bwMode="auto">
          <a:xfrm>
            <a:off x="790575" y="2717800"/>
            <a:ext cx="1995488" cy="338138"/>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Deployment Models</a:t>
            </a:r>
          </a:p>
        </p:txBody>
      </p:sp>
      <p:sp>
        <p:nvSpPr>
          <p:cNvPr id="49" name="Rectangle 26"/>
          <p:cNvSpPr>
            <a:spLocks noChangeArrowheads="1"/>
          </p:cNvSpPr>
          <p:nvPr/>
        </p:nvSpPr>
        <p:spPr bwMode="auto">
          <a:xfrm>
            <a:off x="790575" y="3140075"/>
            <a:ext cx="3624263" cy="338138"/>
          </a:xfrm>
          <a:prstGeom prst="rect">
            <a:avLst/>
          </a:prstGeom>
          <a:noFill/>
          <a:ln w="9525">
            <a:noFill/>
            <a:miter lim="800000"/>
            <a:headEnd/>
            <a:tailEnd/>
          </a:ln>
        </p:spPr>
        <p:txBody>
          <a:bodyPr wrap="none">
            <a:spAutoFit/>
          </a:bodyPr>
          <a:lstStyle/>
          <a:p>
            <a:pPr>
              <a:buClr>
                <a:schemeClr val="bg1"/>
              </a:buClr>
            </a:pPr>
            <a:r>
              <a:rPr lang="en-US" sz="1600" dirty="0">
                <a:solidFill>
                  <a:schemeClr val="accent3"/>
                </a:solidFill>
              </a:rPr>
              <a:t>Regulatory and Compliance Overview</a:t>
            </a:r>
          </a:p>
        </p:txBody>
      </p:sp>
      <p:sp>
        <p:nvSpPr>
          <p:cNvPr id="50" name="Rectangle 27"/>
          <p:cNvSpPr>
            <a:spLocks noChangeArrowheads="1"/>
          </p:cNvSpPr>
          <p:nvPr/>
        </p:nvSpPr>
        <p:spPr bwMode="auto">
          <a:xfrm>
            <a:off x="790575" y="3560763"/>
            <a:ext cx="2871299" cy="338554"/>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Clinical </a:t>
            </a:r>
            <a:r>
              <a:rPr lang="en-US" sz="1600" dirty="0" smtClean="0">
                <a:solidFill>
                  <a:schemeClr val="bg1"/>
                </a:solidFill>
              </a:rPr>
              <a:t>Devices and Systems</a:t>
            </a:r>
            <a:endParaRPr lang="en-US" sz="1600" dirty="0">
              <a:solidFill>
                <a:schemeClr val="bg1"/>
              </a:solidFill>
            </a:endParaRPr>
          </a:p>
        </p:txBody>
      </p:sp>
      <p:sp>
        <p:nvSpPr>
          <p:cNvPr id="52" name="Rectangle 29"/>
          <p:cNvSpPr>
            <a:spLocks noChangeArrowheads="1"/>
          </p:cNvSpPr>
          <p:nvPr/>
        </p:nvSpPr>
        <p:spPr bwMode="auto">
          <a:xfrm>
            <a:off x="791849" y="3981254"/>
            <a:ext cx="3048000" cy="338554"/>
          </a:xfrm>
          <a:prstGeom prst="rect">
            <a:avLst/>
          </a:prstGeom>
          <a:noFill/>
          <a:ln w="9525">
            <a:noFill/>
            <a:miter lim="800000"/>
            <a:headEnd/>
            <a:tailEnd/>
          </a:ln>
        </p:spPr>
        <p:txBody>
          <a:bodyPr wrap="square">
            <a:spAutoFit/>
          </a:bodyPr>
          <a:lstStyle/>
          <a:p>
            <a:pPr>
              <a:buClr>
                <a:schemeClr val="bg1"/>
              </a:buClr>
            </a:pPr>
            <a:r>
              <a:rPr lang="en-US" sz="1600" dirty="0">
                <a:solidFill>
                  <a:schemeClr val="bg1"/>
                </a:solidFill>
              </a:rPr>
              <a:t>Communication Devices</a:t>
            </a:r>
          </a:p>
        </p:txBody>
      </p:sp>
      <p:sp>
        <p:nvSpPr>
          <p:cNvPr id="53" name="Rectangle 30"/>
          <p:cNvSpPr>
            <a:spLocks noChangeArrowheads="1"/>
          </p:cNvSpPr>
          <p:nvPr/>
        </p:nvSpPr>
        <p:spPr bwMode="auto">
          <a:xfrm>
            <a:off x="800492" y="4400746"/>
            <a:ext cx="2520950" cy="338137"/>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General Purpose Devices</a:t>
            </a:r>
          </a:p>
        </p:txBody>
      </p:sp>
      <p:sp>
        <p:nvSpPr>
          <p:cNvPr id="54" name="Rectangle 31"/>
          <p:cNvSpPr>
            <a:spLocks noChangeArrowheads="1"/>
          </p:cNvSpPr>
          <p:nvPr/>
        </p:nvSpPr>
        <p:spPr bwMode="auto">
          <a:xfrm>
            <a:off x="809135" y="4800600"/>
            <a:ext cx="1063625" cy="338137"/>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Summary</a:t>
            </a:r>
          </a:p>
        </p:txBody>
      </p:sp>
      <p:pic>
        <p:nvPicPr>
          <p:cNvPr id="35883" name="Picture 54" descr="blueprint"/>
          <p:cNvPicPr>
            <a:picLocks noChangeAspect="1" noChangeArrowheads="1"/>
          </p:cNvPicPr>
          <p:nvPr/>
        </p:nvPicPr>
        <p:blipFill>
          <a:blip r:embed="rId3" cstate="print"/>
          <a:srcRect/>
          <a:stretch>
            <a:fillRect/>
          </a:stretch>
        </p:blipFill>
        <p:spPr bwMode="auto">
          <a:xfrm>
            <a:off x="5305425" y="1390650"/>
            <a:ext cx="3305175" cy="4676775"/>
          </a:xfrm>
          <a:prstGeom prst="rect">
            <a:avLst/>
          </a:prstGeom>
          <a:noFill/>
          <a:ln w="9525" algn="ctr">
            <a:solidFill>
              <a:srgbClr val="E6E6E8"/>
            </a:solid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par>
                                <p:cTn id="8" presetID="22" presetClass="entr" presetSubtype="2"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500"/>
                                        <p:tgtEl>
                                          <p:spTgt spid="38"/>
                                        </p:tgtEl>
                                      </p:cBhvr>
                                    </p:animEffect>
                                  </p:childTnLst>
                                </p:cTn>
                              </p:par>
                              <p:par>
                                <p:cTn id="11" presetID="22" presetClass="entr" presetSubtype="2"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right)">
                                      <p:cBhvr>
                                        <p:cTn id="13" dur="500"/>
                                        <p:tgtEl>
                                          <p:spTgt spid="39"/>
                                        </p:tgtEl>
                                      </p:cBhvr>
                                    </p:animEffect>
                                  </p:childTnLst>
                                </p:cTn>
                              </p:par>
                              <p:par>
                                <p:cTn id="14" presetID="22" presetClass="entr" presetSubtype="2"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right)">
                                      <p:cBhvr>
                                        <p:cTn id="16" dur="500"/>
                                        <p:tgtEl>
                                          <p:spTgt spid="40"/>
                                        </p:tgtEl>
                                      </p:cBhvr>
                                    </p:animEffect>
                                  </p:childTnLst>
                                </p:cTn>
                              </p:par>
                              <p:par>
                                <p:cTn id="17" presetID="22" presetClass="entr" presetSubtype="2"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par>
                                <p:cTn id="20" presetID="22" presetClass="entr" presetSubtype="2"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right)">
                                      <p:cBhvr>
                                        <p:cTn id="22" dur="500"/>
                                        <p:tgtEl>
                                          <p:spTgt spid="42"/>
                                        </p:tgtEl>
                                      </p:cBhvr>
                                    </p:animEffect>
                                  </p:childTnLst>
                                </p:cTn>
                              </p:par>
                              <p:par>
                                <p:cTn id="23" presetID="22" presetClass="entr" presetSubtype="2"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right)">
                                      <p:cBhvr>
                                        <p:cTn id="25" dur="500"/>
                                        <p:tgtEl>
                                          <p:spTgt spid="43"/>
                                        </p:tgtEl>
                                      </p:cBhvr>
                                    </p:animEffect>
                                  </p:childTnLst>
                                </p:cTn>
                              </p:par>
                              <p:par>
                                <p:cTn id="26" presetID="22" presetClass="entr" presetSubtype="2"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right)">
                                      <p:cBhvr>
                                        <p:cTn id="28" dur="500"/>
                                        <p:tgtEl>
                                          <p:spTgt spid="4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2" grpId="0"/>
      <p:bldP spid="53" grpId="0"/>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7"/>
          <p:cNvSpPr>
            <a:spLocks noGrp="1"/>
          </p:cNvSpPr>
          <p:nvPr>
            <p:ph type="title" idx="4294967295"/>
          </p:nvPr>
        </p:nvSpPr>
        <p:spPr/>
        <p:txBody>
          <a:bodyPr/>
          <a:lstStyle/>
          <a:p>
            <a:pPr eaLnBrk="1" hangingPunct="1"/>
            <a:r>
              <a:rPr lang="en-US" dirty="0" smtClean="0"/>
              <a:t>Healthcare Compliance Regulations</a:t>
            </a:r>
            <a:br>
              <a:rPr lang="en-US" dirty="0" smtClean="0"/>
            </a:br>
            <a:endParaRPr lang="en-US" dirty="0" smtClean="0"/>
          </a:p>
        </p:txBody>
      </p:sp>
      <p:sp>
        <p:nvSpPr>
          <p:cNvPr id="16" name="Rectangle 15"/>
          <p:cNvSpPr/>
          <p:nvPr/>
        </p:nvSpPr>
        <p:spPr bwMode="auto">
          <a:xfrm>
            <a:off x="531813" y="1266825"/>
            <a:ext cx="8147050" cy="508635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defTabSz="814388" fontAlgn="auto">
              <a:spcBef>
                <a:spcPts val="0"/>
              </a:spcBef>
              <a:spcAft>
                <a:spcPts val="0"/>
              </a:spcAft>
              <a:defRPr/>
            </a:pPr>
            <a:endParaRPr lang="en-US" dirty="0">
              <a:latin typeface="+mn-lt"/>
            </a:endParaRPr>
          </a:p>
        </p:txBody>
      </p:sp>
      <p:grpSp>
        <p:nvGrpSpPr>
          <p:cNvPr id="2" name="Group 22"/>
          <p:cNvGrpSpPr>
            <a:grpSpLocks/>
          </p:cNvGrpSpPr>
          <p:nvPr/>
        </p:nvGrpSpPr>
        <p:grpSpPr bwMode="auto">
          <a:xfrm>
            <a:off x="598488" y="1343025"/>
            <a:ext cx="7994650" cy="1111250"/>
            <a:chOff x="377" y="846"/>
            <a:chExt cx="5036" cy="700"/>
          </a:xfrm>
        </p:grpSpPr>
        <p:sp>
          <p:nvSpPr>
            <p:cNvPr id="49174" name="Rectangle 35"/>
            <p:cNvSpPr>
              <a:spLocks noChangeArrowheads="1"/>
            </p:cNvSpPr>
            <p:nvPr/>
          </p:nvSpPr>
          <p:spPr bwMode="auto">
            <a:xfrm>
              <a:off x="377" y="846"/>
              <a:ext cx="5036" cy="553"/>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sz="2400" dirty="0"/>
            </a:p>
          </p:txBody>
        </p:sp>
        <p:sp>
          <p:nvSpPr>
            <p:cNvPr id="49175" name="Rectangle 43"/>
            <p:cNvSpPr>
              <a:spLocks noChangeArrowheads="1"/>
            </p:cNvSpPr>
            <p:nvPr/>
          </p:nvSpPr>
          <p:spPr bwMode="auto">
            <a:xfrm>
              <a:off x="435" y="864"/>
              <a:ext cx="1040" cy="227"/>
            </a:xfrm>
            <a:prstGeom prst="rect">
              <a:avLst/>
            </a:prstGeom>
            <a:noFill/>
            <a:ln w="9525" algn="ctr">
              <a:noFill/>
              <a:miter lim="800000"/>
              <a:headEnd/>
              <a:tailEnd/>
            </a:ln>
          </p:spPr>
          <p:txBody>
            <a:bodyPr lIns="82124" tIns="41061" rIns="82124" bIns="41061">
              <a:spAutoFit/>
            </a:bodyPr>
            <a:lstStyle/>
            <a:p>
              <a:pPr defTabSz="814388"/>
              <a:r>
                <a:rPr lang="en-US" dirty="0">
                  <a:solidFill>
                    <a:schemeClr val="bg1"/>
                  </a:solidFill>
                </a:rPr>
                <a:t>HIPAA</a:t>
              </a:r>
            </a:p>
          </p:txBody>
        </p:sp>
        <p:sp>
          <p:nvSpPr>
            <p:cNvPr id="32" name="Text Box 21"/>
            <p:cNvSpPr txBox="1">
              <a:spLocks noChangeArrowheads="1"/>
            </p:cNvSpPr>
            <p:nvPr/>
          </p:nvSpPr>
          <p:spPr bwMode="auto">
            <a:xfrm>
              <a:off x="1602" y="875"/>
              <a:ext cx="3710" cy="553"/>
            </a:xfrm>
            <a:prstGeom prst="rect">
              <a:avLst/>
            </a:prstGeom>
            <a:noFill/>
            <a:ln w="9525">
              <a:noFill/>
              <a:miter lim="800000"/>
              <a:headEnd/>
              <a:tailEnd/>
            </a:ln>
            <a:effectLst>
              <a:prstShdw prst="shdw17" dist="17961" dir="2700000">
                <a:schemeClr val="accent1">
                  <a:gamma/>
                  <a:shade val="60000"/>
                  <a:invGamma/>
                </a:schemeClr>
              </a:prstShdw>
            </a:effectLst>
          </p:spPr>
          <p:txBody>
            <a:bodyPr lIns="82314" tIns="41157" rIns="82314" bIns="41157"/>
            <a:lstStyle/>
            <a:p>
              <a:pPr marL="236538" indent="-236538" defTabSz="823913">
                <a:spcBef>
                  <a:spcPts val="100"/>
                </a:spcBef>
                <a:buClr>
                  <a:schemeClr val="bg1"/>
                </a:buClr>
                <a:buSzPct val="100000"/>
                <a:buFont typeface="Wingdings" pitchFamily="2" charset="2"/>
                <a:buChar char="§"/>
                <a:defRPr/>
              </a:pPr>
              <a:r>
                <a:rPr lang="en-US" sz="1600" dirty="0">
                  <a:solidFill>
                    <a:schemeClr val="bg1"/>
                  </a:solidFill>
                </a:rPr>
                <a:t>Maintain administrative, technical, and physical safeguards to ensure the integrity and confidentiality of patient information, protect against threats or hazards; unauthorized uses or disclosures of patient information</a:t>
              </a:r>
            </a:p>
          </p:txBody>
        </p:sp>
        <p:cxnSp>
          <p:nvCxnSpPr>
            <p:cNvPr id="49177" name="Straight Connector 63"/>
            <p:cNvCxnSpPr>
              <a:cxnSpLocks noChangeShapeType="1"/>
            </p:cNvCxnSpPr>
            <p:nvPr/>
          </p:nvCxnSpPr>
          <p:spPr bwMode="auto">
            <a:xfrm rot="5400000">
              <a:off x="1192" y="1246"/>
              <a:ext cx="600" cy="0"/>
            </a:xfrm>
            <a:prstGeom prst="line">
              <a:avLst/>
            </a:prstGeom>
            <a:noFill/>
            <a:ln w="9525" algn="ctr">
              <a:solidFill>
                <a:srgbClr val="E6E6E8"/>
              </a:solidFill>
              <a:round/>
              <a:headEnd/>
              <a:tailEnd/>
            </a:ln>
          </p:spPr>
        </p:cxnSp>
      </p:grpSp>
      <p:grpSp>
        <p:nvGrpSpPr>
          <p:cNvPr id="3" name="Group 23"/>
          <p:cNvGrpSpPr>
            <a:grpSpLocks/>
          </p:cNvGrpSpPr>
          <p:nvPr/>
        </p:nvGrpSpPr>
        <p:grpSpPr bwMode="auto">
          <a:xfrm>
            <a:off x="598488" y="2605088"/>
            <a:ext cx="8031162" cy="1098550"/>
            <a:chOff x="377" y="1641"/>
            <a:chExt cx="5059" cy="692"/>
          </a:xfrm>
        </p:grpSpPr>
        <p:sp>
          <p:nvSpPr>
            <p:cNvPr id="49170" name="Rectangle 65"/>
            <p:cNvSpPr>
              <a:spLocks noChangeArrowheads="1"/>
            </p:cNvSpPr>
            <p:nvPr/>
          </p:nvSpPr>
          <p:spPr bwMode="auto">
            <a:xfrm>
              <a:off x="377" y="1641"/>
              <a:ext cx="5036" cy="553"/>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sz="2400" dirty="0"/>
            </a:p>
          </p:txBody>
        </p:sp>
        <p:sp>
          <p:nvSpPr>
            <p:cNvPr id="49171" name="Rectangle 42"/>
            <p:cNvSpPr>
              <a:spLocks noChangeArrowheads="1"/>
            </p:cNvSpPr>
            <p:nvPr/>
          </p:nvSpPr>
          <p:spPr bwMode="auto">
            <a:xfrm>
              <a:off x="435" y="1680"/>
              <a:ext cx="905" cy="401"/>
            </a:xfrm>
            <a:prstGeom prst="rect">
              <a:avLst/>
            </a:prstGeom>
            <a:noFill/>
            <a:ln w="9525" algn="ctr">
              <a:noFill/>
              <a:miter lim="800000"/>
              <a:headEnd/>
              <a:tailEnd/>
            </a:ln>
          </p:spPr>
          <p:txBody>
            <a:bodyPr lIns="82124" tIns="41061" rIns="82124" bIns="41061" anchor="ctr">
              <a:spAutoFit/>
            </a:bodyPr>
            <a:lstStyle/>
            <a:p>
              <a:pPr defTabSz="814388">
                <a:spcBef>
                  <a:spcPct val="20000"/>
                </a:spcBef>
              </a:pPr>
              <a:r>
                <a:rPr lang="en-US" dirty="0">
                  <a:solidFill>
                    <a:schemeClr val="bg1"/>
                  </a:solidFill>
                </a:rPr>
                <a:t>Red Flags Rule</a:t>
              </a:r>
            </a:p>
          </p:txBody>
        </p:sp>
        <p:cxnSp>
          <p:nvCxnSpPr>
            <p:cNvPr id="49172" name="Straight Connector 63"/>
            <p:cNvCxnSpPr>
              <a:cxnSpLocks noChangeShapeType="1"/>
            </p:cNvCxnSpPr>
            <p:nvPr/>
          </p:nvCxnSpPr>
          <p:spPr bwMode="auto">
            <a:xfrm rot="5400000">
              <a:off x="1192" y="2033"/>
              <a:ext cx="600" cy="0"/>
            </a:xfrm>
            <a:prstGeom prst="line">
              <a:avLst/>
            </a:prstGeom>
            <a:noFill/>
            <a:ln w="9525" algn="ctr">
              <a:solidFill>
                <a:srgbClr val="E6E6E8"/>
              </a:solidFill>
              <a:round/>
              <a:headEnd/>
              <a:tailEnd/>
            </a:ln>
          </p:spPr>
        </p:cxnSp>
        <p:sp>
          <p:nvSpPr>
            <p:cNvPr id="50" name="Text Box 21"/>
            <p:cNvSpPr txBox="1">
              <a:spLocks noChangeArrowheads="1"/>
            </p:cNvSpPr>
            <p:nvPr/>
          </p:nvSpPr>
          <p:spPr bwMode="auto">
            <a:xfrm>
              <a:off x="1578" y="1685"/>
              <a:ext cx="3858" cy="553"/>
            </a:xfrm>
            <a:prstGeom prst="rect">
              <a:avLst/>
            </a:prstGeom>
            <a:noFill/>
            <a:ln w="9525">
              <a:noFill/>
              <a:miter lim="800000"/>
              <a:headEnd/>
              <a:tailEnd/>
            </a:ln>
            <a:effectLst>
              <a:prstShdw prst="shdw17" dist="17961" dir="2700000">
                <a:schemeClr val="accent1">
                  <a:gamma/>
                  <a:shade val="60000"/>
                  <a:invGamma/>
                </a:schemeClr>
              </a:prstShdw>
            </a:effectLst>
          </p:spPr>
          <p:txBody>
            <a:bodyPr lIns="82314" tIns="41157" rIns="82314" bIns="41157"/>
            <a:lstStyle/>
            <a:p>
              <a:pPr marL="236538" indent="-236538" defTabSz="823913">
                <a:spcBef>
                  <a:spcPts val="100"/>
                </a:spcBef>
                <a:buClr>
                  <a:schemeClr val="bg1"/>
                </a:buClr>
                <a:buSzPct val="100000"/>
                <a:buFont typeface="Wingdings" pitchFamily="2" charset="2"/>
                <a:buChar char="§"/>
                <a:defRPr/>
              </a:pPr>
              <a:r>
                <a:rPr lang="en-US" sz="1600" dirty="0">
                  <a:solidFill>
                    <a:schemeClr val="bg1"/>
                  </a:solidFill>
                </a:rPr>
                <a:t>US Federal Trade Commission rule requiring doctors’ offices, hospitals, and providers to develop a written program to spot warning signs of identity theft</a:t>
              </a:r>
            </a:p>
          </p:txBody>
        </p:sp>
      </p:grpSp>
      <p:grpSp>
        <p:nvGrpSpPr>
          <p:cNvPr id="4" name="Group 24"/>
          <p:cNvGrpSpPr>
            <a:grpSpLocks/>
          </p:cNvGrpSpPr>
          <p:nvPr/>
        </p:nvGrpSpPr>
        <p:grpSpPr bwMode="auto">
          <a:xfrm>
            <a:off x="598488" y="3868738"/>
            <a:ext cx="8031162" cy="1106487"/>
            <a:chOff x="377" y="2437"/>
            <a:chExt cx="5059" cy="697"/>
          </a:xfrm>
        </p:grpSpPr>
        <p:sp>
          <p:nvSpPr>
            <p:cNvPr id="49166" name="Rectangle 66"/>
            <p:cNvSpPr>
              <a:spLocks noChangeArrowheads="1"/>
            </p:cNvSpPr>
            <p:nvPr/>
          </p:nvSpPr>
          <p:spPr bwMode="auto">
            <a:xfrm>
              <a:off x="377" y="2437"/>
              <a:ext cx="5036" cy="553"/>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sz="2400" dirty="0"/>
            </a:p>
          </p:txBody>
        </p:sp>
        <p:sp>
          <p:nvSpPr>
            <p:cNvPr id="49167" name="Rectangle 45"/>
            <p:cNvSpPr>
              <a:spLocks noChangeArrowheads="1"/>
            </p:cNvSpPr>
            <p:nvPr/>
          </p:nvSpPr>
          <p:spPr bwMode="auto">
            <a:xfrm>
              <a:off x="435" y="2496"/>
              <a:ext cx="1040" cy="227"/>
            </a:xfrm>
            <a:prstGeom prst="rect">
              <a:avLst/>
            </a:prstGeom>
            <a:noFill/>
            <a:ln w="9525" algn="ctr">
              <a:noFill/>
              <a:miter lim="800000"/>
              <a:headEnd/>
              <a:tailEnd/>
            </a:ln>
          </p:spPr>
          <p:txBody>
            <a:bodyPr lIns="82124" tIns="41061" rIns="82124" bIns="41061">
              <a:spAutoFit/>
            </a:bodyPr>
            <a:lstStyle/>
            <a:p>
              <a:pPr defTabSz="814388"/>
              <a:r>
                <a:rPr lang="en-US" dirty="0">
                  <a:solidFill>
                    <a:schemeClr val="bg1"/>
                  </a:solidFill>
                </a:rPr>
                <a:t>PCI</a:t>
              </a:r>
            </a:p>
          </p:txBody>
        </p:sp>
        <p:cxnSp>
          <p:nvCxnSpPr>
            <p:cNvPr id="49168" name="Straight Connector 63"/>
            <p:cNvCxnSpPr>
              <a:cxnSpLocks noChangeShapeType="1"/>
            </p:cNvCxnSpPr>
            <p:nvPr/>
          </p:nvCxnSpPr>
          <p:spPr bwMode="auto">
            <a:xfrm rot="5400000">
              <a:off x="1192" y="2835"/>
              <a:ext cx="599" cy="0"/>
            </a:xfrm>
            <a:prstGeom prst="line">
              <a:avLst/>
            </a:prstGeom>
            <a:noFill/>
            <a:ln w="9525" algn="ctr">
              <a:solidFill>
                <a:srgbClr val="E6E6E8"/>
              </a:solidFill>
              <a:round/>
              <a:headEnd/>
              <a:tailEnd/>
            </a:ln>
          </p:spPr>
        </p:cxnSp>
        <p:sp>
          <p:nvSpPr>
            <p:cNvPr id="51" name="Text Box 21"/>
            <p:cNvSpPr txBox="1">
              <a:spLocks noChangeArrowheads="1"/>
            </p:cNvSpPr>
            <p:nvPr/>
          </p:nvSpPr>
          <p:spPr bwMode="auto">
            <a:xfrm>
              <a:off x="1578" y="2501"/>
              <a:ext cx="3858" cy="553"/>
            </a:xfrm>
            <a:prstGeom prst="rect">
              <a:avLst/>
            </a:prstGeom>
            <a:noFill/>
            <a:ln w="9525">
              <a:noFill/>
              <a:miter lim="800000"/>
              <a:headEnd/>
              <a:tailEnd/>
            </a:ln>
            <a:effectLst>
              <a:prstShdw prst="shdw17" dist="17961" dir="2700000">
                <a:schemeClr val="accent1">
                  <a:gamma/>
                  <a:shade val="60000"/>
                  <a:invGamma/>
                </a:schemeClr>
              </a:prstShdw>
            </a:effectLst>
          </p:spPr>
          <p:txBody>
            <a:bodyPr lIns="82314" tIns="41157" rIns="82314" bIns="41157"/>
            <a:lstStyle/>
            <a:p>
              <a:pPr marL="236538" indent="-236538" defTabSz="823913">
                <a:spcBef>
                  <a:spcPts val="100"/>
                </a:spcBef>
                <a:buClr>
                  <a:schemeClr val="bg1"/>
                </a:buClr>
                <a:buSzPct val="100000"/>
                <a:buFont typeface="Wingdings" pitchFamily="2" charset="2"/>
                <a:buChar char="§"/>
                <a:defRPr/>
              </a:pPr>
              <a:r>
                <a:rPr lang="en-US" sz="1600" dirty="0">
                  <a:solidFill>
                    <a:schemeClr val="bg1"/>
                  </a:solidFill>
                </a:rPr>
                <a:t>Payment Card Industry (PCI) impacting organizations </a:t>
              </a:r>
              <a:br>
                <a:rPr lang="en-US" sz="1600" dirty="0">
                  <a:solidFill>
                    <a:schemeClr val="bg1"/>
                  </a:solidFill>
                </a:rPr>
              </a:br>
              <a:r>
                <a:rPr lang="en-US" sz="1600" dirty="0">
                  <a:solidFill>
                    <a:schemeClr val="bg1"/>
                  </a:solidFill>
                </a:rPr>
                <a:t>that process, stores, or transmits credit card information;  </a:t>
              </a:r>
              <a:br>
                <a:rPr lang="en-US" sz="1600" dirty="0">
                  <a:solidFill>
                    <a:schemeClr val="bg1"/>
                  </a:solidFill>
                </a:rPr>
              </a:br>
              <a:r>
                <a:rPr lang="en-US" sz="1600" dirty="0">
                  <a:solidFill>
                    <a:schemeClr val="bg1"/>
                  </a:solidFill>
                </a:rPr>
                <a:t>must secure customer card information and comply with </a:t>
              </a:r>
              <a:br>
                <a:rPr lang="en-US" sz="1600" dirty="0">
                  <a:solidFill>
                    <a:schemeClr val="bg1"/>
                  </a:solidFill>
                </a:rPr>
              </a:br>
              <a:r>
                <a:rPr lang="en-US" sz="1600" dirty="0">
                  <a:solidFill>
                    <a:schemeClr val="bg1"/>
                  </a:solidFill>
                </a:rPr>
                <a:t>PCI requirements</a:t>
              </a:r>
            </a:p>
          </p:txBody>
        </p:sp>
      </p:grpSp>
      <p:grpSp>
        <p:nvGrpSpPr>
          <p:cNvPr id="5" name="Group 25"/>
          <p:cNvGrpSpPr>
            <a:grpSpLocks/>
          </p:cNvGrpSpPr>
          <p:nvPr/>
        </p:nvGrpSpPr>
        <p:grpSpPr bwMode="auto">
          <a:xfrm>
            <a:off x="598488" y="5130800"/>
            <a:ext cx="8031162" cy="1060450"/>
            <a:chOff x="377" y="3232"/>
            <a:chExt cx="5059" cy="668"/>
          </a:xfrm>
        </p:grpSpPr>
        <p:sp>
          <p:nvSpPr>
            <p:cNvPr id="49162" name="Rectangle 67"/>
            <p:cNvSpPr>
              <a:spLocks noChangeArrowheads="1"/>
            </p:cNvSpPr>
            <p:nvPr/>
          </p:nvSpPr>
          <p:spPr bwMode="auto">
            <a:xfrm>
              <a:off x="377" y="3232"/>
              <a:ext cx="5036" cy="553"/>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sz="2400" dirty="0"/>
            </a:p>
          </p:txBody>
        </p:sp>
        <p:sp>
          <p:nvSpPr>
            <p:cNvPr id="49163" name="Rectangle 44"/>
            <p:cNvSpPr>
              <a:spLocks noChangeArrowheads="1"/>
            </p:cNvSpPr>
            <p:nvPr/>
          </p:nvSpPr>
          <p:spPr bwMode="auto">
            <a:xfrm>
              <a:off x="435" y="3325"/>
              <a:ext cx="975" cy="227"/>
            </a:xfrm>
            <a:prstGeom prst="rect">
              <a:avLst/>
            </a:prstGeom>
            <a:noFill/>
            <a:ln w="9525" algn="ctr">
              <a:noFill/>
              <a:miter lim="800000"/>
              <a:headEnd/>
              <a:tailEnd/>
            </a:ln>
          </p:spPr>
          <p:txBody>
            <a:bodyPr lIns="82124" tIns="41061" rIns="82124" bIns="41061">
              <a:spAutoFit/>
            </a:bodyPr>
            <a:lstStyle/>
            <a:p>
              <a:pPr defTabSz="814388"/>
              <a:r>
                <a:rPr lang="en-US" dirty="0">
                  <a:solidFill>
                    <a:schemeClr val="bg1"/>
                  </a:solidFill>
                </a:rPr>
                <a:t>EC 95/46</a:t>
              </a:r>
            </a:p>
          </p:txBody>
        </p:sp>
        <p:cxnSp>
          <p:nvCxnSpPr>
            <p:cNvPr id="49164" name="Straight Connector 63"/>
            <p:cNvCxnSpPr>
              <a:cxnSpLocks noChangeShapeType="1"/>
            </p:cNvCxnSpPr>
            <p:nvPr/>
          </p:nvCxnSpPr>
          <p:spPr bwMode="auto">
            <a:xfrm rot="5400000">
              <a:off x="1192" y="3593"/>
              <a:ext cx="600" cy="0"/>
            </a:xfrm>
            <a:prstGeom prst="line">
              <a:avLst/>
            </a:prstGeom>
            <a:noFill/>
            <a:ln w="9525" algn="ctr">
              <a:solidFill>
                <a:srgbClr val="E6E6E8"/>
              </a:solidFill>
              <a:round/>
              <a:headEnd/>
              <a:tailEnd/>
            </a:ln>
          </p:spPr>
        </p:cxnSp>
        <p:sp>
          <p:nvSpPr>
            <p:cNvPr id="52" name="Text Box 21"/>
            <p:cNvSpPr txBox="1">
              <a:spLocks noChangeArrowheads="1"/>
            </p:cNvSpPr>
            <p:nvPr/>
          </p:nvSpPr>
          <p:spPr bwMode="auto">
            <a:xfrm>
              <a:off x="1578" y="3347"/>
              <a:ext cx="3858" cy="553"/>
            </a:xfrm>
            <a:prstGeom prst="rect">
              <a:avLst/>
            </a:prstGeom>
            <a:noFill/>
            <a:ln w="9525">
              <a:noFill/>
              <a:miter lim="800000"/>
              <a:headEnd/>
              <a:tailEnd/>
            </a:ln>
            <a:effectLst>
              <a:prstShdw prst="shdw17" dist="17961" dir="2700000">
                <a:schemeClr val="accent1">
                  <a:gamma/>
                  <a:shade val="60000"/>
                  <a:invGamma/>
                </a:schemeClr>
              </a:prstShdw>
            </a:effectLst>
          </p:spPr>
          <p:txBody>
            <a:bodyPr lIns="82314" tIns="41157" rIns="82314" bIns="41157"/>
            <a:lstStyle/>
            <a:p>
              <a:pPr marL="236538" indent="-236538" defTabSz="823913" fontAlgn="auto">
                <a:spcBef>
                  <a:spcPts val="100"/>
                </a:spcBef>
                <a:spcAft>
                  <a:spcPts val="0"/>
                </a:spcAft>
                <a:buClr>
                  <a:schemeClr val="bg1"/>
                </a:buClr>
                <a:buSzPct val="100000"/>
                <a:buFont typeface="Wingdings" pitchFamily="2" charset="2"/>
                <a:buChar char="§"/>
                <a:defRPr/>
              </a:pPr>
              <a:r>
                <a:rPr lang="en-US" sz="1600" dirty="0">
                  <a:solidFill>
                    <a:schemeClr val="bg1"/>
                  </a:solidFill>
                  <a:latin typeface="+mn-lt"/>
                </a:rPr>
                <a:t>Data Protection Directive on protection of individuals for processing  and free movement of data in European Union</a:t>
              </a:r>
            </a:p>
          </p:txBody>
        </p:sp>
      </p:grpSp>
      <p:sp>
        <p:nvSpPr>
          <p:cNvPr id="49160" name="AutoShape 40"/>
          <p:cNvSpPr>
            <a:spLocks noChangeArrowheads="1"/>
          </p:cNvSpPr>
          <p:nvPr/>
        </p:nvSpPr>
        <p:spPr bwMode="ltGray">
          <a:xfrm>
            <a:off x="533400" y="6384925"/>
            <a:ext cx="8153400" cy="415925"/>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dirty="0"/>
          </a:p>
        </p:txBody>
      </p:sp>
      <p:sp>
        <p:nvSpPr>
          <p:cNvPr id="49161" name="Rectangle 3"/>
          <p:cNvSpPr txBox="1">
            <a:spLocks noChangeArrowheads="1"/>
          </p:cNvSpPr>
          <p:nvPr/>
        </p:nvSpPr>
        <p:spPr bwMode="auto">
          <a:xfrm>
            <a:off x="796925" y="652463"/>
            <a:ext cx="7940675" cy="1709737"/>
          </a:xfrm>
          <a:prstGeom prst="rect">
            <a:avLst/>
          </a:prstGeom>
          <a:noFill/>
          <a:ln w="9525">
            <a:noFill/>
            <a:miter lim="800000"/>
            <a:headEnd/>
            <a:tailEnd/>
          </a:ln>
        </p:spPr>
        <p:txBody>
          <a:bodyPr/>
          <a:lstStyle/>
          <a:p>
            <a:pPr>
              <a:lnSpc>
                <a:spcPct val="95000"/>
              </a:lnSpc>
              <a:spcBef>
                <a:spcPts val="1438"/>
              </a:spcBef>
              <a:buClr>
                <a:schemeClr val="accent1"/>
              </a:buClr>
              <a:buFont typeface="Wingdings" pitchFamily="2" charset="2"/>
              <a:buNone/>
            </a:pPr>
            <a:r>
              <a:rPr lang="en-US" dirty="0"/>
              <a:t>Protecting Sensitive Business and Customer Data </a:t>
            </a:r>
            <a:r>
              <a:rPr lang="en-US" dirty="0" smtClean="0"/>
              <a:t>is </a:t>
            </a:r>
            <a:r>
              <a:rPr lang="en-US" dirty="0"/>
              <a:t>the Key Focus </a:t>
            </a:r>
            <a:br>
              <a:rPr lang="en-US" dirty="0"/>
            </a:br>
            <a:r>
              <a:rPr lang="en-US" dirty="0"/>
              <a:t>of Regulatory Compliance Requirements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bwMode="auto">
          <a:xfrm>
            <a:off x="5316538" y="1266825"/>
            <a:ext cx="3446462" cy="508635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defTabSz="814388" fontAlgn="auto">
              <a:spcBef>
                <a:spcPts val="0"/>
              </a:spcBef>
              <a:spcAft>
                <a:spcPts val="0"/>
              </a:spcAft>
              <a:defRPr/>
            </a:pPr>
            <a:endParaRPr lang="en-US" dirty="0">
              <a:latin typeface="+mn-lt"/>
            </a:endParaRPr>
          </a:p>
        </p:txBody>
      </p:sp>
      <p:sp>
        <p:nvSpPr>
          <p:cNvPr id="50179" name="Rectangle 29"/>
          <p:cNvSpPr>
            <a:spLocks noChangeArrowheads="1"/>
          </p:cNvSpPr>
          <p:nvPr/>
        </p:nvSpPr>
        <p:spPr bwMode="auto">
          <a:xfrm>
            <a:off x="5392738" y="1343025"/>
            <a:ext cx="3284537" cy="877888"/>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dirty="0"/>
          </a:p>
        </p:txBody>
      </p:sp>
      <p:sp>
        <p:nvSpPr>
          <p:cNvPr id="50180" name="AutoShape 40"/>
          <p:cNvSpPr>
            <a:spLocks noChangeArrowheads="1"/>
          </p:cNvSpPr>
          <p:nvPr/>
        </p:nvSpPr>
        <p:spPr bwMode="ltGray">
          <a:xfrm>
            <a:off x="5303838" y="6443663"/>
            <a:ext cx="3441700" cy="414337"/>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dirty="0"/>
          </a:p>
        </p:txBody>
      </p:sp>
      <p:sp>
        <p:nvSpPr>
          <p:cNvPr id="50181" name="Rectangle 50"/>
          <p:cNvSpPr>
            <a:spLocks noGrp="1"/>
          </p:cNvSpPr>
          <p:nvPr>
            <p:ph type="title" idx="4294967295"/>
          </p:nvPr>
        </p:nvSpPr>
        <p:spPr/>
        <p:txBody>
          <a:bodyPr/>
          <a:lstStyle/>
          <a:p>
            <a:pPr eaLnBrk="1" hangingPunct="1"/>
            <a:r>
              <a:rPr lang="en-US" dirty="0" smtClean="0"/>
              <a:t/>
            </a:r>
            <a:br>
              <a:rPr lang="en-US" dirty="0" smtClean="0"/>
            </a:br>
            <a:r>
              <a:rPr lang="en-US" dirty="0" smtClean="0"/>
              <a:t>The PCI Data Security Standard	</a:t>
            </a:r>
          </a:p>
        </p:txBody>
      </p:sp>
      <p:sp>
        <p:nvSpPr>
          <p:cNvPr id="50182" name="Rectangle 51"/>
          <p:cNvSpPr>
            <a:spLocks noGrp="1"/>
          </p:cNvSpPr>
          <p:nvPr>
            <p:ph type="body" sz="half" idx="4294967295"/>
          </p:nvPr>
        </p:nvSpPr>
        <p:spPr>
          <a:xfrm>
            <a:off x="793750" y="1600200"/>
            <a:ext cx="4235450" cy="4525963"/>
          </a:xfrm>
        </p:spPr>
        <p:txBody>
          <a:bodyPr/>
          <a:lstStyle/>
          <a:p>
            <a:pPr eaLnBrk="1" hangingPunct="1"/>
            <a:r>
              <a:rPr lang="en-US" dirty="0" smtClean="0"/>
              <a:t>Published January 2005, version 1.1 released September 7, 2006</a:t>
            </a:r>
          </a:p>
          <a:p>
            <a:pPr eaLnBrk="1" hangingPunct="1"/>
            <a:r>
              <a:rPr lang="en-US" dirty="0" smtClean="0"/>
              <a:t>Impacts all</a:t>
            </a:r>
            <a:r>
              <a:rPr lang="en-US" b="1" dirty="0" smtClean="0"/>
              <a:t> </a:t>
            </a:r>
            <a:r>
              <a:rPr lang="en-US" dirty="0" smtClean="0"/>
              <a:t>who</a:t>
            </a:r>
          </a:p>
          <a:p>
            <a:pPr marL="800100" lvl="1" indent="-342900" eaLnBrk="1" hangingPunct="1">
              <a:buFont typeface="Arial" pitchFamily="34" charset="0"/>
              <a:buChar char="•"/>
            </a:pPr>
            <a:r>
              <a:rPr lang="en-US" sz="1800" dirty="0" smtClean="0"/>
              <a:t>Process</a:t>
            </a:r>
          </a:p>
          <a:p>
            <a:pPr marL="800100" lvl="1" indent="-342900" eaLnBrk="1" hangingPunct="1">
              <a:buFont typeface="Arial" pitchFamily="34" charset="0"/>
              <a:buChar char="•"/>
            </a:pPr>
            <a:r>
              <a:rPr lang="en-US" sz="1800" dirty="0" smtClean="0"/>
              <a:t>Transmit</a:t>
            </a:r>
          </a:p>
          <a:p>
            <a:pPr marL="800100" lvl="1" indent="-342900" eaLnBrk="1" hangingPunct="1">
              <a:buFont typeface="Arial" pitchFamily="34" charset="0"/>
              <a:buChar char="•"/>
            </a:pPr>
            <a:r>
              <a:rPr lang="en-US" sz="1800" dirty="0" smtClean="0"/>
              <a:t>Store: cardholder data</a:t>
            </a:r>
          </a:p>
          <a:p>
            <a:pPr eaLnBrk="1" hangingPunct="1"/>
            <a:r>
              <a:rPr lang="en-US" dirty="0" smtClean="0"/>
              <a:t>PCI Security Standards Council maintains the standard and certifications</a:t>
            </a:r>
          </a:p>
          <a:p>
            <a:pPr eaLnBrk="1" hangingPunct="1"/>
            <a:r>
              <a:rPr lang="en-US" sz="1800" dirty="0" smtClean="0">
                <a:hlinkClick r:id="rId3"/>
              </a:rPr>
              <a:t>http://www.pcisecuritystandards.org</a:t>
            </a:r>
            <a:r>
              <a:rPr lang="en-US" sz="1800" dirty="0" smtClean="0"/>
              <a:t> </a:t>
            </a:r>
          </a:p>
        </p:txBody>
      </p:sp>
      <p:sp>
        <p:nvSpPr>
          <p:cNvPr id="50183" name="Rectangle 4"/>
          <p:cNvSpPr>
            <a:spLocks noChangeArrowheads="1"/>
          </p:cNvSpPr>
          <p:nvPr/>
        </p:nvSpPr>
        <p:spPr bwMode="auto">
          <a:xfrm>
            <a:off x="5981700" y="-304800"/>
            <a:ext cx="914400" cy="914400"/>
          </a:xfrm>
          <a:prstGeom prst="rect">
            <a:avLst/>
          </a:prstGeom>
          <a:noFill/>
          <a:ln w="9525" algn="ctr">
            <a:noFill/>
            <a:miter lim="800000"/>
            <a:headEnd/>
            <a:tailEnd/>
          </a:ln>
        </p:spPr>
        <p:txBody>
          <a:bodyPr wrap="none" lIns="82124" tIns="41061" rIns="82124" bIns="41061" anchor="ctr"/>
          <a:lstStyle/>
          <a:p>
            <a:endParaRPr lang="en-US" dirty="0"/>
          </a:p>
        </p:txBody>
      </p:sp>
      <p:sp>
        <p:nvSpPr>
          <p:cNvPr id="50184" name="Text Box 6"/>
          <p:cNvSpPr txBox="1">
            <a:spLocks noChangeArrowheads="1"/>
          </p:cNvSpPr>
          <p:nvPr/>
        </p:nvSpPr>
        <p:spPr bwMode="auto">
          <a:xfrm>
            <a:off x="5468938" y="4191000"/>
            <a:ext cx="3146425" cy="1114425"/>
          </a:xfrm>
          <a:prstGeom prst="rect">
            <a:avLst/>
          </a:prstGeom>
          <a:noFill/>
          <a:ln w="9525" algn="ctr">
            <a:noFill/>
            <a:miter lim="800000"/>
            <a:headEnd/>
            <a:tailEnd/>
          </a:ln>
        </p:spPr>
        <p:txBody>
          <a:bodyPr lIns="82124" tIns="41061" rIns="82124" bIns="41061">
            <a:spAutoFit/>
          </a:bodyPr>
          <a:lstStyle/>
          <a:p>
            <a:pPr algn="ctr" defTabSz="814388">
              <a:spcBef>
                <a:spcPct val="50000"/>
              </a:spcBef>
            </a:pPr>
            <a:r>
              <a:rPr lang="en-US" sz="2000" dirty="0">
                <a:solidFill>
                  <a:schemeClr val="bg2"/>
                </a:solidFill>
              </a:rPr>
              <a:t>Payment Card Industry Data Security Standard</a:t>
            </a:r>
          </a:p>
          <a:p>
            <a:pPr algn="ctr" defTabSz="814388">
              <a:spcBef>
                <a:spcPct val="50000"/>
              </a:spcBef>
            </a:pPr>
            <a:r>
              <a:rPr lang="en-US" dirty="0">
                <a:solidFill>
                  <a:schemeClr val="bg2"/>
                </a:solidFill>
              </a:rPr>
              <a:t>January 2005</a:t>
            </a:r>
          </a:p>
        </p:txBody>
      </p:sp>
      <p:grpSp>
        <p:nvGrpSpPr>
          <p:cNvPr id="50185" name="Group 43"/>
          <p:cNvGrpSpPr>
            <a:grpSpLocks/>
          </p:cNvGrpSpPr>
          <p:nvPr/>
        </p:nvGrpSpPr>
        <p:grpSpPr bwMode="auto">
          <a:xfrm>
            <a:off x="5519738" y="1471613"/>
            <a:ext cx="1411287" cy="709612"/>
            <a:chOff x="3636" y="960"/>
            <a:chExt cx="889" cy="447"/>
          </a:xfrm>
        </p:grpSpPr>
        <p:sp>
          <p:nvSpPr>
            <p:cNvPr id="50222" name="Rectangle 7"/>
            <p:cNvSpPr>
              <a:spLocks noChangeArrowheads="1"/>
            </p:cNvSpPr>
            <p:nvPr/>
          </p:nvSpPr>
          <p:spPr bwMode="auto">
            <a:xfrm>
              <a:off x="3636" y="960"/>
              <a:ext cx="889" cy="447"/>
            </a:xfrm>
            <a:prstGeom prst="rect">
              <a:avLst/>
            </a:prstGeom>
            <a:solidFill>
              <a:schemeClr val="bg1"/>
            </a:solidFill>
            <a:ln w="25400" algn="ctr">
              <a:solidFill>
                <a:srgbClr val="CCCCCC"/>
              </a:solidFill>
              <a:round/>
              <a:headEnd/>
              <a:tailEnd/>
            </a:ln>
          </p:spPr>
          <p:txBody>
            <a:bodyPr wrap="none" lIns="82124" tIns="41061" rIns="82124" bIns="41061" anchor="ctr"/>
            <a:lstStyle/>
            <a:p>
              <a:endParaRPr lang="en-US" dirty="0"/>
            </a:p>
          </p:txBody>
        </p:sp>
        <p:pic>
          <p:nvPicPr>
            <p:cNvPr id="50223" name="Picture 12"/>
            <p:cNvPicPr>
              <a:picLocks noChangeAspect="1" noChangeArrowheads="1"/>
            </p:cNvPicPr>
            <p:nvPr/>
          </p:nvPicPr>
          <p:blipFill>
            <a:blip r:embed="rId4" cstate="print"/>
            <a:srcRect/>
            <a:stretch>
              <a:fillRect/>
            </a:stretch>
          </p:blipFill>
          <p:spPr bwMode="auto">
            <a:xfrm>
              <a:off x="3809" y="1024"/>
              <a:ext cx="542" cy="327"/>
            </a:xfrm>
            <a:prstGeom prst="rect">
              <a:avLst/>
            </a:prstGeom>
            <a:noFill/>
            <a:ln w="9525" algn="ctr">
              <a:noFill/>
              <a:miter lim="800000"/>
              <a:headEnd/>
              <a:tailEnd/>
            </a:ln>
          </p:spPr>
        </p:pic>
      </p:grpSp>
      <p:grpSp>
        <p:nvGrpSpPr>
          <p:cNvPr id="50186" name="Group 44"/>
          <p:cNvGrpSpPr>
            <a:grpSpLocks/>
          </p:cNvGrpSpPr>
          <p:nvPr/>
        </p:nvGrpSpPr>
        <p:grpSpPr bwMode="auto">
          <a:xfrm>
            <a:off x="7119938" y="1471613"/>
            <a:ext cx="1411287" cy="709612"/>
            <a:chOff x="4593" y="960"/>
            <a:chExt cx="889" cy="447"/>
          </a:xfrm>
        </p:grpSpPr>
        <p:sp>
          <p:nvSpPr>
            <p:cNvPr id="50220" name="Rectangle 8"/>
            <p:cNvSpPr>
              <a:spLocks noChangeArrowheads="1"/>
            </p:cNvSpPr>
            <p:nvPr/>
          </p:nvSpPr>
          <p:spPr bwMode="auto">
            <a:xfrm>
              <a:off x="4593" y="960"/>
              <a:ext cx="889" cy="447"/>
            </a:xfrm>
            <a:prstGeom prst="rect">
              <a:avLst/>
            </a:prstGeom>
            <a:solidFill>
              <a:schemeClr val="bg1"/>
            </a:solidFill>
            <a:ln w="25400" algn="ctr">
              <a:solidFill>
                <a:srgbClr val="CCCCCC"/>
              </a:solidFill>
              <a:round/>
              <a:headEnd/>
              <a:tailEnd/>
            </a:ln>
          </p:spPr>
          <p:txBody>
            <a:bodyPr wrap="none" lIns="82124" tIns="41061" rIns="82124" bIns="41061" anchor="ctr"/>
            <a:lstStyle/>
            <a:p>
              <a:endParaRPr lang="en-US" dirty="0"/>
            </a:p>
          </p:txBody>
        </p:sp>
        <p:pic>
          <p:nvPicPr>
            <p:cNvPr id="50221" name="Picture 13"/>
            <p:cNvPicPr>
              <a:picLocks noChangeAspect="1" noChangeArrowheads="1"/>
            </p:cNvPicPr>
            <p:nvPr/>
          </p:nvPicPr>
          <p:blipFill>
            <a:blip r:embed="rId5" cstate="print"/>
            <a:srcRect/>
            <a:stretch>
              <a:fillRect/>
            </a:stretch>
          </p:blipFill>
          <p:spPr bwMode="auto">
            <a:xfrm>
              <a:off x="4676" y="1084"/>
              <a:ext cx="722" cy="225"/>
            </a:xfrm>
            <a:prstGeom prst="rect">
              <a:avLst/>
            </a:prstGeom>
            <a:noFill/>
            <a:ln w="9525" algn="ctr">
              <a:noFill/>
              <a:miter lim="800000"/>
              <a:headEnd/>
              <a:tailEnd/>
            </a:ln>
          </p:spPr>
        </p:pic>
      </p:grpSp>
      <p:sp>
        <p:nvSpPr>
          <p:cNvPr id="50187" name="Freeform 14"/>
          <p:cNvSpPr>
            <a:spLocks noEditPoints="1"/>
          </p:cNvSpPr>
          <p:nvPr/>
        </p:nvSpPr>
        <p:spPr bwMode="auto">
          <a:xfrm>
            <a:off x="7577138" y="2882900"/>
            <a:ext cx="76200" cy="71438"/>
          </a:xfrm>
          <a:custGeom>
            <a:avLst/>
            <a:gdLst>
              <a:gd name="T0" fmla="*/ 773742090 w 83"/>
              <a:gd name="T1" fmla="*/ 2147483647 h 77"/>
              <a:gd name="T2" fmla="*/ 2147483647 w 83"/>
              <a:gd name="T3" fmla="*/ 2147483647 h 77"/>
              <a:gd name="T4" fmla="*/ 2147483647 w 83"/>
              <a:gd name="T5" fmla="*/ 2147483647 h 77"/>
              <a:gd name="T6" fmla="*/ 2147483647 w 83"/>
              <a:gd name="T7" fmla="*/ 2147483647 h 77"/>
              <a:gd name="T8" fmla="*/ 2147483647 w 83"/>
              <a:gd name="T9" fmla="*/ 2147483647 h 77"/>
              <a:gd name="T10" fmla="*/ 2147483647 w 83"/>
              <a:gd name="T11" fmla="*/ 2147483647 h 77"/>
              <a:gd name="T12" fmla="*/ 2147483647 w 83"/>
              <a:gd name="T13" fmla="*/ 2147483647 h 77"/>
              <a:gd name="T14" fmla="*/ 2147483647 w 83"/>
              <a:gd name="T15" fmla="*/ 2147483647 h 77"/>
              <a:gd name="T16" fmla="*/ 2147483647 w 83"/>
              <a:gd name="T17" fmla="*/ 0 h 77"/>
              <a:gd name="T18" fmla="*/ 2147483647 w 83"/>
              <a:gd name="T19" fmla="*/ 0 h 77"/>
              <a:gd name="T20" fmla="*/ 2147483647 w 83"/>
              <a:gd name="T21" fmla="*/ 2147483647 h 77"/>
              <a:gd name="T22" fmla="*/ 2147483647 w 83"/>
              <a:gd name="T23" fmla="*/ 2147483647 h 77"/>
              <a:gd name="T24" fmla="*/ 2147483647 w 83"/>
              <a:gd name="T25" fmla="*/ 2147483647 h 77"/>
              <a:gd name="T26" fmla="*/ 2147483647 w 83"/>
              <a:gd name="T27" fmla="*/ 2147483647 h 77"/>
              <a:gd name="T28" fmla="*/ 2147483647 w 83"/>
              <a:gd name="T29" fmla="*/ 2147483647 h 77"/>
              <a:gd name="T30" fmla="*/ 2147483647 w 83"/>
              <a:gd name="T31" fmla="*/ 2147483647 h 77"/>
              <a:gd name="T32" fmla="*/ 0 w 83"/>
              <a:gd name="T33" fmla="*/ 2147483647 h 77"/>
              <a:gd name="T34" fmla="*/ 773742090 w 83"/>
              <a:gd name="T35" fmla="*/ 2147483647 h 77"/>
              <a:gd name="T36" fmla="*/ 2147483647 w 83"/>
              <a:gd name="T37" fmla="*/ 2147483647 h 77"/>
              <a:gd name="T38" fmla="*/ 2147483647 w 83"/>
              <a:gd name="T39" fmla="*/ 2147483647 h 77"/>
              <a:gd name="T40" fmla="*/ 2147483647 w 83"/>
              <a:gd name="T41" fmla="*/ 2147483647 h 77"/>
              <a:gd name="T42" fmla="*/ 2147483647 w 83"/>
              <a:gd name="T43" fmla="*/ 2147483647 h 77"/>
              <a:gd name="T44" fmla="*/ 2147483647 w 83"/>
              <a:gd name="T45" fmla="*/ 2147483647 h 77"/>
              <a:gd name="T46" fmla="*/ 2147483647 w 83"/>
              <a:gd name="T47" fmla="*/ 2147483647 h 77"/>
              <a:gd name="T48" fmla="*/ 2147483647 w 83"/>
              <a:gd name="T49" fmla="*/ 2147483647 h 77"/>
              <a:gd name="T50" fmla="*/ 2147483647 w 83"/>
              <a:gd name="T51" fmla="*/ 2147483647 h 77"/>
              <a:gd name="T52" fmla="*/ 2147483647 w 83"/>
              <a:gd name="T53" fmla="*/ 2147483647 h 77"/>
              <a:gd name="T54" fmla="*/ 2147483647 w 83"/>
              <a:gd name="T55" fmla="*/ 2147483647 h 77"/>
              <a:gd name="T56" fmla="*/ 2147483647 w 83"/>
              <a:gd name="T57" fmla="*/ 2147483647 h 77"/>
              <a:gd name="T58" fmla="*/ 2147483647 w 83"/>
              <a:gd name="T59" fmla="*/ 2147483647 h 77"/>
              <a:gd name="T60" fmla="*/ 2147483647 w 83"/>
              <a:gd name="T61" fmla="*/ 2147483647 h 77"/>
              <a:gd name="T62" fmla="*/ 2147483647 w 83"/>
              <a:gd name="T63" fmla="*/ 2147483647 h 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
              <a:gd name="T97" fmla="*/ 0 h 77"/>
              <a:gd name="T98" fmla="*/ 83 w 83"/>
              <a:gd name="T99" fmla="*/ 77 h 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 h="77">
                <a:moveTo>
                  <a:pt x="1" y="75"/>
                </a:moveTo>
                <a:cubicBezTo>
                  <a:pt x="5" y="74"/>
                  <a:pt x="9" y="72"/>
                  <a:pt x="10" y="69"/>
                </a:cubicBezTo>
                <a:cubicBezTo>
                  <a:pt x="10" y="67"/>
                  <a:pt x="11" y="65"/>
                  <a:pt x="12" y="63"/>
                </a:cubicBezTo>
                <a:cubicBezTo>
                  <a:pt x="23" y="20"/>
                  <a:pt x="23" y="20"/>
                  <a:pt x="23" y="20"/>
                </a:cubicBezTo>
                <a:cubicBezTo>
                  <a:pt x="24" y="16"/>
                  <a:pt x="25" y="13"/>
                  <a:pt x="26" y="11"/>
                </a:cubicBezTo>
                <a:cubicBezTo>
                  <a:pt x="26" y="10"/>
                  <a:pt x="26" y="9"/>
                  <a:pt x="26" y="8"/>
                </a:cubicBezTo>
                <a:cubicBezTo>
                  <a:pt x="26" y="5"/>
                  <a:pt x="24" y="4"/>
                  <a:pt x="20" y="4"/>
                </a:cubicBezTo>
                <a:cubicBezTo>
                  <a:pt x="17" y="3"/>
                  <a:pt x="17" y="3"/>
                  <a:pt x="17" y="3"/>
                </a:cubicBezTo>
                <a:cubicBezTo>
                  <a:pt x="18" y="0"/>
                  <a:pt x="18" y="0"/>
                  <a:pt x="18" y="0"/>
                </a:cubicBezTo>
                <a:cubicBezTo>
                  <a:pt x="43" y="0"/>
                  <a:pt x="43" y="0"/>
                  <a:pt x="43" y="0"/>
                </a:cubicBezTo>
                <a:cubicBezTo>
                  <a:pt x="51" y="0"/>
                  <a:pt x="59" y="1"/>
                  <a:pt x="64" y="3"/>
                </a:cubicBezTo>
                <a:cubicBezTo>
                  <a:pt x="70" y="5"/>
                  <a:pt x="75" y="8"/>
                  <a:pt x="78" y="14"/>
                </a:cubicBezTo>
                <a:cubicBezTo>
                  <a:pt x="82" y="19"/>
                  <a:pt x="83" y="25"/>
                  <a:pt x="83" y="32"/>
                </a:cubicBezTo>
                <a:cubicBezTo>
                  <a:pt x="83" y="43"/>
                  <a:pt x="79" y="53"/>
                  <a:pt x="71" y="62"/>
                </a:cubicBezTo>
                <a:cubicBezTo>
                  <a:pt x="64" y="69"/>
                  <a:pt x="55" y="74"/>
                  <a:pt x="43" y="76"/>
                </a:cubicBezTo>
                <a:cubicBezTo>
                  <a:pt x="38" y="77"/>
                  <a:pt x="32" y="77"/>
                  <a:pt x="26" y="77"/>
                </a:cubicBezTo>
                <a:cubicBezTo>
                  <a:pt x="0" y="77"/>
                  <a:pt x="0" y="77"/>
                  <a:pt x="0" y="77"/>
                </a:cubicBezTo>
                <a:cubicBezTo>
                  <a:pt x="1" y="75"/>
                  <a:pt x="1" y="75"/>
                  <a:pt x="1" y="75"/>
                </a:cubicBezTo>
                <a:close/>
                <a:moveTo>
                  <a:pt x="24" y="59"/>
                </a:moveTo>
                <a:cubicBezTo>
                  <a:pt x="23" y="66"/>
                  <a:pt x="23" y="66"/>
                  <a:pt x="23" y="66"/>
                </a:cubicBezTo>
                <a:cubicBezTo>
                  <a:pt x="22" y="67"/>
                  <a:pt x="22" y="67"/>
                  <a:pt x="22" y="69"/>
                </a:cubicBezTo>
                <a:cubicBezTo>
                  <a:pt x="22" y="71"/>
                  <a:pt x="23" y="72"/>
                  <a:pt x="25" y="72"/>
                </a:cubicBezTo>
                <a:cubicBezTo>
                  <a:pt x="26" y="72"/>
                  <a:pt x="28" y="72"/>
                  <a:pt x="30" y="72"/>
                </a:cubicBezTo>
                <a:cubicBezTo>
                  <a:pt x="47" y="72"/>
                  <a:pt x="59" y="65"/>
                  <a:pt x="66" y="49"/>
                </a:cubicBezTo>
                <a:cubicBezTo>
                  <a:pt x="69" y="43"/>
                  <a:pt x="70" y="37"/>
                  <a:pt x="70" y="30"/>
                </a:cubicBezTo>
                <a:cubicBezTo>
                  <a:pt x="70" y="23"/>
                  <a:pt x="68" y="17"/>
                  <a:pt x="64" y="12"/>
                </a:cubicBezTo>
                <a:cubicBezTo>
                  <a:pt x="60" y="7"/>
                  <a:pt x="55" y="5"/>
                  <a:pt x="47" y="5"/>
                </a:cubicBezTo>
                <a:cubicBezTo>
                  <a:pt x="44" y="5"/>
                  <a:pt x="42" y="6"/>
                  <a:pt x="40" y="6"/>
                </a:cubicBezTo>
                <a:cubicBezTo>
                  <a:pt x="39" y="7"/>
                  <a:pt x="39" y="7"/>
                  <a:pt x="39" y="7"/>
                </a:cubicBezTo>
                <a:cubicBezTo>
                  <a:pt x="39" y="7"/>
                  <a:pt x="39" y="7"/>
                  <a:pt x="39" y="8"/>
                </a:cubicBezTo>
                <a:cubicBezTo>
                  <a:pt x="36" y="17"/>
                  <a:pt x="36" y="17"/>
                  <a:pt x="36" y="17"/>
                </a:cubicBezTo>
                <a:cubicBezTo>
                  <a:pt x="24" y="59"/>
                  <a:pt x="24" y="59"/>
                  <a:pt x="24" y="59"/>
                </a:cubicBezTo>
                <a:close/>
              </a:path>
            </a:pathLst>
          </a:custGeom>
          <a:solidFill>
            <a:srgbClr val="231F20"/>
          </a:solidFill>
          <a:ln w="9525">
            <a:noFill/>
            <a:round/>
            <a:headEnd/>
            <a:tailEnd/>
          </a:ln>
        </p:spPr>
        <p:txBody>
          <a:bodyPr/>
          <a:lstStyle/>
          <a:p>
            <a:endParaRPr lang="en-US" dirty="0"/>
          </a:p>
        </p:txBody>
      </p:sp>
      <p:sp>
        <p:nvSpPr>
          <p:cNvPr id="50188" name="Freeform 15"/>
          <p:cNvSpPr>
            <a:spLocks/>
          </p:cNvSpPr>
          <p:nvPr/>
        </p:nvSpPr>
        <p:spPr bwMode="auto">
          <a:xfrm>
            <a:off x="7685088" y="2903538"/>
            <a:ext cx="49212" cy="52387"/>
          </a:xfrm>
          <a:custGeom>
            <a:avLst/>
            <a:gdLst>
              <a:gd name="T0" fmla="*/ 2147483647 w 53"/>
              <a:gd name="T1" fmla="*/ 2147483647 h 56"/>
              <a:gd name="T2" fmla="*/ 2147483647 w 53"/>
              <a:gd name="T3" fmla="*/ 2147483647 h 56"/>
              <a:gd name="T4" fmla="*/ 2147483647 w 53"/>
              <a:gd name="T5" fmla="*/ 2147483647 h 56"/>
              <a:gd name="T6" fmla="*/ 2147483647 w 53"/>
              <a:gd name="T7" fmla="*/ 2147483647 h 56"/>
              <a:gd name="T8" fmla="*/ 2147483647 w 53"/>
              <a:gd name="T9" fmla="*/ 2147483647 h 56"/>
              <a:gd name="T10" fmla="*/ 2147483647 w 53"/>
              <a:gd name="T11" fmla="*/ 2147483647 h 56"/>
              <a:gd name="T12" fmla="*/ 2147483647 w 53"/>
              <a:gd name="T13" fmla="*/ 2147483647 h 56"/>
              <a:gd name="T14" fmla="*/ 2147483647 w 53"/>
              <a:gd name="T15" fmla="*/ 2147483647 h 56"/>
              <a:gd name="T16" fmla="*/ 2147483647 w 53"/>
              <a:gd name="T17" fmla="*/ 0 h 56"/>
              <a:gd name="T18" fmla="*/ 2147483647 w 53"/>
              <a:gd name="T19" fmla="*/ 2147483647 h 56"/>
              <a:gd name="T20" fmla="*/ 2147483647 w 53"/>
              <a:gd name="T21" fmla="*/ 2147483647 h 56"/>
              <a:gd name="T22" fmla="*/ 2147483647 w 53"/>
              <a:gd name="T23" fmla="*/ 2147483647 h 56"/>
              <a:gd name="T24" fmla="*/ 2147483647 w 53"/>
              <a:gd name="T25" fmla="*/ 0 h 56"/>
              <a:gd name="T26" fmla="*/ 2147483647 w 53"/>
              <a:gd name="T27" fmla="*/ 2147483647 h 56"/>
              <a:gd name="T28" fmla="*/ 2147483647 w 53"/>
              <a:gd name="T29" fmla="*/ 2147483647 h 56"/>
              <a:gd name="T30" fmla="*/ 2147483647 w 53"/>
              <a:gd name="T31" fmla="*/ 2147483647 h 56"/>
              <a:gd name="T32" fmla="*/ 2147483647 w 53"/>
              <a:gd name="T33" fmla="*/ 2147483647 h 56"/>
              <a:gd name="T34" fmla="*/ 2147483647 w 53"/>
              <a:gd name="T35" fmla="*/ 2147483647 h 56"/>
              <a:gd name="T36" fmla="*/ 2147483647 w 53"/>
              <a:gd name="T37" fmla="*/ 2147483647 h 56"/>
              <a:gd name="T38" fmla="*/ 2147483647 w 53"/>
              <a:gd name="T39" fmla="*/ 2147483647 h 56"/>
              <a:gd name="T40" fmla="*/ 2147483647 w 53"/>
              <a:gd name="T41" fmla="*/ 2147483647 h 56"/>
              <a:gd name="T42" fmla="*/ 2147483647 w 53"/>
              <a:gd name="T43" fmla="*/ 2147483647 h 56"/>
              <a:gd name="T44" fmla="*/ 2147483647 w 53"/>
              <a:gd name="T45" fmla="*/ 2147483647 h 56"/>
              <a:gd name="T46" fmla="*/ 2147483647 w 53"/>
              <a:gd name="T47" fmla="*/ 2147483647 h 56"/>
              <a:gd name="T48" fmla="*/ 2147483647 w 53"/>
              <a:gd name="T49" fmla="*/ 2147483647 h 56"/>
              <a:gd name="T50" fmla="*/ 2147483647 w 53"/>
              <a:gd name="T51" fmla="*/ 2147483647 h 56"/>
              <a:gd name="T52" fmla="*/ 2147483647 w 53"/>
              <a:gd name="T53" fmla="*/ 2147483647 h 56"/>
              <a:gd name="T54" fmla="*/ 2147483647 w 53"/>
              <a:gd name="T55" fmla="*/ 2147483647 h 56"/>
              <a:gd name="T56" fmla="*/ 2147483647 w 53"/>
              <a:gd name="T57" fmla="*/ 2147483647 h 56"/>
              <a:gd name="T58" fmla="*/ 2147483647 w 53"/>
              <a:gd name="T59" fmla="*/ 2147483647 h 56"/>
              <a:gd name="T60" fmla="*/ 2147483647 w 53"/>
              <a:gd name="T61" fmla="*/ 2147483647 h 56"/>
              <a:gd name="T62" fmla="*/ 2147483647 w 53"/>
              <a:gd name="T63" fmla="*/ 2147483647 h 56"/>
              <a:gd name="T64" fmla="*/ 2147483647 w 53"/>
              <a:gd name="T65" fmla="*/ 2147483647 h 56"/>
              <a:gd name="T66" fmla="*/ 2147483647 w 53"/>
              <a:gd name="T67" fmla="*/ 2147483647 h 56"/>
              <a:gd name="T68" fmla="*/ 2147483647 w 53"/>
              <a:gd name="T69" fmla="*/ 2147483647 h 56"/>
              <a:gd name="T70" fmla="*/ 2147483647 w 53"/>
              <a:gd name="T71" fmla="*/ 2147483647 h 56"/>
              <a:gd name="T72" fmla="*/ 2147483647 w 53"/>
              <a:gd name="T73" fmla="*/ 2147483647 h 56"/>
              <a:gd name="T74" fmla="*/ 2147483647 w 53"/>
              <a:gd name="T75" fmla="*/ 2147483647 h 56"/>
              <a:gd name="T76" fmla="*/ 2147483647 w 53"/>
              <a:gd name="T77" fmla="*/ 2147483647 h 56"/>
              <a:gd name="T78" fmla="*/ 2147483647 w 53"/>
              <a:gd name="T79" fmla="*/ 2147483647 h 56"/>
              <a:gd name="T80" fmla="*/ 2147483647 w 53"/>
              <a:gd name="T81" fmla="*/ 2147483647 h 56"/>
              <a:gd name="T82" fmla="*/ 2147483647 w 53"/>
              <a:gd name="T83" fmla="*/ 2147483647 h 56"/>
              <a:gd name="T84" fmla="*/ 2147483647 w 53"/>
              <a:gd name="T85" fmla="*/ 2147483647 h 56"/>
              <a:gd name="T86" fmla="*/ 2147483647 w 53"/>
              <a:gd name="T87" fmla="*/ 2147483647 h 56"/>
              <a:gd name="T88" fmla="*/ 2147483647 w 53"/>
              <a:gd name="T89" fmla="*/ 2147483647 h 56"/>
              <a:gd name="T90" fmla="*/ 0 w 53"/>
              <a:gd name="T91" fmla="*/ 2147483647 h 56"/>
              <a:gd name="T92" fmla="*/ 2147483647 w 53"/>
              <a:gd name="T93" fmla="*/ 2147483647 h 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3"/>
              <a:gd name="T142" fmla="*/ 0 h 56"/>
              <a:gd name="T143" fmla="*/ 53 w 53"/>
              <a:gd name="T144" fmla="*/ 56 h 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3" h="56">
                <a:moveTo>
                  <a:pt x="4" y="39"/>
                </a:moveTo>
                <a:cubicBezTo>
                  <a:pt x="8" y="26"/>
                  <a:pt x="8" y="26"/>
                  <a:pt x="8" y="26"/>
                </a:cubicBezTo>
                <a:cubicBezTo>
                  <a:pt x="11" y="12"/>
                  <a:pt x="11" y="12"/>
                  <a:pt x="11" y="12"/>
                </a:cubicBezTo>
                <a:cubicBezTo>
                  <a:pt x="12" y="10"/>
                  <a:pt x="12" y="9"/>
                  <a:pt x="12" y="9"/>
                </a:cubicBezTo>
                <a:cubicBezTo>
                  <a:pt x="12" y="7"/>
                  <a:pt x="11" y="6"/>
                  <a:pt x="9" y="6"/>
                </a:cubicBezTo>
                <a:cubicBezTo>
                  <a:pt x="6" y="6"/>
                  <a:pt x="6" y="6"/>
                  <a:pt x="6" y="6"/>
                </a:cubicBezTo>
                <a:cubicBezTo>
                  <a:pt x="5" y="6"/>
                  <a:pt x="5" y="6"/>
                  <a:pt x="5" y="6"/>
                </a:cubicBezTo>
                <a:cubicBezTo>
                  <a:pt x="5" y="3"/>
                  <a:pt x="5" y="3"/>
                  <a:pt x="5" y="3"/>
                </a:cubicBezTo>
                <a:cubicBezTo>
                  <a:pt x="24" y="0"/>
                  <a:pt x="24" y="0"/>
                  <a:pt x="24" y="0"/>
                </a:cubicBezTo>
                <a:cubicBezTo>
                  <a:pt x="18" y="23"/>
                  <a:pt x="18" y="23"/>
                  <a:pt x="18" y="23"/>
                </a:cubicBezTo>
                <a:cubicBezTo>
                  <a:pt x="19" y="20"/>
                  <a:pt x="19" y="20"/>
                  <a:pt x="19" y="20"/>
                </a:cubicBezTo>
                <a:cubicBezTo>
                  <a:pt x="23" y="15"/>
                  <a:pt x="23" y="15"/>
                  <a:pt x="23" y="15"/>
                </a:cubicBezTo>
                <a:cubicBezTo>
                  <a:pt x="30" y="5"/>
                  <a:pt x="37" y="0"/>
                  <a:pt x="43" y="0"/>
                </a:cubicBezTo>
                <a:cubicBezTo>
                  <a:pt x="47" y="0"/>
                  <a:pt x="50" y="2"/>
                  <a:pt x="50" y="7"/>
                </a:cubicBezTo>
                <a:cubicBezTo>
                  <a:pt x="50" y="8"/>
                  <a:pt x="50" y="8"/>
                  <a:pt x="50" y="8"/>
                </a:cubicBezTo>
                <a:cubicBezTo>
                  <a:pt x="50" y="9"/>
                  <a:pt x="50" y="9"/>
                  <a:pt x="50" y="9"/>
                </a:cubicBezTo>
                <a:cubicBezTo>
                  <a:pt x="50" y="13"/>
                  <a:pt x="50" y="13"/>
                  <a:pt x="50" y="13"/>
                </a:cubicBezTo>
                <a:cubicBezTo>
                  <a:pt x="49" y="17"/>
                  <a:pt x="49" y="17"/>
                  <a:pt x="49" y="17"/>
                </a:cubicBezTo>
                <a:cubicBezTo>
                  <a:pt x="42" y="41"/>
                  <a:pt x="42" y="41"/>
                  <a:pt x="42" y="41"/>
                </a:cubicBezTo>
                <a:cubicBezTo>
                  <a:pt x="40" y="47"/>
                  <a:pt x="40" y="47"/>
                  <a:pt x="40" y="47"/>
                </a:cubicBezTo>
                <a:cubicBezTo>
                  <a:pt x="40" y="48"/>
                  <a:pt x="40" y="48"/>
                  <a:pt x="40" y="48"/>
                </a:cubicBezTo>
                <a:cubicBezTo>
                  <a:pt x="40" y="48"/>
                  <a:pt x="40" y="48"/>
                  <a:pt x="40" y="48"/>
                </a:cubicBezTo>
                <a:cubicBezTo>
                  <a:pt x="40" y="49"/>
                  <a:pt x="41" y="49"/>
                  <a:pt x="42" y="49"/>
                </a:cubicBezTo>
                <a:cubicBezTo>
                  <a:pt x="43" y="49"/>
                  <a:pt x="46" y="48"/>
                  <a:pt x="49" y="44"/>
                </a:cubicBezTo>
                <a:cubicBezTo>
                  <a:pt x="51" y="41"/>
                  <a:pt x="51" y="41"/>
                  <a:pt x="51" y="41"/>
                </a:cubicBezTo>
                <a:cubicBezTo>
                  <a:pt x="53" y="42"/>
                  <a:pt x="53" y="42"/>
                  <a:pt x="53" y="42"/>
                </a:cubicBezTo>
                <a:cubicBezTo>
                  <a:pt x="51" y="46"/>
                  <a:pt x="51" y="46"/>
                  <a:pt x="51" y="46"/>
                </a:cubicBezTo>
                <a:cubicBezTo>
                  <a:pt x="50" y="47"/>
                  <a:pt x="49" y="49"/>
                  <a:pt x="47" y="50"/>
                </a:cubicBezTo>
                <a:cubicBezTo>
                  <a:pt x="46" y="51"/>
                  <a:pt x="45" y="52"/>
                  <a:pt x="43" y="53"/>
                </a:cubicBezTo>
                <a:cubicBezTo>
                  <a:pt x="42" y="54"/>
                  <a:pt x="41" y="55"/>
                  <a:pt x="40" y="55"/>
                </a:cubicBezTo>
                <a:cubicBezTo>
                  <a:pt x="39" y="56"/>
                  <a:pt x="38" y="56"/>
                  <a:pt x="37" y="56"/>
                </a:cubicBezTo>
                <a:cubicBezTo>
                  <a:pt x="33" y="56"/>
                  <a:pt x="31" y="54"/>
                  <a:pt x="31" y="50"/>
                </a:cubicBezTo>
                <a:cubicBezTo>
                  <a:pt x="31" y="49"/>
                  <a:pt x="31" y="47"/>
                  <a:pt x="31" y="46"/>
                </a:cubicBezTo>
                <a:cubicBezTo>
                  <a:pt x="32" y="43"/>
                  <a:pt x="32" y="41"/>
                  <a:pt x="33" y="39"/>
                </a:cubicBezTo>
                <a:cubicBezTo>
                  <a:pt x="39" y="17"/>
                  <a:pt x="39" y="17"/>
                  <a:pt x="39" y="17"/>
                </a:cubicBezTo>
                <a:cubicBezTo>
                  <a:pt x="40" y="13"/>
                  <a:pt x="40" y="13"/>
                  <a:pt x="40" y="13"/>
                </a:cubicBezTo>
                <a:cubicBezTo>
                  <a:pt x="40" y="11"/>
                  <a:pt x="40" y="10"/>
                  <a:pt x="40" y="9"/>
                </a:cubicBezTo>
                <a:cubicBezTo>
                  <a:pt x="40" y="8"/>
                  <a:pt x="40" y="8"/>
                  <a:pt x="40" y="8"/>
                </a:cubicBezTo>
                <a:cubicBezTo>
                  <a:pt x="40" y="7"/>
                  <a:pt x="39" y="6"/>
                  <a:pt x="38" y="6"/>
                </a:cubicBezTo>
                <a:cubicBezTo>
                  <a:pt x="36" y="7"/>
                  <a:pt x="33" y="8"/>
                  <a:pt x="30" y="11"/>
                </a:cubicBezTo>
                <a:cubicBezTo>
                  <a:pt x="27" y="15"/>
                  <a:pt x="27" y="15"/>
                  <a:pt x="27" y="15"/>
                </a:cubicBezTo>
                <a:cubicBezTo>
                  <a:pt x="24" y="19"/>
                  <a:pt x="22" y="22"/>
                  <a:pt x="19" y="26"/>
                </a:cubicBezTo>
                <a:cubicBezTo>
                  <a:pt x="18" y="29"/>
                  <a:pt x="17" y="31"/>
                  <a:pt x="16" y="34"/>
                </a:cubicBezTo>
                <a:cubicBezTo>
                  <a:pt x="13" y="40"/>
                  <a:pt x="13" y="40"/>
                  <a:pt x="13" y="40"/>
                </a:cubicBezTo>
                <a:cubicBezTo>
                  <a:pt x="9" y="54"/>
                  <a:pt x="9" y="54"/>
                  <a:pt x="9" y="54"/>
                </a:cubicBezTo>
                <a:cubicBezTo>
                  <a:pt x="0" y="54"/>
                  <a:pt x="0" y="54"/>
                  <a:pt x="0" y="54"/>
                </a:cubicBezTo>
                <a:cubicBezTo>
                  <a:pt x="4" y="39"/>
                  <a:pt x="4" y="39"/>
                  <a:pt x="4" y="39"/>
                </a:cubicBezTo>
                <a:close/>
              </a:path>
            </a:pathLst>
          </a:custGeom>
          <a:solidFill>
            <a:srgbClr val="231F20"/>
          </a:solidFill>
          <a:ln w="9525">
            <a:noFill/>
            <a:round/>
            <a:headEnd/>
            <a:tailEnd/>
          </a:ln>
        </p:spPr>
        <p:txBody>
          <a:bodyPr/>
          <a:lstStyle/>
          <a:p>
            <a:endParaRPr lang="en-US" dirty="0"/>
          </a:p>
        </p:txBody>
      </p:sp>
      <p:sp>
        <p:nvSpPr>
          <p:cNvPr id="50189" name="Freeform 16"/>
          <p:cNvSpPr>
            <a:spLocks/>
          </p:cNvSpPr>
          <p:nvPr/>
        </p:nvSpPr>
        <p:spPr bwMode="auto">
          <a:xfrm>
            <a:off x="7785100" y="2903538"/>
            <a:ext cx="41275" cy="50800"/>
          </a:xfrm>
          <a:custGeom>
            <a:avLst/>
            <a:gdLst>
              <a:gd name="T0" fmla="*/ 2147483647 w 43"/>
              <a:gd name="T1" fmla="*/ 2147483647 h 54"/>
              <a:gd name="T2" fmla="*/ 2147483647 w 43"/>
              <a:gd name="T3" fmla="*/ 2147483647 h 54"/>
              <a:gd name="T4" fmla="*/ 2147483647 w 43"/>
              <a:gd name="T5" fmla="*/ 2147483647 h 54"/>
              <a:gd name="T6" fmla="*/ 2147483647 w 43"/>
              <a:gd name="T7" fmla="*/ 2147483647 h 54"/>
              <a:gd name="T8" fmla="*/ 2147483647 w 43"/>
              <a:gd name="T9" fmla="*/ 2147483647 h 54"/>
              <a:gd name="T10" fmla="*/ 2147483647 w 43"/>
              <a:gd name="T11" fmla="*/ 2147483647 h 54"/>
              <a:gd name="T12" fmla="*/ 2147483647 w 43"/>
              <a:gd name="T13" fmla="*/ 2147483647 h 54"/>
              <a:gd name="T14" fmla="*/ 2147483647 w 43"/>
              <a:gd name="T15" fmla="*/ 2147483647 h 54"/>
              <a:gd name="T16" fmla="*/ 2147483647 w 43"/>
              <a:gd name="T17" fmla="*/ 2147483647 h 54"/>
              <a:gd name="T18" fmla="*/ 2147483647 w 43"/>
              <a:gd name="T19" fmla="*/ 0 h 54"/>
              <a:gd name="T20" fmla="*/ 2147483647 w 43"/>
              <a:gd name="T21" fmla="*/ 2147483647 h 54"/>
              <a:gd name="T22" fmla="*/ 2147483647 w 43"/>
              <a:gd name="T23" fmla="*/ 2147483647 h 54"/>
              <a:gd name="T24" fmla="*/ 2147483647 w 43"/>
              <a:gd name="T25" fmla="*/ 2147483647 h 54"/>
              <a:gd name="T26" fmla="*/ 2147483647 w 43"/>
              <a:gd name="T27" fmla="*/ 0 h 54"/>
              <a:gd name="T28" fmla="*/ 2147483647 w 43"/>
              <a:gd name="T29" fmla="*/ 2147483647 h 54"/>
              <a:gd name="T30" fmla="*/ 2147483647 w 43"/>
              <a:gd name="T31" fmla="*/ 2147483647 h 54"/>
              <a:gd name="T32" fmla="*/ 2147483647 w 43"/>
              <a:gd name="T33" fmla="*/ 2147483647 h 54"/>
              <a:gd name="T34" fmla="*/ 2147483647 w 43"/>
              <a:gd name="T35" fmla="*/ 2147483647 h 54"/>
              <a:gd name="T36" fmla="*/ 2147483647 w 43"/>
              <a:gd name="T37" fmla="*/ 2147483647 h 54"/>
              <a:gd name="T38" fmla="*/ 2147483647 w 43"/>
              <a:gd name="T39" fmla="*/ 2147483647 h 54"/>
              <a:gd name="T40" fmla="*/ 2147483647 w 43"/>
              <a:gd name="T41" fmla="*/ 2147483647 h 54"/>
              <a:gd name="T42" fmla="*/ 2147483647 w 43"/>
              <a:gd name="T43" fmla="*/ 2147483647 h 54"/>
              <a:gd name="T44" fmla="*/ 2147483647 w 43"/>
              <a:gd name="T45" fmla="*/ 2147483647 h 54"/>
              <a:gd name="T46" fmla="*/ 2147483647 w 43"/>
              <a:gd name="T47" fmla="*/ 2147483647 h 54"/>
              <a:gd name="T48" fmla="*/ 2147483647 w 43"/>
              <a:gd name="T49" fmla="*/ 2147483647 h 54"/>
              <a:gd name="T50" fmla="*/ 2147483647 w 43"/>
              <a:gd name="T51" fmla="*/ 2147483647 h 54"/>
              <a:gd name="T52" fmla="*/ 2147483647 w 43"/>
              <a:gd name="T53" fmla="*/ 2147483647 h 54"/>
              <a:gd name="T54" fmla="*/ 0 w 43"/>
              <a:gd name="T55" fmla="*/ 2147483647 h 54"/>
              <a:gd name="T56" fmla="*/ 2147483647 w 43"/>
              <a:gd name="T57" fmla="*/ 2147483647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
              <a:gd name="T88" fmla="*/ 0 h 54"/>
              <a:gd name="T89" fmla="*/ 43 w 43"/>
              <a:gd name="T90" fmla="*/ 54 h 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 h="54">
                <a:moveTo>
                  <a:pt x="3" y="41"/>
                </a:moveTo>
                <a:cubicBezTo>
                  <a:pt x="8" y="22"/>
                  <a:pt x="8" y="22"/>
                  <a:pt x="8" y="22"/>
                </a:cubicBezTo>
                <a:cubicBezTo>
                  <a:pt x="11" y="12"/>
                  <a:pt x="11" y="12"/>
                  <a:pt x="11" y="12"/>
                </a:cubicBezTo>
                <a:cubicBezTo>
                  <a:pt x="12" y="11"/>
                  <a:pt x="12" y="10"/>
                  <a:pt x="12" y="9"/>
                </a:cubicBezTo>
                <a:cubicBezTo>
                  <a:pt x="12" y="7"/>
                  <a:pt x="12" y="7"/>
                  <a:pt x="12" y="7"/>
                </a:cubicBezTo>
                <a:cubicBezTo>
                  <a:pt x="11" y="7"/>
                  <a:pt x="10" y="6"/>
                  <a:pt x="8" y="6"/>
                </a:cubicBezTo>
                <a:cubicBezTo>
                  <a:pt x="5" y="6"/>
                  <a:pt x="5" y="6"/>
                  <a:pt x="5" y="6"/>
                </a:cubicBezTo>
                <a:cubicBezTo>
                  <a:pt x="4" y="6"/>
                  <a:pt x="4" y="6"/>
                  <a:pt x="4" y="6"/>
                </a:cubicBezTo>
                <a:cubicBezTo>
                  <a:pt x="5" y="3"/>
                  <a:pt x="5" y="3"/>
                  <a:pt x="5" y="3"/>
                </a:cubicBezTo>
                <a:cubicBezTo>
                  <a:pt x="23" y="0"/>
                  <a:pt x="23" y="0"/>
                  <a:pt x="23" y="0"/>
                </a:cubicBezTo>
                <a:cubicBezTo>
                  <a:pt x="18" y="21"/>
                  <a:pt x="18" y="21"/>
                  <a:pt x="18" y="21"/>
                </a:cubicBezTo>
                <a:cubicBezTo>
                  <a:pt x="20" y="16"/>
                  <a:pt x="20" y="16"/>
                  <a:pt x="20" y="16"/>
                </a:cubicBezTo>
                <a:cubicBezTo>
                  <a:pt x="25" y="10"/>
                  <a:pt x="25" y="10"/>
                  <a:pt x="25" y="10"/>
                </a:cubicBezTo>
                <a:cubicBezTo>
                  <a:pt x="29" y="3"/>
                  <a:pt x="33" y="0"/>
                  <a:pt x="37" y="0"/>
                </a:cubicBezTo>
                <a:cubicBezTo>
                  <a:pt x="41" y="0"/>
                  <a:pt x="43" y="2"/>
                  <a:pt x="43" y="6"/>
                </a:cubicBezTo>
                <a:cubicBezTo>
                  <a:pt x="43" y="8"/>
                  <a:pt x="42" y="10"/>
                  <a:pt x="41" y="11"/>
                </a:cubicBezTo>
                <a:cubicBezTo>
                  <a:pt x="40" y="12"/>
                  <a:pt x="39" y="13"/>
                  <a:pt x="38" y="13"/>
                </a:cubicBezTo>
                <a:cubicBezTo>
                  <a:pt x="35" y="13"/>
                  <a:pt x="34" y="12"/>
                  <a:pt x="33" y="11"/>
                </a:cubicBezTo>
                <a:cubicBezTo>
                  <a:pt x="32" y="9"/>
                  <a:pt x="32" y="9"/>
                  <a:pt x="32" y="9"/>
                </a:cubicBezTo>
                <a:cubicBezTo>
                  <a:pt x="32" y="9"/>
                  <a:pt x="32" y="9"/>
                  <a:pt x="32" y="9"/>
                </a:cubicBezTo>
                <a:cubicBezTo>
                  <a:pt x="31" y="9"/>
                  <a:pt x="31" y="9"/>
                  <a:pt x="31" y="9"/>
                </a:cubicBezTo>
                <a:cubicBezTo>
                  <a:pt x="30" y="9"/>
                  <a:pt x="30" y="9"/>
                  <a:pt x="30" y="9"/>
                </a:cubicBezTo>
                <a:cubicBezTo>
                  <a:pt x="27" y="12"/>
                  <a:pt x="27" y="12"/>
                  <a:pt x="27" y="12"/>
                </a:cubicBezTo>
                <a:cubicBezTo>
                  <a:pt x="25" y="15"/>
                  <a:pt x="22" y="19"/>
                  <a:pt x="20" y="23"/>
                </a:cubicBezTo>
                <a:cubicBezTo>
                  <a:pt x="19" y="26"/>
                  <a:pt x="18" y="28"/>
                  <a:pt x="16" y="31"/>
                </a:cubicBezTo>
                <a:cubicBezTo>
                  <a:pt x="15" y="35"/>
                  <a:pt x="13" y="39"/>
                  <a:pt x="12" y="42"/>
                </a:cubicBezTo>
                <a:cubicBezTo>
                  <a:pt x="8" y="54"/>
                  <a:pt x="8" y="54"/>
                  <a:pt x="8" y="54"/>
                </a:cubicBezTo>
                <a:cubicBezTo>
                  <a:pt x="0" y="54"/>
                  <a:pt x="0" y="54"/>
                  <a:pt x="0" y="54"/>
                </a:cubicBezTo>
                <a:cubicBezTo>
                  <a:pt x="3" y="41"/>
                  <a:pt x="3" y="41"/>
                  <a:pt x="3" y="41"/>
                </a:cubicBezTo>
                <a:close/>
              </a:path>
            </a:pathLst>
          </a:custGeom>
          <a:solidFill>
            <a:srgbClr val="231F20"/>
          </a:solidFill>
          <a:ln w="9525">
            <a:noFill/>
            <a:round/>
            <a:headEnd/>
            <a:tailEnd/>
          </a:ln>
        </p:spPr>
        <p:txBody>
          <a:bodyPr/>
          <a:lstStyle/>
          <a:p>
            <a:endParaRPr lang="en-US" dirty="0"/>
          </a:p>
        </p:txBody>
      </p:sp>
      <p:sp>
        <p:nvSpPr>
          <p:cNvPr id="50190" name="Freeform 17"/>
          <p:cNvSpPr>
            <a:spLocks/>
          </p:cNvSpPr>
          <p:nvPr/>
        </p:nvSpPr>
        <p:spPr bwMode="auto">
          <a:xfrm>
            <a:off x="7900988" y="2881313"/>
            <a:ext cx="68262" cy="74612"/>
          </a:xfrm>
          <a:custGeom>
            <a:avLst/>
            <a:gdLst>
              <a:gd name="T0" fmla="*/ 2147483647 w 73"/>
              <a:gd name="T1" fmla="*/ 2147483647 h 80"/>
              <a:gd name="T2" fmla="*/ 2147483647 w 73"/>
              <a:gd name="T3" fmla="*/ 2147483647 h 80"/>
              <a:gd name="T4" fmla="*/ 2147483647 w 73"/>
              <a:gd name="T5" fmla="*/ 2147483647 h 80"/>
              <a:gd name="T6" fmla="*/ 2147483647 w 73"/>
              <a:gd name="T7" fmla="*/ 2147483647 h 80"/>
              <a:gd name="T8" fmla="*/ 2147483647 w 73"/>
              <a:gd name="T9" fmla="*/ 2147483647 h 80"/>
              <a:gd name="T10" fmla="*/ 0 w 73"/>
              <a:gd name="T11" fmla="*/ 2147483647 h 80"/>
              <a:gd name="T12" fmla="*/ 2147483647 w 73"/>
              <a:gd name="T13" fmla="*/ 2147483647 h 80"/>
              <a:gd name="T14" fmla="*/ 2147483647 w 73"/>
              <a:gd name="T15" fmla="*/ 2147483647 h 80"/>
              <a:gd name="T16" fmla="*/ 2147483647 w 73"/>
              <a:gd name="T17" fmla="*/ 0 h 80"/>
              <a:gd name="T18" fmla="*/ 2147483647 w 73"/>
              <a:gd name="T19" fmla="*/ 1622265247 h 80"/>
              <a:gd name="T20" fmla="*/ 2147483647 w 73"/>
              <a:gd name="T21" fmla="*/ 2147483647 h 80"/>
              <a:gd name="T22" fmla="*/ 2147483647 w 73"/>
              <a:gd name="T23" fmla="*/ 811567705 h 80"/>
              <a:gd name="T24" fmla="*/ 2147483647 w 73"/>
              <a:gd name="T25" fmla="*/ 0 h 80"/>
              <a:gd name="T26" fmla="*/ 2147483647 w 73"/>
              <a:gd name="T27" fmla="*/ 811567705 h 80"/>
              <a:gd name="T28" fmla="*/ 2147483647 w 73"/>
              <a:gd name="T29" fmla="*/ 2147483647 h 80"/>
              <a:gd name="T30" fmla="*/ 2147483647 w 73"/>
              <a:gd name="T31" fmla="*/ 2147483647 h 80"/>
              <a:gd name="T32" fmla="*/ 2147483647 w 73"/>
              <a:gd name="T33" fmla="*/ 2147483647 h 80"/>
              <a:gd name="T34" fmla="*/ 2147483647 w 73"/>
              <a:gd name="T35" fmla="*/ 2147483647 h 80"/>
              <a:gd name="T36" fmla="*/ 2147483647 w 73"/>
              <a:gd name="T37" fmla="*/ 2147483647 h 80"/>
              <a:gd name="T38" fmla="*/ 2147483647 w 73"/>
              <a:gd name="T39" fmla="*/ 2147483647 h 80"/>
              <a:gd name="T40" fmla="*/ 2147483647 w 73"/>
              <a:gd name="T41" fmla="*/ 2147483647 h 80"/>
              <a:gd name="T42" fmla="*/ 2147483647 w 73"/>
              <a:gd name="T43" fmla="*/ 2147483647 h 80"/>
              <a:gd name="T44" fmla="*/ 2147483647 w 73"/>
              <a:gd name="T45" fmla="*/ 2147483647 h 80"/>
              <a:gd name="T46" fmla="*/ 2147483647 w 73"/>
              <a:gd name="T47" fmla="*/ 2147483647 h 80"/>
              <a:gd name="T48" fmla="*/ 2147483647 w 73"/>
              <a:gd name="T49" fmla="*/ 2147483647 h 80"/>
              <a:gd name="T50" fmla="*/ 2147483647 w 73"/>
              <a:gd name="T51" fmla="*/ 2147483647 h 80"/>
              <a:gd name="T52" fmla="*/ 2147483647 w 73"/>
              <a:gd name="T53" fmla="*/ 2147483647 h 80"/>
              <a:gd name="T54" fmla="*/ 2147483647 w 73"/>
              <a:gd name="T55" fmla="*/ 2147483647 h 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
              <a:gd name="T85" fmla="*/ 0 h 80"/>
              <a:gd name="T86" fmla="*/ 73 w 73"/>
              <a:gd name="T87" fmla="*/ 80 h 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 h="80">
                <a:moveTo>
                  <a:pt x="62" y="62"/>
                </a:moveTo>
                <a:cubicBezTo>
                  <a:pt x="59" y="65"/>
                  <a:pt x="59" y="65"/>
                  <a:pt x="59" y="65"/>
                </a:cubicBezTo>
                <a:cubicBezTo>
                  <a:pt x="51" y="75"/>
                  <a:pt x="41" y="80"/>
                  <a:pt x="31" y="80"/>
                </a:cubicBezTo>
                <a:cubicBezTo>
                  <a:pt x="22" y="80"/>
                  <a:pt x="14" y="77"/>
                  <a:pt x="8" y="71"/>
                </a:cubicBezTo>
                <a:cubicBezTo>
                  <a:pt x="6" y="68"/>
                  <a:pt x="4" y="65"/>
                  <a:pt x="3" y="61"/>
                </a:cubicBezTo>
                <a:cubicBezTo>
                  <a:pt x="1" y="58"/>
                  <a:pt x="0" y="53"/>
                  <a:pt x="0" y="48"/>
                </a:cubicBezTo>
                <a:cubicBezTo>
                  <a:pt x="0" y="44"/>
                  <a:pt x="1" y="39"/>
                  <a:pt x="3" y="33"/>
                </a:cubicBezTo>
                <a:cubicBezTo>
                  <a:pt x="6" y="24"/>
                  <a:pt x="12" y="17"/>
                  <a:pt x="20" y="10"/>
                </a:cubicBezTo>
                <a:cubicBezTo>
                  <a:pt x="29" y="4"/>
                  <a:pt x="38" y="0"/>
                  <a:pt x="47" y="0"/>
                </a:cubicBezTo>
                <a:cubicBezTo>
                  <a:pt x="52" y="0"/>
                  <a:pt x="57" y="1"/>
                  <a:pt x="63" y="2"/>
                </a:cubicBezTo>
                <a:cubicBezTo>
                  <a:pt x="65" y="2"/>
                  <a:pt x="66" y="3"/>
                  <a:pt x="67" y="3"/>
                </a:cubicBezTo>
                <a:cubicBezTo>
                  <a:pt x="68" y="3"/>
                  <a:pt x="69" y="2"/>
                  <a:pt x="70" y="1"/>
                </a:cubicBezTo>
                <a:cubicBezTo>
                  <a:pt x="70" y="0"/>
                  <a:pt x="70" y="0"/>
                  <a:pt x="70" y="0"/>
                </a:cubicBezTo>
                <a:cubicBezTo>
                  <a:pt x="73" y="1"/>
                  <a:pt x="73" y="1"/>
                  <a:pt x="73" y="1"/>
                </a:cubicBezTo>
                <a:cubicBezTo>
                  <a:pt x="68" y="24"/>
                  <a:pt x="68" y="24"/>
                  <a:pt x="68" y="24"/>
                </a:cubicBezTo>
                <a:cubicBezTo>
                  <a:pt x="65" y="24"/>
                  <a:pt x="65" y="24"/>
                  <a:pt x="65" y="24"/>
                </a:cubicBezTo>
                <a:cubicBezTo>
                  <a:pt x="65" y="22"/>
                  <a:pt x="65" y="22"/>
                  <a:pt x="65" y="22"/>
                </a:cubicBezTo>
                <a:cubicBezTo>
                  <a:pt x="65" y="20"/>
                  <a:pt x="65" y="18"/>
                  <a:pt x="64" y="16"/>
                </a:cubicBezTo>
                <a:cubicBezTo>
                  <a:pt x="64" y="14"/>
                  <a:pt x="63" y="12"/>
                  <a:pt x="61" y="11"/>
                </a:cubicBezTo>
                <a:cubicBezTo>
                  <a:pt x="58" y="7"/>
                  <a:pt x="53" y="5"/>
                  <a:pt x="47" y="5"/>
                </a:cubicBezTo>
                <a:cubicBezTo>
                  <a:pt x="39" y="5"/>
                  <a:pt x="33" y="8"/>
                  <a:pt x="27" y="15"/>
                </a:cubicBezTo>
                <a:cubicBezTo>
                  <a:pt x="22" y="20"/>
                  <a:pt x="18" y="27"/>
                  <a:pt x="16" y="35"/>
                </a:cubicBezTo>
                <a:cubicBezTo>
                  <a:pt x="14" y="40"/>
                  <a:pt x="13" y="46"/>
                  <a:pt x="14" y="51"/>
                </a:cubicBezTo>
                <a:cubicBezTo>
                  <a:pt x="13" y="57"/>
                  <a:pt x="15" y="62"/>
                  <a:pt x="19" y="66"/>
                </a:cubicBezTo>
                <a:cubicBezTo>
                  <a:pt x="22" y="71"/>
                  <a:pt x="27" y="73"/>
                  <a:pt x="33" y="73"/>
                </a:cubicBezTo>
                <a:cubicBezTo>
                  <a:pt x="41" y="73"/>
                  <a:pt x="50" y="70"/>
                  <a:pt x="58" y="61"/>
                </a:cubicBezTo>
                <a:cubicBezTo>
                  <a:pt x="59" y="60"/>
                  <a:pt x="59" y="60"/>
                  <a:pt x="59" y="60"/>
                </a:cubicBezTo>
                <a:cubicBezTo>
                  <a:pt x="62" y="62"/>
                  <a:pt x="62" y="62"/>
                  <a:pt x="62" y="62"/>
                </a:cubicBezTo>
                <a:close/>
              </a:path>
            </a:pathLst>
          </a:custGeom>
          <a:solidFill>
            <a:srgbClr val="231F20"/>
          </a:solidFill>
          <a:ln w="9525">
            <a:noFill/>
            <a:round/>
            <a:headEnd/>
            <a:tailEnd/>
          </a:ln>
        </p:spPr>
        <p:txBody>
          <a:bodyPr/>
          <a:lstStyle/>
          <a:p>
            <a:endParaRPr lang="en-US" dirty="0"/>
          </a:p>
        </p:txBody>
      </p:sp>
      <p:sp>
        <p:nvSpPr>
          <p:cNvPr id="50191" name="Freeform 18"/>
          <p:cNvSpPr>
            <a:spLocks noEditPoints="1"/>
          </p:cNvSpPr>
          <p:nvPr/>
        </p:nvSpPr>
        <p:spPr bwMode="auto">
          <a:xfrm>
            <a:off x="8045450" y="2881313"/>
            <a:ext cx="49213" cy="74612"/>
          </a:xfrm>
          <a:custGeom>
            <a:avLst/>
            <a:gdLst>
              <a:gd name="T0" fmla="*/ 2147483647 w 53"/>
              <a:gd name="T1" fmla="*/ 2147483647 h 80"/>
              <a:gd name="T2" fmla="*/ 2147483647 w 53"/>
              <a:gd name="T3" fmla="*/ 2147483647 h 80"/>
              <a:gd name="T4" fmla="*/ 2147483647 w 53"/>
              <a:gd name="T5" fmla="*/ 2147483647 h 80"/>
              <a:gd name="T6" fmla="*/ 2147483647 w 53"/>
              <a:gd name="T7" fmla="*/ 2147483647 h 80"/>
              <a:gd name="T8" fmla="*/ 2147483647 w 53"/>
              <a:gd name="T9" fmla="*/ 2147483647 h 80"/>
              <a:gd name="T10" fmla="*/ 2147483647 w 53"/>
              <a:gd name="T11" fmla="*/ 2147483647 h 80"/>
              <a:gd name="T12" fmla="*/ 2147483647 w 53"/>
              <a:gd name="T13" fmla="*/ 2147483647 h 80"/>
              <a:gd name="T14" fmla="*/ 2147483647 w 53"/>
              <a:gd name="T15" fmla="*/ 2147483647 h 80"/>
              <a:gd name="T16" fmla="*/ 800967576 w 53"/>
              <a:gd name="T17" fmla="*/ 2147483647 h 80"/>
              <a:gd name="T18" fmla="*/ 800967576 w 53"/>
              <a:gd name="T19" fmla="*/ 2147483647 h 80"/>
              <a:gd name="T20" fmla="*/ 0 w 53"/>
              <a:gd name="T21" fmla="*/ 2147483647 h 80"/>
              <a:gd name="T22" fmla="*/ 0 w 53"/>
              <a:gd name="T23" fmla="*/ 2147483647 h 80"/>
              <a:gd name="T24" fmla="*/ 800967576 w 53"/>
              <a:gd name="T25" fmla="*/ 2147483647 h 80"/>
              <a:gd name="T26" fmla="*/ 2147483647 w 53"/>
              <a:gd name="T27" fmla="*/ 2147483647 h 80"/>
              <a:gd name="T28" fmla="*/ 2147483647 w 53"/>
              <a:gd name="T29" fmla="*/ 2147483647 h 80"/>
              <a:gd name="T30" fmla="*/ 2147483647 w 53"/>
              <a:gd name="T31" fmla="*/ 2147483647 h 80"/>
              <a:gd name="T32" fmla="*/ 2147483647 w 53"/>
              <a:gd name="T33" fmla="*/ 2147483647 h 80"/>
              <a:gd name="T34" fmla="*/ 2147483647 w 53"/>
              <a:gd name="T35" fmla="*/ 2147483647 h 80"/>
              <a:gd name="T36" fmla="*/ 2147483647 w 53"/>
              <a:gd name="T37" fmla="*/ 2147483647 h 80"/>
              <a:gd name="T38" fmla="*/ 2147483647 w 53"/>
              <a:gd name="T39" fmla="*/ 0 h 80"/>
              <a:gd name="T40" fmla="*/ 2147483647 w 53"/>
              <a:gd name="T41" fmla="*/ 2147483647 h 80"/>
              <a:gd name="T42" fmla="*/ 2147483647 w 53"/>
              <a:gd name="T43" fmla="*/ 2147483647 h 80"/>
              <a:gd name="T44" fmla="*/ 2147483647 w 53"/>
              <a:gd name="T45" fmla="*/ 2147483647 h 80"/>
              <a:gd name="T46" fmla="*/ 2147483647 w 53"/>
              <a:gd name="T47" fmla="*/ 2147483647 h 80"/>
              <a:gd name="T48" fmla="*/ 2147483647 w 53"/>
              <a:gd name="T49" fmla="*/ 2147483647 h 80"/>
              <a:gd name="T50" fmla="*/ 2147483647 w 53"/>
              <a:gd name="T51" fmla="*/ 2147483647 h 80"/>
              <a:gd name="T52" fmla="*/ 2147483647 w 53"/>
              <a:gd name="T53" fmla="*/ 2147483647 h 80"/>
              <a:gd name="T54" fmla="*/ 2147483647 w 53"/>
              <a:gd name="T55" fmla="*/ 2147483647 h 80"/>
              <a:gd name="T56" fmla="*/ 2147483647 w 53"/>
              <a:gd name="T57" fmla="*/ 2147483647 h 80"/>
              <a:gd name="T58" fmla="*/ 2147483647 w 53"/>
              <a:gd name="T59" fmla="*/ 2147483647 h 80"/>
              <a:gd name="T60" fmla="*/ 2147483647 w 53"/>
              <a:gd name="T61" fmla="*/ 2147483647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
              <a:gd name="T94" fmla="*/ 0 h 80"/>
              <a:gd name="T95" fmla="*/ 53 w 53"/>
              <a:gd name="T96" fmla="*/ 80 h 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 h="80">
                <a:moveTo>
                  <a:pt x="19" y="38"/>
                </a:moveTo>
                <a:cubicBezTo>
                  <a:pt x="21" y="35"/>
                  <a:pt x="23" y="33"/>
                  <a:pt x="24" y="32"/>
                </a:cubicBezTo>
                <a:cubicBezTo>
                  <a:pt x="29" y="26"/>
                  <a:pt x="34" y="24"/>
                  <a:pt x="40" y="24"/>
                </a:cubicBezTo>
                <a:cubicBezTo>
                  <a:pt x="42" y="24"/>
                  <a:pt x="43" y="24"/>
                  <a:pt x="45" y="25"/>
                </a:cubicBezTo>
                <a:cubicBezTo>
                  <a:pt x="51" y="27"/>
                  <a:pt x="53" y="32"/>
                  <a:pt x="53" y="40"/>
                </a:cubicBezTo>
                <a:cubicBezTo>
                  <a:pt x="53" y="50"/>
                  <a:pt x="49" y="59"/>
                  <a:pt x="41" y="67"/>
                </a:cubicBezTo>
                <a:cubicBezTo>
                  <a:pt x="36" y="72"/>
                  <a:pt x="31" y="76"/>
                  <a:pt x="26" y="78"/>
                </a:cubicBezTo>
                <a:cubicBezTo>
                  <a:pt x="23" y="79"/>
                  <a:pt x="19" y="80"/>
                  <a:pt x="16" y="80"/>
                </a:cubicBezTo>
                <a:cubicBezTo>
                  <a:pt x="10" y="80"/>
                  <a:pt x="5" y="78"/>
                  <a:pt x="1" y="75"/>
                </a:cubicBezTo>
                <a:cubicBezTo>
                  <a:pt x="1" y="74"/>
                  <a:pt x="1" y="74"/>
                  <a:pt x="1" y="74"/>
                </a:cubicBezTo>
                <a:cubicBezTo>
                  <a:pt x="0" y="74"/>
                  <a:pt x="0" y="73"/>
                  <a:pt x="0" y="73"/>
                </a:cubicBezTo>
                <a:cubicBezTo>
                  <a:pt x="0" y="72"/>
                  <a:pt x="0" y="72"/>
                  <a:pt x="0" y="72"/>
                </a:cubicBezTo>
                <a:cubicBezTo>
                  <a:pt x="1" y="68"/>
                  <a:pt x="1" y="68"/>
                  <a:pt x="1" y="68"/>
                </a:cubicBezTo>
                <a:cubicBezTo>
                  <a:pt x="17" y="13"/>
                  <a:pt x="17" y="13"/>
                  <a:pt x="17" y="13"/>
                </a:cubicBezTo>
                <a:cubicBezTo>
                  <a:pt x="17" y="11"/>
                  <a:pt x="18" y="9"/>
                  <a:pt x="18" y="8"/>
                </a:cubicBezTo>
                <a:cubicBezTo>
                  <a:pt x="18" y="7"/>
                  <a:pt x="18" y="7"/>
                  <a:pt x="18" y="7"/>
                </a:cubicBezTo>
                <a:cubicBezTo>
                  <a:pt x="17" y="6"/>
                  <a:pt x="16" y="5"/>
                  <a:pt x="13" y="5"/>
                </a:cubicBezTo>
                <a:cubicBezTo>
                  <a:pt x="10" y="5"/>
                  <a:pt x="10" y="5"/>
                  <a:pt x="10" y="5"/>
                </a:cubicBezTo>
                <a:cubicBezTo>
                  <a:pt x="11" y="3"/>
                  <a:pt x="11" y="3"/>
                  <a:pt x="11" y="3"/>
                </a:cubicBezTo>
                <a:cubicBezTo>
                  <a:pt x="30" y="0"/>
                  <a:pt x="30" y="0"/>
                  <a:pt x="30" y="0"/>
                </a:cubicBezTo>
                <a:cubicBezTo>
                  <a:pt x="19" y="38"/>
                  <a:pt x="19" y="38"/>
                  <a:pt x="19" y="38"/>
                </a:cubicBezTo>
                <a:close/>
                <a:moveTo>
                  <a:pt x="11" y="72"/>
                </a:moveTo>
                <a:cubicBezTo>
                  <a:pt x="11" y="75"/>
                  <a:pt x="12" y="77"/>
                  <a:pt x="17" y="76"/>
                </a:cubicBezTo>
                <a:cubicBezTo>
                  <a:pt x="22" y="76"/>
                  <a:pt x="26" y="74"/>
                  <a:pt x="30" y="69"/>
                </a:cubicBezTo>
                <a:cubicBezTo>
                  <a:pt x="34" y="64"/>
                  <a:pt x="37" y="59"/>
                  <a:pt x="40" y="53"/>
                </a:cubicBezTo>
                <a:cubicBezTo>
                  <a:pt x="42" y="48"/>
                  <a:pt x="43" y="44"/>
                  <a:pt x="43" y="39"/>
                </a:cubicBezTo>
                <a:cubicBezTo>
                  <a:pt x="43" y="33"/>
                  <a:pt x="40" y="31"/>
                  <a:pt x="35" y="30"/>
                </a:cubicBezTo>
                <a:cubicBezTo>
                  <a:pt x="31" y="30"/>
                  <a:pt x="27" y="33"/>
                  <a:pt x="24" y="38"/>
                </a:cubicBezTo>
                <a:cubicBezTo>
                  <a:pt x="20" y="41"/>
                  <a:pt x="18" y="45"/>
                  <a:pt x="17" y="50"/>
                </a:cubicBezTo>
                <a:cubicBezTo>
                  <a:pt x="14" y="58"/>
                  <a:pt x="14" y="58"/>
                  <a:pt x="14" y="58"/>
                </a:cubicBezTo>
                <a:cubicBezTo>
                  <a:pt x="12" y="64"/>
                  <a:pt x="11" y="69"/>
                  <a:pt x="11" y="72"/>
                </a:cubicBezTo>
                <a:close/>
              </a:path>
            </a:pathLst>
          </a:custGeom>
          <a:solidFill>
            <a:srgbClr val="231F20"/>
          </a:solidFill>
          <a:ln w="9525">
            <a:noFill/>
            <a:round/>
            <a:headEnd/>
            <a:tailEnd/>
          </a:ln>
        </p:spPr>
        <p:txBody>
          <a:bodyPr/>
          <a:lstStyle/>
          <a:p>
            <a:endParaRPr lang="en-US" dirty="0"/>
          </a:p>
        </p:txBody>
      </p:sp>
      <p:grpSp>
        <p:nvGrpSpPr>
          <p:cNvPr id="50192" name="Group 42"/>
          <p:cNvGrpSpPr>
            <a:grpSpLocks/>
          </p:cNvGrpSpPr>
          <p:nvPr/>
        </p:nvGrpSpPr>
        <p:grpSpPr bwMode="auto">
          <a:xfrm>
            <a:off x="5519738" y="2360613"/>
            <a:ext cx="1411287" cy="709612"/>
            <a:chOff x="3636" y="1472"/>
            <a:chExt cx="889" cy="447"/>
          </a:xfrm>
        </p:grpSpPr>
        <p:sp>
          <p:nvSpPr>
            <p:cNvPr id="50218" name="Rectangle 9"/>
            <p:cNvSpPr>
              <a:spLocks noChangeArrowheads="1"/>
            </p:cNvSpPr>
            <p:nvPr/>
          </p:nvSpPr>
          <p:spPr bwMode="auto">
            <a:xfrm>
              <a:off x="3636" y="1472"/>
              <a:ext cx="889" cy="447"/>
            </a:xfrm>
            <a:prstGeom prst="rect">
              <a:avLst/>
            </a:prstGeom>
            <a:solidFill>
              <a:schemeClr val="bg1"/>
            </a:solidFill>
            <a:ln w="25400" algn="ctr">
              <a:solidFill>
                <a:srgbClr val="CCCCCC"/>
              </a:solidFill>
              <a:round/>
              <a:headEnd/>
              <a:tailEnd/>
            </a:ln>
          </p:spPr>
          <p:txBody>
            <a:bodyPr wrap="none" lIns="82124" tIns="41061" rIns="82124" bIns="41061" anchor="ctr"/>
            <a:lstStyle/>
            <a:p>
              <a:endParaRPr lang="en-US" dirty="0"/>
            </a:p>
          </p:txBody>
        </p:sp>
        <p:pic>
          <p:nvPicPr>
            <p:cNvPr id="50219" name="Picture 19" descr="american-express-card-large"/>
            <p:cNvPicPr>
              <a:picLocks noChangeAspect="1" noChangeArrowheads="1"/>
            </p:cNvPicPr>
            <p:nvPr/>
          </p:nvPicPr>
          <p:blipFill>
            <a:blip r:embed="rId6" cstate="print"/>
            <a:srcRect/>
            <a:stretch>
              <a:fillRect/>
            </a:stretch>
          </p:blipFill>
          <p:spPr bwMode="auto">
            <a:xfrm>
              <a:off x="3793" y="1512"/>
              <a:ext cx="575" cy="370"/>
            </a:xfrm>
            <a:prstGeom prst="rect">
              <a:avLst/>
            </a:prstGeom>
            <a:noFill/>
            <a:ln w="9525">
              <a:noFill/>
              <a:miter lim="800000"/>
              <a:headEnd/>
              <a:tailEnd/>
            </a:ln>
          </p:spPr>
        </p:pic>
      </p:grpSp>
      <p:grpSp>
        <p:nvGrpSpPr>
          <p:cNvPr id="50193" name="Group 46"/>
          <p:cNvGrpSpPr>
            <a:grpSpLocks/>
          </p:cNvGrpSpPr>
          <p:nvPr/>
        </p:nvGrpSpPr>
        <p:grpSpPr bwMode="auto">
          <a:xfrm>
            <a:off x="6310313" y="3252788"/>
            <a:ext cx="1411287" cy="709612"/>
            <a:chOff x="4032" y="2016"/>
            <a:chExt cx="889" cy="447"/>
          </a:xfrm>
        </p:grpSpPr>
        <p:sp>
          <p:nvSpPr>
            <p:cNvPr id="50216" name="Rectangle 10"/>
            <p:cNvSpPr>
              <a:spLocks noChangeArrowheads="1"/>
            </p:cNvSpPr>
            <p:nvPr/>
          </p:nvSpPr>
          <p:spPr bwMode="auto">
            <a:xfrm>
              <a:off x="4032" y="2016"/>
              <a:ext cx="889" cy="447"/>
            </a:xfrm>
            <a:prstGeom prst="rect">
              <a:avLst/>
            </a:prstGeom>
            <a:solidFill>
              <a:schemeClr val="bg1"/>
            </a:solidFill>
            <a:ln w="25400" algn="ctr">
              <a:solidFill>
                <a:srgbClr val="CCCCCC"/>
              </a:solidFill>
              <a:round/>
              <a:headEnd/>
              <a:tailEnd/>
            </a:ln>
          </p:spPr>
          <p:txBody>
            <a:bodyPr wrap="none" lIns="82124" tIns="41061" rIns="82124" bIns="41061" anchor="ctr"/>
            <a:lstStyle/>
            <a:p>
              <a:endParaRPr lang="en-US" dirty="0"/>
            </a:p>
          </p:txBody>
        </p:sp>
        <p:pic>
          <p:nvPicPr>
            <p:cNvPr id="50217" name="Picture 20"/>
            <p:cNvPicPr>
              <a:picLocks noChangeAspect="1" noChangeArrowheads="1"/>
            </p:cNvPicPr>
            <p:nvPr/>
          </p:nvPicPr>
          <p:blipFill>
            <a:blip r:embed="rId7" cstate="print"/>
            <a:srcRect/>
            <a:stretch>
              <a:fillRect/>
            </a:stretch>
          </p:blipFill>
          <p:spPr bwMode="auto">
            <a:xfrm>
              <a:off x="4202" y="2064"/>
              <a:ext cx="549" cy="355"/>
            </a:xfrm>
            <a:prstGeom prst="rect">
              <a:avLst/>
            </a:prstGeom>
            <a:noFill/>
            <a:ln w="9525" algn="ctr">
              <a:noFill/>
              <a:miter lim="800000"/>
              <a:headEnd/>
              <a:tailEnd/>
            </a:ln>
          </p:spPr>
        </p:pic>
      </p:grpSp>
      <p:grpSp>
        <p:nvGrpSpPr>
          <p:cNvPr id="50194" name="Group 45"/>
          <p:cNvGrpSpPr>
            <a:grpSpLocks/>
          </p:cNvGrpSpPr>
          <p:nvPr/>
        </p:nvGrpSpPr>
        <p:grpSpPr bwMode="auto">
          <a:xfrm>
            <a:off x="7119938" y="2360613"/>
            <a:ext cx="1411287" cy="709612"/>
            <a:chOff x="4560" y="1488"/>
            <a:chExt cx="889" cy="447"/>
          </a:xfrm>
        </p:grpSpPr>
        <p:sp>
          <p:nvSpPr>
            <p:cNvPr id="50195" name="Rectangle 11"/>
            <p:cNvSpPr>
              <a:spLocks noChangeArrowheads="1"/>
            </p:cNvSpPr>
            <p:nvPr/>
          </p:nvSpPr>
          <p:spPr bwMode="auto">
            <a:xfrm>
              <a:off x="4560" y="1488"/>
              <a:ext cx="889" cy="447"/>
            </a:xfrm>
            <a:prstGeom prst="rect">
              <a:avLst/>
            </a:prstGeom>
            <a:solidFill>
              <a:schemeClr val="bg1"/>
            </a:solidFill>
            <a:ln w="25400" algn="ctr">
              <a:solidFill>
                <a:srgbClr val="CCCCCC"/>
              </a:solidFill>
              <a:round/>
              <a:headEnd/>
              <a:tailEnd/>
            </a:ln>
          </p:spPr>
          <p:txBody>
            <a:bodyPr wrap="none" lIns="82124" tIns="41061" rIns="82124" bIns="41061" anchor="ctr"/>
            <a:lstStyle/>
            <a:p>
              <a:endParaRPr lang="en-US" dirty="0"/>
            </a:p>
          </p:txBody>
        </p:sp>
        <p:grpSp>
          <p:nvGrpSpPr>
            <p:cNvPr id="50196" name="Group 21"/>
            <p:cNvGrpSpPr>
              <a:grpSpLocks/>
            </p:cNvGrpSpPr>
            <p:nvPr/>
          </p:nvGrpSpPr>
          <p:grpSpPr bwMode="auto">
            <a:xfrm>
              <a:off x="4810" y="1515"/>
              <a:ext cx="389" cy="394"/>
              <a:chOff x="4806" y="2172"/>
              <a:chExt cx="748" cy="748"/>
            </a:xfrm>
          </p:grpSpPr>
          <p:sp>
            <p:nvSpPr>
              <p:cNvPr id="50197" name="AutoShape 22"/>
              <p:cNvSpPr>
                <a:spLocks noChangeAspect="1" noChangeArrowheads="1" noTextEdit="1"/>
              </p:cNvSpPr>
              <p:nvPr/>
            </p:nvSpPr>
            <p:spPr bwMode="auto">
              <a:xfrm>
                <a:off x="4806" y="2172"/>
                <a:ext cx="748" cy="748"/>
              </a:xfrm>
              <a:prstGeom prst="rect">
                <a:avLst/>
              </a:prstGeom>
              <a:noFill/>
              <a:ln w="9525">
                <a:noFill/>
                <a:miter lim="800000"/>
                <a:headEnd/>
                <a:tailEnd/>
              </a:ln>
            </p:spPr>
            <p:txBody>
              <a:bodyPr/>
              <a:lstStyle/>
              <a:p>
                <a:endParaRPr lang="en-US" dirty="0"/>
              </a:p>
            </p:txBody>
          </p:sp>
          <p:sp>
            <p:nvSpPr>
              <p:cNvPr id="50198" name="Freeform 23"/>
              <p:cNvSpPr>
                <a:spLocks noEditPoints="1"/>
              </p:cNvSpPr>
              <p:nvPr/>
            </p:nvSpPr>
            <p:spPr bwMode="auto">
              <a:xfrm>
                <a:off x="4888" y="2183"/>
                <a:ext cx="582" cy="726"/>
              </a:xfrm>
              <a:custGeom>
                <a:avLst/>
                <a:gdLst>
                  <a:gd name="T0" fmla="*/ 542 w 599"/>
                  <a:gd name="T1" fmla="*/ 153 h 749"/>
                  <a:gd name="T2" fmla="*/ 489 w 599"/>
                  <a:gd name="T3" fmla="*/ 46 h 749"/>
                  <a:gd name="T4" fmla="*/ 275 w 599"/>
                  <a:gd name="T5" fmla="*/ 0 h 749"/>
                  <a:gd name="T6" fmla="*/ 60 w 599"/>
                  <a:gd name="T7" fmla="*/ 46 h 749"/>
                  <a:gd name="T8" fmla="*/ 8 w 599"/>
                  <a:gd name="T9" fmla="*/ 153 h 749"/>
                  <a:gd name="T10" fmla="*/ 1 w 599"/>
                  <a:gd name="T11" fmla="*/ 337 h 749"/>
                  <a:gd name="T12" fmla="*/ 1 w 599"/>
                  <a:gd name="T13" fmla="*/ 343 h 749"/>
                  <a:gd name="T14" fmla="*/ 1 w 599"/>
                  <a:gd name="T15" fmla="*/ 363 h 749"/>
                  <a:gd name="T16" fmla="*/ 61 w 599"/>
                  <a:gd name="T17" fmla="*/ 636 h 749"/>
                  <a:gd name="T18" fmla="*/ 275 w 599"/>
                  <a:gd name="T19" fmla="*/ 682 h 749"/>
                  <a:gd name="T20" fmla="*/ 488 w 599"/>
                  <a:gd name="T21" fmla="*/ 636 h 749"/>
                  <a:gd name="T22" fmla="*/ 549 w 599"/>
                  <a:gd name="T23" fmla="*/ 363 h 749"/>
                  <a:gd name="T24" fmla="*/ 549 w 599"/>
                  <a:gd name="T25" fmla="*/ 343 h 749"/>
                  <a:gd name="T26" fmla="*/ 549 w 599"/>
                  <a:gd name="T27" fmla="*/ 337 h 749"/>
                  <a:gd name="T28" fmla="*/ 542 w 599"/>
                  <a:gd name="T29" fmla="*/ 153 h 749"/>
                  <a:gd name="T30" fmla="*/ 534 w 599"/>
                  <a:gd name="T31" fmla="*/ 337 h 749"/>
                  <a:gd name="T32" fmla="*/ 534 w 599"/>
                  <a:gd name="T33" fmla="*/ 343 h 749"/>
                  <a:gd name="T34" fmla="*/ 534 w 599"/>
                  <a:gd name="T35" fmla="*/ 363 h 749"/>
                  <a:gd name="T36" fmla="*/ 479 w 599"/>
                  <a:gd name="T37" fmla="*/ 626 h 749"/>
                  <a:gd name="T38" fmla="*/ 275 w 599"/>
                  <a:gd name="T39" fmla="*/ 668 h 749"/>
                  <a:gd name="T40" fmla="*/ 71 w 599"/>
                  <a:gd name="T41" fmla="*/ 626 h 749"/>
                  <a:gd name="T42" fmla="*/ 16 w 599"/>
                  <a:gd name="T43" fmla="*/ 363 h 749"/>
                  <a:gd name="T44" fmla="*/ 16 w 599"/>
                  <a:gd name="T45" fmla="*/ 343 h 749"/>
                  <a:gd name="T46" fmla="*/ 16 w 599"/>
                  <a:gd name="T47" fmla="*/ 337 h 749"/>
                  <a:gd name="T48" fmla="*/ 70 w 599"/>
                  <a:gd name="T49" fmla="*/ 56 h 749"/>
                  <a:gd name="T50" fmla="*/ 275 w 599"/>
                  <a:gd name="T51" fmla="*/ 15 h 749"/>
                  <a:gd name="T52" fmla="*/ 480 w 599"/>
                  <a:gd name="T53" fmla="*/ 56 h 749"/>
                  <a:gd name="T54" fmla="*/ 534 w 599"/>
                  <a:gd name="T55" fmla="*/ 337 h 7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99"/>
                  <a:gd name="T85" fmla="*/ 0 h 749"/>
                  <a:gd name="T86" fmla="*/ 599 w 599"/>
                  <a:gd name="T87" fmla="*/ 749 h 74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99" h="749">
                    <a:moveTo>
                      <a:pt x="591" y="168"/>
                    </a:moveTo>
                    <a:cubicBezTo>
                      <a:pt x="583" y="116"/>
                      <a:pt x="566" y="81"/>
                      <a:pt x="533" y="51"/>
                    </a:cubicBezTo>
                    <a:cubicBezTo>
                      <a:pt x="484" y="6"/>
                      <a:pt x="376" y="0"/>
                      <a:pt x="300" y="0"/>
                    </a:cubicBezTo>
                    <a:cubicBezTo>
                      <a:pt x="223" y="0"/>
                      <a:pt x="115" y="6"/>
                      <a:pt x="66" y="51"/>
                    </a:cubicBezTo>
                    <a:cubicBezTo>
                      <a:pt x="33" y="81"/>
                      <a:pt x="16" y="116"/>
                      <a:pt x="8" y="168"/>
                    </a:cubicBezTo>
                    <a:cubicBezTo>
                      <a:pt x="0" y="217"/>
                      <a:pt x="1" y="281"/>
                      <a:pt x="1" y="370"/>
                    </a:cubicBezTo>
                    <a:cubicBezTo>
                      <a:pt x="1" y="377"/>
                      <a:pt x="1" y="377"/>
                      <a:pt x="1" y="377"/>
                    </a:cubicBezTo>
                    <a:cubicBezTo>
                      <a:pt x="1" y="398"/>
                      <a:pt x="1" y="398"/>
                      <a:pt x="1" y="398"/>
                    </a:cubicBezTo>
                    <a:cubicBezTo>
                      <a:pt x="3" y="563"/>
                      <a:pt x="3" y="639"/>
                      <a:pt x="67" y="698"/>
                    </a:cubicBezTo>
                    <a:cubicBezTo>
                      <a:pt x="117" y="743"/>
                      <a:pt x="224" y="749"/>
                      <a:pt x="300" y="749"/>
                    </a:cubicBezTo>
                    <a:cubicBezTo>
                      <a:pt x="375" y="749"/>
                      <a:pt x="482" y="743"/>
                      <a:pt x="532" y="698"/>
                    </a:cubicBezTo>
                    <a:cubicBezTo>
                      <a:pt x="596" y="639"/>
                      <a:pt x="596" y="563"/>
                      <a:pt x="598" y="398"/>
                    </a:cubicBezTo>
                    <a:cubicBezTo>
                      <a:pt x="598" y="377"/>
                      <a:pt x="598" y="377"/>
                      <a:pt x="598" y="377"/>
                    </a:cubicBezTo>
                    <a:cubicBezTo>
                      <a:pt x="598" y="370"/>
                      <a:pt x="598" y="370"/>
                      <a:pt x="598" y="370"/>
                    </a:cubicBezTo>
                    <a:cubicBezTo>
                      <a:pt x="598" y="281"/>
                      <a:pt x="599" y="217"/>
                      <a:pt x="591" y="168"/>
                    </a:cubicBezTo>
                    <a:close/>
                    <a:moveTo>
                      <a:pt x="583" y="370"/>
                    </a:moveTo>
                    <a:cubicBezTo>
                      <a:pt x="583" y="377"/>
                      <a:pt x="583" y="377"/>
                      <a:pt x="583" y="377"/>
                    </a:cubicBezTo>
                    <a:cubicBezTo>
                      <a:pt x="583" y="398"/>
                      <a:pt x="583" y="398"/>
                      <a:pt x="583" y="398"/>
                    </a:cubicBezTo>
                    <a:cubicBezTo>
                      <a:pt x="582" y="564"/>
                      <a:pt x="581" y="632"/>
                      <a:pt x="522" y="687"/>
                    </a:cubicBezTo>
                    <a:cubicBezTo>
                      <a:pt x="476" y="729"/>
                      <a:pt x="373" y="734"/>
                      <a:pt x="300" y="734"/>
                    </a:cubicBezTo>
                    <a:cubicBezTo>
                      <a:pt x="226" y="734"/>
                      <a:pt x="123" y="729"/>
                      <a:pt x="77" y="687"/>
                    </a:cubicBezTo>
                    <a:cubicBezTo>
                      <a:pt x="18" y="632"/>
                      <a:pt x="17" y="564"/>
                      <a:pt x="16" y="398"/>
                    </a:cubicBezTo>
                    <a:cubicBezTo>
                      <a:pt x="16" y="377"/>
                      <a:pt x="16" y="377"/>
                      <a:pt x="16" y="377"/>
                    </a:cubicBezTo>
                    <a:cubicBezTo>
                      <a:pt x="16" y="370"/>
                      <a:pt x="16" y="370"/>
                      <a:pt x="16" y="370"/>
                    </a:cubicBezTo>
                    <a:cubicBezTo>
                      <a:pt x="14" y="193"/>
                      <a:pt x="14" y="119"/>
                      <a:pt x="76" y="62"/>
                    </a:cubicBezTo>
                    <a:cubicBezTo>
                      <a:pt x="122" y="20"/>
                      <a:pt x="225" y="15"/>
                      <a:pt x="300" y="15"/>
                    </a:cubicBezTo>
                    <a:cubicBezTo>
                      <a:pt x="374" y="15"/>
                      <a:pt x="477" y="20"/>
                      <a:pt x="523" y="62"/>
                    </a:cubicBezTo>
                    <a:cubicBezTo>
                      <a:pt x="585" y="119"/>
                      <a:pt x="585" y="193"/>
                      <a:pt x="583" y="370"/>
                    </a:cubicBezTo>
                    <a:close/>
                  </a:path>
                </a:pathLst>
              </a:custGeom>
              <a:solidFill>
                <a:srgbClr val="F3C727"/>
              </a:solidFill>
              <a:ln w="9525">
                <a:noFill/>
                <a:round/>
                <a:headEnd/>
                <a:tailEnd/>
              </a:ln>
            </p:spPr>
            <p:txBody>
              <a:bodyPr/>
              <a:lstStyle/>
              <a:p>
                <a:endParaRPr lang="en-US" dirty="0"/>
              </a:p>
            </p:txBody>
          </p:sp>
          <p:sp>
            <p:nvSpPr>
              <p:cNvPr id="50199" name="Freeform 24"/>
              <p:cNvSpPr>
                <a:spLocks/>
              </p:cNvSpPr>
              <p:nvPr/>
            </p:nvSpPr>
            <p:spPr bwMode="auto">
              <a:xfrm>
                <a:off x="4985" y="2290"/>
                <a:ext cx="393" cy="391"/>
              </a:xfrm>
              <a:custGeom>
                <a:avLst/>
                <a:gdLst>
                  <a:gd name="T0" fmla="*/ 251 w 405"/>
                  <a:gd name="T1" fmla="*/ 20 h 403"/>
                  <a:gd name="T2" fmla="*/ 299 w 405"/>
                  <a:gd name="T3" fmla="*/ 0 h 403"/>
                  <a:gd name="T4" fmla="*/ 370 w 405"/>
                  <a:gd name="T5" fmla="*/ 0 h 403"/>
                  <a:gd name="T6" fmla="*/ 370 w 405"/>
                  <a:gd name="T7" fmla="*/ 310 h 403"/>
                  <a:gd name="T8" fmla="*/ 311 w 405"/>
                  <a:gd name="T9" fmla="*/ 368 h 403"/>
                  <a:gd name="T10" fmla="*/ 238 w 405"/>
                  <a:gd name="T11" fmla="*/ 368 h 403"/>
                  <a:gd name="T12" fmla="*/ 238 w 405"/>
                  <a:gd name="T13" fmla="*/ 344 h 403"/>
                  <a:gd name="T14" fmla="*/ 192 w 405"/>
                  <a:gd name="T15" fmla="*/ 368 h 403"/>
                  <a:gd name="T16" fmla="*/ 118 w 405"/>
                  <a:gd name="T17" fmla="*/ 368 h 403"/>
                  <a:gd name="T18" fmla="*/ 118 w 405"/>
                  <a:gd name="T19" fmla="*/ 344 h 403"/>
                  <a:gd name="T20" fmla="*/ 74 w 405"/>
                  <a:gd name="T21" fmla="*/ 368 h 403"/>
                  <a:gd name="T22" fmla="*/ 0 w 405"/>
                  <a:gd name="T23" fmla="*/ 368 h 403"/>
                  <a:gd name="T24" fmla="*/ 0 w 405"/>
                  <a:gd name="T25" fmla="*/ 60 h 403"/>
                  <a:gd name="T26" fmla="*/ 60 w 405"/>
                  <a:gd name="T27" fmla="*/ 0 h 403"/>
                  <a:gd name="T28" fmla="*/ 133 w 405"/>
                  <a:gd name="T29" fmla="*/ 0 h 403"/>
                  <a:gd name="T30" fmla="*/ 133 w 405"/>
                  <a:gd name="T31" fmla="*/ 20 h 403"/>
                  <a:gd name="T32" fmla="*/ 180 w 405"/>
                  <a:gd name="T33" fmla="*/ 0 h 403"/>
                  <a:gd name="T34" fmla="*/ 251 w 405"/>
                  <a:gd name="T35" fmla="*/ 0 h 403"/>
                  <a:gd name="T36" fmla="*/ 251 w 405"/>
                  <a:gd name="T37" fmla="*/ 20 h 4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5"/>
                  <a:gd name="T58" fmla="*/ 0 h 403"/>
                  <a:gd name="T59" fmla="*/ 405 w 405"/>
                  <a:gd name="T60" fmla="*/ 403 h 4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5" h="403">
                    <a:moveTo>
                      <a:pt x="275" y="23"/>
                    </a:moveTo>
                    <a:cubicBezTo>
                      <a:pt x="287" y="8"/>
                      <a:pt x="305" y="0"/>
                      <a:pt x="327" y="0"/>
                    </a:cubicBezTo>
                    <a:cubicBezTo>
                      <a:pt x="405" y="0"/>
                      <a:pt x="405" y="0"/>
                      <a:pt x="405" y="0"/>
                    </a:cubicBezTo>
                    <a:cubicBezTo>
                      <a:pt x="405" y="339"/>
                      <a:pt x="405" y="339"/>
                      <a:pt x="405" y="339"/>
                    </a:cubicBezTo>
                    <a:cubicBezTo>
                      <a:pt x="405" y="371"/>
                      <a:pt x="373" y="403"/>
                      <a:pt x="341" y="403"/>
                    </a:cubicBezTo>
                    <a:cubicBezTo>
                      <a:pt x="260" y="403"/>
                      <a:pt x="260" y="403"/>
                      <a:pt x="260" y="403"/>
                    </a:cubicBezTo>
                    <a:cubicBezTo>
                      <a:pt x="260" y="377"/>
                      <a:pt x="260" y="377"/>
                      <a:pt x="260" y="377"/>
                    </a:cubicBezTo>
                    <a:cubicBezTo>
                      <a:pt x="248" y="392"/>
                      <a:pt x="229" y="403"/>
                      <a:pt x="210" y="403"/>
                    </a:cubicBezTo>
                    <a:cubicBezTo>
                      <a:pt x="130" y="403"/>
                      <a:pt x="130" y="403"/>
                      <a:pt x="130" y="403"/>
                    </a:cubicBezTo>
                    <a:cubicBezTo>
                      <a:pt x="130" y="377"/>
                      <a:pt x="130" y="377"/>
                      <a:pt x="130" y="377"/>
                    </a:cubicBezTo>
                    <a:cubicBezTo>
                      <a:pt x="118" y="392"/>
                      <a:pt x="99" y="403"/>
                      <a:pt x="80" y="403"/>
                    </a:cubicBezTo>
                    <a:cubicBezTo>
                      <a:pt x="0" y="403"/>
                      <a:pt x="0" y="403"/>
                      <a:pt x="0" y="403"/>
                    </a:cubicBezTo>
                    <a:cubicBezTo>
                      <a:pt x="0" y="66"/>
                      <a:pt x="0" y="66"/>
                      <a:pt x="0" y="66"/>
                    </a:cubicBezTo>
                    <a:cubicBezTo>
                      <a:pt x="0" y="26"/>
                      <a:pt x="28" y="0"/>
                      <a:pt x="66" y="0"/>
                    </a:cubicBezTo>
                    <a:cubicBezTo>
                      <a:pt x="145" y="0"/>
                      <a:pt x="145" y="0"/>
                      <a:pt x="145" y="0"/>
                    </a:cubicBezTo>
                    <a:cubicBezTo>
                      <a:pt x="145" y="23"/>
                      <a:pt x="145" y="23"/>
                      <a:pt x="145" y="23"/>
                    </a:cubicBezTo>
                    <a:cubicBezTo>
                      <a:pt x="157" y="8"/>
                      <a:pt x="175" y="0"/>
                      <a:pt x="197" y="0"/>
                    </a:cubicBezTo>
                    <a:cubicBezTo>
                      <a:pt x="275" y="0"/>
                      <a:pt x="275" y="0"/>
                      <a:pt x="275" y="0"/>
                    </a:cubicBezTo>
                    <a:cubicBezTo>
                      <a:pt x="275" y="23"/>
                      <a:pt x="275" y="23"/>
                      <a:pt x="275" y="23"/>
                    </a:cubicBezTo>
                    <a:close/>
                  </a:path>
                </a:pathLst>
              </a:custGeom>
              <a:solidFill>
                <a:srgbClr val="F3C727"/>
              </a:solidFill>
              <a:ln w="9525">
                <a:noFill/>
                <a:round/>
                <a:headEnd/>
                <a:tailEnd/>
              </a:ln>
            </p:spPr>
            <p:txBody>
              <a:bodyPr/>
              <a:lstStyle/>
              <a:p>
                <a:endParaRPr lang="en-US" dirty="0"/>
              </a:p>
            </p:txBody>
          </p:sp>
          <p:sp>
            <p:nvSpPr>
              <p:cNvPr id="50200" name="Freeform 25"/>
              <p:cNvSpPr>
                <a:spLocks/>
              </p:cNvSpPr>
              <p:nvPr/>
            </p:nvSpPr>
            <p:spPr bwMode="auto">
              <a:xfrm>
                <a:off x="4999" y="2305"/>
                <a:ext cx="113" cy="363"/>
              </a:xfrm>
              <a:custGeom>
                <a:avLst/>
                <a:gdLst>
                  <a:gd name="T0" fmla="*/ 0 w 116"/>
                  <a:gd name="T1" fmla="*/ 342 h 374"/>
                  <a:gd name="T2" fmla="*/ 60 w 116"/>
                  <a:gd name="T3" fmla="*/ 342 h 374"/>
                  <a:gd name="T4" fmla="*/ 107 w 116"/>
                  <a:gd name="T5" fmla="*/ 296 h 374"/>
                  <a:gd name="T6" fmla="*/ 107 w 116"/>
                  <a:gd name="T7" fmla="*/ 0 h 374"/>
                  <a:gd name="T8" fmla="*/ 49 w 116"/>
                  <a:gd name="T9" fmla="*/ 0 h 374"/>
                  <a:gd name="T10" fmla="*/ 0 w 116"/>
                  <a:gd name="T11" fmla="*/ 47 h 374"/>
                  <a:gd name="T12" fmla="*/ 0 w 116"/>
                  <a:gd name="T13" fmla="*/ 342 h 374"/>
                  <a:gd name="T14" fmla="*/ 0 60000 65536"/>
                  <a:gd name="T15" fmla="*/ 0 60000 65536"/>
                  <a:gd name="T16" fmla="*/ 0 60000 65536"/>
                  <a:gd name="T17" fmla="*/ 0 60000 65536"/>
                  <a:gd name="T18" fmla="*/ 0 60000 65536"/>
                  <a:gd name="T19" fmla="*/ 0 60000 65536"/>
                  <a:gd name="T20" fmla="*/ 0 60000 65536"/>
                  <a:gd name="T21" fmla="*/ 0 w 116"/>
                  <a:gd name="T22" fmla="*/ 0 h 374"/>
                  <a:gd name="T23" fmla="*/ 116 w 116"/>
                  <a:gd name="T24" fmla="*/ 374 h 3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 h="374">
                    <a:moveTo>
                      <a:pt x="0" y="374"/>
                    </a:moveTo>
                    <a:cubicBezTo>
                      <a:pt x="66" y="374"/>
                      <a:pt x="66" y="374"/>
                      <a:pt x="66" y="374"/>
                    </a:cubicBezTo>
                    <a:cubicBezTo>
                      <a:pt x="89" y="374"/>
                      <a:pt x="116" y="352"/>
                      <a:pt x="116" y="324"/>
                    </a:cubicBezTo>
                    <a:cubicBezTo>
                      <a:pt x="116" y="0"/>
                      <a:pt x="116" y="0"/>
                      <a:pt x="116" y="0"/>
                    </a:cubicBezTo>
                    <a:cubicBezTo>
                      <a:pt x="52" y="0"/>
                      <a:pt x="52" y="0"/>
                      <a:pt x="52" y="0"/>
                    </a:cubicBezTo>
                    <a:cubicBezTo>
                      <a:pt x="23" y="0"/>
                      <a:pt x="0" y="18"/>
                      <a:pt x="0" y="51"/>
                    </a:cubicBezTo>
                    <a:cubicBezTo>
                      <a:pt x="0" y="374"/>
                      <a:pt x="0" y="374"/>
                      <a:pt x="0" y="374"/>
                    </a:cubicBezTo>
                    <a:close/>
                  </a:path>
                </a:pathLst>
              </a:custGeom>
              <a:solidFill>
                <a:srgbClr val="00A1E4"/>
              </a:solidFill>
              <a:ln w="9525">
                <a:noFill/>
                <a:round/>
                <a:headEnd/>
                <a:tailEnd/>
              </a:ln>
            </p:spPr>
            <p:txBody>
              <a:bodyPr/>
              <a:lstStyle/>
              <a:p>
                <a:endParaRPr lang="en-US" dirty="0"/>
              </a:p>
            </p:txBody>
          </p:sp>
          <p:sp>
            <p:nvSpPr>
              <p:cNvPr id="50201" name="Freeform 26"/>
              <p:cNvSpPr>
                <a:spLocks/>
              </p:cNvSpPr>
              <p:nvPr/>
            </p:nvSpPr>
            <p:spPr bwMode="auto">
              <a:xfrm>
                <a:off x="5126" y="2305"/>
                <a:ext cx="112" cy="363"/>
              </a:xfrm>
              <a:custGeom>
                <a:avLst/>
                <a:gdLst>
                  <a:gd name="T0" fmla="*/ 0 w 115"/>
                  <a:gd name="T1" fmla="*/ 342 h 374"/>
                  <a:gd name="T2" fmla="*/ 59 w 115"/>
                  <a:gd name="T3" fmla="*/ 342 h 374"/>
                  <a:gd name="T4" fmla="*/ 106 w 115"/>
                  <a:gd name="T5" fmla="*/ 296 h 374"/>
                  <a:gd name="T6" fmla="*/ 106 w 115"/>
                  <a:gd name="T7" fmla="*/ 0 h 374"/>
                  <a:gd name="T8" fmla="*/ 49 w 115"/>
                  <a:gd name="T9" fmla="*/ 0 h 374"/>
                  <a:gd name="T10" fmla="*/ 0 w 115"/>
                  <a:gd name="T11" fmla="*/ 47 h 374"/>
                  <a:gd name="T12" fmla="*/ 0 w 115"/>
                  <a:gd name="T13" fmla="*/ 342 h 374"/>
                  <a:gd name="T14" fmla="*/ 0 60000 65536"/>
                  <a:gd name="T15" fmla="*/ 0 60000 65536"/>
                  <a:gd name="T16" fmla="*/ 0 60000 65536"/>
                  <a:gd name="T17" fmla="*/ 0 60000 65536"/>
                  <a:gd name="T18" fmla="*/ 0 60000 65536"/>
                  <a:gd name="T19" fmla="*/ 0 60000 65536"/>
                  <a:gd name="T20" fmla="*/ 0 60000 65536"/>
                  <a:gd name="T21" fmla="*/ 0 w 115"/>
                  <a:gd name="T22" fmla="*/ 0 h 374"/>
                  <a:gd name="T23" fmla="*/ 115 w 115"/>
                  <a:gd name="T24" fmla="*/ 374 h 3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374">
                    <a:moveTo>
                      <a:pt x="0" y="374"/>
                    </a:moveTo>
                    <a:cubicBezTo>
                      <a:pt x="65" y="374"/>
                      <a:pt x="65" y="374"/>
                      <a:pt x="65" y="374"/>
                    </a:cubicBezTo>
                    <a:cubicBezTo>
                      <a:pt x="89" y="374"/>
                      <a:pt x="115" y="352"/>
                      <a:pt x="115" y="324"/>
                    </a:cubicBezTo>
                    <a:cubicBezTo>
                      <a:pt x="115" y="0"/>
                      <a:pt x="115" y="0"/>
                      <a:pt x="115" y="0"/>
                    </a:cubicBezTo>
                    <a:cubicBezTo>
                      <a:pt x="52" y="0"/>
                      <a:pt x="52" y="0"/>
                      <a:pt x="52" y="0"/>
                    </a:cubicBezTo>
                    <a:cubicBezTo>
                      <a:pt x="22" y="0"/>
                      <a:pt x="0" y="18"/>
                      <a:pt x="0" y="51"/>
                    </a:cubicBezTo>
                    <a:cubicBezTo>
                      <a:pt x="0" y="374"/>
                      <a:pt x="0" y="374"/>
                      <a:pt x="0" y="374"/>
                    </a:cubicBezTo>
                    <a:close/>
                  </a:path>
                </a:pathLst>
              </a:custGeom>
              <a:solidFill>
                <a:srgbClr val="ED1C24"/>
              </a:solidFill>
              <a:ln w="9525">
                <a:noFill/>
                <a:round/>
                <a:headEnd/>
                <a:tailEnd/>
              </a:ln>
            </p:spPr>
            <p:txBody>
              <a:bodyPr/>
              <a:lstStyle/>
              <a:p>
                <a:endParaRPr lang="en-US" dirty="0"/>
              </a:p>
            </p:txBody>
          </p:sp>
          <p:sp>
            <p:nvSpPr>
              <p:cNvPr id="50202" name="Freeform 27"/>
              <p:cNvSpPr>
                <a:spLocks/>
              </p:cNvSpPr>
              <p:nvPr/>
            </p:nvSpPr>
            <p:spPr bwMode="auto">
              <a:xfrm>
                <a:off x="5252" y="2305"/>
                <a:ext cx="113" cy="363"/>
              </a:xfrm>
              <a:custGeom>
                <a:avLst/>
                <a:gdLst>
                  <a:gd name="T0" fmla="*/ 0 w 116"/>
                  <a:gd name="T1" fmla="*/ 342 h 374"/>
                  <a:gd name="T2" fmla="*/ 60 w 116"/>
                  <a:gd name="T3" fmla="*/ 342 h 374"/>
                  <a:gd name="T4" fmla="*/ 107 w 116"/>
                  <a:gd name="T5" fmla="*/ 296 h 374"/>
                  <a:gd name="T6" fmla="*/ 107 w 116"/>
                  <a:gd name="T7" fmla="*/ 0 h 374"/>
                  <a:gd name="T8" fmla="*/ 49 w 116"/>
                  <a:gd name="T9" fmla="*/ 0 h 374"/>
                  <a:gd name="T10" fmla="*/ 0 w 116"/>
                  <a:gd name="T11" fmla="*/ 47 h 374"/>
                  <a:gd name="T12" fmla="*/ 0 w 116"/>
                  <a:gd name="T13" fmla="*/ 342 h 374"/>
                  <a:gd name="T14" fmla="*/ 0 60000 65536"/>
                  <a:gd name="T15" fmla="*/ 0 60000 65536"/>
                  <a:gd name="T16" fmla="*/ 0 60000 65536"/>
                  <a:gd name="T17" fmla="*/ 0 60000 65536"/>
                  <a:gd name="T18" fmla="*/ 0 60000 65536"/>
                  <a:gd name="T19" fmla="*/ 0 60000 65536"/>
                  <a:gd name="T20" fmla="*/ 0 60000 65536"/>
                  <a:gd name="T21" fmla="*/ 0 w 116"/>
                  <a:gd name="T22" fmla="*/ 0 h 374"/>
                  <a:gd name="T23" fmla="*/ 116 w 116"/>
                  <a:gd name="T24" fmla="*/ 374 h 3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 h="374">
                    <a:moveTo>
                      <a:pt x="0" y="374"/>
                    </a:moveTo>
                    <a:cubicBezTo>
                      <a:pt x="66" y="374"/>
                      <a:pt x="66" y="374"/>
                      <a:pt x="66" y="374"/>
                    </a:cubicBezTo>
                    <a:cubicBezTo>
                      <a:pt x="89" y="374"/>
                      <a:pt x="116" y="352"/>
                      <a:pt x="116" y="324"/>
                    </a:cubicBezTo>
                    <a:cubicBezTo>
                      <a:pt x="116" y="0"/>
                      <a:pt x="116" y="0"/>
                      <a:pt x="116" y="0"/>
                    </a:cubicBezTo>
                    <a:cubicBezTo>
                      <a:pt x="52" y="0"/>
                      <a:pt x="52" y="0"/>
                      <a:pt x="52" y="0"/>
                    </a:cubicBezTo>
                    <a:cubicBezTo>
                      <a:pt x="22" y="0"/>
                      <a:pt x="0" y="18"/>
                      <a:pt x="0" y="51"/>
                    </a:cubicBezTo>
                    <a:cubicBezTo>
                      <a:pt x="0" y="374"/>
                      <a:pt x="0" y="374"/>
                      <a:pt x="0" y="374"/>
                    </a:cubicBezTo>
                    <a:close/>
                  </a:path>
                </a:pathLst>
              </a:custGeom>
              <a:solidFill>
                <a:srgbClr val="00A651"/>
              </a:solidFill>
              <a:ln w="9525">
                <a:noFill/>
                <a:round/>
                <a:headEnd/>
                <a:tailEnd/>
              </a:ln>
            </p:spPr>
            <p:txBody>
              <a:bodyPr/>
              <a:lstStyle/>
              <a:p>
                <a:endParaRPr lang="en-US" dirty="0"/>
              </a:p>
            </p:txBody>
          </p:sp>
          <p:sp>
            <p:nvSpPr>
              <p:cNvPr id="50203" name="Freeform 28"/>
              <p:cNvSpPr>
                <a:spLocks/>
              </p:cNvSpPr>
              <p:nvPr/>
            </p:nvSpPr>
            <p:spPr bwMode="auto">
              <a:xfrm>
                <a:off x="4999" y="2446"/>
                <a:ext cx="111" cy="84"/>
              </a:xfrm>
              <a:custGeom>
                <a:avLst/>
                <a:gdLst>
                  <a:gd name="T0" fmla="*/ 18 w 114"/>
                  <a:gd name="T1" fmla="*/ 45 h 87"/>
                  <a:gd name="T2" fmla="*/ 0 w 114"/>
                  <a:gd name="T3" fmla="*/ 45 h 87"/>
                  <a:gd name="T4" fmla="*/ 53 w 114"/>
                  <a:gd name="T5" fmla="*/ 78 h 87"/>
                  <a:gd name="T6" fmla="*/ 105 w 114"/>
                  <a:gd name="T7" fmla="*/ 42 h 87"/>
                  <a:gd name="T8" fmla="*/ 105 w 114"/>
                  <a:gd name="T9" fmla="*/ 0 h 87"/>
                  <a:gd name="T10" fmla="*/ 67 w 114"/>
                  <a:gd name="T11" fmla="*/ 0 h 87"/>
                  <a:gd name="T12" fmla="*/ 67 w 114"/>
                  <a:gd name="T13" fmla="*/ 42 h 87"/>
                  <a:gd name="T14" fmla="*/ 44 w 114"/>
                  <a:gd name="T15" fmla="*/ 66 h 87"/>
                  <a:gd name="T16" fmla="*/ 18 w 114"/>
                  <a:gd name="T17" fmla="*/ 45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87"/>
                  <a:gd name="T29" fmla="*/ 114 w 114"/>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87">
                    <a:moveTo>
                      <a:pt x="18" y="51"/>
                    </a:moveTo>
                    <a:cubicBezTo>
                      <a:pt x="0" y="51"/>
                      <a:pt x="0" y="51"/>
                      <a:pt x="0" y="51"/>
                    </a:cubicBezTo>
                    <a:cubicBezTo>
                      <a:pt x="5" y="71"/>
                      <a:pt x="29" y="87"/>
                      <a:pt x="56" y="87"/>
                    </a:cubicBezTo>
                    <a:cubicBezTo>
                      <a:pt x="81" y="87"/>
                      <a:pt x="114" y="73"/>
                      <a:pt x="114" y="47"/>
                    </a:cubicBezTo>
                    <a:cubicBezTo>
                      <a:pt x="114" y="0"/>
                      <a:pt x="114" y="0"/>
                      <a:pt x="114" y="0"/>
                    </a:cubicBezTo>
                    <a:cubicBezTo>
                      <a:pt x="73" y="0"/>
                      <a:pt x="73" y="0"/>
                      <a:pt x="73" y="0"/>
                    </a:cubicBezTo>
                    <a:cubicBezTo>
                      <a:pt x="73" y="47"/>
                      <a:pt x="73" y="47"/>
                      <a:pt x="73" y="47"/>
                    </a:cubicBezTo>
                    <a:cubicBezTo>
                      <a:pt x="73" y="61"/>
                      <a:pt x="62" y="72"/>
                      <a:pt x="47" y="72"/>
                    </a:cubicBezTo>
                    <a:cubicBezTo>
                      <a:pt x="33" y="72"/>
                      <a:pt x="21" y="63"/>
                      <a:pt x="18" y="51"/>
                    </a:cubicBezTo>
                    <a:close/>
                  </a:path>
                </a:pathLst>
              </a:custGeom>
              <a:solidFill>
                <a:srgbClr val="FFFFFF"/>
              </a:solidFill>
              <a:ln w="9525">
                <a:noFill/>
                <a:round/>
                <a:headEnd/>
                <a:tailEnd/>
              </a:ln>
            </p:spPr>
            <p:txBody>
              <a:bodyPr/>
              <a:lstStyle/>
              <a:p>
                <a:endParaRPr lang="en-US" dirty="0"/>
              </a:p>
            </p:txBody>
          </p:sp>
          <p:sp>
            <p:nvSpPr>
              <p:cNvPr id="50204" name="Freeform 29"/>
              <p:cNvSpPr>
                <a:spLocks/>
              </p:cNvSpPr>
              <p:nvPr/>
            </p:nvSpPr>
            <p:spPr bwMode="auto">
              <a:xfrm>
                <a:off x="4976" y="2710"/>
                <a:ext cx="75" cy="58"/>
              </a:xfrm>
              <a:custGeom>
                <a:avLst/>
                <a:gdLst>
                  <a:gd name="T0" fmla="*/ 12 w 78"/>
                  <a:gd name="T1" fmla="*/ 32 h 59"/>
                  <a:gd name="T2" fmla="*/ 29 w 78"/>
                  <a:gd name="T3" fmla="*/ 46 h 59"/>
                  <a:gd name="T4" fmla="*/ 44 w 78"/>
                  <a:gd name="T5" fmla="*/ 29 h 59"/>
                  <a:gd name="T6" fmla="*/ 44 w 78"/>
                  <a:gd name="T7" fmla="*/ 0 h 59"/>
                  <a:gd name="T8" fmla="*/ 69 w 78"/>
                  <a:gd name="T9" fmla="*/ 0 h 59"/>
                  <a:gd name="T10" fmla="*/ 69 w 78"/>
                  <a:gd name="T11" fmla="*/ 29 h 59"/>
                  <a:gd name="T12" fmla="*/ 35 w 78"/>
                  <a:gd name="T13" fmla="*/ 56 h 59"/>
                  <a:gd name="T14" fmla="*/ 0 w 78"/>
                  <a:gd name="T15" fmla="*/ 32 h 59"/>
                  <a:gd name="T16" fmla="*/ 12 w 78"/>
                  <a:gd name="T17" fmla="*/ 32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59"/>
                  <a:gd name="T29" fmla="*/ 78 w 78"/>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59">
                    <a:moveTo>
                      <a:pt x="12" y="35"/>
                    </a:moveTo>
                    <a:cubicBezTo>
                      <a:pt x="14" y="43"/>
                      <a:pt x="22" y="49"/>
                      <a:pt x="32" y="49"/>
                    </a:cubicBezTo>
                    <a:cubicBezTo>
                      <a:pt x="42" y="49"/>
                      <a:pt x="50" y="42"/>
                      <a:pt x="50" y="32"/>
                    </a:cubicBezTo>
                    <a:cubicBezTo>
                      <a:pt x="50" y="0"/>
                      <a:pt x="50" y="0"/>
                      <a:pt x="50" y="0"/>
                    </a:cubicBezTo>
                    <a:cubicBezTo>
                      <a:pt x="78" y="0"/>
                      <a:pt x="78" y="0"/>
                      <a:pt x="78" y="0"/>
                    </a:cubicBezTo>
                    <a:cubicBezTo>
                      <a:pt x="78" y="32"/>
                      <a:pt x="78" y="32"/>
                      <a:pt x="78" y="32"/>
                    </a:cubicBezTo>
                    <a:cubicBezTo>
                      <a:pt x="78" y="50"/>
                      <a:pt x="55" y="59"/>
                      <a:pt x="38" y="59"/>
                    </a:cubicBezTo>
                    <a:cubicBezTo>
                      <a:pt x="20" y="59"/>
                      <a:pt x="3" y="48"/>
                      <a:pt x="0" y="35"/>
                    </a:cubicBezTo>
                    <a:cubicBezTo>
                      <a:pt x="12" y="35"/>
                      <a:pt x="12" y="35"/>
                      <a:pt x="12" y="35"/>
                    </a:cubicBezTo>
                    <a:close/>
                  </a:path>
                </a:pathLst>
              </a:custGeom>
              <a:solidFill>
                <a:srgbClr val="231F20"/>
              </a:solidFill>
              <a:ln w="9525">
                <a:noFill/>
                <a:round/>
                <a:headEnd/>
                <a:tailEnd/>
              </a:ln>
            </p:spPr>
            <p:txBody>
              <a:bodyPr/>
              <a:lstStyle/>
              <a:p>
                <a:endParaRPr lang="en-US" dirty="0"/>
              </a:p>
            </p:txBody>
          </p:sp>
          <p:sp>
            <p:nvSpPr>
              <p:cNvPr id="50205" name="Freeform 30"/>
              <p:cNvSpPr>
                <a:spLocks/>
              </p:cNvSpPr>
              <p:nvPr/>
            </p:nvSpPr>
            <p:spPr bwMode="auto">
              <a:xfrm>
                <a:off x="5059" y="2710"/>
                <a:ext cx="74" cy="53"/>
              </a:xfrm>
              <a:custGeom>
                <a:avLst/>
                <a:gdLst>
                  <a:gd name="T0" fmla="*/ 70 w 76"/>
                  <a:gd name="T1" fmla="*/ 42 h 54"/>
                  <a:gd name="T2" fmla="*/ 70 w 76"/>
                  <a:gd name="T3" fmla="*/ 51 h 54"/>
                  <a:gd name="T4" fmla="*/ 25 w 76"/>
                  <a:gd name="T5" fmla="*/ 51 h 54"/>
                  <a:gd name="T6" fmla="*/ 0 w 76"/>
                  <a:gd name="T7" fmla="*/ 27 h 54"/>
                  <a:gd name="T8" fmla="*/ 25 w 76"/>
                  <a:gd name="T9" fmla="*/ 0 h 54"/>
                  <a:gd name="T10" fmla="*/ 70 w 76"/>
                  <a:gd name="T11" fmla="*/ 0 h 54"/>
                  <a:gd name="T12" fmla="*/ 70 w 76"/>
                  <a:gd name="T13" fmla="*/ 10 h 54"/>
                  <a:gd name="T14" fmla="*/ 45 w 76"/>
                  <a:gd name="T15" fmla="*/ 6 h 54"/>
                  <a:gd name="T16" fmla="*/ 23 w 76"/>
                  <a:gd name="T17" fmla="*/ 27 h 54"/>
                  <a:gd name="T18" fmla="*/ 45 w 76"/>
                  <a:gd name="T19" fmla="*/ 45 h 54"/>
                  <a:gd name="T20" fmla="*/ 70 w 76"/>
                  <a:gd name="T21" fmla="*/ 4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54"/>
                  <a:gd name="T35" fmla="*/ 76 w 76"/>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54">
                    <a:moveTo>
                      <a:pt x="76" y="45"/>
                    </a:moveTo>
                    <a:cubicBezTo>
                      <a:pt x="76" y="54"/>
                      <a:pt x="76" y="54"/>
                      <a:pt x="76" y="54"/>
                    </a:cubicBezTo>
                    <a:cubicBezTo>
                      <a:pt x="28" y="54"/>
                      <a:pt x="28" y="54"/>
                      <a:pt x="28" y="54"/>
                    </a:cubicBezTo>
                    <a:cubicBezTo>
                      <a:pt x="13" y="54"/>
                      <a:pt x="0" y="42"/>
                      <a:pt x="0" y="27"/>
                    </a:cubicBezTo>
                    <a:cubicBezTo>
                      <a:pt x="0" y="12"/>
                      <a:pt x="13" y="0"/>
                      <a:pt x="28" y="0"/>
                    </a:cubicBezTo>
                    <a:cubicBezTo>
                      <a:pt x="76" y="0"/>
                      <a:pt x="76" y="0"/>
                      <a:pt x="76" y="0"/>
                    </a:cubicBezTo>
                    <a:cubicBezTo>
                      <a:pt x="76" y="10"/>
                      <a:pt x="76" y="10"/>
                      <a:pt x="76" y="10"/>
                    </a:cubicBezTo>
                    <a:cubicBezTo>
                      <a:pt x="64" y="7"/>
                      <a:pt x="53" y="6"/>
                      <a:pt x="48" y="6"/>
                    </a:cubicBezTo>
                    <a:cubicBezTo>
                      <a:pt x="36" y="6"/>
                      <a:pt x="26" y="15"/>
                      <a:pt x="26" y="27"/>
                    </a:cubicBezTo>
                    <a:cubicBezTo>
                      <a:pt x="26" y="39"/>
                      <a:pt x="36" y="48"/>
                      <a:pt x="48" y="48"/>
                    </a:cubicBezTo>
                    <a:cubicBezTo>
                      <a:pt x="53" y="48"/>
                      <a:pt x="64" y="47"/>
                      <a:pt x="76" y="45"/>
                    </a:cubicBezTo>
                    <a:close/>
                  </a:path>
                </a:pathLst>
              </a:custGeom>
              <a:solidFill>
                <a:srgbClr val="231F20"/>
              </a:solidFill>
              <a:ln w="9525">
                <a:noFill/>
                <a:round/>
                <a:headEnd/>
                <a:tailEnd/>
              </a:ln>
            </p:spPr>
            <p:txBody>
              <a:bodyPr/>
              <a:lstStyle/>
              <a:p>
                <a:endParaRPr lang="en-US" dirty="0"/>
              </a:p>
            </p:txBody>
          </p:sp>
          <p:sp>
            <p:nvSpPr>
              <p:cNvPr id="50206" name="Freeform 31"/>
              <p:cNvSpPr>
                <a:spLocks noEditPoints="1"/>
              </p:cNvSpPr>
              <p:nvPr/>
            </p:nvSpPr>
            <p:spPr bwMode="auto">
              <a:xfrm>
                <a:off x="5139" y="2710"/>
                <a:ext cx="74" cy="53"/>
              </a:xfrm>
              <a:custGeom>
                <a:avLst/>
                <a:gdLst>
                  <a:gd name="T0" fmla="*/ 56 w 77"/>
                  <a:gd name="T1" fmla="*/ 27 h 54"/>
                  <a:gd name="T2" fmla="*/ 68 w 77"/>
                  <a:gd name="T3" fmla="*/ 38 h 54"/>
                  <a:gd name="T4" fmla="*/ 56 w 77"/>
                  <a:gd name="T5" fmla="*/ 51 h 54"/>
                  <a:gd name="T6" fmla="*/ 0 w 77"/>
                  <a:gd name="T7" fmla="*/ 51 h 54"/>
                  <a:gd name="T8" fmla="*/ 0 w 77"/>
                  <a:gd name="T9" fmla="*/ 0 h 54"/>
                  <a:gd name="T10" fmla="*/ 56 w 77"/>
                  <a:gd name="T11" fmla="*/ 0 h 54"/>
                  <a:gd name="T12" fmla="*/ 67 w 77"/>
                  <a:gd name="T13" fmla="*/ 14 h 54"/>
                  <a:gd name="T14" fmla="*/ 56 w 77"/>
                  <a:gd name="T15" fmla="*/ 27 h 54"/>
                  <a:gd name="T16" fmla="*/ 20 w 77"/>
                  <a:gd name="T17" fmla="*/ 45 h 54"/>
                  <a:gd name="T18" fmla="*/ 37 w 77"/>
                  <a:gd name="T19" fmla="*/ 45 h 54"/>
                  <a:gd name="T20" fmla="*/ 47 w 77"/>
                  <a:gd name="T21" fmla="*/ 36 h 54"/>
                  <a:gd name="T22" fmla="*/ 37 w 77"/>
                  <a:gd name="T23" fmla="*/ 27 h 54"/>
                  <a:gd name="T24" fmla="*/ 20 w 77"/>
                  <a:gd name="T25" fmla="*/ 27 h 54"/>
                  <a:gd name="T26" fmla="*/ 20 w 77"/>
                  <a:gd name="T27" fmla="*/ 45 h 54"/>
                  <a:gd name="T28" fmla="*/ 20 w 77"/>
                  <a:gd name="T29" fmla="*/ 6 h 54"/>
                  <a:gd name="T30" fmla="*/ 20 w 77"/>
                  <a:gd name="T31" fmla="*/ 25 h 54"/>
                  <a:gd name="T32" fmla="*/ 37 w 77"/>
                  <a:gd name="T33" fmla="*/ 25 h 54"/>
                  <a:gd name="T34" fmla="*/ 46 w 77"/>
                  <a:gd name="T35" fmla="*/ 15 h 54"/>
                  <a:gd name="T36" fmla="*/ 37 w 77"/>
                  <a:gd name="T37" fmla="*/ 6 h 54"/>
                  <a:gd name="T38" fmla="*/ 20 w 77"/>
                  <a:gd name="T39" fmla="*/ 6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7"/>
                  <a:gd name="T61" fmla="*/ 0 h 54"/>
                  <a:gd name="T62" fmla="*/ 77 w 77"/>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7" h="54">
                    <a:moveTo>
                      <a:pt x="62" y="28"/>
                    </a:moveTo>
                    <a:cubicBezTo>
                      <a:pt x="71" y="28"/>
                      <a:pt x="77" y="34"/>
                      <a:pt x="77" y="41"/>
                    </a:cubicBezTo>
                    <a:cubicBezTo>
                      <a:pt x="77" y="48"/>
                      <a:pt x="71" y="54"/>
                      <a:pt x="62" y="54"/>
                    </a:cubicBezTo>
                    <a:cubicBezTo>
                      <a:pt x="0" y="54"/>
                      <a:pt x="0" y="54"/>
                      <a:pt x="0" y="54"/>
                    </a:cubicBezTo>
                    <a:cubicBezTo>
                      <a:pt x="0" y="0"/>
                      <a:pt x="0" y="0"/>
                      <a:pt x="0" y="0"/>
                    </a:cubicBezTo>
                    <a:cubicBezTo>
                      <a:pt x="62" y="0"/>
                      <a:pt x="62" y="0"/>
                      <a:pt x="62" y="0"/>
                    </a:cubicBezTo>
                    <a:cubicBezTo>
                      <a:pt x="70" y="0"/>
                      <a:pt x="76" y="6"/>
                      <a:pt x="76" y="14"/>
                    </a:cubicBezTo>
                    <a:cubicBezTo>
                      <a:pt x="76" y="21"/>
                      <a:pt x="70" y="28"/>
                      <a:pt x="62" y="28"/>
                    </a:cubicBezTo>
                    <a:close/>
                    <a:moveTo>
                      <a:pt x="23" y="48"/>
                    </a:moveTo>
                    <a:cubicBezTo>
                      <a:pt x="43" y="48"/>
                      <a:pt x="43" y="48"/>
                      <a:pt x="43" y="48"/>
                    </a:cubicBezTo>
                    <a:cubicBezTo>
                      <a:pt x="48" y="48"/>
                      <a:pt x="53" y="44"/>
                      <a:pt x="53" y="39"/>
                    </a:cubicBezTo>
                    <a:cubicBezTo>
                      <a:pt x="53" y="34"/>
                      <a:pt x="48" y="30"/>
                      <a:pt x="43" y="30"/>
                    </a:cubicBezTo>
                    <a:cubicBezTo>
                      <a:pt x="23" y="30"/>
                      <a:pt x="23" y="30"/>
                      <a:pt x="23" y="30"/>
                    </a:cubicBezTo>
                    <a:cubicBezTo>
                      <a:pt x="23" y="48"/>
                      <a:pt x="23" y="48"/>
                      <a:pt x="23" y="48"/>
                    </a:cubicBezTo>
                    <a:close/>
                    <a:moveTo>
                      <a:pt x="23" y="6"/>
                    </a:moveTo>
                    <a:cubicBezTo>
                      <a:pt x="23" y="25"/>
                      <a:pt x="23" y="25"/>
                      <a:pt x="23" y="25"/>
                    </a:cubicBezTo>
                    <a:cubicBezTo>
                      <a:pt x="43" y="25"/>
                      <a:pt x="43" y="25"/>
                      <a:pt x="43" y="25"/>
                    </a:cubicBezTo>
                    <a:cubicBezTo>
                      <a:pt x="48" y="25"/>
                      <a:pt x="52" y="20"/>
                      <a:pt x="52" y="15"/>
                    </a:cubicBezTo>
                    <a:cubicBezTo>
                      <a:pt x="52" y="10"/>
                      <a:pt x="48" y="6"/>
                      <a:pt x="43" y="6"/>
                    </a:cubicBezTo>
                    <a:cubicBezTo>
                      <a:pt x="23" y="6"/>
                      <a:pt x="23" y="6"/>
                      <a:pt x="23" y="6"/>
                    </a:cubicBezTo>
                    <a:close/>
                  </a:path>
                </a:pathLst>
              </a:custGeom>
              <a:solidFill>
                <a:srgbClr val="231F20"/>
              </a:solidFill>
              <a:ln w="9525">
                <a:noFill/>
                <a:round/>
                <a:headEnd/>
                <a:tailEnd/>
              </a:ln>
            </p:spPr>
            <p:txBody>
              <a:bodyPr/>
              <a:lstStyle/>
              <a:p>
                <a:endParaRPr lang="en-US" dirty="0"/>
              </a:p>
            </p:txBody>
          </p:sp>
          <p:sp>
            <p:nvSpPr>
              <p:cNvPr id="50207" name="Freeform 32"/>
              <p:cNvSpPr>
                <a:spLocks noEditPoints="1"/>
              </p:cNvSpPr>
              <p:nvPr/>
            </p:nvSpPr>
            <p:spPr bwMode="auto">
              <a:xfrm>
                <a:off x="5255" y="2446"/>
                <a:ext cx="110" cy="77"/>
              </a:xfrm>
              <a:custGeom>
                <a:avLst/>
                <a:gdLst>
                  <a:gd name="T0" fmla="*/ 104 w 113"/>
                  <a:gd name="T1" fmla="*/ 54 h 80"/>
                  <a:gd name="T2" fmla="*/ 85 w 113"/>
                  <a:gd name="T3" fmla="*/ 71 h 80"/>
                  <a:gd name="T4" fmla="*/ 0 w 113"/>
                  <a:gd name="T5" fmla="*/ 71 h 80"/>
                  <a:gd name="T6" fmla="*/ 0 w 113"/>
                  <a:gd name="T7" fmla="*/ 0 h 80"/>
                  <a:gd name="T8" fmla="*/ 85 w 113"/>
                  <a:gd name="T9" fmla="*/ 0 h 80"/>
                  <a:gd name="T10" fmla="*/ 102 w 113"/>
                  <a:gd name="T11" fmla="*/ 17 h 80"/>
                  <a:gd name="T12" fmla="*/ 85 w 113"/>
                  <a:gd name="T13" fmla="*/ 37 h 80"/>
                  <a:gd name="T14" fmla="*/ 104 w 113"/>
                  <a:gd name="T15" fmla="*/ 54 h 80"/>
                  <a:gd name="T16" fmla="*/ 31 w 113"/>
                  <a:gd name="T17" fmla="*/ 33 h 80"/>
                  <a:gd name="T18" fmla="*/ 57 w 113"/>
                  <a:gd name="T19" fmla="*/ 33 h 80"/>
                  <a:gd name="T20" fmla="*/ 70 w 113"/>
                  <a:gd name="T21" fmla="*/ 19 h 80"/>
                  <a:gd name="T22" fmla="*/ 57 w 113"/>
                  <a:gd name="T23" fmla="*/ 9 h 80"/>
                  <a:gd name="T24" fmla="*/ 31 w 113"/>
                  <a:gd name="T25" fmla="*/ 9 h 80"/>
                  <a:gd name="T26" fmla="*/ 31 w 113"/>
                  <a:gd name="T27" fmla="*/ 33 h 80"/>
                  <a:gd name="T28" fmla="*/ 57 w 113"/>
                  <a:gd name="T29" fmla="*/ 63 h 80"/>
                  <a:gd name="T30" fmla="*/ 71 w 113"/>
                  <a:gd name="T31" fmla="*/ 51 h 80"/>
                  <a:gd name="T32" fmla="*/ 57 w 113"/>
                  <a:gd name="T33" fmla="*/ 38 h 80"/>
                  <a:gd name="T34" fmla="*/ 31 w 113"/>
                  <a:gd name="T35" fmla="*/ 38 h 80"/>
                  <a:gd name="T36" fmla="*/ 31 w 113"/>
                  <a:gd name="T37" fmla="*/ 63 h 80"/>
                  <a:gd name="T38" fmla="*/ 57 w 113"/>
                  <a:gd name="T39" fmla="*/ 63 h 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3"/>
                  <a:gd name="T61" fmla="*/ 0 h 80"/>
                  <a:gd name="T62" fmla="*/ 113 w 113"/>
                  <a:gd name="T63" fmla="*/ 80 h 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3" h="80">
                    <a:moveTo>
                      <a:pt x="113" y="60"/>
                    </a:moveTo>
                    <a:cubicBezTo>
                      <a:pt x="113" y="71"/>
                      <a:pt x="103" y="80"/>
                      <a:pt x="91" y="80"/>
                    </a:cubicBezTo>
                    <a:cubicBezTo>
                      <a:pt x="0" y="80"/>
                      <a:pt x="0" y="80"/>
                      <a:pt x="0" y="80"/>
                    </a:cubicBezTo>
                    <a:cubicBezTo>
                      <a:pt x="0" y="0"/>
                      <a:pt x="0" y="0"/>
                      <a:pt x="0" y="0"/>
                    </a:cubicBezTo>
                    <a:cubicBezTo>
                      <a:pt x="91" y="0"/>
                      <a:pt x="91" y="0"/>
                      <a:pt x="91" y="0"/>
                    </a:cubicBezTo>
                    <a:cubicBezTo>
                      <a:pt x="102" y="0"/>
                      <a:pt x="111" y="9"/>
                      <a:pt x="111" y="20"/>
                    </a:cubicBezTo>
                    <a:cubicBezTo>
                      <a:pt x="111" y="31"/>
                      <a:pt x="102" y="41"/>
                      <a:pt x="91" y="41"/>
                    </a:cubicBezTo>
                    <a:cubicBezTo>
                      <a:pt x="103" y="41"/>
                      <a:pt x="113" y="49"/>
                      <a:pt x="113" y="60"/>
                    </a:cubicBezTo>
                    <a:close/>
                    <a:moveTo>
                      <a:pt x="34" y="36"/>
                    </a:moveTo>
                    <a:cubicBezTo>
                      <a:pt x="63" y="36"/>
                      <a:pt x="63" y="36"/>
                      <a:pt x="63" y="36"/>
                    </a:cubicBezTo>
                    <a:cubicBezTo>
                      <a:pt x="70" y="36"/>
                      <a:pt x="76" y="30"/>
                      <a:pt x="76" y="22"/>
                    </a:cubicBezTo>
                    <a:cubicBezTo>
                      <a:pt x="76" y="15"/>
                      <a:pt x="70" y="9"/>
                      <a:pt x="63" y="9"/>
                    </a:cubicBezTo>
                    <a:cubicBezTo>
                      <a:pt x="34" y="9"/>
                      <a:pt x="34" y="9"/>
                      <a:pt x="34" y="9"/>
                    </a:cubicBezTo>
                    <a:cubicBezTo>
                      <a:pt x="34" y="36"/>
                      <a:pt x="34" y="36"/>
                      <a:pt x="34" y="36"/>
                    </a:cubicBezTo>
                    <a:close/>
                    <a:moveTo>
                      <a:pt x="63" y="71"/>
                    </a:moveTo>
                    <a:cubicBezTo>
                      <a:pt x="71" y="71"/>
                      <a:pt x="77" y="64"/>
                      <a:pt x="77" y="57"/>
                    </a:cubicBezTo>
                    <a:cubicBezTo>
                      <a:pt x="77" y="50"/>
                      <a:pt x="71" y="43"/>
                      <a:pt x="63" y="43"/>
                    </a:cubicBezTo>
                    <a:cubicBezTo>
                      <a:pt x="34" y="43"/>
                      <a:pt x="34" y="43"/>
                      <a:pt x="34" y="43"/>
                    </a:cubicBezTo>
                    <a:cubicBezTo>
                      <a:pt x="34" y="71"/>
                      <a:pt x="34" y="71"/>
                      <a:pt x="34" y="71"/>
                    </a:cubicBezTo>
                    <a:cubicBezTo>
                      <a:pt x="63" y="71"/>
                      <a:pt x="63" y="71"/>
                      <a:pt x="63" y="71"/>
                    </a:cubicBezTo>
                    <a:close/>
                  </a:path>
                </a:pathLst>
              </a:custGeom>
              <a:solidFill>
                <a:srgbClr val="FFFFFF"/>
              </a:solidFill>
              <a:ln w="9525">
                <a:noFill/>
                <a:round/>
                <a:headEnd/>
                <a:tailEnd/>
              </a:ln>
            </p:spPr>
            <p:txBody>
              <a:bodyPr/>
              <a:lstStyle/>
              <a:p>
                <a:endParaRPr lang="en-US" dirty="0"/>
              </a:p>
            </p:txBody>
          </p:sp>
          <p:sp>
            <p:nvSpPr>
              <p:cNvPr id="50208" name="Freeform 33"/>
              <p:cNvSpPr>
                <a:spLocks/>
              </p:cNvSpPr>
              <p:nvPr/>
            </p:nvSpPr>
            <p:spPr bwMode="auto">
              <a:xfrm>
                <a:off x="5129" y="2446"/>
                <a:ext cx="106" cy="77"/>
              </a:xfrm>
              <a:custGeom>
                <a:avLst/>
                <a:gdLst>
                  <a:gd name="T0" fmla="*/ 100 w 109"/>
                  <a:gd name="T1" fmla="*/ 60 h 80"/>
                  <a:gd name="T2" fmla="*/ 100 w 109"/>
                  <a:gd name="T3" fmla="*/ 71 h 80"/>
                  <a:gd name="T4" fmla="*/ 37 w 109"/>
                  <a:gd name="T5" fmla="*/ 71 h 80"/>
                  <a:gd name="T6" fmla="*/ 0 w 109"/>
                  <a:gd name="T7" fmla="*/ 37 h 80"/>
                  <a:gd name="T8" fmla="*/ 37 w 109"/>
                  <a:gd name="T9" fmla="*/ 0 h 80"/>
                  <a:gd name="T10" fmla="*/ 100 w 109"/>
                  <a:gd name="T11" fmla="*/ 0 h 80"/>
                  <a:gd name="T12" fmla="*/ 100 w 109"/>
                  <a:gd name="T13" fmla="*/ 13 h 80"/>
                  <a:gd name="T14" fmla="*/ 63 w 109"/>
                  <a:gd name="T15" fmla="*/ 9 h 80"/>
                  <a:gd name="T16" fmla="*/ 35 w 109"/>
                  <a:gd name="T17" fmla="*/ 37 h 80"/>
                  <a:gd name="T18" fmla="*/ 63 w 109"/>
                  <a:gd name="T19" fmla="*/ 63 h 80"/>
                  <a:gd name="T20" fmla="*/ 100 w 109"/>
                  <a:gd name="T21" fmla="*/ 6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80"/>
                  <a:gd name="T35" fmla="*/ 109 w 109"/>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80">
                    <a:moveTo>
                      <a:pt x="109" y="66"/>
                    </a:moveTo>
                    <a:cubicBezTo>
                      <a:pt x="109" y="80"/>
                      <a:pt x="109" y="80"/>
                      <a:pt x="109" y="80"/>
                    </a:cubicBezTo>
                    <a:cubicBezTo>
                      <a:pt x="40" y="80"/>
                      <a:pt x="40" y="80"/>
                      <a:pt x="40" y="80"/>
                    </a:cubicBezTo>
                    <a:cubicBezTo>
                      <a:pt x="18" y="80"/>
                      <a:pt x="0" y="62"/>
                      <a:pt x="0" y="40"/>
                    </a:cubicBezTo>
                    <a:cubicBezTo>
                      <a:pt x="0" y="18"/>
                      <a:pt x="18" y="0"/>
                      <a:pt x="40" y="0"/>
                    </a:cubicBezTo>
                    <a:cubicBezTo>
                      <a:pt x="109" y="0"/>
                      <a:pt x="109" y="0"/>
                      <a:pt x="109" y="0"/>
                    </a:cubicBezTo>
                    <a:cubicBezTo>
                      <a:pt x="109" y="14"/>
                      <a:pt x="109" y="14"/>
                      <a:pt x="109" y="14"/>
                    </a:cubicBezTo>
                    <a:cubicBezTo>
                      <a:pt x="93" y="11"/>
                      <a:pt x="77" y="9"/>
                      <a:pt x="69" y="9"/>
                    </a:cubicBezTo>
                    <a:cubicBezTo>
                      <a:pt x="52" y="9"/>
                      <a:pt x="38" y="22"/>
                      <a:pt x="38" y="40"/>
                    </a:cubicBezTo>
                    <a:cubicBezTo>
                      <a:pt x="38" y="57"/>
                      <a:pt x="52" y="71"/>
                      <a:pt x="69" y="71"/>
                    </a:cubicBezTo>
                    <a:cubicBezTo>
                      <a:pt x="77" y="71"/>
                      <a:pt x="93" y="69"/>
                      <a:pt x="109" y="66"/>
                    </a:cubicBezTo>
                    <a:close/>
                  </a:path>
                </a:pathLst>
              </a:custGeom>
              <a:solidFill>
                <a:srgbClr val="FFFFFF"/>
              </a:solidFill>
              <a:ln w="9525">
                <a:noFill/>
                <a:round/>
                <a:headEnd/>
                <a:tailEnd/>
              </a:ln>
            </p:spPr>
            <p:txBody>
              <a:bodyPr/>
              <a:lstStyle/>
              <a:p>
                <a:endParaRPr lang="en-US" dirty="0"/>
              </a:p>
            </p:txBody>
          </p:sp>
          <p:sp>
            <p:nvSpPr>
              <p:cNvPr id="50209" name="Freeform 34"/>
              <p:cNvSpPr>
                <a:spLocks/>
              </p:cNvSpPr>
              <p:nvPr/>
            </p:nvSpPr>
            <p:spPr bwMode="auto">
              <a:xfrm>
                <a:off x="5237" y="2709"/>
                <a:ext cx="23" cy="55"/>
              </a:xfrm>
              <a:custGeom>
                <a:avLst/>
                <a:gdLst>
                  <a:gd name="T0" fmla="*/ 12 w 24"/>
                  <a:gd name="T1" fmla="*/ 43 h 57"/>
                  <a:gd name="T2" fmla="*/ 8 w 24"/>
                  <a:gd name="T3" fmla="*/ 34 h 57"/>
                  <a:gd name="T4" fmla="*/ 8 w 24"/>
                  <a:gd name="T5" fmla="*/ 19 h 57"/>
                  <a:gd name="T6" fmla="*/ 12 w 24"/>
                  <a:gd name="T7" fmla="*/ 8 h 57"/>
                  <a:gd name="T8" fmla="*/ 14 w 24"/>
                  <a:gd name="T9" fmla="*/ 15 h 57"/>
                  <a:gd name="T10" fmla="*/ 21 w 24"/>
                  <a:gd name="T11" fmla="*/ 15 h 57"/>
                  <a:gd name="T12" fmla="*/ 21 w 24"/>
                  <a:gd name="T13" fmla="*/ 14 h 57"/>
                  <a:gd name="T14" fmla="*/ 12 w 24"/>
                  <a:gd name="T15" fmla="*/ 0 h 57"/>
                  <a:gd name="T16" fmla="*/ 0 w 24"/>
                  <a:gd name="T17" fmla="*/ 21 h 57"/>
                  <a:gd name="T18" fmla="*/ 0 w 24"/>
                  <a:gd name="T19" fmla="*/ 29 h 57"/>
                  <a:gd name="T20" fmla="*/ 12 w 24"/>
                  <a:gd name="T21" fmla="*/ 51 h 57"/>
                  <a:gd name="T22" fmla="*/ 21 w 24"/>
                  <a:gd name="T23" fmla="*/ 37 h 57"/>
                  <a:gd name="T24" fmla="*/ 21 w 24"/>
                  <a:gd name="T25" fmla="*/ 34 h 57"/>
                  <a:gd name="T26" fmla="*/ 14 w 24"/>
                  <a:gd name="T27" fmla="*/ 34 h 57"/>
                  <a:gd name="T28" fmla="*/ 12 w 24"/>
                  <a:gd name="T29" fmla="*/ 43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57"/>
                  <a:gd name="T47" fmla="*/ 24 w 24"/>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57">
                    <a:moveTo>
                      <a:pt x="13" y="49"/>
                    </a:moveTo>
                    <a:cubicBezTo>
                      <a:pt x="8" y="49"/>
                      <a:pt x="8" y="42"/>
                      <a:pt x="8" y="37"/>
                    </a:cubicBezTo>
                    <a:cubicBezTo>
                      <a:pt x="8" y="22"/>
                      <a:pt x="8" y="22"/>
                      <a:pt x="8" y="22"/>
                    </a:cubicBezTo>
                    <a:cubicBezTo>
                      <a:pt x="8" y="18"/>
                      <a:pt x="7" y="8"/>
                      <a:pt x="13" y="8"/>
                    </a:cubicBezTo>
                    <a:cubicBezTo>
                      <a:pt x="17" y="8"/>
                      <a:pt x="16" y="15"/>
                      <a:pt x="17" y="18"/>
                    </a:cubicBezTo>
                    <a:cubicBezTo>
                      <a:pt x="24" y="18"/>
                      <a:pt x="24" y="18"/>
                      <a:pt x="24" y="18"/>
                    </a:cubicBezTo>
                    <a:cubicBezTo>
                      <a:pt x="24" y="17"/>
                      <a:pt x="24" y="16"/>
                      <a:pt x="24" y="14"/>
                    </a:cubicBezTo>
                    <a:cubicBezTo>
                      <a:pt x="23" y="5"/>
                      <a:pt x="19" y="0"/>
                      <a:pt x="13" y="0"/>
                    </a:cubicBezTo>
                    <a:cubicBezTo>
                      <a:pt x="1" y="0"/>
                      <a:pt x="0" y="10"/>
                      <a:pt x="0" y="24"/>
                    </a:cubicBezTo>
                    <a:cubicBezTo>
                      <a:pt x="0" y="32"/>
                      <a:pt x="0" y="32"/>
                      <a:pt x="0" y="32"/>
                    </a:cubicBezTo>
                    <a:cubicBezTo>
                      <a:pt x="0" y="47"/>
                      <a:pt x="1" y="57"/>
                      <a:pt x="13" y="57"/>
                    </a:cubicBezTo>
                    <a:cubicBezTo>
                      <a:pt x="21" y="57"/>
                      <a:pt x="24" y="50"/>
                      <a:pt x="24" y="40"/>
                    </a:cubicBezTo>
                    <a:cubicBezTo>
                      <a:pt x="24" y="39"/>
                      <a:pt x="24" y="38"/>
                      <a:pt x="24" y="37"/>
                    </a:cubicBezTo>
                    <a:cubicBezTo>
                      <a:pt x="17" y="37"/>
                      <a:pt x="17" y="37"/>
                      <a:pt x="17" y="37"/>
                    </a:cubicBezTo>
                    <a:cubicBezTo>
                      <a:pt x="16" y="40"/>
                      <a:pt x="17" y="49"/>
                      <a:pt x="13" y="49"/>
                    </a:cubicBezTo>
                    <a:close/>
                  </a:path>
                </a:pathLst>
              </a:custGeom>
              <a:solidFill>
                <a:srgbClr val="231F20"/>
              </a:solidFill>
              <a:ln w="9525">
                <a:noFill/>
                <a:round/>
                <a:headEnd/>
                <a:tailEnd/>
              </a:ln>
            </p:spPr>
            <p:txBody>
              <a:bodyPr/>
              <a:lstStyle/>
              <a:p>
                <a:endParaRPr lang="en-US" dirty="0"/>
              </a:p>
            </p:txBody>
          </p:sp>
          <p:sp>
            <p:nvSpPr>
              <p:cNvPr id="50210" name="Freeform 35"/>
              <p:cNvSpPr>
                <a:spLocks noEditPoints="1"/>
              </p:cNvSpPr>
              <p:nvPr/>
            </p:nvSpPr>
            <p:spPr bwMode="auto">
              <a:xfrm>
                <a:off x="5263" y="2709"/>
                <a:ext cx="27" cy="54"/>
              </a:xfrm>
              <a:custGeom>
                <a:avLst/>
                <a:gdLst>
                  <a:gd name="T0" fmla="*/ 9 w 28"/>
                  <a:gd name="T1" fmla="*/ 0 h 55"/>
                  <a:gd name="T2" fmla="*/ 0 w 28"/>
                  <a:gd name="T3" fmla="*/ 52 h 55"/>
                  <a:gd name="T4" fmla="*/ 8 w 28"/>
                  <a:gd name="T5" fmla="*/ 52 h 55"/>
                  <a:gd name="T6" fmla="*/ 10 w 28"/>
                  <a:gd name="T7" fmla="*/ 38 h 55"/>
                  <a:gd name="T8" fmla="*/ 16 w 28"/>
                  <a:gd name="T9" fmla="*/ 38 h 55"/>
                  <a:gd name="T10" fmla="*/ 17 w 28"/>
                  <a:gd name="T11" fmla="*/ 52 h 55"/>
                  <a:gd name="T12" fmla="*/ 25 w 28"/>
                  <a:gd name="T13" fmla="*/ 52 h 55"/>
                  <a:gd name="T14" fmla="*/ 16 w 28"/>
                  <a:gd name="T15" fmla="*/ 0 h 55"/>
                  <a:gd name="T16" fmla="*/ 9 w 28"/>
                  <a:gd name="T17" fmla="*/ 0 h 55"/>
                  <a:gd name="T18" fmla="*/ 11 w 28"/>
                  <a:gd name="T19" fmla="*/ 30 h 55"/>
                  <a:gd name="T20" fmla="*/ 13 w 28"/>
                  <a:gd name="T21" fmla="*/ 18 h 55"/>
                  <a:gd name="T22" fmla="*/ 14 w 28"/>
                  <a:gd name="T23" fmla="*/ 10 h 55"/>
                  <a:gd name="T24" fmla="*/ 14 w 28"/>
                  <a:gd name="T25" fmla="*/ 6 h 55"/>
                  <a:gd name="T26" fmla="*/ 14 w 28"/>
                  <a:gd name="T27" fmla="*/ 6 h 55"/>
                  <a:gd name="T28" fmla="*/ 14 w 28"/>
                  <a:gd name="T29" fmla="*/ 10 h 55"/>
                  <a:gd name="T30" fmla="*/ 14 w 28"/>
                  <a:gd name="T31" fmla="*/ 18 h 55"/>
                  <a:gd name="T32" fmla="*/ 14 w 28"/>
                  <a:gd name="T33" fmla="*/ 30 h 55"/>
                  <a:gd name="T34" fmla="*/ 11 w 28"/>
                  <a:gd name="T35" fmla="*/ 30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55"/>
                  <a:gd name="T56" fmla="*/ 28 w 28"/>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55">
                    <a:moveTo>
                      <a:pt x="9" y="0"/>
                    </a:moveTo>
                    <a:cubicBezTo>
                      <a:pt x="0" y="55"/>
                      <a:pt x="0" y="55"/>
                      <a:pt x="0" y="55"/>
                    </a:cubicBezTo>
                    <a:cubicBezTo>
                      <a:pt x="8" y="55"/>
                      <a:pt x="8" y="55"/>
                      <a:pt x="8" y="55"/>
                    </a:cubicBezTo>
                    <a:cubicBezTo>
                      <a:pt x="10" y="41"/>
                      <a:pt x="10" y="41"/>
                      <a:pt x="10" y="41"/>
                    </a:cubicBezTo>
                    <a:cubicBezTo>
                      <a:pt x="19" y="41"/>
                      <a:pt x="19" y="41"/>
                      <a:pt x="19" y="41"/>
                    </a:cubicBezTo>
                    <a:cubicBezTo>
                      <a:pt x="20" y="55"/>
                      <a:pt x="20" y="55"/>
                      <a:pt x="20" y="55"/>
                    </a:cubicBezTo>
                    <a:cubicBezTo>
                      <a:pt x="28" y="55"/>
                      <a:pt x="28" y="55"/>
                      <a:pt x="28" y="55"/>
                    </a:cubicBezTo>
                    <a:cubicBezTo>
                      <a:pt x="19" y="0"/>
                      <a:pt x="19" y="0"/>
                      <a:pt x="19" y="0"/>
                    </a:cubicBezTo>
                    <a:cubicBezTo>
                      <a:pt x="9" y="0"/>
                      <a:pt x="9" y="0"/>
                      <a:pt x="9" y="0"/>
                    </a:cubicBezTo>
                    <a:close/>
                    <a:moveTo>
                      <a:pt x="11" y="33"/>
                    </a:moveTo>
                    <a:cubicBezTo>
                      <a:pt x="13" y="18"/>
                      <a:pt x="13" y="18"/>
                      <a:pt x="13" y="18"/>
                    </a:cubicBezTo>
                    <a:cubicBezTo>
                      <a:pt x="14" y="15"/>
                      <a:pt x="14" y="13"/>
                      <a:pt x="14" y="10"/>
                    </a:cubicBezTo>
                    <a:cubicBezTo>
                      <a:pt x="14" y="9"/>
                      <a:pt x="14" y="8"/>
                      <a:pt x="14" y="6"/>
                    </a:cubicBezTo>
                    <a:cubicBezTo>
                      <a:pt x="14" y="6"/>
                      <a:pt x="14" y="6"/>
                      <a:pt x="14" y="6"/>
                    </a:cubicBezTo>
                    <a:cubicBezTo>
                      <a:pt x="14" y="8"/>
                      <a:pt x="15" y="9"/>
                      <a:pt x="15" y="10"/>
                    </a:cubicBezTo>
                    <a:cubicBezTo>
                      <a:pt x="15" y="13"/>
                      <a:pt x="15" y="15"/>
                      <a:pt x="15" y="18"/>
                    </a:cubicBezTo>
                    <a:cubicBezTo>
                      <a:pt x="17" y="33"/>
                      <a:pt x="17" y="33"/>
                      <a:pt x="17" y="33"/>
                    </a:cubicBezTo>
                    <a:cubicBezTo>
                      <a:pt x="11" y="33"/>
                      <a:pt x="11" y="33"/>
                      <a:pt x="11" y="33"/>
                    </a:cubicBezTo>
                    <a:close/>
                  </a:path>
                </a:pathLst>
              </a:custGeom>
              <a:solidFill>
                <a:srgbClr val="231F20"/>
              </a:solidFill>
              <a:ln w="9525">
                <a:noFill/>
                <a:round/>
                <a:headEnd/>
                <a:tailEnd/>
              </a:ln>
            </p:spPr>
            <p:txBody>
              <a:bodyPr/>
              <a:lstStyle/>
              <a:p>
                <a:endParaRPr lang="en-US" dirty="0"/>
              </a:p>
            </p:txBody>
          </p:sp>
          <p:sp>
            <p:nvSpPr>
              <p:cNvPr id="50211" name="Freeform 36"/>
              <p:cNvSpPr>
                <a:spLocks noEditPoints="1"/>
              </p:cNvSpPr>
              <p:nvPr/>
            </p:nvSpPr>
            <p:spPr bwMode="auto">
              <a:xfrm>
                <a:off x="5294" y="2709"/>
                <a:ext cx="26" cy="54"/>
              </a:xfrm>
              <a:custGeom>
                <a:avLst/>
                <a:gdLst>
                  <a:gd name="T0" fmla="*/ 22 w 27"/>
                  <a:gd name="T1" fmla="*/ 34 h 55"/>
                  <a:gd name="T2" fmla="*/ 17 w 27"/>
                  <a:gd name="T3" fmla="*/ 27 h 55"/>
                  <a:gd name="T4" fmla="*/ 17 w 27"/>
                  <a:gd name="T5" fmla="*/ 27 h 55"/>
                  <a:gd name="T6" fmla="*/ 23 w 27"/>
                  <a:gd name="T7" fmla="*/ 13 h 55"/>
                  <a:gd name="T8" fmla="*/ 13 w 27"/>
                  <a:gd name="T9" fmla="*/ 0 h 55"/>
                  <a:gd name="T10" fmla="*/ 0 w 27"/>
                  <a:gd name="T11" fmla="*/ 0 h 55"/>
                  <a:gd name="T12" fmla="*/ 0 w 27"/>
                  <a:gd name="T13" fmla="*/ 52 h 55"/>
                  <a:gd name="T14" fmla="*/ 8 w 27"/>
                  <a:gd name="T15" fmla="*/ 52 h 55"/>
                  <a:gd name="T16" fmla="*/ 8 w 27"/>
                  <a:gd name="T17" fmla="*/ 29 h 55"/>
                  <a:gd name="T18" fmla="*/ 9 w 27"/>
                  <a:gd name="T19" fmla="*/ 29 h 55"/>
                  <a:gd name="T20" fmla="*/ 13 w 27"/>
                  <a:gd name="T21" fmla="*/ 29 h 55"/>
                  <a:gd name="T22" fmla="*/ 15 w 27"/>
                  <a:gd name="T23" fmla="*/ 38 h 55"/>
                  <a:gd name="T24" fmla="*/ 16 w 27"/>
                  <a:gd name="T25" fmla="*/ 52 h 55"/>
                  <a:gd name="T26" fmla="*/ 24 w 27"/>
                  <a:gd name="T27" fmla="*/ 52 h 55"/>
                  <a:gd name="T28" fmla="*/ 24 w 27"/>
                  <a:gd name="T29" fmla="*/ 51 h 55"/>
                  <a:gd name="T30" fmla="*/ 22 w 27"/>
                  <a:gd name="T31" fmla="*/ 34 h 55"/>
                  <a:gd name="T32" fmla="*/ 13 w 27"/>
                  <a:gd name="T33" fmla="*/ 23 h 55"/>
                  <a:gd name="T34" fmla="*/ 8 w 27"/>
                  <a:gd name="T35" fmla="*/ 23 h 55"/>
                  <a:gd name="T36" fmla="*/ 8 w 27"/>
                  <a:gd name="T37" fmla="*/ 8 h 55"/>
                  <a:gd name="T38" fmla="*/ 13 w 27"/>
                  <a:gd name="T39" fmla="*/ 8 h 55"/>
                  <a:gd name="T40" fmla="*/ 15 w 27"/>
                  <a:gd name="T41" fmla="*/ 16 h 55"/>
                  <a:gd name="T42" fmla="*/ 13 w 27"/>
                  <a:gd name="T43" fmla="*/ 23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
                  <a:gd name="T67" fmla="*/ 0 h 55"/>
                  <a:gd name="T68" fmla="*/ 27 w 27"/>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 h="55">
                    <a:moveTo>
                      <a:pt x="25" y="37"/>
                    </a:moveTo>
                    <a:cubicBezTo>
                      <a:pt x="25" y="32"/>
                      <a:pt x="24" y="28"/>
                      <a:pt x="20" y="27"/>
                    </a:cubicBezTo>
                    <a:cubicBezTo>
                      <a:pt x="20" y="27"/>
                      <a:pt x="20" y="27"/>
                      <a:pt x="20" y="27"/>
                    </a:cubicBezTo>
                    <a:cubicBezTo>
                      <a:pt x="25" y="26"/>
                      <a:pt x="26" y="19"/>
                      <a:pt x="26" y="13"/>
                    </a:cubicBezTo>
                    <a:cubicBezTo>
                      <a:pt x="26" y="3"/>
                      <a:pt x="21" y="0"/>
                      <a:pt x="14" y="0"/>
                    </a:cubicBezTo>
                    <a:cubicBezTo>
                      <a:pt x="0" y="0"/>
                      <a:pt x="0" y="0"/>
                      <a:pt x="0" y="0"/>
                    </a:cubicBezTo>
                    <a:cubicBezTo>
                      <a:pt x="0" y="55"/>
                      <a:pt x="0" y="55"/>
                      <a:pt x="0" y="55"/>
                    </a:cubicBezTo>
                    <a:cubicBezTo>
                      <a:pt x="8" y="55"/>
                      <a:pt x="8" y="55"/>
                      <a:pt x="8" y="55"/>
                    </a:cubicBezTo>
                    <a:cubicBezTo>
                      <a:pt x="8" y="32"/>
                      <a:pt x="8" y="32"/>
                      <a:pt x="8" y="32"/>
                    </a:cubicBezTo>
                    <a:cubicBezTo>
                      <a:pt x="9" y="32"/>
                      <a:pt x="9" y="32"/>
                      <a:pt x="9" y="32"/>
                    </a:cubicBezTo>
                    <a:cubicBezTo>
                      <a:pt x="11" y="32"/>
                      <a:pt x="13" y="31"/>
                      <a:pt x="15" y="32"/>
                    </a:cubicBezTo>
                    <a:cubicBezTo>
                      <a:pt x="18" y="33"/>
                      <a:pt x="18" y="38"/>
                      <a:pt x="18" y="41"/>
                    </a:cubicBezTo>
                    <a:cubicBezTo>
                      <a:pt x="18" y="45"/>
                      <a:pt x="18" y="52"/>
                      <a:pt x="19" y="55"/>
                    </a:cubicBezTo>
                    <a:cubicBezTo>
                      <a:pt x="27" y="55"/>
                      <a:pt x="27" y="55"/>
                      <a:pt x="27" y="55"/>
                    </a:cubicBezTo>
                    <a:cubicBezTo>
                      <a:pt x="27" y="54"/>
                      <a:pt x="27" y="54"/>
                      <a:pt x="27" y="54"/>
                    </a:cubicBezTo>
                    <a:cubicBezTo>
                      <a:pt x="25" y="53"/>
                      <a:pt x="25" y="39"/>
                      <a:pt x="25" y="37"/>
                    </a:cubicBezTo>
                    <a:close/>
                    <a:moveTo>
                      <a:pt x="14" y="23"/>
                    </a:moveTo>
                    <a:cubicBezTo>
                      <a:pt x="8" y="23"/>
                      <a:pt x="8" y="23"/>
                      <a:pt x="8" y="23"/>
                    </a:cubicBezTo>
                    <a:cubicBezTo>
                      <a:pt x="8" y="8"/>
                      <a:pt x="8" y="8"/>
                      <a:pt x="8" y="8"/>
                    </a:cubicBezTo>
                    <a:cubicBezTo>
                      <a:pt x="13" y="8"/>
                      <a:pt x="13" y="8"/>
                      <a:pt x="13" y="8"/>
                    </a:cubicBezTo>
                    <a:cubicBezTo>
                      <a:pt x="16" y="8"/>
                      <a:pt x="18" y="9"/>
                      <a:pt x="18" y="16"/>
                    </a:cubicBezTo>
                    <a:cubicBezTo>
                      <a:pt x="18" y="21"/>
                      <a:pt x="16" y="23"/>
                      <a:pt x="14" y="23"/>
                    </a:cubicBezTo>
                    <a:close/>
                  </a:path>
                </a:pathLst>
              </a:custGeom>
              <a:solidFill>
                <a:srgbClr val="231F20"/>
              </a:solidFill>
              <a:ln w="9525">
                <a:noFill/>
                <a:round/>
                <a:headEnd/>
                <a:tailEnd/>
              </a:ln>
            </p:spPr>
            <p:txBody>
              <a:bodyPr/>
              <a:lstStyle/>
              <a:p>
                <a:endParaRPr lang="en-US" dirty="0"/>
              </a:p>
            </p:txBody>
          </p:sp>
          <p:sp>
            <p:nvSpPr>
              <p:cNvPr id="50212" name="Freeform 37"/>
              <p:cNvSpPr>
                <a:spLocks noEditPoints="1"/>
              </p:cNvSpPr>
              <p:nvPr/>
            </p:nvSpPr>
            <p:spPr bwMode="auto">
              <a:xfrm>
                <a:off x="5326" y="2709"/>
                <a:ext cx="24" cy="54"/>
              </a:xfrm>
              <a:custGeom>
                <a:avLst/>
                <a:gdLst>
                  <a:gd name="T0" fmla="*/ 12 w 25"/>
                  <a:gd name="T1" fmla="*/ 0 h 55"/>
                  <a:gd name="T2" fmla="*/ 0 w 25"/>
                  <a:gd name="T3" fmla="*/ 0 h 55"/>
                  <a:gd name="T4" fmla="*/ 0 w 25"/>
                  <a:gd name="T5" fmla="*/ 52 h 55"/>
                  <a:gd name="T6" fmla="*/ 12 w 25"/>
                  <a:gd name="T7" fmla="*/ 52 h 55"/>
                  <a:gd name="T8" fmla="*/ 16 w 25"/>
                  <a:gd name="T9" fmla="*/ 51 h 55"/>
                  <a:gd name="T10" fmla="*/ 22 w 25"/>
                  <a:gd name="T11" fmla="*/ 25 h 55"/>
                  <a:gd name="T12" fmla="*/ 20 w 25"/>
                  <a:gd name="T13" fmla="*/ 6 h 55"/>
                  <a:gd name="T14" fmla="*/ 12 w 25"/>
                  <a:gd name="T15" fmla="*/ 0 h 55"/>
                  <a:gd name="T16" fmla="*/ 11 w 25"/>
                  <a:gd name="T17" fmla="*/ 44 h 55"/>
                  <a:gd name="T18" fmla="*/ 7 w 25"/>
                  <a:gd name="T19" fmla="*/ 44 h 55"/>
                  <a:gd name="T20" fmla="*/ 7 w 25"/>
                  <a:gd name="T21" fmla="*/ 8 h 55"/>
                  <a:gd name="T22" fmla="*/ 12 w 25"/>
                  <a:gd name="T23" fmla="*/ 8 h 55"/>
                  <a:gd name="T24" fmla="*/ 15 w 25"/>
                  <a:gd name="T25" fmla="*/ 26 h 55"/>
                  <a:gd name="T26" fmla="*/ 11 w 25"/>
                  <a:gd name="T27" fmla="*/ 44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5"/>
                  <a:gd name="T44" fmla="*/ 25 w 25"/>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5">
                    <a:moveTo>
                      <a:pt x="15" y="0"/>
                    </a:moveTo>
                    <a:cubicBezTo>
                      <a:pt x="0" y="0"/>
                      <a:pt x="0" y="0"/>
                      <a:pt x="0" y="0"/>
                    </a:cubicBezTo>
                    <a:cubicBezTo>
                      <a:pt x="0" y="55"/>
                      <a:pt x="0" y="55"/>
                      <a:pt x="0" y="55"/>
                    </a:cubicBezTo>
                    <a:cubicBezTo>
                      <a:pt x="14" y="55"/>
                      <a:pt x="14" y="55"/>
                      <a:pt x="14" y="55"/>
                    </a:cubicBezTo>
                    <a:cubicBezTo>
                      <a:pt x="16" y="55"/>
                      <a:pt x="18" y="55"/>
                      <a:pt x="19" y="54"/>
                    </a:cubicBezTo>
                    <a:cubicBezTo>
                      <a:pt x="25" y="49"/>
                      <a:pt x="25" y="36"/>
                      <a:pt x="25" y="25"/>
                    </a:cubicBezTo>
                    <a:cubicBezTo>
                      <a:pt x="25" y="16"/>
                      <a:pt x="25" y="10"/>
                      <a:pt x="23" y="6"/>
                    </a:cubicBezTo>
                    <a:cubicBezTo>
                      <a:pt x="21" y="1"/>
                      <a:pt x="17" y="0"/>
                      <a:pt x="15" y="0"/>
                    </a:cubicBezTo>
                    <a:close/>
                    <a:moveTo>
                      <a:pt x="11" y="47"/>
                    </a:moveTo>
                    <a:cubicBezTo>
                      <a:pt x="7" y="47"/>
                      <a:pt x="7" y="47"/>
                      <a:pt x="7" y="47"/>
                    </a:cubicBezTo>
                    <a:cubicBezTo>
                      <a:pt x="7" y="8"/>
                      <a:pt x="7" y="8"/>
                      <a:pt x="7" y="8"/>
                    </a:cubicBezTo>
                    <a:cubicBezTo>
                      <a:pt x="12" y="8"/>
                      <a:pt x="12" y="8"/>
                      <a:pt x="12" y="8"/>
                    </a:cubicBezTo>
                    <a:cubicBezTo>
                      <a:pt x="17" y="8"/>
                      <a:pt x="18" y="13"/>
                      <a:pt x="18" y="26"/>
                    </a:cubicBezTo>
                    <a:cubicBezTo>
                      <a:pt x="18" y="42"/>
                      <a:pt x="17" y="47"/>
                      <a:pt x="11" y="47"/>
                    </a:cubicBezTo>
                    <a:close/>
                  </a:path>
                </a:pathLst>
              </a:custGeom>
              <a:solidFill>
                <a:srgbClr val="231F20"/>
              </a:solidFill>
              <a:ln w="9525">
                <a:noFill/>
                <a:round/>
                <a:headEnd/>
                <a:tailEnd/>
              </a:ln>
            </p:spPr>
            <p:txBody>
              <a:bodyPr/>
              <a:lstStyle/>
              <a:p>
                <a:endParaRPr lang="en-US" dirty="0"/>
              </a:p>
            </p:txBody>
          </p:sp>
          <p:sp>
            <p:nvSpPr>
              <p:cNvPr id="50213" name="Freeform 38"/>
              <p:cNvSpPr>
                <a:spLocks/>
              </p:cNvSpPr>
              <p:nvPr/>
            </p:nvSpPr>
            <p:spPr bwMode="auto">
              <a:xfrm>
                <a:off x="5356" y="2709"/>
                <a:ext cx="23" cy="55"/>
              </a:xfrm>
              <a:custGeom>
                <a:avLst/>
                <a:gdLst>
                  <a:gd name="T0" fmla="*/ 18 w 24"/>
                  <a:gd name="T1" fmla="*/ 27 h 57"/>
                  <a:gd name="T2" fmla="*/ 12 w 24"/>
                  <a:gd name="T3" fmla="*/ 18 h 57"/>
                  <a:gd name="T4" fmla="*/ 8 w 24"/>
                  <a:gd name="T5" fmla="*/ 13 h 57"/>
                  <a:gd name="T6" fmla="*/ 12 w 24"/>
                  <a:gd name="T7" fmla="*/ 8 h 57"/>
                  <a:gd name="T8" fmla="*/ 13 w 24"/>
                  <a:gd name="T9" fmla="*/ 15 h 57"/>
                  <a:gd name="T10" fmla="*/ 20 w 24"/>
                  <a:gd name="T11" fmla="*/ 15 h 57"/>
                  <a:gd name="T12" fmla="*/ 12 w 24"/>
                  <a:gd name="T13" fmla="*/ 0 h 57"/>
                  <a:gd name="T14" fmla="*/ 0 w 24"/>
                  <a:gd name="T15" fmla="*/ 14 h 57"/>
                  <a:gd name="T16" fmla="*/ 2 w 24"/>
                  <a:gd name="T17" fmla="*/ 20 h 57"/>
                  <a:gd name="T18" fmla="*/ 12 w 24"/>
                  <a:gd name="T19" fmla="*/ 33 h 57"/>
                  <a:gd name="T20" fmla="*/ 14 w 24"/>
                  <a:gd name="T21" fmla="*/ 39 h 57"/>
                  <a:gd name="T22" fmla="*/ 12 w 24"/>
                  <a:gd name="T23" fmla="*/ 43 h 57"/>
                  <a:gd name="T24" fmla="*/ 8 w 24"/>
                  <a:gd name="T25" fmla="*/ 37 h 57"/>
                  <a:gd name="T26" fmla="*/ 8 w 24"/>
                  <a:gd name="T27" fmla="*/ 34 h 57"/>
                  <a:gd name="T28" fmla="*/ 0 w 24"/>
                  <a:gd name="T29" fmla="*/ 34 h 57"/>
                  <a:gd name="T30" fmla="*/ 0 w 24"/>
                  <a:gd name="T31" fmla="*/ 38 h 57"/>
                  <a:gd name="T32" fmla="*/ 12 w 24"/>
                  <a:gd name="T33" fmla="*/ 51 h 57"/>
                  <a:gd name="T34" fmla="*/ 21 w 24"/>
                  <a:gd name="T35" fmla="*/ 39 h 57"/>
                  <a:gd name="T36" fmla="*/ 18 w 24"/>
                  <a:gd name="T37" fmla="*/ 2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57"/>
                  <a:gd name="T59" fmla="*/ 24 w 24"/>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57">
                    <a:moveTo>
                      <a:pt x="21" y="30"/>
                    </a:moveTo>
                    <a:cubicBezTo>
                      <a:pt x="19" y="27"/>
                      <a:pt x="15" y="23"/>
                      <a:pt x="12" y="21"/>
                    </a:cubicBezTo>
                    <a:cubicBezTo>
                      <a:pt x="10" y="19"/>
                      <a:pt x="8" y="18"/>
                      <a:pt x="8" y="13"/>
                    </a:cubicBezTo>
                    <a:cubicBezTo>
                      <a:pt x="8" y="10"/>
                      <a:pt x="9" y="8"/>
                      <a:pt x="12" y="8"/>
                    </a:cubicBezTo>
                    <a:cubicBezTo>
                      <a:pt x="16" y="8"/>
                      <a:pt x="16" y="13"/>
                      <a:pt x="16" y="18"/>
                    </a:cubicBezTo>
                    <a:cubicBezTo>
                      <a:pt x="23" y="18"/>
                      <a:pt x="23" y="18"/>
                      <a:pt x="23" y="18"/>
                    </a:cubicBezTo>
                    <a:cubicBezTo>
                      <a:pt x="23" y="13"/>
                      <a:pt x="24" y="0"/>
                      <a:pt x="12" y="0"/>
                    </a:cubicBezTo>
                    <a:cubicBezTo>
                      <a:pt x="4" y="0"/>
                      <a:pt x="0" y="5"/>
                      <a:pt x="0" y="14"/>
                    </a:cubicBezTo>
                    <a:cubicBezTo>
                      <a:pt x="0" y="17"/>
                      <a:pt x="1" y="20"/>
                      <a:pt x="2" y="23"/>
                    </a:cubicBezTo>
                    <a:cubicBezTo>
                      <a:pt x="5" y="28"/>
                      <a:pt x="10" y="31"/>
                      <a:pt x="14" y="36"/>
                    </a:cubicBezTo>
                    <a:cubicBezTo>
                      <a:pt x="16" y="37"/>
                      <a:pt x="17" y="40"/>
                      <a:pt x="17" y="43"/>
                    </a:cubicBezTo>
                    <a:cubicBezTo>
                      <a:pt x="17" y="47"/>
                      <a:pt x="15" y="49"/>
                      <a:pt x="12" y="49"/>
                    </a:cubicBezTo>
                    <a:cubicBezTo>
                      <a:pt x="9" y="49"/>
                      <a:pt x="7" y="45"/>
                      <a:pt x="8" y="40"/>
                    </a:cubicBezTo>
                    <a:cubicBezTo>
                      <a:pt x="8" y="37"/>
                      <a:pt x="8" y="37"/>
                      <a:pt x="8" y="37"/>
                    </a:cubicBezTo>
                    <a:cubicBezTo>
                      <a:pt x="0" y="37"/>
                      <a:pt x="0" y="37"/>
                      <a:pt x="0" y="37"/>
                    </a:cubicBezTo>
                    <a:cubicBezTo>
                      <a:pt x="0" y="41"/>
                      <a:pt x="0" y="41"/>
                      <a:pt x="0" y="41"/>
                    </a:cubicBezTo>
                    <a:cubicBezTo>
                      <a:pt x="0" y="51"/>
                      <a:pt x="3" y="57"/>
                      <a:pt x="12" y="57"/>
                    </a:cubicBezTo>
                    <a:cubicBezTo>
                      <a:pt x="20" y="57"/>
                      <a:pt x="24" y="52"/>
                      <a:pt x="24" y="42"/>
                    </a:cubicBezTo>
                    <a:cubicBezTo>
                      <a:pt x="24" y="37"/>
                      <a:pt x="24" y="34"/>
                      <a:pt x="21" y="30"/>
                    </a:cubicBezTo>
                    <a:close/>
                  </a:path>
                </a:pathLst>
              </a:custGeom>
              <a:solidFill>
                <a:srgbClr val="231F20"/>
              </a:solidFill>
              <a:ln w="9525">
                <a:noFill/>
                <a:round/>
                <a:headEnd/>
                <a:tailEnd/>
              </a:ln>
            </p:spPr>
            <p:txBody>
              <a:bodyPr/>
              <a:lstStyle/>
              <a:p>
                <a:endParaRPr lang="en-US" dirty="0"/>
              </a:p>
            </p:txBody>
          </p:sp>
          <p:sp>
            <p:nvSpPr>
              <p:cNvPr id="50214" name="Freeform 39"/>
              <p:cNvSpPr>
                <a:spLocks noEditPoints="1"/>
              </p:cNvSpPr>
              <p:nvPr/>
            </p:nvSpPr>
            <p:spPr bwMode="auto">
              <a:xfrm>
                <a:off x="5376" y="2676"/>
                <a:ext cx="8" cy="10"/>
              </a:xfrm>
              <a:custGeom>
                <a:avLst/>
                <a:gdLst>
                  <a:gd name="T0" fmla="*/ 6 w 9"/>
                  <a:gd name="T1" fmla="*/ 3 h 11"/>
                  <a:gd name="T2" fmla="*/ 5 w 9"/>
                  <a:gd name="T3" fmla="*/ 1 h 11"/>
                  <a:gd name="T4" fmla="*/ 4 w 9"/>
                  <a:gd name="T5" fmla="*/ 0 h 11"/>
                  <a:gd name="T6" fmla="*/ 0 w 9"/>
                  <a:gd name="T7" fmla="*/ 0 h 11"/>
                  <a:gd name="T8" fmla="*/ 0 w 9"/>
                  <a:gd name="T9" fmla="*/ 8 h 11"/>
                  <a:gd name="T10" fmla="*/ 2 w 9"/>
                  <a:gd name="T11" fmla="*/ 8 h 11"/>
                  <a:gd name="T12" fmla="*/ 2 w 9"/>
                  <a:gd name="T13" fmla="*/ 5 h 11"/>
                  <a:gd name="T14" fmla="*/ 4 w 9"/>
                  <a:gd name="T15" fmla="*/ 5 h 11"/>
                  <a:gd name="T16" fmla="*/ 4 w 9"/>
                  <a:gd name="T17" fmla="*/ 8 h 11"/>
                  <a:gd name="T18" fmla="*/ 6 w 9"/>
                  <a:gd name="T19" fmla="*/ 8 h 11"/>
                  <a:gd name="T20" fmla="*/ 4 w 9"/>
                  <a:gd name="T21" fmla="*/ 5 h 11"/>
                  <a:gd name="T22" fmla="*/ 6 w 9"/>
                  <a:gd name="T23" fmla="*/ 3 h 11"/>
                  <a:gd name="T24" fmla="*/ 4 w 9"/>
                  <a:gd name="T25" fmla="*/ 5 h 11"/>
                  <a:gd name="T26" fmla="*/ 2 w 9"/>
                  <a:gd name="T27" fmla="*/ 5 h 11"/>
                  <a:gd name="T28" fmla="*/ 2 w 9"/>
                  <a:gd name="T29" fmla="*/ 2 h 11"/>
                  <a:gd name="T30" fmla="*/ 4 w 9"/>
                  <a:gd name="T31" fmla="*/ 2 h 11"/>
                  <a:gd name="T32" fmla="*/ 4 w 9"/>
                  <a:gd name="T33" fmla="*/ 3 h 11"/>
                  <a:gd name="T34" fmla="*/ 4 w 9"/>
                  <a:gd name="T35" fmla="*/ 5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11"/>
                  <a:gd name="T56" fmla="*/ 9 w 9"/>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11">
                    <a:moveTo>
                      <a:pt x="9" y="3"/>
                    </a:moveTo>
                    <a:cubicBezTo>
                      <a:pt x="9" y="2"/>
                      <a:pt x="9" y="1"/>
                      <a:pt x="8" y="1"/>
                    </a:cubicBezTo>
                    <a:cubicBezTo>
                      <a:pt x="7" y="0"/>
                      <a:pt x="6" y="0"/>
                      <a:pt x="5" y="0"/>
                    </a:cubicBezTo>
                    <a:cubicBezTo>
                      <a:pt x="0" y="0"/>
                      <a:pt x="0" y="0"/>
                      <a:pt x="0" y="0"/>
                    </a:cubicBezTo>
                    <a:cubicBezTo>
                      <a:pt x="0" y="11"/>
                      <a:pt x="0" y="11"/>
                      <a:pt x="0" y="11"/>
                    </a:cubicBezTo>
                    <a:cubicBezTo>
                      <a:pt x="2" y="11"/>
                      <a:pt x="2" y="11"/>
                      <a:pt x="2" y="11"/>
                    </a:cubicBezTo>
                    <a:cubicBezTo>
                      <a:pt x="2" y="6"/>
                      <a:pt x="2" y="6"/>
                      <a:pt x="2" y="6"/>
                    </a:cubicBezTo>
                    <a:cubicBezTo>
                      <a:pt x="4" y="6"/>
                      <a:pt x="4" y="6"/>
                      <a:pt x="4" y="6"/>
                    </a:cubicBezTo>
                    <a:cubicBezTo>
                      <a:pt x="6" y="11"/>
                      <a:pt x="6" y="11"/>
                      <a:pt x="6" y="11"/>
                    </a:cubicBezTo>
                    <a:cubicBezTo>
                      <a:pt x="9" y="11"/>
                      <a:pt x="9" y="11"/>
                      <a:pt x="9" y="11"/>
                    </a:cubicBezTo>
                    <a:cubicBezTo>
                      <a:pt x="6" y="6"/>
                      <a:pt x="6" y="6"/>
                      <a:pt x="6" y="6"/>
                    </a:cubicBezTo>
                    <a:cubicBezTo>
                      <a:pt x="8" y="6"/>
                      <a:pt x="9" y="5"/>
                      <a:pt x="9" y="3"/>
                    </a:cubicBezTo>
                    <a:close/>
                    <a:moveTo>
                      <a:pt x="5" y="5"/>
                    </a:moveTo>
                    <a:cubicBezTo>
                      <a:pt x="2" y="5"/>
                      <a:pt x="2" y="5"/>
                      <a:pt x="2" y="5"/>
                    </a:cubicBezTo>
                    <a:cubicBezTo>
                      <a:pt x="2" y="2"/>
                      <a:pt x="2" y="2"/>
                      <a:pt x="2" y="2"/>
                    </a:cubicBezTo>
                    <a:cubicBezTo>
                      <a:pt x="4" y="2"/>
                      <a:pt x="4" y="2"/>
                      <a:pt x="4" y="2"/>
                    </a:cubicBezTo>
                    <a:cubicBezTo>
                      <a:pt x="5" y="2"/>
                      <a:pt x="7" y="2"/>
                      <a:pt x="7" y="3"/>
                    </a:cubicBezTo>
                    <a:cubicBezTo>
                      <a:pt x="7" y="4"/>
                      <a:pt x="6" y="5"/>
                      <a:pt x="5" y="5"/>
                    </a:cubicBezTo>
                    <a:close/>
                  </a:path>
                </a:pathLst>
              </a:custGeom>
              <a:solidFill>
                <a:srgbClr val="231F20"/>
              </a:solidFill>
              <a:ln w="9525">
                <a:noFill/>
                <a:round/>
                <a:headEnd/>
                <a:tailEnd/>
              </a:ln>
            </p:spPr>
            <p:txBody>
              <a:bodyPr/>
              <a:lstStyle/>
              <a:p>
                <a:endParaRPr lang="en-US" dirty="0"/>
              </a:p>
            </p:txBody>
          </p:sp>
          <p:sp>
            <p:nvSpPr>
              <p:cNvPr id="50215" name="Freeform 40"/>
              <p:cNvSpPr>
                <a:spLocks noEditPoints="1"/>
              </p:cNvSpPr>
              <p:nvPr/>
            </p:nvSpPr>
            <p:spPr bwMode="auto">
              <a:xfrm>
                <a:off x="5370" y="2672"/>
                <a:ext cx="19" cy="18"/>
              </a:xfrm>
              <a:custGeom>
                <a:avLst/>
                <a:gdLst>
                  <a:gd name="T0" fmla="*/ 10 w 20"/>
                  <a:gd name="T1" fmla="*/ 0 h 19"/>
                  <a:gd name="T2" fmla="*/ 0 w 20"/>
                  <a:gd name="T3" fmla="*/ 9 h 19"/>
                  <a:gd name="T4" fmla="*/ 10 w 20"/>
                  <a:gd name="T5" fmla="*/ 16 h 19"/>
                  <a:gd name="T6" fmla="*/ 17 w 20"/>
                  <a:gd name="T7" fmla="*/ 9 h 19"/>
                  <a:gd name="T8" fmla="*/ 10 w 20"/>
                  <a:gd name="T9" fmla="*/ 0 h 19"/>
                  <a:gd name="T10" fmla="*/ 10 w 20"/>
                  <a:gd name="T11" fmla="*/ 14 h 19"/>
                  <a:gd name="T12" fmla="*/ 2 w 20"/>
                  <a:gd name="T13" fmla="*/ 9 h 19"/>
                  <a:gd name="T14" fmla="*/ 10 w 20"/>
                  <a:gd name="T15" fmla="*/ 1 h 19"/>
                  <a:gd name="T16" fmla="*/ 15 w 20"/>
                  <a:gd name="T17" fmla="*/ 9 h 19"/>
                  <a:gd name="T18" fmla="*/ 10 w 20"/>
                  <a:gd name="T19" fmla="*/ 14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9"/>
                  <a:gd name="T32" fmla="*/ 20 w 2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9">
                    <a:moveTo>
                      <a:pt x="10" y="0"/>
                    </a:moveTo>
                    <a:cubicBezTo>
                      <a:pt x="4" y="0"/>
                      <a:pt x="0" y="4"/>
                      <a:pt x="0" y="9"/>
                    </a:cubicBezTo>
                    <a:cubicBezTo>
                      <a:pt x="0" y="15"/>
                      <a:pt x="4" y="19"/>
                      <a:pt x="10" y="19"/>
                    </a:cubicBezTo>
                    <a:cubicBezTo>
                      <a:pt x="15" y="19"/>
                      <a:pt x="20" y="15"/>
                      <a:pt x="20" y="9"/>
                    </a:cubicBezTo>
                    <a:cubicBezTo>
                      <a:pt x="20" y="4"/>
                      <a:pt x="15" y="0"/>
                      <a:pt x="10" y="0"/>
                    </a:cubicBezTo>
                    <a:close/>
                    <a:moveTo>
                      <a:pt x="10" y="17"/>
                    </a:moveTo>
                    <a:cubicBezTo>
                      <a:pt x="5" y="17"/>
                      <a:pt x="2" y="14"/>
                      <a:pt x="2" y="9"/>
                    </a:cubicBezTo>
                    <a:cubicBezTo>
                      <a:pt x="2" y="5"/>
                      <a:pt x="5" y="1"/>
                      <a:pt x="10" y="1"/>
                    </a:cubicBezTo>
                    <a:cubicBezTo>
                      <a:pt x="14" y="1"/>
                      <a:pt x="18" y="5"/>
                      <a:pt x="18" y="9"/>
                    </a:cubicBezTo>
                    <a:cubicBezTo>
                      <a:pt x="18" y="14"/>
                      <a:pt x="14" y="17"/>
                      <a:pt x="10" y="17"/>
                    </a:cubicBezTo>
                    <a:close/>
                  </a:path>
                </a:pathLst>
              </a:custGeom>
              <a:solidFill>
                <a:srgbClr val="231F20"/>
              </a:solidFill>
              <a:ln w="9525">
                <a:noFill/>
                <a:round/>
                <a:headEnd/>
                <a:tailEnd/>
              </a:ln>
            </p:spPr>
            <p:txBody>
              <a:bodyPr/>
              <a:lstStyle/>
              <a:p>
                <a:endParaRPr lang="en-US" dirty="0"/>
              </a:p>
            </p:txBody>
          </p:sp>
        </p:grpSp>
      </p:gr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9"/>
          <p:cNvGrpSpPr>
            <a:grpSpLocks/>
          </p:cNvGrpSpPr>
          <p:nvPr/>
        </p:nvGrpSpPr>
        <p:grpSpPr bwMode="auto">
          <a:xfrm>
            <a:off x="531813" y="1266825"/>
            <a:ext cx="8147050" cy="5086350"/>
            <a:chOff x="531813" y="1266825"/>
            <a:chExt cx="8147050" cy="5086350"/>
          </a:xfrm>
        </p:grpSpPr>
        <p:sp>
          <p:nvSpPr>
            <p:cNvPr id="7" name="Rectangle 6"/>
            <p:cNvSpPr/>
            <p:nvPr/>
          </p:nvSpPr>
          <p:spPr bwMode="auto">
            <a:xfrm>
              <a:off x="531813" y="1266825"/>
              <a:ext cx="8147050" cy="508635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defTabSz="814388" fontAlgn="auto">
                <a:spcBef>
                  <a:spcPts val="0"/>
                </a:spcBef>
                <a:spcAft>
                  <a:spcPts val="0"/>
                </a:spcAft>
                <a:defRPr/>
              </a:pPr>
              <a:endParaRPr lang="en-US" dirty="0">
                <a:latin typeface="+mn-lt"/>
              </a:endParaRPr>
            </a:p>
          </p:txBody>
        </p:sp>
        <p:sp>
          <p:nvSpPr>
            <p:cNvPr id="51227" name="Rectangle 35"/>
            <p:cNvSpPr>
              <a:spLocks noChangeArrowheads="1"/>
            </p:cNvSpPr>
            <p:nvPr/>
          </p:nvSpPr>
          <p:spPr bwMode="auto">
            <a:xfrm>
              <a:off x="3124200" y="1343025"/>
              <a:ext cx="5468938" cy="333375"/>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sz="2400" dirty="0"/>
            </a:p>
          </p:txBody>
        </p:sp>
        <p:sp>
          <p:nvSpPr>
            <p:cNvPr id="51228" name="Rectangle 35"/>
            <p:cNvSpPr>
              <a:spLocks noChangeArrowheads="1"/>
            </p:cNvSpPr>
            <p:nvPr/>
          </p:nvSpPr>
          <p:spPr bwMode="auto">
            <a:xfrm>
              <a:off x="598488" y="1676400"/>
              <a:ext cx="7994650" cy="877888"/>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sz="2400" dirty="0"/>
            </a:p>
          </p:txBody>
        </p:sp>
        <p:sp>
          <p:nvSpPr>
            <p:cNvPr id="51229" name="Rectangle 35"/>
            <p:cNvSpPr>
              <a:spLocks noChangeArrowheads="1"/>
            </p:cNvSpPr>
            <p:nvPr/>
          </p:nvSpPr>
          <p:spPr bwMode="auto">
            <a:xfrm>
              <a:off x="598488" y="2514600"/>
              <a:ext cx="7994650" cy="762000"/>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sz="2400" dirty="0"/>
            </a:p>
          </p:txBody>
        </p:sp>
        <p:sp>
          <p:nvSpPr>
            <p:cNvPr id="51230" name="Rectangle 35"/>
            <p:cNvSpPr>
              <a:spLocks noChangeArrowheads="1"/>
            </p:cNvSpPr>
            <p:nvPr/>
          </p:nvSpPr>
          <p:spPr bwMode="auto">
            <a:xfrm>
              <a:off x="598488" y="3352800"/>
              <a:ext cx="7994650" cy="533400"/>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sz="2400" dirty="0"/>
            </a:p>
          </p:txBody>
        </p:sp>
        <p:sp>
          <p:nvSpPr>
            <p:cNvPr id="51231" name="Rectangle 35"/>
            <p:cNvSpPr>
              <a:spLocks noChangeArrowheads="1"/>
            </p:cNvSpPr>
            <p:nvPr/>
          </p:nvSpPr>
          <p:spPr bwMode="auto">
            <a:xfrm>
              <a:off x="598488" y="3962400"/>
              <a:ext cx="7994650" cy="838200"/>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sz="2400" dirty="0"/>
            </a:p>
          </p:txBody>
        </p:sp>
        <p:sp>
          <p:nvSpPr>
            <p:cNvPr id="51232" name="Rectangle 35"/>
            <p:cNvSpPr>
              <a:spLocks noChangeArrowheads="1"/>
            </p:cNvSpPr>
            <p:nvPr/>
          </p:nvSpPr>
          <p:spPr bwMode="auto">
            <a:xfrm>
              <a:off x="598488" y="4851400"/>
              <a:ext cx="7994650" cy="787400"/>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sz="2400" dirty="0"/>
            </a:p>
          </p:txBody>
        </p:sp>
        <p:sp>
          <p:nvSpPr>
            <p:cNvPr id="51233" name="Rectangle 35"/>
            <p:cNvSpPr>
              <a:spLocks noChangeArrowheads="1"/>
            </p:cNvSpPr>
            <p:nvPr/>
          </p:nvSpPr>
          <p:spPr bwMode="auto">
            <a:xfrm>
              <a:off x="598488" y="5676900"/>
              <a:ext cx="7994650" cy="647700"/>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sz="2400" dirty="0"/>
            </a:p>
          </p:txBody>
        </p:sp>
      </p:grpSp>
      <p:graphicFrame>
        <p:nvGraphicFramePr>
          <p:cNvPr id="90147" name="Group 35"/>
          <p:cNvGraphicFramePr>
            <a:graphicFrameLocks noGrp="1"/>
          </p:cNvGraphicFramePr>
          <p:nvPr/>
        </p:nvGraphicFramePr>
        <p:xfrm>
          <a:off x="685800" y="1295400"/>
          <a:ext cx="7924800" cy="4963224"/>
        </p:xfrm>
        <a:graphic>
          <a:graphicData uri="http://schemas.openxmlformats.org/drawingml/2006/table">
            <a:tbl>
              <a:tblPr/>
              <a:tblGrid>
                <a:gridCol w="2254250"/>
                <a:gridCol w="5670550"/>
              </a:tblGrid>
              <a:tr h="419100">
                <a:tc>
                  <a:txBody>
                    <a:bodyPr/>
                    <a:lstStyle/>
                    <a:p>
                      <a:pPr marL="0" marR="0" lvl="0" indent="0" algn="ctr" defTabSz="814388" rtl="0" eaLnBrk="0" fontAlgn="base" latinLnBrk="0" hangingPunct="0">
                        <a:lnSpc>
                          <a:spcPct val="95000"/>
                        </a:lnSpc>
                        <a:spcBef>
                          <a:spcPct val="5000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bg2"/>
                        </a:solidFill>
                        <a:effectLst/>
                        <a:latin typeface="Arial" charset="0"/>
                      </a:endParaRPr>
                    </a:p>
                  </a:txBody>
                  <a:tcPr marL="73645" marR="73645" marT="36565" marB="36565" anchor="ctr" anchorCtr="1" horzOverflow="overflow">
                    <a:lnL>
                      <a:noFill/>
                    </a:lnL>
                    <a:lnR>
                      <a:noFill/>
                    </a:lnR>
                    <a:lnT>
                      <a:noFill/>
                    </a:lnT>
                    <a:lnB>
                      <a:noFill/>
                    </a:lnB>
                    <a:lnTlToBr>
                      <a:noFill/>
                    </a:lnTlToBr>
                    <a:lnBlToTr>
                      <a:noFill/>
                    </a:lnBlToTr>
                    <a:noFill/>
                  </a:tcPr>
                </a:tc>
                <a:tc>
                  <a:txBody>
                    <a:bodyPr/>
                    <a:lstStyle/>
                    <a:p>
                      <a:pPr marL="228600" marR="0" lvl="0" indent="0" algn="l" defTabSz="814388" rtl="0" eaLnBrk="0" fontAlgn="base" latinLnBrk="0" hangingPunct="0">
                        <a:lnSpc>
                          <a:spcPct val="95000"/>
                        </a:lnSpc>
                        <a:spcBef>
                          <a:spcPct val="5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chemeClr val="bg2"/>
                          </a:solidFill>
                          <a:effectLst/>
                          <a:latin typeface="Arial" charset="0"/>
                        </a:rPr>
                        <a:t>PCI Data Security Standard Requirements</a:t>
                      </a:r>
                    </a:p>
                  </a:txBody>
                  <a:tcPr marL="73645" marR="73645" marT="36565" marB="36565" anchor="ctr" horzOverflow="overflow">
                    <a:lnL>
                      <a:noFill/>
                    </a:lnL>
                    <a:lnR>
                      <a:noFill/>
                    </a:lnR>
                    <a:lnT>
                      <a:noFill/>
                    </a:lnT>
                    <a:lnB>
                      <a:noFill/>
                    </a:lnB>
                    <a:lnTlToBr>
                      <a:noFill/>
                    </a:lnTlToBr>
                    <a:lnBlToTr>
                      <a:noFill/>
                    </a:lnBlToTr>
                    <a:noFill/>
                  </a:tcPr>
                </a:tc>
              </a:tr>
              <a:tr h="825500">
                <a:tc>
                  <a:txBody>
                    <a:bodyPr/>
                    <a:lstStyle/>
                    <a:p>
                      <a:pPr marL="0" marR="0" lvl="0" indent="0" algn="l" defTabSz="814388" rtl="0" eaLnBrk="0" fontAlgn="base" latinLnBrk="0" hangingPunct="0">
                        <a:lnSpc>
                          <a:spcPct val="95000"/>
                        </a:lnSpc>
                        <a:spcBef>
                          <a:spcPct val="0"/>
                        </a:spcBef>
                        <a:spcAft>
                          <a:spcPct val="0"/>
                        </a:spcAft>
                        <a:buClrTx/>
                        <a:buSzTx/>
                        <a:buFontTx/>
                        <a:buNone/>
                        <a:tabLst/>
                      </a:pPr>
                      <a:r>
                        <a:rPr kumimoji="0" lang="en-US" sz="1600" b="0" i="0" u="none" strike="noStrike" cap="none" normalizeH="0" baseline="0" dirty="0" smtClean="0">
                          <a:ln>
                            <a:noFill/>
                          </a:ln>
                          <a:solidFill>
                            <a:schemeClr val="bg2"/>
                          </a:solidFill>
                          <a:effectLst/>
                          <a:latin typeface="Arial" charset="0"/>
                        </a:rPr>
                        <a:t>Build and Maintain </a:t>
                      </a:r>
                      <a:br>
                        <a:rPr kumimoji="0" lang="en-US" sz="1600" b="0" i="0" u="none" strike="noStrike" cap="none" normalizeH="0" baseline="0" dirty="0" smtClean="0">
                          <a:ln>
                            <a:noFill/>
                          </a:ln>
                          <a:solidFill>
                            <a:schemeClr val="bg2"/>
                          </a:solidFill>
                          <a:effectLst/>
                          <a:latin typeface="Arial" charset="0"/>
                        </a:rPr>
                      </a:br>
                      <a:r>
                        <a:rPr kumimoji="0" lang="en-US" sz="1600" b="0" i="0" u="none" strike="noStrike" cap="none" normalizeH="0" baseline="0" dirty="0" smtClean="0">
                          <a:ln>
                            <a:noFill/>
                          </a:ln>
                          <a:solidFill>
                            <a:schemeClr val="bg2"/>
                          </a:solidFill>
                          <a:effectLst/>
                          <a:latin typeface="Arial" charset="0"/>
                        </a:rPr>
                        <a:t>a Secure Network</a:t>
                      </a:r>
                    </a:p>
                  </a:txBody>
                  <a:tcPr marL="46043" marR="46043" horzOverflow="overflow">
                    <a:lnL>
                      <a:noFill/>
                    </a:lnL>
                    <a:lnR>
                      <a:noFill/>
                    </a:lnR>
                    <a:lnT>
                      <a:noFill/>
                    </a:lnT>
                    <a:lnB>
                      <a:noFill/>
                    </a:lnB>
                    <a:lnTlToBr>
                      <a:noFill/>
                    </a:lnTlToBr>
                    <a:lnBlToTr>
                      <a:noFill/>
                    </a:lnBlToTr>
                    <a:noFill/>
                  </a:tcPr>
                </a:tc>
                <a:tc>
                  <a:txBody>
                    <a:bodyPr/>
                    <a:lstStyle/>
                    <a:p>
                      <a:pPr marL="228600" marR="0" lvl="0" indent="0" algn="l" defTabSz="814388" rtl="0" eaLnBrk="0" fontAlgn="base" latinLnBrk="0" hangingPunct="0">
                        <a:lnSpc>
                          <a:spcPct val="95000"/>
                        </a:lnSpc>
                        <a:spcBef>
                          <a:spcPct val="35000"/>
                        </a:spcBef>
                        <a:spcAft>
                          <a:spcPct val="0"/>
                        </a:spcAft>
                        <a:buClr>
                          <a:schemeClr val="tx2"/>
                        </a:buClr>
                        <a:buSzTx/>
                        <a:buFont typeface="Wingdings" pitchFamily="2" charset="2"/>
                        <a:buNone/>
                        <a:tabLst>
                          <a:tab pos="571500" algn="l"/>
                        </a:tabLst>
                      </a:pPr>
                      <a:r>
                        <a:rPr kumimoji="0" lang="en-US" sz="1400" b="0" i="0" u="none" strike="noStrike" cap="none" normalizeH="0" baseline="0" dirty="0" smtClean="0">
                          <a:ln>
                            <a:noFill/>
                          </a:ln>
                          <a:solidFill>
                            <a:schemeClr val="bg2"/>
                          </a:solidFill>
                          <a:effectLst/>
                          <a:latin typeface="Arial" charset="0"/>
                        </a:rPr>
                        <a:t>1.	Install and maintain a firewall configuration to protect data</a:t>
                      </a:r>
                    </a:p>
                    <a:p>
                      <a:pPr marL="228600" marR="0" lvl="0" indent="0" algn="l" defTabSz="814388" rtl="0" eaLnBrk="0" fontAlgn="base" latinLnBrk="0" hangingPunct="0">
                        <a:lnSpc>
                          <a:spcPct val="95000"/>
                        </a:lnSpc>
                        <a:spcBef>
                          <a:spcPct val="35000"/>
                        </a:spcBef>
                        <a:spcAft>
                          <a:spcPct val="0"/>
                        </a:spcAft>
                        <a:buClr>
                          <a:schemeClr val="tx2"/>
                        </a:buClr>
                        <a:buSzTx/>
                        <a:buFont typeface="Wingdings" pitchFamily="2" charset="2"/>
                        <a:buNone/>
                        <a:tabLst>
                          <a:tab pos="571500" algn="l"/>
                        </a:tabLst>
                      </a:pPr>
                      <a:r>
                        <a:rPr kumimoji="0" lang="en-US" sz="1400" b="0" i="0" u="none" strike="noStrike" cap="none" normalizeH="0" baseline="0" dirty="0" smtClean="0">
                          <a:ln>
                            <a:noFill/>
                          </a:ln>
                          <a:solidFill>
                            <a:schemeClr val="bg2"/>
                          </a:solidFill>
                          <a:effectLst/>
                          <a:latin typeface="Arial" charset="0"/>
                        </a:rPr>
                        <a:t>2. 	Do not use vendor-supplied defaults for system passwords 	and other security parameters</a:t>
                      </a:r>
                    </a:p>
                  </a:txBody>
                  <a:tcPr marL="73645" marR="73645" marT="36565" marB="36565" horzOverflow="overflow">
                    <a:lnL>
                      <a:noFill/>
                    </a:lnL>
                    <a:lnR>
                      <a:noFill/>
                    </a:lnR>
                    <a:lnT>
                      <a:noFill/>
                    </a:lnT>
                    <a:lnB>
                      <a:noFill/>
                    </a:lnB>
                    <a:lnTlToBr>
                      <a:noFill/>
                    </a:lnTlToBr>
                    <a:lnBlToTr>
                      <a:noFill/>
                    </a:lnBlToTr>
                    <a:noFill/>
                  </a:tcPr>
                </a:tc>
              </a:tr>
              <a:tr h="825500">
                <a:tc>
                  <a:txBody>
                    <a:bodyPr/>
                    <a:lstStyle/>
                    <a:p>
                      <a:pPr marL="0" marR="0" lvl="0" indent="0" algn="l" defTabSz="814388" rtl="0" eaLnBrk="0" fontAlgn="base" latinLnBrk="0" hangingPunct="0">
                        <a:lnSpc>
                          <a:spcPct val="95000"/>
                        </a:lnSpc>
                        <a:spcBef>
                          <a:spcPct val="0"/>
                        </a:spcBef>
                        <a:spcAft>
                          <a:spcPct val="0"/>
                        </a:spcAft>
                        <a:buClrTx/>
                        <a:buSzTx/>
                        <a:buFontTx/>
                        <a:buNone/>
                        <a:tabLst/>
                      </a:pPr>
                      <a:r>
                        <a:rPr kumimoji="0" lang="en-US" sz="1600" b="0" i="0" u="none" strike="noStrike" cap="none" normalizeH="0" baseline="0" dirty="0" smtClean="0">
                          <a:ln>
                            <a:noFill/>
                          </a:ln>
                          <a:solidFill>
                            <a:schemeClr val="bg2"/>
                          </a:solidFill>
                          <a:effectLst/>
                          <a:latin typeface="Arial" charset="0"/>
                        </a:rPr>
                        <a:t>Protect </a:t>
                      </a:r>
                      <a:br>
                        <a:rPr kumimoji="0" lang="en-US" sz="1600" b="0" i="0" u="none" strike="noStrike" cap="none" normalizeH="0" baseline="0" dirty="0" smtClean="0">
                          <a:ln>
                            <a:noFill/>
                          </a:ln>
                          <a:solidFill>
                            <a:schemeClr val="bg2"/>
                          </a:solidFill>
                          <a:effectLst/>
                          <a:latin typeface="Arial" charset="0"/>
                        </a:rPr>
                      </a:br>
                      <a:r>
                        <a:rPr kumimoji="0" lang="en-US" sz="1600" b="0" i="0" u="none" strike="noStrike" cap="none" normalizeH="0" baseline="0" dirty="0" smtClean="0">
                          <a:ln>
                            <a:noFill/>
                          </a:ln>
                          <a:solidFill>
                            <a:schemeClr val="bg2"/>
                          </a:solidFill>
                          <a:effectLst/>
                          <a:latin typeface="Arial" charset="0"/>
                        </a:rPr>
                        <a:t>Cardholder Data</a:t>
                      </a:r>
                    </a:p>
                  </a:txBody>
                  <a:tcPr marL="46043" marR="46043" horzOverflow="overflow">
                    <a:lnL>
                      <a:noFill/>
                    </a:lnL>
                    <a:lnR>
                      <a:noFill/>
                    </a:lnR>
                    <a:lnT>
                      <a:noFill/>
                    </a:lnT>
                    <a:lnB>
                      <a:noFill/>
                    </a:lnB>
                    <a:lnTlToBr>
                      <a:noFill/>
                    </a:lnTlToBr>
                    <a:lnBlToTr>
                      <a:noFill/>
                    </a:lnBlToTr>
                    <a:noFill/>
                  </a:tcPr>
                </a:tc>
                <a:tc>
                  <a:txBody>
                    <a:bodyPr/>
                    <a:lstStyle/>
                    <a:p>
                      <a:pPr marL="228600" marR="0" lvl="0" indent="0" algn="l" defTabSz="814388" rtl="0" eaLnBrk="0" fontAlgn="base" latinLnBrk="0" hangingPunct="0">
                        <a:lnSpc>
                          <a:spcPct val="95000"/>
                        </a:lnSpc>
                        <a:spcBef>
                          <a:spcPct val="35000"/>
                        </a:spcBef>
                        <a:spcAft>
                          <a:spcPct val="0"/>
                        </a:spcAft>
                        <a:buClr>
                          <a:schemeClr val="tx2"/>
                        </a:buClr>
                        <a:buSzTx/>
                        <a:buFont typeface="Wingdings" pitchFamily="2" charset="2"/>
                        <a:buNone/>
                        <a:tabLst>
                          <a:tab pos="571500" algn="l"/>
                        </a:tabLst>
                      </a:pPr>
                      <a:r>
                        <a:rPr kumimoji="0" lang="en-US" sz="1400" b="0" i="0" u="none" strike="noStrike" cap="none" normalizeH="0" baseline="0" dirty="0" smtClean="0">
                          <a:ln>
                            <a:noFill/>
                          </a:ln>
                          <a:solidFill>
                            <a:schemeClr val="bg2"/>
                          </a:solidFill>
                          <a:effectLst/>
                          <a:latin typeface="Arial" charset="0"/>
                        </a:rPr>
                        <a:t>3. 	Protect stored data</a:t>
                      </a:r>
                    </a:p>
                    <a:p>
                      <a:pPr marL="228600" marR="0" lvl="0" indent="0" algn="l" defTabSz="814388" rtl="0" eaLnBrk="0" fontAlgn="base" latinLnBrk="0" hangingPunct="0">
                        <a:lnSpc>
                          <a:spcPct val="95000"/>
                        </a:lnSpc>
                        <a:spcBef>
                          <a:spcPct val="35000"/>
                        </a:spcBef>
                        <a:spcAft>
                          <a:spcPct val="0"/>
                        </a:spcAft>
                        <a:buClr>
                          <a:schemeClr val="tx2"/>
                        </a:buClr>
                        <a:buSzTx/>
                        <a:buFont typeface="Wingdings" pitchFamily="2" charset="2"/>
                        <a:buNone/>
                        <a:tabLst>
                          <a:tab pos="571500" algn="l"/>
                        </a:tabLst>
                      </a:pPr>
                      <a:r>
                        <a:rPr kumimoji="0" lang="en-US" sz="1400" b="0" i="0" u="none" strike="noStrike" cap="none" normalizeH="0" baseline="0" dirty="0" smtClean="0">
                          <a:ln>
                            <a:noFill/>
                          </a:ln>
                          <a:solidFill>
                            <a:schemeClr val="bg2"/>
                          </a:solidFill>
                          <a:effectLst/>
                          <a:latin typeface="Arial" charset="0"/>
                        </a:rPr>
                        <a:t>4. 	Encrypt transmission of cardholder data and sensitive 	information across public networks</a:t>
                      </a:r>
                    </a:p>
                  </a:txBody>
                  <a:tcPr marL="73645" marR="73645" marT="36565" marB="36565" horzOverflow="overflow">
                    <a:lnL>
                      <a:noFill/>
                    </a:lnL>
                    <a:lnR>
                      <a:noFill/>
                    </a:lnR>
                    <a:lnT>
                      <a:noFill/>
                    </a:lnT>
                    <a:lnB>
                      <a:noFill/>
                    </a:lnB>
                    <a:lnTlToBr>
                      <a:noFill/>
                    </a:lnTlToBr>
                    <a:lnBlToTr>
                      <a:noFill/>
                    </a:lnBlToTr>
                    <a:noFill/>
                  </a:tcPr>
                </a:tc>
              </a:tr>
              <a:tr h="604838">
                <a:tc>
                  <a:txBody>
                    <a:bodyPr/>
                    <a:lstStyle/>
                    <a:p>
                      <a:pPr marL="0" marR="0" lvl="0" indent="0" algn="l" defTabSz="814388" rtl="0" eaLnBrk="0" fontAlgn="base" latinLnBrk="0" hangingPunct="0">
                        <a:lnSpc>
                          <a:spcPct val="95000"/>
                        </a:lnSpc>
                        <a:spcBef>
                          <a:spcPct val="0"/>
                        </a:spcBef>
                        <a:spcAft>
                          <a:spcPct val="0"/>
                        </a:spcAft>
                        <a:buClrTx/>
                        <a:buSzTx/>
                        <a:buFontTx/>
                        <a:buNone/>
                        <a:tabLst/>
                      </a:pPr>
                      <a:r>
                        <a:rPr kumimoji="0" lang="en-US" sz="1600" b="0" i="0" u="none" strike="noStrike" cap="none" normalizeH="0" baseline="0" dirty="0" smtClean="0">
                          <a:ln>
                            <a:noFill/>
                          </a:ln>
                          <a:solidFill>
                            <a:schemeClr val="bg2"/>
                          </a:solidFill>
                          <a:effectLst/>
                          <a:latin typeface="Arial" charset="0"/>
                        </a:rPr>
                        <a:t>Maintain a Vulnerability Management Program</a:t>
                      </a:r>
                    </a:p>
                  </a:txBody>
                  <a:tcPr marL="46043" marR="46043" horzOverflow="overflow">
                    <a:lnL>
                      <a:noFill/>
                    </a:lnL>
                    <a:lnR>
                      <a:noFill/>
                    </a:lnR>
                    <a:lnT>
                      <a:noFill/>
                    </a:lnT>
                    <a:lnB>
                      <a:noFill/>
                    </a:lnB>
                    <a:lnTlToBr>
                      <a:noFill/>
                    </a:lnTlToBr>
                    <a:lnBlToTr>
                      <a:noFill/>
                    </a:lnBlToTr>
                    <a:noFill/>
                  </a:tcPr>
                </a:tc>
                <a:tc>
                  <a:txBody>
                    <a:bodyPr/>
                    <a:lstStyle/>
                    <a:p>
                      <a:pPr marL="228600" marR="0" lvl="0" indent="0" algn="l" defTabSz="814388" rtl="0" eaLnBrk="0" fontAlgn="base" latinLnBrk="0" hangingPunct="0">
                        <a:lnSpc>
                          <a:spcPct val="95000"/>
                        </a:lnSpc>
                        <a:spcBef>
                          <a:spcPct val="35000"/>
                        </a:spcBef>
                        <a:spcAft>
                          <a:spcPct val="0"/>
                        </a:spcAft>
                        <a:buClr>
                          <a:schemeClr val="tx2"/>
                        </a:buClr>
                        <a:buSzTx/>
                        <a:buFont typeface="Wingdings" pitchFamily="2" charset="2"/>
                        <a:buNone/>
                        <a:tabLst>
                          <a:tab pos="571500" algn="l"/>
                        </a:tabLst>
                      </a:pPr>
                      <a:r>
                        <a:rPr kumimoji="0" lang="en-US" sz="1400" b="0" i="0" u="none" strike="noStrike" cap="none" normalizeH="0" baseline="0" dirty="0" smtClean="0">
                          <a:ln>
                            <a:noFill/>
                          </a:ln>
                          <a:solidFill>
                            <a:schemeClr val="bg2"/>
                          </a:solidFill>
                          <a:effectLst/>
                          <a:latin typeface="Arial" charset="0"/>
                        </a:rPr>
                        <a:t>5.	Use and regularly update anti-virus software</a:t>
                      </a:r>
                    </a:p>
                    <a:p>
                      <a:pPr marL="228600" marR="0" lvl="0" indent="0" algn="l" defTabSz="814388" rtl="0" eaLnBrk="0" fontAlgn="base" latinLnBrk="0" hangingPunct="0">
                        <a:lnSpc>
                          <a:spcPct val="95000"/>
                        </a:lnSpc>
                        <a:spcBef>
                          <a:spcPct val="35000"/>
                        </a:spcBef>
                        <a:spcAft>
                          <a:spcPct val="0"/>
                        </a:spcAft>
                        <a:buClr>
                          <a:schemeClr val="tx2"/>
                        </a:buClr>
                        <a:buSzTx/>
                        <a:buFont typeface="Wingdings" pitchFamily="2" charset="2"/>
                        <a:buNone/>
                        <a:tabLst>
                          <a:tab pos="571500" algn="l"/>
                        </a:tabLst>
                      </a:pPr>
                      <a:r>
                        <a:rPr kumimoji="0" lang="en-US" sz="1400" b="0" i="0" u="none" strike="noStrike" cap="none" normalizeH="0" baseline="0" dirty="0" smtClean="0">
                          <a:ln>
                            <a:noFill/>
                          </a:ln>
                          <a:solidFill>
                            <a:schemeClr val="bg2"/>
                          </a:solidFill>
                          <a:effectLst/>
                          <a:latin typeface="Arial" charset="0"/>
                        </a:rPr>
                        <a:t>6.	Develop and maintain secure systems and applications</a:t>
                      </a:r>
                    </a:p>
                  </a:txBody>
                  <a:tcPr marL="73645" marR="73645" marT="36565" marB="36565" horzOverflow="overflow">
                    <a:lnL>
                      <a:noFill/>
                    </a:lnL>
                    <a:lnR>
                      <a:noFill/>
                    </a:lnR>
                    <a:lnT>
                      <a:noFill/>
                    </a:lnT>
                    <a:lnB>
                      <a:noFill/>
                    </a:lnB>
                    <a:lnTlToBr>
                      <a:noFill/>
                    </a:lnTlToBr>
                    <a:lnBlToTr>
                      <a:noFill/>
                    </a:lnBlToTr>
                    <a:noFill/>
                  </a:tcPr>
                </a:tc>
              </a:tr>
              <a:tr h="908050">
                <a:tc>
                  <a:txBody>
                    <a:bodyPr/>
                    <a:lstStyle/>
                    <a:p>
                      <a:pPr marL="0" marR="0" lvl="0" indent="0" algn="l" defTabSz="814388" rtl="0" eaLnBrk="0" fontAlgn="base" latinLnBrk="0" hangingPunct="0">
                        <a:lnSpc>
                          <a:spcPct val="95000"/>
                        </a:lnSpc>
                        <a:spcBef>
                          <a:spcPct val="0"/>
                        </a:spcBef>
                        <a:spcAft>
                          <a:spcPct val="0"/>
                        </a:spcAft>
                        <a:buClrTx/>
                        <a:buSzTx/>
                        <a:buFontTx/>
                        <a:buNone/>
                        <a:tabLst/>
                      </a:pPr>
                      <a:r>
                        <a:rPr kumimoji="0" lang="en-US" sz="1600" b="0" i="0" u="none" strike="noStrike" cap="none" normalizeH="0" baseline="0" dirty="0" smtClean="0">
                          <a:ln>
                            <a:noFill/>
                          </a:ln>
                          <a:solidFill>
                            <a:schemeClr val="bg2"/>
                          </a:solidFill>
                          <a:effectLst/>
                          <a:latin typeface="Arial" charset="0"/>
                        </a:rPr>
                        <a:t>Implement Strong Access Control Measures</a:t>
                      </a:r>
                    </a:p>
                  </a:txBody>
                  <a:tcPr marL="46043" marR="46043" horzOverflow="overflow">
                    <a:lnL>
                      <a:noFill/>
                    </a:lnL>
                    <a:lnR>
                      <a:noFill/>
                    </a:lnR>
                    <a:lnT>
                      <a:noFill/>
                    </a:lnT>
                    <a:lnB>
                      <a:noFill/>
                    </a:lnB>
                    <a:lnTlToBr>
                      <a:noFill/>
                    </a:lnTlToBr>
                    <a:lnBlToTr>
                      <a:noFill/>
                    </a:lnBlToTr>
                    <a:noFill/>
                  </a:tcPr>
                </a:tc>
                <a:tc>
                  <a:txBody>
                    <a:bodyPr/>
                    <a:lstStyle/>
                    <a:p>
                      <a:pPr marL="228600" marR="0" lvl="0" indent="0" algn="l" defTabSz="814388" rtl="0" eaLnBrk="0" fontAlgn="base" latinLnBrk="0" hangingPunct="0">
                        <a:lnSpc>
                          <a:spcPct val="95000"/>
                        </a:lnSpc>
                        <a:spcBef>
                          <a:spcPct val="35000"/>
                        </a:spcBef>
                        <a:spcAft>
                          <a:spcPct val="0"/>
                        </a:spcAft>
                        <a:buClr>
                          <a:schemeClr val="tx2"/>
                        </a:buClr>
                        <a:buSzTx/>
                        <a:buFont typeface="Wingdings" pitchFamily="2" charset="2"/>
                        <a:buNone/>
                        <a:tabLst>
                          <a:tab pos="571500" algn="l"/>
                        </a:tabLst>
                      </a:pPr>
                      <a:r>
                        <a:rPr kumimoji="0" lang="en-US" sz="1400" b="0" i="0" u="none" strike="noStrike" cap="none" normalizeH="0" baseline="0" dirty="0" smtClean="0">
                          <a:ln>
                            <a:noFill/>
                          </a:ln>
                          <a:solidFill>
                            <a:schemeClr val="bg2"/>
                          </a:solidFill>
                          <a:effectLst/>
                          <a:latin typeface="Arial" charset="0"/>
                        </a:rPr>
                        <a:t>7.	Restrict access to data by business need-to-know</a:t>
                      </a:r>
                    </a:p>
                    <a:p>
                      <a:pPr marL="228600" marR="0" lvl="0" indent="0" algn="l" defTabSz="814388" rtl="0" eaLnBrk="0" fontAlgn="base" latinLnBrk="0" hangingPunct="0">
                        <a:lnSpc>
                          <a:spcPct val="95000"/>
                        </a:lnSpc>
                        <a:spcBef>
                          <a:spcPct val="35000"/>
                        </a:spcBef>
                        <a:spcAft>
                          <a:spcPct val="0"/>
                        </a:spcAft>
                        <a:buClr>
                          <a:schemeClr val="tx2"/>
                        </a:buClr>
                        <a:buSzTx/>
                        <a:buFont typeface="Wingdings" pitchFamily="2" charset="2"/>
                        <a:buNone/>
                        <a:tabLst>
                          <a:tab pos="571500" algn="l"/>
                        </a:tabLst>
                      </a:pPr>
                      <a:r>
                        <a:rPr kumimoji="0" lang="en-US" sz="1400" b="0" i="0" u="none" strike="noStrike" cap="none" normalizeH="0" baseline="0" dirty="0" smtClean="0">
                          <a:ln>
                            <a:noFill/>
                          </a:ln>
                          <a:solidFill>
                            <a:schemeClr val="bg2"/>
                          </a:solidFill>
                          <a:effectLst/>
                          <a:latin typeface="Arial" charset="0"/>
                        </a:rPr>
                        <a:t>8.	Assign a unique ID to each person with computer access</a:t>
                      </a:r>
                    </a:p>
                    <a:p>
                      <a:pPr marL="228600" marR="0" lvl="0" indent="0" algn="l" defTabSz="814388" rtl="0" eaLnBrk="0" fontAlgn="base" latinLnBrk="0" hangingPunct="0">
                        <a:lnSpc>
                          <a:spcPct val="95000"/>
                        </a:lnSpc>
                        <a:spcBef>
                          <a:spcPct val="35000"/>
                        </a:spcBef>
                        <a:spcAft>
                          <a:spcPct val="0"/>
                        </a:spcAft>
                        <a:buClr>
                          <a:schemeClr val="tx2"/>
                        </a:buClr>
                        <a:buSzTx/>
                        <a:buFont typeface="Wingdings" pitchFamily="2" charset="2"/>
                        <a:buNone/>
                        <a:tabLst>
                          <a:tab pos="571500" algn="l"/>
                        </a:tabLst>
                      </a:pPr>
                      <a:r>
                        <a:rPr kumimoji="0" lang="en-US" sz="1400" b="0" i="0" u="none" strike="noStrike" cap="none" normalizeH="0" baseline="0" dirty="0" smtClean="0">
                          <a:ln>
                            <a:noFill/>
                          </a:ln>
                          <a:solidFill>
                            <a:schemeClr val="bg2"/>
                          </a:solidFill>
                          <a:effectLst/>
                          <a:latin typeface="Arial" charset="0"/>
                        </a:rPr>
                        <a:t>9.	Restrict physical access to cardholder data</a:t>
                      </a:r>
                    </a:p>
                  </a:txBody>
                  <a:tcPr marL="73645" marR="73645" marT="36565" marB="36565" horzOverflow="overflow">
                    <a:lnL>
                      <a:noFill/>
                    </a:lnL>
                    <a:lnR>
                      <a:noFill/>
                    </a:lnR>
                    <a:lnT>
                      <a:noFill/>
                    </a:lnT>
                    <a:lnB>
                      <a:noFill/>
                    </a:lnB>
                    <a:lnTlToBr>
                      <a:noFill/>
                    </a:lnTlToBr>
                    <a:lnBlToTr>
                      <a:noFill/>
                    </a:lnBlToTr>
                    <a:noFill/>
                  </a:tcPr>
                </a:tc>
              </a:tr>
              <a:tr h="825500">
                <a:tc>
                  <a:txBody>
                    <a:bodyPr/>
                    <a:lstStyle/>
                    <a:p>
                      <a:pPr marL="0" marR="0" lvl="0" indent="0" algn="l" defTabSz="814388" rtl="0" eaLnBrk="0" fontAlgn="base" latinLnBrk="0" hangingPunct="0">
                        <a:lnSpc>
                          <a:spcPct val="95000"/>
                        </a:lnSpc>
                        <a:spcBef>
                          <a:spcPct val="0"/>
                        </a:spcBef>
                        <a:spcAft>
                          <a:spcPct val="0"/>
                        </a:spcAft>
                        <a:buClrTx/>
                        <a:buSzTx/>
                        <a:buFontTx/>
                        <a:buNone/>
                        <a:tabLst/>
                      </a:pPr>
                      <a:r>
                        <a:rPr kumimoji="0" lang="en-US" sz="1600" b="0" i="0" u="none" strike="noStrike" cap="none" normalizeH="0" baseline="0" dirty="0" smtClean="0">
                          <a:ln>
                            <a:noFill/>
                          </a:ln>
                          <a:solidFill>
                            <a:schemeClr val="bg2"/>
                          </a:solidFill>
                          <a:effectLst/>
                          <a:latin typeface="Arial" charset="0"/>
                        </a:rPr>
                        <a:t>Regularly Monitor </a:t>
                      </a:r>
                      <a:br>
                        <a:rPr kumimoji="0" lang="en-US" sz="1600" b="0" i="0" u="none" strike="noStrike" cap="none" normalizeH="0" baseline="0" dirty="0" smtClean="0">
                          <a:ln>
                            <a:noFill/>
                          </a:ln>
                          <a:solidFill>
                            <a:schemeClr val="bg2"/>
                          </a:solidFill>
                          <a:effectLst/>
                          <a:latin typeface="Arial" charset="0"/>
                        </a:rPr>
                      </a:br>
                      <a:r>
                        <a:rPr kumimoji="0" lang="en-US" sz="1600" b="0" i="0" u="none" strike="noStrike" cap="none" normalizeH="0" baseline="0" dirty="0" smtClean="0">
                          <a:ln>
                            <a:noFill/>
                          </a:ln>
                          <a:solidFill>
                            <a:schemeClr val="bg2"/>
                          </a:solidFill>
                          <a:effectLst/>
                          <a:latin typeface="Arial" charset="0"/>
                        </a:rPr>
                        <a:t>and Test Networks</a:t>
                      </a:r>
                    </a:p>
                  </a:txBody>
                  <a:tcPr marL="46043" marR="46043" horzOverflow="overflow">
                    <a:lnL>
                      <a:noFill/>
                    </a:lnL>
                    <a:lnR>
                      <a:noFill/>
                    </a:lnR>
                    <a:lnT>
                      <a:noFill/>
                    </a:lnT>
                    <a:lnB>
                      <a:noFill/>
                    </a:lnB>
                    <a:lnTlToBr>
                      <a:noFill/>
                    </a:lnTlToBr>
                    <a:lnBlToTr>
                      <a:noFill/>
                    </a:lnBlToTr>
                    <a:noFill/>
                  </a:tcPr>
                </a:tc>
                <a:tc>
                  <a:txBody>
                    <a:bodyPr/>
                    <a:lstStyle/>
                    <a:p>
                      <a:pPr marL="228600" marR="0" lvl="0" indent="0" algn="l" defTabSz="814388" rtl="0" eaLnBrk="0" fontAlgn="base" latinLnBrk="0" hangingPunct="0">
                        <a:lnSpc>
                          <a:spcPct val="95000"/>
                        </a:lnSpc>
                        <a:spcBef>
                          <a:spcPct val="35000"/>
                        </a:spcBef>
                        <a:spcAft>
                          <a:spcPct val="0"/>
                        </a:spcAft>
                        <a:buClr>
                          <a:schemeClr val="tx2"/>
                        </a:buClr>
                        <a:buSzTx/>
                        <a:buFont typeface="Wingdings" pitchFamily="2" charset="2"/>
                        <a:buNone/>
                        <a:tabLst>
                          <a:tab pos="571500" algn="l"/>
                        </a:tabLst>
                      </a:pPr>
                      <a:r>
                        <a:rPr kumimoji="0" lang="en-US" sz="1400" b="0" i="0" u="none" strike="noStrike" cap="none" normalizeH="0" baseline="0" dirty="0" smtClean="0">
                          <a:ln>
                            <a:noFill/>
                          </a:ln>
                          <a:solidFill>
                            <a:schemeClr val="bg2"/>
                          </a:solidFill>
                          <a:effectLst/>
                          <a:latin typeface="Arial" charset="0"/>
                        </a:rPr>
                        <a:t>10. 	Track and monitor all access to network resources </a:t>
                      </a:r>
                      <a:br>
                        <a:rPr kumimoji="0" lang="en-US" sz="1400" b="0" i="0" u="none" strike="noStrike" cap="none" normalizeH="0" baseline="0" dirty="0" smtClean="0">
                          <a:ln>
                            <a:noFill/>
                          </a:ln>
                          <a:solidFill>
                            <a:schemeClr val="bg2"/>
                          </a:solidFill>
                          <a:effectLst/>
                          <a:latin typeface="Arial" charset="0"/>
                        </a:rPr>
                      </a:br>
                      <a:r>
                        <a:rPr kumimoji="0" lang="en-US" sz="1400" b="0" i="0" u="none" strike="noStrike" cap="none" normalizeH="0" baseline="0" dirty="0" smtClean="0">
                          <a:ln>
                            <a:noFill/>
                          </a:ln>
                          <a:solidFill>
                            <a:schemeClr val="bg2"/>
                          </a:solidFill>
                          <a:effectLst/>
                          <a:latin typeface="Arial" charset="0"/>
                        </a:rPr>
                        <a:t>	and cardholder data</a:t>
                      </a:r>
                    </a:p>
                    <a:p>
                      <a:pPr marL="228600" marR="0" lvl="0" indent="0" algn="l" defTabSz="814388" rtl="0" eaLnBrk="0" fontAlgn="base" latinLnBrk="0" hangingPunct="0">
                        <a:lnSpc>
                          <a:spcPct val="95000"/>
                        </a:lnSpc>
                        <a:spcBef>
                          <a:spcPct val="35000"/>
                        </a:spcBef>
                        <a:spcAft>
                          <a:spcPct val="0"/>
                        </a:spcAft>
                        <a:buClr>
                          <a:schemeClr val="tx2"/>
                        </a:buClr>
                        <a:buSzTx/>
                        <a:buFont typeface="Wingdings" pitchFamily="2" charset="2"/>
                        <a:buNone/>
                        <a:tabLst>
                          <a:tab pos="571500" algn="l"/>
                        </a:tabLst>
                      </a:pPr>
                      <a:r>
                        <a:rPr kumimoji="0" lang="en-US" sz="1400" b="0" i="0" u="none" strike="noStrike" cap="none" normalizeH="0" baseline="0" dirty="0" smtClean="0">
                          <a:ln>
                            <a:noFill/>
                          </a:ln>
                          <a:solidFill>
                            <a:schemeClr val="bg2"/>
                          </a:solidFill>
                          <a:effectLst/>
                          <a:latin typeface="Arial" charset="0"/>
                        </a:rPr>
                        <a:t>11. 	Regularly test security systems and processes</a:t>
                      </a:r>
                    </a:p>
                  </a:txBody>
                  <a:tcPr marL="73645" marR="73645" marT="36565" marB="36565" horzOverflow="overflow">
                    <a:lnL>
                      <a:noFill/>
                    </a:lnL>
                    <a:lnR>
                      <a:noFill/>
                    </a:lnR>
                    <a:lnT>
                      <a:noFill/>
                    </a:lnT>
                    <a:lnB>
                      <a:noFill/>
                    </a:lnB>
                    <a:lnTlToBr>
                      <a:noFill/>
                    </a:lnTlToBr>
                    <a:lnBlToTr>
                      <a:noFill/>
                    </a:lnBlToTr>
                    <a:noFill/>
                  </a:tcPr>
                </a:tc>
              </a:tr>
              <a:tr h="542925">
                <a:tc>
                  <a:txBody>
                    <a:bodyPr/>
                    <a:lstStyle/>
                    <a:p>
                      <a:pPr marL="0" marR="0" lvl="0" indent="0" algn="l" defTabSz="814388" rtl="0" eaLnBrk="0" fontAlgn="base" latinLnBrk="0" hangingPunct="0">
                        <a:lnSpc>
                          <a:spcPct val="95000"/>
                        </a:lnSpc>
                        <a:spcBef>
                          <a:spcPct val="0"/>
                        </a:spcBef>
                        <a:spcAft>
                          <a:spcPct val="0"/>
                        </a:spcAft>
                        <a:buClrTx/>
                        <a:buSzTx/>
                        <a:buFontTx/>
                        <a:buNone/>
                        <a:tabLst/>
                      </a:pPr>
                      <a:r>
                        <a:rPr kumimoji="0" lang="en-US" sz="1600" b="0" i="0" u="none" strike="noStrike" cap="none" normalizeH="0" baseline="0" dirty="0" smtClean="0">
                          <a:ln>
                            <a:noFill/>
                          </a:ln>
                          <a:solidFill>
                            <a:schemeClr val="bg2"/>
                          </a:solidFill>
                          <a:effectLst/>
                          <a:latin typeface="Arial" charset="0"/>
                        </a:rPr>
                        <a:t>Maintain an Information </a:t>
                      </a:r>
                      <a:br>
                        <a:rPr kumimoji="0" lang="en-US" sz="1600" b="0" i="0" u="none" strike="noStrike" cap="none" normalizeH="0" baseline="0" dirty="0" smtClean="0">
                          <a:ln>
                            <a:noFill/>
                          </a:ln>
                          <a:solidFill>
                            <a:schemeClr val="bg2"/>
                          </a:solidFill>
                          <a:effectLst/>
                          <a:latin typeface="Arial" charset="0"/>
                        </a:rPr>
                      </a:br>
                      <a:r>
                        <a:rPr kumimoji="0" lang="en-US" sz="1600" b="0" i="0" u="none" strike="noStrike" cap="none" normalizeH="0" baseline="0" dirty="0" smtClean="0">
                          <a:ln>
                            <a:noFill/>
                          </a:ln>
                          <a:solidFill>
                            <a:schemeClr val="bg2"/>
                          </a:solidFill>
                          <a:effectLst/>
                          <a:latin typeface="Arial" charset="0"/>
                        </a:rPr>
                        <a:t>Security Policy</a:t>
                      </a:r>
                    </a:p>
                  </a:txBody>
                  <a:tcPr marL="46043" marR="46043" horzOverflow="overflow">
                    <a:lnL>
                      <a:noFill/>
                    </a:lnL>
                    <a:lnR>
                      <a:noFill/>
                    </a:lnR>
                    <a:lnT>
                      <a:noFill/>
                    </a:lnT>
                    <a:lnB>
                      <a:noFill/>
                    </a:lnB>
                    <a:lnTlToBr>
                      <a:noFill/>
                    </a:lnTlToBr>
                    <a:lnBlToTr>
                      <a:noFill/>
                    </a:lnBlToTr>
                    <a:noFill/>
                  </a:tcPr>
                </a:tc>
                <a:tc>
                  <a:txBody>
                    <a:bodyPr/>
                    <a:lstStyle/>
                    <a:p>
                      <a:pPr marL="228600" marR="0" lvl="0" indent="0" algn="l" defTabSz="814388" rtl="0" eaLnBrk="0" fontAlgn="base" latinLnBrk="0" hangingPunct="0">
                        <a:lnSpc>
                          <a:spcPct val="95000"/>
                        </a:lnSpc>
                        <a:spcBef>
                          <a:spcPct val="35000"/>
                        </a:spcBef>
                        <a:spcAft>
                          <a:spcPct val="0"/>
                        </a:spcAft>
                        <a:buClrTx/>
                        <a:buSzTx/>
                        <a:buFontTx/>
                        <a:buAutoNum type="arabicPeriod" startAt="12"/>
                        <a:tabLst>
                          <a:tab pos="571500" algn="l"/>
                        </a:tabLst>
                      </a:pPr>
                      <a:r>
                        <a:rPr kumimoji="0" lang="en-US" sz="1400" b="0" i="0" u="none" strike="noStrike" cap="none" normalizeH="0" baseline="0" dirty="0" smtClean="0">
                          <a:ln>
                            <a:noFill/>
                          </a:ln>
                          <a:solidFill>
                            <a:schemeClr val="bg2"/>
                          </a:solidFill>
                          <a:effectLst/>
                          <a:latin typeface="Arial" charset="0"/>
                        </a:rPr>
                        <a:t>	Maintain a policy that addresses information security</a:t>
                      </a:r>
                    </a:p>
                  </a:txBody>
                  <a:tcPr marL="73645" marR="73645" marT="36565" marB="36565" horzOverflow="overflow">
                    <a:lnL>
                      <a:noFill/>
                    </a:lnL>
                    <a:lnR>
                      <a:noFill/>
                    </a:lnR>
                    <a:lnT>
                      <a:noFill/>
                    </a:lnT>
                    <a:lnB>
                      <a:noFill/>
                    </a:lnB>
                    <a:lnTlToBr>
                      <a:noFill/>
                    </a:lnTlToBr>
                    <a:lnBlToTr>
                      <a:noFill/>
                    </a:lnBlToTr>
                    <a:noFill/>
                  </a:tcPr>
                </a:tc>
              </a:tr>
            </a:tbl>
          </a:graphicData>
        </a:graphic>
      </p:graphicFrame>
      <p:sp>
        <p:nvSpPr>
          <p:cNvPr id="51218" name="AutoShape 40"/>
          <p:cNvSpPr>
            <a:spLocks noChangeArrowheads="1"/>
          </p:cNvSpPr>
          <p:nvPr/>
        </p:nvSpPr>
        <p:spPr bwMode="ltGray">
          <a:xfrm>
            <a:off x="533400" y="6384925"/>
            <a:ext cx="8153400" cy="415925"/>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dirty="0"/>
          </a:p>
        </p:txBody>
      </p:sp>
      <p:sp>
        <p:nvSpPr>
          <p:cNvPr id="51219" name="Rectangle 36"/>
          <p:cNvSpPr>
            <a:spLocks noGrp="1"/>
          </p:cNvSpPr>
          <p:nvPr>
            <p:ph type="title" idx="4294967295"/>
          </p:nvPr>
        </p:nvSpPr>
        <p:spPr/>
        <p:txBody>
          <a:bodyPr/>
          <a:lstStyle/>
          <a:p>
            <a:pPr eaLnBrk="1" hangingPunct="1"/>
            <a:r>
              <a:rPr lang="en-US" dirty="0" smtClean="0"/>
              <a:t>Building Blocks of the Payment Card Industry Data Security Standard (DSS)</a:t>
            </a:r>
          </a:p>
        </p:txBody>
      </p:sp>
      <p:cxnSp>
        <p:nvCxnSpPr>
          <p:cNvPr id="51220" name="Straight Connector 63"/>
          <p:cNvCxnSpPr>
            <a:cxnSpLocks noChangeShapeType="1"/>
          </p:cNvCxnSpPr>
          <p:nvPr/>
        </p:nvCxnSpPr>
        <p:spPr bwMode="auto">
          <a:xfrm rot="5400000">
            <a:off x="2804319" y="2093119"/>
            <a:ext cx="639762" cy="0"/>
          </a:xfrm>
          <a:prstGeom prst="line">
            <a:avLst/>
          </a:prstGeom>
          <a:noFill/>
          <a:ln w="9525" algn="ctr">
            <a:solidFill>
              <a:srgbClr val="E6E6E8"/>
            </a:solidFill>
            <a:round/>
            <a:headEnd/>
            <a:tailEnd/>
          </a:ln>
        </p:spPr>
      </p:cxnSp>
      <p:cxnSp>
        <p:nvCxnSpPr>
          <p:cNvPr id="51221" name="Straight Connector 63"/>
          <p:cNvCxnSpPr>
            <a:cxnSpLocks noChangeShapeType="1"/>
          </p:cNvCxnSpPr>
          <p:nvPr/>
        </p:nvCxnSpPr>
        <p:spPr bwMode="auto">
          <a:xfrm rot="5400000">
            <a:off x="2804319" y="2918619"/>
            <a:ext cx="639762" cy="0"/>
          </a:xfrm>
          <a:prstGeom prst="line">
            <a:avLst/>
          </a:prstGeom>
          <a:noFill/>
          <a:ln w="9525" algn="ctr">
            <a:solidFill>
              <a:srgbClr val="E6E6E8"/>
            </a:solidFill>
            <a:round/>
            <a:headEnd/>
            <a:tailEnd/>
          </a:ln>
        </p:spPr>
      </p:cxnSp>
      <p:cxnSp>
        <p:nvCxnSpPr>
          <p:cNvPr id="51222" name="Straight Connector 63"/>
          <p:cNvCxnSpPr>
            <a:cxnSpLocks noChangeShapeType="1"/>
          </p:cNvCxnSpPr>
          <p:nvPr/>
        </p:nvCxnSpPr>
        <p:spPr bwMode="auto">
          <a:xfrm rot="5400000">
            <a:off x="2895600" y="3657600"/>
            <a:ext cx="457200" cy="0"/>
          </a:xfrm>
          <a:prstGeom prst="line">
            <a:avLst/>
          </a:prstGeom>
          <a:noFill/>
          <a:ln w="9525" algn="ctr">
            <a:solidFill>
              <a:srgbClr val="E6E6E8"/>
            </a:solidFill>
            <a:round/>
            <a:headEnd/>
            <a:tailEnd/>
          </a:ln>
        </p:spPr>
      </p:cxnSp>
      <p:cxnSp>
        <p:nvCxnSpPr>
          <p:cNvPr id="51223" name="Straight Connector 63"/>
          <p:cNvCxnSpPr>
            <a:cxnSpLocks noChangeShapeType="1"/>
          </p:cNvCxnSpPr>
          <p:nvPr/>
        </p:nvCxnSpPr>
        <p:spPr bwMode="auto">
          <a:xfrm rot="5400000">
            <a:off x="2758281" y="4404519"/>
            <a:ext cx="731838" cy="0"/>
          </a:xfrm>
          <a:prstGeom prst="line">
            <a:avLst/>
          </a:prstGeom>
          <a:noFill/>
          <a:ln w="9525" algn="ctr">
            <a:solidFill>
              <a:srgbClr val="E6E6E8"/>
            </a:solidFill>
            <a:round/>
            <a:headEnd/>
            <a:tailEnd/>
          </a:ln>
        </p:spPr>
      </p:cxnSp>
      <p:cxnSp>
        <p:nvCxnSpPr>
          <p:cNvPr id="51224" name="Straight Connector 63"/>
          <p:cNvCxnSpPr>
            <a:cxnSpLocks noChangeShapeType="1"/>
          </p:cNvCxnSpPr>
          <p:nvPr/>
        </p:nvCxnSpPr>
        <p:spPr bwMode="auto">
          <a:xfrm rot="5400000">
            <a:off x="2804318" y="5272882"/>
            <a:ext cx="639763" cy="0"/>
          </a:xfrm>
          <a:prstGeom prst="line">
            <a:avLst/>
          </a:prstGeom>
          <a:noFill/>
          <a:ln w="9525" algn="ctr">
            <a:solidFill>
              <a:srgbClr val="E6E6E8"/>
            </a:solidFill>
            <a:round/>
            <a:headEnd/>
            <a:tailEnd/>
          </a:ln>
        </p:spPr>
      </p:cxnSp>
      <p:cxnSp>
        <p:nvCxnSpPr>
          <p:cNvPr id="51225" name="Straight Connector 63"/>
          <p:cNvCxnSpPr>
            <a:cxnSpLocks noChangeShapeType="1"/>
          </p:cNvCxnSpPr>
          <p:nvPr/>
        </p:nvCxnSpPr>
        <p:spPr bwMode="auto">
          <a:xfrm rot="5400000">
            <a:off x="2895600" y="6024563"/>
            <a:ext cx="457200" cy="0"/>
          </a:xfrm>
          <a:prstGeom prst="line">
            <a:avLst/>
          </a:prstGeom>
          <a:noFill/>
          <a:ln w="9525" algn="ctr">
            <a:solidFill>
              <a:srgbClr val="E6E6E8"/>
            </a:solidFill>
            <a:round/>
            <a:headEnd/>
            <a:tailEnd/>
          </a:ln>
        </p:spPr>
      </p:cxn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p:nvPr/>
        </p:nvCxnSpPr>
        <p:spPr>
          <a:xfrm rot="5400000">
            <a:off x="2078832" y="4742656"/>
            <a:ext cx="457200" cy="1587"/>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227" name="Rectangle 36"/>
          <p:cNvSpPr>
            <a:spLocks noGrp="1"/>
          </p:cNvSpPr>
          <p:nvPr>
            <p:ph type="title" idx="4294967295"/>
          </p:nvPr>
        </p:nvSpPr>
        <p:spPr/>
        <p:txBody>
          <a:bodyPr/>
          <a:lstStyle/>
          <a:p>
            <a:pPr eaLnBrk="1" hangingPunct="1"/>
            <a:r>
              <a:rPr lang="en-US" dirty="0" smtClean="0"/>
              <a:t>HIPAA: Security Rule</a:t>
            </a:r>
          </a:p>
        </p:txBody>
      </p:sp>
      <p:sp>
        <p:nvSpPr>
          <p:cNvPr id="12" name="TextBox 11"/>
          <p:cNvSpPr txBox="1"/>
          <p:nvPr/>
        </p:nvSpPr>
        <p:spPr>
          <a:xfrm>
            <a:off x="533400" y="3368675"/>
            <a:ext cx="1257300" cy="685800"/>
          </a:xfrm>
          <a:prstGeom prst="rect">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fontAlgn="auto">
              <a:lnSpc>
                <a:spcPct val="90000"/>
              </a:lnSpc>
              <a:spcBef>
                <a:spcPts val="0"/>
              </a:spcBef>
              <a:spcAft>
                <a:spcPts val="0"/>
              </a:spcAft>
              <a:defRPr/>
            </a:pPr>
            <a:r>
              <a:rPr lang="en-US" sz="1100" dirty="0">
                <a:solidFill>
                  <a:schemeClr val="bg2"/>
                </a:solidFill>
                <a:latin typeface="+mn-lt"/>
              </a:rPr>
              <a:t>Health Care Access, Portability, and Renewability</a:t>
            </a:r>
            <a:endParaRPr lang="en-US" sz="1050" dirty="0">
              <a:solidFill>
                <a:schemeClr val="bg2"/>
              </a:solidFill>
              <a:latin typeface="+mn-lt"/>
            </a:endParaRPr>
          </a:p>
        </p:txBody>
      </p:sp>
      <p:sp>
        <p:nvSpPr>
          <p:cNvPr id="13" name="TextBox 12"/>
          <p:cNvSpPr txBox="1"/>
          <p:nvPr/>
        </p:nvSpPr>
        <p:spPr>
          <a:xfrm>
            <a:off x="1981200" y="3368675"/>
            <a:ext cx="952500" cy="685800"/>
          </a:xfrm>
          <a:prstGeom prst="rect">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fontAlgn="auto">
              <a:lnSpc>
                <a:spcPct val="90000"/>
              </a:lnSpc>
              <a:spcBef>
                <a:spcPts val="0"/>
              </a:spcBef>
              <a:spcAft>
                <a:spcPts val="0"/>
              </a:spcAft>
              <a:defRPr/>
            </a:pPr>
            <a:r>
              <a:rPr lang="en-US" sz="1100" dirty="0">
                <a:solidFill>
                  <a:schemeClr val="bg2"/>
                </a:solidFill>
                <a:latin typeface="+mn-lt"/>
              </a:rPr>
              <a:t>Preventing Health Care Fraud and Abuse</a:t>
            </a:r>
            <a:endParaRPr lang="en-US" sz="1050" dirty="0">
              <a:solidFill>
                <a:schemeClr val="bg2"/>
              </a:solidFill>
              <a:latin typeface="+mn-lt"/>
            </a:endParaRPr>
          </a:p>
        </p:txBody>
      </p:sp>
      <p:sp>
        <p:nvSpPr>
          <p:cNvPr id="14" name="TextBox 13"/>
          <p:cNvSpPr txBox="1"/>
          <p:nvPr/>
        </p:nvSpPr>
        <p:spPr>
          <a:xfrm>
            <a:off x="3124200" y="3373438"/>
            <a:ext cx="723900" cy="685800"/>
          </a:xfrm>
          <a:prstGeom prst="rect">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fontAlgn="auto">
              <a:lnSpc>
                <a:spcPct val="90000"/>
              </a:lnSpc>
              <a:spcBef>
                <a:spcPts val="0"/>
              </a:spcBef>
              <a:spcAft>
                <a:spcPts val="0"/>
              </a:spcAft>
              <a:defRPr/>
            </a:pPr>
            <a:r>
              <a:rPr lang="en-US" sz="1100" dirty="0">
                <a:solidFill>
                  <a:schemeClr val="bg2"/>
                </a:solidFill>
                <a:latin typeface="+mn-lt"/>
              </a:rPr>
              <a:t>Medical Liability Reform</a:t>
            </a:r>
            <a:endParaRPr lang="en-US" sz="1050" dirty="0">
              <a:solidFill>
                <a:schemeClr val="bg2"/>
              </a:solidFill>
              <a:latin typeface="+mn-lt"/>
            </a:endParaRPr>
          </a:p>
        </p:txBody>
      </p:sp>
      <p:sp>
        <p:nvSpPr>
          <p:cNvPr id="16" name="TextBox 15"/>
          <p:cNvSpPr txBox="1"/>
          <p:nvPr/>
        </p:nvSpPr>
        <p:spPr>
          <a:xfrm>
            <a:off x="5410200" y="3363913"/>
            <a:ext cx="990600" cy="685800"/>
          </a:xfrm>
          <a:prstGeom prst="rect">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fontAlgn="auto">
              <a:lnSpc>
                <a:spcPct val="90000"/>
              </a:lnSpc>
              <a:spcBef>
                <a:spcPts val="0"/>
              </a:spcBef>
              <a:spcAft>
                <a:spcPts val="0"/>
              </a:spcAft>
              <a:defRPr/>
            </a:pPr>
            <a:r>
              <a:rPr lang="en-US" sz="1100" dirty="0">
                <a:solidFill>
                  <a:schemeClr val="bg2"/>
                </a:solidFill>
                <a:latin typeface="+mn-lt"/>
              </a:rPr>
              <a:t>Tax-Related Health Provision</a:t>
            </a:r>
            <a:endParaRPr lang="en-US" sz="1050" dirty="0">
              <a:solidFill>
                <a:schemeClr val="bg2"/>
              </a:solidFill>
              <a:latin typeface="+mn-lt"/>
            </a:endParaRPr>
          </a:p>
        </p:txBody>
      </p:sp>
      <p:sp>
        <p:nvSpPr>
          <p:cNvPr id="17" name="TextBox 16"/>
          <p:cNvSpPr txBox="1"/>
          <p:nvPr/>
        </p:nvSpPr>
        <p:spPr>
          <a:xfrm>
            <a:off x="6477000" y="3368675"/>
            <a:ext cx="1066800" cy="685800"/>
          </a:xfrm>
          <a:prstGeom prst="rect">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fontAlgn="auto">
              <a:lnSpc>
                <a:spcPct val="90000"/>
              </a:lnSpc>
              <a:spcBef>
                <a:spcPts val="0"/>
              </a:spcBef>
              <a:spcAft>
                <a:spcPts val="0"/>
              </a:spcAft>
              <a:defRPr/>
            </a:pPr>
            <a:r>
              <a:rPr lang="en-US" sz="1100" dirty="0">
                <a:solidFill>
                  <a:schemeClr val="bg2"/>
                </a:solidFill>
                <a:latin typeface="+mn-lt"/>
              </a:rPr>
              <a:t>Group </a:t>
            </a:r>
            <a:br>
              <a:rPr lang="en-US" sz="1100" dirty="0">
                <a:solidFill>
                  <a:schemeClr val="bg2"/>
                </a:solidFill>
                <a:latin typeface="+mn-lt"/>
              </a:rPr>
            </a:br>
            <a:r>
              <a:rPr lang="en-US" sz="1100" dirty="0">
                <a:solidFill>
                  <a:schemeClr val="bg2"/>
                </a:solidFill>
                <a:latin typeface="+mn-lt"/>
              </a:rPr>
              <a:t>Health Plan Requirements</a:t>
            </a:r>
            <a:endParaRPr lang="en-US" sz="1050" dirty="0">
              <a:solidFill>
                <a:schemeClr val="bg2"/>
              </a:solidFill>
              <a:latin typeface="+mn-lt"/>
            </a:endParaRPr>
          </a:p>
        </p:txBody>
      </p:sp>
      <p:sp>
        <p:nvSpPr>
          <p:cNvPr id="18" name="TextBox 17"/>
          <p:cNvSpPr txBox="1"/>
          <p:nvPr/>
        </p:nvSpPr>
        <p:spPr>
          <a:xfrm>
            <a:off x="7620000" y="3368675"/>
            <a:ext cx="990600" cy="685800"/>
          </a:xfrm>
          <a:prstGeom prst="rect">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fontAlgn="auto">
              <a:lnSpc>
                <a:spcPct val="90000"/>
              </a:lnSpc>
              <a:spcBef>
                <a:spcPts val="0"/>
              </a:spcBef>
              <a:spcAft>
                <a:spcPts val="0"/>
              </a:spcAft>
              <a:defRPr/>
            </a:pPr>
            <a:r>
              <a:rPr lang="en-US" sz="1100" dirty="0">
                <a:solidFill>
                  <a:schemeClr val="bg2"/>
                </a:solidFill>
                <a:latin typeface="+mn-lt"/>
              </a:rPr>
              <a:t>Revenue Offsets</a:t>
            </a:r>
            <a:endParaRPr lang="en-US" sz="1050" dirty="0">
              <a:solidFill>
                <a:schemeClr val="bg2"/>
              </a:solidFill>
              <a:latin typeface="+mn-lt"/>
            </a:endParaRPr>
          </a:p>
        </p:txBody>
      </p:sp>
      <p:sp>
        <p:nvSpPr>
          <p:cNvPr id="19" name="TextBox 18"/>
          <p:cNvSpPr txBox="1"/>
          <p:nvPr/>
        </p:nvSpPr>
        <p:spPr>
          <a:xfrm>
            <a:off x="1676400" y="4456113"/>
            <a:ext cx="1257300" cy="365125"/>
          </a:xfrm>
          <a:prstGeom prst="rect">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fontAlgn="auto">
              <a:lnSpc>
                <a:spcPct val="90000"/>
              </a:lnSpc>
              <a:spcBef>
                <a:spcPts val="0"/>
              </a:spcBef>
              <a:spcAft>
                <a:spcPts val="0"/>
              </a:spcAft>
              <a:defRPr/>
            </a:pPr>
            <a:r>
              <a:rPr lang="en-US" sz="1100" dirty="0">
                <a:solidFill>
                  <a:schemeClr val="bg2"/>
                </a:solidFill>
                <a:latin typeface="+mn-lt"/>
              </a:rPr>
              <a:t>Electronic Data Interchange</a:t>
            </a:r>
            <a:endParaRPr lang="en-US" sz="1050" dirty="0">
              <a:solidFill>
                <a:schemeClr val="bg2"/>
              </a:solidFill>
              <a:latin typeface="+mn-lt"/>
            </a:endParaRPr>
          </a:p>
        </p:txBody>
      </p:sp>
      <p:sp>
        <p:nvSpPr>
          <p:cNvPr id="20" name="TextBox 19"/>
          <p:cNvSpPr txBox="1"/>
          <p:nvPr/>
        </p:nvSpPr>
        <p:spPr>
          <a:xfrm>
            <a:off x="3124200" y="4460875"/>
            <a:ext cx="1257300" cy="366713"/>
          </a:xfrm>
          <a:prstGeom prst="rect">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fontAlgn="auto">
              <a:lnSpc>
                <a:spcPct val="90000"/>
              </a:lnSpc>
              <a:spcBef>
                <a:spcPts val="0"/>
              </a:spcBef>
              <a:spcAft>
                <a:spcPts val="0"/>
              </a:spcAft>
              <a:defRPr/>
            </a:pPr>
            <a:r>
              <a:rPr lang="en-US" sz="1100" dirty="0">
                <a:solidFill>
                  <a:schemeClr val="bg2"/>
                </a:solidFill>
                <a:latin typeface="+mn-lt"/>
              </a:rPr>
              <a:t>Privacy</a:t>
            </a:r>
            <a:endParaRPr lang="en-US" sz="1050" dirty="0">
              <a:solidFill>
                <a:schemeClr val="bg2"/>
              </a:solidFill>
              <a:latin typeface="+mn-lt"/>
            </a:endParaRPr>
          </a:p>
        </p:txBody>
      </p:sp>
      <p:sp>
        <p:nvSpPr>
          <p:cNvPr id="21" name="TextBox 20"/>
          <p:cNvSpPr txBox="1"/>
          <p:nvPr/>
        </p:nvSpPr>
        <p:spPr>
          <a:xfrm>
            <a:off x="914400" y="5197475"/>
            <a:ext cx="1257300" cy="365125"/>
          </a:xfrm>
          <a:prstGeom prst="roundRect">
            <a:avLst>
              <a:gd name="adj" fmla="val 0"/>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fontAlgn="auto">
              <a:lnSpc>
                <a:spcPct val="90000"/>
              </a:lnSpc>
              <a:spcBef>
                <a:spcPts val="0"/>
              </a:spcBef>
              <a:spcAft>
                <a:spcPts val="0"/>
              </a:spcAft>
              <a:defRPr/>
            </a:pPr>
            <a:r>
              <a:rPr lang="en-US" sz="1100" dirty="0">
                <a:solidFill>
                  <a:schemeClr val="bg2"/>
                </a:solidFill>
                <a:latin typeface="+mn-lt"/>
              </a:rPr>
              <a:t>Transactions</a:t>
            </a:r>
            <a:endParaRPr lang="en-US" sz="1050" dirty="0">
              <a:solidFill>
                <a:schemeClr val="bg2"/>
              </a:solidFill>
              <a:latin typeface="+mn-lt"/>
            </a:endParaRPr>
          </a:p>
        </p:txBody>
      </p:sp>
      <p:sp>
        <p:nvSpPr>
          <p:cNvPr id="22" name="TextBox 21"/>
          <p:cNvSpPr txBox="1"/>
          <p:nvPr/>
        </p:nvSpPr>
        <p:spPr>
          <a:xfrm>
            <a:off x="2286000" y="5197475"/>
            <a:ext cx="1257300" cy="365125"/>
          </a:xfrm>
          <a:prstGeom prst="roundRect">
            <a:avLst>
              <a:gd name="adj" fmla="val 0"/>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fontAlgn="auto">
              <a:lnSpc>
                <a:spcPct val="90000"/>
              </a:lnSpc>
              <a:spcBef>
                <a:spcPts val="0"/>
              </a:spcBef>
              <a:spcAft>
                <a:spcPts val="0"/>
              </a:spcAft>
              <a:defRPr/>
            </a:pPr>
            <a:r>
              <a:rPr lang="en-US" sz="1100" dirty="0">
                <a:solidFill>
                  <a:schemeClr val="bg2"/>
                </a:solidFill>
                <a:latin typeface="+mn-lt"/>
              </a:rPr>
              <a:t>Identifiers</a:t>
            </a:r>
            <a:endParaRPr lang="en-US" sz="1050" dirty="0">
              <a:solidFill>
                <a:schemeClr val="bg2"/>
              </a:solidFill>
              <a:latin typeface="+mn-lt"/>
            </a:endParaRPr>
          </a:p>
        </p:txBody>
      </p:sp>
      <p:sp>
        <p:nvSpPr>
          <p:cNvPr id="23" name="TextBox 22"/>
          <p:cNvSpPr txBox="1"/>
          <p:nvPr/>
        </p:nvSpPr>
        <p:spPr>
          <a:xfrm>
            <a:off x="3657600" y="5197475"/>
            <a:ext cx="1257300" cy="365125"/>
          </a:xfrm>
          <a:prstGeom prst="roundRect">
            <a:avLst>
              <a:gd name="adj" fmla="val 0"/>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fontAlgn="auto">
              <a:lnSpc>
                <a:spcPct val="90000"/>
              </a:lnSpc>
              <a:spcBef>
                <a:spcPts val="0"/>
              </a:spcBef>
              <a:spcAft>
                <a:spcPts val="0"/>
              </a:spcAft>
              <a:defRPr/>
            </a:pPr>
            <a:r>
              <a:rPr lang="en-US" sz="1100" dirty="0">
                <a:solidFill>
                  <a:schemeClr val="bg2"/>
                </a:solidFill>
                <a:latin typeface="+mn-lt"/>
              </a:rPr>
              <a:t>Code Sets</a:t>
            </a:r>
            <a:endParaRPr lang="en-US" sz="1050" dirty="0">
              <a:solidFill>
                <a:schemeClr val="bg2"/>
              </a:solidFill>
              <a:latin typeface="+mn-lt"/>
            </a:endParaRPr>
          </a:p>
        </p:txBody>
      </p:sp>
      <p:cxnSp>
        <p:nvCxnSpPr>
          <p:cNvPr id="28" name="Straight Arrow Connector 27"/>
          <p:cNvCxnSpPr/>
          <p:nvPr/>
        </p:nvCxnSpPr>
        <p:spPr>
          <a:xfrm rot="5400000">
            <a:off x="3082132" y="1950244"/>
            <a:ext cx="762000" cy="1587"/>
          </a:xfrm>
          <a:prstGeom prst="straightConnector1">
            <a:avLst/>
          </a:prstGeom>
          <a:ln w="190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838994" y="2971006"/>
            <a:ext cx="762000" cy="1588"/>
          </a:xfrm>
          <a:prstGeom prst="straightConnector1">
            <a:avLst/>
          </a:prstGeom>
          <a:ln w="190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090069" y="2971006"/>
            <a:ext cx="762000" cy="1588"/>
          </a:xfrm>
          <a:prstGeom prst="straightConnector1">
            <a:avLst/>
          </a:prstGeom>
          <a:ln w="190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5563394" y="2971006"/>
            <a:ext cx="762000" cy="1588"/>
          </a:xfrm>
          <a:prstGeom prst="straightConnector1">
            <a:avLst/>
          </a:prstGeom>
          <a:ln w="190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6650832" y="2971006"/>
            <a:ext cx="762000" cy="1587"/>
          </a:xfrm>
          <a:prstGeom prst="straightConnector1">
            <a:avLst/>
          </a:prstGeom>
          <a:ln w="190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7773194" y="2971006"/>
            <a:ext cx="762000" cy="1588"/>
          </a:xfrm>
          <a:prstGeom prst="straightConnector1">
            <a:avLst/>
          </a:prstGeom>
          <a:ln w="190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14600" y="1371600"/>
            <a:ext cx="4572000" cy="609600"/>
          </a:xfrm>
          <a:prstGeom prst="rect">
            <a:avLst/>
          </a:prstGeom>
          <a:solidFill>
            <a:schemeClr val="accent1"/>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fontAlgn="auto">
              <a:spcBef>
                <a:spcPts val="0"/>
              </a:spcBef>
              <a:spcAft>
                <a:spcPts val="0"/>
              </a:spcAft>
              <a:defRPr/>
            </a:pPr>
            <a:r>
              <a:rPr lang="en-US" sz="1400" b="1" dirty="0">
                <a:solidFill>
                  <a:schemeClr val="bg2"/>
                </a:solidFill>
                <a:latin typeface="+mn-lt"/>
              </a:rPr>
              <a:t>HIPAA</a:t>
            </a:r>
            <a:endParaRPr lang="en-US" sz="1200" b="1" dirty="0">
              <a:solidFill>
                <a:schemeClr val="bg2"/>
              </a:solidFill>
              <a:latin typeface="+mn-lt"/>
            </a:endParaRPr>
          </a:p>
          <a:p>
            <a:pPr algn="ctr" fontAlgn="auto">
              <a:spcBef>
                <a:spcPts val="0"/>
              </a:spcBef>
              <a:spcAft>
                <a:spcPts val="0"/>
              </a:spcAft>
              <a:defRPr/>
            </a:pPr>
            <a:r>
              <a:rPr lang="en-US" sz="1200" b="1" dirty="0">
                <a:solidFill>
                  <a:schemeClr val="bg2"/>
                </a:solidFill>
                <a:latin typeface="+mn-lt"/>
              </a:rPr>
              <a:t>Health Insurance Portability and Accountability Act of 1996</a:t>
            </a:r>
          </a:p>
        </p:txBody>
      </p:sp>
      <p:sp>
        <p:nvSpPr>
          <p:cNvPr id="7" name="TextBox 6"/>
          <p:cNvSpPr txBox="1"/>
          <p:nvPr/>
        </p:nvSpPr>
        <p:spPr>
          <a:xfrm>
            <a:off x="685800" y="2362200"/>
            <a:ext cx="990600" cy="685800"/>
          </a:xfrm>
          <a:prstGeom prst="rect">
            <a:avLst/>
          </a:prstGeom>
          <a:solidFill>
            <a:schemeClr val="accent1"/>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fontAlgn="auto">
              <a:spcBef>
                <a:spcPts val="0"/>
              </a:spcBef>
              <a:spcAft>
                <a:spcPts val="0"/>
              </a:spcAft>
              <a:defRPr/>
            </a:pPr>
            <a:r>
              <a:rPr lang="en-US" sz="1400" b="1" dirty="0">
                <a:solidFill>
                  <a:schemeClr val="bg2"/>
                </a:solidFill>
                <a:latin typeface="+mn-lt"/>
              </a:rPr>
              <a:t>Title I</a:t>
            </a:r>
            <a:endParaRPr lang="en-US" sz="1200" b="1" dirty="0">
              <a:solidFill>
                <a:schemeClr val="bg2"/>
              </a:solidFill>
              <a:latin typeface="+mn-lt"/>
            </a:endParaRPr>
          </a:p>
        </p:txBody>
      </p:sp>
      <p:sp>
        <p:nvSpPr>
          <p:cNvPr id="8" name="TextBox 7"/>
          <p:cNvSpPr txBox="1"/>
          <p:nvPr/>
        </p:nvSpPr>
        <p:spPr>
          <a:xfrm>
            <a:off x="2971800" y="2351088"/>
            <a:ext cx="990600" cy="685800"/>
          </a:xfrm>
          <a:prstGeom prst="rect">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fontAlgn="auto">
              <a:spcBef>
                <a:spcPts val="0"/>
              </a:spcBef>
              <a:spcAft>
                <a:spcPts val="0"/>
              </a:spcAft>
              <a:defRPr/>
            </a:pPr>
            <a:r>
              <a:rPr lang="en-US" sz="1400" b="1" dirty="0">
                <a:solidFill>
                  <a:schemeClr val="bg2"/>
                </a:solidFill>
                <a:latin typeface="+mn-lt"/>
              </a:rPr>
              <a:t>Title II</a:t>
            </a:r>
            <a:endParaRPr lang="en-US" sz="1200" b="1" dirty="0">
              <a:solidFill>
                <a:schemeClr val="bg2"/>
              </a:solidFill>
              <a:latin typeface="+mn-lt"/>
            </a:endParaRPr>
          </a:p>
        </p:txBody>
      </p:sp>
      <p:sp>
        <p:nvSpPr>
          <p:cNvPr id="9" name="TextBox 8"/>
          <p:cNvSpPr txBox="1"/>
          <p:nvPr/>
        </p:nvSpPr>
        <p:spPr>
          <a:xfrm>
            <a:off x="5410200" y="2362200"/>
            <a:ext cx="990600" cy="685800"/>
          </a:xfrm>
          <a:prstGeom prst="rect">
            <a:avLst/>
          </a:prstGeom>
          <a:solidFill>
            <a:schemeClr val="accent1"/>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fontAlgn="auto">
              <a:spcBef>
                <a:spcPts val="0"/>
              </a:spcBef>
              <a:spcAft>
                <a:spcPts val="0"/>
              </a:spcAft>
              <a:defRPr/>
            </a:pPr>
            <a:r>
              <a:rPr lang="en-US" sz="1400" b="1" dirty="0">
                <a:solidFill>
                  <a:schemeClr val="bg2"/>
                </a:solidFill>
                <a:latin typeface="+mn-lt"/>
              </a:rPr>
              <a:t>Title III</a:t>
            </a:r>
            <a:endParaRPr lang="en-US" sz="1200" b="1" dirty="0">
              <a:solidFill>
                <a:schemeClr val="bg2"/>
              </a:solidFill>
              <a:latin typeface="+mn-lt"/>
            </a:endParaRPr>
          </a:p>
        </p:txBody>
      </p:sp>
      <p:sp>
        <p:nvSpPr>
          <p:cNvPr id="10" name="TextBox 9"/>
          <p:cNvSpPr txBox="1"/>
          <p:nvPr/>
        </p:nvSpPr>
        <p:spPr>
          <a:xfrm>
            <a:off x="6477000" y="2362200"/>
            <a:ext cx="1066800" cy="685800"/>
          </a:xfrm>
          <a:prstGeom prst="rect">
            <a:avLst/>
          </a:prstGeom>
          <a:solidFill>
            <a:schemeClr val="accent1"/>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fontAlgn="auto">
              <a:spcBef>
                <a:spcPts val="0"/>
              </a:spcBef>
              <a:spcAft>
                <a:spcPts val="0"/>
              </a:spcAft>
              <a:defRPr/>
            </a:pPr>
            <a:r>
              <a:rPr lang="en-US" sz="1400" b="1" dirty="0">
                <a:solidFill>
                  <a:schemeClr val="bg2"/>
                </a:solidFill>
                <a:latin typeface="+mn-lt"/>
              </a:rPr>
              <a:t>Title IV</a:t>
            </a:r>
            <a:endParaRPr lang="en-US" sz="1200" b="1" dirty="0">
              <a:solidFill>
                <a:schemeClr val="bg2"/>
              </a:solidFill>
              <a:latin typeface="+mn-lt"/>
            </a:endParaRPr>
          </a:p>
        </p:txBody>
      </p:sp>
      <p:sp>
        <p:nvSpPr>
          <p:cNvPr id="11" name="TextBox 10"/>
          <p:cNvSpPr txBox="1"/>
          <p:nvPr/>
        </p:nvSpPr>
        <p:spPr>
          <a:xfrm>
            <a:off x="7620000" y="2362200"/>
            <a:ext cx="990600" cy="685800"/>
          </a:xfrm>
          <a:prstGeom prst="rect">
            <a:avLst/>
          </a:prstGeom>
          <a:solidFill>
            <a:schemeClr val="accent1"/>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fontAlgn="auto">
              <a:spcBef>
                <a:spcPts val="0"/>
              </a:spcBef>
              <a:spcAft>
                <a:spcPts val="0"/>
              </a:spcAft>
              <a:defRPr/>
            </a:pPr>
            <a:r>
              <a:rPr lang="en-US" sz="1400" b="1" dirty="0">
                <a:solidFill>
                  <a:schemeClr val="bg2"/>
                </a:solidFill>
                <a:latin typeface="+mn-lt"/>
              </a:rPr>
              <a:t>Title V</a:t>
            </a:r>
            <a:endParaRPr lang="en-US" sz="1200" b="1" dirty="0">
              <a:solidFill>
                <a:schemeClr val="bg2"/>
              </a:solidFill>
              <a:latin typeface="+mn-lt"/>
            </a:endParaRPr>
          </a:p>
        </p:txBody>
      </p:sp>
      <p:cxnSp>
        <p:nvCxnSpPr>
          <p:cNvPr id="35" name="Elbow Connector 34"/>
          <p:cNvCxnSpPr>
            <a:stCxn id="13" idx="0"/>
            <a:endCxn id="15" idx="0"/>
          </p:cNvCxnSpPr>
          <p:nvPr/>
        </p:nvCxnSpPr>
        <p:spPr>
          <a:xfrm rot="5400000" flipH="1" flipV="1">
            <a:off x="3563144" y="2262982"/>
            <a:ext cx="1587" cy="2209800"/>
          </a:xfrm>
          <a:prstGeom prst="bentConnector3">
            <a:avLst>
              <a:gd name="adj1" fmla="val 11748052"/>
            </a:avLst>
          </a:prstGeom>
          <a:ln w="1905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410200" y="4460875"/>
            <a:ext cx="3200400" cy="1939925"/>
          </a:xfrm>
          <a:prstGeom prst="rect">
            <a:avLst/>
          </a:prstGeom>
          <a:solidFill>
            <a:schemeClr val="bg1">
              <a:lumMod val="65000"/>
            </a:schemeClr>
          </a:solidFill>
          <a:ln w="28575">
            <a:solidFill>
              <a:schemeClr val="bg1">
                <a:lumMod val="75000"/>
              </a:schemeClr>
            </a:solidFill>
          </a:ln>
          <a:effectLst>
            <a:outerShdw blurRad="76200" dist="38100" dir="2700000" algn="tl" rotWithShape="0">
              <a:prstClr val="black">
                <a:alpha val="40000"/>
              </a:prstClr>
            </a:outerShdw>
          </a:effectLst>
        </p:spPr>
        <p:txBody>
          <a:bodyPr/>
          <a:lstStyle/>
          <a:p>
            <a:pPr marL="174625" indent="-174625" algn="ctr">
              <a:spcAft>
                <a:spcPts val="600"/>
              </a:spcAft>
              <a:defRPr/>
            </a:pPr>
            <a:r>
              <a:rPr lang="en-US" sz="1600" b="1" dirty="0"/>
              <a:t>Security</a:t>
            </a:r>
            <a:endParaRPr lang="en-US" sz="1400" b="1" dirty="0"/>
          </a:p>
          <a:p>
            <a:pPr marL="174625" indent="-174625">
              <a:buFont typeface="Wingdings" pitchFamily="2" charset="2"/>
              <a:buChar char="§"/>
              <a:defRPr/>
            </a:pPr>
            <a:r>
              <a:rPr lang="en-US" sz="1400" dirty="0"/>
              <a:t>Security standards: general rules</a:t>
            </a:r>
          </a:p>
          <a:p>
            <a:pPr marL="174625" indent="-174625">
              <a:buFont typeface="Wingdings" pitchFamily="2" charset="2"/>
              <a:buChar char="§"/>
              <a:defRPr/>
            </a:pPr>
            <a:r>
              <a:rPr lang="en-US" sz="1400" dirty="0"/>
              <a:t>Administrative safeguards</a:t>
            </a:r>
          </a:p>
          <a:p>
            <a:pPr marL="174625" indent="-174625">
              <a:buFont typeface="Wingdings" pitchFamily="2" charset="2"/>
              <a:buChar char="§"/>
              <a:defRPr/>
            </a:pPr>
            <a:r>
              <a:rPr lang="en-US" sz="1400" dirty="0"/>
              <a:t>Technical safeguards</a:t>
            </a:r>
          </a:p>
          <a:p>
            <a:pPr marL="174625" indent="-174625">
              <a:buFont typeface="Wingdings" pitchFamily="2" charset="2"/>
              <a:buChar char="§"/>
              <a:defRPr/>
            </a:pPr>
            <a:r>
              <a:rPr lang="en-US" sz="1400" dirty="0"/>
              <a:t>Physical safeguards</a:t>
            </a:r>
          </a:p>
          <a:p>
            <a:pPr marL="174625" indent="-174625">
              <a:buFont typeface="Wingdings" pitchFamily="2" charset="2"/>
              <a:buChar char="§"/>
              <a:defRPr/>
            </a:pPr>
            <a:r>
              <a:rPr lang="en-US" sz="1400" dirty="0"/>
              <a:t>Organizational requirements</a:t>
            </a:r>
          </a:p>
          <a:p>
            <a:pPr marL="174625" indent="-174625">
              <a:buFont typeface="Wingdings" pitchFamily="2" charset="2"/>
              <a:buChar char="§"/>
              <a:defRPr/>
            </a:pPr>
            <a:r>
              <a:rPr lang="en-US" sz="1400" dirty="0"/>
              <a:t>Policies and procedures and documentation requirements</a:t>
            </a:r>
          </a:p>
        </p:txBody>
      </p:sp>
      <p:cxnSp>
        <p:nvCxnSpPr>
          <p:cNvPr id="38" name="Elbow Connector 37"/>
          <p:cNvCxnSpPr>
            <a:stCxn id="19" idx="0"/>
            <a:endCxn id="37" idx="0"/>
          </p:cNvCxnSpPr>
          <p:nvPr/>
        </p:nvCxnSpPr>
        <p:spPr>
          <a:xfrm rot="16200000" flipH="1">
            <a:off x="4655344" y="2105819"/>
            <a:ext cx="4762" cy="4705350"/>
          </a:xfrm>
          <a:prstGeom prst="bentConnector3">
            <a:avLst>
              <a:gd name="adj1" fmla="val -3045814"/>
            </a:avLst>
          </a:prstGeom>
          <a:ln w="1905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20" idx="0"/>
          </p:cNvCxnSpPr>
          <p:nvPr/>
        </p:nvCxnSpPr>
        <p:spPr>
          <a:xfrm rot="5400000">
            <a:off x="3663157" y="4368006"/>
            <a:ext cx="182562" cy="3175"/>
          </a:xfrm>
          <a:prstGeom prst="straightConnector1">
            <a:avLst/>
          </a:prstGeom>
          <a:ln w="190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4290219" y="3898106"/>
            <a:ext cx="762000" cy="1588"/>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38600" y="3368675"/>
            <a:ext cx="1257300" cy="685800"/>
          </a:xfrm>
          <a:prstGeom prst="rect">
            <a:avLst/>
          </a:prstGeom>
          <a:solidFill>
            <a:srgbClr val="47B0D5"/>
          </a:solidFill>
          <a:ln w="28575">
            <a:solidFill>
              <a:schemeClr val="bg1">
                <a:lumMod val="75000"/>
              </a:schemeClr>
            </a:solidFill>
          </a:ln>
          <a:effectLst>
            <a:outerShdw blurRad="76200" dist="38100" dir="2700000" algn="tl" rotWithShape="0">
              <a:prstClr val="black">
                <a:alpha val="40000"/>
              </a:prstClr>
            </a:outerShdw>
          </a:effectLst>
        </p:spPr>
        <p:txBody>
          <a:bodyPr anchor="ctr"/>
          <a:lstStyle/>
          <a:p>
            <a:pPr algn="ctr" fontAlgn="auto">
              <a:lnSpc>
                <a:spcPct val="90000"/>
              </a:lnSpc>
              <a:spcBef>
                <a:spcPts val="0"/>
              </a:spcBef>
              <a:spcAft>
                <a:spcPts val="0"/>
              </a:spcAft>
              <a:defRPr/>
            </a:pPr>
            <a:r>
              <a:rPr lang="en-US" sz="1100" dirty="0">
                <a:solidFill>
                  <a:schemeClr val="bg2"/>
                </a:solidFill>
                <a:latin typeface="+mn-lt"/>
              </a:rPr>
              <a:t>Administrative Simplification</a:t>
            </a:r>
            <a:endParaRPr lang="en-US" sz="1050" dirty="0">
              <a:solidFill>
                <a:schemeClr val="bg2"/>
              </a:solidFill>
              <a:latin typeface="+mn-lt"/>
            </a:endParaRPr>
          </a:p>
        </p:txBody>
      </p:sp>
      <p:cxnSp>
        <p:nvCxnSpPr>
          <p:cNvPr id="47" name="Elbow Connector 46"/>
          <p:cNvCxnSpPr>
            <a:stCxn id="21" idx="0"/>
            <a:endCxn id="23" idx="0"/>
          </p:cNvCxnSpPr>
          <p:nvPr/>
        </p:nvCxnSpPr>
        <p:spPr>
          <a:xfrm rot="5400000" flipH="1" flipV="1">
            <a:off x="2915444" y="3825082"/>
            <a:ext cx="1587" cy="2743200"/>
          </a:xfrm>
          <a:prstGeom prst="bentConnector3">
            <a:avLst>
              <a:gd name="adj1" fmla="val 14395466"/>
            </a:avLst>
          </a:prstGeom>
          <a:ln w="1905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2824957" y="5079206"/>
            <a:ext cx="228600" cy="1587"/>
          </a:xfrm>
          <a:prstGeom prst="straightConnector1">
            <a:avLst/>
          </a:prstGeom>
          <a:ln w="190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4"/>
          <p:cNvSpPr>
            <a:spLocks noGrp="1"/>
          </p:cNvSpPr>
          <p:nvPr>
            <p:ph type="title" idx="4294967295"/>
          </p:nvPr>
        </p:nvSpPr>
        <p:spPr/>
        <p:txBody>
          <a:bodyPr/>
          <a:lstStyle/>
          <a:p>
            <a:pPr eaLnBrk="1" hangingPunct="1"/>
            <a:r>
              <a:rPr lang="en-US" dirty="0" smtClean="0"/>
              <a:t>EHR Meaningful Use </a:t>
            </a:r>
            <a:br>
              <a:rPr lang="en-US" dirty="0" smtClean="0"/>
            </a:br>
            <a:r>
              <a:rPr lang="en-US" dirty="0" smtClean="0"/>
              <a:t>in the Stimulus Legislation</a:t>
            </a:r>
          </a:p>
        </p:txBody>
      </p:sp>
      <p:sp>
        <p:nvSpPr>
          <p:cNvPr id="53251" name="Rectangle 15"/>
          <p:cNvSpPr>
            <a:spLocks noGrp="1"/>
          </p:cNvSpPr>
          <p:nvPr>
            <p:ph type="body" sz="half" idx="4294967295"/>
          </p:nvPr>
        </p:nvSpPr>
        <p:spPr>
          <a:xfrm>
            <a:off x="793750" y="1600200"/>
            <a:ext cx="4311650" cy="4525963"/>
          </a:xfrm>
        </p:spPr>
        <p:txBody>
          <a:bodyPr/>
          <a:lstStyle/>
          <a:p>
            <a:pPr eaLnBrk="1" hangingPunct="1">
              <a:spcBef>
                <a:spcPct val="40000"/>
              </a:spcBef>
            </a:pPr>
            <a:r>
              <a:rPr lang="en-US" sz="1800" dirty="0" smtClean="0"/>
              <a:t>HITECH passed one year ago within ARRA</a:t>
            </a:r>
          </a:p>
          <a:p>
            <a:pPr marL="457200" lvl="1" indent="117475" eaLnBrk="1" hangingPunct="1">
              <a:spcBef>
                <a:spcPct val="40000"/>
              </a:spcBef>
            </a:pPr>
            <a:r>
              <a:rPr lang="en-US" sz="1400" dirty="0" smtClean="0"/>
              <a:t>Rules and timelines underway</a:t>
            </a:r>
          </a:p>
          <a:p>
            <a:pPr eaLnBrk="1" hangingPunct="1">
              <a:spcBef>
                <a:spcPct val="40000"/>
              </a:spcBef>
            </a:pPr>
            <a:r>
              <a:rPr lang="en-US" sz="1800" dirty="0" smtClean="0"/>
              <a:t>$40B+ through U.S. Department of Health and Human Services (HHS)</a:t>
            </a:r>
          </a:p>
          <a:p>
            <a:pPr marL="742950" lvl="1" indent="-285750" eaLnBrk="1" hangingPunct="1">
              <a:spcBef>
                <a:spcPct val="40000"/>
              </a:spcBef>
              <a:buFont typeface="Arial" pitchFamily="34" charset="0"/>
              <a:buChar char="•"/>
            </a:pPr>
            <a:r>
              <a:rPr lang="en-US" sz="1400" dirty="0" smtClean="0"/>
              <a:t>EHR incentives</a:t>
            </a:r>
          </a:p>
          <a:p>
            <a:pPr marL="742950" lvl="1" indent="-285750" eaLnBrk="1" hangingPunct="1">
              <a:spcBef>
                <a:spcPct val="40000"/>
              </a:spcBef>
              <a:buFont typeface="Arial" pitchFamily="34" charset="0"/>
              <a:buChar char="•"/>
            </a:pPr>
            <a:r>
              <a:rPr lang="en-US" sz="1400" dirty="0" smtClean="0"/>
              <a:t>Grants for various programs</a:t>
            </a:r>
          </a:p>
          <a:p>
            <a:pPr marL="742950" lvl="1" indent="-285750" eaLnBrk="1" hangingPunct="1">
              <a:spcBef>
                <a:spcPct val="40000"/>
              </a:spcBef>
              <a:buFont typeface="Arial" pitchFamily="34" charset="0"/>
              <a:buChar char="•"/>
            </a:pPr>
            <a:r>
              <a:rPr lang="en-US" sz="1400" dirty="0" smtClean="0"/>
              <a:t>Funding to public sector health entities</a:t>
            </a:r>
          </a:p>
          <a:p>
            <a:pPr eaLnBrk="1" hangingPunct="1">
              <a:spcBef>
                <a:spcPct val="40000"/>
              </a:spcBef>
            </a:pPr>
            <a:r>
              <a:rPr lang="en-US" sz="1800" dirty="0" smtClean="0"/>
              <a:t>Emphasis on secure, electronic exchange of health information</a:t>
            </a:r>
          </a:p>
          <a:p>
            <a:pPr eaLnBrk="1" hangingPunct="1">
              <a:spcBef>
                <a:spcPct val="40000"/>
              </a:spcBef>
            </a:pPr>
            <a:r>
              <a:rPr lang="en-US" sz="1800" dirty="0" smtClean="0"/>
              <a:t>Meaningful use - physicians and providers must use certified EHR in a meaningful way to get reimbursed</a:t>
            </a:r>
          </a:p>
          <a:p>
            <a:pPr eaLnBrk="1" hangingPunct="1">
              <a:spcBef>
                <a:spcPct val="40000"/>
              </a:spcBef>
            </a:pPr>
            <a:r>
              <a:rPr lang="en-US" sz="1800" dirty="0" smtClean="0"/>
              <a:t>Ensure adequate privacy and </a:t>
            </a:r>
            <a:br>
              <a:rPr lang="en-US" sz="1800" dirty="0" smtClean="0"/>
            </a:br>
            <a:r>
              <a:rPr lang="en-US" sz="1800" dirty="0" smtClean="0"/>
              <a:t>security protections for personal </a:t>
            </a:r>
            <a:br>
              <a:rPr lang="en-US" sz="1800" dirty="0" smtClean="0"/>
            </a:br>
            <a:r>
              <a:rPr lang="en-US" sz="1800" dirty="0" smtClean="0"/>
              <a:t>health information </a:t>
            </a:r>
          </a:p>
        </p:txBody>
      </p:sp>
      <p:sp>
        <p:nvSpPr>
          <p:cNvPr id="17" name="Rectangle 16"/>
          <p:cNvSpPr/>
          <p:nvPr/>
        </p:nvSpPr>
        <p:spPr bwMode="auto">
          <a:xfrm>
            <a:off x="5402263" y="1303338"/>
            <a:ext cx="3446462" cy="508635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defTabSz="814388" fontAlgn="auto">
              <a:spcBef>
                <a:spcPts val="0"/>
              </a:spcBef>
              <a:spcAft>
                <a:spcPts val="0"/>
              </a:spcAft>
              <a:defRPr/>
            </a:pPr>
            <a:endParaRPr lang="en-US" dirty="0">
              <a:latin typeface="+mn-lt"/>
            </a:endParaRPr>
          </a:p>
        </p:txBody>
      </p:sp>
      <p:sp>
        <p:nvSpPr>
          <p:cNvPr id="53253" name="Rectangle 29"/>
          <p:cNvSpPr>
            <a:spLocks noChangeArrowheads="1"/>
          </p:cNvSpPr>
          <p:nvPr/>
        </p:nvSpPr>
        <p:spPr bwMode="auto">
          <a:xfrm>
            <a:off x="5478463" y="1379538"/>
            <a:ext cx="3284537" cy="877887"/>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dirty="0"/>
          </a:p>
        </p:txBody>
      </p:sp>
      <p:sp>
        <p:nvSpPr>
          <p:cNvPr id="53254" name="AutoShape 40"/>
          <p:cNvSpPr>
            <a:spLocks noChangeArrowheads="1"/>
          </p:cNvSpPr>
          <p:nvPr/>
        </p:nvSpPr>
        <p:spPr bwMode="ltGray">
          <a:xfrm>
            <a:off x="5410200" y="6443663"/>
            <a:ext cx="3441700" cy="414337"/>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dirty="0"/>
          </a:p>
        </p:txBody>
      </p:sp>
      <p:grpSp>
        <p:nvGrpSpPr>
          <p:cNvPr id="53255" name="Group 20"/>
          <p:cNvGrpSpPr>
            <a:grpSpLocks/>
          </p:cNvGrpSpPr>
          <p:nvPr/>
        </p:nvGrpSpPr>
        <p:grpSpPr bwMode="auto">
          <a:xfrm>
            <a:off x="5969000" y="1524000"/>
            <a:ext cx="2270125" cy="4684713"/>
            <a:chOff x="5990529" y="1447800"/>
            <a:chExt cx="2269234" cy="4685454"/>
          </a:xfrm>
        </p:grpSpPr>
        <p:sp>
          <p:nvSpPr>
            <p:cNvPr id="53257" name="Rectangle 5"/>
            <p:cNvSpPr>
              <a:spLocks noChangeArrowheads="1"/>
            </p:cNvSpPr>
            <p:nvPr/>
          </p:nvSpPr>
          <p:spPr bwMode="auto">
            <a:xfrm>
              <a:off x="6002338" y="1447800"/>
              <a:ext cx="2257425" cy="4685454"/>
            </a:xfrm>
            <a:prstGeom prst="rect">
              <a:avLst/>
            </a:prstGeom>
            <a:solidFill>
              <a:srgbClr val="DCE4ED"/>
            </a:solidFill>
            <a:ln w="9525" algn="ctr">
              <a:noFill/>
              <a:miter lim="800000"/>
              <a:headEnd/>
              <a:tailEnd/>
            </a:ln>
          </p:spPr>
          <p:txBody>
            <a:bodyPr wrap="none" lIns="73025" tIns="36512" rIns="73025" bIns="36512" anchor="ctr"/>
            <a:lstStyle/>
            <a:p>
              <a:endParaRPr lang="en-US" dirty="0"/>
            </a:p>
          </p:txBody>
        </p:sp>
        <p:pic>
          <p:nvPicPr>
            <p:cNvPr id="53258" name="Picture 6" descr="b_BarriersToAdoption"/>
            <p:cNvPicPr>
              <a:picLocks noChangeAspect="1" noChangeArrowheads="1"/>
            </p:cNvPicPr>
            <p:nvPr/>
          </p:nvPicPr>
          <p:blipFill>
            <a:blip r:embed="rId3" cstate="print"/>
            <a:srcRect t="27998" r="76401" b="15822"/>
            <a:stretch>
              <a:fillRect/>
            </a:stretch>
          </p:blipFill>
          <p:spPr bwMode="auto">
            <a:xfrm>
              <a:off x="5990529" y="1447800"/>
              <a:ext cx="2262884" cy="2742362"/>
            </a:xfrm>
            <a:prstGeom prst="rect">
              <a:avLst/>
            </a:prstGeom>
            <a:noFill/>
            <a:ln w="9525">
              <a:noFill/>
              <a:miter lim="800000"/>
              <a:headEnd/>
              <a:tailEnd/>
            </a:ln>
          </p:spPr>
        </p:pic>
        <p:sp>
          <p:nvSpPr>
            <p:cNvPr id="53259" name="Text Box 7"/>
            <p:cNvSpPr txBox="1">
              <a:spLocks noChangeArrowheads="1"/>
            </p:cNvSpPr>
            <p:nvPr/>
          </p:nvSpPr>
          <p:spPr bwMode="auto">
            <a:xfrm rot="-5400000">
              <a:off x="6248990" y="4945570"/>
              <a:ext cx="1772061" cy="415323"/>
            </a:xfrm>
            <a:prstGeom prst="rect">
              <a:avLst/>
            </a:prstGeom>
            <a:noFill/>
            <a:ln w="9525" algn="ctr">
              <a:noFill/>
              <a:miter lim="800000"/>
              <a:headEnd/>
              <a:tailEnd/>
            </a:ln>
          </p:spPr>
          <p:txBody>
            <a:bodyPr wrap="none" lIns="82124" tIns="41061" rIns="82124" bIns="41061">
              <a:spAutoFit/>
            </a:bodyPr>
            <a:lstStyle/>
            <a:p>
              <a:pPr defTabSz="814388" eaLnBrk="0" hangingPunct="0">
                <a:lnSpc>
                  <a:spcPct val="90000"/>
                </a:lnSpc>
              </a:pPr>
              <a:r>
                <a:rPr lang="en-US" sz="2400" dirty="0">
                  <a:solidFill>
                    <a:srgbClr val="A8C1D4"/>
                  </a:solidFill>
                </a:rPr>
                <a:t>ADOPTION</a:t>
              </a:r>
            </a:p>
          </p:txBody>
        </p:sp>
      </p:grpSp>
      <p:sp>
        <p:nvSpPr>
          <p:cNvPr id="53256" name="Text Box 8"/>
          <p:cNvSpPr txBox="1">
            <a:spLocks noChangeArrowheads="1"/>
          </p:cNvSpPr>
          <p:nvPr/>
        </p:nvSpPr>
        <p:spPr bwMode="ltGray">
          <a:xfrm>
            <a:off x="800100" y="6400800"/>
            <a:ext cx="3713163" cy="227013"/>
          </a:xfrm>
          <a:prstGeom prst="rect">
            <a:avLst/>
          </a:prstGeom>
          <a:noFill/>
          <a:ln w="9525" algn="ctr">
            <a:noFill/>
            <a:miter lim="800000"/>
            <a:headEnd/>
            <a:tailEnd/>
          </a:ln>
        </p:spPr>
        <p:txBody>
          <a:bodyPr tIns="36511" rIns="73025" bIns="36511">
            <a:spAutoFit/>
          </a:bodyPr>
          <a:lstStyle/>
          <a:p>
            <a:pPr defTabSz="814388">
              <a:spcBef>
                <a:spcPct val="50000"/>
              </a:spcBef>
            </a:pPr>
            <a:r>
              <a:rPr lang="en-US" sz="1000" dirty="0"/>
              <a:t>Source: Cisco IBSG Healthcare Practice, 2009</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4"/>
          <p:cNvGrpSpPr>
            <a:grpSpLocks/>
          </p:cNvGrpSpPr>
          <p:nvPr/>
        </p:nvGrpSpPr>
        <p:grpSpPr bwMode="auto">
          <a:xfrm>
            <a:off x="531813" y="1266825"/>
            <a:ext cx="8147050" cy="5211763"/>
            <a:chOff x="531813" y="1266825"/>
            <a:chExt cx="8147050" cy="5212080"/>
          </a:xfrm>
        </p:grpSpPr>
        <p:sp>
          <p:nvSpPr>
            <p:cNvPr id="6" name="Rectangle 5"/>
            <p:cNvSpPr/>
            <p:nvPr/>
          </p:nvSpPr>
          <p:spPr bwMode="auto">
            <a:xfrm>
              <a:off x="531813" y="1266825"/>
              <a:ext cx="8147050" cy="521208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defTabSz="814388" fontAlgn="auto">
                <a:spcBef>
                  <a:spcPts val="0"/>
                </a:spcBef>
                <a:spcAft>
                  <a:spcPts val="0"/>
                </a:spcAft>
                <a:defRPr/>
              </a:pPr>
              <a:endParaRPr lang="en-US" dirty="0">
                <a:latin typeface="+mn-lt"/>
              </a:endParaRPr>
            </a:p>
          </p:txBody>
        </p:sp>
        <p:sp>
          <p:nvSpPr>
            <p:cNvPr id="54286" name="Rectangle 35"/>
            <p:cNvSpPr>
              <a:spLocks noChangeArrowheads="1"/>
            </p:cNvSpPr>
            <p:nvPr/>
          </p:nvSpPr>
          <p:spPr bwMode="auto">
            <a:xfrm>
              <a:off x="624614" y="1343025"/>
              <a:ext cx="2560320" cy="4937760"/>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sz="2400" dirty="0"/>
            </a:p>
          </p:txBody>
        </p:sp>
        <p:sp>
          <p:nvSpPr>
            <p:cNvPr id="54287" name="Rectangle 35"/>
            <p:cNvSpPr>
              <a:spLocks noChangeArrowheads="1"/>
            </p:cNvSpPr>
            <p:nvPr/>
          </p:nvSpPr>
          <p:spPr bwMode="auto">
            <a:xfrm>
              <a:off x="3276600" y="1343025"/>
              <a:ext cx="2651760" cy="4937760"/>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sz="2400" dirty="0"/>
            </a:p>
          </p:txBody>
        </p:sp>
        <p:sp>
          <p:nvSpPr>
            <p:cNvPr id="54288" name="Rectangle 35"/>
            <p:cNvSpPr>
              <a:spLocks noChangeArrowheads="1"/>
            </p:cNvSpPr>
            <p:nvPr/>
          </p:nvSpPr>
          <p:spPr bwMode="auto">
            <a:xfrm>
              <a:off x="6019573" y="1343025"/>
              <a:ext cx="2560320" cy="4937760"/>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sz="2400" dirty="0"/>
            </a:p>
          </p:txBody>
        </p:sp>
      </p:grpSp>
      <p:sp>
        <p:nvSpPr>
          <p:cNvPr id="54275" name="AutoShape 40"/>
          <p:cNvSpPr>
            <a:spLocks noChangeArrowheads="1"/>
          </p:cNvSpPr>
          <p:nvPr/>
        </p:nvSpPr>
        <p:spPr bwMode="ltGray">
          <a:xfrm>
            <a:off x="533400" y="6543675"/>
            <a:ext cx="8153400" cy="415925"/>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dirty="0"/>
          </a:p>
        </p:txBody>
      </p:sp>
      <p:cxnSp>
        <p:nvCxnSpPr>
          <p:cNvPr id="54276" name="Straight Connector 63"/>
          <p:cNvCxnSpPr>
            <a:cxnSpLocks noChangeShapeType="1"/>
          </p:cNvCxnSpPr>
          <p:nvPr/>
        </p:nvCxnSpPr>
        <p:spPr bwMode="auto">
          <a:xfrm rot="10800000">
            <a:off x="685800" y="1943100"/>
            <a:ext cx="7772400" cy="0"/>
          </a:xfrm>
          <a:prstGeom prst="line">
            <a:avLst/>
          </a:prstGeom>
          <a:noFill/>
          <a:ln w="9525" algn="ctr">
            <a:solidFill>
              <a:srgbClr val="E6E6E8"/>
            </a:solidFill>
            <a:round/>
            <a:headEnd/>
            <a:tailEnd/>
          </a:ln>
        </p:spPr>
      </p:cxnSp>
      <p:sp>
        <p:nvSpPr>
          <p:cNvPr id="54277" name="Rectangle 2"/>
          <p:cNvSpPr>
            <a:spLocks noGrp="1" noChangeArrowheads="1"/>
          </p:cNvSpPr>
          <p:nvPr>
            <p:ph type="title"/>
          </p:nvPr>
        </p:nvSpPr>
        <p:spPr/>
        <p:txBody>
          <a:bodyPr/>
          <a:lstStyle/>
          <a:p>
            <a:pPr eaLnBrk="1" hangingPunct="1"/>
            <a:r>
              <a:rPr lang="en-US" dirty="0" smtClean="0"/>
              <a:t>Privacy/Security Objectives and Criteria</a:t>
            </a:r>
          </a:p>
        </p:txBody>
      </p:sp>
      <p:graphicFrame>
        <p:nvGraphicFramePr>
          <p:cNvPr id="96274" name="Group 18"/>
          <p:cNvGraphicFramePr>
            <a:graphicFrameLocks noGrp="1"/>
          </p:cNvGraphicFramePr>
          <p:nvPr>
            <p:extLst>
              <p:ext uri="{D42A27DB-BD31-4B8C-83A1-F6EECF244321}">
                <p14:modId xmlns:p14="http://schemas.microsoft.com/office/powerpoint/2010/main" val="1452244865"/>
              </p:ext>
            </p:extLst>
          </p:nvPr>
        </p:nvGraphicFramePr>
        <p:xfrm>
          <a:off x="609600" y="1358900"/>
          <a:ext cx="8001000" cy="5105400"/>
        </p:xfrm>
        <a:graphic>
          <a:graphicData uri="http://schemas.openxmlformats.org/drawingml/2006/table">
            <a:tbl>
              <a:tblPr/>
              <a:tblGrid>
                <a:gridCol w="2667000"/>
                <a:gridCol w="2743200"/>
                <a:gridCol w="2590800"/>
              </a:tblGrid>
              <a:tr h="590550">
                <a:tc>
                  <a:txBody>
                    <a:bodyPr/>
                    <a:lstStyle/>
                    <a:p>
                      <a:pPr marL="0" marR="0" lvl="0" indent="0" algn="ctr" defTabSz="814388" rtl="0" eaLnBrk="0" fontAlgn="base" latinLnBrk="0" hangingPunct="0">
                        <a:lnSpc>
                          <a:spcPct val="95000"/>
                        </a:lnSpc>
                        <a:spcBef>
                          <a:spcPct val="50000"/>
                        </a:spcBef>
                        <a:spcAft>
                          <a:spcPct val="0"/>
                        </a:spcAft>
                        <a:buClr>
                          <a:schemeClr val="tx2"/>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Proposed Stage 1 Objective</a:t>
                      </a:r>
                    </a:p>
                  </a:txBody>
                  <a:tcPr horzOverflow="overflow">
                    <a:lnL>
                      <a:noFill/>
                    </a:lnL>
                    <a:lnR>
                      <a:noFill/>
                    </a:lnR>
                    <a:lnT>
                      <a:noFill/>
                    </a:lnT>
                    <a:lnB>
                      <a:noFill/>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Eligible Professionals (Selected Highlights)</a:t>
                      </a:r>
                    </a:p>
                  </a:txBody>
                  <a:tcPr horzOverflow="overflow">
                    <a:lnL>
                      <a:noFill/>
                    </a:lnL>
                    <a:lnR>
                      <a:noFill/>
                    </a:lnR>
                    <a:lnT>
                      <a:noFill/>
                    </a:lnT>
                    <a:lnB>
                      <a:noFill/>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Eligible Hospital (Selected Highlights)</a:t>
                      </a:r>
                    </a:p>
                  </a:txBody>
                  <a:tcPr horzOverflow="overflow">
                    <a:lnL>
                      <a:noFill/>
                    </a:lnL>
                    <a:lnR>
                      <a:noFill/>
                    </a:lnR>
                    <a:lnT>
                      <a:noFill/>
                    </a:lnT>
                    <a:lnB>
                      <a:noFill/>
                    </a:lnB>
                    <a:lnTlToBr>
                      <a:noFill/>
                    </a:lnTlToBr>
                    <a:lnBlToTr>
                      <a:noFill/>
                    </a:lnBlToTr>
                    <a:noFill/>
                  </a:tcPr>
                </a:tc>
              </a:tr>
              <a:tr h="4514850">
                <a:tc>
                  <a:txBody>
                    <a:bodyPr/>
                    <a:lstStyle/>
                    <a:p>
                      <a:pPr marL="0" marR="0" lvl="0" indent="0" algn="l" defTabSz="814388" rtl="0" eaLnBrk="0" fontAlgn="base" latinLnBrk="0" hangingPunct="0">
                        <a:lnSpc>
                          <a:spcPct val="95000"/>
                        </a:lnSpc>
                        <a:spcBef>
                          <a:spcPts val="600"/>
                        </a:spcBef>
                        <a:spcAft>
                          <a:spcPct val="0"/>
                        </a:spcAft>
                        <a:buClrTx/>
                        <a:buSzTx/>
                        <a:buFontTx/>
                        <a:buNone/>
                        <a:tabLst/>
                      </a:pPr>
                      <a:r>
                        <a:rPr kumimoji="0" lang="en-US" sz="1400" b="0" i="0" u="none" strike="noStrike" cap="none" normalizeH="0" baseline="0" dirty="0" smtClean="0">
                          <a:ln>
                            <a:noFill/>
                          </a:ln>
                          <a:solidFill>
                            <a:schemeClr val="bg2"/>
                          </a:solidFill>
                          <a:effectLst/>
                          <a:latin typeface="Arial" charset="0"/>
                        </a:rPr>
                        <a:t>Protect electronic health information created or maintained by the certified EHR technology through </a:t>
                      </a:r>
                      <a:br>
                        <a:rPr kumimoji="0" lang="en-US" sz="1400" b="0" i="0" u="none" strike="noStrike" cap="none" normalizeH="0" baseline="0" dirty="0" smtClean="0">
                          <a:ln>
                            <a:noFill/>
                          </a:ln>
                          <a:solidFill>
                            <a:schemeClr val="bg2"/>
                          </a:solidFill>
                          <a:effectLst/>
                          <a:latin typeface="Arial" charset="0"/>
                        </a:rPr>
                      </a:br>
                      <a:r>
                        <a:rPr kumimoji="0" lang="en-US" sz="1400" b="0" i="0" u="none" strike="noStrike" cap="none" normalizeH="0" baseline="0" dirty="0" smtClean="0">
                          <a:ln>
                            <a:noFill/>
                          </a:ln>
                          <a:solidFill>
                            <a:schemeClr val="bg2"/>
                          </a:solidFill>
                          <a:effectLst/>
                          <a:latin typeface="Arial" charset="0"/>
                        </a:rPr>
                        <a:t>the implementation of appropriate technical capabilities</a:t>
                      </a:r>
                    </a:p>
                  </a:txBody>
                  <a:tcPr horzOverflow="overflow">
                    <a:lnL>
                      <a:noFill/>
                    </a:lnL>
                    <a:lnR>
                      <a:noFill/>
                    </a:lnR>
                    <a:lnT>
                      <a:noFill/>
                    </a:lnT>
                    <a:lnB>
                      <a:noFill/>
                    </a:lnB>
                    <a:lnTlToBr>
                      <a:noFill/>
                    </a:lnTlToBr>
                    <a:lnBlToTr>
                      <a:noFill/>
                    </a:lnBlToTr>
                    <a:noFill/>
                  </a:tcPr>
                </a:tc>
                <a:tc>
                  <a:txBody>
                    <a:bodyPr/>
                    <a:lstStyle/>
                    <a:p>
                      <a:pPr marL="342900" marR="0" lvl="0" indent="-342900" algn="l" defTabSz="814388" rtl="0" eaLnBrk="0" fontAlgn="base" latinLnBrk="0" hangingPunct="0">
                        <a:lnSpc>
                          <a:spcPct val="95000"/>
                        </a:lnSpc>
                        <a:spcBef>
                          <a:spcPts val="600"/>
                        </a:spcBef>
                        <a:spcAft>
                          <a:spcPct val="0"/>
                        </a:spcAft>
                        <a:buClrTx/>
                        <a:buSzTx/>
                        <a:buFont typeface="Arial" charset="0"/>
                        <a:buAutoNum type="arabicPeriod"/>
                        <a:tabLst/>
                      </a:pPr>
                      <a:r>
                        <a:rPr kumimoji="0" lang="en-US" sz="1400" b="0" i="0" u="none" strike="noStrike" cap="none" normalizeH="0" baseline="0" dirty="0" smtClean="0">
                          <a:ln>
                            <a:noFill/>
                          </a:ln>
                          <a:solidFill>
                            <a:schemeClr val="bg2"/>
                          </a:solidFill>
                          <a:effectLst/>
                          <a:latin typeface="Arial" charset="0"/>
                        </a:rPr>
                        <a:t>Unique name/number of identifying and tracking identity. and access controls</a:t>
                      </a:r>
                    </a:p>
                    <a:p>
                      <a:pPr marL="342900" marR="0" lvl="0" indent="-342900" algn="l" defTabSz="814388" rtl="0" eaLnBrk="0" fontAlgn="base" latinLnBrk="0" hangingPunct="0">
                        <a:lnSpc>
                          <a:spcPct val="95000"/>
                        </a:lnSpc>
                        <a:spcBef>
                          <a:spcPts val="600"/>
                        </a:spcBef>
                        <a:spcAft>
                          <a:spcPct val="0"/>
                        </a:spcAft>
                        <a:buClrTx/>
                        <a:buSzTx/>
                        <a:buFont typeface="Arial" charset="0"/>
                        <a:buAutoNum type="arabicPeriod"/>
                        <a:tabLst/>
                      </a:pPr>
                      <a:r>
                        <a:rPr kumimoji="0" lang="en-US" sz="1400" b="0" i="0" u="none" strike="noStrike" cap="none" normalizeH="0" baseline="0" dirty="0" smtClean="0">
                          <a:ln>
                            <a:noFill/>
                          </a:ln>
                          <a:solidFill>
                            <a:schemeClr val="bg2"/>
                          </a:solidFill>
                          <a:effectLst/>
                          <a:latin typeface="Arial" charset="0"/>
                        </a:rPr>
                        <a:t>Emergency access for authorized users</a:t>
                      </a:r>
                    </a:p>
                    <a:p>
                      <a:pPr marL="342900" marR="0" lvl="0" indent="-342900" algn="l" defTabSz="814388" rtl="0" eaLnBrk="0" fontAlgn="base" latinLnBrk="0" hangingPunct="0">
                        <a:lnSpc>
                          <a:spcPct val="95000"/>
                        </a:lnSpc>
                        <a:spcBef>
                          <a:spcPts val="600"/>
                        </a:spcBef>
                        <a:spcAft>
                          <a:spcPct val="0"/>
                        </a:spcAft>
                        <a:buClrTx/>
                        <a:buSzTx/>
                        <a:buFont typeface="Arial" charset="0"/>
                        <a:buAutoNum type="arabicPeriod"/>
                        <a:tabLst/>
                      </a:pPr>
                      <a:r>
                        <a:rPr kumimoji="0" lang="en-US" sz="1400" b="0" i="0" u="none" strike="noStrike" cap="none" normalizeH="0" baseline="0" dirty="0" smtClean="0">
                          <a:ln>
                            <a:noFill/>
                          </a:ln>
                          <a:solidFill>
                            <a:schemeClr val="bg2"/>
                          </a:solidFill>
                          <a:effectLst/>
                          <a:latin typeface="Arial" charset="0"/>
                        </a:rPr>
                        <a:t>Terminate electronic session after predetermine time of inactivity</a:t>
                      </a:r>
                    </a:p>
                    <a:p>
                      <a:pPr marL="342900" marR="0" lvl="0" indent="-342900" algn="l" defTabSz="814388" rtl="0" eaLnBrk="0" fontAlgn="base" latinLnBrk="0" hangingPunct="0">
                        <a:lnSpc>
                          <a:spcPct val="95000"/>
                        </a:lnSpc>
                        <a:spcBef>
                          <a:spcPts val="600"/>
                        </a:spcBef>
                        <a:spcAft>
                          <a:spcPct val="0"/>
                        </a:spcAft>
                        <a:buClrTx/>
                        <a:buSzTx/>
                        <a:buFont typeface="Arial" charset="0"/>
                        <a:buAutoNum type="arabicPeriod"/>
                        <a:tabLst/>
                      </a:pPr>
                      <a:r>
                        <a:rPr kumimoji="0" lang="en-US" sz="1400" b="0" i="0" u="none" strike="noStrike" cap="none" normalizeH="0" baseline="0" dirty="0" smtClean="0">
                          <a:ln>
                            <a:noFill/>
                          </a:ln>
                          <a:solidFill>
                            <a:schemeClr val="bg2"/>
                          </a:solidFill>
                          <a:effectLst/>
                          <a:latin typeface="Arial" charset="0"/>
                        </a:rPr>
                        <a:t>Encrypt and decrypt electronic health information </a:t>
                      </a:r>
                    </a:p>
                    <a:p>
                      <a:pPr marL="342900" marR="0" lvl="0" indent="-342900" algn="l" defTabSz="814388" rtl="0" eaLnBrk="0" fontAlgn="base" latinLnBrk="0" hangingPunct="0">
                        <a:lnSpc>
                          <a:spcPct val="95000"/>
                        </a:lnSpc>
                        <a:spcBef>
                          <a:spcPts val="600"/>
                        </a:spcBef>
                        <a:spcAft>
                          <a:spcPct val="0"/>
                        </a:spcAft>
                        <a:buClrTx/>
                        <a:buSzTx/>
                        <a:buFont typeface="Arial" charset="0"/>
                        <a:buAutoNum type="arabicPeriod"/>
                        <a:tabLst/>
                      </a:pPr>
                      <a:r>
                        <a:rPr kumimoji="0" lang="en-US" sz="1400" b="0" i="0" u="none" strike="noStrike" cap="none" normalizeH="0" baseline="0" dirty="0" smtClean="0">
                          <a:ln>
                            <a:noFill/>
                          </a:ln>
                          <a:solidFill>
                            <a:schemeClr val="bg2"/>
                          </a:solidFill>
                          <a:effectLst/>
                          <a:latin typeface="Arial" charset="0"/>
                        </a:rPr>
                        <a:t>Encrypt and decrypt electronic health information when exchanged</a:t>
                      </a:r>
                    </a:p>
                  </a:txBody>
                  <a:tcPr horzOverflow="overflow">
                    <a:lnL>
                      <a:noFill/>
                    </a:lnL>
                    <a:lnR>
                      <a:noFill/>
                    </a:lnR>
                    <a:lnT>
                      <a:noFill/>
                    </a:lnT>
                    <a:lnB>
                      <a:noFill/>
                    </a:lnB>
                    <a:lnTlToBr>
                      <a:noFill/>
                    </a:lnTlToBr>
                    <a:lnBlToTr>
                      <a:noFill/>
                    </a:lnBlToTr>
                    <a:noFill/>
                  </a:tcPr>
                </a:tc>
                <a:tc>
                  <a:txBody>
                    <a:bodyPr/>
                    <a:lstStyle/>
                    <a:p>
                      <a:pPr marL="342900" marR="0" lvl="0" indent="-342900" algn="l" defTabSz="814388" rtl="0" eaLnBrk="0" fontAlgn="base" latinLnBrk="0" hangingPunct="0">
                        <a:lnSpc>
                          <a:spcPct val="95000"/>
                        </a:lnSpc>
                        <a:spcBef>
                          <a:spcPts val="600"/>
                        </a:spcBef>
                        <a:spcAft>
                          <a:spcPct val="0"/>
                        </a:spcAft>
                        <a:buClrTx/>
                        <a:buSzTx/>
                        <a:buFont typeface="Arial" charset="0"/>
                        <a:buAutoNum type="arabicPeriod"/>
                        <a:tabLst/>
                      </a:pPr>
                      <a:r>
                        <a:rPr kumimoji="0" lang="en-US" sz="1400" b="0" i="0" u="none" strike="noStrike" cap="none" normalizeH="0" baseline="0" dirty="0" smtClean="0">
                          <a:ln>
                            <a:noFill/>
                          </a:ln>
                          <a:solidFill>
                            <a:schemeClr val="bg2"/>
                          </a:solidFill>
                          <a:effectLst/>
                          <a:latin typeface="Arial" charset="0"/>
                        </a:rPr>
                        <a:t>Record actions (audit log), provide alerts based on user defined events, electronically display, and print upon request…</a:t>
                      </a:r>
                    </a:p>
                    <a:p>
                      <a:pPr marL="342900" marR="0" lvl="0" indent="-342900" algn="l" defTabSz="814388" rtl="0" eaLnBrk="0" fontAlgn="base" latinLnBrk="0" hangingPunct="0">
                        <a:lnSpc>
                          <a:spcPct val="95000"/>
                        </a:lnSpc>
                        <a:spcBef>
                          <a:spcPts val="600"/>
                        </a:spcBef>
                        <a:spcAft>
                          <a:spcPct val="0"/>
                        </a:spcAft>
                        <a:buClrTx/>
                        <a:buSzTx/>
                        <a:buFont typeface="Arial" charset="0"/>
                        <a:buAutoNum type="arabicPeriod"/>
                        <a:tabLst/>
                      </a:pPr>
                      <a:r>
                        <a:rPr kumimoji="0" lang="en-US" sz="1400" b="0" i="0" u="none" strike="noStrike" cap="none" normalizeH="0" baseline="0" dirty="0" smtClean="0">
                          <a:ln>
                            <a:noFill/>
                          </a:ln>
                          <a:solidFill>
                            <a:schemeClr val="bg2"/>
                          </a:solidFill>
                          <a:effectLst/>
                          <a:latin typeface="Arial" charset="0"/>
                        </a:rPr>
                        <a:t>Verify that electronic information has not been altered in transit and detect alteration and deletions…  </a:t>
                      </a:r>
                    </a:p>
                    <a:p>
                      <a:pPr marL="342900" marR="0" lvl="0" indent="-342900" algn="l" defTabSz="814388" rtl="0" eaLnBrk="0" fontAlgn="base" latinLnBrk="0" hangingPunct="0">
                        <a:lnSpc>
                          <a:spcPct val="95000"/>
                        </a:lnSpc>
                        <a:spcBef>
                          <a:spcPts val="600"/>
                        </a:spcBef>
                        <a:spcAft>
                          <a:spcPct val="0"/>
                        </a:spcAft>
                        <a:buClrTx/>
                        <a:buSzTx/>
                        <a:buFont typeface="Arial" charset="0"/>
                        <a:buAutoNum type="arabicPeriod"/>
                        <a:tabLst/>
                      </a:pPr>
                      <a:r>
                        <a:rPr kumimoji="0" lang="en-US" sz="1400" b="0" i="0" u="none" strike="noStrike" cap="none" normalizeH="0" baseline="0" dirty="0" smtClean="0">
                          <a:ln>
                            <a:noFill/>
                          </a:ln>
                          <a:solidFill>
                            <a:schemeClr val="bg2"/>
                          </a:solidFill>
                          <a:effectLst/>
                          <a:latin typeface="Arial" charset="0"/>
                        </a:rPr>
                        <a:t>Verify that a person or entity seeking access… </a:t>
                      </a:r>
                      <a:br>
                        <a:rPr kumimoji="0" lang="en-US" sz="1400" b="0" i="0" u="none" strike="noStrike" cap="none" normalizeH="0" baseline="0" dirty="0" smtClean="0">
                          <a:ln>
                            <a:noFill/>
                          </a:ln>
                          <a:solidFill>
                            <a:schemeClr val="bg2"/>
                          </a:solidFill>
                          <a:effectLst/>
                          <a:latin typeface="Arial" charset="0"/>
                        </a:rPr>
                      </a:br>
                      <a:r>
                        <a:rPr kumimoji="0" lang="en-US" sz="1400" b="0" i="0" u="none" strike="noStrike" cap="none" normalizeH="0" baseline="0" dirty="0" smtClean="0">
                          <a:ln>
                            <a:noFill/>
                          </a:ln>
                          <a:solidFill>
                            <a:schemeClr val="bg2"/>
                          </a:solidFill>
                          <a:effectLst/>
                          <a:latin typeface="Arial" charset="0"/>
                        </a:rPr>
                        <a:t>Is the one claimed and is authorized</a:t>
                      </a:r>
                    </a:p>
                    <a:p>
                      <a:pPr marL="342900" marR="0" lvl="0" indent="-342900" algn="l" defTabSz="814388" rtl="0" eaLnBrk="0" fontAlgn="base" latinLnBrk="0" hangingPunct="0">
                        <a:lnSpc>
                          <a:spcPct val="95000"/>
                        </a:lnSpc>
                        <a:spcBef>
                          <a:spcPts val="600"/>
                        </a:spcBef>
                        <a:spcAft>
                          <a:spcPct val="0"/>
                        </a:spcAft>
                        <a:buClrTx/>
                        <a:buSzTx/>
                        <a:buFont typeface="Arial" charset="0"/>
                        <a:buAutoNum type="arabicPeriod"/>
                        <a:tabLst/>
                      </a:pPr>
                      <a:r>
                        <a:rPr kumimoji="0" lang="en-US" sz="1400" b="0" i="0" u="none" strike="noStrike" cap="none" normalizeH="0" baseline="0" dirty="0" smtClean="0">
                          <a:ln>
                            <a:noFill/>
                          </a:ln>
                          <a:solidFill>
                            <a:schemeClr val="bg2"/>
                          </a:solidFill>
                          <a:effectLst/>
                          <a:latin typeface="Arial" charset="0"/>
                        </a:rPr>
                        <a:t>Verify that a person or entity seeking access… Across a network is the one claimed and is authorized…</a:t>
                      </a:r>
                    </a:p>
                    <a:p>
                      <a:pPr marL="342900" marR="0" lvl="0" indent="-342900" algn="l" defTabSz="814388" rtl="0" eaLnBrk="0" fontAlgn="base" latinLnBrk="0" hangingPunct="0">
                        <a:lnSpc>
                          <a:spcPct val="95000"/>
                        </a:lnSpc>
                        <a:spcBef>
                          <a:spcPts val="600"/>
                        </a:spcBef>
                        <a:spcAft>
                          <a:spcPct val="0"/>
                        </a:spcAft>
                        <a:buClrTx/>
                        <a:buSzTx/>
                        <a:buFont typeface="Arial" charset="0"/>
                        <a:buAutoNum type="arabicPeriod"/>
                        <a:tabLst/>
                      </a:pPr>
                      <a:r>
                        <a:rPr kumimoji="0" lang="en-US" sz="1400" b="0" i="0" u="none" strike="noStrike" cap="none" normalizeH="0" baseline="0" dirty="0" smtClean="0">
                          <a:ln>
                            <a:noFill/>
                          </a:ln>
                          <a:solidFill>
                            <a:schemeClr val="bg2"/>
                          </a:solidFill>
                          <a:effectLst/>
                          <a:latin typeface="Arial" charset="0"/>
                        </a:rPr>
                        <a:t>Record disclosures…</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7"/>
          <p:cNvSpPr>
            <a:spLocks noGrp="1"/>
          </p:cNvSpPr>
          <p:nvPr>
            <p:ph type="title" idx="4294967295"/>
          </p:nvPr>
        </p:nvSpPr>
        <p:spPr/>
        <p:txBody>
          <a:bodyPr/>
          <a:lstStyle/>
          <a:p>
            <a:pPr eaLnBrk="1" hangingPunct="1"/>
            <a:r>
              <a:rPr lang="en-US" dirty="0" smtClean="0"/>
              <a:t>Technology Categories for </a:t>
            </a:r>
            <a:br>
              <a:rPr lang="en-US" dirty="0" smtClean="0"/>
            </a:br>
            <a:r>
              <a:rPr lang="en-US" dirty="0" smtClean="0"/>
              <a:t>Healthcare Compliance</a:t>
            </a:r>
          </a:p>
        </p:txBody>
      </p:sp>
      <p:grpSp>
        <p:nvGrpSpPr>
          <p:cNvPr id="56323" name="Group 15"/>
          <p:cNvGrpSpPr>
            <a:grpSpLocks/>
          </p:cNvGrpSpPr>
          <p:nvPr/>
        </p:nvGrpSpPr>
        <p:grpSpPr bwMode="auto">
          <a:xfrm>
            <a:off x="531813" y="1219200"/>
            <a:ext cx="8147050" cy="3565525"/>
            <a:chOff x="531813" y="1266825"/>
            <a:chExt cx="8147050" cy="5667646"/>
          </a:xfrm>
        </p:grpSpPr>
        <p:sp>
          <p:nvSpPr>
            <p:cNvPr id="17" name="Rectangle 16"/>
            <p:cNvSpPr/>
            <p:nvPr/>
          </p:nvSpPr>
          <p:spPr bwMode="auto">
            <a:xfrm>
              <a:off x="531813" y="1266825"/>
              <a:ext cx="8147050" cy="5667646"/>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defTabSz="814388" fontAlgn="auto">
                <a:spcBef>
                  <a:spcPts val="0"/>
                </a:spcBef>
                <a:spcAft>
                  <a:spcPts val="0"/>
                </a:spcAft>
                <a:defRPr/>
              </a:pPr>
              <a:endParaRPr lang="en-US" dirty="0">
                <a:latin typeface="+mn-lt"/>
              </a:endParaRPr>
            </a:p>
          </p:txBody>
        </p:sp>
        <p:sp>
          <p:nvSpPr>
            <p:cNvPr id="56343" name="Rectangle 35"/>
            <p:cNvSpPr>
              <a:spLocks noChangeArrowheads="1"/>
            </p:cNvSpPr>
            <p:nvPr/>
          </p:nvSpPr>
          <p:spPr bwMode="auto">
            <a:xfrm>
              <a:off x="598488" y="1389159"/>
              <a:ext cx="7994650" cy="3239010"/>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sz="2400" dirty="0"/>
            </a:p>
          </p:txBody>
        </p:sp>
      </p:grpSp>
      <p:sp>
        <p:nvSpPr>
          <p:cNvPr id="56324" name="AutoShape 40"/>
          <p:cNvSpPr>
            <a:spLocks noChangeArrowheads="1"/>
          </p:cNvSpPr>
          <p:nvPr/>
        </p:nvSpPr>
        <p:spPr bwMode="ltGray">
          <a:xfrm>
            <a:off x="533400" y="4856163"/>
            <a:ext cx="8153400" cy="415925"/>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dirty="0"/>
          </a:p>
        </p:txBody>
      </p:sp>
      <p:graphicFrame>
        <p:nvGraphicFramePr>
          <p:cNvPr id="98330" name="Group 26"/>
          <p:cNvGraphicFramePr>
            <a:graphicFrameLocks noGrp="1"/>
          </p:cNvGraphicFramePr>
          <p:nvPr/>
        </p:nvGraphicFramePr>
        <p:xfrm>
          <a:off x="746125" y="1430338"/>
          <a:ext cx="7712075" cy="3191193"/>
        </p:xfrm>
        <a:graphic>
          <a:graphicData uri="http://schemas.openxmlformats.org/drawingml/2006/table">
            <a:tbl>
              <a:tblPr/>
              <a:tblGrid>
                <a:gridCol w="1616075"/>
                <a:gridCol w="6096000"/>
              </a:tblGrid>
              <a:tr h="320675">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Category 1</a:t>
                      </a:r>
                    </a:p>
                  </a:txBody>
                  <a:tcPr horzOverflow="overflow">
                    <a:lnL>
                      <a:noFill/>
                    </a:lnL>
                    <a:lnR>
                      <a:noFill/>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User authentication, access rights, termination</a:t>
                      </a:r>
                    </a:p>
                  </a:txBody>
                  <a:tcPr horzOverflow="overflow">
                    <a:lnL>
                      <a:noFill/>
                    </a:lnL>
                    <a:lnR>
                      <a:noFill/>
                    </a:lnR>
                    <a:lnT>
                      <a:noFill/>
                    </a:lnT>
                    <a:lnB>
                      <a:noFill/>
                    </a:lnB>
                    <a:lnTlToBr>
                      <a:noFill/>
                    </a:lnTlToBr>
                    <a:lnBlToTr>
                      <a:noFill/>
                    </a:lnBlToTr>
                    <a:solidFill>
                      <a:srgbClr val="CBD9E6"/>
                    </a:solidFill>
                  </a:tcPr>
                </a:tc>
              </a:tr>
              <a:tr h="320675">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B21A1A"/>
                          </a:solidFill>
                          <a:effectLst/>
                          <a:latin typeface="Arial" charset="0"/>
                        </a:rPr>
                        <a:t>Category 2</a:t>
                      </a:r>
                    </a:p>
                  </a:txBody>
                  <a:tcPr horzOverflow="overflow">
                    <a:lnL>
                      <a:noFill/>
                    </a:lnL>
                    <a:lnR>
                      <a:noFill/>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Transmission and encryption</a:t>
                      </a:r>
                    </a:p>
                  </a:txBody>
                  <a:tcPr horzOverflow="overflow">
                    <a:lnL>
                      <a:noFill/>
                    </a:lnL>
                    <a:lnR>
                      <a:noFill/>
                    </a:lnR>
                    <a:lnT>
                      <a:noFill/>
                    </a:lnT>
                    <a:lnB>
                      <a:noFill/>
                    </a:lnB>
                    <a:lnTlToBr>
                      <a:noFill/>
                    </a:lnTlToBr>
                    <a:lnBlToTr>
                      <a:noFill/>
                    </a:lnBlToTr>
                    <a:solidFill>
                      <a:srgbClr val="E7EDF3"/>
                    </a:solidFill>
                  </a:tcPr>
                </a:tc>
              </a:tr>
              <a:tr h="320675">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68B442"/>
                          </a:solidFill>
                          <a:effectLst/>
                          <a:latin typeface="Arial" charset="0"/>
                        </a:rPr>
                        <a:t>Category 3</a:t>
                      </a:r>
                    </a:p>
                  </a:txBody>
                  <a:tcPr horzOverflow="overflow">
                    <a:lnL>
                      <a:noFill/>
                    </a:lnL>
                    <a:lnR>
                      <a:noFill/>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Network security</a:t>
                      </a:r>
                    </a:p>
                  </a:txBody>
                  <a:tcPr horzOverflow="overflow">
                    <a:lnL>
                      <a:noFill/>
                    </a:lnL>
                    <a:lnR>
                      <a:noFill/>
                    </a:lnR>
                    <a:lnT>
                      <a:noFill/>
                    </a:lnT>
                    <a:lnB>
                      <a:noFill/>
                    </a:lnB>
                    <a:lnTlToBr>
                      <a:noFill/>
                    </a:lnTlToBr>
                    <a:lnBlToTr>
                      <a:noFill/>
                    </a:lnBlToTr>
                    <a:solidFill>
                      <a:srgbClr val="CBD9E6"/>
                    </a:solidFill>
                  </a:tcPr>
                </a:tc>
              </a:tr>
              <a:tr h="320675">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E429"/>
                          </a:solidFill>
                          <a:effectLst/>
                          <a:latin typeface="Arial" charset="0"/>
                        </a:rPr>
                        <a:t>Category 4</a:t>
                      </a:r>
                    </a:p>
                  </a:txBody>
                  <a:tcPr horzOverflow="overflow">
                    <a:lnL>
                      <a:noFill/>
                    </a:lnL>
                    <a:lnR>
                      <a:noFill/>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Logging, tracking, monitoring</a:t>
                      </a:r>
                    </a:p>
                  </a:txBody>
                  <a:tcPr horzOverflow="overflow">
                    <a:lnL>
                      <a:noFill/>
                    </a:lnL>
                    <a:lnR>
                      <a:noFill/>
                    </a:lnR>
                    <a:lnT>
                      <a:noFill/>
                    </a:lnT>
                    <a:lnB>
                      <a:noFill/>
                    </a:lnB>
                    <a:lnTlToBr>
                      <a:noFill/>
                    </a:lnTlToBr>
                    <a:lnBlToTr>
                      <a:noFill/>
                    </a:lnBlToTr>
                    <a:solidFill>
                      <a:srgbClr val="E7EDF3"/>
                    </a:solidFill>
                  </a:tcPr>
                </a:tc>
              </a:tr>
              <a:tr h="417513">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7F44C6"/>
                          </a:solidFill>
                          <a:effectLst/>
                          <a:latin typeface="Arial" charset="0"/>
                        </a:rPr>
                        <a:t>Category 5</a:t>
                      </a:r>
                    </a:p>
                  </a:txBody>
                  <a:tcPr horzOverflow="overflow">
                    <a:lnL>
                      <a:noFill/>
                    </a:lnL>
                    <a:lnR>
                      <a:noFill/>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Remote access</a:t>
                      </a:r>
                    </a:p>
                  </a:txBody>
                  <a:tcPr horzOverflow="overflow">
                    <a:lnL>
                      <a:noFill/>
                    </a:lnL>
                    <a:lnR>
                      <a:noFill/>
                    </a:lnR>
                    <a:lnT>
                      <a:noFill/>
                    </a:lnT>
                    <a:lnB>
                      <a:noFill/>
                    </a:lnB>
                    <a:lnTlToBr>
                      <a:noFill/>
                    </a:lnTlToBr>
                    <a:lnBlToTr>
                      <a:noFill/>
                    </a:lnBlToTr>
                    <a:solidFill>
                      <a:srgbClr val="CBD9E6"/>
                    </a:solidFill>
                  </a:tcPr>
                </a:tc>
              </a:tr>
              <a:tr h="320675">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7F7F7F"/>
                          </a:solidFill>
                          <a:effectLst/>
                          <a:latin typeface="Arial" charset="0"/>
                        </a:rPr>
                        <a:t>Category 6</a:t>
                      </a:r>
                    </a:p>
                  </a:txBody>
                  <a:tcPr horzOverflow="overflow">
                    <a:lnL>
                      <a:noFill/>
                    </a:lnL>
                    <a:lnR>
                      <a:noFill/>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Wireless security</a:t>
                      </a:r>
                    </a:p>
                  </a:txBody>
                  <a:tcPr horzOverflow="overflow">
                    <a:lnL>
                      <a:noFill/>
                    </a:lnL>
                    <a:lnR>
                      <a:noFill/>
                    </a:lnR>
                    <a:lnT>
                      <a:noFill/>
                    </a:lnT>
                    <a:lnB>
                      <a:noFill/>
                    </a:lnB>
                    <a:lnTlToBr>
                      <a:noFill/>
                    </a:lnTlToBr>
                    <a:lnBlToTr>
                      <a:noFill/>
                    </a:lnBlToTr>
                    <a:solidFill>
                      <a:srgbClr val="E7EDF3"/>
                    </a:solidFill>
                  </a:tcPr>
                </a:tc>
              </a:tr>
              <a:tr h="320675">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Arial" charset="0"/>
                        </a:rPr>
                        <a:t>Category 7</a:t>
                      </a:r>
                    </a:p>
                  </a:txBody>
                  <a:tcPr horzOverflow="overflow">
                    <a:lnL>
                      <a:noFill/>
                    </a:lnL>
                    <a:lnR>
                      <a:noFill/>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Anti-virus and patch management</a:t>
                      </a:r>
                    </a:p>
                  </a:txBody>
                  <a:tcPr horzOverflow="overflow">
                    <a:lnL>
                      <a:noFill/>
                    </a:lnL>
                    <a:lnR>
                      <a:noFill/>
                    </a:lnR>
                    <a:lnT>
                      <a:noFill/>
                    </a:lnT>
                    <a:lnB>
                      <a:noFill/>
                    </a:lnB>
                    <a:lnTlToBr>
                      <a:noFill/>
                    </a:lnTlToBr>
                    <a:lnBlToTr>
                      <a:noFill/>
                    </a:lnBlToTr>
                    <a:solidFill>
                      <a:srgbClr val="CBD9E6"/>
                    </a:solidFill>
                  </a:tcPr>
                </a:tc>
              </a:tr>
              <a:tr h="320675">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47B0D5"/>
                          </a:solidFill>
                          <a:effectLst/>
                          <a:latin typeface="Arial" charset="0"/>
                        </a:rPr>
                        <a:t>Category 8</a:t>
                      </a:r>
                    </a:p>
                  </a:txBody>
                  <a:tcPr horzOverflow="overflow">
                    <a:lnL>
                      <a:noFill/>
                    </a:lnL>
                    <a:lnR>
                      <a:noFill/>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Database security</a:t>
                      </a:r>
                    </a:p>
                  </a:txBody>
                  <a:tcPr horzOverflow="overflow">
                    <a:lnL>
                      <a:noFill/>
                    </a:lnL>
                    <a:lnR>
                      <a:noFill/>
                    </a:lnR>
                    <a:lnT>
                      <a:noFill/>
                    </a:lnT>
                    <a:lnB>
                      <a:noFill/>
                    </a:lnB>
                    <a:lnTlToBr>
                      <a:noFill/>
                    </a:lnTlToBr>
                    <a:lnBlToTr>
                      <a:noFill/>
                    </a:lnBlToTr>
                    <a:solidFill>
                      <a:srgbClr val="E7EDF3"/>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7"/>
          <p:cNvGrpSpPr>
            <a:grpSpLocks/>
          </p:cNvGrpSpPr>
          <p:nvPr/>
        </p:nvGrpSpPr>
        <p:grpSpPr bwMode="auto">
          <a:xfrm>
            <a:off x="228600" y="1219200"/>
            <a:ext cx="8686800" cy="5541963"/>
            <a:chOff x="601663" y="1096963"/>
            <a:chExt cx="8686800" cy="5541523"/>
          </a:xfrm>
        </p:grpSpPr>
        <p:sp>
          <p:nvSpPr>
            <p:cNvPr id="10" name="AutoShape 38"/>
            <p:cNvSpPr>
              <a:spLocks noChangeArrowheads="1"/>
            </p:cNvSpPr>
            <p:nvPr/>
          </p:nvSpPr>
          <p:spPr bwMode="ltGray">
            <a:xfrm>
              <a:off x="609601" y="1096963"/>
              <a:ext cx="8678862" cy="5120868"/>
            </a:xfrm>
            <a:prstGeom prst="roundRect">
              <a:avLst>
                <a:gd name="adj" fmla="val 0"/>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fontAlgn="auto">
                <a:spcBef>
                  <a:spcPts val="0"/>
                </a:spcBef>
                <a:spcAft>
                  <a:spcPts val="0"/>
                </a:spcAft>
                <a:defRPr/>
              </a:pPr>
              <a:endParaRPr lang="en-US" dirty="0"/>
            </a:p>
          </p:txBody>
        </p:sp>
        <p:sp>
          <p:nvSpPr>
            <p:cNvPr id="57406" name="AutoShape 39"/>
            <p:cNvSpPr>
              <a:spLocks noChangeArrowheads="1"/>
            </p:cNvSpPr>
            <p:nvPr/>
          </p:nvSpPr>
          <p:spPr bwMode="ltGray">
            <a:xfrm>
              <a:off x="666749" y="1173163"/>
              <a:ext cx="8545513" cy="4953000"/>
            </a:xfrm>
            <a:prstGeom prst="roundRect">
              <a:avLst>
                <a:gd name="adj" fmla="val 0"/>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endParaRPr lang="en-US" dirty="0"/>
            </a:p>
          </p:txBody>
        </p:sp>
        <p:sp>
          <p:nvSpPr>
            <p:cNvPr id="57407" name="AutoShape 40"/>
            <p:cNvSpPr>
              <a:spLocks noChangeArrowheads="1"/>
            </p:cNvSpPr>
            <p:nvPr/>
          </p:nvSpPr>
          <p:spPr bwMode="ltGray">
            <a:xfrm>
              <a:off x="601663" y="6278563"/>
              <a:ext cx="8686800" cy="359923"/>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dirty="0"/>
            </a:p>
          </p:txBody>
        </p:sp>
      </p:grpSp>
      <p:sp>
        <p:nvSpPr>
          <p:cNvPr id="57347" name="Rectangle 67"/>
          <p:cNvSpPr>
            <a:spLocks noGrp="1"/>
          </p:cNvSpPr>
          <p:nvPr>
            <p:ph type="title" idx="4294967295"/>
          </p:nvPr>
        </p:nvSpPr>
        <p:spPr/>
        <p:txBody>
          <a:bodyPr/>
          <a:lstStyle/>
          <a:p>
            <a:pPr eaLnBrk="1" hangingPunct="1"/>
            <a:r>
              <a:rPr lang="en-US" dirty="0" smtClean="0"/>
              <a:t>Security Compliance Mapping Table</a:t>
            </a:r>
          </a:p>
        </p:txBody>
      </p:sp>
      <p:graphicFrame>
        <p:nvGraphicFramePr>
          <p:cNvPr id="100418" name="Group 66"/>
          <p:cNvGraphicFramePr>
            <a:graphicFrameLocks noGrp="1"/>
          </p:cNvGraphicFramePr>
          <p:nvPr>
            <p:extLst>
              <p:ext uri="{D42A27DB-BD31-4B8C-83A1-F6EECF244321}">
                <p14:modId xmlns:p14="http://schemas.microsoft.com/office/powerpoint/2010/main" val="2902904251"/>
              </p:ext>
            </p:extLst>
          </p:nvPr>
        </p:nvGraphicFramePr>
        <p:xfrm>
          <a:off x="368300" y="1397000"/>
          <a:ext cx="8369300" cy="4812983"/>
        </p:xfrm>
        <a:graphic>
          <a:graphicData uri="http://schemas.openxmlformats.org/drawingml/2006/table">
            <a:tbl>
              <a:tblPr/>
              <a:tblGrid>
                <a:gridCol w="2482850"/>
                <a:gridCol w="2547938"/>
                <a:gridCol w="776287"/>
                <a:gridCol w="866775"/>
                <a:gridCol w="530225"/>
                <a:gridCol w="1165225"/>
              </a:tblGrid>
              <a:tr h="479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Security Coverage Areas</a:t>
                      </a:r>
                    </a:p>
                  </a:txBody>
                  <a:tcPr anchor="b"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MGN Products</a:t>
                      </a:r>
                    </a:p>
                  </a:txBody>
                  <a:tcPr anchor="b"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HIPAA ReQ</a:t>
                      </a:r>
                    </a:p>
                  </a:txBody>
                  <a:tcPr anchor="b"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HIPAA Audit</a:t>
                      </a:r>
                    </a:p>
                  </a:txBody>
                  <a:tcPr anchor="b"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PCI DSS  </a:t>
                      </a:r>
                    </a:p>
                  </a:txBody>
                  <a:tcPr anchor="b"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Meaningful  Use EHR Req</a:t>
                      </a:r>
                    </a:p>
                  </a:txBody>
                  <a:tcPr anchor="b"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r>
              <a:tr h="273050">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1. 	User Authentication, </a:t>
                      </a:r>
                      <a:br>
                        <a:rPr kumimoji="0" lang="en-US" sz="1100" b="0" i="0" u="none" strike="noStrike" cap="none" normalizeH="0" baseline="0" dirty="0" smtClean="0">
                          <a:ln>
                            <a:noFill/>
                          </a:ln>
                          <a:solidFill>
                            <a:srgbClr val="000000"/>
                          </a:solidFill>
                          <a:effectLst/>
                          <a:latin typeface="Arial" charset="0"/>
                        </a:rPr>
                      </a:br>
                      <a:r>
                        <a:rPr kumimoji="0" lang="en-US" sz="1100" b="0" i="0" u="none" strike="noStrike" cap="none" normalizeH="0" baseline="0" dirty="0" smtClean="0">
                          <a:ln>
                            <a:noFill/>
                          </a:ln>
                          <a:solidFill>
                            <a:srgbClr val="000000"/>
                          </a:solidFill>
                          <a:effectLst/>
                          <a:latin typeface="Arial" charset="0"/>
                        </a:rPr>
                        <a:t>Access Rights, Termination</a:t>
                      </a:r>
                    </a:p>
                  </a:txBody>
                  <a:tcP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ACS, NAC, Host Intrusion Prevention, Cisco Trust Sec, Cisco ISE</a:t>
                      </a:r>
                    </a:p>
                  </a:txBody>
                  <a:tcP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 WP</a:t>
                      </a:r>
                    </a:p>
                  </a:txBody>
                  <a:tcP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1, 3, 14, 29, 34, 42</a:t>
                      </a:r>
                    </a:p>
                  </a:txBody>
                  <a:tcP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7</a:t>
                      </a:r>
                    </a:p>
                  </a:txBody>
                  <a:tcP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charset="0"/>
                      </a:endParaRPr>
                    </a:p>
                  </a:txBody>
                  <a:tcP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r>
              <a:tr h="196850">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2.  	Transmission and Encryption</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VPN, Email (Encryption), CSM, Cisco MDC / 3</a:t>
                      </a:r>
                      <a:r>
                        <a:rPr kumimoji="0" lang="en-US" sz="1100" b="0" i="0" u="none" strike="noStrike" cap="none" normalizeH="0" baseline="30000" dirty="0" smtClean="0">
                          <a:ln>
                            <a:noFill/>
                          </a:ln>
                          <a:solidFill>
                            <a:srgbClr val="000000"/>
                          </a:solidFill>
                          <a:effectLst/>
                          <a:latin typeface="Arial" charset="0"/>
                        </a:rPr>
                        <a:t>rd</a:t>
                      </a:r>
                      <a:r>
                        <a:rPr kumimoji="0" lang="en-US" sz="1100" b="0" i="0" u="none" strike="noStrike" cap="none" normalizeH="0" baseline="0" dirty="0" smtClean="0">
                          <a:ln>
                            <a:noFill/>
                          </a:ln>
                          <a:solidFill>
                            <a:srgbClr val="000000"/>
                          </a:solidFill>
                          <a:effectLst/>
                          <a:latin typeface="Arial" charset="0"/>
                        </a:rPr>
                        <a:t> Party Disc Encryption</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 WP</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7, 14, 19,</a:t>
                      </a:r>
                      <a:br>
                        <a:rPr kumimoji="0" lang="en-US" sz="1100" b="0" i="0" u="none" strike="noStrike" cap="none" normalizeH="0" baseline="0" dirty="0" smtClean="0">
                          <a:ln>
                            <a:noFill/>
                          </a:ln>
                          <a:solidFill>
                            <a:srgbClr val="000000"/>
                          </a:solidFill>
                          <a:effectLst/>
                          <a:latin typeface="Arial" charset="0"/>
                        </a:rPr>
                      </a:br>
                      <a:r>
                        <a:rPr kumimoji="0" lang="en-US" sz="1100" b="0" i="0" u="none" strike="noStrike" cap="none" normalizeH="0" baseline="0" dirty="0" smtClean="0">
                          <a:ln>
                            <a:noFill/>
                          </a:ln>
                          <a:solidFill>
                            <a:srgbClr val="000000"/>
                          </a:solidFill>
                          <a:effectLst/>
                          <a:latin typeface="Arial" charset="0"/>
                        </a:rPr>
                        <a:t>20, 28, 31</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4</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2, 3</a:t>
                      </a:r>
                    </a:p>
                  </a:txBody>
                  <a:tcPr horzOverflow="overflow">
                    <a:lnL>
                      <a:noFill/>
                    </a:lnL>
                    <a:lnR>
                      <a:noFill/>
                    </a:lnR>
                    <a:lnT>
                      <a:noFill/>
                    </a:lnT>
                    <a:lnB>
                      <a:noFill/>
                    </a:lnB>
                    <a:lnTlToBr>
                      <a:noFill/>
                    </a:lnTlToBr>
                    <a:lnBlToTr>
                      <a:noFill/>
                    </a:lnBlToTr>
                    <a:solidFill>
                      <a:srgbClr val="E7EDF3"/>
                    </a:solidFill>
                  </a:tcPr>
                </a:tc>
              </a:tr>
              <a:tr h="585788">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3.  	Network Security</a:t>
                      </a: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ASA Firewall, IPS, Email  Appliance, Web Security Appliance, Cisco SIEM Partners, Cisco Security Manager</a:t>
                      </a: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 WP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4, 8, 13, 17</a:t>
                      </a: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1, 10</a:t>
                      </a: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5, 7</a:t>
                      </a:r>
                    </a:p>
                  </a:txBody>
                  <a:tcPr horzOverflow="overflow">
                    <a:lnL>
                      <a:noFill/>
                    </a:lnL>
                    <a:lnR>
                      <a:noFill/>
                    </a:lnR>
                    <a:lnT>
                      <a:noFill/>
                    </a:lnT>
                    <a:lnB>
                      <a:noFill/>
                    </a:lnB>
                    <a:lnTlToBr>
                      <a:noFill/>
                    </a:lnTlToBr>
                    <a:lnBlToTr>
                      <a:noFill/>
                    </a:lnBlToTr>
                    <a:solidFill>
                      <a:srgbClr val="CBD9E6"/>
                    </a:solidFill>
                  </a:tcPr>
                </a:tc>
              </a:tr>
              <a:tr h="555625">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4. 	Logging, Tracking </a:t>
                      </a:r>
                      <a:br>
                        <a:rPr kumimoji="0" lang="en-US" sz="1100" b="0" i="0" u="none" strike="noStrike" cap="none" normalizeH="0" baseline="0" dirty="0" smtClean="0">
                          <a:ln>
                            <a:noFill/>
                          </a:ln>
                          <a:solidFill>
                            <a:srgbClr val="000000"/>
                          </a:solidFill>
                          <a:effectLst/>
                          <a:latin typeface="Arial" charset="0"/>
                        </a:rPr>
                      </a:br>
                      <a:r>
                        <a:rPr kumimoji="0" lang="en-US" sz="1100" b="0" i="0" u="none" strike="noStrike" cap="none" normalizeH="0" baseline="0" dirty="0" smtClean="0">
                          <a:ln>
                            <a:noFill/>
                          </a:ln>
                          <a:solidFill>
                            <a:srgbClr val="000000"/>
                          </a:solidFill>
                          <a:effectLst/>
                          <a:latin typeface="Arial" charset="0"/>
                        </a:rPr>
                        <a:t>and Monitoring</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Cisco Security Manager, Cisco / EMC Network Configuration, Cisco ISE, Cisco Prime Infrastructure</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 WP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9, 10, 11, 25</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10</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solidFill>
                      <a:srgbClr val="E7EDF3"/>
                    </a:solidFill>
                  </a:tcPr>
                </a:tc>
              </a:tr>
              <a:tr h="555625">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5. 	Remote Access</a:t>
                      </a: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Cisco ASA VPN, FW, IPS, CSM, Cisco AnyConnect VPN</a:t>
                      </a: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 WP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14, 23</a:t>
                      </a: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1</a:t>
                      </a: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9, 10</a:t>
                      </a:r>
                    </a:p>
                  </a:txBody>
                  <a:tcPr horzOverflow="overflow">
                    <a:lnL>
                      <a:noFill/>
                    </a:lnL>
                    <a:lnR>
                      <a:noFill/>
                    </a:lnR>
                    <a:lnT>
                      <a:noFill/>
                    </a:lnT>
                    <a:lnB>
                      <a:noFill/>
                    </a:lnB>
                    <a:lnTlToBr>
                      <a:noFill/>
                    </a:lnTlToBr>
                    <a:lnBlToTr>
                      <a:noFill/>
                    </a:lnBlToTr>
                    <a:solidFill>
                      <a:srgbClr val="CBD9E6"/>
                    </a:solidFill>
                  </a:tcPr>
                </a:tc>
              </a:tr>
              <a:tr h="555625">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6. 	Wireless Security</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WCS, WLC, Host Intrusion Prevention, ISR, ISR G2, TrustSec - ACS</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 WP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16</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6, 10</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solidFill>
                      <a:srgbClr val="E7EDF3"/>
                    </a:solidFill>
                  </a:tcPr>
                </a:tc>
              </a:tr>
              <a:tr h="555625">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7.	Antivirus and Patch Management</a:t>
                      </a: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Host Intrusion Prevention, ASA-CSC, NCM, AV Software</a:t>
                      </a: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 WP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22, 24, 36, 38</a:t>
                      </a: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5, 6</a:t>
                      </a:r>
                    </a:p>
                  </a:txBody>
                  <a:tcPr horzOverflow="overflow">
                    <a:lnL>
                      <a:noFill/>
                    </a:lnL>
                    <a:lnR>
                      <a:noFill/>
                    </a:lnR>
                    <a:lnT>
                      <a:noFill/>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solidFill>
                      <a:srgbClr val="CBD9E6"/>
                    </a:solidFill>
                  </a:tcPr>
                </a:tc>
              </a:tr>
              <a:tr h="585788">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8.	Database Security</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Firewall, Host Intrusion Prevention</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 WP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4, 13, 21, |25, 40</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3</a:t>
                      </a:r>
                    </a:p>
                  </a:txBody>
                  <a:tcPr horzOverflow="overflow">
                    <a:lnL>
                      <a:noFill/>
                    </a:lnL>
                    <a:lnR>
                      <a:noFill/>
                    </a:lnR>
                    <a:lnT>
                      <a:noFill/>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charset="0"/>
                      </a:endParaRPr>
                    </a:p>
                  </a:txBody>
                  <a:tcPr horzOverflow="overflow">
                    <a:lnL>
                      <a:noFill/>
                    </a:lnL>
                    <a:lnR>
                      <a:noFill/>
                    </a:lnR>
                    <a:lnT>
                      <a:noFill/>
                    </a:lnT>
                    <a:lnB>
                      <a:noFill/>
                    </a:lnB>
                    <a:lnTlToBr>
                      <a:noFill/>
                    </a:lnTlToBr>
                    <a:lnBlToTr>
                      <a:noFill/>
                    </a:lnBlToTr>
                    <a:solidFill>
                      <a:srgbClr val="E7EDF3"/>
                    </a:solidFill>
                  </a:tcPr>
                </a:tc>
              </a:tr>
            </a:tbl>
          </a:graphicData>
        </a:graphic>
      </p:graphicFrame>
      <p:sp>
        <p:nvSpPr>
          <p:cNvPr id="57404" name="Rectangle 4"/>
          <p:cNvSpPr>
            <a:spLocks noChangeArrowheads="1"/>
          </p:cNvSpPr>
          <p:nvPr/>
        </p:nvSpPr>
        <p:spPr bwMode="auto">
          <a:xfrm>
            <a:off x="762000" y="6429375"/>
            <a:ext cx="3856038" cy="274638"/>
          </a:xfrm>
          <a:prstGeom prst="rect">
            <a:avLst/>
          </a:prstGeom>
          <a:noFill/>
          <a:ln w="9525">
            <a:noFill/>
            <a:miter lim="800000"/>
            <a:headEnd/>
            <a:tailEnd/>
          </a:ln>
        </p:spPr>
        <p:txBody>
          <a:bodyPr wrap="none">
            <a:spAutoFit/>
          </a:bodyPr>
          <a:lstStyle/>
          <a:p>
            <a:r>
              <a:rPr lang="en-US" sz="1200" dirty="0"/>
              <a:t>* WP—Refer to MGN 2.0 Security Whitepaper Table X</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MGN Security Requirements and PIN</a:t>
            </a:r>
            <a:endParaRPr lang="en-US" dirty="0"/>
          </a:p>
        </p:txBody>
      </p:sp>
      <p:pic>
        <p:nvPicPr>
          <p:cNvPr id="3" name="Picture 2"/>
          <p:cNvPicPr>
            <a:picLocks noChangeAspect="1"/>
          </p:cNvPicPr>
          <p:nvPr/>
        </p:nvPicPr>
        <p:blipFill>
          <a:blip r:embed="rId2"/>
          <a:stretch>
            <a:fillRect/>
          </a:stretch>
        </p:blipFill>
        <p:spPr>
          <a:xfrm>
            <a:off x="0" y="1066800"/>
            <a:ext cx="9131300" cy="5562600"/>
          </a:xfrm>
          <a:prstGeom prst="rect">
            <a:avLst/>
          </a:prstGeom>
        </p:spPr>
      </p:pic>
    </p:spTree>
    <p:extLst>
      <p:ext uri="{BB962C8B-B14F-4D97-AF65-F5344CB8AC3E}">
        <p14:creationId xmlns:p14="http://schemas.microsoft.com/office/powerpoint/2010/main" val="3613330505"/>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6932612" y="4681538"/>
            <a:ext cx="1600200" cy="2024062"/>
            <a:chOff x="7315200" y="419100"/>
            <a:chExt cx="1600200" cy="2023765"/>
          </a:xfrm>
        </p:grpSpPr>
        <p:sp>
          <p:nvSpPr>
            <p:cNvPr id="32" name="Oval 31"/>
            <p:cNvSpPr/>
            <p:nvPr/>
          </p:nvSpPr>
          <p:spPr bwMode="auto">
            <a:xfrm>
              <a:off x="7315200" y="419100"/>
              <a:ext cx="1600200" cy="1600200"/>
            </a:xfrm>
            <a:prstGeom prst="ellipse">
              <a:avLst/>
            </a:prstGeom>
            <a:blipFill dpi="0" rotWithShape="1">
              <a:blip r:embed="rId3" cstate="print"/>
              <a:srcRect/>
              <a:stretch>
                <a:fillRect l="-25000" r="-3000"/>
              </a:stretch>
            </a:blipFill>
            <a:ln w="38100" cap="flat" cmpd="sng" algn="ctr">
              <a:solidFill>
                <a:schemeClr val="bg1">
                  <a:lumMod val="75000"/>
                </a:schemeClr>
              </a:solidFill>
              <a:prstDash val="solid"/>
              <a:round/>
              <a:headEnd type="none" w="med" len="med"/>
              <a:tailEnd type="none" w="med" len="med"/>
            </a:ln>
            <a:effectLst/>
          </p:spPr>
          <p:txBody>
            <a:bodyPr wrap="none" lIns="82124" tIns="41061" rIns="82124" bIns="41061" anchor="ctr"/>
            <a:lstStyle/>
            <a:p>
              <a:pPr algn="ctr" defTabSz="814388" fontAlgn="auto">
                <a:spcBef>
                  <a:spcPts val="0"/>
                </a:spcBef>
                <a:spcAft>
                  <a:spcPts val="0"/>
                </a:spcAft>
                <a:defRPr/>
              </a:pPr>
              <a:endParaRPr lang="en-US" dirty="0">
                <a:latin typeface="+mn-lt"/>
              </a:endParaRPr>
            </a:p>
          </p:txBody>
        </p:sp>
        <p:sp>
          <p:nvSpPr>
            <p:cNvPr id="36895" name="Rectangle 32"/>
            <p:cNvSpPr>
              <a:spLocks noChangeArrowheads="1"/>
            </p:cNvSpPr>
            <p:nvPr/>
          </p:nvSpPr>
          <p:spPr bwMode="auto">
            <a:xfrm>
              <a:off x="7543800" y="1981200"/>
              <a:ext cx="1143262" cy="461665"/>
            </a:xfrm>
            <a:prstGeom prst="rect">
              <a:avLst/>
            </a:prstGeom>
            <a:noFill/>
            <a:ln w="9525">
              <a:noFill/>
              <a:miter lim="800000"/>
              <a:headEnd/>
              <a:tailEnd/>
            </a:ln>
          </p:spPr>
          <p:txBody>
            <a:bodyPr wrap="none">
              <a:spAutoFit/>
            </a:bodyPr>
            <a:lstStyle/>
            <a:p>
              <a:pPr algn="ctr"/>
              <a:r>
                <a:rPr lang="en-US" sz="2400" dirty="0">
                  <a:solidFill>
                    <a:schemeClr val="accent1"/>
                  </a:solidFill>
                </a:rPr>
                <a:t>Patient</a:t>
              </a:r>
              <a:endParaRPr lang="en-US" sz="2400" dirty="0"/>
            </a:p>
          </p:txBody>
        </p:sp>
      </p:grpSp>
      <p:grpSp>
        <p:nvGrpSpPr>
          <p:cNvPr id="3" name="Group 36"/>
          <p:cNvGrpSpPr>
            <a:grpSpLocks/>
          </p:cNvGrpSpPr>
          <p:nvPr/>
        </p:nvGrpSpPr>
        <p:grpSpPr bwMode="auto">
          <a:xfrm>
            <a:off x="3606800" y="2590800"/>
            <a:ext cx="1600200" cy="2024063"/>
            <a:chOff x="9144000" y="419100"/>
            <a:chExt cx="1600200" cy="2023765"/>
          </a:xfrm>
        </p:grpSpPr>
        <p:sp>
          <p:nvSpPr>
            <p:cNvPr id="35" name="Oval 34"/>
            <p:cNvSpPr/>
            <p:nvPr/>
          </p:nvSpPr>
          <p:spPr bwMode="auto">
            <a:xfrm>
              <a:off x="9144000" y="419100"/>
              <a:ext cx="1600200" cy="1600200"/>
            </a:xfrm>
            <a:prstGeom prst="ellipse">
              <a:avLst/>
            </a:prstGeom>
            <a:blipFill dpi="0" rotWithShape="1">
              <a:blip r:embed="rId4" cstate="print"/>
              <a:srcRect/>
              <a:stretch>
                <a:fillRect l="-27000" r="-8000"/>
              </a:stretch>
            </a:blipFill>
            <a:ln w="38100" cap="flat" cmpd="sng" algn="ctr">
              <a:solidFill>
                <a:schemeClr val="bg1">
                  <a:lumMod val="75000"/>
                </a:schemeClr>
              </a:solidFill>
              <a:prstDash val="solid"/>
              <a:round/>
              <a:headEnd type="none" w="med" len="med"/>
              <a:tailEnd type="none" w="med" len="med"/>
            </a:ln>
            <a:effectLst/>
          </p:spPr>
          <p:txBody>
            <a:bodyPr wrap="none" lIns="82124" tIns="41061" rIns="82124" bIns="41061" anchor="ctr"/>
            <a:lstStyle/>
            <a:p>
              <a:pPr defTabSz="814388" fontAlgn="auto">
                <a:spcBef>
                  <a:spcPts val="0"/>
                </a:spcBef>
                <a:spcAft>
                  <a:spcPts val="0"/>
                </a:spcAft>
                <a:defRPr/>
              </a:pPr>
              <a:endParaRPr lang="en-US" dirty="0">
                <a:latin typeface="+mn-lt"/>
              </a:endParaRPr>
            </a:p>
          </p:txBody>
        </p:sp>
        <p:sp>
          <p:nvSpPr>
            <p:cNvPr id="36891" name="Rectangle 35"/>
            <p:cNvSpPr>
              <a:spLocks noChangeArrowheads="1"/>
            </p:cNvSpPr>
            <p:nvPr/>
          </p:nvSpPr>
          <p:spPr bwMode="auto">
            <a:xfrm>
              <a:off x="9277892" y="1981200"/>
              <a:ext cx="1332416" cy="461665"/>
            </a:xfrm>
            <a:prstGeom prst="rect">
              <a:avLst/>
            </a:prstGeom>
            <a:noFill/>
            <a:ln w="9525">
              <a:noFill/>
              <a:miter lim="800000"/>
              <a:headEnd/>
              <a:tailEnd/>
            </a:ln>
          </p:spPr>
          <p:txBody>
            <a:bodyPr wrap="none">
              <a:spAutoFit/>
            </a:bodyPr>
            <a:lstStyle/>
            <a:p>
              <a:pPr algn="ctr"/>
              <a:r>
                <a:rPr lang="en-US" sz="2400" dirty="0">
                  <a:solidFill>
                    <a:schemeClr val="accent1"/>
                  </a:solidFill>
                </a:rPr>
                <a:t>Provider</a:t>
              </a:r>
              <a:endParaRPr lang="en-US" sz="2400" dirty="0"/>
            </a:p>
          </p:txBody>
        </p:sp>
      </p:grpSp>
      <p:sp>
        <p:nvSpPr>
          <p:cNvPr id="23" name="_s1232900"/>
          <p:cNvSpPr>
            <a:spLocks noChangeArrowheads="1" noTextEdit="1"/>
          </p:cNvSpPr>
          <p:nvPr/>
        </p:nvSpPr>
        <p:spPr bwMode="auto">
          <a:xfrm>
            <a:off x="3638550" y="1219200"/>
            <a:ext cx="1554162" cy="1554163"/>
          </a:xfrm>
          <a:prstGeom prst="ellipse">
            <a:avLst/>
          </a:prstGeom>
          <a:gradFill rotWithShape="1">
            <a:gsLst>
              <a:gs pos="0">
                <a:schemeClr val="accent1"/>
              </a:gs>
              <a:gs pos="100000">
                <a:schemeClr val="accent1">
                  <a:gamma/>
                  <a:shade val="46275"/>
                  <a:invGamma/>
                </a:schemeClr>
              </a:gs>
            </a:gsLst>
            <a:lin ang="5400000" scaled="1"/>
          </a:gradFill>
          <a:ln w="38100" algn="ctr">
            <a:solidFill>
              <a:schemeClr val="bg1">
                <a:lumMod val="75000"/>
              </a:schemeClr>
            </a:solidFill>
            <a:round/>
            <a:headEnd/>
            <a:tailEnd/>
          </a:ln>
          <a:effectLst/>
        </p:spPr>
        <p:txBody>
          <a:bodyPr lIns="82124" tIns="41061" rIns="82124" bIns="41061" anchor="ctr"/>
          <a:lstStyle/>
          <a:p>
            <a:pPr fontAlgn="auto">
              <a:spcBef>
                <a:spcPts val="0"/>
              </a:spcBef>
              <a:spcAft>
                <a:spcPts val="0"/>
              </a:spcAft>
              <a:defRPr/>
            </a:pPr>
            <a:endParaRPr lang="en-US" dirty="0">
              <a:latin typeface="+mn-lt"/>
            </a:endParaRPr>
          </a:p>
        </p:txBody>
      </p:sp>
      <p:sp>
        <p:nvSpPr>
          <p:cNvPr id="28" name="_s1232902"/>
          <p:cNvSpPr>
            <a:spLocks noChangeArrowheads="1" noTextEdit="1"/>
          </p:cNvSpPr>
          <p:nvPr/>
        </p:nvSpPr>
        <p:spPr bwMode="auto">
          <a:xfrm>
            <a:off x="5027612" y="2590800"/>
            <a:ext cx="1554163" cy="1554163"/>
          </a:xfrm>
          <a:prstGeom prst="ellipse">
            <a:avLst/>
          </a:prstGeom>
          <a:gradFill rotWithShape="1">
            <a:gsLst>
              <a:gs pos="0">
                <a:schemeClr val="accent1"/>
              </a:gs>
              <a:gs pos="100000">
                <a:schemeClr val="accent1">
                  <a:gamma/>
                  <a:shade val="46275"/>
                  <a:invGamma/>
                </a:schemeClr>
              </a:gs>
            </a:gsLst>
            <a:lin ang="5400000" scaled="1"/>
          </a:gradFill>
          <a:ln w="38100" algn="ctr">
            <a:solidFill>
              <a:schemeClr val="bg1">
                <a:lumMod val="75000"/>
              </a:schemeClr>
            </a:solidFill>
            <a:round/>
            <a:headEnd/>
            <a:tailEnd/>
          </a:ln>
          <a:effectLst/>
        </p:spPr>
        <p:txBody>
          <a:bodyPr lIns="82124" tIns="41061" rIns="82124" bIns="41061" anchor="ctr"/>
          <a:lstStyle/>
          <a:p>
            <a:pPr fontAlgn="auto">
              <a:spcBef>
                <a:spcPts val="0"/>
              </a:spcBef>
              <a:spcAft>
                <a:spcPts val="0"/>
              </a:spcAft>
              <a:defRPr/>
            </a:pPr>
            <a:endParaRPr lang="en-US" dirty="0">
              <a:latin typeface="+mn-lt"/>
            </a:endParaRPr>
          </a:p>
        </p:txBody>
      </p:sp>
      <p:sp>
        <p:nvSpPr>
          <p:cNvPr id="29" name="_s1232904"/>
          <p:cNvSpPr>
            <a:spLocks noChangeArrowheads="1" noTextEdit="1"/>
          </p:cNvSpPr>
          <p:nvPr/>
        </p:nvSpPr>
        <p:spPr bwMode="auto">
          <a:xfrm>
            <a:off x="3638550" y="3932238"/>
            <a:ext cx="1554162" cy="1554162"/>
          </a:xfrm>
          <a:prstGeom prst="ellipse">
            <a:avLst/>
          </a:prstGeom>
          <a:gradFill rotWithShape="1">
            <a:gsLst>
              <a:gs pos="0">
                <a:schemeClr val="accent1"/>
              </a:gs>
              <a:gs pos="100000">
                <a:schemeClr val="accent1">
                  <a:gamma/>
                  <a:shade val="46275"/>
                  <a:invGamma/>
                </a:schemeClr>
              </a:gs>
            </a:gsLst>
            <a:lin ang="5400000" scaled="1"/>
          </a:gradFill>
          <a:ln w="38100" algn="ctr">
            <a:solidFill>
              <a:schemeClr val="bg1">
                <a:lumMod val="75000"/>
              </a:schemeClr>
            </a:solidFill>
            <a:round/>
            <a:headEnd/>
            <a:tailEnd/>
          </a:ln>
          <a:effectLst/>
        </p:spPr>
        <p:txBody>
          <a:bodyPr lIns="82124" tIns="41061" rIns="82124" bIns="41061" anchor="ctr"/>
          <a:lstStyle/>
          <a:p>
            <a:pPr fontAlgn="auto">
              <a:spcBef>
                <a:spcPts val="0"/>
              </a:spcBef>
              <a:spcAft>
                <a:spcPts val="0"/>
              </a:spcAft>
              <a:defRPr/>
            </a:pPr>
            <a:endParaRPr lang="en-US" dirty="0">
              <a:latin typeface="+mn-lt"/>
            </a:endParaRPr>
          </a:p>
        </p:txBody>
      </p:sp>
      <p:sp>
        <p:nvSpPr>
          <p:cNvPr id="30" name="_s1232906"/>
          <p:cNvSpPr>
            <a:spLocks noChangeArrowheads="1" noTextEdit="1"/>
          </p:cNvSpPr>
          <p:nvPr/>
        </p:nvSpPr>
        <p:spPr bwMode="auto">
          <a:xfrm>
            <a:off x="2224087" y="2590800"/>
            <a:ext cx="1554163" cy="1554163"/>
          </a:xfrm>
          <a:prstGeom prst="ellipse">
            <a:avLst/>
          </a:prstGeom>
          <a:gradFill rotWithShape="1">
            <a:gsLst>
              <a:gs pos="0">
                <a:schemeClr val="accent1"/>
              </a:gs>
              <a:gs pos="100000">
                <a:schemeClr val="accent1">
                  <a:gamma/>
                  <a:shade val="46275"/>
                  <a:invGamma/>
                </a:schemeClr>
              </a:gs>
            </a:gsLst>
            <a:lin ang="5400000" scaled="1"/>
          </a:gradFill>
          <a:ln w="38100" algn="ctr">
            <a:solidFill>
              <a:schemeClr val="bg1">
                <a:lumMod val="75000"/>
              </a:schemeClr>
            </a:solidFill>
            <a:round/>
            <a:headEnd/>
            <a:tailEnd/>
          </a:ln>
          <a:effectLst/>
        </p:spPr>
        <p:txBody>
          <a:bodyPr lIns="82124" tIns="41061" rIns="82124" bIns="41061" anchor="ctr"/>
          <a:lstStyle/>
          <a:p>
            <a:pPr fontAlgn="auto">
              <a:spcBef>
                <a:spcPts val="0"/>
              </a:spcBef>
              <a:spcAft>
                <a:spcPts val="0"/>
              </a:spcAft>
              <a:defRPr/>
            </a:pPr>
            <a:endParaRPr lang="en-US" dirty="0">
              <a:latin typeface="+mn-lt"/>
            </a:endParaRPr>
          </a:p>
        </p:txBody>
      </p:sp>
      <p:sp>
        <p:nvSpPr>
          <p:cNvPr id="36872" name="Rectangle 33"/>
          <p:cNvSpPr>
            <a:spLocks noGrp="1"/>
          </p:cNvSpPr>
          <p:nvPr>
            <p:ph type="title" idx="4294967295"/>
          </p:nvPr>
        </p:nvSpPr>
        <p:spPr>
          <a:xfrm>
            <a:off x="639762" y="-152400"/>
            <a:ext cx="7435850" cy="838200"/>
          </a:xfrm>
        </p:spPr>
        <p:txBody>
          <a:bodyPr/>
          <a:lstStyle/>
          <a:p>
            <a:pPr eaLnBrk="1" hangingPunct="1"/>
            <a:r>
              <a:rPr lang="en-US" dirty="0" smtClean="0"/>
              <a:t/>
            </a:r>
            <a:br>
              <a:rPr lang="en-US" dirty="0" smtClean="0"/>
            </a:br>
            <a:r>
              <a:rPr lang="en-US" dirty="0" smtClean="0"/>
              <a:t>State of Healthcare</a:t>
            </a:r>
          </a:p>
        </p:txBody>
      </p:sp>
      <p:sp>
        <p:nvSpPr>
          <p:cNvPr id="6" name="TextBox 5"/>
          <p:cNvSpPr txBox="1">
            <a:spLocks noChangeArrowheads="1"/>
          </p:cNvSpPr>
          <p:nvPr/>
        </p:nvSpPr>
        <p:spPr bwMode="auto">
          <a:xfrm>
            <a:off x="3316287" y="533400"/>
            <a:ext cx="2078038" cy="708025"/>
          </a:xfrm>
          <a:prstGeom prst="rect">
            <a:avLst/>
          </a:prstGeom>
          <a:noFill/>
          <a:ln w="9525">
            <a:noFill/>
            <a:miter lim="800000"/>
            <a:headEnd/>
            <a:tailEnd/>
          </a:ln>
        </p:spPr>
        <p:txBody>
          <a:bodyPr>
            <a:spAutoFit/>
          </a:bodyPr>
          <a:lstStyle/>
          <a:p>
            <a:pPr algn="ctr"/>
            <a:r>
              <a:rPr lang="en-US" sz="2000" dirty="0">
                <a:solidFill>
                  <a:schemeClr val="accent1"/>
                </a:solidFill>
              </a:rPr>
              <a:t>Healthcare Reform</a:t>
            </a:r>
          </a:p>
        </p:txBody>
      </p:sp>
      <p:sp>
        <p:nvSpPr>
          <p:cNvPr id="7" name="TextBox 6"/>
          <p:cNvSpPr txBox="1">
            <a:spLocks noChangeArrowheads="1"/>
          </p:cNvSpPr>
          <p:nvPr/>
        </p:nvSpPr>
        <p:spPr bwMode="auto">
          <a:xfrm>
            <a:off x="1295400" y="1255713"/>
            <a:ext cx="1816100" cy="701675"/>
          </a:xfrm>
          <a:prstGeom prst="rect">
            <a:avLst/>
          </a:prstGeom>
          <a:noFill/>
          <a:ln w="9525">
            <a:noFill/>
            <a:miter lim="800000"/>
            <a:headEnd/>
            <a:tailEnd/>
          </a:ln>
        </p:spPr>
        <p:txBody>
          <a:bodyPr>
            <a:spAutoFit/>
          </a:bodyPr>
          <a:lstStyle/>
          <a:p>
            <a:pPr algn="ctr"/>
            <a:r>
              <a:rPr lang="en-US" sz="2000" dirty="0">
                <a:solidFill>
                  <a:schemeClr val="accent1"/>
                </a:solidFill>
              </a:rPr>
              <a:t>Low IT Investment</a:t>
            </a:r>
          </a:p>
        </p:txBody>
      </p:sp>
      <p:sp>
        <p:nvSpPr>
          <p:cNvPr id="8" name="TextBox 7"/>
          <p:cNvSpPr txBox="1">
            <a:spLocks noChangeArrowheads="1"/>
          </p:cNvSpPr>
          <p:nvPr/>
        </p:nvSpPr>
        <p:spPr bwMode="auto">
          <a:xfrm>
            <a:off x="5454650" y="1255713"/>
            <a:ext cx="1804987" cy="706437"/>
          </a:xfrm>
          <a:prstGeom prst="rect">
            <a:avLst/>
          </a:prstGeom>
          <a:noFill/>
          <a:ln w="9525">
            <a:noFill/>
            <a:miter lim="800000"/>
            <a:headEnd/>
            <a:tailEnd/>
          </a:ln>
        </p:spPr>
        <p:txBody>
          <a:bodyPr>
            <a:spAutoFit/>
          </a:bodyPr>
          <a:lstStyle/>
          <a:p>
            <a:pPr algn="ctr"/>
            <a:r>
              <a:rPr lang="en-US" sz="2000" dirty="0">
                <a:solidFill>
                  <a:schemeClr val="accent1"/>
                </a:solidFill>
              </a:rPr>
              <a:t>Stimulus Package</a:t>
            </a:r>
          </a:p>
        </p:txBody>
      </p:sp>
      <p:sp>
        <p:nvSpPr>
          <p:cNvPr id="9" name="TextBox 8"/>
          <p:cNvSpPr txBox="1">
            <a:spLocks noChangeArrowheads="1"/>
          </p:cNvSpPr>
          <p:nvPr/>
        </p:nvSpPr>
        <p:spPr bwMode="auto">
          <a:xfrm>
            <a:off x="457200" y="3778250"/>
            <a:ext cx="1828800" cy="708025"/>
          </a:xfrm>
          <a:prstGeom prst="rect">
            <a:avLst/>
          </a:prstGeom>
          <a:noFill/>
          <a:ln w="9525">
            <a:noFill/>
            <a:miter lim="800000"/>
            <a:headEnd/>
            <a:tailEnd/>
          </a:ln>
        </p:spPr>
        <p:txBody>
          <a:bodyPr>
            <a:spAutoFit/>
          </a:bodyPr>
          <a:lstStyle/>
          <a:p>
            <a:pPr algn="ctr"/>
            <a:r>
              <a:rPr lang="en-US" sz="2000" dirty="0">
                <a:solidFill>
                  <a:schemeClr val="accent1"/>
                </a:solidFill>
              </a:rPr>
              <a:t>Organizational Silos</a:t>
            </a:r>
          </a:p>
        </p:txBody>
      </p:sp>
      <p:sp>
        <p:nvSpPr>
          <p:cNvPr id="10" name="TextBox 9"/>
          <p:cNvSpPr txBox="1">
            <a:spLocks noChangeArrowheads="1"/>
          </p:cNvSpPr>
          <p:nvPr/>
        </p:nvSpPr>
        <p:spPr bwMode="auto">
          <a:xfrm>
            <a:off x="534987" y="4806950"/>
            <a:ext cx="2528888" cy="706438"/>
          </a:xfrm>
          <a:prstGeom prst="rect">
            <a:avLst/>
          </a:prstGeom>
          <a:solidFill>
            <a:schemeClr val="bg1"/>
          </a:solidFill>
          <a:ln w="9525">
            <a:noFill/>
            <a:miter lim="800000"/>
            <a:headEnd/>
            <a:tailEnd/>
          </a:ln>
        </p:spPr>
        <p:txBody>
          <a:bodyPr>
            <a:spAutoFit/>
          </a:bodyPr>
          <a:lstStyle/>
          <a:p>
            <a:pPr algn="ctr"/>
            <a:r>
              <a:rPr lang="en-US" sz="2000" dirty="0">
                <a:solidFill>
                  <a:schemeClr val="accent1"/>
                </a:solidFill>
              </a:rPr>
              <a:t>Patient Satisfaction/Safety</a:t>
            </a:r>
          </a:p>
        </p:txBody>
      </p:sp>
      <p:sp>
        <p:nvSpPr>
          <p:cNvPr id="11" name="TextBox 10"/>
          <p:cNvSpPr txBox="1">
            <a:spLocks noChangeArrowheads="1"/>
          </p:cNvSpPr>
          <p:nvPr/>
        </p:nvSpPr>
        <p:spPr bwMode="auto">
          <a:xfrm>
            <a:off x="5208588" y="4838700"/>
            <a:ext cx="1878012" cy="706438"/>
          </a:xfrm>
          <a:prstGeom prst="rect">
            <a:avLst/>
          </a:prstGeom>
          <a:noFill/>
          <a:ln w="9525">
            <a:noFill/>
            <a:miter lim="800000"/>
            <a:headEnd/>
            <a:tailEnd/>
          </a:ln>
        </p:spPr>
        <p:txBody>
          <a:bodyPr>
            <a:spAutoFit/>
          </a:bodyPr>
          <a:lstStyle/>
          <a:p>
            <a:pPr algn="ctr"/>
            <a:r>
              <a:rPr lang="en-US" sz="2000" dirty="0">
                <a:solidFill>
                  <a:schemeClr val="accent1"/>
                </a:solidFill>
              </a:rPr>
              <a:t>Alternate Care Options</a:t>
            </a:r>
          </a:p>
        </p:txBody>
      </p:sp>
      <p:sp>
        <p:nvSpPr>
          <p:cNvPr id="12" name="TextBox 11"/>
          <p:cNvSpPr txBox="1">
            <a:spLocks noChangeArrowheads="1"/>
          </p:cNvSpPr>
          <p:nvPr/>
        </p:nvSpPr>
        <p:spPr bwMode="auto">
          <a:xfrm>
            <a:off x="6532562" y="3702050"/>
            <a:ext cx="2457450" cy="708025"/>
          </a:xfrm>
          <a:prstGeom prst="rect">
            <a:avLst/>
          </a:prstGeom>
          <a:noFill/>
          <a:ln w="9525">
            <a:noFill/>
            <a:miter lim="800000"/>
            <a:headEnd/>
            <a:tailEnd/>
          </a:ln>
        </p:spPr>
        <p:txBody>
          <a:bodyPr>
            <a:spAutoFit/>
          </a:bodyPr>
          <a:lstStyle/>
          <a:p>
            <a:pPr algn="ctr"/>
            <a:r>
              <a:rPr lang="en-US" sz="2000" dirty="0">
                <a:solidFill>
                  <a:schemeClr val="accent1"/>
                </a:solidFill>
              </a:rPr>
              <a:t>Medicare/Medicaid Reimbursement</a:t>
            </a:r>
          </a:p>
        </p:txBody>
      </p:sp>
      <p:sp>
        <p:nvSpPr>
          <p:cNvPr id="13" name="TextBox 12"/>
          <p:cNvSpPr txBox="1">
            <a:spLocks noChangeArrowheads="1"/>
          </p:cNvSpPr>
          <p:nvPr/>
        </p:nvSpPr>
        <p:spPr bwMode="auto">
          <a:xfrm>
            <a:off x="6230937" y="2198688"/>
            <a:ext cx="2363788" cy="701675"/>
          </a:xfrm>
          <a:prstGeom prst="rect">
            <a:avLst/>
          </a:prstGeom>
          <a:noFill/>
          <a:ln w="9525">
            <a:noFill/>
            <a:miter lim="800000"/>
            <a:headEnd/>
            <a:tailEnd/>
          </a:ln>
        </p:spPr>
        <p:txBody>
          <a:bodyPr>
            <a:spAutoFit/>
          </a:bodyPr>
          <a:lstStyle/>
          <a:p>
            <a:pPr algn="ctr"/>
            <a:r>
              <a:rPr lang="en-US" sz="2000" dirty="0">
                <a:solidFill>
                  <a:schemeClr val="accent1"/>
                </a:solidFill>
              </a:rPr>
              <a:t>Joint Commission Mandates</a:t>
            </a:r>
          </a:p>
        </p:txBody>
      </p:sp>
      <p:sp>
        <p:nvSpPr>
          <p:cNvPr id="15" name="TextBox 14"/>
          <p:cNvSpPr txBox="1">
            <a:spLocks noChangeArrowheads="1"/>
          </p:cNvSpPr>
          <p:nvPr/>
        </p:nvSpPr>
        <p:spPr bwMode="auto">
          <a:xfrm>
            <a:off x="504825" y="2211388"/>
            <a:ext cx="1817687" cy="708025"/>
          </a:xfrm>
          <a:prstGeom prst="rect">
            <a:avLst/>
          </a:prstGeom>
          <a:noFill/>
          <a:ln w="9525">
            <a:noFill/>
            <a:miter lim="800000"/>
            <a:headEnd/>
            <a:tailEnd/>
          </a:ln>
        </p:spPr>
        <p:txBody>
          <a:bodyPr>
            <a:spAutoFit/>
          </a:bodyPr>
          <a:lstStyle/>
          <a:p>
            <a:pPr algn="ctr"/>
            <a:r>
              <a:rPr lang="en-US" sz="2000" dirty="0">
                <a:solidFill>
                  <a:schemeClr val="accent1"/>
                </a:solidFill>
              </a:rPr>
              <a:t>Aging Population</a:t>
            </a:r>
          </a:p>
        </p:txBody>
      </p:sp>
      <p:sp>
        <p:nvSpPr>
          <p:cNvPr id="36882" name="Oval 20"/>
          <p:cNvSpPr>
            <a:spLocks noChangeArrowheads="1"/>
          </p:cNvSpPr>
          <p:nvPr/>
        </p:nvSpPr>
        <p:spPr bwMode="auto">
          <a:xfrm>
            <a:off x="1685925" y="4851400"/>
            <a:ext cx="1924050" cy="1549400"/>
          </a:xfrm>
          <a:prstGeom prst="ellipse">
            <a:avLst/>
          </a:prstGeom>
          <a:noFill/>
          <a:ln w="9525" algn="ctr">
            <a:noFill/>
            <a:round/>
            <a:headEnd/>
            <a:tailEnd/>
          </a:ln>
        </p:spPr>
        <p:txBody>
          <a:bodyPr lIns="82124" tIns="41061" rIns="82124" bIns="41061">
            <a:spAutoFit/>
          </a:bodyPr>
          <a:lstStyle/>
          <a:p>
            <a:pPr algn="ctr" defTabSz="814388" eaLnBrk="0" hangingPunct="0">
              <a:lnSpc>
                <a:spcPct val="90000"/>
              </a:lnSpc>
            </a:pPr>
            <a:endParaRPr lang="en-US" sz="2400" dirty="0"/>
          </a:p>
        </p:txBody>
      </p:sp>
      <p:sp>
        <p:nvSpPr>
          <p:cNvPr id="24" name="TextBox 23"/>
          <p:cNvSpPr txBox="1">
            <a:spLocks noChangeArrowheads="1"/>
          </p:cNvSpPr>
          <p:nvPr/>
        </p:nvSpPr>
        <p:spPr bwMode="auto">
          <a:xfrm>
            <a:off x="3348037" y="1701800"/>
            <a:ext cx="2136775" cy="584200"/>
          </a:xfrm>
          <a:prstGeom prst="rect">
            <a:avLst/>
          </a:prstGeom>
          <a:noFill/>
          <a:ln w="9525">
            <a:noFill/>
            <a:miter lim="800000"/>
            <a:headEnd/>
            <a:tailEnd/>
          </a:ln>
        </p:spPr>
        <p:txBody>
          <a:bodyPr>
            <a:spAutoFit/>
          </a:bodyPr>
          <a:lstStyle/>
          <a:p>
            <a:pPr algn="ctr"/>
            <a:r>
              <a:rPr lang="en-US" sz="1600" b="1" dirty="0">
                <a:solidFill>
                  <a:schemeClr val="bg1"/>
                </a:solidFill>
              </a:rPr>
              <a:t>Capturing HIT Stimulus</a:t>
            </a:r>
          </a:p>
        </p:txBody>
      </p:sp>
      <p:sp>
        <p:nvSpPr>
          <p:cNvPr id="25" name="TextBox 24"/>
          <p:cNvSpPr txBox="1">
            <a:spLocks noChangeArrowheads="1"/>
          </p:cNvSpPr>
          <p:nvPr/>
        </p:nvSpPr>
        <p:spPr bwMode="auto">
          <a:xfrm>
            <a:off x="2193925" y="2952750"/>
            <a:ext cx="1614487" cy="830263"/>
          </a:xfrm>
          <a:prstGeom prst="rect">
            <a:avLst/>
          </a:prstGeom>
          <a:noFill/>
          <a:ln w="9525">
            <a:noFill/>
            <a:miter lim="800000"/>
            <a:headEnd/>
            <a:tailEnd/>
          </a:ln>
        </p:spPr>
        <p:txBody>
          <a:bodyPr>
            <a:spAutoFit/>
          </a:bodyPr>
          <a:lstStyle/>
          <a:p>
            <a:pPr algn="ctr"/>
            <a:r>
              <a:rPr lang="en-US" sz="1600" b="1" dirty="0">
                <a:solidFill>
                  <a:schemeClr val="bg1"/>
                </a:solidFill>
              </a:rPr>
              <a:t>Transforming the Patient Experience</a:t>
            </a:r>
          </a:p>
        </p:txBody>
      </p:sp>
      <p:sp>
        <p:nvSpPr>
          <p:cNvPr id="26" name="TextBox 25"/>
          <p:cNvSpPr txBox="1">
            <a:spLocks noChangeArrowheads="1"/>
          </p:cNvSpPr>
          <p:nvPr/>
        </p:nvSpPr>
        <p:spPr bwMode="auto">
          <a:xfrm>
            <a:off x="3632200" y="4311650"/>
            <a:ext cx="1566862" cy="830263"/>
          </a:xfrm>
          <a:prstGeom prst="rect">
            <a:avLst/>
          </a:prstGeom>
          <a:noFill/>
          <a:ln w="9525">
            <a:noFill/>
            <a:miter lim="800000"/>
            <a:headEnd/>
            <a:tailEnd/>
          </a:ln>
        </p:spPr>
        <p:txBody>
          <a:bodyPr>
            <a:spAutoFit/>
          </a:bodyPr>
          <a:lstStyle/>
          <a:p>
            <a:pPr algn="ctr"/>
            <a:r>
              <a:rPr lang="en-US" sz="1600" b="1" dirty="0">
                <a:solidFill>
                  <a:schemeClr val="bg1"/>
                </a:solidFill>
              </a:rPr>
              <a:t>Clinical Process Improvement</a:t>
            </a:r>
          </a:p>
        </p:txBody>
      </p:sp>
      <p:sp>
        <p:nvSpPr>
          <p:cNvPr id="27" name="TextBox 26"/>
          <p:cNvSpPr txBox="1">
            <a:spLocks noChangeArrowheads="1"/>
          </p:cNvSpPr>
          <p:nvPr/>
        </p:nvSpPr>
        <p:spPr bwMode="auto">
          <a:xfrm>
            <a:off x="5092700" y="2952750"/>
            <a:ext cx="1423987" cy="830263"/>
          </a:xfrm>
          <a:prstGeom prst="rect">
            <a:avLst/>
          </a:prstGeom>
          <a:noFill/>
          <a:ln w="9525">
            <a:noFill/>
            <a:miter lim="800000"/>
            <a:headEnd/>
            <a:tailEnd/>
          </a:ln>
        </p:spPr>
        <p:txBody>
          <a:bodyPr>
            <a:spAutoFit/>
          </a:bodyPr>
          <a:lstStyle/>
          <a:p>
            <a:pPr algn="ctr"/>
            <a:r>
              <a:rPr lang="en-US" sz="1600" b="1" dirty="0">
                <a:solidFill>
                  <a:schemeClr val="bg1"/>
                </a:solidFill>
              </a:rPr>
              <a:t>New Models of Patient Care</a:t>
            </a:r>
          </a:p>
        </p:txBody>
      </p:sp>
      <p:sp>
        <p:nvSpPr>
          <p:cNvPr id="22" name="TextBox 21"/>
          <p:cNvSpPr txBox="1">
            <a:spLocks noChangeArrowheads="1"/>
          </p:cNvSpPr>
          <p:nvPr/>
        </p:nvSpPr>
        <p:spPr bwMode="auto">
          <a:xfrm>
            <a:off x="3195637" y="5453063"/>
            <a:ext cx="2319338" cy="708025"/>
          </a:xfrm>
          <a:prstGeom prst="rect">
            <a:avLst/>
          </a:prstGeom>
          <a:noFill/>
          <a:ln w="9525">
            <a:noFill/>
            <a:miter lim="800000"/>
            <a:headEnd/>
            <a:tailEnd/>
          </a:ln>
        </p:spPr>
        <p:txBody>
          <a:bodyPr>
            <a:spAutoFit/>
          </a:bodyPr>
          <a:lstStyle/>
          <a:p>
            <a:pPr algn="ctr"/>
            <a:r>
              <a:rPr lang="en-US" sz="2000" dirty="0">
                <a:solidFill>
                  <a:schemeClr val="accent1"/>
                </a:solidFill>
              </a:rPr>
              <a:t>Operating Margin Pressures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checkerboard(across)">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checkerboard(across)">
                                      <p:cBhvr>
                                        <p:cTn id="15" dur="500"/>
                                        <p:tgtEl>
                                          <p:spTgt spid="7">
                                            <p:txEl>
                                              <p:pRg st="0" end="0"/>
                                            </p:txEl>
                                          </p:spTgt>
                                        </p:tgtEl>
                                      </p:cBhvr>
                                    </p:animEffect>
                                  </p:childTnLst>
                                </p:cTn>
                              </p:par>
                            </p:childTnLst>
                          </p:cTn>
                        </p:par>
                        <p:par>
                          <p:cTn id="16" fill="hold">
                            <p:stCondLst>
                              <p:cond delay="500"/>
                            </p:stCondLst>
                            <p:childTnLst>
                              <p:par>
                                <p:cTn id="17" presetID="5" presetClass="entr" presetSubtype="10" fill="hold"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checkerboard(across)">
                                      <p:cBhvr>
                                        <p:cTn id="19" dur="500"/>
                                        <p:tgtEl>
                                          <p:spTgt spid="15">
                                            <p:txEl>
                                              <p:pRg st="0" end="0"/>
                                            </p:txEl>
                                          </p:spTgt>
                                        </p:tgtEl>
                                      </p:cBhvr>
                                    </p:animEffect>
                                  </p:childTnLst>
                                </p:cTn>
                              </p:par>
                            </p:childTnLst>
                          </p:cTn>
                        </p:par>
                        <p:par>
                          <p:cTn id="20" fill="hold">
                            <p:stCondLst>
                              <p:cond delay="1000"/>
                            </p:stCondLst>
                            <p:childTnLst>
                              <p:par>
                                <p:cTn id="21" presetID="5" presetClass="entr" presetSubtype="10" fill="hold" nodeType="afterEffect">
                                  <p:stCondLst>
                                    <p:cond delay="100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checkerboard(across)">
                                      <p:cBhvr>
                                        <p:cTn id="23" dur="500"/>
                                        <p:tgtEl>
                                          <p:spTgt spid="9">
                                            <p:txEl>
                                              <p:pRg st="0" end="0"/>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27" dur="500"/>
                                        <p:tgtEl>
                                          <p:spTgt spid="10">
                                            <p:txEl>
                                              <p:pRg st="0" end="0"/>
                                            </p:txEl>
                                          </p:spTgt>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heckerboard(across)">
                                      <p:cBhvr>
                                        <p:cTn id="31" dur="500"/>
                                        <p:tgtEl>
                                          <p:spTgt spid="22"/>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checkerboard(across)">
                                      <p:cBhvr>
                                        <p:cTn id="35" dur="500"/>
                                        <p:tgtEl>
                                          <p:spTgt spid="11">
                                            <p:txEl>
                                              <p:pRg st="0" end="0"/>
                                            </p:txEl>
                                          </p:spTgt>
                                        </p:tgtEl>
                                      </p:cBhvr>
                                    </p:animEffect>
                                  </p:childTnLst>
                                </p:cTn>
                              </p:par>
                            </p:childTnLst>
                          </p:cTn>
                        </p:par>
                        <p:par>
                          <p:cTn id="36" fill="hold">
                            <p:stCondLst>
                              <p:cond delay="4000"/>
                            </p:stCondLst>
                            <p:childTnLst>
                              <p:par>
                                <p:cTn id="37" presetID="5" presetClass="entr" presetSubtype="10" fill="hold" nodeType="after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checkerboard(across)">
                                      <p:cBhvr>
                                        <p:cTn id="39" dur="500"/>
                                        <p:tgtEl>
                                          <p:spTgt spid="12">
                                            <p:txEl>
                                              <p:pRg st="0" end="0"/>
                                            </p:txEl>
                                          </p:spTgt>
                                        </p:tgtEl>
                                      </p:cBhvr>
                                    </p:animEffect>
                                  </p:childTnLst>
                                </p:cTn>
                              </p:par>
                            </p:childTnLst>
                          </p:cTn>
                        </p:par>
                        <p:par>
                          <p:cTn id="40" fill="hold">
                            <p:stCondLst>
                              <p:cond delay="4500"/>
                            </p:stCondLst>
                            <p:childTnLst>
                              <p:par>
                                <p:cTn id="41" presetID="5" presetClass="entr" presetSubtype="10" fill="hold"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checkerboard(across)">
                                      <p:cBhvr>
                                        <p:cTn id="43" dur="500"/>
                                        <p:tgtEl>
                                          <p:spTgt spid="1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xit" presetSubtype="16" fill="hold" nodeType="clickEffect">
                                  <p:stCondLst>
                                    <p:cond delay="0"/>
                                  </p:stCondLst>
                                  <p:childTnLst>
                                    <p:animEffect transition="out" filter="box(in)">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1000"/>
                                        <p:tgtEl>
                                          <p:spTgt spid="2"/>
                                        </p:tgtEl>
                                      </p:cBhvr>
                                    </p:animEffect>
                                  </p:childTnLst>
                                </p:cTn>
                              </p:par>
                              <p:par>
                                <p:cTn id="53" presetID="56" presetClass="path" presetSubtype="0" accel="50000" decel="50000" fill="hold" nodeType="withEffect">
                                  <p:stCondLst>
                                    <p:cond delay="0"/>
                                  </p:stCondLst>
                                  <p:childTnLst>
                                    <p:animMotion origin="layout" path="M 0 7.40741E-7 L -0.36215 -0.30301 " pathEditMode="relative" rAng="0" ptsTypes="AA">
                                      <p:cBhvr>
                                        <p:cTn id="54" dur="2000" fill="hold"/>
                                        <p:tgtEl>
                                          <p:spTgt spid="2"/>
                                        </p:tgtEl>
                                        <p:attrNameLst>
                                          <p:attrName>ppt_x</p:attrName>
                                          <p:attrName>ppt_y</p:attrName>
                                        </p:attrNameLst>
                                      </p:cBhvr>
                                      <p:rCtr x="-18100" y="-15200"/>
                                    </p:animMotion>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2" presetClass="entr" presetSubtype="4" fill="hold" nodeType="withEffect">
                                  <p:stCondLst>
                                    <p:cond delay="0"/>
                                  </p:stCondLst>
                                  <p:childTnLst>
                                    <p:set>
                                      <p:cBhvr>
                                        <p:cTn id="60" dur="1" fill="hold">
                                          <p:stCondLst>
                                            <p:cond delay="0"/>
                                          </p:stCondLst>
                                        </p:cTn>
                                        <p:tgtEl>
                                          <p:spTgt spid="24">
                                            <p:txEl>
                                              <p:pRg st="0" end="0"/>
                                            </p:txEl>
                                          </p:spTgt>
                                        </p:tgtEl>
                                        <p:attrNameLst>
                                          <p:attrName>style.visibility</p:attrName>
                                        </p:attrNameLst>
                                      </p:cBhvr>
                                      <p:to>
                                        <p:strVal val="visible"/>
                                      </p:to>
                                    </p:set>
                                    <p:anim calcmode="lin" valueType="num">
                                      <p:cBhvr additive="base">
                                        <p:cTn id="6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5" presetClass="exit" presetSubtype="10" fill="hold" grpId="0" nodeType="afterEffect">
                                  <p:stCondLst>
                                    <p:cond delay="0"/>
                                  </p:stCondLst>
                                  <p:childTnLst>
                                    <p:animEffect transition="out" filter="checkerboard(across)">
                                      <p:cBhvr>
                                        <p:cTn id="65" dur="500"/>
                                        <p:tgtEl>
                                          <p:spTgt spid="6">
                                            <p:txEl>
                                              <p:pRg st="0" end="0"/>
                                            </p:txEl>
                                          </p:spTgt>
                                        </p:tgtEl>
                                      </p:cBhvr>
                                    </p:animEffect>
                                    <p:set>
                                      <p:cBhvr>
                                        <p:cTn id="66" dur="1" fill="hold">
                                          <p:stCondLst>
                                            <p:cond delay="499"/>
                                          </p:stCondLst>
                                        </p:cTn>
                                        <p:tgtEl>
                                          <p:spTgt spid="6">
                                            <p:txEl>
                                              <p:pRg st="0" end="0"/>
                                            </p:txEl>
                                          </p:spTgt>
                                        </p:tgtEl>
                                        <p:attrNameLst>
                                          <p:attrName>style.visibility</p:attrName>
                                        </p:attrNameLst>
                                      </p:cBhvr>
                                      <p:to>
                                        <p:strVal val="hidden"/>
                                      </p:to>
                                    </p:set>
                                  </p:childTnLst>
                                </p:cTn>
                              </p:par>
                            </p:childTnLst>
                          </p:cTn>
                        </p:par>
                        <p:par>
                          <p:cTn id="67" fill="hold">
                            <p:stCondLst>
                              <p:cond delay="1000"/>
                            </p:stCondLst>
                            <p:childTnLst>
                              <p:par>
                                <p:cTn id="68" presetID="5" presetClass="exit" presetSubtype="10" fill="hold" grpId="0" nodeType="afterEffect">
                                  <p:stCondLst>
                                    <p:cond delay="0"/>
                                  </p:stCondLst>
                                  <p:childTnLst>
                                    <p:animEffect transition="out" filter="checkerboard(across)">
                                      <p:cBhvr>
                                        <p:cTn id="69" dur="500"/>
                                        <p:tgtEl>
                                          <p:spTgt spid="8">
                                            <p:txEl>
                                              <p:pRg st="0" end="0"/>
                                            </p:txEl>
                                          </p:spTgt>
                                        </p:tgtEl>
                                      </p:cBhvr>
                                    </p:animEffect>
                                    <p:set>
                                      <p:cBhvr>
                                        <p:cTn id="70" dur="1" fill="hold">
                                          <p:stCondLst>
                                            <p:cond delay="499"/>
                                          </p:stCondLst>
                                        </p:cTn>
                                        <p:tgtEl>
                                          <p:spTgt spid="8">
                                            <p:txEl>
                                              <p:pRg st="0" end="0"/>
                                            </p:txEl>
                                          </p:spTgt>
                                        </p:tgtEl>
                                        <p:attrNameLst>
                                          <p:attrName>style.visibility</p:attrName>
                                        </p:attrNameLst>
                                      </p:cBhvr>
                                      <p:to>
                                        <p:strVal val="hidden"/>
                                      </p:to>
                                    </p:set>
                                  </p:childTnLst>
                                </p:cTn>
                              </p:par>
                            </p:childTnLst>
                          </p:cTn>
                        </p:par>
                        <p:par>
                          <p:cTn id="71" fill="hold">
                            <p:stCondLst>
                              <p:cond delay="1500"/>
                            </p:stCondLst>
                            <p:childTnLst>
                              <p:par>
                                <p:cTn id="72" presetID="5" presetClass="exit" presetSubtype="10" fill="hold" grpId="0" nodeType="afterEffect">
                                  <p:stCondLst>
                                    <p:cond delay="0"/>
                                  </p:stCondLst>
                                  <p:childTnLst>
                                    <p:animEffect transition="out" filter="checkerboard(across)">
                                      <p:cBhvr>
                                        <p:cTn id="73" dur="500"/>
                                        <p:tgtEl>
                                          <p:spTgt spid="7">
                                            <p:txEl>
                                              <p:pRg st="0" end="0"/>
                                            </p:txEl>
                                          </p:spTgt>
                                        </p:tgtEl>
                                      </p:cBhvr>
                                    </p:animEffect>
                                    <p:set>
                                      <p:cBhvr>
                                        <p:cTn id="74"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2" presetClass="entr" presetSubtype="4" fill="hold" nodeType="withEffect">
                                  <p:stCondLst>
                                    <p:cond delay="0"/>
                                  </p:stCondLst>
                                  <p:childTnLst>
                                    <p:set>
                                      <p:cBhvr>
                                        <p:cTn id="80" dur="1" fill="hold">
                                          <p:stCondLst>
                                            <p:cond delay="0"/>
                                          </p:stCondLst>
                                        </p:cTn>
                                        <p:tgtEl>
                                          <p:spTgt spid="25">
                                            <p:txEl>
                                              <p:pRg st="0" end="0"/>
                                            </p:txEl>
                                          </p:spTgt>
                                        </p:tgtEl>
                                        <p:attrNameLst>
                                          <p:attrName>style.visibility</p:attrName>
                                        </p:attrNameLst>
                                      </p:cBhvr>
                                      <p:to>
                                        <p:strVal val="visible"/>
                                      </p:to>
                                    </p:set>
                                    <p:anim calcmode="lin" valueType="num">
                                      <p:cBhvr additive="base">
                                        <p:cTn id="8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3" fill="hold">
                            <p:stCondLst>
                              <p:cond delay="500"/>
                            </p:stCondLst>
                            <p:childTnLst>
                              <p:par>
                                <p:cTn id="84" presetID="5" presetClass="exit" presetSubtype="10" fill="hold" grpId="0" nodeType="afterEffect">
                                  <p:stCondLst>
                                    <p:cond delay="0"/>
                                  </p:stCondLst>
                                  <p:childTnLst>
                                    <p:animEffect transition="out" filter="checkerboard(across)">
                                      <p:cBhvr>
                                        <p:cTn id="85" dur="500"/>
                                        <p:tgtEl>
                                          <p:spTgt spid="11">
                                            <p:txEl>
                                              <p:pRg st="0" end="0"/>
                                            </p:txEl>
                                          </p:spTgt>
                                        </p:tgtEl>
                                      </p:cBhvr>
                                    </p:animEffect>
                                    <p:set>
                                      <p:cBhvr>
                                        <p:cTn id="86" dur="1" fill="hold">
                                          <p:stCondLst>
                                            <p:cond delay="499"/>
                                          </p:stCondLst>
                                        </p:cTn>
                                        <p:tgtEl>
                                          <p:spTgt spid="11">
                                            <p:txEl>
                                              <p:pRg st="0" end="0"/>
                                            </p:txEl>
                                          </p:spTgt>
                                        </p:tgtEl>
                                        <p:attrNameLst>
                                          <p:attrName>style.visibility</p:attrName>
                                        </p:attrNameLst>
                                      </p:cBhvr>
                                      <p:to>
                                        <p:strVal val="hidden"/>
                                      </p:to>
                                    </p:set>
                                  </p:childTnLst>
                                </p:cTn>
                              </p:par>
                            </p:childTnLst>
                          </p:cTn>
                        </p:par>
                        <p:par>
                          <p:cTn id="87" fill="hold">
                            <p:stCondLst>
                              <p:cond delay="1000"/>
                            </p:stCondLst>
                            <p:childTnLst>
                              <p:par>
                                <p:cTn id="88" presetID="5" presetClass="exit" presetSubtype="10" fill="hold" grpId="0" nodeType="afterEffect">
                                  <p:stCondLst>
                                    <p:cond delay="0"/>
                                  </p:stCondLst>
                                  <p:childTnLst>
                                    <p:animEffect transition="out" filter="checkerboard(across)">
                                      <p:cBhvr>
                                        <p:cTn id="89" dur="500"/>
                                        <p:tgtEl>
                                          <p:spTgt spid="10">
                                            <p:txEl>
                                              <p:pRg st="0" end="0"/>
                                            </p:txEl>
                                          </p:spTgt>
                                        </p:tgtEl>
                                      </p:cBhvr>
                                    </p:animEffect>
                                    <p:set>
                                      <p:cBhvr>
                                        <p:cTn id="90" dur="1" fill="hold">
                                          <p:stCondLst>
                                            <p:cond delay="499"/>
                                          </p:stCondLst>
                                        </p:cTn>
                                        <p:tgtEl>
                                          <p:spTgt spid="10">
                                            <p:txEl>
                                              <p:pRg st="0" end="0"/>
                                            </p:txEl>
                                          </p:spTgt>
                                        </p:tgtEl>
                                        <p:attrNameLst>
                                          <p:attrName>style.visibility</p:attrName>
                                        </p:attrNameLst>
                                      </p:cBhvr>
                                      <p:to>
                                        <p:strVal val="hidden"/>
                                      </p:to>
                                    </p:set>
                                  </p:childTnLst>
                                </p:cTn>
                              </p:par>
                              <p:par>
                                <p:cTn id="91" presetID="5" presetClass="exit" presetSubtype="10" fill="hold" grpId="0" nodeType="withEffect">
                                  <p:stCondLst>
                                    <p:cond delay="0"/>
                                  </p:stCondLst>
                                  <p:childTnLst>
                                    <p:animEffect transition="out" filter="checkerboard(across)">
                                      <p:cBhvr>
                                        <p:cTn id="92" dur="500"/>
                                        <p:tgtEl>
                                          <p:spTgt spid="10">
                                            <p:bg/>
                                          </p:spTgt>
                                        </p:tgtEl>
                                      </p:cBhvr>
                                    </p:animEffect>
                                    <p:set>
                                      <p:cBhvr>
                                        <p:cTn id="93" dur="1" fill="hold">
                                          <p:stCondLst>
                                            <p:cond delay="499"/>
                                          </p:stCondLst>
                                        </p:cTn>
                                        <p:tgtEl>
                                          <p:spTgt spid="10">
                                            <p:bg/>
                                          </p:spTgt>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29"/>
                                        </p:tgtEl>
                                        <p:attrNameLst>
                                          <p:attrName>style.visibility</p:attrName>
                                        </p:attrNameLst>
                                      </p:cBhvr>
                                      <p:to>
                                        <p:strVal val="visible"/>
                                      </p:to>
                                    </p:set>
                                  </p:childTnLst>
                                </p:cTn>
                              </p:par>
                              <p:par>
                                <p:cTn id="98" presetID="2" presetClass="entr" presetSubtype="4" fill="hold" nodeType="withEffect">
                                  <p:stCondLst>
                                    <p:cond delay="0"/>
                                  </p:stCondLst>
                                  <p:childTnLst>
                                    <p:set>
                                      <p:cBhvr>
                                        <p:cTn id="99" dur="1" fill="hold">
                                          <p:stCondLst>
                                            <p:cond delay="0"/>
                                          </p:stCondLst>
                                        </p:cTn>
                                        <p:tgtEl>
                                          <p:spTgt spid="26">
                                            <p:txEl>
                                              <p:pRg st="0" end="0"/>
                                            </p:txEl>
                                          </p:spTgt>
                                        </p:tgtEl>
                                        <p:attrNameLst>
                                          <p:attrName>style.visibility</p:attrName>
                                        </p:attrNameLst>
                                      </p:cBhvr>
                                      <p:to>
                                        <p:strVal val="visible"/>
                                      </p:to>
                                    </p:set>
                                    <p:anim calcmode="lin" valueType="num">
                                      <p:cBhvr additive="base">
                                        <p:cTn id="10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102" fill="hold">
                            <p:stCondLst>
                              <p:cond delay="500"/>
                            </p:stCondLst>
                            <p:childTnLst>
                              <p:par>
                                <p:cTn id="103" presetID="5" presetClass="exit" presetSubtype="10" fill="hold" grpId="0" nodeType="afterEffect">
                                  <p:stCondLst>
                                    <p:cond delay="0"/>
                                  </p:stCondLst>
                                  <p:childTnLst>
                                    <p:animEffect transition="out" filter="checkerboard(across)">
                                      <p:cBhvr>
                                        <p:cTn id="104" dur="500"/>
                                        <p:tgtEl>
                                          <p:spTgt spid="13">
                                            <p:txEl>
                                              <p:pRg st="0" end="0"/>
                                            </p:txEl>
                                          </p:spTgt>
                                        </p:tgtEl>
                                      </p:cBhvr>
                                    </p:animEffect>
                                    <p:set>
                                      <p:cBhvr>
                                        <p:cTn id="105" dur="1" fill="hold">
                                          <p:stCondLst>
                                            <p:cond delay="499"/>
                                          </p:stCondLst>
                                        </p:cTn>
                                        <p:tgtEl>
                                          <p:spTgt spid="13">
                                            <p:txEl>
                                              <p:pRg st="0" end="0"/>
                                            </p:txEl>
                                          </p:spTgt>
                                        </p:tgtEl>
                                        <p:attrNameLst>
                                          <p:attrName>style.visibility</p:attrName>
                                        </p:attrNameLst>
                                      </p:cBhvr>
                                      <p:to>
                                        <p:strVal val="hidden"/>
                                      </p:to>
                                    </p:set>
                                  </p:childTnLst>
                                </p:cTn>
                              </p:par>
                            </p:childTnLst>
                          </p:cTn>
                        </p:par>
                        <p:par>
                          <p:cTn id="106" fill="hold">
                            <p:stCondLst>
                              <p:cond delay="1000"/>
                            </p:stCondLst>
                            <p:childTnLst>
                              <p:par>
                                <p:cTn id="107" presetID="5" presetClass="exit" presetSubtype="10" fill="hold" grpId="0" nodeType="afterEffect">
                                  <p:stCondLst>
                                    <p:cond delay="0"/>
                                  </p:stCondLst>
                                  <p:childTnLst>
                                    <p:animEffect transition="out" filter="checkerboard(across)">
                                      <p:cBhvr>
                                        <p:cTn id="108" dur="500"/>
                                        <p:tgtEl>
                                          <p:spTgt spid="12">
                                            <p:txEl>
                                              <p:pRg st="0" end="0"/>
                                            </p:txEl>
                                          </p:spTgt>
                                        </p:tgtEl>
                                      </p:cBhvr>
                                    </p:animEffect>
                                    <p:set>
                                      <p:cBhvr>
                                        <p:cTn id="109" dur="1" fill="hold">
                                          <p:stCondLst>
                                            <p:cond delay="499"/>
                                          </p:stCondLst>
                                        </p:cTn>
                                        <p:tgtEl>
                                          <p:spTgt spid="12">
                                            <p:txEl>
                                              <p:pRg st="0" end="0"/>
                                            </p:txEl>
                                          </p:spTgt>
                                        </p:tgtEl>
                                        <p:attrNameLst>
                                          <p:attrName>style.visibility</p:attrName>
                                        </p:attrNameLst>
                                      </p:cBhvr>
                                      <p:to>
                                        <p:strVal val="hidden"/>
                                      </p:to>
                                    </p:set>
                                  </p:childTnLst>
                                </p:cTn>
                              </p:par>
                            </p:childTnLst>
                          </p:cTn>
                        </p:par>
                        <p:par>
                          <p:cTn id="110" fill="hold">
                            <p:stCondLst>
                              <p:cond delay="1500"/>
                            </p:stCondLst>
                            <p:childTnLst>
                              <p:par>
                                <p:cTn id="111" presetID="5" presetClass="exit" presetSubtype="10" fill="hold" grpId="0" nodeType="afterEffect">
                                  <p:stCondLst>
                                    <p:cond delay="0"/>
                                  </p:stCondLst>
                                  <p:childTnLst>
                                    <p:animEffect transition="out" filter="checkerboard(across)">
                                      <p:cBhvr>
                                        <p:cTn id="112" dur="500"/>
                                        <p:tgtEl>
                                          <p:spTgt spid="9">
                                            <p:txEl>
                                              <p:pRg st="0" end="0"/>
                                            </p:txEl>
                                          </p:spTgt>
                                        </p:tgtEl>
                                      </p:cBhvr>
                                    </p:animEffect>
                                    <p:set>
                                      <p:cBhvr>
                                        <p:cTn id="113"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28"/>
                                        </p:tgtEl>
                                        <p:attrNameLst>
                                          <p:attrName>style.visibility</p:attrName>
                                        </p:attrNameLst>
                                      </p:cBhvr>
                                      <p:to>
                                        <p:strVal val="visible"/>
                                      </p:to>
                                    </p:set>
                                  </p:childTnLst>
                                </p:cTn>
                              </p:par>
                              <p:par>
                                <p:cTn id="118" presetID="2" presetClass="entr" presetSubtype="4" fill="hold" nodeType="withEffect">
                                  <p:stCondLst>
                                    <p:cond delay="0"/>
                                  </p:stCondLst>
                                  <p:childTnLst>
                                    <p:set>
                                      <p:cBhvr>
                                        <p:cTn id="119" dur="1" fill="hold">
                                          <p:stCondLst>
                                            <p:cond delay="0"/>
                                          </p:stCondLst>
                                        </p:cTn>
                                        <p:tgtEl>
                                          <p:spTgt spid="27">
                                            <p:txEl>
                                              <p:pRg st="0" end="0"/>
                                            </p:txEl>
                                          </p:spTgt>
                                        </p:tgtEl>
                                        <p:attrNameLst>
                                          <p:attrName>style.visibility</p:attrName>
                                        </p:attrNameLst>
                                      </p:cBhvr>
                                      <p:to>
                                        <p:strVal val="visible"/>
                                      </p:to>
                                    </p:set>
                                    <p:anim calcmode="lin" valueType="num">
                                      <p:cBhvr additive="base">
                                        <p:cTn id="120"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122" fill="hold">
                            <p:stCondLst>
                              <p:cond delay="500"/>
                            </p:stCondLst>
                            <p:childTnLst>
                              <p:par>
                                <p:cTn id="123" presetID="5" presetClass="exit" presetSubtype="10" fill="hold" grpId="1" nodeType="afterEffect">
                                  <p:stCondLst>
                                    <p:cond delay="0"/>
                                  </p:stCondLst>
                                  <p:childTnLst>
                                    <p:animEffect transition="out" filter="checkerboard(across)">
                                      <p:cBhvr>
                                        <p:cTn id="124" dur="500"/>
                                        <p:tgtEl>
                                          <p:spTgt spid="22"/>
                                        </p:tgtEl>
                                      </p:cBhvr>
                                    </p:animEffect>
                                    <p:set>
                                      <p:cBhvr>
                                        <p:cTn id="125" dur="1" fill="hold">
                                          <p:stCondLst>
                                            <p:cond delay="499"/>
                                          </p:stCondLst>
                                        </p:cTn>
                                        <p:tgtEl>
                                          <p:spTgt spid="22"/>
                                        </p:tgtEl>
                                        <p:attrNameLst>
                                          <p:attrName>style.visibility</p:attrName>
                                        </p:attrNameLst>
                                      </p:cBhvr>
                                      <p:to>
                                        <p:strVal val="hidden"/>
                                      </p:to>
                                    </p:set>
                                  </p:childTnLst>
                                </p:cTn>
                              </p:par>
                            </p:childTnLst>
                          </p:cTn>
                        </p:par>
                        <p:par>
                          <p:cTn id="126" fill="hold">
                            <p:stCondLst>
                              <p:cond delay="1000"/>
                            </p:stCondLst>
                            <p:childTnLst>
                              <p:par>
                                <p:cTn id="127" presetID="5" presetClass="exit" presetSubtype="10" fill="hold" grpId="0" nodeType="afterEffect">
                                  <p:stCondLst>
                                    <p:cond delay="0"/>
                                  </p:stCondLst>
                                  <p:childTnLst>
                                    <p:animEffect transition="out" filter="checkerboard(across)">
                                      <p:cBhvr>
                                        <p:cTn id="128" dur="500"/>
                                        <p:tgtEl>
                                          <p:spTgt spid="15">
                                            <p:txEl>
                                              <p:pRg st="0" end="0"/>
                                            </p:txEl>
                                          </p:spTgt>
                                        </p:tgtEl>
                                      </p:cBhvr>
                                    </p:animEffect>
                                    <p:set>
                                      <p:cBhvr>
                                        <p:cTn id="129" dur="1" fill="hold">
                                          <p:stCondLst>
                                            <p:cond delay="499"/>
                                          </p:stCondLst>
                                        </p:cTn>
                                        <p:tgtEl>
                                          <p:spTgt spid="1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allAtOnce"/>
      <p:bldP spid="9" grpId="0" build="allAtOnce"/>
      <p:bldP spid="10" grpId="0" build="allAtOnce" animBg="1"/>
      <p:bldP spid="11" grpId="0" build="allAtOnce"/>
      <p:bldP spid="12" grpId="0" build="allAtOnce"/>
      <p:bldP spid="13" grpId="0" build="allAtOnce"/>
      <p:bldP spid="15" grpId="0" build="allAtOnce"/>
      <p:bldP spid="22" grpId="0"/>
      <p:bldP spid="2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Grp="1" noChangeArrowheads="1"/>
          </p:cNvSpPr>
          <p:nvPr>
            <p:ph type="title"/>
          </p:nvPr>
        </p:nvSpPr>
        <p:spPr/>
        <p:txBody>
          <a:bodyPr/>
          <a:lstStyle/>
          <a:p>
            <a:pPr eaLnBrk="1" hangingPunct="1"/>
            <a:r>
              <a:rPr lang="en-US" dirty="0" smtClean="0"/>
              <a:t>Agenda</a:t>
            </a:r>
          </a:p>
        </p:txBody>
      </p:sp>
      <p:sp>
        <p:nvSpPr>
          <p:cNvPr id="35843" name="Rectangle 2"/>
          <p:cNvSpPr>
            <a:spLocks noChangeArrowheads="1"/>
          </p:cNvSpPr>
          <p:nvPr/>
        </p:nvSpPr>
        <p:spPr bwMode="auto">
          <a:xfrm>
            <a:off x="401638" y="6046788"/>
            <a:ext cx="8512175" cy="354012"/>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endParaRPr lang="en-US" dirty="0"/>
          </a:p>
        </p:txBody>
      </p:sp>
      <p:sp>
        <p:nvSpPr>
          <p:cNvPr id="34" name="AutoShape 38"/>
          <p:cNvSpPr>
            <a:spLocks noChangeArrowheads="1"/>
          </p:cNvSpPr>
          <p:nvPr/>
        </p:nvSpPr>
        <p:spPr bwMode="ltGray">
          <a:xfrm>
            <a:off x="609600" y="1249363"/>
            <a:ext cx="8143875" cy="4951412"/>
          </a:xfrm>
          <a:prstGeom prst="roundRect">
            <a:avLst>
              <a:gd name="adj" fmla="val 0"/>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fontAlgn="auto">
              <a:spcBef>
                <a:spcPts val="0"/>
              </a:spcBef>
              <a:spcAft>
                <a:spcPts val="0"/>
              </a:spcAft>
              <a:defRPr/>
            </a:pPr>
            <a:endParaRPr lang="en-US" dirty="0">
              <a:latin typeface="+mn-lt"/>
            </a:endParaRPr>
          </a:p>
        </p:txBody>
      </p:sp>
      <p:sp>
        <p:nvSpPr>
          <p:cNvPr id="35845" name="AutoShape 39"/>
          <p:cNvSpPr>
            <a:spLocks noChangeArrowheads="1"/>
          </p:cNvSpPr>
          <p:nvPr/>
        </p:nvSpPr>
        <p:spPr bwMode="ltGray">
          <a:xfrm>
            <a:off x="666750" y="1314450"/>
            <a:ext cx="8013700" cy="4953000"/>
          </a:xfrm>
          <a:prstGeom prst="roundRect">
            <a:avLst>
              <a:gd name="adj" fmla="val 0"/>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endParaRPr lang="en-US" dirty="0"/>
          </a:p>
        </p:txBody>
      </p:sp>
      <p:sp>
        <p:nvSpPr>
          <p:cNvPr id="35846" name="AutoShape 40"/>
          <p:cNvSpPr>
            <a:spLocks noChangeArrowheads="1"/>
          </p:cNvSpPr>
          <p:nvPr/>
        </p:nvSpPr>
        <p:spPr bwMode="ltGray">
          <a:xfrm>
            <a:off x="612775" y="6232525"/>
            <a:ext cx="8147050" cy="484188"/>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dirty="0"/>
          </a:p>
        </p:txBody>
      </p:sp>
      <p:sp>
        <p:nvSpPr>
          <p:cNvPr id="37" name="Rectangle 36"/>
          <p:cNvSpPr/>
          <p:nvPr/>
        </p:nvSpPr>
        <p:spPr bwMode="auto">
          <a:xfrm rot="10800000">
            <a:off x="612774" y="1828800"/>
            <a:ext cx="7292975"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solidFill>
                <a:schemeClr val="bg1"/>
              </a:solidFill>
              <a:latin typeface="+mn-lt"/>
            </a:endParaRPr>
          </a:p>
        </p:txBody>
      </p:sp>
      <p:sp>
        <p:nvSpPr>
          <p:cNvPr id="38" name="Rectangle 37"/>
          <p:cNvSpPr/>
          <p:nvPr/>
        </p:nvSpPr>
        <p:spPr bwMode="auto">
          <a:xfrm rot="10800000">
            <a:off x="790575" y="2253544"/>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39" name="Rectangle 38"/>
          <p:cNvSpPr/>
          <p:nvPr/>
        </p:nvSpPr>
        <p:spPr bwMode="auto">
          <a:xfrm rot="10800000">
            <a:off x="790575" y="2678287"/>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0" name="Rectangle 39"/>
          <p:cNvSpPr/>
          <p:nvPr/>
        </p:nvSpPr>
        <p:spPr bwMode="auto">
          <a:xfrm rot="10800000">
            <a:off x="790575" y="3103030"/>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1" name="Rectangle 40"/>
          <p:cNvSpPr/>
          <p:nvPr/>
        </p:nvSpPr>
        <p:spPr bwMode="auto">
          <a:xfrm rot="10800000">
            <a:off x="790575" y="3527773"/>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2" name="Rectangle 41"/>
          <p:cNvSpPr/>
          <p:nvPr/>
        </p:nvSpPr>
        <p:spPr bwMode="auto">
          <a:xfrm rot="10800000">
            <a:off x="790575" y="3952516"/>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3" name="Rectangle 42"/>
          <p:cNvSpPr/>
          <p:nvPr/>
        </p:nvSpPr>
        <p:spPr bwMode="auto">
          <a:xfrm rot="10800000">
            <a:off x="790575" y="4377259"/>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4" name="Rectangle 43"/>
          <p:cNvSpPr/>
          <p:nvPr/>
        </p:nvSpPr>
        <p:spPr bwMode="auto">
          <a:xfrm rot="10800000">
            <a:off x="790575" y="4802002"/>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6" name="Rectangle 23"/>
          <p:cNvSpPr>
            <a:spLocks noChangeArrowheads="1"/>
          </p:cNvSpPr>
          <p:nvPr/>
        </p:nvSpPr>
        <p:spPr bwMode="auto">
          <a:xfrm>
            <a:off x="790575" y="1873250"/>
            <a:ext cx="2874963" cy="338138"/>
          </a:xfrm>
          <a:prstGeom prst="rect">
            <a:avLst/>
          </a:prstGeom>
          <a:noFill/>
          <a:ln w="9525">
            <a:noFill/>
            <a:miter lim="800000"/>
            <a:headEnd/>
            <a:tailEnd/>
          </a:ln>
        </p:spPr>
        <p:txBody>
          <a:bodyPr wrap="none">
            <a:spAutoFit/>
          </a:bodyPr>
          <a:lstStyle/>
          <a:p>
            <a:pPr fontAlgn="auto">
              <a:spcBef>
                <a:spcPts val="0"/>
              </a:spcBef>
              <a:spcAft>
                <a:spcPts val="0"/>
              </a:spcAft>
              <a:buClr>
                <a:schemeClr val="bg1"/>
              </a:buClr>
              <a:defRPr/>
            </a:pPr>
            <a:r>
              <a:rPr lang="en-US" sz="1600" dirty="0">
                <a:solidFill>
                  <a:schemeClr val="bg1"/>
                </a:solidFill>
                <a:latin typeface="+mn-lt"/>
              </a:rPr>
              <a:t>Security Trends in Healthcare</a:t>
            </a:r>
          </a:p>
        </p:txBody>
      </p:sp>
      <p:sp>
        <p:nvSpPr>
          <p:cNvPr id="47" name="Rectangle 24"/>
          <p:cNvSpPr>
            <a:spLocks noChangeArrowheads="1"/>
          </p:cNvSpPr>
          <p:nvPr/>
        </p:nvSpPr>
        <p:spPr bwMode="auto">
          <a:xfrm>
            <a:off x="790575" y="2295525"/>
            <a:ext cx="4572000" cy="338138"/>
          </a:xfrm>
          <a:prstGeom prst="rect">
            <a:avLst/>
          </a:prstGeom>
          <a:noFill/>
          <a:ln w="9525">
            <a:noFill/>
            <a:miter lim="800000"/>
            <a:headEnd/>
            <a:tailEnd/>
          </a:ln>
        </p:spPr>
        <p:txBody>
          <a:bodyPr>
            <a:spAutoFit/>
          </a:bodyPr>
          <a:lstStyle/>
          <a:p>
            <a:pPr>
              <a:buClr>
                <a:schemeClr val="bg1"/>
              </a:buClr>
            </a:pPr>
            <a:r>
              <a:rPr lang="en-US" sz="1600" dirty="0">
                <a:solidFill>
                  <a:schemeClr val="bg1"/>
                </a:solidFill>
              </a:rPr>
              <a:t>Cisco MGN 2.0—Security Architecture</a:t>
            </a:r>
          </a:p>
        </p:txBody>
      </p:sp>
      <p:sp>
        <p:nvSpPr>
          <p:cNvPr id="48" name="Rectangle 25"/>
          <p:cNvSpPr>
            <a:spLocks noChangeArrowheads="1"/>
          </p:cNvSpPr>
          <p:nvPr/>
        </p:nvSpPr>
        <p:spPr bwMode="auto">
          <a:xfrm>
            <a:off x="790575" y="2717800"/>
            <a:ext cx="1995488" cy="338138"/>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Deployment Models</a:t>
            </a:r>
          </a:p>
        </p:txBody>
      </p:sp>
      <p:sp>
        <p:nvSpPr>
          <p:cNvPr id="49" name="Rectangle 26"/>
          <p:cNvSpPr>
            <a:spLocks noChangeArrowheads="1"/>
          </p:cNvSpPr>
          <p:nvPr/>
        </p:nvSpPr>
        <p:spPr bwMode="auto">
          <a:xfrm>
            <a:off x="790575" y="3140075"/>
            <a:ext cx="3624263" cy="338138"/>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Regulatory and Compliance Overview</a:t>
            </a:r>
          </a:p>
        </p:txBody>
      </p:sp>
      <p:sp>
        <p:nvSpPr>
          <p:cNvPr id="50" name="Rectangle 27"/>
          <p:cNvSpPr>
            <a:spLocks noChangeArrowheads="1"/>
          </p:cNvSpPr>
          <p:nvPr/>
        </p:nvSpPr>
        <p:spPr bwMode="auto">
          <a:xfrm>
            <a:off x="790575" y="3560763"/>
            <a:ext cx="2871299" cy="338554"/>
          </a:xfrm>
          <a:prstGeom prst="rect">
            <a:avLst/>
          </a:prstGeom>
          <a:noFill/>
          <a:ln w="9525">
            <a:noFill/>
            <a:miter lim="800000"/>
            <a:headEnd/>
            <a:tailEnd/>
          </a:ln>
        </p:spPr>
        <p:txBody>
          <a:bodyPr wrap="none">
            <a:spAutoFit/>
          </a:bodyPr>
          <a:lstStyle/>
          <a:p>
            <a:pPr>
              <a:buClr>
                <a:schemeClr val="bg1"/>
              </a:buClr>
            </a:pPr>
            <a:r>
              <a:rPr lang="en-US" sz="1600" dirty="0">
                <a:solidFill>
                  <a:schemeClr val="accent3"/>
                </a:solidFill>
              </a:rPr>
              <a:t>Clinical </a:t>
            </a:r>
            <a:r>
              <a:rPr lang="en-US" sz="1600" dirty="0" smtClean="0">
                <a:solidFill>
                  <a:schemeClr val="accent3"/>
                </a:solidFill>
              </a:rPr>
              <a:t>Devices and Systems</a:t>
            </a:r>
            <a:endParaRPr lang="en-US" sz="1600" dirty="0">
              <a:solidFill>
                <a:schemeClr val="accent3"/>
              </a:solidFill>
            </a:endParaRPr>
          </a:p>
        </p:txBody>
      </p:sp>
      <p:sp>
        <p:nvSpPr>
          <p:cNvPr id="52" name="Rectangle 29"/>
          <p:cNvSpPr>
            <a:spLocks noChangeArrowheads="1"/>
          </p:cNvSpPr>
          <p:nvPr/>
        </p:nvSpPr>
        <p:spPr bwMode="auto">
          <a:xfrm>
            <a:off x="791849" y="3981254"/>
            <a:ext cx="3048000" cy="338554"/>
          </a:xfrm>
          <a:prstGeom prst="rect">
            <a:avLst/>
          </a:prstGeom>
          <a:noFill/>
          <a:ln w="9525">
            <a:noFill/>
            <a:miter lim="800000"/>
            <a:headEnd/>
            <a:tailEnd/>
          </a:ln>
        </p:spPr>
        <p:txBody>
          <a:bodyPr wrap="square">
            <a:spAutoFit/>
          </a:bodyPr>
          <a:lstStyle/>
          <a:p>
            <a:pPr>
              <a:buClr>
                <a:schemeClr val="bg1"/>
              </a:buClr>
            </a:pPr>
            <a:r>
              <a:rPr lang="en-US" sz="1600" dirty="0">
                <a:solidFill>
                  <a:schemeClr val="bg1"/>
                </a:solidFill>
              </a:rPr>
              <a:t>Communication Devices</a:t>
            </a:r>
          </a:p>
        </p:txBody>
      </p:sp>
      <p:sp>
        <p:nvSpPr>
          <p:cNvPr id="53" name="Rectangle 30"/>
          <p:cNvSpPr>
            <a:spLocks noChangeArrowheads="1"/>
          </p:cNvSpPr>
          <p:nvPr/>
        </p:nvSpPr>
        <p:spPr bwMode="auto">
          <a:xfrm>
            <a:off x="800492" y="4400746"/>
            <a:ext cx="2520950" cy="338137"/>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General Purpose Devices</a:t>
            </a:r>
          </a:p>
        </p:txBody>
      </p:sp>
      <p:sp>
        <p:nvSpPr>
          <p:cNvPr id="54" name="Rectangle 31"/>
          <p:cNvSpPr>
            <a:spLocks noChangeArrowheads="1"/>
          </p:cNvSpPr>
          <p:nvPr/>
        </p:nvSpPr>
        <p:spPr bwMode="auto">
          <a:xfrm>
            <a:off x="809135" y="4800600"/>
            <a:ext cx="1063625" cy="338137"/>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Summary</a:t>
            </a:r>
          </a:p>
        </p:txBody>
      </p:sp>
      <p:pic>
        <p:nvPicPr>
          <p:cNvPr id="35883" name="Picture 54" descr="blueprint"/>
          <p:cNvPicPr>
            <a:picLocks noChangeAspect="1" noChangeArrowheads="1"/>
          </p:cNvPicPr>
          <p:nvPr/>
        </p:nvPicPr>
        <p:blipFill>
          <a:blip r:embed="rId3" cstate="print"/>
          <a:srcRect/>
          <a:stretch>
            <a:fillRect/>
          </a:stretch>
        </p:blipFill>
        <p:spPr bwMode="auto">
          <a:xfrm>
            <a:off x="5305425" y="1390650"/>
            <a:ext cx="3305175" cy="4676775"/>
          </a:xfrm>
          <a:prstGeom prst="rect">
            <a:avLst/>
          </a:prstGeom>
          <a:noFill/>
          <a:ln w="9525" algn="ctr">
            <a:solidFill>
              <a:srgbClr val="E6E6E8"/>
            </a:solid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par>
                                <p:cTn id="8" presetID="22" presetClass="entr" presetSubtype="2"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500"/>
                                        <p:tgtEl>
                                          <p:spTgt spid="38"/>
                                        </p:tgtEl>
                                      </p:cBhvr>
                                    </p:animEffect>
                                  </p:childTnLst>
                                </p:cTn>
                              </p:par>
                              <p:par>
                                <p:cTn id="11" presetID="22" presetClass="entr" presetSubtype="2"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right)">
                                      <p:cBhvr>
                                        <p:cTn id="13" dur="500"/>
                                        <p:tgtEl>
                                          <p:spTgt spid="39"/>
                                        </p:tgtEl>
                                      </p:cBhvr>
                                    </p:animEffect>
                                  </p:childTnLst>
                                </p:cTn>
                              </p:par>
                              <p:par>
                                <p:cTn id="14" presetID="22" presetClass="entr" presetSubtype="2"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right)">
                                      <p:cBhvr>
                                        <p:cTn id="16" dur="500"/>
                                        <p:tgtEl>
                                          <p:spTgt spid="40"/>
                                        </p:tgtEl>
                                      </p:cBhvr>
                                    </p:animEffect>
                                  </p:childTnLst>
                                </p:cTn>
                              </p:par>
                              <p:par>
                                <p:cTn id="17" presetID="22" presetClass="entr" presetSubtype="2"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par>
                                <p:cTn id="20" presetID="22" presetClass="entr" presetSubtype="2"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right)">
                                      <p:cBhvr>
                                        <p:cTn id="22" dur="500"/>
                                        <p:tgtEl>
                                          <p:spTgt spid="42"/>
                                        </p:tgtEl>
                                      </p:cBhvr>
                                    </p:animEffect>
                                  </p:childTnLst>
                                </p:cTn>
                              </p:par>
                              <p:par>
                                <p:cTn id="23" presetID="22" presetClass="entr" presetSubtype="2"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right)">
                                      <p:cBhvr>
                                        <p:cTn id="25" dur="500"/>
                                        <p:tgtEl>
                                          <p:spTgt spid="43"/>
                                        </p:tgtEl>
                                      </p:cBhvr>
                                    </p:animEffect>
                                  </p:childTnLst>
                                </p:cTn>
                              </p:par>
                              <p:par>
                                <p:cTn id="26" presetID="22" presetClass="entr" presetSubtype="2"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right)">
                                      <p:cBhvr>
                                        <p:cTn id="28" dur="500"/>
                                        <p:tgtEl>
                                          <p:spTgt spid="4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2" grpId="0"/>
      <p:bldP spid="53" grpId="0"/>
      <p:bldP spid="5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5" name="Elbow Connector 134"/>
          <p:cNvCxnSpPr/>
          <p:nvPr/>
        </p:nvCxnSpPr>
        <p:spPr>
          <a:xfrm rot="10800000">
            <a:off x="1562100" y="3276600"/>
            <a:ext cx="365125" cy="4572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196" name="Picture 14"/>
          <p:cNvPicPr>
            <a:picLocks noChangeArrowheads="1"/>
          </p:cNvPicPr>
          <p:nvPr/>
        </p:nvPicPr>
        <p:blipFill>
          <a:blip r:embed="rId6" cstate="print"/>
          <a:srcRect/>
          <a:stretch>
            <a:fillRect/>
          </a:stretch>
        </p:blipFill>
        <p:spPr bwMode="auto">
          <a:xfrm>
            <a:off x="228600" y="2792413"/>
            <a:ext cx="1433513" cy="865187"/>
          </a:xfrm>
          <a:prstGeom prst="rect">
            <a:avLst/>
          </a:prstGeom>
          <a:noFill/>
          <a:ln w="9525">
            <a:noFill/>
            <a:miter lim="800000"/>
            <a:headEnd/>
            <a:tailEnd/>
          </a:ln>
        </p:spPr>
      </p:pic>
      <p:pic>
        <p:nvPicPr>
          <p:cNvPr id="8197" name="Picture 3"/>
          <p:cNvPicPr>
            <a:picLocks noChangeAspect="1" noChangeArrowheads="1"/>
          </p:cNvPicPr>
          <p:nvPr/>
        </p:nvPicPr>
        <p:blipFill>
          <a:blip r:embed="rId7" cstate="print"/>
          <a:srcRect/>
          <a:stretch>
            <a:fillRect/>
          </a:stretch>
        </p:blipFill>
        <p:spPr bwMode="auto">
          <a:xfrm>
            <a:off x="4945063" y="4654550"/>
            <a:ext cx="1673225" cy="1339850"/>
          </a:xfrm>
          <a:prstGeom prst="rect">
            <a:avLst/>
          </a:prstGeom>
          <a:noFill/>
          <a:ln w="9525">
            <a:noFill/>
            <a:miter lim="800000"/>
            <a:headEnd/>
            <a:tailEnd/>
          </a:ln>
        </p:spPr>
      </p:pic>
      <p:cxnSp>
        <p:nvCxnSpPr>
          <p:cNvPr id="205" name="Straight Connector 204"/>
          <p:cNvCxnSpPr/>
          <p:nvPr/>
        </p:nvCxnSpPr>
        <p:spPr bwMode="auto">
          <a:xfrm rot="16200000" flipV="1">
            <a:off x="6342063" y="4162425"/>
            <a:ext cx="2393950" cy="3175"/>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8199" name="Straight Connector 187"/>
          <p:cNvCxnSpPr>
            <a:cxnSpLocks noChangeShapeType="1"/>
          </p:cNvCxnSpPr>
          <p:nvPr/>
        </p:nvCxnSpPr>
        <p:spPr bwMode="auto">
          <a:xfrm rot="5400000">
            <a:off x="7582694" y="3155156"/>
            <a:ext cx="382588" cy="3175"/>
          </a:xfrm>
          <a:prstGeom prst="line">
            <a:avLst/>
          </a:prstGeom>
          <a:noFill/>
          <a:ln w="15875" algn="ctr">
            <a:solidFill>
              <a:schemeClr val="tx1"/>
            </a:solidFill>
            <a:round/>
            <a:headEnd/>
            <a:tailEnd/>
          </a:ln>
        </p:spPr>
      </p:cxnSp>
      <p:cxnSp>
        <p:nvCxnSpPr>
          <p:cNvPr id="8200" name="Straight Connector 154"/>
          <p:cNvCxnSpPr>
            <a:cxnSpLocks noChangeShapeType="1"/>
          </p:cNvCxnSpPr>
          <p:nvPr/>
        </p:nvCxnSpPr>
        <p:spPr bwMode="auto">
          <a:xfrm>
            <a:off x="2520950" y="3733800"/>
            <a:ext cx="5383213" cy="0"/>
          </a:xfrm>
          <a:prstGeom prst="line">
            <a:avLst/>
          </a:prstGeom>
          <a:noFill/>
          <a:ln w="12700" algn="ctr">
            <a:solidFill>
              <a:schemeClr val="tx2"/>
            </a:solidFill>
            <a:round/>
            <a:headEnd/>
            <a:tailEnd/>
          </a:ln>
        </p:spPr>
      </p:cxnSp>
      <p:cxnSp>
        <p:nvCxnSpPr>
          <p:cNvPr id="8201" name="Straight Connector 150"/>
          <p:cNvCxnSpPr>
            <a:cxnSpLocks noChangeShapeType="1"/>
          </p:cNvCxnSpPr>
          <p:nvPr/>
        </p:nvCxnSpPr>
        <p:spPr bwMode="auto">
          <a:xfrm>
            <a:off x="2482850" y="2438400"/>
            <a:ext cx="5383213" cy="0"/>
          </a:xfrm>
          <a:prstGeom prst="line">
            <a:avLst/>
          </a:prstGeom>
          <a:noFill/>
          <a:ln w="12700" algn="ctr">
            <a:solidFill>
              <a:schemeClr val="tx2"/>
            </a:solidFill>
            <a:round/>
            <a:headEnd/>
            <a:tailEnd/>
          </a:ln>
        </p:spPr>
      </p:cxnSp>
      <p:graphicFrame>
        <p:nvGraphicFramePr>
          <p:cNvPr id="819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253"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02" name="Rectangle 3" hidden="1"/>
          <p:cNvSpPr>
            <a:spLocks noChangeArrowheads="1"/>
          </p:cNvSpPr>
          <p:nvPr>
            <p:custDataLst>
              <p:tags r:id="rId3"/>
            </p:custDataLst>
          </p:nvPr>
        </p:nvSpPr>
        <p:spPr bwMode="auto">
          <a:xfrm>
            <a:off x="0" y="0"/>
            <a:ext cx="158750" cy="158750"/>
          </a:xfrm>
          <a:prstGeom prst="rect">
            <a:avLst/>
          </a:prstGeom>
          <a:solidFill>
            <a:srgbClr val="FFFFCC"/>
          </a:solidFill>
          <a:ln w="9525" algn="ctr">
            <a:solidFill>
              <a:schemeClr val="tx2"/>
            </a:solidFill>
            <a:miter lim="800000"/>
            <a:headEnd/>
            <a:tailEnd/>
          </a:ln>
        </p:spPr>
        <p:txBody>
          <a:bodyPr wrap="none" lIns="0" tIns="0" rIns="0" bIns="0" anchor="ctr"/>
          <a:lstStyle/>
          <a:p>
            <a:pPr defTabSz="766763"/>
            <a:r>
              <a:rPr lang="en-US" sz="1400" dirty="0"/>
              <a:t> </a:t>
            </a:r>
          </a:p>
        </p:txBody>
      </p:sp>
      <p:sp>
        <p:nvSpPr>
          <p:cNvPr id="8203" name="Rectangle 83"/>
          <p:cNvSpPr>
            <a:spLocks noGrp="1"/>
          </p:cNvSpPr>
          <p:nvPr>
            <p:ph type="title" idx="4294967295"/>
          </p:nvPr>
        </p:nvSpPr>
        <p:spPr/>
        <p:txBody>
          <a:bodyPr/>
          <a:lstStyle/>
          <a:p>
            <a:pPr eaLnBrk="1" hangingPunct="1"/>
            <a:r>
              <a:rPr lang="en-US" dirty="0" smtClean="0"/>
              <a:t>Common Three-Tier EHR Architecture</a:t>
            </a:r>
          </a:p>
        </p:txBody>
      </p:sp>
      <p:pic>
        <p:nvPicPr>
          <p:cNvPr id="8204" name="Picture 58" descr="CS-MARS"/>
          <p:cNvPicPr>
            <a:picLocks noChangeAspect="1" noChangeArrowheads="1"/>
          </p:cNvPicPr>
          <p:nvPr/>
        </p:nvPicPr>
        <p:blipFill>
          <a:blip r:embed="rId9" cstate="print"/>
          <a:srcRect/>
          <a:stretch>
            <a:fillRect/>
          </a:stretch>
        </p:blipFill>
        <p:spPr bwMode="auto">
          <a:xfrm>
            <a:off x="4189413" y="1552575"/>
            <a:ext cx="760412" cy="487363"/>
          </a:xfrm>
          <a:prstGeom prst="rect">
            <a:avLst/>
          </a:prstGeom>
          <a:noFill/>
          <a:ln w="9525">
            <a:noFill/>
            <a:miter lim="800000"/>
            <a:headEnd/>
            <a:tailEnd/>
          </a:ln>
        </p:spPr>
      </p:pic>
      <p:pic>
        <p:nvPicPr>
          <p:cNvPr id="8205" name="Picture 58" descr="CS-MARS"/>
          <p:cNvPicPr>
            <a:picLocks noChangeAspect="1" noChangeArrowheads="1"/>
          </p:cNvPicPr>
          <p:nvPr/>
        </p:nvPicPr>
        <p:blipFill>
          <a:blip r:embed="rId9" cstate="print"/>
          <a:srcRect/>
          <a:stretch>
            <a:fillRect/>
          </a:stretch>
        </p:blipFill>
        <p:spPr bwMode="auto">
          <a:xfrm>
            <a:off x="6357938" y="1570038"/>
            <a:ext cx="760412" cy="487362"/>
          </a:xfrm>
          <a:prstGeom prst="rect">
            <a:avLst/>
          </a:prstGeom>
          <a:noFill/>
          <a:ln w="9525">
            <a:noFill/>
            <a:miter lim="800000"/>
            <a:headEnd/>
            <a:tailEnd/>
          </a:ln>
        </p:spPr>
      </p:pic>
      <p:sp>
        <p:nvSpPr>
          <p:cNvPr id="8206" name="TextBox 137"/>
          <p:cNvSpPr txBox="1">
            <a:spLocks noChangeArrowheads="1"/>
          </p:cNvSpPr>
          <p:nvPr/>
        </p:nvSpPr>
        <p:spPr bwMode="auto">
          <a:xfrm>
            <a:off x="1563688" y="1487488"/>
            <a:ext cx="1408112" cy="646112"/>
          </a:xfrm>
          <a:prstGeom prst="rect">
            <a:avLst/>
          </a:prstGeom>
          <a:noFill/>
          <a:ln w="9525">
            <a:noFill/>
            <a:miter lim="800000"/>
            <a:headEnd/>
            <a:tailEnd/>
          </a:ln>
        </p:spPr>
        <p:txBody>
          <a:bodyPr>
            <a:spAutoFit/>
          </a:bodyPr>
          <a:lstStyle/>
          <a:p>
            <a:pPr algn="ctr"/>
            <a:r>
              <a:rPr lang="en-US" sz="1200" dirty="0"/>
              <a:t>Application Control Engine (ACE)</a:t>
            </a:r>
          </a:p>
        </p:txBody>
      </p:sp>
      <p:cxnSp>
        <p:nvCxnSpPr>
          <p:cNvPr id="8207" name="Straight Connector 141"/>
          <p:cNvCxnSpPr>
            <a:cxnSpLocks noChangeShapeType="1"/>
          </p:cNvCxnSpPr>
          <p:nvPr/>
        </p:nvCxnSpPr>
        <p:spPr bwMode="auto">
          <a:xfrm rot="16200000" flipH="1">
            <a:off x="2209800" y="2514600"/>
            <a:ext cx="1143000" cy="1143000"/>
          </a:xfrm>
          <a:prstGeom prst="line">
            <a:avLst/>
          </a:prstGeom>
          <a:noFill/>
          <a:ln w="12700" algn="ctr">
            <a:solidFill>
              <a:schemeClr val="tx2"/>
            </a:solidFill>
            <a:round/>
            <a:headEnd/>
            <a:tailEnd/>
          </a:ln>
        </p:spPr>
      </p:cxnSp>
      <p:cxnSp>
        <p:nvCxnSpPr>
          <p:cNvPr id="8208" name="Straight Connector 144"/>
          <p:cNvCxnSpPr>
            <a:cxnSpLocks noChangeShapeType="1"/>
          </p:cNvCxnSpPr>
          <p:nvPr/>
        </p:nvCxnSpPr>
        <p:spPr bwMode="auto">
          <a:xfrm rot="5400000" flipH="1" flipV="1">
            <a:off x="2247900" y="2476500"/>
            <a:ext cx="1219200" cy="1143000"/>
          </a:xfrm>
          <a:prstGeom prst="line">
            <a:avLst/>
          </a:prstGeom>
          <a:noFill/>
          <a:ln w="12700" algn="ctr">
            <a:solidFill>
              <a:schemeClr val="tx2"/>
            </a:solidFill>
            <a:round/>
            <a:headEnd/>
            <a:tailEnd/>
          </a:ln>
        </p:spPr>
      </p:cxnSp>
      <p:cxnSp>
        <p:nvCxnSpPr>
          <p:cNvPr id="8209" name="Straight Connector 155"/>
          <p:cNvCxnSpPr>
            <a:cxnSpLocks noChangeShapeType="1"/>
          </p:cNvCxnSpPr>
          <p:nvPr/>
        </p:nvCxnSpPr>
        <p:spPr bwMode="auto">
          <a:xfrm rot="16200000" flipH="1">
            <a:off x="3429000" y="2590800"/>
            <a:ext cx="1219200" cy="914400"/>
          </a:xfrm>
          <a:prstGeom prst="line">
            <a:avLst/>
          </a:prstGeom>
          <a:noFill/>
          <a:ln w="12700" algn="ctr">
            <a:solidFill>
              <a:schemeClr val="tx2"/>
            </a:solidFill>
            <a:round/>
            <a:headEnd/>
            <a:tailEnd/>
          </a:ln>
        </p:spPr>
      </p:cxnSp>
      <p:cxnSp>
        <p:nvCxnSpPr>
          <p:cNvPr id="8210" name="Straight Connector 156"/>
          <p:cNvCxnSpPr>
            <a:cxnSpLocks noChangeShapeType="1"/>
          </p:cNvCxnSpPr>
          <p:nvPr/>
        </p:nvCxnSpPr>
        <p:spPr bwMode="auto">
          <a:xfrm rot="5400000" flipH="1" flipV="1">
            <a:off x="3390900" y="2476500"/>
            <a:ext cx="1219200" cy="1143000"/>
          </a:xfrm>
          <a:prstGeom prst="line">
            <a:avLst/>
          </a:prstGeom>
          <a:noFill/>
          <a:ln w="12700" algn="ctr">
            <a:solidFill>
              <a:schemeClr val="tx2"/>
            </a:solidFill>
            <a:round/>
            <a:headEnd/>
            <a:tailEnd/>
          </a:ln>
        </p:spPr>
      </p:cxnSp>
      <p:cxnSp>
        <p:nvCxnSpPr>
          <p:cNvPr id="8211" name="Straight Connector 158"/>
          <p:cNvCxnSpPr>
            <a:cxnSpLocks noChangeShapeType="1"/>
          </p:cNvCxnSpPr>
          <p:nvPr/>
        </p:nvCxnSpPr>
        <p:spPr bwMode="auto">
          <a:xfrm rot="16200000" flipH="1">
            <a:off x="4495800" y="2438400"/>
            <a:ext cx="1143000" cy="1143000"/>
          </a:xfrm>
          <a:prstGeom prst="line">
            <a:avLst/>
          </a:prstGeom>
          <a:noFill/>
          <a:ln w="12700" algn="ctr">
            <a:solidFill>
              <a:schemeClr val="tx2"/>
            </a:solidFill>
            <a:round/>
            <a:headEnd/>
            <a:tailEnd/>
          </a:ln>
        </p:spPr>
      </p:cxnSp>
      <p:cxnSp>
        <p:nvCxnSpPr>
          <p:cNvPr id="8212" name="Straight Connector 159"/>
          <p:cNvCxnSpPr>
            <a:cxnSpLocks noChangeShapeType="1"/>
          </p:cNvCxnSpPr>
          <p:nvPr/>
        </p:nvCxnSpPr>
        <p:spPr bwMode="auto">
          <a:xfrm rot="5400000" flipH="1" flipV="1">
            <a:off x="4495800" y="2514600"/>
            <a:ext cx="1219200" cy="1066800"/>
          </a:xfrm>
          <a:prstGeom prst="line">
            <a:avLst/>
          </a:prstGeom>
          <a:noFill/>
          <a:ln w="12700" algn="ctr">
            <a:solidFill>
              <a:schemeClr val="tx2"/>
            </a:solidFill>
            <a:round/>
            <a:headEnd/>
            <a:tailEnd/>
          </a:ln>
        </p:spPr>
      </p:cxnSp>
      <p:cxnSp>
        <p:nvCxnSpPr>
          <p:cNvPr id="8213" name="Straight Connector 164"/>
          <p:cNvCxnSpPr>
            <a:cxnSpLocks noChangeShapeType="1"/>
          </p:cNvCxnSpPr>
          <p:nvPr/>
        </p:nvCxnSpPr>
        <p:spPr bwMode="auto">
          <a:xfrm rot="16200000" flipH="1">
            <a:off x="5638800" y="2438400"/>
            <a:ext cx="1143000" cy="1143000"/>
          </a:xfrm>
          <a:prstGeom prst="line">
            <a:avLst/>
          </a:prstGeom>
          <a:noFill/>
          <a:ln w="12700" algn="ctr">
            <a:solidFill>
              <a:schemeClr val="tx2"/>
            </a:solidFill>
            <a:round/>
            <a:headEnd/>
            <a:tailEnd/>
          </a:ln>
        </p:spPr>
      </p:cxnSp>
      <p:cxnSp>
        <p:nvCxnSpPr>
          <p:cNvPr id="8214" name="Straight Connector 165"/>
          <p:cNvCxnSpPr>
            <a:cxnSpLocks noChangeShapeType="1"/>
          </p:cNvCxnSpPr>
          <p:nvPr/>
        </p:nvCxnSpPr>
        <p:spPr bwMode="auto">
          <a:xfrm rot="5400000" flipH="1" flipV="1">
            <a:off x="5486400" y="2590800"/>
            <a:ext cx="1371600" cy="1066800"/>
          </a:xfrm>
          <a:prstGeom prst="line">
            <a:avLst/>
          </a:prstGeom>
          <a:noFill/>
          <a:ln w="12700" algn="ctr">
            <a:solidFill>
              <a:schemeClr val="tx2"/>
            </a:solidFill>
            <a:round/>
            <a:headEnd/>
            <a:tailEnd/>
          </a:ln>
        </p:spPr>
      </p:cxnSp>
      <p:cxnSp>
        <p:nvCxnSpPr>
          <p:cNvPr id="8215" name="Straight Connector 166"/>
          <p:cNvCxnSpPr>
            <a:cxnSpLocks noChangeShapeType="1"/>
          </p:cNvCxnSpPr>
          <p:nvPr/>
        </p:nvCxnSpPr>
        <p:spPr bwMode="auto">
          <a:xfrm rot="16200000" flipH="1">
            <a:off x="6667500" y="2476500"/>
            <a:ext cx="1143000" cy="1066800"/>
          </a:xfrm>
          <a:prstGeom prst="line">
            <a:avLst/>
          </a:prstGeom>
          <a:noFill/>
          <a:ln w="12700" algn="ctr">
            <a:solidFill>
              <a:schemeClr val="tx2"/>
            </a:solidFill>
            <a:round/>
            <a:headEnd/>
            <a:tailEnd/>
          </a:ln>
        </p:spPr>
      </p:cxnSp>
      <p:cxnSp>
        <p:nvCxnSpPr>
          <p:cNvPr id="8216" name="Straight Connector 167"/>
          <p:cNvCxnSpPr>
            <a:cxnSpLocks noChangeShapeType="1"/>
          </p:cNvCxnSpPr>
          <p:nvPr/>
        </p:nvCxnSpPr>
        <p:spPr bwMode="auto">
          <a:xfrm rot="5400000" flipH="1" flipV="1">
            <a:off x="6629400" y="2590800"/>
            <a:ext cx="1295400" cy="990600"/>
          </a:xfrm>
          <a:prstGeom prst="line">
            <a:avLst/>
          </a:prstGeom>
          <a:noFill/>
          <a:ln w="12700" algn="ctr">
            <a:solidFill>
              <a:schemeClr val="tx2"/>
            </a:solidFill>
            <a:round/>
            <a:headEnd/>
            <a:tailEnd/>
          </a:ln>
        </p:spPr>
      </p:cxnSp>
      <p:sp>
        <p:nvSpPr>
          <p:cNvPr id="8217" name="TextBox 168"/>
          <p:cNvSpPr txBox="1">
            <a:spLocks noChangeArrowheads="1"/>
          </p:cNvSpPr>
          <p:nvPr/>
        </p:nvSpPr>
        <p:spPr bwMode="auto">
          <a:xfrm>
            <a:off x="2730500" y="1519238"/>
            <a:ext cx="1408113" cy="461962"/>
          </a:xfrm>
          <a:prstGeom prst="rect">
            <a:avLst/>
          </a:prstGeom>
          <a:noFill/>
          <a:ln w="9525">
            <a:noFill/>
            <a:miter lim="800000"/>
            <a:headEnd/>
            <a:tailEnd/>
          </a:ln>
        </p:spPr>
        <p:txBody>
          <a:bodyPr>
            <a:spAutoFit/>
          </a:bodyPr>
          <a:lstStyle/>
          <a:p>
            <a:pPr algn="ctr"/>
            <a:r>
              <a:rPr lang="en-US" sz="1200" dirty="0"/>
              <a:t>Presentation</a:t>
            </a:r>
          </a:p>
          <a:p>
            <a:pPr algn="ctr"/>
            <a:r>
              <a:rPr lang="en-US" sz="1200" dirty="0"/>
              <a:t>Layer</a:t>
            </a:r>
          </a:p>
        </p:txBody>
      </p:sp>
      <p:sp>
        <p:nvSpPr>
          <p:cNvPr id="8218" name="TextBox 169"/>
          <p:cNvSpPr txBox="1">
            <a:spLocks noChangeArrowheads="1"/>
          </p:cNvSpPr>
          <p:nvPr/>
        </p:nvSpPr>
        <p:spPr bwMode="auto">
          <a:xfrm>
            <a:off x="4992688" y="1519238"/>
            <a:ext cx="1408112" cy="461962"/>
          </a:xfrm>
          <a:prstGeom prst="rect">
            <a:avLst/>
          </a:prstGeom>
          <a:noFill/>
          <a:ln w="9525">
            <a:noFill/>
            <a:miter lim="800000"/>
            <a:headEnd/>
            <a:tailEnd/>
          </a:ln>
        </p:spPr>
        <p:txBody>
          <a:bodyPr>
            <a:spAutoFit/>
          </a:bodyPr>
          <a:lstStyle/>
          <a:p>
            <a:pPr algn="ctr"/>
            <a:r>
              <a:rPr lang="en-US" sz="1200" dirty="0"/>
              <a:t>Application</a:t>
            </a:r>
          </a:p>
          <a:p>
            <a:pPr algn="ctr"/>
            <a:r>
              <a:rPr lang="en-US" sz="1200" dirty="0"/>
              <a:t>Layer</a:t>
            </a:r>
          </a:p>
        </p:txBody>
      </p:sp>
      <p:sp>
        <p:nvSpPr>
          <p:cNvPr id="8219" name="TextBox 170"/>
          <p:cNvSpPr txBox="1">
            <a:spLocks noChangeArrowheads="1"/>
          </p:cNvSpPr>
          <p:nvPr/>
        </p:nvSpPr>
        <p:spPr bwMode="auto">
          <a:xfrm>
            <a:off x="7099300" y="1519238"/>
            <a:ext cx="1408113" cy="461962"/>
          </a:xfrm>
          <a:prstGeom prst="rect">
            <a:avLst/>
          </a:prstGeom>
          <a:noFill/>
          <a:ln w="9525">
            <a:noFill/>
            <a:miter lim="800000"/>
            <a:headEnd/>
            <a:tailEnd/>
          </a:ln>
        </p:spPr>
        <p:txBody>
          <a:bodyPr>
            <a:spAutoFit/>
          </a:bodyPr>
          <a:lstStyle/>
          <a:p>
            <a:pPr algn="ctr"/>
            <a:r>
              <a:rPr lang="en-US" sz="1200" dirty="0"/>
              <a:t>Data</a:t>
            </a:r>
            <a:br>
              <a:rPr lang="en-US" sz="1200" dirty="0"/>
            </a:br>
            <a:r>
              <a:rPr lang="en-US" sz="1200" dirty="0"/>
              <a:t>Layer</a:t>
            </a:r>
          </a:p>
        </p:txBody>
      </p:sp>
      <p:sp>
        <p:nvSpPr>
          <p:cNvPr id="172" name="TextBox 171"/>
          <p:cNvSpPr txBox="1"/>
          <p:nvPr/>
        </p:nvSpPr>
        <p:spPr>
          <a:xfrm>
            <a:off x="6153150" y="1295400"/>
            <a:ext cx="1162050" cy="276225"/>
          </a:xfrm>
          <a:prstGeom prst="rect">
            <a:avLst/>
          </a:prstGeom>
          <a:noFill/>
        </p:spPr>
        <p:txBody>
          <a:bodyPr>
            <a:spAutoFit/>
          </a:bodyPr>
          <a:lstStyle/>
          <a:p>
            <a:pPr algn="ctr" fontAlgn="auto">
              <a:spcBef>
                <a:spcPts val="0"/>
              </a:spcBef>
              <a:spcAft>
                <a:spcPts val="0"/>
              </a:spcAft>
              <a:defRPr/>
            </a:pPr>
            <a:r>
              <a:rPr lang="en-US" sz="1200" dirty="0" smtClean="0">
                <a:latin typeface="+mn-lt"/>
              </a:rPr>
              <a:t>IDS/IPS</a:t>
            </a:r>
            <a:endParaRPr lang="en-US" sz="1200" dirty="0">
              <a:latin typeface="+mn-lt"/>
            </a:endParaRPr>
          </a:p>
        </p:txBody>
      </p:sp>
      <p:sp>
        <p:nvSpPr>
          <p:cNvPr id="8222" name="TextBox 174"/>
          <p:cNvSpPr txBox="1">
            <a:spLocks noChangeArrowheads="1"/>
          </p:cNvSpPr>
          <p:nvPr/>
        </p:nvSpPr>
        <p:spPr bwMode="auto">
          <a:xfrm>
            <a:off x="7315200" y="4724400"/>
            <a:ext cx="1408113" cy="400050"/>
          </a:xfrm>
          <a:prstGeom prst="rect">
            <a:avLst/>
          </a:prstGeom>
          <a:noFill/>
          <a:ln w="9525">
            <a:noFill/>
            <a:miter lim="800000"/>
            <a:headEnd/>
            <a:tailEnd/>
          </a:ln>
        </p:spPr>
        <p:txBody>
          <a:bodyPr>
            <a:spAutoFit/>
          </a:bodyPr>
          <a:lstStyle/>
          <a:p>
            <a:pPr algn="ctr"/>
            <a:r>
              <a:rPr lang="en-US" sz="1000" dirty="0"/>
              <a:t>Host</a:t>
            </a:r>
            <a:r>
              <a:rPr lang="en-US" sz="700" dirty="0"/>
              <a:t> </a:t>
            </a:r>
            <a:r>
              <a:rPr lang="en-US" sz="1000" dirty="0"/>
              <a:t>Intrusion Prevention</a:t>
            </a:r>
          </a:p>
        </p:txBody>
      </p:sp>
      <p:cxnSp>
        <p:nvCxnSpPr>
          <p:cNvPr id="8223" name="Straight Connector 190"/>
          <p:cNvCxnSpPr>
            <a:cxnSpLocks noChangeShapeType="1"/>
          </p:cNvCxnSpPr>
          <p:nvPr/>
        </p:nvCxnSpPr>
        <p:spPr bwMode="auto">
          <a:xfrm rot="16200000" flipH="1">
            <a:off x="6457950" y="3155951"/>
            <a:ext cx="676275" cy="0"/>
          </a:xfrm>
          <a:prstGeom prst="line">
            <a:avLst/>
          </a:prstGeom>
          <a:noFill/>
          <a:ln w="15875" algn="ctr">
            <a:solidFill>
              <a:schemeClr val="tx1"/>
            </a:solidFill>
            <a:round/>
            <a:headEnd/>
            <a:tailEnd/>
          </a:ln>
        </p:spPr>
      </p:cxnSp>
      <p:cxnSp>
        <p:nvCxnSpPr>
          <p:cNvPr id="8224" name="Straight Connector 193"/>
          <p:cNvCxnSpPr>
            <a:cxnSpLocks noChangeShapeType="1"/>
          </p:cNvCxnSpPr>
          <p:nvPr/>
        </p:nvCxnSpPr>
        <p:spPr bwMode="auto">
          <a:xfrm rot="16200000" flipH="1">
            <a:off x="5438776" y="3135312"/>
            <a:ext cx="588962" cy="4763"/>
          </a:xfrm>
          <a:prstGeom prst="line">
            <a:avLst/>
          </a:prstGeom>
          <a:noFill/>
          <a:ln w="15875" algn="ctr">
            <a:solidFill>
              <a:schemeClr val="tx1"/>
            </a:solidFill>
            <a:round/>
            <a:headEnd/>
            <a:tailEnd/>
          </a:ln>
        </p:spPr>
      </p:cxnSp>
      <p:cxnSp>
        <p:nvCxnSpPr>
          <p:cNvPr id="8225" name="Straight Connector 194"/>
          <p:cNvCxnSpPr>
            <a:cxnSpLocks noChangeShapeType="1"/>
          </p:cNvCxnSpPr>
          <p:nvPr/>
        </p:nvCxnSpPr>
        <p:spPr bwMode="auto">
          <a:xfrm rot="5400000">
            <a:off x="4311650" y="3124201"/>
            <a:ext cx="568325" cy="6350"/>
          </a:xfrm>
          <a:prstGeom prst="line">
            <a:avLst/>
          </a:prstGeom>
          <a:noFill/>
          <a:ln w="15875" algn="ctr">
            <a:solidFill>
              <a:schemeClr val="tx1"/>
            </a:solidFill>
            <a:round/>
            <a:headEnd/>
            <a:tailEnd/>
          </a:ln>
        </p:spPr>
      </p:cxnSp>
      <p:cxnSp>
        <p:nvCxnSpPr>
          <p:cNvPr id="8226" name="Straight Connector 197"/>
          <p:cNvCxnSpPr>
            <a:cxnSpLocks noChangeShapeType="1"/>
          </p:cNvCxnSpPr>
          <p:nvPr/>
        </p:nvCxnSpPr>
        <p:spPr bwMode="auto">
          <a:xfrm rot="5400000">
            <a:off x="3166269" y="3058319"/>
            <a:ext cx="566738" cy="6350"/>
          </a:xfrm>
          <a:prstGeom prst="line">
            <a:avLst/>
          </a:prstGeom>
          <a:noFill/>
          <a:ln w="15875" algn="ctr">
            <a:solidFill>
              <a:schemeClr val="tx1"/>
            </a:solidFill>
            <a:round/>
            <a:headEnd/>
            <a:tailEnd/>
          </a:ln>
        </p:spPr>
      </p:cxnSp>
      <p:cxnSp>
        <p:nvCxnSpPr>
          <p:cNvPr id="206" name="Straight Connector 205"/>
          <p:cNvCxnSpPr/>
          <p:nvPr/>
        </p:nvCxnSpPr>
        <p:spPr bwMode="auto">
          <a:xfrm rot="5400000" flipH="1" flipV="1">
            <a:off x="4429919" y="3909219"/>
            <a:ext cx="2116137" cy="3175"/>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8228" name="Straight Connector 212"/>
          <p:cNvCxnSpPr>
            <a:cxnSpLocks noChangeShapeType="1"/>
          </p:cNvCxnSpPr>
          <p:nvPr/>
        </p:nvCxnSpPr>
        <p:spPr bwMode="auto">
          <a:xfrm rot="5400000">
            <a:off x="5060156" y="4491832"/>
            <a:ext cx="976313" cy="0"/>
          </a:xfrm>
          <a:prstGeom prst="line">
            <a:avLst/>
          </a:prstGeom>
          <a:noFill/>
          <a:ln w="15875" algn="ctr">
            <a:solidFill>
              <a:schemeClr val="accent1"/>
            </a:solidFill>
            <a:round/>
            <a:headEnd/>
            <a:tailEnd/>
          </a:ln>
        </p:spPr>
      </p:cxnSp>
      <p:cxnSp>
        <p:nvCxnSpPr>
          <p:cNvPr id="8229" name="Straight Connector 213"/>
          <p:cNvCxnSpPr>
            <a:cxnSpLocks noChangeShapeType="1"/>
          </p:cNvCxnSpPr>
          <p:nvPr/>
        </p:nvCxnSpPr>
        <p:spPr bwMode="auto">
          <a:xfrm rot="5400000">
            <a:off x="6979444" y="4779169"/>
            <a:ext cx="1246188" cy="0"/>
          </a:xfrm>
          <a:prstGeom prst="line">
            <a:avLst/>
          </a:prstGeom>
          <a:noFill/>
          <a:ln w="15875" algn="ctr">
            <a:solidFill>
              <a:schemeClr val="accent1"/>
            </a:solidFill>
            <a:round/>
            <a:headEnd/>
            <a:tailEnd/>
          </a:ln>
        </p:spPr>
      </p:cxnSp>
      <p:sp>
        <p:nvSpPr>
          <p:cNvPr id="8230" name="TextBox 214"/>
          <p:cNvSpPr txBox="1">
            <a:spLocks noChangeArrowheads="1"/>
          </p:cNvSpPr>
          <p:nvPr/>
        </p:nvSpPr>
        <p:spPr bwMode="auto">
          <a:xfrm>
            <a:off x="4799013" y="5657850"/>
            <a:ext cx="2058987" cy="396875"/>
          </a:xfrm>
          <a:prstGeom prst="rect">
            <a:avLst/>
          </a:prstGeom>
          <a:noFill/>
          <a:ln w="9525">
            <a:noFill/>
            <a:miter lim="800000"/>
            <a:headEnd/>
            <a:tailEnd/>
          </a:ln>
        </p:spPr>
        <p:txBody>
          <a:bodyPr>
            <a:spAutoFit/>
          </a:bodyPr>
          <a:lstStyle/>
          <a:p>
            <a:pPr algn="ctr"/>
            <a:r>
              <a:rPr lang="en-US" sz="1000" dirty="0"/>
              <a:t>Compute Services</a:t>
            </a:r>
            <a:br>
              <a:rPr lang="en-US" sz="1000" dirty="0"/>
            </a:br>
            <a:r>
              <a:rPr lang="en-US" sz="1000" dirty="0"/>
              <a:t>EHR Clinical Workflow Engines</a:t>
            </a:r>
          </a:p>
        </p:txBody>
      </p:sp>
      <p:sp>
        <p:nvSpPr>
          <p:cNvPr id="8231" name="TextBox 220"/>
          <p:cNvSpPr txBox="1">
            <a:spLocks noChangeArrowheads="1"/>
          </p:cNvSpPr>
          <p:nvPr/>
        </p:nvSpPr>
        <p:spPr bwMode="auto">
          <a:xfrm>
            <a:off x="5830888" y="4649788"/>
            <a:ext cx="1408112" cy="400050"/>
          </a:xfrm>
          <a:prstGeom prst="rect">
            <a:avLst/>
          </a:prstGeom>
          <a:noFill/>
          <a:ln w="9525">
            <a:noFill/>
            <a:miter lim="800000"/>
            <a:headEnd/>
            <a:tailEnd/>
          </a:ln>
        </p:spPr>
        <p:txBody>
          <a:bodyPr>
            <a:spAutoFit/>
          </a:bodyPr>
          <a:lstStyle/>
          <a:p>
            <a:pPr algn="ctr"/>
            <a:r>
              <a:rPr lang="en-US" sz="1000" dirty="0"/>
              <a:t>Host Intrusion Prevention</a:t>
            </a:r>
          </a:p>
        </p:txBody>
      </p:sp>
      <p:pic>
        <p:nvPicPr>
          <p:cNvPr id="8232" name="Picture 1029"/>
          <p:cNvPicPr>
            <a:picLocks noChangeArrowheads="1"/>
          </p:cNvPicPr>
          <p:nvPr/>
        </p:nvPicPr>
        <p:blipFill>
          <a:blip r:embed="rId10" cstate="print"/>
          <a:srcRect/>
          <a:stretch>
            <a:fillRect/>
          </a:stretch>
        </p:blipFill>
        <p:spPr bwMode="auto">
          <a:xfrm>
            <a:off x="5699125" y="4759325"/>
            <a:ext cx="263525" cy="361950"/>
          </a:xfrm>
          <a:prstGeom prst="rect">
            <a:avLst/>
          </a:prstGeom>
          <a:noFill/>
          <a:ln w="9525">
            <a:noFill/>
            <a:miter lim="800000"/>
            <a:headEnd/>
            <a:tailEnd/>
          </a:ln>
        </p:spPr>
      </p:pic>
      <p:pic>
        <p:nvPicPr>
          <p:cNvPr id="8233" name="Picture 3"/>
          <p:cNvPicPr>
            <a:picLocks noChangeAspect="1" noChangeArrowheads="1"/>
          </p:cNvPicPr>
          <p:nvPr/>
        </p:nvPicPr>
        <p:blipFill>
          <a:blip r:embed="rId7" cstate="print"/>
          <a:srcRect/>
          <a:stretch>
            <a:fillRect/>
          </a:stretch>
        </p:blipFill>
        <p:spPr bwMode="auto">
          <a:xfrm>
            <a:off x="2613025" y="4651375"/>
            <a:ext cx="1674813" cy="1339850"/>
          </a:xfrm>
          <a:prstGeom prst="rect">
            <a:avLst/>
          </a:prstGeom>
          <a:noFill/>
          <a:ln w="9525">
            <a:noFill/>
            <a:miter lim="800000"/>
            <a:headEnd/>
            <a:tailEnd/>
          </a:ln>
        </p:spPr>
      </p:pic>
      <p:sp>
        <p:nvSpPr>
          <p:cNvPr id="8234" name="TextBox 227"/>
          <p:cNvSpPr txBox="1">
            <a:spLocks noChangeArrowheads="1"/>
          </p:cNvSpPr>
          <p:nvPr/>
        </p:nvSpPr>
        <p:spPr bwMode="auto">
          <a:xfrm>
            <a:off x="1973263" y="5675313"/>
            <a:ext cx="3132137" cy="396875"/>
          </a:xfrm>
          <a:prstGeom prst="rect">
            <a:avLst/>
          </a:prstGeom>
          <a:noFill/>
          <a:ln w="9525">
            <a:noFill/>
            <a:miter lim="800000"/>
            <a:headEnd/>
            <a:tailEnd/>
          </a:ln>
        </p:spPr>
        <p:txBody>
          <a:bodyPr>
            <a:spAutoFit/>
          </a:bodyPr>
          <a:lstStyle/>
          <a:p>
            <a:pPr algn="ctr"/>
            <a:r>
              <a:rPr lang="en-US" sz="1000" dirty="0"/>
              <a:t>Access Layer—Web, Visual Basic, </a:t>
            </a:r>
            <a:br>
              <a:rPr lang="en-US" sz="1000" dirty="0"/>
            </a:br>
            <a:r>
              <a:rPr lang="en-US" sz="1000" dirty="0"/>
              <a:t>Thick Client Backend, Thin Client, </a:t>
            </a:r>
            <a:r>
              <a:rPr lang="en-US" sz="1000" dirty="0" smtClean="0"/>
              <a:t>VDI</a:t>
            </a:r>
            <a:r>
              <a:rPr lang="en-US" sz="1000" dirty="0"/>
              <a:t>, </a:t>
            </a:r>
            <a:r>
              <a:rPr lang="en-US" sz="1000" dirty="0" smtClean="0"/>
              <a:t>etc</a:t>
            </a:r>
            <a:r>
              <a:rPr lang="en-US" sz="1000" dirty="0"/>
              <a:t>.</a:t>
            </a:r>
          </a:p>
        </p:txBody>
      </p:sp>
      <p:cxnSp>
        <p:nvCxnSpPr>
          <p:cNvPr id="229" name="Straight Connector 228"/>
          <p:cNvCxnSpPr/>
          <p:nvPr/>
        </p:nvCxnSpPr>
        <p:spPr bwMode="auto">
          <a:xfrm rot="5400000" flipH="1" flipV="1">
            <a:off x="2202657" y="3936206"/>
            <a:ext cx="2116138" cy="3175"/>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8236" name="Straight Connector 229"/>
          <p:cNvCxnSpPr>
            <a:cxnSpLocks noChangeShapeType="1"/>
          </p:cNvCxnSpPr>
          <p:nvPr/>
        </p:nvCxnSpPr>
        <p:spPr bwMode="auto">
          <a:xfrm rot="5400000">
            <a:off x="2832100" y="4467225"/>
            <a:ext cx="977900" cy="0"/>
          </a:xfrm>
          <a:prstGeom prst="line">
            <a:avLst/>
          </a:prstGeom>
          <a:noFill/>
          <a:ln w="15875" algn="ctr">
            <a:solidFill>
              <a:schemeClr val="accent1"/>
            </a:solidFill>
            <a:round/>
            <a:headEnd/>
            <a:tailEnd/>
          </a:ln>
        </p:spPr>
      </p:cxnSp>
      <p:sp>
        <p:nvSpPr>
          <p:cNvPr id="8237" name="Rounded Rectangle 230"/>
          <p:cNvSpPr>
            <a:spLocks noChangeArrowheads="1"/>
          </p:cNvSpPr>
          <p:nvPr/>
        </p:nvSpPr>
        <p:spPr bwMode="auto">
          <a:xfrm>
            <a:off x="2133600" y="4648200"/>
            <a:ext cx="4876800" cy="1447800"/>
          </a:xfrm>
          <a:prstGeom prst="roundRect">
            <a:avLst>
              <a:gd name="adj" fmla="val 537"/>
            </a:avLst>
          </a:prstGeom>
          <a:noFill/>
          <a:ln w="15875" algn="ctr">
            <a:solidFill>
              <a:schemeClr val="accent1"/>
            </a:solidFill>
            <a:round/>
            <a:headEnd/>
            <a:tailEnd/>
          </a:ln>
        </p:spPr>
        <p:txBody>
          <a:bodyPr wrap="none" lIns="82124" tIns="41061" rIns="82124" bIns="41061" anchor="ctr"/>
          <a:lstStyle/>
          <a:p>
            <a:pPr algn="ctr" defTabSz="814388" eaLnBrk="0" hangingPunct="0">
              <a:lnSpc>
                <a:spcPct val="90000"/>
              </a:lnSpc>
            </a:pPr>
            <a:endParaRPr lang="en-US" sz="2400" b="1" dirty="0"/>
          </a:p>
        </p:txBody>
      </p:sp>
      <p:sp>
        <p:nvSpPr>
          <p:cNvPr id="8238" name="TextBox 231"/>
          <p:cNvSpPr txBox="1">
            <a:spLocks noChangeArrowheads="1"/>
          </p:cNvSpPr>
          <p:nvPr/>
        </p:nvSpPr>
        <p:spPr bwMode="auto">
          <a:xfrm>
            <a:off x="3468688" y="4625975"/>
            <a:ext cx="1408112" cy="400050"/>
          </a:xfrm>
          <a:prstGeom prst="rect">
            <a:avLst/>
          </a:prstGeom>
          <a:noFill/>
          <a:ln w="9525">
            <a:noFill/>
            <a:miter lim="800000"/>
            <a:headEnd/>
            <a:tailEnd/>
          </a:ln>
        </p:spPr>
        <p:txBody>
          <a:bodyPr>
            <a:spAutoFit/>
          </a:bodyPr>
          <a:lstStyle/>
          <a:p>
            <a:pPr algn="ctr"/>
            <a:r>
              <a:rPr lang="en-US" sz="1000" dirty="0"/>
              <a:t>Host Intrusion Prevention</a:t>
            </a:r>
          </a:p>
        </p:txBody>
      </p:sp>
      <p:pic>
        <p:nvPicPr>
          <p:cNvPr id="8239" name="Picture 1029"/>
          <p:cNvPicPr>
            <a:picLocks noChangeArrowheads="1"/>
          </p:cNvPicPr>
          <p:nvPr/>
        </p:nvPicPr>
        <p:blipFill>
          <a:blip r:embed="rId10" cstate="print"/>
          <a:srcRect/>
          <a:stretch>
            <a:fillRect/>
          </a:stretch>
        </p:blipFill>
        <p:spPr bwMode="auto">
          <a:xfrm>
            <a:off x="3471863" y="4735513"/>
            <a:ext cx="263525" cy="361950"/>
          </a:xfrm>
          <a:prstGeom prst="rect">
            <a:avLst/>
          </a:prstGeom>
          <a:noFill/>
          <a:ln w="9525">
            <a:noFill/>
            <a:miter lim="800000"/>
            <a:headEnd/>
            <a:tailEnd/>
          </a:ln>
        </p:spPr>
      </p:pic>
      <p:sp>
        <p:nvSpPr>
          <p:cNvPr id="8240" name="TextBox 233"/>
          <p:cNvSpPr txBox="1">
            <a:spLocks noChangeArrowheads="1"/>
          </p:cNvSpPr>
          <p:nvPr/>
        </p:nvSpPr>
        <p:spPr bwMode="auto">
          <a:xfrm>
            <a:off x="3048000" y="6138863"/>
            <a:ext cx="3316288" cy="244475"/>
          </a:xfrm>
          <a:prstGeom prst="rect">
            <a:avLst/>
          </a:prstGeom>
          <a:noFill/>
          <a:ln w="9525">
            <a:noFill/>
            <a:miter lim="800000"/>
            <a:headEnd/>
            <a:tailEnd/>
          </a:ln>
        </p:spPr>
        <p:txBody>
          <a:bodyPr>
            <a:spAutoFit/>
          </a:bodyPr>
          <a:lstStyle/>
          <a:p>
            <a:pPr algn="ctr"/>
            <a:r>
              <a:rPr lang="en-US" sz="1000" dirty="0"/>
              <a:t>Virtualized Computer Services—Cisco UCS </a:t>
            </a:r>
          </a:p>
        </p:txBody>
      </p:sp>
      <p:sp>
        <p:nvSpPr>
          <p:cNvPr id="8241" name="TextBox 234"/>
          <p:cNvSpPr txBox="1">
            <a:spLocks noChangeArrowheads="1"/>
          </p:cNvSpPr>
          <p:nvPr/>
        </p:nvSpPr>
        <p:spPr bwMode="auto">
          <a:xfrm>
            <a:off x="3733800" y="4095750"/>
            <a:ext cx="1169988" cy="400050"/>
          </a:xfrm>
          <a:prstGeom prst="rect">
            <a:avLst/>
          </a:prstGeom>
          <a:noFill/>
          <a:ln w="9525">
            <a:noFill/>
            <a:miter lim="800000"/>
            <a:headEnd/>
            <a:tailEnd/>
          </a:ln>
        </p:spPr>
        <p:txBody>
          <a:bodyPr>
            <a:spAutoFit/>
          </a:bodyPr>
          <a:lstStyle/>
          <a:p>
            <a:pPr algn="ctr"/>
            <a:r>
              <a:rPr lang="en-US" sz="1000" dirty="0"/>
              <a:t>Adaptive Security Appliance (ASA)</a:t>
            </a:r>
          </a:p>
        </p:txBody>
      </p:sp>
      <p:sp>
        <p:nvSpPr>
          <p:cNvPr id="8242" name="TextBox 235"/>
          <p:cNvSpPr txBox="1">
            <a:spLocks noChangeArrowheads="1"/>
          </p:cNvSpPr>
          <p:nvPr/>
        </p:nvSpPr>
        <p:spPr bwMode="auto">
          <a:xfrm>
            <a:off x="5902325" y="4095750"/>
            <a:ext cx="1211263" cy="400050"/>
          </a:xfrm>
          <a:prstGeom prst="rect">
            <a:avLst/>
          </a:prstGeom>
          <a:noFill/>
          <a:ln w="9525">
            <a:noFill/>
            <a:miter lim="800000"/>
            <a:headEnd/>
            <a:tailEnd/>
          </a:ln>
        </p:spPr>
        <p:txBody>
          <a:bodyPr>
            <a:spAutoFit/>
          </a:bodyPr>
          <a:lstStyle/>
          <a:p>
            <a:pPr algn="ctr"/>
            <a:r>
              <a:rPr lang="en-US" sz="1000" dirty="0"/>
              <a:t>Adaptive Security Appliance (ASA)</a:t>
            </a:r>
          </a:p>
        </p:txBody>
      </p:sp>
      <p:cxnSp>
        <p:nvCxnSpPr>
          <p:cNvPr id="8243" name="Straight Connector 253"/>
          <p:cNvCxnSpPr>
            <a:cxnSpLocks noChangeShapeType="1"/>
          </p:cNvCxnSpPr>
          <p:nvPr/>
        </p:nvCxnSpPr>
        <p:spPr bwMode="auto">
          <a:xfrm>
            <a:off x="1071563" y="4540250"/>
            <a:ext cx="6816725" cy="0"/>
          </a:xfrm>
          <a:prstGeom prst="line">
            <a:avLst/>
          </a:prstGeom>
          <a:noFill/>
          <a:ln w="12700" algn="ctr">
            <a:solidFill>
              <a:schemeClr val="tx1"/>
            </a:solidFill>
            <a:prstDash val="sysDash"/>
            <a:round/>
            <a:headEnd/>
            <a:tailEnd/>
          </a:ln>
        </p:spPr>
      </p:cxnSp>
      <p:cxnSp>
        <p:nvCxnSpPr>
          <p:cNvPr id="8244" name="Straight Connector 256"/>
          <p:cNvCxnSpPr>
            <a:cxnSpLocks noChangeShapeType="1"/>
          </p:cNvCxnSpPr>
          <p:nvPr/>
        </p:nvCxnSpPr>
        <p:spPr bwMode="auto">
          <a:xfrm rot="16200000" flipV="1">
            <a:off x="1128712" y="3584576"/>
            <a:ext cx="1920875" cy="0"/>
          </a:xfrm>
          <a:prstGeom prst="line">
            <a:avLst/>
          </a:prstGeom>
          <a:noFill/>
          <a:ln w="12700" algn="ctr">
            <a:solidFill>
              <a:schemeClr val="tx1"/>
            </a:solidFill>
            <a:prstDash val="sysDash"/>
            <a:round/>
            <a:headEnd/>
            <a:tailEnd/>
          </a:ln>
        </p:spPr>
      </p:cxnSp>
      <p:cxnSp>
        <p:nvCxnSpPr>
          <p:cNvPr id="8245" name="Straight Connector 260"/>
          <p:cNvCxnSpPr>
            <a:cxnSpLocks noChangeShapeType="1"/>
          </p:cNvCxnSpPr>
          <p:nvPr/>
        </p:nvCxnSpPr>
        <p:spPr bwMode="auto">
          <a:xfrm rot="16200000" flipV="1">
            <a:off x="2568575" y="3584576"/>
            <a:ext cx="1920875" cy="0"/>
          </a:xfrm>
          <a:prstGeom prst="line">
            <a:avLst/>
          </a:prstGeom>
          <a:noFill/>
          <a:ln w="12700" algn="ctr">
            <a:solidFill>
              <a:schemeClr val="tx1"/>
            </a:solidFill>
            <a:prstDash val="sysDash"/>
            <a:round/>
            <a:headEnd/>
            <a:tailEnd/>
          </a:ln>
        </p:spPr>
      </p:cxnSp>
      <p:cxnSp>
        <p:nvCxnSpPr>
          <p:cNvPr id="8246" name="Straight Connector 261"/>
          <p:cNvCxnSpPr>
            <a:cxnSpLocks noChangeShapeType="1"/>
          </p:cNvCxnSpPr>
          <p:nvPr/>
        </p:nvCxnSpPr>
        <p:spPr bwMode="auto">
          <a:xfrm rot="16200000" flipV="1">
            <a:off x="3884612" y="3584576"/>
            <a:ext cx="1920875" cy="0"/>
          </a:xfrm>
          <a:prstGeom prst="line">
            <a:avLst/>
          </a:prstGeom>
          <a:noFill/>
          <a:ln w="12700" algn="ctr">
            <a:solidFill>
              <a:schemeClr val="tx1"/>
            </a:solidFill>
            <a:prstDash val="sysDash"/>
            <a:round/>
            <a:headEnd/>
            <a:tailEnd/>
          </a:ln>
        </p:spPr>
      </p:cxnSp>
      <p:cxnSp>
        <p:nvCxnSpPr>
          <p:cNvPr id="8247" name="Straight Connector 262"/>
          <p:cNvCxnSpPr>
            <a:cxnSpLocks noChangeShapeType="1"/>
          </p:cNvCxnSpPr>
          <p:nvPr/>
        </p:nvCxnSpPr>
        <p:spPr bwMode="auto">
          <a:xfrm rot="16200000" flipV="1">
            <a:off x="6066631" y="3580607"/>
            <a:ext cx="1919287" cy="0"/>
          </a:xfrm>
          <a:prstGeom prst="line">
            <a:avLst/>
          </a:prstGeom>
          <a:noFill/>
          <a:ln w="12700" algn="ctr">
            <a:solidFill>
              <a:schemeClr val="tx1"/>
            </a:solidFill>
            <a:prstDash val="sysDash"/>
            <a:round/>
            <a:headEnd/>
            <a:tailEnd/>
          </a:ln>
        </p:spPr>
      </p:cxnSp>
      <p:cxnSp>
        <p:nvCxnSpPr>
          <p:cNvPr id="8248" name="Straight Connector 263"/>
          <p:cNvCxnSpPr>
            <a:cxnSpLocks noChangeShapeType="1"/>
          </p:cNvCxnSpPr>
          <p:nvPr/>
        </p:nvCxnSpPr>
        <p:spPr bwMode="auto">
          <a:xfrm rot="16200000" flipV="1">
            <a:off x="6919912" y="3584576"/>
            <a:ext cx="1920875" cy="0"/>
          </a:xfrm>
          <a:prstGeom prst="line">
            <a:avLst/>
          </a:prstGeom>
          <a:noFill/>
          <a:ln w="12700" algn="ctr">
            <a:solidFill>
              <a:schemeClr val="tx1"/>
            </a:solidFill>
            <a:prstDash val="sysDash"/>
            <a:round/>
            <a:headEnd/>
            <a:tailEnd/>
          </a:ln>
        </p:spPr>
      </p:cxnSp>
      <p:cxnSp>
        <p:nvCxnSpPr>
          <p:cNvPr id="8249" name="Straight Connector 265"/>
          <p:cNvCxnSpPr>
            <a:cxnSpLocks noChangeShapeType="1"/>
          </p:cNvCxnSpPr>
          <p:nvPr/>
        </p:nvCxnSpPr>
        <p:spPr bwMode="auto">
          <a:xfrm rot="5400000" flipH="1" flipV="1">
            <a:off x="2846388" y="4757738"/>
            <a:ext cx="457200" cy="0"/>
          </a:xfrm>
          <a:prstGeom prst="line">
            <a:avLst/>
          </a:prstGeom>
          <a:noFill/>
          <a:ln w="15875" algn="ctr">
            <a:solidFill>
              <a:schemeClr val="tx1"/>
            </a:solidFill>
            <a:prstDash val="sysDash"/>
            <a:round/>
            <a:headEnd/>
            <a:tailEnd/>
          </a:ln>
        </p:spPr>
      </p:cxnSp>
      <p:cxnSp>
        <p:nvCxnSpPr>
          <p:cNvPr id="8250" name="Straight Connector 268"/>
          <p:cNvCxnSpPr>
            <a:cxnSpLocks noChangeShapeType="1"/>
          </p:cNvCxnSpPr>
          <p:nvPr/>
        </p:nvCxnSpPr>
        <p:spPr bwMode="auto">
          <a:xfrm rot="5400000" flipH="1" flipV="1">
            <a:off x="5160963" y="4754563"/>
            <a:ext cx="457200" cy="0"/>
          </a:xfrm>
          <a:prstGeom prst="line">
            <a:avLst/>
          </a:prstGeom>
          <a:noFill/>
          <a:ln w="15875" algn="ctr">
            <a:solidFill>
              <a:schemeClr val="tx1"/>
            </a:solidFill>
            <a:prstDash val="sysDash"/>
            <a:round/>
            <a:headEnd/>
            <a:tailEnd/>
          </a:ln>
        </p:spPr>
      </p:cxnSp>
      <p:cxnSp>
        <p:nvCxnSpPr>
          <p:cNvPr id="8251" name="Straight Connector 269"/>
          <p:cNvCxnSpPr>
            <a:cxnSpLocks noChangeShapeType="1"/>
          </p:cNvCxnSpPr>
          <p:nvPr/>
        </p:nvCxnSpPr>
        <p:spPr bwMode="auto">
          <a:xfrm rot="16200000" flipV="1">
            <a:off x="4962525" y="3584576"/>
            <a:ext cx="1920875" cy="0"/>
          </a:xfrm>
          <a:prstGeom prst="line">
            <a:avLst/>
          </a:prstGeom>
          <a:noFill/>
          <a:ln w="12700" algn="ctr">
            <a:solidFill>
              <a:schemeClr val="tx1"/>
            </a:solidFill>
            <a:prstDash val="sysDash"/>
            <a:round/>
            <a:headEnd/>
            <a:tailEnd/>
          </a:ln>
        </p:spPr>
      </p:cxnSp>
      <p:pic>
        <p:nvPicPr>
          <p:cNvPr id="8252" name="Picture 5" descr="DataCenterSwitch"/>
          <p:cNvPicPr>
            <a:picLocks noChangeAspect="1" noChangeArrowheads="1"/>
          </p:cNvPicPr>
          <p:nvPr/>
        </p:nvPicPr>
        <p:blipFill>
          <a:blip r:embed="rId11" cstate="print"/>
          <a:srcRect/>
          <a:stretch>
            <a:fillRect/>
          </a:stretch>
        </p:blipFill>
        <p:spPr bwMode="auto">
          <a:xfrm>
            <a:off x="7459663" y="1958975"/>
            <a:ext cx="714375" cy="1033463"/>
          </a:xfrm>
          <a:prstGeom prst="rect">
            <a:avLst/>
          </a:prstGeom>
          <a:noFill/>
          <a:ln w="9525">
            <a:noFill/>
            <a:miter lim="800000"/>
            <a:headEnd/>
            <a:tailEnd/>
          </a:ln>
        </p:spPr>
      </p:pic>
      <p:pic>
        <p:nvPicPr>
          <p:cNvPr id="8253" name="Picture 5" descr="DataCenterSwitch"/>
          <p:cNvPicPr>
            <a:picLocks noChangeAspect="1" noChangeArrowheads="1"/>
          </p:cNvPicPr>
          <p:nvPr/>
        </p:nvPicPr>
        <p:blipFill>
          <a:blip r:embed="rId11" cstate="print"/>
          <a:srcRect/>
          <a:stretch>
            <a:fillRect/>
          </a:stretch>
        </p:blipFill>
        <p:spPr bwMode="auto">
          <a:xfrm>
            <a:off x="7445375" y="3175000"/>
            <a:ext cx="714375" cy="1033463"/>
          </a:xfrm>
          <a:prstGeom prst="rect">
            <a:avLst/>
          </a:prstGeom>
          <a:noFill/>
          <a:ln w="9525">
            <a:noFill/>
            <a:miter lim="800000"/>
            <a:headEnd/>
            <a:tailEnd/>
          </a:ln>
        </p:spPr>
      </p:pic>
      <p:pic>
        <p:nvPicPr>
          <p:cNvPr id="8254" name="Picture 57" descr="icon_color"/>
          <p:cNvPicPr>
            <a:picLocks noChangeAspect="1" noChangeArrowheads="1"/>
          </p:cNvPicPr>
          <p:nvPr/>
        </p:nvPicPr>
        <p:blipFill>
          <a:blip r:embed="rId12" cstate="print"/>
          <a:srcRect/>
          <a:stretch>
            <a:fillRect/>
          </a:stretch>
        </p:blipFill>
        <p:spPr bwMode="auto">
          <a:xfrm>
            <a:off x="4197350" y="2125663"/>
            <a:ext cx="733425" cy="700087"/>
          </a:xfrm>
          <a:prstGeom prst="rect">
            <a:avLst/>
          </a:prstGeom>
          <a:noFill/>
          <a:ln w="9525">
            <a:noFill/>
            <a:miter lim="800000"/>
            <a:headEnd/>
            <a:tailEnd/>
          </a:ln>
        </p:spPr>
      </p:pic>
      <p:pic>
        <p:nvPicPr>
          <p:cNvPr id="8255" name="Picture 57" descr="icon_color"/>
          <p:cNvPicPr>
            <a:picLocks noChangeAspect="1" noChangeArrowheads="1"/>
          </p:cNvPicPr>
          <p:nvPr/>
        </p:nvPicPr>
        <p:blipFill>
          <a:blip r:embed="rId12" cstate="print"/>
          <a:srcRect/>
          <a:stretch>
            <a:fillRect/>
          </a:stretch>
        </p:blipFill>
        <p:spPr bwMode="auto">
          <a:xfrm>
            <a:off x="4213225" y="3341688"/>
            <a:ext cx="735013" cy="700087"/>
          </a:xfrm>
          <a:prstGeom prst="rect">
            <a:avLst/>
          </a:prstGeom>
          <a:noFill/>
          <a:ln w="9525">
            <a:noFill/>
            <a:miter lim="800000"/>
            <a:headEnd/>
            <a:tailEnd/>
          </a:ln>
        </p:spPr>
      </p:pic>
      <p:pic>
        <p:nvPicPr>
          <p:cNvPr id="8256" name="Picture 57" descr="icon_color"/>
          <p:cNvPicPr>
            <a:picLocks noChangeAspect="1" noChangeArrowheads="1"/>
          </p:cNvPicPr>
          <p:nvPr/>
        </p:nvPicPr>
        <p:blipFill>
          <a:blip r:embed="rId12" cstate="print"/>
          <a:srcRect/>
          <a:stretch>
            <a:fillRect/>
          </a:stretch>
        </p:blipFill>
        <p:spPr bwMode="auto">
          <a:xfrm>
            <a:off x="6364288" y="2125663"/>
            <a:ext cx="735012" cy="700087"/>
          </a:xfrm>
          <a:prstGeom prst="rect">
            <a:avLst/>
          </a:prstGeom>
          <a:noFill/>
          <a:ln w="9525">
            <a:noFill/>
            <a:miter lim="800000"/>
            <a:headEnd/>
            <a:tailEnd/>
          </a:ln>
        </p:spPr>
      </p:pic>
      <p:pic>
        <p:nvPicPr>
          <p:cNvPr id="8257" name="Picture 57" descr="icon_color"/>
          <p:cNvPicPr>
            <a:picLocks noChangeAspect="1" noChangeArrowheads="1"/>
          </p:cNvPicPr>
          <p:nvPr/>
        </p:nvPicPr>
        <p:blipFill>
          <a:blip r:embed="rId12" cstate="print"/>
          <a:srcRect/>
          <a:stretch>
            <a:fillRect/>
          </a:stretch>
        </p:blipFill>
        <p:spPr bwMode="auto">
          <a:xfrm>
            <a:off x="6454775" y="3341688"/>
            <a:ext cx="733425" cy="700087"/>
          </a:xfrm>
          <a:prstGeom prst="rect">
            <a:avLst/>
          </a:prstGeom>
          <a:noFill/>
          <a:ln w="9525">
            <a:noFill/>
            <a:miter lim="800000"/>
            <a:headEnd/>
            <a:tailEnd/>
          </a:ln>
        </p:spPr>
      </p:pic>
      <p:pic>
        <p:nvPicPr>
          <p:cNvPr id="8258" name="Picture 5" descr="DataCenterSwitch"/>
          <p:cNvPicPr>
            <a:picLocks noChangeAspect="1" noChangeArrowheads="1"/>
          </p:cNvPicPr>
          <p:nvPr/>
        </p:nvPicPr>
        <p:blipFill>
          <a:blip r:embed="rId11" cstate="print"/>
          <a:srcRect/>
          <a:stretch>
            <a:fillRect/>
          </a:stretch>
        </p:blipFill>
        <p:spPr bwMode="auto">
          <a:xfrm>
            <a:off x="5329238" y="3175000"/>
            <a:ext cx="714375" cy="1033463"/>
          </a:xfrm>
          <a:prstGeom prst="rect">
            <a:avLst/>
          </a:prstGeom>
          <a:noFill/>
          <a:ln w="9525">
            <a:noFill/>
            <a:miter lim="800000"/>
            <a:headEnd/>
            <a:tailEnd/>
          </a:ln>
        </p:spPr>
      </p:pic>
      <p:pic>
        <p:nvPicPr>
          <p:cNvPr id="8259" name="Picture 5" descr="DataCenterSwitch"/>
          <p:cNvPicPr>
            <a:picLocks noChangeAspect="1" noChangeArrowheads="1"/>
          </p:cNvPicPr>
          <p:nvPr/>
        </p:nvPicPr>
        <p:blipFill>
          <a:blip r:embed="rId11" cstate="print"/>
          <a:srcRect/>
          <a:stretch>
            <a:fillRect/>
          </a:stretch>
        </p:blipFill>
        <p:spPr bwMode="auto">
          <a:xfrm>
            <a:off x="5332413" y="1958975"/>
            <a:ext cx="714375" cy="1033463"/>
          </a:xfrm>
          <a:prstGeom prst="rect">
            <a:avLst/>
          </a:prstGeom>
          <a:noFill/>
          <a:ln w="9525">
            <a:noFill/>
            <a:miter lim="800000"/>
            <a:headEnd/>
            <a:tailEnd/>
          </a:ln>
        </p:spPr>
      </p:pic>
      <p:pic>
        <p:nvPicPr>
          <p:cNvPr id="8260" name="Picture 5" descr="DataCenterSwitch"/>
          <p:cNvPicPr>
            <a:picLocks noChangeAspect="1" noChangeArrowheads="1"/>
          </p:cNvPicPr>
          <p:nvPr/>
        </p:nvPicPr>
        <p:blipFill>
          <a:blip r:embed="rId11" cstate="print"/>
          <a:srcRect/>
          <a:stretch>
            <a:fillRect/>
          </a:stretch>
        </p:blipFill>
        <p:spPr bwMode="auto">
          <a:xfrm>
            <a:off x="3084513" y="1958975"/>
            <a:ext cx="714375" cy="1033463"/>
          </a:xfrm>
          <a:prstGeom prst="rect">
            <a:avLst/>
          </a:prstGeom>
          <a:noFill/>
          <a:ln w="9525">
            <a:noFill/>
            <a:miter lim="800000"/>
            <a:headEnd/>
            <a:tailEnd/>
          </a:ln>
        </p:spPr>
      </p:pic>
      <p:pic>
        <p:nvPicPr>
          <p:cNvPr id="8261" name="Picture 5" descr="DataCenterSwitch"/>
          <p:cNvPicPr>
            <a:picLocks noChangeAspect="1" noChangeArrowheads="1"/>
          </p:cNvPicPr>
          <p:nvPr/>
        </p:nvPicPr>
        <p:blipFill>
          <a:blip r:embed="rId11" cstate="print"/>
          <a:srcRect/>
          <a:stretch>
            <a:fillRect/>
          </a:stretch>
        </p:blipFill>
        <p:spPr bwMode="auto">
          <a:xfrm>
            <a:off x="3101975" y="3175000"/>
            <a:ext cx="714375" cy="1033463"/>
          </a:xfrm>
          <a:prstGeom prst="rect">
            <a:avLst/>
          </a:prstGeom>
          <a:noFill/>
          <a:ln w="9525">
            <a:noFill/>
            <a:miter lim="800000"/>
            <a:headEnd/>
            <a:tailEnd/>
          </a:ln>
        </p:spPr>
      </p:pic>
      <p:pic>
        <p:nvPicPr>
          <p:cNvPr id="8262" name="Picture 35" descr="Application Control Engine"/>
          <p:cNvPicPr>
            <a:picLocks noChangeAspect="1" noChangeArrowheads="1"/>
          </p:cNvPicPr>
          <p:nvPr/>
        </p:nvPicPr>
        <p:blipFill>
          <a:blip r:embed="rId13" cstate="print"/>
          <a:srcRect/>
          <a:stretch>
            <a:fillRect/>
          </a:stretch>
        </p:blipFill>
        <p:spPr bwMode="auto">
          <a:xfrm>
            <a:off x="1857375" y="3376613"/>
            <a:ext cx="949325" cy="630237"/>
          </a:xfrm>
          <a:prstGeom prst="rect">
            <a:avLst/>
          </a:prstGeom>
          <a:noFill/>
          <a:ln w="9525">
            <a:noFill/>
            <a:miter lim="800000"/>
            <a:headEnd/>
            <a:tailEnd/>
          </a:ln>
        </p:spPr>
      </p:pic>
      <p:sp>
        <p:nvSpPr>
          <p:cNvPr id="8263" name="TextBox 108"/>
          <p:cNvSpPr txBox="1">
            <a:spLocks noChangeArrowheads="1"/>
          </p:cNvSpPr>
          <p:nvPr/>
        </p:nvSpPr>
        <p:spPr bwMode="auto">
          <a:xfrm>
            <a:off x="290513" y="2994025"/>
            <a:ext cx="1309687" cy="442913"/>
          </a:xfrm>
          <a:prstGeom prst="rect">
            <a:avLst/>
          </a:prstGeom>
          <a:noFill/>
          <a:ln w="9525">
            <a:noFill/>
            <a:miter lim="800000"/>
            <a:headEnd/>
            <a:tailEnd/>
          </a:ln>
        </p:spPr>
        <p:txBody>
          <a:bodyPr>
            <a:spAutoFit/>
          </a:bodyPr>
          <a:lstStyle/>
          <a:p>
            <a:pPr algn="ctr">
              <a:lnSpc>
                <a:spcPct val="95000"/>
              </a:lnSpc>
            </a:pPr>
            <a:r>
              <a:rPr lang="en-US" sz="1200" b="1" dirty="0"/>
              <a:t>Clinical User Community</a:t>
            </a:r>
          </a:p>
        </p:txBody>
      </p:sp>
      <p:pic>
        <p:nvPicPr>
          <p:cNvPr id="8264" name="Picture 14"/>
          <p:cNvPicPr>
            <a:picLocks noChangeArrowheads="1"/>
          </p:cNvPicPr>
          <p:nvPr/>
        </p:nvPicPr>
        <p:blipFill>
          <a:blip r:embed="rId6" cstate="print"/>
          <a:srcRect/>
          <a:stretch>
            <a:fillRect/>
          </a:stretch>
        </p:blipFill>
        <p:spPr bwMode="auto">
          <a:xfrm>
            <a:off x="228600" y="4114800"/>
            <a:ext cx="1433513" cy="865188"/>
          </a:xfrm>
          <a:prstGeom prst="rect">
            <a:avLst/>
          </a:prstGeom>
          <a:noFill/>
          <a:ln w="9525">
            <a:noFill/>
            <a:miter lim="800000"/>
            <a:headEnd/>
            <a:tailEnd/>
          </a:ln>
        </p:spPr>
      </p:pic>
      <p:sp>
        <p:nvSpPr>
          <p:cNvPr id="8265" name="TextBox 108"/>
          <p:cNvSpPr txBox="1">
            <a:spLocks noChangeArrowheads="1"/>
          </p:cNvSpPr>
          <p:nvPr/>
        </p:nvSpPr>
        <p:spPr bwMode="auto">
          <a:xfrm>
            <a:off x="290513" y="4316413"/>
            <a:ext cx="1309687" cy="442912"/>
          </a:xfrm>
          <a:prstGeom prst="rect">
            <a:avLst/>
          </a:prstGeom>
          <a:noFill/>
          <a:ln w="9525">
            <a:noFill/>
            <a:miter lim="800000"/>
            <a:headEnd/>
            <a:tailEnd/>
          </a:ln>
        </p:spPr>
        <p:txBody>
          <a:bodyPr>
            <a:spAutoFit/>
          </a:bodyPr>
          <a:lstStyle/>
          <a:p>
            <a:pPr algn="ctr">
              <a:lnSpc>
                <a:spcPct val="95000"/>
              </a:lnSpc>
            </a:pPr>
            <a:r>
              <a:rPr lang="en-US" sz="1200" b="1" dirty="0"/>
              <a:t>Out-of-Band Management</a:t>
            </a:r>
          </a:p>
        </p:txBody>
      </p:sp>
      <p:cxnSp>
        <p:nvCxnSpPr>
          <p:cNvPr id="133" name="Elbow Connector 132"/>
          <p:cNvCxnSpPr/>
          <p:nvPr/>
        </p:nvCxnSpPr>
        <p:spPr>
          <a:xfrm rot="10800000" flipV="1">
            <a:off x="1608138" y="2438400"/>
            <a:ext cx="274637" cy="7493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7204075" y="6019800"/>
            <a:ext cx="1406525" cy="261938"/>
          </a:xfrm>
          <a:prstGeom prst="rect">
            <a:avLst/>
          </a:prstGeom>
        </p:spPr>
        <p:txBody>
          <a:bodyPr wrap="none">
            <a:spAutoFit/>
          </a:bodyPr>
          <a:lstStyle/>
          <a:p>
            <a:pPr fontAlgn="auto">
              <a:spcBef>
                <a:spcPts val="0"/>
              </a:spcBef>
              <a:spcAft>
                <a:spcPts val="0"/>
              </a:spcAft>
              <a:defRPr/>
            </a:pPr>
            <a:r>
              <a:rPr lang="en-US" sz="1050" dirty="0">
                <a:latin typeface="+mn-lt"/>
              </a:rPr>
              <a:t>Database Server(s)</a:t>
            </a:r>
          </a:p>
        </p:txBody>
      </p:sp>
      <p:pic>
        <p:nvPicPr>
          <p:cNvPr id="8268" name="Picture 1040"/>
          <p:cNvPicPr>
            <a:picLocks noChangeArrowheads="1"/>
          </p:cNvPicPr>
          <p:nvPr/>
        </p:nvPicPr>
        <p:blipFill>
          <a:blip r:embed="rId14" cstate="print"/>
          <a:srcRect/>
          <a:stretch>
            <a:fillRect/>
          </a:stretch>
        </p:blipFill>
        <p:spPr bwMode="auto">
          <a:xfrm>
            <a:off x="7669213" y="5105400"/>
            <a:ext cx="712787" cy="501650"/>
          </a:xfrm>
          <a:prstGeom prst="rect">
            <a:avLst/>
          </a:prstGeom>
          <a:noFill/>
          <a:ln w="9525">
            <a:noFill/>
            <a:miter lim="800000"/>
            <a:headEnd/>
            <a:tailEnd/>
          </a:ln>
        </p:spPr>
      </p:pic>
      <p:pic>
        <p:nvPicPr>
          <p:cNvPr id="8269" name="Picture 1029"/>
          <p:cNvPicPr>
            <a:picLocks noChangeArrowheads="1"/>
          </p:cNvPicPr>
          <p:nvPr/>
        </p:nvPicPr>
        <p:blipFill>
          <a:blip r:embed="rId10" cstate="print"/>
          <a:srcRect/>
          <a:stretch>
            <a:fillRect/>
          </a:stretch>
        </p:blipFill>
        <p:spPr bwMode="auto">
          <a:xfrm>
            <a:off x="7253288" y="5119688"/>
            <a:ext cx="436562" cy="550862"/>
          </a:xfrm>
          <a:prstGeom prst="rect">
            <a:avLst/>
          </a:prstGeom>
          <a:noFill/>
          <a:ln w="9525">
            <a:noFill/>
            <a:miter lim="800000"/>
            <a:headEnd/>
            <a:tailEnd/>
          </a:ln>
        </p:spPr>
      </p:pic>
      <p:pic>
        <p:nvPicPr>
          <p:cNvPr id="8270" name="Picture 1040"/>
          <p:cNvPicPr>
            <a:picLocks noChangeArrowheads="1"/>
          </p:cNvPicPr>
          <p:nvPr/>
        </p:nvPicPr>
        <p:blipFill>
          <a:blip r:embed="rId14" cstate="print"/>
          <a:srcRect/>
          <a:stretch>
            <a:fillRect/>
          </a:stretch>
        </p:blipFill>
        <p:spPr bwMode="auto">
          <a:xfrm>
            <a:off x="7502525" y="5454650"/>
            <a:ext cx="712788" cy="501650"/>
          </a:xfrm>
          <a:prstGeom prst="rect">
            <a:avLst/>
          </a:prstGeom>
          <a:noFill/>
          <a:ln w="9525">
            <a:noFill/>
            <a:miter lim="800000"/>
            <a:headEnd/>
            <a:tailEnd/>
          </a:ln>
        </p:spPr>
      </p:pic>
      <p:pic>
        <p:nvPicPr>
          <p:cNvPr id="8271" name="Picture 1029"/>
          <p:cNvPicPr>
            <a:picLocks noChangeArrowheads="1"/>
          </p:cNvPicPr>
          <p:nvPr/>
        </p:nvPicPr>
        <p:blipFill>
          <a:blip r:embed="rId10" cstate="print"/>
          <a:srcRect/>
          <a:stretch>
            <a:fillRect/>
          </a:stretch>
        </p:blipFill>
        <p:spPr bwMode="auto">
          <a:xfrm>
            <a:off x="7086600" y="5468938"/>
            <a:ext cx="436563" cy="550862"/>
          </a:xfrm>
          <a:prstGeom prst="rect">
            <a:avLst/>
          </a:prstGeom>
          <a:noFill/>
          <a:ln w="9525">
            <a:noFill/>
            <a:miter lim="800000"/>
            <a:headEnd/>
            <a:tailEnd/>
          </a:ln>
        </p:spPr>
      </p:pic>
      <p:pic>
        <p:nvPicPr>
          <p:cNvPr id="8272" name="Picture 35" descr="Application Control Engine"/>
          <p:cNvPicPr>
            <a:picLocks noChangeAspect="1" noChangeArrowheads="1"/>
          </p:cNvPicPr>
          <p:nvPr/>
        </p:nvPicPr>
        <p:blipFill>
          <a:blip r:embed="rId13" cstate="print"/>
          <a:srcRect/>
          <a:stretch>
            <a:fillRect/>
          </a:stretch>
        </p:blipFill>
        <p:spPr bwMode="auto">
          <a:xfrm>
            <a:off x="1830388" y="2160588"/>
            <a:ext cx="949325" cy="630237"/>
          </a:xfrm>
          <a:prstGeom prst="rect">
            <a:avLst/>
          </a:prstGeom>
          <a:noFill/>
          <a:ln w="9525">
            <a:noFill/>
            <a:miter lim="800000"/>
            <a:headEnd/>
            <a:tailEnd/>
          </a:ln>
        </p:spPr>
      </p:pic>
      <p:sp>
        <p:nvSpPr>
          <p:cNvPr id="82" name="TextBox 81"/>
          <p:cNvSpPr txBox="1"/>
          <p:nvPr/>
        </p:nvSpPr>
        <p:spPr>
          <a:xfrm>
            <a:off x="3962400" y="1219200"/>
            <a:ext cx="1162050" cy="276225"/>
          </a:xfrm>
          <a:prstGeom prst="rect">
            <a:avLst/>
          </a:prstGeom>
          <a:noFill/>
        </p:spPr>
        <p:txBody>
          <a:bodyPr>
            <a:spAutoFit/>
          </a:bodyPr>
          <a:lstStyle/>
          <a:p>
            <a:pPr algn="ctr" fontAlgn="auto">
              <a:spcBef>
                <a:spcPts val="0"/>
              </a:spcBef>
              <a:spcAft>
                <a:spcPts val="0"/>
              </a:spcAft>
              <a:defRPr/>
            </a:pPr>
            <a:r>
              <a:rPr lang="en-US" sz="1200" dirty="0" smtClean="0">
                <a:latin typeface="+mn-lt"/>
              </a:rPr>
              <a:t>IDS/IPS</a:t>
            </a:r>
            <a:endParaRPr lang="en-US" sz="1200" dirty="0">
              <a:latin typeface="+mn-lt"/>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19" name="Straight Connector 125"/>
          <p:cNvCxnSpPr>
            <a:cxnSpLocks noChangeShapeType="1"/>
          </p:cNvCxnSpPr>
          <p:nvPr/>
        </p:nvCxnSpPr>
        <p:spPr bwMode="auto">
          <a:xfrm>
            <a:off x="1071563" y="4540250"/>
            <a:ext cx="4846637" cy="0"/>
          </a:xfrm>
          <a:prstGeom prst="line">
            <a:avLst/>
          </a:prstGeom>
          <a:noFill/>
          <a:ln w="12700" algn="ctr">
            <a:solidFill>
              <a:schemeClr val="tx1"/>
            </a:solidFill>
            <a:prstDash val="sysDash"/>
            <a:round/>
            <a:headEnd/>
            <a:tailEnd/>
          </a:ln>
        </p:spPr>
      </p:cxnSp>
      <p:cxnSp>
        <p:nvCxnSpPr>
          <p:cNvPr id="9220" name="Straight Connector 121"/>
          <p:cNvCxnSpPr>
            <a:cxnSpLocks noChangeShapeType="1"/>
          </p:cNvCxnSpPr>
          <p:nvPr/>
        </p:nvCxnSpPr>
        <p:spPr bwMode="auto">
          <a:xfrm>
            <a:off x="2476500" y="3733800"/>
            <a:ext cx="3200400" cy="0"/>
          </a:xfrm>
          <a:prstGeom prst="line">
            <a:avLst/>
          </a:prstGeom>
          <a:noFill/>
          <a:ln w="12700" algn="ctr">
            <a:solidFill>
              <a:schemeClr val="tx2"/>
            </a:solidFill>
            <a:round/>
            <a:headEnd/>
            <a:tailEnd/>
          </a:ln>
        </p:spPr>
      </p:cxnSp>
      <p:cxnSp>
        <p:nvCxnSpPr>
          <p:cNvPr id="9221" name="Straight Connector 124"/>
          <p:cNvCxnSpPr>
            <a:cxnSpLocks noChangeShapeType="1"/>
          </p:cNvCxnSpPr>
          <p:nvPr/>
        </p:nvCxnSpPr>
        <p:spPr bwMode="auto">
          <a:xfrm>
            <a:off x="2438400" y="2438400"/>
            <a:ext cx="3200400" cy="0"/>
          </a:xfrm>
          <a:prstGeom prst="line">
            <a:avLst/>
          </a:prstGeom>
          <a:noFill/>
          <a:ln w="12700" algn="ctr">
            <a:solidFill>
              <a:schemeClr val="tx2"/>
            </a:solidFill>
            <a:round/>
            <a:headEnd/>
            <a:tailEnd/>
          </a:ln>
        </p:spPr>
      </p:cxnSp>
      <p:graphicFrame>
        <p:nvGraphicFramePr>
          <p:cNvPr id="9218"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276"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2" name="Rectangle 3" hidden="1"/>
          <p:cNvSpPr>
            <a:spLocks noChangeArrowheads="1"/>
          </p:cNvSpPr>
          <p:nvPr>
            <p:custDataLst>
              <p:tags r:id="rId3"/>
            </p:custDataLst>
          </p:nvPr>
        </p:nvSpPr>
        <p:spPr bwMode="auto">
          <a:xfrm>
            <a:off x="0" y="0"/>
            <a:ext cx="158750" cy="158750"/>
          </a:xfrm>
          <a:prstGeom prst="rect">
            <a:avLst/>
          </a:prstGeom>
          <a:solidFill>
            <a:srgbClr val="FFFFCC"/>
          </a:solidFill>
          <a:ln w="9525" algn="ctr">
            <a:solidFill>
              <a:schemeClr val="tx2"/>
            </a:solidFill>
            <a:miter lim="800000"/>
            <a:headEnd/>
            <a:tailEnd/>
          </a:ln>
        </p:spPr>
        <p:txBody>
          <a:bodyPr wrap="none" lIns="0" tIns="0" rIns="0" bIns="0" anchor="ctr"/>
          <a:lstStyle/>
          <a:p>
            <a:pPr defTabSz="766763"/>
            <a:r>
              <a:rPr lang="en-US" sz="1400" dirty="0"/>
              <a:t> </a:t>
            </a:r>
          </a:p>
        </p:txBody>
      </p:sp>
      <p:sp>
        <p:nvSpPr>
          <p:cNvPr id="9223" name="Rectangle 61"/>
          <p:cNvSpPr>
            <a:spLocks noGrp="1"/>
          </p:cNvSpPr>
          <p:nvPr>
            <p:ph type="title" idx="4294967295"/>
          </p:nvPr>
        </p:nvSpPr>
        <p:spPr/>
        <p:txBody>
          <a:bodyPr/>
          <a:lstStyle/>
          <a:p>
            <a:pPr eaLnBrk="1" hangingPunct="1"/>
            <a:r>
              <a:rPr lang="en-US" dirty="0" smtClean="0"/>
              <a:t>Common Two-Tier EHR Architecture</a:t>
            </a:r>
          </a:p>
        </p:txBody>
      </p:sp>
      <p:cxnSp>
        <p:nvCxnSpPr>
          <p:cNvPr id="71" name="Elbow Connector 70"/>
          <p:cNvCxnSpPr/>
          <p:nvPr/>
        </p:nvCxnSpPr>
        <p:spPr>
          <a:xfrm rot="10800000">
            <a:off x="1562100" y="3276600"/>
            <a:ext cx="365125" cy="4572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225" name="Picture 58" descr="CS-MARS"/>
          <p:cNvPicPr>
            <a:picLocks noChangeAspect="1" noChangeArrowheads="1"/>
          </p:cNvPicPr>
          <p:nvPr/>
        </p:nvPicPr>
        <p:blipFill>
          <a:blip r:embed="rId7" cstate="print"/>
          <a:srcRect/>
          <a:stretch>
            <a:fillRect/>
          </a:stretch>
        </p:blipFill>
        <p:spPr bwMode="auto">
          <a:xfrm>
            <a:off x="4189413" y="1552575"/>
            <a:ext cx="760412" cy="487363"/>
          </a:xfrm>
          <a:prstGeom prst="rect">
            <a:avLst/>
          </a:prstGeom>
          <a:noFill/>
          <a:ln w="9525">
            <a:noFill/>
            <a:miter lim="800000"/>
            <a:headEnd/>
            <a:tailEnd/>
          </a:ln>
        </p:spPr>
      </p:pic>
      <p:sp>
        <p:nvSpPr>
          <p:cNvPr id="9226" name="TextBox 73"/>
          <p:cNvSpPr txBox="1">
            <a:spLocks noChangeArrowheads="1"/>
          </p:cNvSpPr>
          <p:nvPr/>
        </p:nvSpPr>
        <p:spPr bwMode="auto">
          <a:xfrm>
            <a:off x="1563688" y="1487488"/>
            <a:ext cx="1408112" cy="646112"/>
          </a:xfrm>
          <a:prstGeom prst="rect">
            <a:avLst/>
          </a:prstGeom>
          <a:noFill/>
          <a:ln w="9525">
            <a:noFill/>
            <a:miter lim="800000"/>
            <a:headEnd/>
            <a:tailEnd/>
          </a:ln>
        </p:spPr>
        <p:txBody>
          <a:bodyPr>
            <a:spAutoFit/>
          </a:bodyPr>
          <a:lstStyle/>
          <a:p>
            <a:pPr algn="ctr"/>
            <a:r>
              <a:rPr lang="en-US" sz="1200" dirty="0"/>
              <a:t>Application Control Engine (ACE)</a:t>
            </a:r>
          </a:p>
        </p:txBody>
      </p:sp>
      <p:cxnSp>
        <p:nvCxnSpPr>
          <p:cNvPr id="9227" name="Straight Connector 74"/>
          <p:cNvCxnSpPr>
            <a:cxnSpLocks noChangeShapeType="1"/>
          </p:cNvCxnSpPr>
          <p:nvPr/>
        </p:nvCxnSpPr>
        <p:spPr bwMode="auto">
          <a:xfrm rot="16200000" flipH="1">
            <a:off x="2209800" y="2514600"/>
            <a:ext cx="1143000" cy="1143000"/>
          </a:xfrm>
          <a:prstGeom prst="line">
            <a:avLst/>
          </a:prstGeom>
          <a:noFill/>
          <a:ln w="12700" algn="ctr">
            <a:solidFill>
              <a:schemeClr val="tx2"/>
            </a:solidFill>
            <a:round/>
            <a:headEnd/>
            <a:tailEnd/>
          </a:ln>
        </p:spPr>
      </p:cxnSp>
      <p:cxnSp>
        <p:nvCxnSpPr>
          <p:cNvPr id="9228" name="Straight Connector 75"/>
          <p:cNvCxnSpPr>
            <a:cxnSpLocks noChangeShapeType="1"/>
          </p:cNvCxnSpPr>
          <p:nvPr/>
        </p:nvCxnSpPr>
        <p:spPr bwMode="auto">
          <a:xfrm rot="5400000" flipH="1" flipV="1">
            <a:off x="2247900" y="2476500"/>
            <a:ext cx="1219200" cy="1143000"/>
          </a:xfrm>
          <a:prstGeom prst="line">
            <a:avLst/>
          </a:prstGeom>
          <a:noFill/>
          <a:ln w="12700" algn="ctr">
            <a:solidFill>
              <a:schemeClr val="tx2"/>
            </a:solidFill>
            <a:round/>
            <a:headEnd/>
            <a:tailEnd/>
          </a:ln>
        </p:spPr>
      </p:cxnSp>
      <p:cxnSp>
        <p:nvCxnSpPr>
          <p:cNvPr id="9229" name="Straight Connector 76"/>
          <p:cNvCxnSpPr>
            <a:cxnSpLocks noChangeShapeType="1"/>
          </p:cNvCxnSpPr>
          <p:nvPr/>
        </p:nvCxnSpPr>
        <p:spPr bwMode="auto">
          <a:xfrm rot="16200000" flipH="1">
            <a:off x="3429000" y="2590800"/>
            <a:ext cx="1219200" cy="914400"/>
          </a:xfrm>
          <a:prstGeom prst="line">
            <a:avLst/>
          </a:prstGeom>
          <a:noFill/>
          <a:ln w="12700" algn="ctr">
            <a:solidFill>
              <a:schemeClr val="tx2"/>
            </a:solidFill>
            <a:round/>
            <a:headEnd/>
            <a:tailEnd/>
          </a:ln>
        </p:spPr>
      </p:cxnSp>
      <p:cxnSp>
        <p:nvCxnSpPr>
          <p:cNvPr id="9230" name="Straight Connector 77"/>
          <p:cNvCxnSpPr>
            <a:cxnSpLocks noChangeShapeType="1"/>
          </p:cNvCxnSpPr>
          <p:nvPr/>
        </p:nvCxnSpPr>
        <p:spPr bwMode="auto">
          <a:xfrm rot="5400000" flipH="1" flipV="1">
            <a:off x="3390900" y="2476500"/>
            <a:ext cx="1219200" cy="1143000"/>
          </a:xfrm>
          <a:prstGeom prst="line">
            <a:avLst/>
          </a:prstGeom>
          <a:noFill/>
          <a:ln w="12700" algn="ctr">
            <a:solidFill>
              <a:schemeClr val="tx2"/>
            </a:solidFill>
            <a:round/>
            <a:headEnd/>
            <a:tailEnd/>
          </a:ln>
        </p:spPr>
      </p:cxnSp>
      <p:cxnSp>
        <p:nvCxnSpPr>
          <p:cNvPr id="9231" name="Straight Connector 78"/>
          <p:cNvCxnSpPr>
            <a:cxnSpLocks noChangeShapeType="1"/>
          </p:cNvCxnSpPr>
          <p:nvPr/>
        </p:nvCxnSpPr>
        <p:spPr bwMode="auto">
          <a:xfrm rot="16200000" flipH="1">
            <a:off x="4495800" y="2438400"/>
            <a:ext cx="1143000" cy="1143000"/>
          </a:xfrm>
          <a:prstGeom prst="line">
            <a:avLst/>
          </a:prstGeom>
          <a:noFill/>
          <a:ln w="12700" algn="ctr">
            <a:solidFill>
              <a:schemeClr val="tx2"/>
            </a:solidFill>
            <a:round/>
            <a:headEnd/>
            <a:tailEnd/>
          </a:ln>
        </p:spPr>
      </p:cxnSp>
      <p:cxnSp>
        <p:nvCxnSpPr>
          <p:cNvPr id="9232" name="Straight Connector 79"/>
          <p:cNvCxnSpPr>
            <a:cxnSpLocks noChangeShapeType="1"/>
          </p:cNvCxnSpPr>
          <p:nvPr/>
        </p:nvCxnSpPr>
        <p:spPr bwMode="auto">
          <a:xfrm rot="5400000" flipH="1" flipV="1">
            <a:off x="4495800" y="2514600"/>
            <a:ext cx="1219200" cy="1066800"/>
          </a:xfrm>
          <a:prstGeom prst="line">
            <a:avLst/>
          </a:prstGeom>
          <a:noFill/>
          <a:ln w="12700" algn="ctr">
            <a:solidFill>
              <a:schemeClr val="tx2"/>
            </a:solidFill>
            <a:round/>
            <a:headEnd/>
            <a:tailEnd/>
          </a:ln>
        </p:spPr>
      </p:cxnSp>
      <p:sp>
        <p:nvSpPr>
          <p:cNvPr id="9233" name="TextBox 80"/>
          <p:cNvSpPr txBox="1">
            <a:spLocks noChangeArrowheads="1"/>
          </p:cNvSpPr>
          <p:nvPr/>
        </p:nvSpPr>
        <p:spPr bwMode="auto">
          <a:xfrm>
            <a:off x="2730500" y="1295400"/>
            <a:ext cx="1408113" cy="639763"/>
          </a:xfrm>
          <a:prstGeom prst="rect">
            <a:avLst/>
          </a:prstGeom>
          <a:noFill/>
          <a:ln w="9525">
            <a:noFill/>
            <a:miter lim="800000"/>
            <a:headEnd/>
            <a:tailEnd/>
          </a:ln>
        </p:spPr>
        <p:txBody>
          <a:bodyPr>
            <a:spAutoFit/>
          </a:bodyPr>
          <a:lstStyle/>
          <a:p>
            <a:pPr algn="ctr"/>
            <a:r>
              <a:rPr lang="en-US" sz="1200" dirty="0"/>
              <a:t>Presentation and</a:t>
            </a:r>
          </a:p>
          <a:p>
            <a:pPr algn="ctr"/>
            <a:r>
              <a:rPr lang="en-US" sz="1200" dirty="0"/>
              <a:t>Business Logic Layer</a:t>
            </a:r>
          </a:p>
        </p:txBody>
      </p:sp>
      <p:sp>
        <p:nvSpPr>
          <p:cNvPr id="9234" name="TextBox 81"/>
          <p:cNvSpPr txBox="1">
            <a:spLocks noChangeArrowheads="1"/>
          </p:cNvSpPr>
          <p:nvPr/>
        </p:nvSpPr>
        <p:spPr bwMode="auto">
          <a:xfrm>
            <a:off x="4992688" y="1519238"/>
            <a:ext cx="1408112" cy="461962"/>
          </a:xfrm>
          <a:prstGeom prst="rect">
            <a:avLst/>
          </a:prstGeom>
          <a:noFill/>
          <a:ln w="9525">
            <a:noFill/>
            <a:miter lim="800000"/>
            <a:headEnd/>
            <a:tailEnd/>
          </a:ln>
        </p:spPr>
        <p:txBody>
          <a:bodyPr>
            <a:spAutoFit/>
          </a:bodyPr>
          <a:lstStyle/>
          <a:p>
            <a:pPr algn="ctr"/>
            <a:r>
              <a:rPr lang="en-US" sz="1200" dirty="0"/>
              <a:t>Database</a:t>
            </a:r>
          </a:p>
          <a:p>
            <a:pPr algn="ctr"/>
            <a:r>
              <a:rPr lang="en-US" sz="1200" dirty="0"/>
              <a:t>Layer</a:t>
            </a:r>
          </a:p>
        </p:txBody>
      </p:sp>
      <p:cxnSp>
        <p:nvCxnSpPr>
          <p:cNvPr id="9236" name="Straight Connector 83"/>
          <p:cNvCxnSpPr>
            <a:cxnSpLocks noChangeShapeType="1"/>
          </p:cNvCxnSpPr>
          <p:nvPr/>
        </p:nvCxnSpPr>
        <p:spPr bwMode="auto">
          <a:xfrm rot="16200000" flipH="1">
            <a:off x="5438776" y="3135312"/>
            <a:ext cx="588962" cy="4763"/>
          </a:xfrm>
          <a:prstGeom prst="line">
            <a:avLst/>
          </a:prstGeom>
          <a:noFill/>
          <a:ln w="15875" algn="ctr">
            <a:solidFill>
              <a:schemeClr val="tx1"/>
            </a:solidFill>
            <a:round/>
            <a:headEnd/>
            <a:tailEnd/>
          </a:ln>
        </p:spPr>
      </p:cxnSp>
      <p:cxnSp>
        <p:nvCxnSpPr>
          <p:cNvPr id="9237" name="Straight Connector 84"/>
          <p:cNvCxnSpPr>
            <a:cxnSpLocks noChangeShapeType="1"/>
          </p:cNvCxnSpPr>
          <p:nvPr/>
        </p:nvCxnSpPr>
        <p:spPr bwMode="auto">
          <a:xfrm rot="5400000">
            <a:off x="4311650" y="3124201"/>
            <a:ext cx="568325" cy="6350"/>
          </a:xfrm>
          <a:prstGeom prst="line">
            <a:avLst/>
          </a:prstGeom>
          <a:noFill/>
          <a:ln w="15875" algn="ctr">
            <a:solidFill>
              <a:schemeClr val="tx1"/>
            </a:solidFill>
            <a:round/>
            <a:headEnd/>
            <a:tailEnd/>
          </a:ln>
        </p:spPr>
      </p:cxnSp>
      <p:cxnSp>
        <p:nvCxnSpPr>
          <p:cNvPr id="9238" name="Straight Connector 85"/>
          <p:cNvCxnSpPr>
            <a:cxnSpLocks noChangeShapeType="1"/>
          </p:cNvCxnSpPr>
          <p:nvPr/>
        </p:nvCxnSpPr>
        <p:spPr bwMode="auto">
          <a:xfrm rot="5400000">
            <a:off x="3166269" y="3058319"/>
            <a:ext cx="566738" cy="6350"/>
          </a:xfrm>
          <a:prstGeom prst="line">
            <a:avLst/>
          </a:prstGeom>
          <a:noFill/>
          <a:ln w="15875" algn="ctr">
            <a:solidFill>
              <a:schemeClr val="tx1"/>
            </a:solidFill>
            <a:round/>
            <a:headEnd/>
            <a:tailEnd/>
          </a:ln>
        </p:spPr>
      </p:cxnSp>
      <p:cxnSp>
        <p:nvCxnSpPr>
          <p:cNvPr id="87" name="Straight Connector 86"/>
          <p:cNvCxnSpPr/>
          <p:nvPr/>
        </p:nvCxnSpPr>
        <p:spPr bwMode="auto">
          <a:xfrm rot="5400000" flipH="1" flipV="1">
            <a:off x="4252913" y="4211637"/>
            <a:ext cx="2470150" cy="3175"/>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9240" name="Straight Connector 87"/>
          <p:cNvCxnSpPr>
            <a:cxnSpLocks noChangeShapeType="1"/>
          </p:cNvCxnSpPr>
          <p:nvPr/>
        </p:nvCxnSpPr>
        <p:spPr bwMode="auto">
          <a:xfrm rot="5400000">
            <a:off x="4908550" y="4768851"/>
            <a:ext cx="1279525" cy="0"/>
          </a:xfrm>
          <a:prstGeom prst="line">
            <a:avLst/>
          </a:prstGeom>
          <a:noFill/>
          <a:ln w="15875" algn="ctr">
            <a:solidFill>
              <a:schemeClr val="accent1"/>
            </a:solidFill>
            <a:round/>
            <a:headEnd/>
            <a:tailEnd/>
          </a:ln>
        </p:spPr>
      </p:cxnSp>
      <p:pic>
        <p:nvPicPr>
          <p:cNvPr id="9241" name="Picture 3"/>
          <p:cNvPicPr>
            <a:picLocks noChangeAspect="1" noChangeArrowheads="1"/>
          </p:cNvPicPr>
          <p:nvPr/>
        </p:nvPicPr>
        <p:blipFill>
          <a:blip r:embed="rId8" cstate="print"/>
          <a:srcRect/>
          <a:stretch>
            <a:fillRect/>
          </a:stretch>
        </p:blipFill>
        <p:spPr bwMode="auto">
          <a:xfrm>
            <a:off x="2613025" y="4651375"/>
            <a:ext cx="1674813" cy="1339850"/>
          </a:xfrm>
          <a:prstGeom prst="rect">
            <a:avLst/>
          </a:prstGeom>
          <a:noFill/>
          <a:ln w="9525">
            <a:noFill/>
            <a:miter lim="800000"/>
            <a:headEnd/>
            <a:tailEnd/>
          </a:ln>
        </p:spPr>
      </p:pic>
      <p:sp>
        <p:nvSpPr>
          <p:cNvPr id="9242" name="TextBox 90"/>
          <p:cNvSpPr txBox="1">
            <a:spLocks noChangeArrowheads="1"/>
          </p:cNvSpPr>
          <p:nvPr/>
        </p:nvSpPr>
        <p:spPr bwMode="auto">
          <a:xfrm>
            <a:off x="1973263" y="5675313"/>
            <a:ext cx="3132137" cy="549275"/>
          </a:xfrm>
          <a:prstGeom prst="rect">
            <a:avLst/>
          </a:prstGeom>
          <a:noFill/>
          <a:ln w="9525">
            <a:noFill/>
            <a:miter lim="800000"/>
            <a:headEnd/>
            <a:tailEnd/>
          </a:ln>
        </p:spPr>
        <p:txBody>
          <a:bodyPr>
            <a:spAutoFit/>
          </a:bodyPr>
          <a:lstStyle/>
          <a:p>
            <a:pPr algn="ctr"/>
            <a:r>
              <a:rPr lang="en-US" sz="1000" dirty="0"/>
              <a:t>Presentation and Business Logic Layer—Web, Visual Basic, Thick Client Backend, Thin Client, VDI and Clinical Workflow Logic</a:t>
            </a:r>
          </a:p>
        </p:txBody>
      </p:sp>
      <p:cxnSp>
        <p:nvCxnSpPr>
          <p:cNvPr id="92" name="Straight Connector 91"/>
          <p:cNvCxnSpPr/>
          <p:nvPr/>
        </p:nvCxnSpPr>
        <p:spPr bwMode="auto">
          <a:xfrm rot="5400000" flipH="1" flipV="1">
            <a:off x="2202657" y="3936206"/>
            <a:ext cx="2116138" cy="3175"/>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9244" name="Straight Connector 92"/>
          <p:cNvCxnSpPr>
            <a:cxnSpLocks noChangeShapeType="1"/>
          </p:cNvCxnSpPr>
          <p:nvPr/>
        </p:nvCxnSpPr>
        <p:spPr bwMode="auto">
          <a:xfrm rot="5400000">
            <a:off x="2832100" y="4467225"/>
            <a:ext cx="977900" cy="0"/>
          </a:xfrm>
          <a:prstGeom prst="line">
            <a:avLst/>
          </a:prstGeom>
          <a:noFill/>
          <a:ln w="15875" algn="ctr">
            <a:solidFill>
              <a:schemeClr val="accent1"/>
            </a:solidFill>
            <a:round/>
            <a:headEnd/>
            <a:tailEnd/>
          </a:ln>
        </p:spPr>
      </p:cxnSp>
      <p:sp>
        <p:nvSpPr>
          <p:cNvPr id="9245" name="TextBox 93"/>
          <p:cNvSpPr txBox="1">
            <a:spLocks noChangeArrowheads="1"/>
          </p:cNvSpPr>
          <p:nvPr/>
        </p:nvSpPr>
        <p:spPr bwMode="auto">
          <a:xfrm>
            <a:off x="3468688" y="4625975"/>
            <a:ext cx="1408112" cy="400050"/>
          </a:xfrm>
          <a:prstGeom prst="rect">
            <a:avLst/>
          </a:prstGeom>
          <a:noFill/>
          <a:ln w="9525">
            <a:noFill/>
            <a:miter lim="800000"/>
            <a:headEnd/>
            <a:tailEnd/>
          </a:ln>
        </p:spPr>
        <p:txBody>
          <a:bodyPr>
            <a:spAutoFit/>
          </a:bodyPr>
          <a:lstStyle/>
          <a:p>
            <a:pPr algn="ctr"/>
            <a:r>
              <a:rPr lang="en-US" sz="1000" dirty="0"/>
              <a:t>Host Intrusion Prevention</a:t>
            </a:r>
          </a:p>
        </p:txBody>
      </p:sp>
      <p:pic>
        <p:nvPicPr>
          <p:cNvPr id="9246" name="Picture 1029"/>
          <p:cNvPicPr>
            <a:picLocks noChangeArrowheads="1"/>
          </p:cNvPicPr>
          <p:nvPr/>
        </p:nvPicPr>
        <p:blipFill>
          <a:blip r:embed="rId9" cstate="print"/>
          <a:srcRect/>
          <a:stretch>
            <a:fillRect/>
          </a:stretch>
        </p:blipFill>
        <p:spPr bwMode="auto">
          <a:xfrm>
            <a:off x="3471863" y="4735513"/>
            <a:ext cx="263525" cy="361950"/>
          </a:xfrm>
          <a:prstGeom prst="rect">
            <a:avLst/>
          </a:prstGeom>
          <a:noFill/>
          <a:ln w="9525">
            <a:noFill/>
            <a:miter lim="800000"/>
            <a:headEnd/>
            <a:tailEnd/>
          </a:ln>
        </p:spPr>
      </p:pic>
      <p:sp>
        <p:nvSpPr>
          <p:cNvPr id="9247" name="TextBox 95"/>
          <p:cNvSpPr txBox="1">
            <a:spLocks noChangeArrowheads="1"/>
          </p:cNvSpPr>
          <p:nvPr/>
        </p:nvSpPr>
        <p:spPr bwMode="auto">
          <a:xfrm>
            <a:off x="1865313" y="6275388"/>
            <a:ext cx="3316287" cy="244475"/>
          </a:xfrm>
          <a:prstGeom prst="rect">
            <a:avLst/>
          </a:prstGeom>
          <a:noFill/>
          <a:ln w="9525">
            <a:noFill/>
            <a:miter lim="800000"/>
            <a:headEnd/>
            <a:tailEnd/>
          </a:ln>
        </p:spPr>
        <p:txBody>
          <a:bodyPr>
            <a:spAutoFit/>
          </a:bodyPr>
          <a:lstStyle/>
          <a:p>
            <a:pPr algn="ctr"/>
            <a:r>
              <a:rPr lang="en-US" sz="1000" dirty="0"/>
              <a:t>Virtualized Computer Services—Cisco UCS </a:t>
            </a:r>
          </a:p>
        </p:txBody>
      </p:sp>
      <p:sp>
        <p:nvSpPr>
          <p:cNvPr id="9248" name="TextBox 96"/>
          <p:cNvSpPr txBox="1">
            <a:spLocks noChangeArrowheads="1"/>
          </p:cNvSpPr>
          <p:nvPr/>
        </p:nvSpPr>
        <p:spPr bwMode="auto">
          <a:xfrm>
            <a:off x="3733800" y="4095750"/>
            <a:ext cx="1169988" cy="400050"/>
          </a:xfrm>
          <a:prstGeom prst="rect">
            <a:avLst/>
          </a:prstGeom>
          <a:noFill/>
          <a:ln w="9525">
            <a:noFill/>
            <a:miter lim="800000"/>
            <a:headEnd/>
            <a:tailEnd/>
          </a:ln>
        </p:spPr>
        <p:txBody>
          <a:bodyPr>
            <a:spAutoFit/>
          </a:bodyPr>
          <a:lstStyle/>
          <a:p>
            <a:pPr algn="ctr"/>
            <a:r>
              <a:rPr lang="en-US" sz="1000" dirty="0"/>
              <a:t>Adaptive Security Appliance (ASA)</a:t>
            </a:r>
          </a:p>
        </p:txBody>
      </p:sp>
      <p:cxnSp>
        <p:nvCxnSpPr>
          <p:cNvPr id="9249" name="Straight Connector 97"/>
          <p:cNvCxnSpPr>
            <a:cxnSpLocks noChangeShapeType="1"/>
          </p:cNvCxnSpPr>
          <p:nvPr/>
        </p:nvCxnSpPr>
        <p:spPr bwMode="auto">
          <a:xfrm rot="16200000" flipV="1">
            <a:off x="1128712" y="3584576"/>
            <a:ext cx="1920875" cy="0"/>
          </a:xfrm>
          <a:prstGeom prst="line">
            <a:avLst/>
          </a:prstGeom>
          <a:noFill/>
          <a:ln w="12700" algn="ctr">
            <a:solidFill>
              <a:schemeClr val="tx1"/>
            </a:solidFill>
            <a:prstDash val="sysDash"/>
            <a:round/>
            <a:headEnd/>
            <a:tailEnd/>
          </a:ln>
        </p:spPr>
      </p:cxnSp>
      <p:cxnSp>
        <p:nvCxnSpPr>
          <p:cNvPr id="9250" name="Straight Connector 98"/>
          <p:cNvCxnSpPr>
            <a:cxnSpLocks noChangeShapeType="1"/>
          </p:cNvCxnSpPr>
          <p:nvPr/>
        </p:nvCxnSpPr>
        <p:spPr bwMode="auto">
          <a:xfrm rot="16200000" flipV="1">
            <a:off x="2568575" y="3584576"/>
            <a:ext cx="1920875" cy="0"/>
          </a:xfrm>
          <a:prstGeom prst="line">
            <a:avLst/>
          </a:prstGeom>
          <a:noFill/>
          <a:ln w="12700" algn="ctr">
            <a:solidFill>
              <a:schemeClr val="tx1"/>
            </a:solidFill>
            <a:prstDash val="sysDash"/>
            <a:round/>
            <a:headEnd/>
            <a:tailEnd/>
          </a:ln>
        </p:spPr>
      </p:cxnSp>
      <p:cxnSp>
        <p:nvCxnSpPr>
          <p:cNvPr id="9251" name="Straight Connector 99"/>
          <p:cNvCxnSpPr>
            <a:cxnSpLocks noChangeShapeType="1"/>
          </p:cNvCxnSpPr>
          <p:nvPr/>
        </p:nvCxnSpPr>
        <p:spPr bwMode="auto">
          <a:xfrm rot="16200000" flipV="1">
            <a:off x="3884612" y="3584576"/>
            <a:ext cx="1920875" cy="0"/>
          </a:xfrm>
          <a:prstGeom prst="line">
            <a:avLst/>
          </a:prstGeom>
          <a:noFill/>
          <a:ln w="12700" algn="ctr">
            <a:solidFill>
              <a:schemeClr val="tx1"/>
            </a:solidFill>
            <a:prstDash val="sysDash"/>
            <a:round/>
            <a:headEnd/>
            <a:tailEnd/>
          </a:ln>
        </p:spPr>
      </p:cxnSp>
      <p:cxnSp>
        <p:nvCxnSpPr>
          <p:cNvPr id="9252" name="Straight Connector 100"/>
          <p:cNvCxnSpPr>
            <a:cxnSpLocks noChangeShapeType="1"/>
          </p:cNvCxnSpPr>
          <p:nvPr/>
        </p:nvCxnSpPr>
        <p:spPr bwMode="auto">
          <a:xfrm rot="5400000" flipH="1" flipV="1">
            <a:off x="2846388" y="4757738"/>
            <a:ext cx="457200" cy="0"/>
          </a:xfrm>
          <a:prstGeom prst="line">
            <a:avLst/>
          </a:prstGeom>
          <a:noFill/>
          <a:ln w="15875" algn="ctr">
            <a:solidFill>
              <a:schemeClr val="tx1"/>
            </a:solidFill>
            <a:prstDash val="sysDash"/>
            <a:round/>
            <a:headEnd/>
            <a:tailEnd/>
          </a:ln>
        </p:spPr>
      </p:cxnSp>
      <p:cxnSp>
        <p:nvCxnSpPr>
          <p:cNvPr id="9253" name="Straight Connector 101"/>
          <p:cNvCxnSpPr>
            <a:cxnSpLocks noChangeShapeType="1"/>
          </p:cNvCxnSpPr>
          <p:nvPr/>
        </p:nvCxnSpPr>
        <p:spPr bwMode="auto">
          <a:xfrm rot="5400000" flipH="1" flipV="1">
            <a:off x="4932363" y="4983163"/>
            <a:ext cx="914400" cy="0"/>
          </a:xfrm>
          <a:prstGeom prst="line">
            <a:avLst/>
          </a:prstGeom>
          <a:noFill/>
          <a:ln w="15875" algn="ctr">
            <a:solidFill>
              <a:schemeClr val="tx1"/>
            </a:solidFill>
            <a:prstDash val="sysDash"/>
            <a:round/>
            <a:headEnd/>
            <a:tailEnd/>
          </a:ln>
        </p:spPr>
      </p:cxnSp>
      <p:cxnSp>
        <p:nvCxnSpPr>
          <p:cNvPr id="9254" name="Straight Connector 102"/>
          <p:cNvCxnSpPr>
            <a:cxnSpLocks noChangeShapeType="1"/>
          </p:cNvCxnSpPr>
          <p:nvPr/>
        </p:nvCxnSpPr>
        <p:spPr bwMode="auto">
          <a:xfrm rot="16200000" flipV="1">
            <a:off x="4962525" y="3584576"/>
            <a:ext cx="1920875" cy="0"/>
          </a:xfrm>
          <a:prstGeom prst="line">
            <a:avLst/>
          </a:prstGeom>
          <a:noFill/>
          <a:ln w="12700" algn="ctr">
            <a:solidFill>
              <a:schemeClr val="tx1"/>
            </a:solidFill>
            <a:prstDash val="sysDash"/>
            <a:round/>
            <a:headEnd/>
            <a:tailEnd/>
          </a:ln>
        </p:spPr>
      </p:cxnSp>
      <p:pic>
        <p:nvPicPr>
          <p:cNvPr id="9255" name="Picture 57" descr="icon_color"/>
          <p:cNvPicPr>
            <a:picLocks noChangeAspect="1" noChangeArrowheads="1"/>
          </p:cNvPicPr>
          <p:nvPr/>
        </p:nvPicPr>
        <p:blipFill>
          <a:blip r:embed="rId10" cstate="print"/>
          <a:srcRect/>
          <a:stretch>
            <a:fillRect/>
          </a:stretch>
        </p:blipFill>
        <p:spPr bwMode="auto">
          <a:xfrm>
            <a:off x="4197350" y="2125663"/>
            <a:ext cx="733425" cy="700087"/>
          </a:xfrm>
          <a:prstGeom prst="rect">
            <a:avLst/>
          </a:prstGeom>
          <a:noFill/>
          <a:ln w="9525">
            <a:noFill/>
            <a:miter lim="800000"/>
            <a:headEnd/>
            <a:tailEnd/>
          </a:ln>
        </p:spPr>
      </p:pic>
      <p:pic>
        <p:nvPicPr>
          <p:cNvPr id="9256" name="Picture 57" descr="icon_color"/>
          <p:cNvPicPr>
            <a:picLocks noChangeAspect="1" noChangeArrowheads="1"/>
          </p:cNvPicPr>
          <p:nvPr/>
        </p:nvPicPr>
        <p:blipFill>
          <a:blip r:embed="rId10" cstate="print"/>
          <a:srcRect/>
          <a:stretch>
            <a:fillRect/>
          </a:stretch>
        </p:blipFill>
        <p:spPr bwMode="auto">
          <a:xfrm>
            <a:off x="4213225" y="3341688"/>
            <a:ext cx="735013" cy="700087"/>
          </a:xfrm>
          <a:prstGeom prst="rect">
            <a:avLst/>
          </a:prstGeom>
          <a:noFill/>
          <a:ln w="9525">
            <a:noFill/>
            <a:miter lim="800000"/>
            <a:headEnd/>
            <a:tailEnd/>
          </a:ln>
        </p:spPr>
      </p:pic>
      <p:pic>
        <p:nvPicPr>
          <p:cNvPr id="9257" name="Picture 5" descr="DataCenterSwitch"/>
          <p:cNvPicPr>
            <a:picLocks noChangeAspect="1" noChangeArrowheads="1"/>
          </p:cNvPicPr>
          <p:nvPr/>
        </p:nvPicPr>
        <p:blipFill>
          <a:blip r:embed="rId11" cstate="print"/>
          <a:srcRect/>
          <a:stretch>
            <a:fillRect/>
          </a:stretch>
        </p:blipFill>
        <p:spPr bwMode="auto">
          <a:xfrm>
            <a:off x="5329238" y="3175000"/>
            <a:ext cx="714375" cy="1033463"/>
          </a:xfrm>
          <a:prstGeom prst="rect">
            <a:avLst/>
          </a:prstGeom>
          <a:noFill/>
          <a:ln w="9525">
            <a:noFill/>
            <a:miter lim="800000"/>
            <a:headEnd/>
            <a:tailEnd/>
          </a:ln>
        </p:spPr>
      </p:pic>
      <p:pic>
        <p:nvPicPr>
          <p:cNvPr id="9258" name="Picture 5" descr="DataCenterSwitch"/>
          <p:cNvPicPr>
            <a:picLocks noChangeAspect="1" noChangeArrowheads="1"/>
          </p:cNvPicPr>
          <p:nvPr/>
        </p:nvPicPr>
        <p:blipFill>
          <a:blip r:embed="rId11" cstate="print"/>
          <a:srcRect/>
          <a:stretch>
            <a:fillRect/>
          </a:stretch>
        </p:blipFill>
        <p:spPr bwMode="auto">
          <a:xfrm>
            <a:off x="5332413" y="1958975"/>
            <a:ext cx="714375" cy="1033463"/>
          </a:xfrm>
          <a:prstGeom prst="rect">
            <a:avLst/>
          </a:prstGeom>
          <a:noFill/>
          <a:ln w="9525">
            <a:noFill/>
            <a:miter lim="800000"/>
            <a:headEnd/>
            <a:tailEnd/>
          </a:ln>
        </p:spPr>
      </p:pic>
      <p:pic>
        <p:nvPicPr>
          <p:cNvPr id="9259" name="Picture 5" descr="DataCenterSwitch"/>
          <p:cNvPicPr>
            <a:picLocks noChangeAspect="1" noChangeArrowheads="1"/>
          </p:cNvPicPr>
          <p:nvPr/>
        </p:nvPicPr>
        <p:blipFill>
          <a:blip r:embed="rId11" cstate="print"/>
          <a:srcRect/>
          <a:stretch>
            <a:fillRect/>
          </a:stretch>
        </p:blipFill>
        <p:spPr bwMode="auto">
          <a:xfrm>
            <a:off x="3084513" y="1958975"/>
            <a:ext cx="714375" cy="1033463"/>
          </a:xfrm>
          <a:prstGeom prst="rect">
            <a:avLst/>
          </a:prstGeom>
          <a:noFill/>
          <a:ln w="9525">
            <a:noFill/>
            <a:miter lim="800000"/>
            <a:headEnd/>
            <a:tailEnd/>
          </a:ln>
        </p:spPr>
      </p:pic>
      <p:pic>
        <p:nvPicPr>
          <p:cNvPr id="9260" name="Picture 5" descr="DataCenterSwitch"/>
          <p:cNvPicPr>
            <a:picLocks noChangeAspect="1" noChangeArrowheads="1"/>
          </p:cNvPicPr>
          <p:nvPr/>
        </p:nvPicPr>
        <p:blipFill>
          <a:blip r:embed="rId11" cstate="print"/>
          <a:srcRect/>
          <a:stretch>
            <a:fillRect/>
          </a:stretch>
        </p:blipFill>
        <p:spPr bwMode="auto">
          <a:xfrm>
            <a:off x="3101975" y="3175000"/>
            <a:ext cx="714375" cy="1033463"/>
          </a:xfrm>
          <a:prstGeom prst="rect">
            <a:avLst/>
          </a:prstGeom>
          <a:noFill/>
          <a:ln w="9525">
            <a:noFill/>
            <a:miter lim="800000"/>
            <a:headEnd/>
            <a:tailEnd/>
          </a:ln>
        </p:spPr>
      </p:pic>
      <p:pic>
        <p:nvPicPr>
          <p:cNvPr id="9261" name="Picture 35" descr="Application Control Engine"/>
          <p:cNvPicPr>
            <a:picLocks noChangeAspect="1" noChangeArrowheads="1"/>
          </p:cNvPicPr>
          <p:nvPr/>
        </p:nvPicPr>
        <p:blipFill>
          <a:blip r:embed="rId12" cstate="print"/>
          <a:srcRect/>
          <a:stretch>
            <a:fillRect/>
          </a:stretch>
        </p:blipFill>
        <p:spPr bwMode="auto">
          <a:xfrm>
            <a:off x="1857375" y="3376613"/>
            <a:ext cx="949325" cy="630237"/>
          </a:xfrm>
          <a:prstGeom prst="rect">
            <a:avLst/>
          </a:prstGeom>
          <a:noFill/>
          <a:ln w="9525">
            <a:noFill/>
            <a:miter lim="800000"/>
            <a:headEnd/>
            <a:tailEnd/>
          </a:ln>
        </p:spPr>
      </p:pic>
      <p:cxnSp>
        <p:nvCxnSpPr>
          <p:cNvPr id="117" name="Elbow Connector 116"/>
          <p:cNvCxnSpPr/>
          <p:nvPr/>
        </p:nvCxnSpPr>
        <p:spPr>
          <a:xfrm rot="10800000" flipV="1">
            <a:off x="1608138" y="2438400"/>
            <a:ext cx="274637" cy="7493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263" name="Picture 35" descr="Application Control Engine"/>
          <p:cNvPicPr>
            <a:picLocks noChangeAspect="1" noChangeArrowheads="1"/>
          </p:cNvPicPr>
          <p:nvPr/>
        </p:nvPicPr>
        <p:blipFill>
          <a:blip r:embed="rId12" cstate="print"/>
          <a:srcRect/>
          <a:stretch>
            <a:fillRect/>
          </a:stretch>
        </p:blipFill>
        <p:spPr bwMode="auto">
          <a:xfrm>
            <a:off x="1830388" y="2160588"/>
            <a:ext cx="949325" cy="630237"/>
          </a:xfrm>
          <a:prstGeom prst="rect">
            <a:avLst/>
          </a:prstGeom>
          <a:noFill/>
          <a:ln w="9525">
            <a:noFill/>
            <a:miter lim="800000"/>
            <a:headEnd/>
            <a:tailEnd/>
          </a:ln>
        </p:spPr>
      </p:pic>
      <p:pic>
        <p:nvPicPr>
          <p:cNvPr id="9264" name="Picture 14"/>
          <p:cNvPicPr>
            <a:picLocks noChangeArrowheads="1"/>
          </p:cNvPicPr>
          <p:nvPr/>
        </p:nvPicPr>
        <p:blipFill>
          <a:blip r:embed="rId13" cstate="print"/>
          <a:srcRect/>
          <a:stretch>
            <a:fillRect/>
          </a:stretch>
        </p:blipFill>
        <p:spPr bwMode="auto">
          <a:xfrm>
            <a:off x="228600" y="2792413"/>
            <a:ext cx="1433513" cy="865187"/>
          </a:xfrm>
          <a:prstGeom prst="rect">
            <a:avLst/>
          </a:prstGeom>
          <a:noFill/>
          <a:ln w="9525">
            <a:noFill/>
            <a:miter lim="800000"/>
            <a:headEnd/>
            <a:tailEnd/>
          </a:ln>
        </p:spPr>
      </p:pic>
      <p:sp>
        <p:nvSpPr>
          <p:cNvPr id="9265" name="TextBox 108"/>
          <p:cNvSpPr txBox="1">
            <a:spLocks noChangeArrowheads="1"/>
          </p:cNvSpPr>
          <p:nvPr/>
        </p:nvSpPr>
        <p:spPr bwMode="auto">
          <a:xfrm>
            <a:off x="290513" y="2994025"/>
            <a:ext cx="1309687" cy="442913"/>
          </a:xfrm>
          <a:prstGeom prst="rect">
            <a:avLst/>
          </a:prstGeom>
          <a:noFill/>
          <a:ln w="9525">
            <a:noFill/>
            <a:miter lim="800000"/>
            <a:headEnd/>
            <a:tailEnd/>
          </a:ln>
        </p:spPr>
        <p:txBody>
          <a:bodyPr>
            <a:spAutoFit/>
          </a:bodyPr>
          <a:lstStyle/>
          <a:p>
            <a:pPr algn="ctr">
              <a:lnSpc>
                <a:spcPct val="95000"/>
              </a:lnSpc>
            </a:pPr>
            <a:r>
              <a:rPr lang="en-US" sz="1200" b="1" dirty="0"/>
              <a:t>Clinical User Community</a:t>
            </a:r>
          </a:p>
        </p:txBody>
      </p:sp>
      <p:pic>
        <p:nvPicPr>
          <p:cNvPr id="9266" name="Picture 14"/>
          <p:cNvPicPr>
            <a:picLocks noChangeArrowheads="1"/>
          </p:cNvPicPr>
          <p:nvPr/>
        </p:nvPicPr>
        <p:blipFill>
          <a:blip r:embed="rId13" cstate="print"/>
          <a:srcRect/>
          <a:stretch>
            <a:fillRect/>
          </a:stretch>
        </p:blipFill>
        <p:spPr bwMode="auto">
          <a:xfrm>
            <a:off x="228600" y="4114800"/>
            <a:ext cx="1433513" cy="865188"/>
          </a:xfrm>
          <a:prstGeom prst="rect">
            <a:avLst/>
          </a:prstGeom>
          <a:noFill/>
          <a:ln w="9525">
            <a:noFill/>
            <a:miter lim="800000"/>
            <a:headEnd/>
            <a:tailEnd/>
          </a:ln>
        </p:spPr>
      </p:pic>
      <p:sp>
        <p:nvSpPr>
          <p:cNvPr id="9267" name="TextBox 108"/>
          <p:cNvSpPr txBox="1">
            <a:spLocks noChangeArrowheads="1"/>
          </p:cNvSpPr>
          <p:nvPr/>
        </p:nvSpPr>
        <p:spPr bwMode="auto">
          <a:xfrm>
            <a:off x="290513" y="4316413"/>
            <a:ext cx="1309687" cy="442912"/>
          </a:xfrm>
          <a:prstGeom prst="rect">
            <a:avLst/>
          </a:prstGeom>
          <a:noFill/>
          <a:ln w="9525">
            <a:noFill/>
            <a:miter lim="800000"/>
            <a:headEnd/>
            <a:tailEnd/>
          </a:ln>
        </p:spPr>
        <p:txBody>
          <a:bodyPr>
            <a:spAutoFit/>
          </a:bodyPr>
          <a:lstStyle/>
          <a:p>
            <a:pPr algn="ctr">
              <a:lnSpc>
                <a:spcPct val="95000"/>
              </a:lnSpc>
            </a:pPr>
            <a:r>
              <a:rPr lang="en-US" sz="1200" b="1" dirty="0"/>
              <a:t>Out-of-Band Management</a:t>
            </a:r>
          </a:p>
        </p:txBody>
      </p:sp>
      <p:sp>
        <p:nvSpPr>
          <p:cNvPr id="9268" name="Rounded Rectangle 126"/>
          <p:cNvSpPr>
            <a:spLocks noChangeArrowheads="1"/>
          </p:cNvSpPr>
          <p:nvPr/>
        </p:nvSpPr>
        <p:spPr bwMode="auto">
          <a:xfrm>
            <a:off x="1981200" y="4648200"/>
            <a:ext cx="3048000" cy="1600200"/>
          </a:xfrm>
          <a:prstGeom prst="roundRect">
            <a:avLst>
              <a:gd name="adj" fmla="val 0"/>
            </a:avLst>
          </a:prstGeom>
          <a:noFill/>
          <a:ln w="15875" algn="ctr">
            <a:solidFill>
              <a:schemeClr val="accent1"/>
            </a:solidFill>
            <a:round/>
            <a:headEnd/>
            <a:tailEnd/>
          </a:ln>
        </p:spPr>
        <p:txBody>
          <a:bodyPr wrap="none" lIns="82124" tIns="41061" rIns="82124" bIns="41061" anchor="ctr"/>
          <a:lstStyle/>
          <a:p>
            <a:pPr algn="ctr" defTabSz="814388" eaLnBrk="0" hangingPunct="0">
              <a:lnSpc>
                <a:spcPct val="90000"/>
              </a:lnSpc>
            </a:pPr>
            <a:endParaRPr lang="en-US" sz="2400" b="1" dirty="0"/>
          </a:p>
        </p:txBody>
      </p:sp>
      <p:sp>
        <p:nvSpPr>
          <p:cNvPr id="9269" name="TextBox 127"/>
          <p:cNvSpPr txBox="1">
            <a:spLocks noChangeArrowheads="1"/>
          </p:cNvSpPr>
          <p:nvPr/>
        </p:nvSpPr>
        <p:spPr bwMode="auto">
          <a:xfrm>
            <a:off x="5373688" y="4724400"/>
            <a:ext cx="1408112" cy="400050"/>
          </a:xfrm>
          <a:prstGeom prst="rect">
            <a:avLst/>
          </a:prstGeom>
          <a:noFill/>
          <a:ln w="9525">
            <a:noFill/>
            <a:miter lim="800000"/>
            <a:headEnd/>
            <a:tailEnd/>
          </a:ln>
        </p:spPr>
        <p:txBody>
          <a:bodyPr>
            <a:spAutoFit/>
          </a:bodyPr>
          <a:lstStyle/>
          <a:p>
            <a:pPr algn="ctr"/>
            <a:r>
              <a:rPr lang="en-US" sz="1000" dirty="0"/>
              <a:t>Host</a:t>
            </a:r>
            <a:r>
              <a:rPr lang="en-US" sz="700" dirty="0"/>
              <a:t> </a:t>
            </a:r>
            <a:r>
              <a:rPr lang="en-US" sz="1000" dirty="0"/>
              <a:t>Intrusion Prevention</a:t>
            </a:r>
          </a:p>
        </p:txBody>
      </p:sp>
      <p:sp>
        <p:nvSpPr>
          <p:cNvPr id="9270" name="Rectangle 128"/>
          <p:cNvSpPr>
            <a:spLocks noChangeArrowheads="1"/>
          </p:cNvSpPr>
          <p:nvPr/>
        </p:nvSpPr>
        <p:spPr bwMode="auto">
          <a:xfrm>
            <a:off x="5262563" y="6019800"/>
            <a:ext cx="1195387" cy="244475"/>
          </a:xfrm>
          <a:prstGeom prst="rect">
            <a:avLst/>
          </a:prstGeom>
          <a:noFill/>
          <a:ln w="9525">
            <a:noFill/>
            <a:miter lim="800000"/>
            <a:headEnd/>
            <a:tailEnd/>
          </a:ln>
        </p:spPr>
        <p:txBody>
          <a:bodyPr wrap="none">
            <a:spAutoFit/>
          </a:bodyPr>
          <a:lstStyle/>
          <a:p>
            <a:r>
              <a:rPr lang="en-US" sz="1000" dirty="0"/>
              <a:t>Database Servers</a:t>
            </a:r>
          </a:p>
        </p:txBody>
      </p:sp>
      <p:pic>
        <p:nvPicPr>
          <p:cNvPr id="9271" name="Picture 1040"/>
          <p:cNvPicPr>
            <a:picLocks noChangeArrowheads="1"/>
          </p:cNvPicPr>
          <p:nvPr/>
        </p:nvPicPr>
        <p:blipFill>
          <a:blip r:embed="rId14" cstate="print"/>
          <a:srcRect/>
          <a:stretch>
            <a:fillRect/>
          </a:stretch>
        </p:blipFill>
        <p:spPr bwMode="auto">
          <a:xfrm>
            <a:off x="5727700" y="5105400"/>
            <a:ext cx="712788" cy="501650"/>
          </a:xfrm>
          <a:prstGeom prst="rect">
            <a:avLst/>
          </a:prstGeom>
          <a:noFill/>
          <a:ln w="9525">
            <a:noFill/>
            <a:miter lim="800000"/>
            <a:headEnd/>
            <a:tailEnd/>
          </a:ln>
        </p:spPr>
      </p:pic>
      <p:pic>
        <p:nvPicPr>
          <p:cNvPr id="9272" name="Picture 1029"/>
          <p:cNvPicPr>
            <a:picLocks noChangeArrowheads="1"/>
          </p:cNvPicPr>
          <p:nvPr/>
        </p:nvPicPr>
        <p:blipFill>
          <a:blip r:embed="rId9" cstate="print"/>
          <a:srcRect/>
          <a:stretch>
            <a:fillRect/>
          </a:stretch>
        </p:blipFill>
        <p:spPr bwMode="auto">
          <a:xfrm>
            <a:off x="5311775" y="5119688"/>
            <a:ext cx="436563" cy="550862"/>
          </a:xfrm>
          <a:prstGeom prst="rect">
            <a:avLst/>
          </a:prstGeom>
          <a:noFill/>
          <a:ln w="9525">
            <a:noFill/>
            <a:miter lim="800000"/>
            <a:headEnd/>
            <a:tailEnd/>
          </a:ln>
        </p:spPr>
      </p:pic>
      <p:pic>
        <p:nvPicPr>
          <p:cNvPr id="9273" name="Picture 1040"/>
          <p:cNvPicPr>
            <a:picLocks noChangeArrowheads="1"/>
          </p:cNvPicPr>
          <p:nvPr/>
        </p:nvPicPr>
        <p:blipFill>
          <a:blip r:embed="rId14" cstate="print"/>
          <a:srcRect/>
          <a:stretch>
            <a:fillRect/>
          </a:stretch>
        </p:blipFill>
        <p:spPr bwMode="auto">
          <a:xfrm>
            <a:off x="5561013" y="5454650"/>
            <a:ext cx="712787" cy="501650"/>
          </a:xfrm>
          <a:prstGeom prst="rect">
            <a:avLst/>
          </a:prstGeom>
          <a:noFill/>
          <a:ln w="9525">
            <a:noFill/>
            <a:miter lim="800000"/>
            <a:headEnd/>
            <a:tailEnd/>
          </a:ln>
        </p:spPr>
      </p:pic>
      <p:pic>
        <p:nvPicPr>
          <p:cNvPr id="9274" name="Picture 1029"/>
          <p:cNvPicPr>
            <a:picLocks noChangeArrowheads="1"/>
          </p:cNvPicPr>
          <p:nvPr/>
        </p:nvPicPr>
        <p:blipFill>
          <a:blip r:embed="rId9" cstate="print"/>
          <a:srcRect/>
          <a:stretch>
            <a:fillRect/>
          </a:stretch>
        </p:blipFill>
        <p:spPr bwMode="auto">
          <a:xfrm>
            <a:off x="5145088" y="5468938"/>
            <a:ext cx="436562" cy="550862"/>
          </a:xfrm>
          <a:prstGeom prst="rect">
            <a:avLst/>
          </a:prstGeom>
          <a:noFill/>
          <a:ln w="9525">
            <a:noFill/>
            <a:miter lim="800000"/>
            <a:headEnd/>
            <a:tailEnd/>
          </a:ln>
        </p:spPr>
      </p:pic>
      <p:sp>
        <p:nvSpPr>
          <p:cNvPr id="59" name="TextBox 58"/>
          <p:cNvSpPr txBox="1"/>
          <p:nvPr/>
        </p:nvSpPr>
        <p:spPr>
          <a:xfrm>
            <a:off x="3962400" y="1295400"/>
            <a:ext cx="1162050" cy="276225"/>
          </a:xfrm>
          <a:prstGeom prst="rect">
            <a:avLst/>
          </a:prstGeom>
          <a:noFill/>
        </p:spPr>
        <p:txBody>
          <a:bodyPr>
            <a:spAutoFit/>
          </a:bodyPr>
          <a:lstStyle/>
          <a:p>
            <a:pPr algn="ctr" fontAlgn="auto">
              <a:spcBef>
                <a:spcPts val="0"/>
              </a:spcBef>
              <a:spcAft>
                <a:spcPts val="0"/>
              </a:spcAft>
              <a:defRPr/>
            </a:pPr>
            <a:r>
              <a:rPr lang="en-US" sz="1200" dirty="0" smtClean="0">
                <a:latin typeface="+mn-lt"/>
              </a:rPr>
              <a:t>IDS/IPS</a:t>
            </a:r>
            <a:endParaRPr lang="en-US" sz="1200" dirty="0">
              <a:latin typeface="+mn-lt"/>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96"/>
          <p:cNvSpPr>
            <a:spLocks noGrp="1"/>
          </p:cNvSpPr>
          <p:nvPr>
            <p:ph type="title" idx="4294967295"/>
          </p:nvPr>
        </p:nvSpPr>
        <p:spPr/>
        <p:txBody>
          <a:bodyPr/>
          <a:lstStyle/>
          <a:p>
            <a:pPr eaLnBrk="1" hangingPunct="1"/>
            <a:r>
              <a:rPr lang="en-US" dirty="0" smtClean="0"/>
              <a:t>High Availability EHR Architecture</a:t>
            </a:r>
            <a:br>
              <a:rPr lang="en-US" dirty="0" smtClean="0"/>
            </a:br>
            <a:endParaRPr lang="en-US" dirty="0" smtClean="0"/>
          </a:p>
        </p:txBody>
      </p:sp>
      <p:sp>
        <p:nvSpPr>
          <p:cNvPr id="10244" name="Rectangle 1595"/>
          <p:cNvSpPr>
            <a:spLocks noChangeArrowheads="1"/>
          </p:cNvSpPr>
          <p:nvPr/>
        </p:nvSpPr>
        <p:spPr bwMode="auto">
          <a:xfrm>
            <a:off x="7086600" y="4724400"/>
            <a:ext cx="1524000" cy="1905000"/>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dirty="0"/>
          </a:p>
        </p:txBody>
      </p:sp>
      <p:sp>
        <p:nvSpPr>
          <p:cNvPr id="107" name="Rectangle 106"/>
          <p:cNvSpPr/>
          <p:nvPr/>
        </p:nvSpPr>
        <p:spPr bwMode="auto">
          <a:xfrm>
            <a:off x="3810000" y="6271404"/>
            <a:ext cx="3036888" cy="510396"/>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1000" dirty="0">
                <a:solidFill>
                  <a:schemeClr val="bg2"/>
                </a:solidFill>
              </a:rPr>
              <a:t>Host protection and continuous posture </a:t>
            </a:r>
            <a:br>
              <a:rPr lang="en-US" sz="1000" dirty="0">
                <a:solidFill>
                  <a:schemeClr val="bg2"/>
                </a:solidFill>
              </a:rPr>
            </a:br>
            <a:r>
              <a:rPr lang="en-US" sz="1000" dirty="0">
                <a:solidFill>
                  <a:schemeClr val="bg2"/>
                </a:solidFill>
              </a:rPr>
              <a:t>assessment provided by </a:t>
            </a:r>
            <a:r>
              <a:rPr lang="en-US" sz="1000" dirty="0" smtClean="0">
                <a:solidFill>
                  <a:schemeClr val="bg2"/>
                </a:solidFill>
              </a:rPr>
              <a:t>Host Intrusion Prevention and Cisco NAC Services</a:t>
            </a:r>
            <a:endParaRPr lang="en-US" sz="1000" dirty="0">
              <a:solidFill>
                <a:schemeClr val="bg2"/>
              </a:solidFill>
            </a:endParaRPr>
          </a:p>
        </p:txBody>
      </p:sp>
      <p:sp>
        <p:nvSpPr>
          <p:cNvPr id="112" name="Rectangle 111"/>
          <p:cNvSpPr/>
          <p:nvPr/>
        </p:nvSpPr>
        <p:spPr bwMode="auto">
          <a:xfrm>
            <a:off x="104775" y="5029200"/>
            <a:ext cx="2028825" cy="114300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lstStyle/>
          <a:p>
            <a:pPr>
              <a:lnSpc>
                <a:spcPct val="90000"/>
              </a:lnSpc>
              <a:defRPr/>
            </a:pPr>
            <a:r>
              <a:rPr lang="en-US" sz="1000" dirty="0">
                <a:solidFill>
                  <a:schemeClr val="bg2"/>
                </a:solidFill>
              </a:rPr>
              <a:t>Highly available virtualized hosts with the ability to dynamically move workload, create additional host machines for increased demand.  Security patching of OS and clinical systems improves security and availability</a:t>
            </a:r>
          </a:p>
        </p:txBody>
      </p:sp>
      <p:sp>
        <p:nvSpPr>
          <p:cNvPr id="100" name="Rectangle 99"/>
          <p:cNvSpPr/>
          <p:nvPr/>
        </p:nvSpPr>
        <p:spPr bwMode="auto">
          <a:xfrm>
            <a:off x="107950" y="803275"/>
            <a:ext cx="1797050" cy="1101725"/>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lstStyle/>
          <a:p>
            <a:pPr>
              <a:lnSpc>
                <a:spcPct val="90000"/>
              </a:lnSpc>
              <a:defRPr/>
            </a:pPr>
            <a:r>
              <a:rPr lang="en-US" sz="1000" dirty="0">
                <a:solidFill>
                  <a:schemeClr val="bg2"/>
                </a:solidFill>
              </a:rPr>
              <a:t>Dynamic load sharing and security provided by ACE.  Implements access policy </a:t>
            </a:r>
            <a:br>
              <a:rPr lang="en-US" sz="1000" dirty="0">
                <a:solidFill>
                  <a:schemeClr val="bg2"/>
                </a:solidFill>
              </a:rPr>
            </a:br>
            <a:r>
              <a:rPr lang="en-US" sz="1000" dirty="0">
                <a:solidFill>
                  <a:schemeClr val="bg2"/>
                </a:solidFill>
              </a:rPr>
              <a:t>and load sharing, security </a:t>
            </a:r>
            <a:br>
              <a:rPr lang="en-US" sz="1000" dirty="0">
                <a:solidFill>
                  <a:schemeClr val="bg2"/>
                </a:solidFill>
              </a:rPr>
            </a:br>
            <a:r>
              <a:rPr lang="en-US" sz="1000" dirty="0">
                <a:solidFill>
                  <a:schemeClr val="bg2"/>
                </a:solidFill>
              </a:rPr>
              <a:t>and reporting</a:t>
            </a:r>
            <a:r>
              <a:rPr lang="en-US" sz="1000" dirty="0" smtClean="0">
                <a:solidFill>
                  <a:schemeClr val="bg2"/>
                </a:solidFill>
              </a:rPr>
              <a:t>.  </a:t>
            </a:r>
            <a:r>
              <a:rPr lang="en-US" sz="1000" dirty="0">
                <a:solidFill>
                  <a:schemeClr val="bg2"/>
                </a:solidFill>
              </a:rPr>
              <a:t>SSL encryption services provide for end-to-end encryption of ePHI data</a:t>
            </a:r>
          </a:p>
        </p:txBody>
      </p:sp>
      <p:sp>
        <p:nvSpPr>
          <p:cNvPr id="10248" name="Rectangle 1595"/>
          <p:cNvSpPr>
            <a:spLocks noChangeArrowheads="1"/>
          </p:cNvSpPr>
          <p:nvPr/>
        </p:nvSpPr>
        <p:spPr bwMode="auto">
          <a:xfrm>
            <a:off x="7239000" y="1828800"/>
            <a:ext cx="1219200" cy="2406650"/>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dirty="0"/>
          </a:p>
        </p:txBody>
      </p:sp>
      <p:sp>
        <p:nvSpPr>
          <p:cNvPr id="10249" name="Rectangle 1595"/>
          <p:cNvSpPr>
            <a:spLocks noChangeArrowheads="1"/>
          </p:cNvSpPr>
          <p:nvPr/>
        </p:nvSpPr>
        <p:spPr bwMode="auto">
          <a:xfrm>
            <a:off x="3962400" y="2089150"/>
            <a:ext cx="1219200" cy="2406650"/>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dirty="0"/>
          </a:p>
        </p:txBody>
      </p:sp>
      <p:sp>
        <p:nvSpPr>
          <p:cNvPr id="10250" name="Rectangle 1595"/>
          <p:cNvSpPr>
            <a:spLocks noChangeArrowheads="1"/>
          </p:cNvSpPr>
          <p:nvPr/>
        </p:nvSpPr>
        <p:spPr bwMode="auto">
          <a:xfrm>
            <a:off x="1676400" y="2089150"/>
            <a:ext cx="1219200" cy="2406650"/>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dirty="0"/>
          </a:p>
        </p:txBody>
      </p:sp>
      <p:cxnSp>
        <p:nvCxnSpPr>
          <p:cNvPr id="135" name="Elbow Connector 134"/>
          <p:cNvCxnSpPr/>
          <p:nvPr/>
        </p:nvCxnSpPr>
        <p:spPr>
          <a:xfrm rot="10800000">
            <a:off x="1562100" y="3276600"/>
            <a:ext cx="365125" cy="4572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52" name="Picture 3"/>
          <p:cNvPicPr>
            <a:picLocks noChangeAspect="1" noChangeArrowheads="1"/>
          </p:cNvPicPr>
          <p:nvPr/>
        </p:nvPicPr>
        <p:blipFill>
          <a:blip r:embed="rId6" cstate="print"/>
          <a:srcRect/>
          <a:stretch>
            <a:fillRect/>
          </a:stretch>
        </p:blipFill>
        <p:spPr bwMode="auto">
          <a:xfrm>
            <a:off x="4945063" y="4654550"/>
            <a:ext cx="1673225" cy="1339850"/>
          </a:xfrm>
          <a:prstGeom prst="rect">
            <a:avLst/>
          </a:prstGeom>
          <a:noFill/>
          <a:ln w="9525">
            <a:noFill/>
            <a:miter lim="800000"/>
            <a:headEnd/>
            <a:tailEnd/>
          </a:ln>
        </p:spPr>
      </p:pic>
      <p:cxnSp>
        <p:nvCxnSpPr>
          <p:cNvPr id="205" name="Straight Connector 204"/>
          <p:cNvCxnSpPr/>
          <p:nvPr/>
        </p:nvCxnSpPr>
        <p:spPr bwMode="auto">
          <a:xfrm rot="16200000" flipV="1">
            <a:off x="6342063" y="4162425"/>
            <a:ext cx="2393950" cy="3175"/>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10254" name="Straight Connector 187"/>
          <p:cNvCxnSpPr>
            <a:cxnSpLocks noChangeShapeType="1"/>
          </p:cNvCxnSpPr>
          <p:nvPr/>
        </p:nvCxnSpPr>
        <p:spPr bwMode="auto">
          <a:xfrm rot="5400000">
            <a:off x="7582694" y="3155156"/>
            <a:ext cx="382588" cy="3175"/>
          </a:xfrm>
          <a:prstGeom prst="line">
            <a:avLst/>
          </a:prstGeom>
          <a:noFill/>
          <a:ln w="15875" algn="ctr">
            <a:solidFill>
              <a:schemeClr val="tx1"/>
            </a:solidFill>
            <a:round/>
            <a:headEnd/>
            <a:tailEnd/>
          </a:ln>
        </p:spPr>
      </p:cxnSp>
      <p:cxnSp>
        <p:nvCxnSpPr>
          <p:cNvPr id="10255" name="Straight Connector 154"/>
          <p:cNvCxnSpPr>
            <a:cxnSpLocks noChangeShapeType="1"/>
          </p:cNvCxnSpPr>
          <p:nvPr/>
        </p:nvCxnSpPr>
        <p:spPr bwMode="auto">
          <a:xfrm>
            <a:off x="2520950" y="3733800"/>
            <a:ext cx="5383213" cy="0"/>
          </a:xfrm>
          <a:prstGeom prst="line">
            <a:avLst/>
          </a:prstGeom>
          <a:noFill/>
          <a:ln w="12700" algn="ctr">
            <a:solidFill>
              <a:schemeClr val="tx2"/>
            </a:solidFill>
            <a:round/>
            <a:headEnd/>
            <a:tailEnd/>
          </a:ln>
        </p:spPr>
      </p:cxnSp>
      <p:cxnSp>
        <p:nvCxnSpPr>
          <p:cNvPr id="10256" name="Straight Connector 150"/>
          <p:cNvCxnSpPr>
            <a:cxnSpLocks noChangeShapeType="1"/>
          </p:cNvCxnSpPr>
          <p:nvPr/>
        </p:nvCxnSpPr>
        <p:spPr bwMode="auto">
          <a:xfrm>
            <a:off x="2482850" y="2438400"/>
            <a:ext cx="5383213" cy="0"/>
          </a:xfrm>
          <a:prstGeom prst="line">
            <a:avLst/>
          </a:prstGeom>
          <a:noFill/>
          <a:ln w="12700" algn="ctr">
            <a:solidFill>
              <a:schemeClr val="tx2"/>
            </a:solidFill>
            <a:round/>
            <a:headEnd/>
            <a:tailEnd/>
          </a:ln>
        </p:spPr>
      </p:cxnSp>
      <p:graphicFrame>
        <p:nvGraphicFramePr>
          <p:cNvPr id="10242"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301"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57" name="Rectangle 3" hidden="1"/>
          <p:cNvSpPr>
            <a:spLocks noChangeArrowheads="1"/>
          </p:cNvSpPr>
          <p:nvPr>
            <p:custDataLst>
              <p:tags r:id="rId3"/>
            </p:custDataLst>
          </p:nvPr>
        </p:nvSpPr>
        <p:spPr bwMode="auto">
          <a:xfrm>
            <a:off x="0" y="0"/>
            <a:ext cx="158750" cy="158750"/>
          </a:xfrm>
          <a:prstGeom prst="rect">
            <a:avLst/>
          </a:prstGeom>
          <a:solidFill>
            <a:srgbClr val="FFFFCC"/>
          </a:solidFill>
          <a:ln w="9525" algn="ctr">
            <a:solidFill>
              <a:schemeClr val="tx2"/>
            </a:solidFill>
            <a:miter lim="800000"/>
            <a:headEnd/>
            <a:tailEnd/>
          </a:ln>
        </p:spPr>
        <p:txBody>
          <a:bodyPr wrap="none" lIns="0" tIns="0" rIns="0" bIns="0" anchor="ctr"/>
          <a:lstStyle/>
          <a:p>
            <a:pPr defTabSz="766763"/>
            <a:r>
              <a:rPr lang="en-US" sz="1400" dirty="0"/>
              <a:t> </a:t>
            </a:r>
          </a:p>
        </p:txBody>
      </p:sp>
      <p:pic>
        <p:nvPicPr>
          <p:cNvPr id="10258" name="Picture 58" descr="CS-MARS"/>
          <p:cNvPicPr>
            <a:picLocks noChangeAspect="1" noChangeArrowheads="1"/>
          </p:cNvPicPr>
          <p:nvPr/>
        </p:nvPicPr>
        <p:blipFill>
          <a:blip r:embed="rId8" cstate="print"/>
          <a:srcRect/>
          <a:stretch>
            <a:fillRect/>
          </a:stretch>
        </p:blipFill>
        <p:spPr bwMode="auto">
          <a:xfrm>
            <a:off x="6357938" y="1570038"/>
            <a:ext cx="760412" cy="487362"/>
          </a:xfrm>
          <a:prstGeom prst="rect">
            <a:avLst/>
          </a:prstGeom>
          <a:noFill/>
          <a:ln w="9525">
            <a:noFill/>
            <a:miter lim="800000"/>
            <a:headEnd/>
            <a:tailEnd/>
          </a:ln>
        </p:spPr>
      </p:pic>
      <p:sp>
        <p:nvSpPr>
          <p:cNvPr id="10259" name="TextBox 137"/>
          <p:cNvSpPr txBox="1">
            <a:spLocks noChangeArrowheads="1"/>
          </p:cNvSpPr>
          <p:nvPr/>
        </p:nvSpPr>
        <p:spPr bwMode="auto">
          <a:xfrm>
            <a:off x="1944688" y="1487488"/>
            <a:ext cx="1408112" cy="646112"/>
          </a:xfrm>
          <a:prstGeom prst="rect">
            <a:avLst/>
          </a:prstGeom>
          <a:noFill/>
          <a:ln w="9525">
            <a:noFill/>
            <a:miter lim="800000"/>
            <a:headEnd/>
            <a:tailEnd/>
          </a:ln>
        </p:spPr>
        <p:txBody>
          <a:bodyPr>
            <a:spAutoFit/>
          </a:bodyPr>
          <a:lstStyle/>
          <a:p>
            <a:r>
              <a:rPr lang="en-US" sz="1200" dirty="0"/>
              <a:t>Application Control Engine (ACE)</a:t>
            </a:r>
          </a:p>
        </p:txBody>
      </p:sp>
      <p:cxnSp>
        <p:nvCxnSpPr>
          <p:cNvPr id="10260" name="Straight Connector 141"/>
          <p:cNvCxnSpPr>
            <a:cxnSpLocks noChangeShapeType="1"/>
          </p:cNvCxnSpPr>
          <p:nvPr/>
        </p:nvCxnSpPr>
        <p:spPr bwMode="auto">
          <a:xfrm rot="16200000" flipH="1">
            <a:off x="2209800" y="2514600"/>
            <a:ext cx="1143000" cy="1143000"/>
          </a:xfrm>
          <a:prstGeom prst="line">
            <a:avLst/>
          </a:prstGeom>
          <a:noFill/>
          <a:ln w="12700" algn="ctr">
            <a:solidFill>
              <a:schemeClr val="tx2"/>
            </a:solidFill>
            <a:round/>
            <a:headEnd/>
            <a:tailEnd/>
          </a:ln>
        </p:spPr>
      </p:cxnSp>
      <p:cxnSp>
        <p:nvCxnSpPr>
          <p:cNvPr id="10261" name="Straight Connector 144"/>
          <p:cNvCxnSpPr>
            <a:cxnSpLocks noChangeShapeType="1"/>
          </p:cNvCxnSpPr>
          <p:nvPr/>
        </p:nvCxnSpPr>
        <p:spPr bwMode="auto">
          <a:xfrm rot="5400000" flipH="1" flipV="1">
            <a:off x="2247900" y="2476500"/>
            <a:ext cx="1219200" cy="1143000"/>
          </a:xfrm>
          <a:prstGeom prst="line">
            <a:avLst/>
          </a:prstGeom>
          <a:noFill/>
          <a:ln w="12700" algn="ctr">
            <a:solidFill>
              <a:schemeClr val="tx2"/>
            </a:solidFill>
            <a:round/>
            <a:headEnd/>
            <a:tailEnd/>
          </a:ln>
        </p:spPr>
      </p:cxnSp>
      <p:cxnSp>
        <p:nvCxnSpPr>
          <p:cNvPr id="10262" name="Straight Connector 155"/>
          <p:cNvCxnSpPr>
            <a:cxnSpLocks noChangeShapeType="1"/>
          </p:cNvCxnSpPr>
          <p:nvPr/>
        </p:nvCxnSpPr>
        <p:spPr bwMode="auto">
          <a:xfrm rot="16200000" flipH="1">
            <a:off x="3429000" y="2590800"/>
            <a:ext cx="1219200" cy="914400"/>
          </a:xfrm>
          <a:prstGeom prst="line">
            <a:avLst/>
          </a:prstGeom>
          <a:noFill/>
          <a:ln w="12700" algn="ctr">
            <a:solidFill>
              <a:schemeClr val="tx2"/>
            </a:solidFill>
            <a:round/>
            <a:headEnd/>
            <a:tailEnd/>
          </a:ln>
        </p:spPr>
      </p:cxnSp>
      <p:cxnSp>
        <p:nvCxnSpPr>
          <p:cNvPr id="10263" name="Straight Connector 156"/>
          <p:cNvCxnSpPr>
            <a:cxnSpLocks noChangeShapeType="1"/>
          </p:cNvCxnSpPr>
          <p:nvPr/>
        </p:nvCxnSpPr>
        <p:spPr bwMode="auto">
          <a:xfrm rot="5400000" flipH="1" flipV="1">
            <a:off x="3390900" y="2476500"/>
            <a:ext cx="1219200" cy="1143000"/>
          </a:xfrm>
          <a:prstGeom prst="line">
            <a:avLst/>
          </a:prstGeom>
          <a:noFill/>
          <a:ln w="12700" algn="ctr">
            <a:solidFill>
              <a:schemeClr val="tx2"/>
            </a:solidFill>
            <a:round/>
            <a:headEnd/>
            <a:tailEnd/>
          </a:ln>
        </p:spPr>
      </p:cxnSp>
      <p:cxnSp>
        <p:nvCxnSpPr>
          <p:cNvPr id="10264" name="Straight Connector 158"/>
          <p:cNvCxnSpPr>
            <a:cxnSpLocks noChangeShapeType="1"/>
          </p:cNvCxnSpPr>
          <p:nvPr/>
        </p:nvCxnSpPr>
        <p:spPr bwMode="auto">
          <a:xfrm rot="16200000" flipH="1">
            <a:off x="4495800" y="2438400"/>
            <a:ext cx="1143000" cy="1143000"/>
          </a:xfrm>
          <a:prstGeom prst="line">
            <a:avLst/>
          </a:prstGeom>
          <a:noFill/>
          <a:ln w="12700" algn="ctr">
            <a:solidFill>
              <a:schemeClr val="tx2"/>
            </a:solidFill>
            <a:round/>
            <a:headEnd/>
            <a:tailEnd/>
          </a:ln>
        </p:spPr>
      </p:cxnSp>
      <p:cxnSp>
        <p:nvCxnSpPr>
          <p:cNvPr id="10265" name="Straight Connector 159"/>
          <p:cNvCxnSpPr>
            <a:cxnSpLocks noChangeShapeType="1"/>
          </p:cNvCxnSpPr>
          <p:nvPr/>
        </p:nvCxnSpPr>
        <p:spPr bwMode="auto">
          <a:xfrm rot="5400000" flipH="1" flipV="1">
            <a:off x="4495800" y="2514600"/>
            <a:ext cx="1219200" cy="1066800"/>
          </a:xfrm>
          <a:prstGeom prst="line">
            <a:avLst/>
          </a:prstGeom>
          <a:noFill/>
          <a:ln w="12700" algn="ctr">
            <a:solidFill>
              <a:schemeClr val="tx2"/>
            </a:solidFill>
            <a:round/>
            <a:headEnd/>
            <a:tailEnd/>
          </a:ln>
        </p:spPr>
      </p:cxnSp>
      <p:cxnSp>
        <p:nvCxnSpPr>
          <p:cNvPr id="10266" name="Straight Connector 164"/>
          <p:cNvCxnSpPr>
            <a:cxnSpLocks noChangeShapeType="1"/>
          </p:cNvCxnSpPr>
          <p:nvPr/>
        </p:nvCxnSpPr>
        <p:spPr bwMode="auto">
          <a:xfrm rot="16200000" flipH="1">
            <a:off x="5638800" y="2438400"/>
            <a:ext cx="1143000" cy="1143000"/>
          </a:xfrm>
          <a:prstGeom prst="line">
            <a:avLst/>
          </a:prstGeom>
          <a:noFill/>
          <a:ln w="12700" algn="ctr">
            <a:solidFill>
              <a:schemeClr val="tx2"/>
            </a:solidFill>
            <a:round/>
            <a:headEnd/>
            <a:tailEnd/>
          </a:ln>
        </p:spPr>
      </p:cxnSp>
      <p:cxnSp>
        <p:nvCxnSpPr>
          <p:cNvPr id="10267" name="Straight Connector 165"/>
          <p:cNvCxnSpPr>
            <a:cxnSpLocks noChangeShapeType="1"/>
          </p:cNvCxnSpPr>
          <p:nvPr/>
        </p:nvCxnSpPr>
        <p:spPr bwMode="auto">
          <a:xfrm rot="5400000" flipH="1" flipV="1">
            <a:off x="5486400" y="2590800"/>
            <a:ext cx="1371600" cy="1066800"/>
          </a:xfrm>
          <a:prstGeom prst="line">
            <a:avLst/>
          </a:prstGeom>
          <a:noFill/>
          <a:ln w="12700" algn="ctr">
            <a:solidFill>
              <a:schemeClr val="tx2"/>
            </a:solidFill>
            <a:round/>
            <a:headEnd/>
            <a:tailEnd/>
          </a:ln>
        </p:spPr>
      </p:cxnSp>
      <p:cxnSp>
        <p:nvCxnSpPr>
          <p:cNvPr id="10268" name="Straight Connector 166"/>
          <p:cNvCxnSpPr>
            <a:cxnSpLocks noChangeShapeType="1"/>
          </p:cNvCxnSpPr>
          <p:nvPr/>
        </p:nvCxnSpPr>
        <p:spPr bwMode="auto">
          <a:xfrm rot="16200000" flipH="1">
            <a:off x="6667500" y="2476500"/>
            <a:ext cx="1143000" cy="1066800"/>
          </a:xfrm>
          <a:prstGeom prst="line">
            <a:avLst/>
          </a:prstGeom>
          <a:noFill/>
          <a:ln w="12700" algn="ctr">
            <a:solidFill>
              <a:schemeClr val="tx2"/>
            </a:solidFill>
            <a:round/>
            <a:headEnd/>
            <a:tailEnd/>
          </a:ln>
        </p:spPr>
      </p:cxnSp>
      <p:cxnSp>
        <p:nvCxnSpPr>
          <p:cNvPr id="10269" name="Straight Connector 167"/>
          <p:cNvCxnSpPr>
            <a:cxnSpLocks noChangeShapeType="1"/>
          </p:cNvCxnSpPr>
          <p:nvPr/>
        </p:nvCxnSpPr>
        <p:spPr bwMode="auto">
          <a:xfrm rot="5400000" flipH="1" flipV="1">
            <a:off x="6629400" y="2590800"/>
            <a:ext cx="1295400" cy="990600"/>
          </a:xfrm>
          <a:prstGeom prst="line">
            <a:avLst/>
          </a:prstGeom>
          <a:noFill/>
          <a:ln w="12700" algn="ctr">
            <a:solidFill>
              <a:schemeClr val="tx2"/>
            </a:solidFill>
            <a:round/>
            <a:headEnd/>
            <a:tailEnd/>
          </a:ln>
        </p:spPr>
      </p:cxnSp>
      <p:sp>
        <p:nvSpPr>
          <p:cNvPr id="10270" name="TextBox 172"/>
          <p:cNvSpPr txBox="1">
            <a:spLocks noChangeArrowheads="1"/>
          </p:cNvSpPr>
          <p:nvPr/>
        </p:nvSpPr>
        <p:spPr bwMode="auto">
          <a:xfrm>
            <a:off x="5105400" y="1628775"/>
            <a:ext cx="1182687" cy="276225"/>
          </a:xfrm>
          <a:prstGeom prst="rect">
            <a:avLst/>
          </a:prstGeom>
          <a:noFill/>
          <a:ln w="9525">
            <a:noFill/>
            <a:miter lim="800000"/>
            <a:headEnd/>
            <a:tailEnd/>
          </a:ln>
        </p:spPr>
        <p:txBody>
          <a:bodyPr>
            <a:spAutoFit/>
          </a:bodyPr>
          <a:lstStyle/>
          <a:p>
            <a:pPr algn="ctr"/>
            <a:r>
              <a:rPr lang="en-US" sz="1200" dirty="0" smtClean="0"/>
              <a:t>IDS/IPS</a:t>
            </a:r>
            <a:endParaRPr lang="en-US" sz="1200" dirty="0"/>
          </a:p>
        </p:txBody>
      </p:sp>
      <p:sp>
        <p:nvSpPr>
          <p:cNvPr id="10271" name="TextBox 174"/>
          <p:cNvSpPr txBox="1">
            <a:spLocks noChangeArrowheads="1"/>
          </p:cNvSpPr>
          <p:nvPr/>
        </p:nvSpPr>
        <p:spPr bwMode="auto">
          <a:xfrm>
            <a:off x="7315200" y="4724400"/>
            <a:ext cx="1408113" cy="400050"/>
          </a:xfrm>
          <a:prstGeom prst="rect">
            <a:avLst/>
          </a:prstGeom>
          <a:noFill/>
          <a:ln w="9525">
            <a:noFill/>
            <a:miter lim="800000"/>
            <a:headEnd/>
            <a:tailEnd/>
          </a:ln>
        </p:spPr>
        <p:txBody>
          <a:bodyPr>
            <a:spAutoFit/>
          </a:bodyPr>
          <a:lstStyle/>
          <a:p>
            <a:pPr algn="ctr"/>
            <a:r>
              <a:rPr lang="en-US" sz="1000" dirty="0"/>
              <a:t>Host</a:t>
            </a:r>
            <a:r>
              <a:rPr lang="en-US" sz="700" dirty="0"/>
              <a:t> </a:t>
            </a:r>
            <a:r>
              <a:rPr lang="en-US" sz="1000" dirty="0"/>
              <a:t>Intrusion Prevention</a:t>
            </a:r>
          </a:p>
        </p:txBody>
      </p:sp>
      <p:cxnSp>
        <p:nvCxnSpPr>
          <p:cNvPr id="10272" name="Straight Connector 190"/>
          <p:cNvCxnSpPr>
            <a:cxnSpLocks noChangeShapeType="1"/>
          </p:cNvCxnSpPr>
          <p:nvPr/>
        </p:nvCxnSpPr>
        <p:spPr bwMode="auto">
          <a:xfrm rot="16200000" flipH="1">
            <a:off x="6457950" y="3155951"/>
            <a:ext cx="676275" cy="0"/>
          </a:xfrm>
          <a:prstGeom prst="line">
            <a:avLst/>
          </a:prstGeom>
          <a:noFill/>
          <a:ln w="15875" algn="ctr">
            <a:solidFill>
              <a:schemeClr val="tx1"/>
            </a:solidFill>
            <a:round/>
            <a:headEnd/>
            <a:tailEnd/>
          </a:ln>
        </p:spPr>
      </p:cxnSp>
      <p:cxnSp>
        <p:nvCxnSpPr>
          <p:cNvPr id="10273" name="Straight Connector 193"/>
          <p:cNvCxnSpPr>
            <a:cxnSpLocks noChangeShapeType="1"/>
          </p:cNvCxnSpPr>
          <p:nvPr/>
        </p:nvCxnSpPr>
        <p:spPr bwMode="auto">
          <a:xfrm rot="16200000" flipH="1">
            <a:off x="5438776" y="3135312"/>
            <a:ext cx="588962" cy="4763"/>
          </a:xfrm>
          <a:prstGeom prst="line">
            <a:avLst/>
          </a:prstGeom>
          <a:noFill/>
          <a:ln w="15875" algn="ctr">
            <a:solidFill>
              <a:schemeClr val="tx1"/>
            </a:solidFill>
            <a:round/>
            <a:headEnd/>
            <a:tailEnd/>
          </a:ln>
        </p:spPr>
      </p:cxnSp>
      <p:cxnSp>
        <p:nvCxnSpPr>
          <p:cNvPr id="10274" name="Straight Connector 194"/>
          <p:cNvCxnSpPr>
            <a:cxnSpLocks noChangeShapeType="1"/>
          </p:cNvCxnSpPr>
          <p:nvPr/>
        </p:nvCxnSpPr>
        <p:spPr bwMode="auto">
          <a:xfrm rot="5400000">
            <a:off x="4311650" y="3124201"/>
            <a:ext cx="568325" cy="6350"/>
          </a:xfrm>
          <a:prstGeom prst="line">
            <a:avLst/>
          </a:prstGeom>
          <a:noFill/>
          <a:ln w="15875" algn="ctr">
            <a:solidFill>
              <a:schemeClr val="tx1"/>
            </a:solidFill>
            <a:round/>
            <a:headEnd/>
            <a:tailEnd/>
          </a:ln>
        </p:spPr>
      </p:cxnSp>
      <p:cxnSp>
        <p:nvCxnSpPr>
          <p:cNvPr id="10275" name="Straight Connector 197"/>
          <p:cNvCxnSpPr>
            <a:cxnSpLocks noChangeShapeType="1"/>
          </p:cNvCxnSpPr>
          <p:nvPr/>
        </p:nvCxnSpPr>
        <p:spPr bwMode="auto">
          <a:xfrm rot="5400000">
            <a:off x="3166269" y="3058319"/>
            <a:ext cx="566738" cy="6350"/>
          </a:xfrm>
          <a:prstGeom prst="line">
            <a:avLst/>
          </a:prstGeom>
          <a:noFill/>
          <a:ln w="15875" algn="ctr">
            <a:solidFill>
              <a:schemeClr val="tx1"/>
            </a:solidFill>
            <a:round/>
            <a:headEnd/>
            <a:tailEnd/>
          </a:ln>
        </p:spPr>
      </p:cxnSp>
      <p:cxnSp>
        <p:nvCxnSpPr>
          <p:cNvPr id="206" name="Straight Connector 205"/>
          <p:cNvCxnSpPr/>
          <p:nvPr/>
        </p:nvCxnSpPr>
        <p:spPr bwMode="auto">
          <a:xfrm rot="5400000" flipH="1" flipV="1">
            <a:off x="4429919" y="3909219"/>
            <a:ext cx="2116137" cy="3175"/>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10277" name="Straight Connector 212"/>
          <p:cNvCxnSpPr>
            <a:cxnSpLocks noChangeShapeType="1"/>
          </p:cNvCxnSpPr>
          <p:nvPr/>
        </p:nvCxnSpPr>
        <p:spPr bwMode="auto">
          <a:xfrm rot="5400000">
            <a:off x="5060156" y="4491832"/>
            <a:ext cx="976313" cy="0"/>
          </a:xfrm>
          <a:prstGeom prst="line">
            <a:avLst/>
          </a:prstGeom>
          <a:noFill/>
          <a:ln w="15875" algn="ctr">
            <a:solidFill>
              <a:schemeClr val="accent1"/>
            </a:solidFill>
            <a:round/>
            <a:headEnd/>
            <a:tailEnd/>
          </a:ln>
        </p:spPr>
      </p:cxnSp>
      <p:cxnSp>
        <p:nvCxnSpPr>
          <p:cNvPr id="10278" name="Straight Connector 213"/>
          <p:cNvCxnSpPr>
            <a:cxnSpLocks noChangeShapeType="1"/>
          </p:cNvCxnSpPr>
          <p:nvPr/>
        </p:nvCxnSpPr>
        <p:spPr bwMode="auto">
          <a:xfrm rot="5400000">
            <a:off x="6979444" y="4779169"/>
            <a:ext cx="1246188" cy="0"/>
          </a:xfrm>
          <a:prstGeom prst="line">
            <a:avLst/>
          </a:prstGeom>
          <a:noFill/>
          <a:ln w="15875" algn="ctr">
            <a:solidFill>
              <a:schemeClr val="accent1"/>
            </a:solidFill>
            <a:round/>
            <a:headEnd/>
            <a:tailEnd/>
          </a:ln>
        </p:spPr>
      </p:cxnSp>
      <p:sp>
        <p:nvSpPr>
          <p:cNvPr id="10279" name="TextBox 214"/>
          <p:cNvSpPr txBox="1">
            <a:spLocks noChangeArrowheads="1"/>
          </p:cNvSpPr>
          <p:nvPr/>
        </p:nvSpPr>
        <p:spPr bwMode="auto">
          <a:xfrm>
            <a:off x="4799013" y="5657850"/>
            <a:ext cx="2058987" cy="396875"/>
          </a:xfrm>
          <a:prstGeom prst="rect">
            <a:avLst/>
          </a:prstGeom>
          <a:noFill/>
          <a:ln w="9525">
            <a:noFill/>
            <a:miter lim="800000"/>
            <a:headEnd/>
            <a:tailEnd/>
          </a:ln>
        </p:spPr>
        <p:txBody>
          <a:bodyPr>
            <a:spAutoFit/>
          </a:bodyPr>
          <a:lstStyle/>
          <a:p>
            <a:pPr algn="ctr"/>
            <a:r>
              <a:rPr lang="en-US" sz="1000" dirty="0"/>
              <a:t>Compute Services</a:t>
            </a:r>
            <a:br>
              <a:rPr lang="en-US" sz="1000" dirty="0"/>
            </a:br>
            <a:r>
              <a:rPr lang="en-US" sz="1000" dirty="0"/>
              <a:t>EHR Clinical Workflow Engines</a:t>
            </a:r>
          </a:p>
        </p:txBody>
      </p:sp>
      <p:sp>
        <p:nvSpPr>
          <p:cNvPr id="10280" name="TextBox 220"/>
          <p:cNvSpPr txBox="1">
            <a:spLocks noChangeArrowheads="1"/>
          </p:cNvSpPr>
          <p:nvPr/>
        </p:nvSpPr>
        <p:spPr bwMode="auto">
          <a:xfrm>
            <a:off x="5830888" y="4649788"/>
            <a:ext cx="1408112" cy="400050"/>
          </a:xfrm>
          <a:prstGeom prst="rect">
            <a:avLst/>
          </a:prstGeom>
          <a:noFill/>
          <a:ln w="9525">
            <a:noFill/>
            <a:miter lim="800000"/>
            <a:headEnd/>
            <a:tailEnd/>
          </a:ln>
        </p:spPr>
        <p:txBody>
          <a:bodyPr>
            <a:spAutoFit/>
          </a:bodyPr>
          <a:lstStyle/>
          <a:p>
            <a:pPr algn="ctr"/>
            <a:r>
              <a:rPr lang="en-US" sz="1000" dirty="0"/>
              <a:t>Host Intrusion Prevention</a:t>
            </a:r>
          </a:p>
        </p:txBody>
      </p:sp>
      <p:pic>
        <p:nvPicPr>
          <p:cNvPr id="10281" name="Picture 1029"/>
          <p:cNvPicPr>
            <a:picLocks noChangeArrowheads="1"/>
          </p:cNvPicPr>
          <p:nvPr/>
        </p:nvPicPr>
        <p:blipFill>
          <a:blip r:embed="rId9" cstate="print"/>
          <a:srcRect/>
          <a:stretch>
            <a:fillRect/>
          </a:stretch>
        </p:blipFill>
        <p:spPr bwMode="auto">
          <a:xfrm>
            <a:off x="5699125" y="4759325"/>
            <a:ext cx="263525" cy="361950"/>
          </a:xfrm>
          <a:prstGeom prst="rect">
            <a:avLst/>
          </a:prstGeom>
          <a:noFill/>
          <a:ln w="9525">
            <a:noFill/>
            <a:miter lim="800000"/>
            <a:headEnd/>
            <a:tailEnd/>
          </a:ln>
        </p:spPr>
      </p:pic>
      <p:pic>
        <p:nvPicPr>
          <p:cNvPr id="10282" name="Picture 3"/>
          <p:cNvPicPr>
            <a:picLocks noChangeAspect="1" noChangeArrowheads="1"/>
          </p:cNvPicPr>
          <p:nvPr/>
        </p:nvPicPr>
        <p:blipFill>
          <a:blip r:embed="rId6" cstate="print"/>
          <a:srcRect/>
          <a:stretch>
            <a:fillRect/>
          </a:stretch>
        </p:blipFill>
        <p:spPr bwMode="auto">
          <a:xfrm>
            <a:off x="2613025" y="4651375"/>
            <a:ext cx="1674813" cy="1339850"/>
          </a:xfrm>
          <a:prstGeom prst="rect">
            <a:avLst/>
          </a:prstGeom>
          <a:noFill/>
          <a:ln w="9525">
            <a:noFill/>
            <a:miter lim="800000"/>
            <a:headEnd/>
            <a:tailEnd/>
          </a:ln>
        </p:spPr>
      </p:pic>
      <p:sp>
        <p:nvSpPr>
          <p:cNvPr id="10283" name="TextBox 227"/>
          <p:cNvSpPr txBox="1">
            <a:spLocks noChangeArrowheads="1"/>
          </p:cNvSpPr>
          <p:nvPr/>
        </p:nvSpPr>
        <p:spPr bwMode="auto">
          <a:xfrm>
            <a:off x="1973263" y="5675313"/>
            <a:ext cx="3132137" cy="396875"/>
          </a:xfrm>
          <a:prstGeom prst="rect">
            <a:avLst/>
          </a:prstGeom>
          <a:noFill/>
          <a:ln w="9525">
            <a:noFill/>
            <a:miter lim="800000"/>
            <a:headEnd/>
            <a:tailEnd/>
          </a:ln>
        </p:spPr>
        <p:txBody>
          <a:bodyPr>
            <a:spAutoFit/>
          </a:bodyPr>
          <a:lstStyle/>
          <a:p>
            <a:pPr algn="ctr"/>
            <a:r>
              <a:rPr lang="en-US" sz="1000" dirty="0"/>
              <a:t>Access Layer—Web, Visual Basic, </a:t>
            </a:r>
            <a:br>
              <a:rPr lang="en-US" sz="1000" dirty="0"/>
            </a:br>
            <a:r>
              <a:rPr lang="en-US" sz="1000" dirty="0"/>
              <a:t>Thick Client Backend, Thin Client, VDI, </a:t>
            </a:r>
            <a:r>
              <a:rPr lang="en-US" sz="1000" dirty="0" smtClean="0"/>
              <a:t>etc</a:t>
            </a:r>
            <a:r>
              <a:rPr lang="en-US" sz="1000" dirty="0"/>
              <a:t>.</a:t>
            </a:r>
          </a:p>
        </p:txBody>
      </p:sp>
      <p:cxnSp>
        <p:nvCxnSpPr>
          <p:cNvPr id="229" name="Straight Connector 228"/>
          <p:cNvCxnSpPr/>
          <p:nvPr/>
        </p:nvCxnSpPr>
        <p:spPr bwMode="auto">
          <a:xfrm rot="5400000" flipH="1" flipV="1">
            <a:off x="2202657" y="3936206"/>
            <a:ext cx="2116138" cy="3175"/>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10285" name="Straight Connector 229"/>
          <p:cNvCxnSpPr>
            <a:cxnSpLocks noChangeShapeType="1"/>
          </p:cNvCxnSpPr>
          <p:nvPr/>
        </p:nvCxnSpPr>
        <p:spPr bwMode="auto">
          <a:xfrm rot="5400000">
            <a:off x="2832100" y="4467225"/>
            <a:ext cx="977900" cy="0"/>
          </a:xfrm>
          <a:prstGeom prst="line">
            <a:avLst/>
          </a:prstGeom>
          <a:noFill/>
          <a:ln w="15875" algn="ctr">
            <a:solidFill>
              <a:schemeClr val="accent1"/>
            </a:solidFill>
            <a:round/>
            <a:headEnd/>
            <a:tailEnd/>
          </a:ln>
        </p:spPr>
      </p:cxnSp>
      <p:sp>
        <p:nvSpPr>
          <p:cNvPr id="10286" name="Rounded Rectangle 230"/>
          <p:cNvSpPr>
            <a:spLocks noChangeArrowheads="1"/>
          </p:cNvSpPr>
          <p:nvPr/>
        </p:nvSpPr>
        <p:spPr bwMode="auto">
          <a:xfrm>
            <a:off x="2133600" y="4648200"/>
            <a:ext cx="4876800" cy="1447800"/>
          </a:xfrm>
          <a:prstGeom prst="roundRect">
            <a:avLst>
              <a:gd name="adj" fmla="val 0"/>
            </a:avLst>
          </a:prstGeom>
          <a:noFill/>
          <a:ln w="15875" algn="ctr">
            <a:solidFill>
              <a:schemeClr val="accent1"/>
            </a:solidFill>
            <a:round/>
            <a:headEnd/>
            <a:tailEnd/>
          </a:ln>
        </p:spPr>
        <p:txBody>
          <a:bodyPr wrap="none" lIns="82124" tIns="41061" rIns="82124" bIns="41061" anchor="ctr"/>
          <a:lstStyle/>
          <a:p>
            <a:pPr algn="ctr" defTabSz="814388" eaLnBrk="0" hangingPunct="0">
              <a:lnSpc>
                <a:spcPct val="90000"/>
              </a:lnSpc>
            </a:pPr>
            <a:endParaRPr lang="en-US" sz="2400" b="1" dirty="0"/>
          </a:p>
        </p:txBody>
      </p:sp>
      <p:sp>
        <p:nvSpPr>
          <p:cNvPr id="10287" name="TextBox 231"/>
          <p:cNvSpPr txBox="1">
            <a:spLocks noChangeArrowheads="1"/>
          </p:cNvSpPr>
          <p:nvPr/>
        </p:nvSpPr>
        <p:spPr bwMode="auto">
          <a:xfrm>
            <a:off x="3468688" y="4625975"/>
            <a:ext cx="1408112" cy="400050"/>
          </a:xfrm>
          <a:prstGeom prst="rect">
            <a:avLst/>
          </a:prstGeom>
          <a:noFill/>
          <a:ln w="9525">
            <a:noFill/>
            <a:miter lim="800000"/>
            <a:headEnd/>
            <a:tailEnd/>
          </a:ln>
        </p:spPr>
        <p:txBody>
          <a:bodyPr>
            <a:spAutoFit/>
          </a:bodyPr>
          <a:lstStyle/>
          <a:p>
            <a:pPr algn="ctr"/>
            <a:r>
              <a:rPr lang="en-US" sz="1000" dirty="0"/>
              <a:t>Host Intrusion Prevention</a:t>
            </a:r>
          </a:p>
        </p:txBody>
      </p:sp>
      <p:pic>
        <p:nvPicPr>
          <p:cNvPr id="10288" name="Picture 1029"/>
          <p:cNvPicPr>
            <a:picLocks noChangeArrowheads="1"/>
          </p:cNvPicPr>
          <p:nvPr/>
        </p:nvPicPr>
        <p:blipFill>
          <a:blip r:embed="rId9" cstate="print"/>
          <a:srcRect/>
          <a:stretch>
            <a:fillRect/>
          </a:stretch>
        </p:blipFill>
        <p:spPr bwMode="auto">
          <a:xfrm>
            <a:off x="3471863" y="4735513"/>
            <a:ext cx="263525" cy="361950"/>
          </a:xfrm>
          <a:prstGeom prst="rect">
            <a:avLst/>
          </a:prstGeom>
          <a:noFill/>
          <a:ln w="9525">
            <a:noFill/>
            <a:miter lim="800000"/>
            <a:headEnd/>
            <a:tailEnd/>
          </a:ln>
        </p:spPr>
      </p:pic>
      <p:sp>
        <p:nvSpPr>
          <p:cNvPr id="10289" name="TextBox 233"/>
          <p:cNvSpPr txBox="1">
            <a:spLocks noChangeArrowheads="1"/>
          </p:cNvSpPr>
          <p:nvPr/>
        </p:nvSpPr>
        <p:spPr bwMode="auto">
          <a:xfrm>
            <a:off x="3048000" y="6053138"/>
            <a:ext cx="3316288" cy="244475"/>
          </a:xfrm>
          <a:prstGeom prst="rect">
            <a:avLst/>
          </a:prstGeom>
          <a:noFill/>
          <a:ln w="9525">
            <a:noFill/>
            <a:miter lim="800000"/>
            <a:headEnd/>
            <a:tailEnd/>
          </a:ln>
        </p:spPr>
        <p:txBody>
          <a:bodyPr>
            <a:spAutoFit/>
          </a:bodyPr>
          <a:lstStyle/>
          <a:p>
            <a:pPr algn="ctr"/>
            <a:r>
              <a:rPr lang="en-US" sz="1000" dirty="0"/>
              <a:t>Virtualized Computer Services—Cisco UCS </a:t>
            </a:r>
          </a:p>
        </p:txBody>
      </p:sp>
      <p:sp>
        <p:nvSpPr>
          <p:cNvPr id="10290" name="TextBox 234"/>
          <p:cNvSpPr txBox="1">
            <a:spLocks noChangeArrowheads="1"/>
          </p:cNvSpPr>
          <p:nvPr/>
        </p:nvSpPr>
        <p:spPr bwMode="auto">
          <a:xfrm>
            <a:off x="3733800" y="4095750"/>
            <a:ext cx="1169988" cy="400050"/>
          </a:xfrm>
          <a:prstGeom prst="rect">
            <a:avLst/>
          </a:prstGeom>
          <a:noFill/>
          <a:ln w="9525">
            <a:noFill/>
            <a:miter lim="800000"/>
            <a:headEnd/>
            <a:tailEnd/>
          </a:ln>
        </p:spPr>
        <p:txBody>
          <a:bodyPr>
            <a:spAutoFit/>
          </a:bodyPr>
          <a:lstStyle/>
          <a:p>
            <a:pPr algn="ctr"/>
            <a:r>
              <a:rPr lang="en-US" sz="1000" dirty="0"/>
              <a:t>Adaptive Security Appliance (ASA)</a:t>
            </a:r>
          </a:p>
        </p:txBody>
      </p:sp>
      <p:sp>
        <p:nvSpPr>
          <p:cNvPr id="10291" name="TextBox 235"/>
          <p:cNvSpPr txBox="1">
            <a:spLocks noChangeArrowheads="1"/>
          </p:cNvSpPr>
          <p:nvPr/>
        </p:nvSpPr>
        <p:spPr bwMode="auto">
          <a:xfrm>
            <a:off x="5902325" y="4095750"/>
            <a:ext cx="1211263" cy="400050"/>
          </a:xfrm>
          <a:prstGeom prst="rect">
            <a:avLst/>
          </a:prstGeom>
          <a:noFill/>
          <a:ln w="9525">
            <a:noFill/>
            <a:miter lim="800000"/>
            <a:headEnd/>
            <a:tailEnd/>
          </a:ln>
        </p:spPr>
        <p:txBody>
          <a:bodyPr>
            <a:spAutoFit/>
          </a:bodyPr>
          <a:lstStyle/>
          <a:p>
            <a:pPr algn="ctr"/>
            <a:r>
              <a:rPr lang="en-US" sz="1000" dirty="0"/>
              <a:t>Adaptive Security Appliance (ASA)</a:t>
            </a:r>
          </a:p>
        </p:txBody>
      </p:sp>
      <p:cxnSp>
        <p:nvCxnSpPr>
          <p:cNvPr id="10292" name="Straight Connector 253"/>
          <p:cNvCxnSpPr>
            <a:cxnSpLocks noChangeShapeType="1"/>
          </p:cNvCxnSpPr>
          <p:nvPr/>
        </p:nvCxnSpPr>
        <p:spPr bwMode="auto">
          <a:xfrm>
            <a:off x="1071563" y="4540250"/>
            <a:ext cx="6816725" cy="0"/>
          </a:xfrm>
          <a:prstGeom prst="line">
            <a:avLst/>
          </a:prstGeom>
          <a:noFill/>
          <a:ln w="12700" algn="ctr">
            <a:solidFill>
              <a:schemeClr val="tx1"/>
            </a:solidFill>
            <a:prstDash val="sysDash"/>
            <a:round/>
            <a:headEnd/>
            <a:tailEnd/>
          </a:ln>
        </p:spPr>
      </p:cxnSp>
      <p:cxnSp>
        <p:nvCxnSpPr>
          <p:cNvPr id="10293" name="Straight Connector 256"/>
          <p:cNvCxnSpPr>
            <a:cxnSpLocks noChangeShapeType="1"/>
          </p:cNvCxnSpPr>
          <p:nvPr/>
        </p:nvCxnSpPr>
        <p:spPr bwMode="auto">
          <a:xfrm rot="16200000" flipV="1">
            <a:off x="1128712" y="3584576"/>
            <a:ext cx="1920875" cy="0"/>
          </a:xfrm>
          <a:prstGeom prst="line">
            <a:avLst/>
          </a:prstGeom>
          <a:noFill/>
          <a:ln w="12700" algn="ctr">
            <a:solidFill>
              <a:schemeClr val="tx1"/>
            </a:solidFill>
            <a:prstDash val="sysDash"/>
            <a:round/>
            <a:headEnd/>
            <a:tailEnd/>
          </a:ln>
        </p:spPr>
      </p:cxnSp>
      <p:cxnSp>
        <p:nvCxnSpPr>
          <p:cNvPr id="10294" name="Straight Connector 260"/>
          <p:cNvCxnSpPr>
            <a:cxnSpLocks noChangeShapeType="1"/>
          </p:cNvCxnSpPr>
          <p:nvPr/>
        </p:nvCxnSpPr>
        <p:spPr bwMode="auto">
          <a:xfrm rot="16200000" flipV="1">
            <a:off x="2568575" y="3584576"/>
            <a:ext cx="1920875" cy="0"/>
          </a:xfrm>
          <a:prstGeom prst="line">
            <a:avLst/>
          </a:prstGeom>
          <a:noFill/>
          <a:ln w="12700" algn="ctr">
            <a:solidFill>
              <a:schemeClr val="tx1"/>
            </a:solidFill>
            <a:prstDash val="sysDash"/>
            <a:round/>
            <a:headEnd/>
            <a:tailEnd/>
          </a:ln>
        </p:spPr>
      </p:cxnSp>
      <p:cxnSp>
        <p:nvCxnSpPr>
          <p:cNvPr id="10295" name="Straight Connector 261"/>
          <p:cNvCxnSpPr>
            <a:cxnSpLocks noChangeShapeType="1"/>
          </p:cNvCxnSpPr>
          <p:nvPr/>
        </p:nvCxnSpPr>
        <p:spPr bwMode="auto">
          <a:xfrm rot="16200000" flipV="1">
            <a:off x="3884612" y="3584576"/>
            <a:ext cx="1920875" cy="0"/>
          </a:xfrm>
          <a:prstGeom prst="line">
            <a:avLst/>
          </a:prstGeom>
          <a:noFill/>
          <a:ln w="12700" algn="ctr">
            <a:solidFill>
              <a:schemeClr val="tx1"/>
            </a:solidFill>
            <a:prstDash val="sysDash"/>
            <a:round/>
            <a:headEnd/>
            <a:tailEnd/>
          </a:ln>
        </p:spPr>
      </p:cxnSp>
      <p:cxnSp>
        <p:nvCxnSpPr>
          <p:cNvPr id="10296" name="Straight Connector 262"/>
          <p:cNvCxnSpPr>
            <a:cxnSpLocks noChangeShapeType="1"/>
          </p:cNvCxnSpPr>
          <p:nvPr/>
        </p:nvCxnSpPr>
        <p:spPr bwMode="auto">
          <a:xfrm rot="16200000" flipV="1">
            <a:off x="6066631" y="3580607"/>
            <a:ext cx="1919287" cy="0"/>
          </a:xfrm>
          <a:prstGeom prst="line">
            <a:avLst/>
          </a:prstGeom>
          <a:noFill/>
          <a:ln w="12700" algn="ctr">
            <a:solidFill>
              <a:schemeClr val="tx1"/>
            </a:solidFill>
            <a:prstDash val="sysDash"/>
            <a:round/>
            <a:headEnd/>
            <a:tailEnd/>
          </a:ln>
        </p:spPr>
      </p:cxnSp>
      <p:cxnSp>
        <p:nvCxnSpPr>
          <p:cNvPr id="10297" name="Straight Connector 263"/>
          <p:cNvCxnSpPr>
            <a:cxnSpLocks noChangeShapeType="1"/>
          </p:cNvCxnSpPr>
          <p:nvPr/>
        </p:nvCxnSpPr>
        <p:spPr bwMode="auto">
          <a:xfrm rot="16200000" flipV="1">
            <a:off x="6919912" y="3584576"/>
            <a:ext cx="1920875" cy="0"/>
          </a:xfrm>
          <a:prstGeom prst="line">
            <a:avLst/>
          </a:prstGeom>
          <a:noFill/>
          <a:ln w="12700" algn="ctr">
            <a:solidFill>
              <a:schemeClr val="tx1"/>
            </a:solidFill>
            <a:prstDash val="sysDash"/>
            <a:round/>
            <a:headEnd/>
            <a:tailEnd/>
          </a:ln>
        </p:spPr>
      </p:cxnSp>
      <p:cxnSp>
        <p:nvCxnSpPr>
          <p:cNvPr id="10298" name="Straight Connector 265"/>
          <p:cNvCxnSpPr>
            <a:cxnSpLocks noChangeShapeType="1"/>
          </p:cNvCxnSpPr>
          <p:nvPr/>
        </p:nvCxnSpPr>
        <p:spPr bwMode="auto">
          <a:xfrm rot="5400000" flipH="1" flipV="1">
            <a:off x="2846388" y="4757738"/>
            <a:ext cx="457200" cy="0"/>
          </a:xfrm>
          <a:prstGeom prst="line">
            <a:avLst/>
          </a:prstGeom>
          <a:noFill/>
          <a:ln w="15875" algn="ctr">
            <a:solidFill>
              <a:schemeClr val="tx1"/>
            </a:solidFill>
            <a:prstDash val="sysDash"/>
            <a:round/>
            <a:headEnd/>
            <a:tailEnd/>
          </a:ln>
        </p:spPr>
      </p:cxnSp>
      <p:cxnSp>
        <p:nvCxnSpPr>
          <p:cNvPr id="10299" name="Straight Connector 268"/>
          <p:cNvCxnSpPr>
            <a:cxnSpLocks noChangeShapeType="1"/>
          </p:cNvCxnSpPr>
          <p:nvPr/>
        </p:nvCxnSpPr>
        <p:spPr bwMode="auto">
          <a:xfrm rot="5400000" flipH="1" flipV="1">
            <a:off x="5160963" y="4754563"/>
            <a:ext cx="457200" cy="0"/>
          </a:xfrm>
          <a:prstGeom prst="line">
            <a:avLst/>
          </a:prstGeom>
          <a:noFill/>
          <a:ln w="15875" algn="ctr">
            <a:solidFill>
              <a:schemeClr val="tx1"/>
            </a:solidFill>
            <a:prstDash val="sysDash"/>
            <a:round/>
            <a:headEnd/>
            <a:tailEnd/>
          </a:ln>
        </p:spPr>
      </p:cxnSp>
      <p:cxnSp>
        <p:nvCxnSpPr>
          <p:cNvPr id="10300" name="Straight Connector 269"/>
          <p:cNvCxnSpPr>
            <a:cxnSpLocks noChangeShapeType="1"/>
          </p:cNvCxnSpPr>
          <p:nvPr/>
        </p:nvCxnSpPr>
        <p:spPr bwMode="auto">
          <a:xfrm rot="16200000" flipV="1">
            <a:off x="4962525" y="3584576"/>
            <a:ext cx="1920875" cy="0"/>
          </a:xfrm>
          <a:prstGeom prst="line">
            <a:avLst/>
          </a:prstGeom>
          <a:noFill/>
          <a:ln w="12700" algn="ctr">
            <a:solidFill>
              <a:schemeClr val="tx1"/>
            </a:solidFill>
            <a:prstDash val="sysDash"/>
            <a:round/>
            <a:headEnd/>
            <a:tailEnd/>
          </a:ln>
        </p:spPr>
      </p:cxnSp>
      <p:pic>
        <p:nvPicPr>
          <p:cNvPr id="10301" name="Picture 5" descr="DataCenterSwitch"/>
          <p:cNvPicPr>
            <a:picLocks noChangeAspect="1" noChangeArrowheads="1"/>
          </p:cNvPicPr>
          <p:nvPr/>
        </p:nvPicPr>
        <p:blipFill>
          <a:blip r:embed="rId10" cstate="print"/>
          <a:srcRect/>
          <a:stretch>
            <a:fillRect/>
          </a:stretch>
        </p:blipFill>
        <p:spPr bwMode="auto">
          <a:xfrm>
            <a:off x="7459663" y="1958975"/>
            <a:ext cx="714375" cy="1033463"/>
          </a:xfrm>
          <a:prstGeom prst="rect">
            <a:avLst/>
          </a:prstGeom>
          <a:noFill/>
          <a:ln w="9525">
            <a:noFill/>
            <a:miter lim="800000"/>
            <a:headEnd/>
            <a:tailEnd/>
          </a:ln>
        </p:spPr>
      </p:pic>
      <p:pic>
        <p:nvPicPr>
          <p:cNvPr id="10302" name="Picture 5" descr="DataCenterSwitch"/>
          <p:cNvPicPr>
            <a:picLocks noChangeAspect="1" noChangeArrowheads="1"/>
          </p:cNvPicPr>
          <p:nvPr/>
        </p:nvPicPr>
        <p:blipFill>
          <a:blip r:embed="rId10" cstate="print"/>
          <a:srcRect/>
          <a:stretch>
            <a:fillRect/>
          </a:stretch>
        </p:blipFill>
        <p:spPr bwMode="auto">
          <a:xfrm>
            <a:off x="7445375" y="3175000"/>
            <a:ext cx="714375" cy="1033463"/>
          </a:xfrm>
          <a:prstGeom prst="rect">
            <a:avLst/>
          </a:prstGeom>
          <a:noFill/>
          <a:ln w="9525">
            <a:noFill/>
            <a:miter lim="800000"/>
            <a:headEnd/>
            <a:tailEnd/>
          </a:ln>
        </p:spPr>
      </p:pic>
      <p:pic>
        <p:nvPicPr>
          <p:cNvPr id="10303" name="Picture 57" descr="icon_color"/>
          <p:cNvPicPr>
            <a:picLocks noChangeAspect="1" noChangeArrowheads="1"/>
          </p:cNvPicPr>
          <p:nvPr/>
        </p:nvPicPr>
        <p:blipFill>
          <a:blip r:embed="rId11" cstate="print"/>
          <a:srcRect/>
          <a:stretch>
            <a:fillRect/>
          </a:stretch>
        </p:blipFill>
        <p:spPr bwMode="auto">
          <a:xfrm>
            <a:off x="4197350" y="2125663"/>
            <a:ext cx="733425" cy="700087"/>
          </a:xfrm>
          <a:prstGeom prst="rect">
            <a:avLst/>
          </a:prstGeom>
          <a:noFill/>
          <a:ln w="9525">
            <a:noFill/>
            <a:miter lim="800000"/>
            <a:headEnd/>
            <a:tailEnd/>
          </a:ln>
        </p:spPr>
      </p:pic>
      <p:pic>
        <p:nvPicPr>
          <p:cNvPr id="10304" name="Picture 57" descr="icon_color"/>
          <p:cNvPicPr>
            <a:picLocks noChangeAspect="1" noChangeArrowheads="1"/>
          </p:cNvPicPr>
          <p:nvPr/>
        </p:nvPicPr>
        <p:blipFill>
          <a:blip r:embed="rId11" cstate="print"/>
          <a:srcRect/>
          <a:stretch>
            <a:fillRect/>
          </a:stretch>
        </p:blipFill>
        <p:spPr bwMode="auto">
          <a:xfrm>
            <a:off x="4213225" y="3341688"/>
            <a:ext cx="735013" cy="700087"/>
          </a:xfrm>
          <a:prstGeom prst="rect">
            <a:avLst/>
          </a:prstGeom>
          <a:noFill/>
          <a:ln w="9525">
            <a:noFill/>
            <a:miter lim="800000"/>
            <a:headEnd/>
            <a:tailEnd/>
          </a:ln>
        </p:spPr>
      </p:pic>
      <p:pic>
        <p:nvPicPr>
          <p:cNvPr id="10305" name="Picture 57" descr="icon_color"/>
          <p:cNvPicPr>
            <a:picLocks noChangeAspect="1" noChangeArrowheads="1"/>
          </p:cNvPicPr>
          <p:nvPr/>
        </p:nvPicPr>
        <p:blipFill>
          <a:blip r:embed="rId11" cstate="print"/>
          <a:srcRect/>
          <a:stretch>
            <a:fillRect/>
          </a:stretch>
        </p:blipFill>
        <p:spPr bwMode="auto">
          <a:xfrm>
            <a:off x="6364288" y="2125663"/>
            <a:ext cx="735012" cy="700087"/>
          </a:xfrm>
          <a:prstGeom prst="rect">
            <a:avLst/>
          </a:prstGeom>
          <a:noFill/>
          <a:ln w="9525">
            <a:noFill/>
            <a:miter lim="800000"/>
            <a:headEnd/>
            <a:tailEnd/>
          </a:ln>
        </p:spPr>
      </p:pic>
      <p:pic>
        <p:nvPicPr>
          <p:cNvPr id="10306" name="Picture 57" descr="icon_color"/>
          <p:cNvPicPr>
            <a:picLocks noChangeAspect="1" noChangeArrowheads="1"/>
          </p:cNvPicPr>
          <p:nvPr/>
        </p:nvPicPr>
        <p:blipFill>
          <a:blip r:embed="rId11" cstate="print"/>
          <a:srcRect/>
          <a:stretch>
            <a:fillRect/>
          </a:stretch>
        </p:blipFill>
        <p:spPr bwMode="auto">
          <a:xfrm>
            <a:off x="6454775" y="3341688"/>
            <a:ext cx="733425" cy="700087"/>
          </a:xfrm>
          <a:prstGeom prst="rect">
            <a:avLst/>
          </a:prstGeom>
          <a:noFill/>
          <a:ln w="9525">
            <a:noFill/>
            <a:miter lim="800000"/>
            <a:headEnd/>
            <a:tailEnd/>
          </a:ln>
        </p:spPr>
      </p:pic>
      <p:pic>
        <p:nvPicPr>
          <p:cNvPr id="10307" name="Picture 5" descr="DataCenterSwitch"/>
          <p:cNvPicPr>
            <a:picLocks noChangeAspect="1" noChangeArrowheads="1"/>
          </p:cNvPicPr>
          <p:nvPr/>
        </p:nvPicPr>
        <p:blipFill>
          <a:blip r:embed="rId10" cstate="print"/>
          <a:srcRect/>
          <a:stretch>
            <a:fillRect/>
          </a:stretch>
        </p:blipFill>
        <p:spPr bwMode="auto">
          <a:xfrm>
            <a:off x="5329238" y="3175000"/>
            <a:ext cx="714375" cy="1033463"/>
          </a:xfrm>
          <a:prstGeom prst="rect">
            <a:avLst/>
          </a:prstGeom>
          <a:noFill/>
          <a:ln w="9525">
            <a:noFill/>
            <a:miter lim="800000"/>
            <a:headEnd/>
            <a:tailEnd/>
          </a:ln>
        </p:spPr>
      </p:pic>
      <p:pic>
        <p:nvPicPr>
          <p:cNvPr id="10308" name="Picture 5" descr="DataCenterSwitch"/>
          <p:cNvPicPr>
            <a:picLocks noChangeAspect="1" noChangeArrowheads="1"/>
          </p:cNvPicPr>
          <p:nvPr/>
        </p:nvPicPr>
        <p:blipFill>
          <a:blip r:embed="rId10" cstate="print"/>
          <a:srcRect/>
          <a:stretch>
            <a:fillRect/>
          </a:stretch>
        </p:blipFill>
        <p:spPr bwMode="auto">
          <a:xfrm>
            <a:off x="5332413" y="1958975"/>
            <a:ext cx="714375" cy="1033463"/>
          </a:xfrm>
          <a:prstGeom prst="rect">
            <a:avLst/>
          </a:prstGeom>
          <a:noFill/>
          <a:ln w="9525">
            <a:noFill/>
            <a:miter lim="800000"/>
            <a:headEnd/>
            <a:tailEnd/>
          </a:ln>
        </p:spPr>
      </p:pic>
      <p:pic>
        <p:nvPicPr>
          <p:cNvPr id="10309" name="Picture 5" descr="DataCenterSwitch"/>
          <p:cNvPicPr>
            <a:picLocks noChangeAspect="1" noChangeArrowheads="1"/>
          </p:cNvPicPr>
          <p:nvPr/>
        </p:nvPicPr>
        <p:blipFill>
          <a:blip r:embed="rId10" cstate="print"/>
          <a:srcRect/>
          <a:stretch>
            <a:fillRect/>
          </a:stretch>
        </p:blipFill>
        <p:spPr bwMode="auto">
          <a:xfrm>
            <a:off x="3084513" y="1958975"/>
            <a:ext cx="714375" cy="1033463"/>
          </a:xfrm>
          <a:prstGeom prst="rect">
            <a:avLst/>
          </a:prstGeom>
          <a:noFill/>
          <a:ln w="9525">
            <a:noFill/>
            <a:miter lim="800000"/>
            <a:headEnd/>
            <a:tailEnd/>
          </a:ln>
        </p:spPr>
      </p:pic>
      <p:pic>
        <p:nvPicPr>
          <p:cNvPr id="10310" name="Picture 5" descr="DataCenterSwitch"/>
          <p:cNvPicPr>
            <a:picLocks noChangeAspect="1" noChangeArrowheads="1"/>
          </p:cNvPicPr>
          <p:nvPr/>
        </p:nvPicPr>
        <p:blipFill>
          <a:blip r:embed="rId10" cstate="print"/>
          <a:srcRect/>
          <a:stretch>
            <a:fillRect/>
          </a:stretch>
        </p:blipFill>
        <p:spPr bwMode="auto">
          <a:xfrm>
            <a:off x="3101975" y="3175000"/>
            <a:ext cx="714375" cy="1033463"/>
          </a:xfrm>
          <a:prstGeom prst="rect">
            <a:avLst/>
          </a:prstGeom>
          <a:noFill/>
          <a:ln w="9525">
            <a:noFill/>
            <a:miter lim="800000"/>
            <a:headEnd/>
            <a:tailEnd/>
          </a:ln>
        </p:spPr>
      </p:pic>
      <p:pic>
        <p:nvPicPr>
          <p:cNvPr id="10311" name="Picture 35" descr="Application Control Engine"/>
          <p:cNvPicPr>
            <a:picLocks noChangeAspect="1" noChangeArrowheads="1"/>
          </p:cNvPicPr>
          <p:nvPr/>
        </p:nvPicPr>
        <p:blipFill>
          <a:blip r:embed="rId12" cstate="print"/>
          <a:srcRect/>
          <a:stretch>
            <a:fillRect/>
          </a:stretch>
        </p:blipFill>
        <p:spPr bwMode="auto">
          <a:xfrm>
            <a:off x="1857375" y="3376613"/>
            <a:ext cx="949325" cy="630237"/>
          </a:xfrm>
          <a:prstGeom prst="rect">
            <a:avLst/>
          </a:prstGeom>
          <a:noFill/>
          <a:ln w="9525">
            <a:noFill/>
            <a:miter lim="800000"/>
            <a:headEnd/>
            <a:tailEnd/>
          </a:ln>
        </p:spPr>
      </p:pic>
      <p:pic>
        <p:nvPicPr>
          <p:cNvPr id="10312" name="Picture 14"/>
          <p:cNvPicPr>
            <a:picLocks noChangeArrowheads="1"/>
          </p:cNvPicPr>
          <p:nvPr/>
        </p:nvPicPr>
        <p:blipFill>
          <a:blip r:embed="rId13" cstate="print"/>
          <a:srcRect/>
          <a:stretch>
            <a:fillRect/>
          </a:stretch>
        </p:blipFill>
        <p:spPr bwMode="auto">
          <a:xfrm>
            <a:off x="228600" y="4114800"/>
            <a:ext cx="1433513" cy="865188"/>
          </a:xfrm>
          <a:prstGeom prst="rect">
            <a:avLst/>
          </a:prstGeom>
          <a:noFill/>
          <a:ln w="9525">
            <a:noFill/>
            <a:miter lim="800000"/>
            <a:headEnd/>
            <a:tailEnd/>
          </a:ln>
        </p:spPr>
      </p:pic>
      <p:sp>
        <p:nvSpPr>
          <p:cNvPr id="10313" name="TextBox 108"/>
          <p:cNvSpPr txBox="1">
            <a:spLocks noChangeArrowheads="1"/>
          </p:cNvSpPr>
          <p:nvPr/>
        </p:nvSpPr>
        <p:spPr bwMode="auto">
          <a:xfrm>
            <a:off x="290513" y="4316413"/>
            <a:ext cx="1309687" cy="442912"/>
          </a:xfrm>
          <a:prstGeom prst="rect">
            <a:avLst/>
          </a:prstGeom>
          <a:noFill/>
          <a:ln w="9525">
            <a:noFill/>
            <a:miter lim="800000"/>
            <a:headEnd/>
            <a:tailEnd/>
          </a:ln>
        </p:spPr>
        <p:txBody>
          <a:bodyPr>
            <a:spAutoFit/>
          </a:bodyPr>
          <a:lstStyle/>
          <a:p>
            <a:pPr algn="ctr">
              <a:lnSpc>
                <a:spcPct val="95000"/>
              </a:lnSpc>
            </a:pPr>
            <a:r>
              <a:rPr lang="en-US" sz="1200" b="1" dirty="0"/>
              <a:t>Out-of-Band Management</a:t>
            </a:r>
          </a:p>
        </p:txBody>
      </p:sp>
      <p:cxnSp>
        <p:nvCxnSpPr>
          <p:cNvPr id="133" name="Elbow Connector 132"/>
          <p:cNvCxnSpPr/>
          <p:nvPr/>
        </p:nvCxnSpPr>
        <p:spPr>
          <a:xfrm rot="10800000" flipV="1">
            <a:off x="1608138" y="2438400"/>
            <a:ext cx="274637" cy="7493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16" name="Picture 1040"/>
          <p:cNvPicPr>
            <a:picLocks noChangeArrowheads="1"/>
          </p:cNvPicPr>
          <p:nvPr/>
        </p:nvPicPr>
        <p:blipFill>
          <a:blip r:embed="rId14" cstate="print"/>
          <a:srcRect/>
          <a:stretch>
            <a:fillRect/>
          </a:stretch>
        </p:blipFill>
        <p:spPr bwMode="auto">
          <a:xfrm>
            <a:off x="7745413" y="5105400"/>
            <a:ext cx="712787" cy="501650"/>
          </a:xfrm>
          <a:prstGeom prst="rect">
            <a:avLst/>
          </a:prstGeom>
          <a:noFill/>
          <a:ln w="9525">
            <a:noFill/>
            <a:miter lim="800000"/>
            <a:headEnd/>
            <a:tailEnd/>
          </a:ln>
        </p:spPr>
      </p:pic>
      <p:pic>
        <p:nvPicPr>
          <p:cNvPr id="10317" name="Picture 1029"/>
          <p:cNvPicPr>
            <a:picLocks noChangeArrowheads="1"/>
          </p:cNvPicPr>
          <p:nvPr/>
        </p:nvPicPr>
        <p:blipFill>
          <a:blip r:embed="rId9" cstate="print"/>
          <a:srcRect/>
          <a:stretch>
            <a:fillRect/>
          </a:stretch>
        </p:blipFill>
        <p:spPr bwMode="auto">
          <a:xfrm>
            <a:off x="7329488" y="5119688"/>
            <a:ext cx="436562" cy="550862"/>
          </a:xfrm>
          <a:prstGeom prst="rect">
            <a:avLst/>
          </a:prstGeom>
          <a:noFill/>
          <a:ln w="9525">
            <a:noFill/>
            <a:miter lim="800000"/>
            <a:headEnd/>
            <a:tailEnd/>
          </a:ln>
        </p:spPr>
      </p:pic>
      <p:pic>
        <p:nvPicPr>
          <p:cNvPr id="10318" name="Picture 1040"/>
          <p:cNvPicPr>
            <a:picLocks noChangeArrowheads="1"/>
          </p:cNvPicPr>
          <p:nvPr/>
        </p:nvPicPr>
        <p:blipFill>
          <a:blip r:embed="rId14" cstate="print"/>
          <a:srcRect/>
          <a:stretch>
            <a:fillRect/>
          </a:stretch>
        </p:blipFill>
        <p:spPr bwMode="auto">
          <a:xfrm>
            <a:off x="7578725" y="5454650"/>
            <a:ext cx="712788" cy="501650"/>
          </a:xfrm>
          <a:prstGeom prst="rect">
            <a:avLst/>
          </a:prstGeom>
          <a:noFill/>
          <a:ln w="9525">
            <a:noFill/>
            <a:miter lim="800000"/>
            <a:headEnd/>
            <a:tailEnd/>
          </a:ln>
        </p:spPr>
      </p:pic>
      <p:pic>
        <p:nvPicPr>
          <p:cNvPr id="10319" name="Picture 1029"/>
          <p:cNvPicPr>
            <a:picLocks noChangeArrowheads="1"/>
          </p:cNvPicPr>
          <p:nvPr/>
        </p:nvPicPr>
        <p:blipFill>
          <a:blip r:embed="rId9" cstate="print"/>
          <a:srcRect/>
          <a:stretch>
            <a:fillRect/>
          </a:stretch>
        </p:blipFill>
        <p:spPr bwMode="auto">
          <a:xfrm>
            <a:off x="7162800" y="5468938"/>
            <a:ext cx="436563" cy="550862"/>
          </a:xfrm>
          <a:prstGeom prst="rect">
            <a:avLst/>
          </a:prstGeom>
          <a:noFill/>
          <a:ln w="9525">
            <a:noFill/>
            <a:miter lim="800000"/>
            <a:headEnd/>
            <a:tailEnd/>
          </a:ln>
        </p:spPr>
      </p:pic>
      <p:pic>
        <p:nvPicPr>
          <p:cNvPr id="10320" name="Picture 35" descr="Application Control Engine"/>
          <p:cNvPicPr>
            <a:picLocks noChangeAspect="1" noChangeArrowheads="1"/>
          </p:cNvPicPr>
          <p:nvPr/>
        </p:nvPicPr>
        <p:blipFill>
          <a:blip r:embed="rId12" cstate="print"/>
          <a:srcRect/>
          <a:stretch>
            <a:fillRect/>
          </a:stretch>
        </p:blipFill>
        <p:spPr bwMode="auto">
          <a:xfrm>
            <a:off x="1830388" y="2160588"/>
            <a:ext cx="949325" cy="630237"/>
          </a:xfrm>
          <a:prstGeom prst="rect">
            <a:avLst/>
          </a:prstGeom>
          <a:noFill/>
          <a:ln w="9525">
            <a:noFill/>
            <a:miter lim="800000"/>
            <a:headEnd/>
            <a:tailEnd/>
          </a:ln>
        </p:spPr>
      </p:pic>
      <p:sp>
        <p:nvSpPr>
          <p:cNvPr id="91" name="Oval 42"/>
          <p:cNvSpPr>
            <a:spLocks noChangeArrowheads="1"/>
          </p:cNvSpPr>
          <p:nvPr/>
        </p:nvSpPr>
        <p:spPr bwMode="auto">
          <a:xfrm>
            <a:off x="1558925" y="1828800"/>
            <a:ext cx="422275" cy="422275"/>
          </a:xfrm>
          <a:prstGeom prst="ellipse">
            <a:avLst/>
          </a:prstGeom>
          <a:gradFill rotWithShape="1">
            <a:gsLst>
              <a:gs pos="0">
                <a:schemeClr val="accent4"/>
              </a:gs>
              <a:gs pos="100000">
                <a:schemeClr val="accent4">
                  <a:lumMod val="50000"/>
                </a:schemeClr>
              </a:gs>
            </a:gsLst>
            <a:lin ang="5400000" scaled="1"/>
          </a:gradFill>
          <a:ln w="38100" algn="ctr">
            <a:solidFill>
              <a:schemeClr val="bg1">
                <a:lumMod val="75000"/>
              </a:schemeClr>
            </a:solidFill>
            <a:round/>
            <a:headEnd/>
            <a:tailEnd/>
          </a:ln>
          <a:effectLst/>
        </p:spPr>
        <p:txBody>
          <a:bodyPr lIns="82124" tIns="41061" rIns="82124" bIns="41061" anchor="ctr"/>
          <a:lstStyle/>
          <a:p>
            <a:pPr algn="ctr" fontAlgn="auto">
              <a:spcBef>
                <a:spcPts val="0"/>
              </a:spcBef>
              <a:spcAft>
                <a:spcPts val="0"/>
              </a:spcAft>
              <a:defRPr/>
            </a:pPr>
            <a:r>
              <a:rPr lang="en-US" b="1" dirty="0">
                <a:solidFill>
                  <a:schemeClr val="bg1"/>
                </a:solidFill>
                <a:latin typeface="+mn-lt"/>
              </a:rPr>
              <a:t>1</a:t>
            </a:r>
          </a:p>
        </p:txBody>
      </p:sp>
      <p:sp>
        <p:nvSpPr>
          <p:cNvPr id="98" name="Oval 42"/>
          <p:cNvSpPr>
            <a:spLocks noChangeArrowheads="1"/>
          </p:cNvSpPr>
          <p:nvPr/>
        </p:nvSpPr>
        <p:spPr bwMode="auto">
          <a:xfrm>
            <a:off x="6553200" y="6019800"/>
            <a:ext cx="422275" cy="422275"/>
          </a:xfrm>
          <a:prstGeom prst="ellipse">
            <a:avLst/>
          </a:prstGeom>
          <a:gradFill rotWithShape="1">
            <a:gsLst>
              <a:gs pos="0">
                <a:schemeClr val="accent4"/>
              </a:gs>
              <a:gs pos="100000">
                <a:schemeClr val="accent4">
                  <a:lumMod val="50000"/>
                </a:schemeClr>
              </a:gs>
            </a:gsLst>
            <a:lin ang="5400000" scaled="1"/>
          </a:gradFill>
          <a:ln w="38100" algn="ctr">
            <a:solidFill>
              <a:schemeClr val="bg1">
                <a:lumMod val="75000"/>
              </a:schemeClr>
            </a:solidFill>
            <a:round/>
            <a:headEnd/>
            <a:tailEnd/>
          </a:ln>
          <a:effectLst/>
        </p:spPr>
        <p:txBody>
          <a:bodyPr lIns="82124" tIns="41061" rIns="82124" bIns="41061" anchor="ctr"/>
          <a:lstStyle/>
          <a:p>
            <a:pPr algn="ctr" fontAlgn="auto">
              <a:spcBef>
                <a:spcPts val="0"/>
              </a:spcBef>
              <a:spcAft>
                <a:spcPts val="0"/>
              </a:spcAft>
              <a:defRPr/>
            </a:pPr>
            <a:r>
              <a:rPr lang="en-US" b="1" dirty="0">
                <a:solidFill>
                  <a:schemeClr val="bg1"/>
                </a:solidFill>
                <a:latin typeface="+mn-lt"/>
              </a:rPr>
              <a:t>4</a:t>
            </a:r>
          </a:p>
        </p:txBody>
      </p:sp>
      <p:sp>
        <p:nvSpPr>
          <p:cNvPr id="99" name="Oval 42"/>
          <p:cNvSpPr>
            <a:spLocks noChangeArrowheads="1"/>
          </p:cNvSpPr>
          <p:nvPr/>
        </p:nvSpPr>
        <p:spPr bwMode="auto">
          <a:xfrm>
            <a:off x="1828800" y="6019800"/>
            <a:ext cx="422275" cy="422275"/>
          </a:xfrm>
          <a:prstGeom prst="ellipse">
            <a:avLst/>
          </a:prstGeom>
          <a:gradFill rotWithShape="1">
            <a:gsLst>
              <a:gs pos="0">
                <a:schemeClr val="accent4"/>
              </a:gs>
              <a:gs pos="100000">
                <a:schemeClr val="accent4">
                  <a:lumMod val="50000"/>
                </a:schemeClr>
              </a:gs>
            </a:gsLst>
            <a:lin ang="5400000" scaled="1"/>
          </a:gradFill>
          <a:ln w="38100" algn="ctr">
            <a:solidFill>
              <a:schemeClr val="bg1">
                <a:lumMod val="75000"/>
              </a:schemeClr>
            </a:solidFill>
            <a:round/>
            <a:headEnd/>
            <a:tailEnd/>
          </a:ln>
          <a:effectLst/>
        </p:spPr>
        <p:txBody>
          <a:bodyPr lIns="82124" tIns="41061" rIns="82124" bIns="41061" anchor="ctr"/>
          <a:lstStyle/>
          <a:p>
            <a:pPr algn="ctr" fontAlgn="auto">
              <a:spcBef>
                <a:spcPts val="0"/>
              </a:spcBef>
              <a:spcAft>
                <a:spcPts val="0"/>
              </a:spcAft>
              <a:defRPr/>
            </a:pPr>
            <a:r>
              <a:rPr lang="en-US" b="1" dirty="0">
                <a:solidFill>
                  <a:schemeClr val="bg1"/>
                </a:solidFill>
                <a:latin typeface="+mn-lt"/>
              </a:rPr>
              <a:t>2</a:t>
            </a:r>
          </a:p>
        </p:txBody>
      </p:sp>
      <p:sp>
        <p:nvSpPr>
          <p:cNvPr id="101" name="Rectangle 100"/>
          <p:cNvSpPr/>
          <p:nvPr/>
        </p:nvSpPr>
        <p:spPr bwMode="auto">
          <a:xfrm>
            <a:off x="3124200" y="953785"/>
            <a:ext cx="2209800" cy="78483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1000" dirty="0">
                <a:solidFill>
                  <a:schemeClr val="bg2"/>
                </a:solidFill>
              </a:rPr>
              <a:t>Adaptive Security Appliance (ASA) provides high availability stateful access control and deep packet inspection (IDS/IPS) with the Security Services Module (SSM)</a:t>
            </a:r>
          </a:p>
        </p:txBody>
      </p:sp>
      <p:sp>
        <p:nvSpPr>
          <p:cNvPr id="104" name="Rectangle 103"/>
          <p:cNvSpPr/>
          <p:nvPr/>
        </p:nvSpPr>
        <p:spPr bwMode="auto">
          <a:xfrm>
            <a:off x="8204200" y="2895348"/>
            <a:ext cx="892175" cy="1089529"/>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900" dirty="0">
                <a:solidFill>
                  <a:schemeClr val="bg2"/>
                </a:solidFill>
              </a:rPr>
              <a:t>Netflow and Policy Feature Card (PFC) provide trending and alerting to CSMARS</a:t>
            </a:r>
          </a:p>
        </p:txBody>
      </p:sp>
      <p:sp>
        <p:nvSpPr>
          <p:cNvPr id="93" name="Oval 42"/>
          <p:cNvSpPr>
            <a:spLocks noChangeArrowheads="1"/>
          </p:cNvSpPr>
          <p:nvPr/>
        </p:nvSpPr>
        <p:spPr bwMode="auto">
          <a:xfrm>
            <a:off x="3921125" y="1752600"/>
            <a:ext cx="422275" cy="422275"/>
          </a:xfrm>
          <a:prstGeom prst="ellipse">
            <a:avLst/>
          </a:prstGeom>
          <a:gradFill rotWithShape="1">
            <a:gsLst>
              <a:gs pos="0">
                <a:schemeClr val="accent4"/>
              </a:gs>
              <a:gs pos="100000">
                <a:schemeClr val="accent4">
                  <a:lumMod val="50000"/>
                </a:schemeClr>
              </a:gs>
            </a:gsLst>
            <a:lin ang="5400000" scaled="1"/>
          </a:gradFill>
          <a:ln w="38100" algn="ctr">
            <a:solidFill>
              <a:schemeClr val="bg1">
                <a:lumMod val="75000"/>
              </a:schemeClr>
            </a:solidFill>
            <a:round/>
            <a:headEnd/>
            <a:tailEnd/>
          </a:ln>
          <a:effectLst/>
        </p:spPr>
        <p:txBody>
          <a:bodyPr lIns="82124" tIns="41061" rIns="82124" bIns="41061" anchor="ctr"/>
          <a:lstStyle/>
          <a:p>
            <a:pPr algn="ctr" fontAlgn="auto">
              <a:spcBef>
                <a:spcPts val="0"/>
              </a:spcBef>
              <a:spcAft>
                <a:spcPts val="0"/>
              </a:spcAft>
              <a:defRPr/>
            </a:pPr>
            <a:r>
              <a:rPr lang="en-US" b="1" dirty="0">
                <a:solidFill>
                  <a:schemeClr val="bg1"/>
                </a:solidFill>
                <a:latin typeface="+mn-lt"/>
              </a:rPr>
              <a:t>3</a:t>
            </a:r>
          </a:p>
        </p:txBody>
      </p:sp>
      <p:sp>
        <p:nvSpPr>
          <p:cNvPr id="95" name="Oval 42"/>
          <p:cNvSpPr>
            <a:spLocks noChangeArrowheads="1"/>
          </p:cNvSpPr>
          <p:nvPr/>
        </p:nvSpPr>
        <p:spPr bwMode="auto">
          <a:xfrm>
            <a:off x="8001000" y="3921125"/>
            <a:ext cx="422275" cy="422275"/>
          </a:xfrm>
          <a:prstGeom prst="ellipse">
            <a:avLst/>
          </a:prstGeom>
          <a:gradFill rotWithShape="1">
            <a:gsLst>
              <a:gs pos="0">
                <a:schemeClr val="accent4"/>
              </a:gs>
              <a:gs pos="100000">
                <a:schemeClr val="accent4">
                  <a:lumMod val="50000"/>
                </a:schemeClr>
              </a:gs>
            </a:gsLst>
            <a:lin ang="5400000" scaled="1"/>
          </a:gradFill>
          <a:ln w="38100" algn="ctr">
            <a:solidFill>
              <a:schemeClr val="bg1">
                <a:lumMod val="75000"/>
              </a:schemeClr>
            </a:solidFill>
            <a:round/>
            <a:headEnd/>
            <a:tailEnd/>
          </a:ln>
          <a:effectLst/>
        </p:spPr>
        <p:txBody>
          <a:bodyPr lIns="82124" tIns="41061" rIns="82124" bIns="41061" anchor="ctr"/>
          <a:lstStyle/>
          <a:p>
            <a:pPr algn="ctr" fontAlgn="auto">
              <a:spcBef>
                <a:spcPts val="0"/>
              </a:spcBef>
              <a:spcAft>
                <a:spcPts val="0"/>
              </a:spcAft>
              <a:defRPr/>
            </a:pPr>
            <a:r>
              <a:rPr lang="en-US" b="1" dirty="0">
                <a:solidFill>
                  <a:schemeClr val="bg1"/>
                </a:solidFill>
                <a:latin typeface="+mn-lt"/>
              </a:rPr>
              <a:t>6</a:t>
            </a:r>
          </a:p>
        </p:txBody>
      </p:sp>
      <p:sp>
        <p:nvSpPr>
          <p:cNvPr id="106" name="Rectangle 105"/>
          <p:cNvSpPr/>
          <p:nvPr/>
        </p:nvSpPr>
        <p:spPr bwMode="auto">
          <a:xfrm>
            <a:off x="7391400" y="5980685"/>
            <a:ext cx="1752600" cy="84023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900" dirty="0">
                <a:solidFill>
                  <a:schemeClr val="bg2"/>
                </a:solidFill>
              </a:rPr>
              <a:t>Highly available SAN with media encryption services provide by mds-9000—Storage Media Encryption (SME) provides security for ePHI at rest</a:t>
            </a:r>
          </a:p>
        </p:txBody>
      </p:sp>
      <p:sp>
        <p:nvSpPr>
          <p:cNvPr id="97" name="Oval 42"/>
          <p:cNvSpPr>
            <a:spLocks noChangeArrowheads="1"/>
          </p:cNvSpPr>
          <p:nvPr/>
        </p:nvSpPr>
        <p:spPr bwMode="auto">
          <a:xfrm>
            <a:off x="8077200" y="5588000"/>
            <a:ext cx="422275" cy="422275"/>
          </a:xfrm>
          <a:prstGeom prst="ellipse">
            <a:avLst/>
          </a:prstGeom>
          <a:gradFill rotWithShape="1">
            <a:gsLst>
              <a:gs pos="0">
                <a:schemeClr val="accent4"/>
              </a:gs>
              <a:gs pos="100000">
                <a:schemeClr val="accent4">
                  <a:lumMod val="50000"/>
                </a:schemeClr>
              </a:gs>
            </a:gsLst>
            <a:lin ang="5400000" scaled="1"/>
          </a:gradFill>
          <a:ln w="38100" algn="ctr">
            <a:solidFill>
              <a:schemeClr val="bg1">
                <a:lumMod val="75000"/>
              </a:schemeClr>
            </a:solidFill>
            <a:round/>
            <a:headEnd/>
            <a:tailEnd/>
          </a:ln>
          <a:effectLst/>
        </p:spPr>
        <p:txBody>
          <a:bodyPr lIns="82124" tIns="41061" rIns="82124" bIns="41061" anchor="ctr"/>
          <a:lstStyle/>
          <a:p>
            <a:pPr algn="ctr" fontAlgn="auto">
              <a:spcBef>
                <a:spcPts val="0"/>
              </a:spcBef>
              <a:spcAft>
                <a:spcPts val="0"/>
              </a:spcAft>
              <a:defRPr/>
            </a:pPr>
            <a:r>
              <a:rPr lang="en-US" b="1" dirty="0">
                <a:solidFill>
                  <a:schemeClr val="bg1"/>
                </a:solidFill>
                <a:latin typeface="+mn-lt"/>
              </a:rPr>
              <a:t>7</a:t>
            </a:r>
          </a:p>
        </p:txBody>
      </p:sp>
      <p:pic>
        <p:nvPicPr>
          <p:cNvPr id="10330" name="Picture 14"/>
          <p:cNvPicPr>
            <a:picLocks noChangeArrowheads="1"/>
          </p:cNvPicPr>
          <p:nvPr/>
        </p:nvPicPr>
        <p:blipFill>
          <a:blip r:embed="rId13" cstate="print"/>
          <a:srcRect/>
          <a:stretch>
            <a:fillRect/>
          </a:stretch>
        </p:blipFill>
        <p:spPr bwMode="auto">
          <a:xfrm>
            <a:off x="228600" y="2792413"/>
            <a:ext cx="1433513" cy="865187"/>
          </a:xfrm>
          <a:prstGeom prst="rect">
            <a:avLst/>
          </a:prstGeom>
          <a:noFill/>
          <a:ln w="9525">
            <a:noFill/>
            <a:miter lim="800000"/>
            <a:headEnd/>
            <a:tailEnd/>
          </a:ln>
        </p:spPr>
      </p:pic>
      <p:sp>
        <p:nvSpPr>
          <p:cNvPr id="10331" name="TextBox 108"/>
          <p:cNvSpPr txBox="1">
            <a:spLocks noChangeArrowheads="1"/>
          </p:cNvSpPr>
          <p:nvPr/>
        </p:nvSpPr>
        <p:spPr bwMode="auto">
          <a:xfrm>
            <a:off x="290513" y="2994025"/>
            <a:ext cx="1309687" cy="442913"/>
          </a:xfrm>
          <a:prstGeom prst="rect">
            <a:avLst/>
          </a:prstGeom>
          <a:noFill/>
          <a:ln w="9525">
            <a:noFill/>
            <a:miter lim="800000"/>
            <a:headEnd/>
            <a:tailEnd/>
          </a:ln>
        </p:spPr>
        <p:txBody>
          <a:bodyPr>
            <a:spAutoFit/>
          </a:bodyPr>
          <a:lstStyle/>
          <a:p>
            <a:pPr algn="ctr">
              <a:lnSpc>
                <a:spcPct val="95000"/>
              </a:lnSpc>
            </a:pPr>
            <a:r>
              <a:rPr lang="en-US" sz="1200" b="1" dirty="0"/>
              <a:t>Clinical User Community</a:t>
            </a:r>
          </a:p>
        </p:txBody>
      </p:sp>
      <p:sp>
        <p:nvSpPr>
          <p:cNvPr id="102" name="Rectangle 101"/>
          <p:cNvSpPr/>
          <p:nvPr/>
        </p:nvSpPr>
        <p:spPr bwMode="auto">
          <a:xfrm>
            <a:off x="6096000" y="1030677"/>
            <a:ext cx="1447800" cy="510396"/>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1000" dirty="0">
                <a:solidFill>
                  <a:schemeClr val="bg2"/>
                </a:solidFill>
              </a:rPr>
              <a:t>Security reporting and trend analysis provided by </a:t>
            </a:r>
            <a:r>
              <a:rPr lang="en-US" sz="1000" dirty="0" smtClean="0">
                <a:solidFill>
                  <a:schemeClr val="bg2"/>
                </a:solidFill>
              </a:rPr>
              <a:t>IDS/IPS</a:t>
            </a:r>
            <a:endParaRPr lang="en-US" sz="1000" dirty="0">
              <a:solidFill>
                <a:schemeClr val="bg2"/>
              </a:solidFill>
            </a:endParaRPr>
          </a:p>
        </p:txBody>
      </p:sp>
      <p:sp>
        <p:nvSpPr>
          <p:cNvPr id="94" name="Oval 42"/>
          <p:cNvSpPr>
            <a:spLocks noChangeArrowheads="1"/>
          </p:cNvSpPr>
          <p:nvPr/>
        </p:nvSpPr>
        <p:spPr bwMode="auto">
          <a:xfrm>
            <a:off x="6969125" y="1524000"/>
            <a:ext cx="422275" cy="422275"/>
          </a:xfrm>
          <a:prstGeom prst="ellipse">
            <a:avLst/>
          </a:prstGeom>
          <a:gradFill rotWithShape="1">
            <a:gsLst>
              <a:gs pos="0">
                <a:schemeClr val="accent4"/>
              </a:gs>
              <a:gs pos="100000">
                <a:schemeClr val="accent4">
                  <a:lumMod val="50000"/>
                </a:schemeClr>
              </a:gs>
            </a:gsLst>
            <a:lin ang="5400000" scaled="1"/>
          </a:gradFill>
          <a:ln w="38100" algn="ctr">
            <a:solidFill>
              <a:schemeClr val="bg1">
                <a:lumMod val="75000"/>
              </a:schemeClr>
            </a:solidFill>
            <a:round/>
            <a:headEnd/>
            <a:tailEnd/>
          </a:ln>
          <a:effectLst/>
        </p:spPr>
        <p:txBody>
          <a:bodyPr lIns="82124" tIns="41061" rIns="82124" bIns="41061" anchor="ctr"/>
          <a:lstStyle/>
          <a:p>
            <a:pPr algn="ctr" fontAlgn="auto">
              <a:spcBef>
                <a:spcPts val="0"/>
              </a:spcBef>
              <a:spcAft>
                <a:spcPts val="0"/>
              </a:spcAft>
              <a:defRPr/>
            </a:pPr>
            <a:r>
              <a:rPr lang="en-US" b="1" dirty="0">
                <a:solidFill>
                  <a:schemeClr val="bg1"/>
                </a:solidFill>
                <a:latin typeface="+mn-lt"/>
              </a:rPr>
              <a:t>5</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4"/>
          <p:cNvPicPr>
            <a:picLocks noChangeArrowheads="1"/>
          </p:cNvPicPr>
          <p:nvPr/>
        </p:nvPicPr>
        <p:blipFill>
          <a:blip r:embed="rId6" cstate="print"/>
          <a:srcRect/>
          <a:stretch>
            <a:fillRect/>
          </a:stretch>
        </p:blipFill>
        <p:spPr bwMode="auto">
          <a:xfrm>
            <a:off x="2043113" y="4914900"/>
            <a:ext cx="1309687" cy="788988"/>
          </a:xfrm>
          <a:prstGeom prst="rect">
            <a:avLst/>
          </a:prstGeom>
          <a:noFill/>
          <a:ln w="9525">
            <a:noFill/>
            <a:miter lim="800000"/>
            <a:headEnd/>
            <a:tailEnd/>
          </a:ln>
        </p:spPr>
      </p:pic>
      <p:sp>
        <p:nvSpPr>
          <p:cNvPr id="11268" name="TextBox 108"/>
          <p:cNvSpPr txBox="1">
            <a:spLocks noChangeArrowheads="1"/>
          </p:cNvSpPr>
          <p:nvPr/>
        </p:nvSpPr>
        <p:spPr bwMode="auto">
          <a:xfrm>
            <a:off x="2195513" y="5119688"/>
            <a:ext cx="1004887" cy="442912"/>
          </a:xfrm>
          <a:prstGeom prst="rect">
            <a:avLst/>
          </a:prstGeom>
          <a:noFill/>
          <a:ln w="9525">
            <a:noFill/>
            <a:miter lim="800000"/>
            <a:headEnd/>
            <a:tailEnd/>
          </a:ln>
        </p:spPr>
        <p:txBody>
          <a:bodyPr>
            <a:spAutoFit/>
          </a:bodyPr>
          <a:lstStyle/>
          <a:p>
            <a:pPr algn="ctr">
              <a:lnSpc>
                <a:spcPct val="95000"/>
              </a:lnSpc>
            </a:pPr>
            <a:r>
              <a:rPr lang="en-US" sz="1200" b="1" dirty="0"/>
              <a:t>Clinical Systems</a:t>
            </a:r>
          </a:p>
        </p:txBody>
      </p:sp>
      <p:pic>
        <p:nvPicPr>
          <p:cNvPr id="11269" name="Picture 14"/>
          <p:cNvPicPr>
            <a:picLocks noChangeArrowheads="1"/>
          </p:cNvPicPr>
          <p:nvPr/>
        </p:nvPicPr>
        <p:blipFill>
          <a:blip r:embed="rId6" cstate="print"/>
          <a:srcRect/>
          <a:stretch>
            <a:fillRect/>
          </a:stretch>
        </p:blipFill>
        <p:spPr bwMode="auto">
          <a:xfrm>
            <a:off x="90488" y="2590800"/>
            <a:ext cx="1433512" cy="865188"/>
          </a:xfrm>
          <a:prstGeom prst="rect">
            <a:avLst/>
          </a:prstGeom>
          <a:noFill/>
          <a:ln w="9525">
            <a:noFill/>
            <a:miter lim="800000"/>
            <a:headEnd/>
            <a:tailEnd/>
          </a:ln>
        </p:spPr>
      </p:pic>
      <p:sp>
        <p:nvSpPr>
          <p:cNvPr id="11270" name="TextBox 108"/>
          <p:cNvSpPr txBox="1">
            <a:spLocks noChangeArrowheads="1"/>
          </p:cNvSpPr>
          <p:nvPr/>
        </p:nvSpPr>
        <p:spPr bwMode="auto">
          <a:xfrm>
            <a:off x="152400" y="2855913"/>
            <a:ext cx="1309688" cy="268287"/>
          </a:xfrm>
          <a:prstGeom prst="rect">
            <a:avLst/>
          </a:prstGeom>
          <a:noFill/>
          <a:ln w="9525">
            <a:noFill/>
            <a:miter lim="800000"/>
            <a:headEnd/>
            <a:tailEnd/>
          </a:ln>
        </p:spPr>
        <p:txBody>
          <a:bodyPr>
            <a:spAutoFit/>
          </a:bodyPr>
          <a:lstStyle/>
          <a:p>
            <a:pPr algn="ctr">
              <a:lnSpc>
                <a:spcPct val="95000"/>
              </a:lnSpc>
            </a:pPr>
            <a:r>
              <a:rPr lang="en-US" sz="1200" b="1" dirty="0"/>
              <a:t>Internet</a:t>
            </a:r>
          </a:p>
        </p:txBody>
      </p:sp>
      <p:graphicFrame>
        <p:nvGraphicFramePr>
          <p:cNvPr id="11266"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325"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1" name="Rectangle 3" hidden="1"/>
          <p:cNvSpPr>
            <a:spLocks noChangeArrowheads="1"/>
          </p:cNvSpPr>
          <p:nvPr>
            <p:custDataLst>
              <p:tags r:id="rId3"/>
            </p:custDataLst>
          </p:nvPr>
        </p:nvSpPr>
        <p:spPr bwMode="auto">
          <a:xfrm>
            <a:off x="0" y="0"/>
            <a:ext cx="158750" cy="158750"/>
          </a:xfrm>
          <a:prstGeom prst="rect">
            <a:avLst/>
          </a:prstGeom>
          <a:solidFill>
            <a:srgbClr val="FFFFCC"/>
          </a:solidFill>
          <a:ln w="9525" algn="ctr">
            <a:solidFill>
              <a:schemeClr val="tx2"/>
            </a:solidFill>
            <a:miter lim="800000"/>
            <a:headEnd/>
            <a:tailEnd/>
          </a:ln>
        </p:spPr>
        <p:txBody>
          <a:bodyPr wrap="none" lIns="0" tIns="0" rIns="0" bIns="0" anchor="ctr"/>
          <a:lstStyle/>
          <a:p>
            <a:pPr defTabSz="766763"/>
            <a:r>
              <a:rPr lang="en-US" sz="1400" dirty="0"/>
              <a:t> </a:t>
            </a:r>
          </a:p>
        </p:txBody>
      </p:sp>
      <p:sp>
        <p:nvSpPr>
          <p:cNvPr id="11272" name="Rectangle 60"/>
          <p:cNvSpPr>
            <a:spLocks noGrp="1"/>
          </p:cNvSpPr>
          <p:nvPr>
            <p:ph type="title" idx="4294967295"/>
          </p:nvPr>
        </p:nvSpPr>
        <p:spPr/>
        <p:txBody>
          <a:bodyPr/>
          <a:lstStyle/>
          <a:p>
            <a:pPr eaLnBrk="1" hangingPunct="1"/>
            <a:r>
              <a:rPr lang="en-US" dirty="0" smtClean="0"/>
              <a:t>Clinical Workstation Security</a:t>
            </a:r>
            <a:br>
              <a:rPr lang="en-US" dirty="0" smtClean="0"/>
            </a:br>
            <a:endParaRPr lang="en-US" dirty="0" smtClean="0"/>
          </a:p>
        </p:txBody>
      </p:sp>
      <p:pic>
        <p:nvPicPr>
          <p:cNvPr id="11273" name="Picture 4"/>
          <p:cNvPicPr>
            <a:picLocks noChangeAspect="1" noChangeArrowheads="1"/>
          </p:cNvPicPr>
          <p:nvPr/>
        </p:nvPicPr>
        <p:blipFill>
          <a:blip r:embed="rId8" cstate="print"/>
          <a:srcRect/>
          <a:stretch>
            <a:fillRect/>
          </a:stretch>
        </p:blipFill>
        <p:spPr bwMode="auto">
          <a:xfrm>
            <a:off x="5327650" y="3486150"/>
            <a:ext cx="1582738" cy="3205163"/>
          </a:xfrm>
          <a:prstGeom prst="rect">
            <a:avLst/>
          </a:prstGeom>
          <a:noFill/>
          <a:ln w="9525">
            <a:noFill/>
            <a:miter lim="800000"/>
            <a:headEnd/>
            <a:tailEnd/>
          </a:ln>
        </p:spPr>
      </p:pic>
      <p:grpSp>
        <p:nvGrpSpPr>
          <p:cNvPr id="11274" name="Group 42"/>
          <p:cNvGrpSpPr>
            <a:grpSpLocks noChangeAspect="1"/>
          </p:cNvGrpSpPr>
          <p:nvPr/>
        </p:nvGrpSpPr>
        <p:grpSpPr bwMode="auto">
          <a:xfrm rot="-5824030">
            <a:off x="4745038" y="3332163"/>
            <a:ext cx="931862" cy="931862"/>
            <a:chOff x="3456" y="2016"/>
            <a:chExt cx="1540" cy="1542"/>
          </a:xfrm>
        </p:grpSpPr>
        <p:sp>
          <p:nvSpPr>
            <p:cNvPr id="11319" name="AutoShape 41"/>
            <p:cNvSpPr>
              <a:spLocks noChangeAspect="1" noChangeArrowheads="1" noTextEdit="1"/>
            </p:cNvSpPr>
            <p:nvPr/>
          </p:nvSpPr>
          <p:spPr bwMode="auto">
            <a:xfrm>
              <a:off x="3456" y="2016"/>
              <a:ext cx="1540" cy="1542"/>
            </a:xfrm>
            <a:prstGeom prst="rect">
              <a:avLst/>
            </a:prstGeom>
            <a:noFill/>
            <a:ln w="9525">
              <a:noFill/>
              <a:miter lim="800000"/>
              <a:headEnd/>
              <a:tailEnd/>
            </a:ln>
          </p:spPr>
          <p:txBody>
            <a:bodyPr/>
            <a:lstStyle/>
            <a:p>
              <a:endParaRPr lang="en-US" dirty="0"/>
            </a:p>
          </p:txBody>
        </p:sp>
        <p:sp>
          <p:nvSpPr>
            <p:cNvPr id="11320" name="Freeform 43"/>
            <p:cNvSpPr>
              <a:spLocks/>
            </p:cNvSpPr>
            <p:nvPr/>
          </p:nvSpPr>
          <p:spPr bwMode="auto">
            <a:xfrm>
              <a:off x="3468" y="2030"/>
              <a:ext cx="1494" cy="1498"/>
            </a:xfrm>
            <a:custGeom>
              <a:avLst/>
              <a:gdLst>
                <a:gd name="T0" fmla="*/ 4 w 1494"/>
                <a:gd name="T1" fmla="*/ 1440 h 1498"/>
                <a:gd name="T2" fmla="*/ 8 w 1494"/>
                <a:gd name="T3" fmla="*/ 1388 h 1498"/>
                <a:gd name="T4" fmla="*/ 48 w 1494"/>
                <a:gd name="T5" fmla="*/ 1364 h 1498"/>
                <a:gd name="T6" fmla="*/ 114 w 1494"/>
                <a:gd name="T7" fmla="*/ 1376 h 1498"/>
                <a:gd name="T8" fmla="*/ 196 w 1494"/>
                <a:gd name="T9" fmla="*/ 1402 h 1498"/>
                <a:gd name="T10" fmla="*/ 250 w 1494"/>
                <a:gd name="T11" fmla="*/ 1386 h 1498"/>
                <a:gd name="T12" fmla="*/ 268 w 1494"/>
                <a:gd name="T13" fmla="*/ 1340 h 1498"/>
                <a:gd name="T14" fmla="*/ 256 w 1494"/>
                <a:gd name="T15" fmla="*/ 1290 h 1498"/>
                <a:gd name="T16" fmla="*/ 236 w 1494"/>
                <a:gd name="T17" fmla="*/ 1214 h 1498"/>
                <a:gd name="T18" fmla="*/ 250 w 1494"/>
                <a:gd name="T19" fmla="*/ 1148 h 1498"/>
                <a:gd name="T20" fmla="*/ 286 w 1494"/>
                <a:gd name="T21" fmla="*/ 1140 h 1498"/>
                <a:gd name="T22" fmla="*/ 354 w 1494"/>
                <a:gd name="T23" fmla="*/ 1154 h 1498"/>
                <a:gd name="T24" fmla="*/ 422 w 1494"/>
                <a:gd name="T25" fmla="*/ 1174 h 1498"/>
                <a:gd name="T26" fmla="*/ 472 w 1494"/>
                <a:gd name="T27" fmla="*/ 1162 h 1498"/>
                <a:gd name="T28" fmla="*/ 492 w 1494"/>
                <a:gd name="T29" fmla="*/ 1120 h 1498"/>
                <a:gd name="T30" fmla="*/ 470 w 1494"/>
                <a:gd name="T31" fmla="*/ 1044 h 1498"/>
                <a:gd name="T32" fmla="*/ 456 w 1494"/>
                <a:gd name="T33" fmla="*/ 988 h 1498"/>
                <a:gd name="T34" fmla="*/ 460 w 1494"/>
                <a:gd name="T35" fmla="*/ 950 h 1498"/>
                <a:gd name="T36" fmla="*/ 480 w 1494"/>
                <a:gd name="T37" fmla="*/ 916 h 1498"/>
                <a:gd name="T38" fmla="*/ 548 w 1494"/>
                <a:gd name="T39" fmla="*/ 916 h 1498"/>
                <a:gd name="T40" fmla="*/ 642 w 1494"/>
                <a:gd name="T41" fmla="*/ 942 h 1498"/>
                <a:gd name="T42" fmla="*/ 694 w 1494"/>
                <a:gd name="T43" fmla="*/ 940 h 1498"/>
                <a:gd name="T44" fmla="*/ 718 w 1494"/>
                <a:gd name="T45" fmla="*/ 904 h 1498"/>
                <a:gd name="T46" fmla="*/ 710 w 1494"/>
                <a:gd name="T47" fmla="*/ 852 h 1498"/>
                <a:gd name="T48" fmla="*/ 686 w 1494"/>
                <a:gd name="T49" fmla="*/ 780 h 1498"/>
                <a:gd name="T50" fmla="*/ 686 w 1494"/>
                <a:gd name="T51" fmla="*/ 716 h 1498"/>
                <a:gd name="T52" fmla="*/ 704 w 1494"/>
                <a:gd name="T53" fmla="*/ 690 h 1498"/>
                <a:gd name="T54" fmla="*/ 746 w 1494"/>
                <a:gd name="T55" fmla="*/ 682 h 1498"/>
                <a:gd name="T56" fmla="*/ 826 w 1494"/>
                <a:gd name="T57" fmla="*/ 706 h 1498"/>
                <a:gd name="T58" fmla="*/ 884 w 1494"/>
                <a:gd name="T59" fmla="*/ 720 h 1498"/>
                <a:gd name="T60" fmla="*/ 912 w 1494"/>
                <a:gd name="T61" fmla="*/ 716 h 1498"/>
                <a:gd name="T62" fmla="*/ 932 w 1494"/>
                <a:gd name="T63" fmla="*/ 700 h 1498"/>
                <a:gd name="T64" fmla="*/ 944 w 1494"/>
                <a:gd name="T65" fmla="*/ 674 h 1498"/>
                <a:gd name="T66" fmla="*/ 944 w 1494"/>
                <a:gd name="T67" fmla="*/ 638 h 1498"/>
                <a:gd name="T68" fmla="*/ 916 w 1494"/>
                <a:gd name="T69" fmla="*/ 556 h 1498"/>
                <a:gd name="T70" fmla="*/ 910 w 1494"/>
                <a:gd name="T71" fmla="*/ 502 h 1498"/>
                <a:gd name="T72" fmla="*/ 914 w 1494"/>
                <a:gd name="T73" fmla="*/ 484 h 1498"/>
                <a:gd name="T74" fmla="*/ 920 w 1494"/>
                <a:gd name="T75" fmla="*/ 470 h 1498"/>
                <a:gd name="T76" fmla="*/ 950 w 1494"/>
                <a:gd name="T77" fmla="*/ 458 h 1498"/>
                <a:gd name="T78" fmla="*/ 1010 w 1494"/>
                <a:gd name="T79" fmla="*/ 464 h 1498"/>
                <a:gd name="T80" fmla="*/ 1102 w 1494"/>
                <a:gd name="T81" fmla="*/ 488 h 1498"/>
                <a:gd name="T82" fmla="*/ 1154 w 1494"/>
                <a:gd name="T83" fmla="*/ 480 h 1498"/>
                <a:gd name="T84" fmla="*/ 1168 w 1494"/>
                <a:gd name="T85" fmla="*/ 440 h 1498"/>
                <a:gd name="T86" fmla="*/ 1158 w 1494"/>
                <a:gd name="T87" fmla="*/ 368 h 1498"/>
                <a:gd name="T88" fmla="*/ 1134 w 1494"/>
                <a:gd name="T89" fmla="*/ 298 h 1498"/>
                <a:gd name="T90" fmla="*/ 1144 w 1494"/>
                <a:gd name="T91" fmla="*/ 256 h 1498"/>
                <a:gd name="T92" fmla="*/ 1172 w 1494"/>
                <a:gd name="T93" fmla="*/ 234 h 1498"/>
                <a:gd name="T94" fmla="*/ 1206 w 1494"/>
                <a:gd name="T95" fmla="*/ 228 h 1498"/>
                <a:gd name="T96" fmla="*/ 1270 w 1494"/>
                <a:gd name="T97" fmla="*/ 248 h 1498"/>
                <a:gd name="T98" fmla="*/ 1344 w 1494"/>
                <a:gd name="T99" fmla="*/ 262 h 1498"/>
                <a:gd name="T100" fmla="*/ 1386 w 1494"/>
                <a:gd name="T101" fmla="*/ 252 h 1498"/>
                <a:gd name="T102" fmla="*/ 1402 w 1494"/>
                <a:gd name="T103" fmla="*/ 212 h 1498"/>
                <a:gd name="T104" fmla="*/ 1382 w 1494"/>
                <a:gd name="T105" fmla="*/ 144 h 1498"/>
                <a:gd name="T106" fmla="*/ 1362 w 1494"/>
                <a:gd name="T107" fmla="*/ 90 h 1498"/>
                <a:gd name="T108" fmla="*/ 1370 w 1494"/>
                <a:gd name="T109" fmla="*/ 32 h 1498"/>
                <a:gd name="T110" fmla="*/ 1404 w 1494"/>
                <a:gd name="T111" fmla="*/ 0 h 1498"/>
                <a:gd name="T112" fmla="*/ 1462 w 1494"/>
                <a:gd name="T113" fmla="*/ 10 h 1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4"/>
                <a:gd name="T172" fmla="*/ 0 h 1498"/>
                <a:gd name="T173" fmla="*/ 1494 w 1494"/>
                <a:gd name="T174" fmla="*/ 1498 h 1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4" h="1498">
                  <a:moveTo>
                    <a:pt x="24" y="1498"/>
                  </a:moveTo>
                  <a:lnTo>
                    <a:pt x="12" y="1472"/>
                  </a:lnTo>
                  <a:lnTo>
                    <a:pt x="4" y="1440"/>
                  </a:lnTo>
                  <a:lnTo>
                    <a:pt x="0" y="1424"/>
                  </a:lnTo>
                  <a:lnTo>
                    <a:pt x="2" y="1404"/>
                  </a:lnTo>
                  <a:lnTo>
                    <a:pt x="8" y="1388"/>
                  </a:lnTo>
                  <a:lnTo>
                    <a:pt x="20" y="1378"/>
                  </a:lnTo>
                  <a:lnTo>
                    <a:pt x="30" y="1368"/>
                  </a:lnTo>
                  <a:lnTo>
                    <a:pt x="48" y="1364"/>
                  </a:lnTo>
                  <a:lnTo>
                    <a:pt x="68" y="1364"/>
                  </a:lnTo>
                  <a:lnTo>
                    <a:pt x="88" y="1368"/>
                  </a:lnTo>
                  <a:lnTo>
                    <a:pt x="114" y="1376"/>
                  </a:lnTo>
                  <a:lnTo>
                    <a:pt x="142" y="1388"/>
                  </a:lnTo>
                  <a:lnTo>
                    <a:pt x="168" y="1396"/>
                  </a:lnTo>
                  <a:lnTo>
                    <a:pt x="196" y="1402"/>
                  </a:lnTo>
                  <a:lnTo>
                    <a:pt x="214" y="1402"/>
                  </a:lnTo>
                  <a:lnTo>
                    <a:pt x="234" y="1396"/>
                  </a:lnTo>
                  <a:lnTo>
                    <a:pt x="250" y="1386"/>
                  </a:lnTo>
                  <a:lnTo>
                    <a:pt x="258" y="1376"/>
                  </a:lnTo>
                  <a:lnTo>
                    <a:pt x="264" y="1366"/>
                  </a:lnTo>
                  <a:lnTo>
                    <a:pt x="268" y="1340"/>
                  </a:lnTo>
                  <a:lnTo>
                    <a:pt x="266" y="1344"/>
                  </a:lnTo>
                  <a:lnTo>
                    <a:pt x="266" y="1320"/>
                  </a:lnTo>
                  <a:lnTo>
                    <a:pt x="256" y="1290"/>
                  </a:lnTo>
                  <a:lnTo>
                    <a:pt x="248" y="1264"/>
                  </a:lnTo>
                  <a:lnTo>
                    <a:pt x="240" y="1234"/>
                  </a:lnTo>
                  <a:lnTo>
                    <a:pt x="236" y="1214"/>
                  </a:lnTo>
                  <a:lnTo>
                    <a:pt x="236" y="1190"/>
                  </a:lnTo>
                  <a:lnTo>
                    <a:pt x="240" y="1168"/>
                  </a:lnTo>
                  <a:lnTo>
                    <a:pt x="250" y="1148"/>
                  </a:lnTo>
                  <a:lnTo>
                    <a:pt x="264" y="1142"/>
                  </a:lnTo>
                  <a:lnTo>
                    <a:pt x="272" y="1140"/>
                  </a:lnTo>
                  <a:lnTo>
                    <a:pt x="286" y="1140"/>
                  </a:lnTo>
                  <a:lnTo>
                    <a:pt x="298" y="1140"/>
                  </a:lnTo>
                  <a:lnTo>
                    <a:pt x="322" y="1144"/>
                  </a:lnTo>
                  <a:lnTo>
                    <a:pt x="354" y="1154"/>
                  </a:lnTo>
                  <a:lnTo>
                    <a:pt x="372" y="1162"/>
                  </a:lnTo>
                  <a:lnTo>
                    <a:pt x="394" y="1168"/>
                  </a:lnTo>
                  <a:lnTo>
                    <a:pt x="422" y="1174"/>
                  </a:lnTo>
                  <a:lnTo>
                    <a:pt x="446" y="1174"/>
                  </a:lnTo>
                  <a:lnTo>
                    <a:pt x="460" y="1170"/>
                  </a:lnTo>
                  <a:lnTo>
                    <a:pt x="472" y="1162"/>
                  </a:lnTo>
                  <a:lnTo>
                    <a:pt x="484" y="1150"/>
                  </a:lnTo>
                  <a:lnTo>
                    <a:pt x="490" y="1138"/>
                  </a:lnTo>
                  <a:lnTo>
                    <a:pt x="492" y="1120"/>
                  </a:lnTo>
                  <a:lnTo>
                    <a:pt x="490" y="1102"/>
                  </a:lnTo>
                  <a:lnTo>
                    <a:pt x="482" y="1078"/>
                  </a:lnTo>
                  <a:lnTo>
                    <a:pt x="470" y="1044"/>
                  </a:lnTo>
                  <a:lnTo>
                    <a:pt x="462" y="1016"/>
                  </a:lnTo>
                  <a:lnTo>
                    <a:pt x="458" y="1002"/>
                  </a:lnTo>
                  <a:lnTo>
                    <a:pt x="456" y="988"/>
                  </a:lnTo>
                  <a:lnTo>
                    <a:pt x="456" y="972"/>
                  </a:lnTo>
                  <a:lnTo>
                    <a:pt x="456" y="964"/>
                  </a:lnTo>
                  <a:lnTo>
                    <a:pt x="460" y="950"/>
                  </a:lnTo>
                  <a:lnTo>
                    <a:pt x="464" y="934"/>
                  </a:lnTo>
                  <a:lnTo>
                    <a:pt x="472" y="924"/>
                  </a:lnTo>
                  <a:lnTo>
                    <a:pt x="480" y="916"/>
                  </a:lnTo>
                  <a:lnTo>
                    <a:pt x="496" y="912"/>
                  </a:lnTo>
                  <a:lnTo>
                    <a:pt x="518" y="910"/>
                  </a:lnTo>
                  <a:lnTo>
                    <a:pt x="548" y="916"/>
                  </a:lnTo>
                  <a:lnTo>
                    <a:pt x="592" y="928"/>
                  </a:lnTo>
                  <a:lnTo>
                    <a:pt x="620" y="938"/>
                  </a:lnTo>
                  <a:lnTo>
                    <a:pt x="642" y="942"/>
                  </a:lnTo>
                  <a:lnTo>
                    <a:pt x="658" y="944"/>
                  </a:lnTo>
                  <a:lnTo>
                    <a:pt x="682" y="944"/>
                  </a:lnTo>
                  <a:lnTo>
                    <a:pt x="694" y="940"/>
                  </a:lnTo>
                  <a:lnTo>
                    <a:pt x="704" y="934"/>
                  </a:lnTo>
                  <a:lnTo>
                    <a:pt x="714" y="920"/>
                  </a:lnTo>
                  <a:lnTo>
                    <a:pt x="718" y="904"/>
                  </a:lnTo>
                  <a:lnTo>
                    <a:pt x="718" y="888"/>
                  </a:lnTo>
                  <a:lnTo>
                    <a:pt x="714" y="870"/>
                  </a:lnTo>
                  <a:lnTo>
                    <a:pt x="710" y="852"/>
                  </a:lnTo>
                  <a:lnTo>
                    <a:pt x="702" y="830"/>
                  </a:lnTo>
                  <a:lnTo>
                    <a:pt x="694" y="808"/>
                  </a:lnTo>
                  <a:lnTo>
                    <a:pt x="686" y="780"/>
                  </a:lnTo>
                  <a:lnTo>
                    <a:pt x="680" y="752"/>
                  </a:lnTo>
                  <a:lnTo>
                    <a:pt x="682" y="732"/>
                  </a:lnTo>
                  <a:lnTo>
                    <a:pt x="686" y="716"/>
                  </a:lnTo>
                  <a:lnTo>
                    <a:pt x="690" y="708"/>
                  </a:lnTo>
                  <a:lnTo>
                    <a:pt x="696" y="698"/>
                  </a:lnTo>
                  <a:lnTo>
                    <a:pt x="704" y="690"/>
                  </a:lnTo>
                  <a:lnTo>
                    <a:pt x="718" y="684"/>
                  </a:lnTo>
                  <a:lnTo>
                    <a:pt x="734" y="682"/>
                  </a:lnTo>
                  <a:lnTo>
                    <a:pt x="746" y="682"/>
                  </a:lnTo>
                  <a:lnTo>
                    <a:pt x="760" y="684"/>
                  </a:lnTo>
                  <a:lnTo>
                    <a:pt x="794" y="694"/>
                  </a:lnTo>
                  <a:lnTo>
                    <a:pt x="826" y="706"/>
                  </a:lnTo>
                  <a:lnTo>
                    <a:pt x="844" y="714"/>
                  </a:lnTo>
                  <a:lnTo>
                    <a:pt x="862" y="718"/>
                  </a:lnTo>
                  <a:lnTo>
                    <a:pt x="884" y="720"/>
                  </a:lnTo>
                  <a:lnTo>
                    <a:pt x="898" y="720"/>
                  </a:lnTo>
                  <a:lnTo>
                    <a:pt x="904" y="718"/>
                  </a:lnTo>
                  <a:lnTo>
                    <a:pt x="912" y="716"/>
                  </a:lnTo>
                  <a:lnTo>
                    <a:pt x="920" y="712"/>
                  </a:lnTo>
                  <a:lnTo>
                    <a:pt x="926" y="708"/>
                  </a:lnTo>
                  <a:lnTo>
                    <a:pt x="932" y="700"/>
                  </a:lnTo>
                  <a:lnTo>
                    <a:pt x="936" y="694"/>
                  </a:lnTo>
                  <a:lnTo>
                    <a:pt x="940" y="684"/>
                  </a:lnTo>
                  <a:lnTo>
                    <a:pt x="944" y="674"/>
                  </a:lnTo>
                  <a:lnTo>
                    <a:pt x="944" y="668"/>
                  </a:lnTo>
                  <a:lnTo>
                    <a:pt x="946" y="656"/>
                  </a:lnTo>
                  <a:lnTo>
                    <a:pt x="944" y="638"/>
                  </a:lnTo>
                  <a:lnTo>
                    <a:pt x="936" y="612"/>
                  </a:lnTo>
                  <a:lnTo>
                    <a:pt x="924" y="582"/>
                  </a:lnTo>
                  <a:lnTo>
                    <a:pt x="916" y="556"/>
                  </a:lnTo>
                  <a:lnTo>
                    <a:pt x="912" y="540"/>
                  </a:lnTo>
                  <a:lnTo>
                    <a:pt x="908" y="522"/>
                  </a:lnTo>
                  <a:lnTo>
                    <a:pt x="910" y="502"/>
                  </a:lnTo>
                  <a:lnTo>
                    <a:pt x="912" y="492"/>
                  </a:lnTo>
                  <a:lnTo>
                    <a:pt x="914" y="486"/>
                  </a:lnTo>
                  <a:lnTo>
                    <a:pt x="914" y="484"/>
                  </a:lnTo>
                  <a:lnTo>
                    <a:pt x="912" y="488"/>
                  </a:lnTo>
                  <a:lnTo>
                    <a:pt x="916" y="478"/>
                  </a:lnTo>
                  <a:lnTo>
                    <a:pt x="920" y="470"/>
                  </a:lnTo>
                  <a:lnTo>
                    <a:pt x="932" y="464"/>
                  </a:lnTo>
                  <a:lnTo>
                    <a:pt x="942" y="460"/>
                  </a:lnTo>
                  <a:lnTo>
                    <a:pt x="950" y="458"/>
                  </a:lnTo>
                  <a:lnTo>
                    <a:pt x="966" y="456"/>
                  </a:lnTo>
                  <a:lnTo>
                    <a:pt x="990" y="460"/>
                  </a:lnTo>
                  <a:lnTo>
                    <a:pt x="1010" y="464"/>
                  </a:lnTo>
                  <a:lnTo>
                    <a:pt x="1042" y="474"/>
                  </a:lnTo>
                  <a:lnTo>
                    <a:pt x="1076" y="484"/>
                  </a:lnTo>
                  <a:lnTo>
                    <a:pt x="1102" y="488"/>
                  </a:lnTo>
                  <a:lnTo>
                    <a:pt x="1130" y="492"/>
                  </a:lnTo>
                  <a:lnTo>
                    <a:pt x="1142" y="486"/>
                  </a:lnTo>
                  <a:lnTo>
                    <a:pt x="1154" y="480"/>
                  </a:lnTo>
                  <a:lnTo>
                    <a:pt x="1166" y="462"/>
                  </a:lnTo>
                  <a:lnTo>
                    <a:pt x="1168" y="446"/>
                  </a:lnTo>
                  <a:lnTo>
                    <a:pt x="1168" y="440"/>
                  </a:lnTo>
                  <a:lnTo>
                    <a:pt x="1168" y="416"/>
                  </a:lnTo>
                  <a:lnTo>
                    <a:pt x="1164" y="388"/>
                  </a:lnTo>
                  <a:lnTo>
                    <a:pt x="1158" y="368"/>
                  </a:lnTo>
                  <a:lnTo>
                    <a:pt x="1150" y="346"/>
                  </a:lnTo>
                  <a:lnTo>
                    <a:pt x="1140" y="322"/>
                  </a:lnTo>
                  <a:lnTo>
                    <a:pt x="1134" y="298"/>
                  </a:lnTo>
                  <a:lnTo>
                    <a:pt x="1138" y="274"/>
                  </a:lnTo>
                  <a:lnTo>
                    <a:pt x="1140" y="264"/>
                  </a:lnTo>
                  <a:lnTo>
                    <a:pt x="1144" y="256"/>
                  </a:lnTo>
                  <a:lnTo>
                    <a:pt x="1150" y="246"/>
                  </a:lnTo>
                  <a:lnTo>
                    <a:pt x="1160" y="238"/>
                  </a:lnTo>
                  <a:lnTo>
                    <a:pt x="1172" y="234"/>
                  </a:lnTo>
                  <a:lnTo>
                    <a:pt x="1184" y="230"/>
                  </a:lnTo>
                  <a:lnTo>
                    <a:pt x="1198" y="228"/>
                  </a:lnTo>
                  <a:lnTo>
                    <a:pt x="1206" y="228"/>
                  </a:lnTo>
                  <a:lnTo>
                    <a:pt x="1224" y="234"/>
                  </a:lnTo>
                  <a:lnTo>
                    <a:pt x="1244" y="238"/>
                  </a:lnTo>
                  <a:lnTo>
                    <a:pt x="1270" y="248"/>
                  </a:lnTo>
                  <a:lnTo>
                    <a:pt x="1294" y="254"/>
                  </a:lnTo>
                  <a:lnTo>
                    <a:pt x="1320" y="260"/>
                  </a:lnTo>
                  <a:lnTo>
                    <a:pt x="1344" y="262"/>
                  </a:lnTo>
                  <a:lnTo>
                    <a:pt x="1360" y="262"/>
                  </a:lnTo>
                  <a:lnTo>
                    <a:pt x="1374" y="260"/>
                  </a:lnTo>
                  <a:lnTo>
                    <a:pt x="1386" y="252"/>
                  </a:lnTo>
                  <a:lnTo>
                    <a:pt x="1396" y="238"/>
                  </a:lnTo>
                  <a:lnTo>
                    <a:pt x="1400" y="226"/>
                  </a:lnTo>
                  <a:lnTo>
                    <a:pt x="1402" y="212"/>
                  </a:lnTo>
                  <a:lnTo>
                    <a:pt x="1398" y="188"/>
                  </a:lnTo>
                  <a:lnTo>
                    <a:pt x="1390" y="162"/>
                  </a:lnTo>
                  <a:lnTo>
                    <a:pt x="1382" y="144"/>
                  </a:lnTo>
                  <a:lnTo>
                    <a:pt x="1374" y="126"/>
                  </a:lnTo>
                  <a:lnTo>
                    <a:pt x="1368" y="110"/>
                  </a:lnTo>
                  <a:lnTo>
                    <a:pt x="1362" y="90"/>
                  </a:lnTo>
                  <a:lnTo>
                    <a:pt x="1360" y="72"/>
                  </a:lnTo>
                  <a:lnTo>
                    <a:pt x="1362" y="58"/>
                  </a:lnTo>
                  <a:lnTo>
                    <a:pt x="1370" y="32"/>
                  </a:lnTo>
                  <a:lnTo>
                    <a:pt x="1382" y="10"/>
                  </a:lnTo>
                  <a:lnTo>
                    <a:pt x="1396" y="4"/>
                  </a:lnTo>
                  <a:lnTo>
                    <a:pt x="1404" y="0"/>
                  </a:lnTo>
                  <a:lnTo>
                    <a:pt x="1418" y="0"/>
                  </a:lnTo>
                  <a:lnTo>
                    <a:pt x="1434" y="2"/>
                  </a:lnTo>
                  <a:lnTo>
                    <a:pt x="1462" y="10"/>
                  </a:lnTo>
                  <a:lnTo>
                    <a:pt x="1482" y="16"/>
                  </a:lnTo>
                  <a:lnTo>
                    <a:pt x="1494" y="18"/>
                  </a:lnTo>
                </a:path>
              </a:pathLst>
            </a:custGeom>
            <a:noFill/>
            <a:ln w="38100">
              <a:solidFill>
                <a:srgbClr val="0096D5"/>
              </a:solidFill>
              <a:prstDash val="solid"/>
              <a:round/>
              <a:headEnd/>
              <a:tailEnd/>
            </a:ln>
          </p:spPr>
          <p:txBody>
            <a:bodyPr/>
            <a:lstStyle/>
            <a:p>
              <a:endParaRPr lang="en-US" dirty="0"/>
            </a:p>
          </p:txBody>
        </p:sp>
        <p:sp>
          <p:nvSpPr>
            <p:cNvPr id="11321" name="Freeform 44"/>
            <p:cNvSpPr>
              <a:spLocks/>
            </p:cNvSpPr>
            <p:nvPr/>
          </p:nvSpPr>
          <p:spPr bwMode="auto">
            <a:xfrm>
              <a:off x="3484" y="2050"/>
              <a:ext cx="1498" cy="1494"/>
            </a:xfrm>
            <a:custGeom>
              <a:avLst/>
              <a:gdLst>
                <a:gd name="T0" fmla="*/ 56 w 1498"/>
                <a:gd name="T1" fmla="*/ 1490 h 1494"/>
                <a:gd name="T2" fmla="*/ 110 w 1498"/>
                <a:gd name="T3" fmla="*/ 1486 h 1494"/>
                <a:gd name="T4" fmla="*/ 134 w 1498"/>
                <a:gd name="T5" fmla="*/ 1444 h 1494"/>
                <a:gd name="T6" fmla="*/ 122 w 1498"/>
                <a:gd name="T7" fmla="*/ 1380 h 1494"/>
                <a:gd name="T8" fmla="*/ 96 w 1498"/>
                <a:gd name="T9" fmla="*/ 1298 h 1494"/>
                <a:gd name="T10" fmla="*/ 112 w 1498"/>
                <a:gd name="T11" fmla="*/ 1242 h 1494"/>
                <a:gd name="T12" fmla="*/ 158 w 1498"/>
                <a:gd name="T13" fmla="*/ 1226 h 1494"/>
                <a:gd name="T14" fmla="*/ 208 w 1498"/>
                <a:gd name="T15" fmla="*/ 1238 h 1494"/>
                <a:gd name="T16" fmla="*/ 284 w 1498"/>
                <a:gd name="T17" fmla="*/ 1256 h 1494"/>
                <a:gd name="T18" fmla="*/ 350 w 1498"/>
                <a:gd name="T19" fmla="*/ 1242 h 1494"/>
                <a:gd name="T20" fmla="*/ 358 w 1498"/>
                <a:gd name="T21" fmla="*/ 1208 h 1494"/>
                <a:gd name="T22" fmla="*/ 344 w 1498"/>
                <a:gd name="T23" fmla="*/ 1140 h 1494"/>
                <a:gd name="T24" fmla="*/ 322 w 1498"/>
                <a:gd name="T25" fmla="*/ 1072 h 1494"/>
                <a:gd name="T26" fmla="*/ 334 w 1498"/>
                <a:gd name="T27" fmla="*/ 1022 h 1494"/>
                <a:gd name="T28" fmla="*/ 376 w 1498"/>
                <a:gd name="T29" fmla="*/ 1002 h 1494"/>
                <a:gd name="T30" fmla="*/ 454 w 1498"/>
                <a:gd name="T31" fmla="*/ 1022 h 1494"/>
                <a:gd name="T32" fmla="*/ 510 w 1498"/>
                <a:gd name="T33" fmla="*/ 1038 h 1494"/>
                <a:gd name="T34" fmla="*/ 548 w 1498"/>
                <a:gd name="T35" fmla="*/ 1034 h 1494"/>
                <a:gd name="T36" fmla="*/ 580 w 1498"/>
                <a:gd name="T37" fmla="*/ 1012 h 1494"/>
                <a:gd name="T38" fmla="*/ 582 w 1498"/>
                <a:gd name="T39" fmla="*/ 946 h 1494"/>
                <a:gd name="T40" fmla="*/ 556 w 1498"/>
                <a:gd name="T41" fmla="*/ 852 h 1494"/>
                <a:gd name="T42" fmla="*/ 558 w 1498"/>
                <a:gd name="T43" fmla="*/ 800 h 1494"/>
                <a:gd name="T44" fmla="*/ 594 w 1498"/>
                <a:gd name="T45" fmla="*/ 776 h 1494"/>
                <a:gd name="T46" fmla="*/ 646 w 1498"/>
                <a:gd name="T47" fmla="*/ 784 h 1494"/>
                <a:gd name="T48" fmla="*/ 718 w 1498"/>
                <a:gd name="T49" fmla="*/ 808 h 1494"/>
                <a:gd name="T50" fmla="*/ 782 w 1498"/>
                <a:gd name="T51" fmla="*/ 808 h 1494"/>
                <a:gd name="T52" fmla="*/ 808 w 1498"/>
                <a:gd name="T53" fmla="*/ 790 h 1494"/>
                <a:gd name="T54" fmla="*/ 816 w 1498"/>
                <a:gd name="T55" fmla="*/ 748 h 1494"/>
                <a:gd name="T56" fmla="*/ 790 w 1498"/>
                <a:gd name="T57" fmla="*/ 668 h 1494"/>
                <a:gd name="T58" fmla="*/ 776 w 1498"/>
                <a:gd name="T59" fmla="*/ 610 h 1494"/>
                <a:gd name="T60" fmla="*/ 782 w 1498"/>
                <a:gd name="T61" fmla="*/ 582 h 1494"/>
                <a:gd name="T62" fmla="*/ 798 w 1498"/>
                <a:gd name="T63" fmla="*/ 562 h 1494"/>
                <a:gd name="T64" fmla="*/ 824 w 1498"/>
                <a:gd name="T65" fmla="*/ 550 h 1494"/>
                <a:gd name="T66" fmla="*/ 858 w 1498"/>
                <a:gd name="T67" fmla="*/ 550 h 1494"/>
                <a:gd name="T68" fmla="*/ 940 w 1498"/>
                <a:gd name="T69" fmla="*/ 578 h 1494"/>
                <a:gd name="T70" fmla="*/ 996 w 1498"/>
                <a:gd name="T71" fmla="*/ 584 h 1494"/>
                <a:gd name="T72" fmla="*/ 1014 w 1498"/>
                <a:gd name="T73" fmla="*/ 578 h 1494"/>
                <a:gd name="T74" fmla="*/ 1028 w 1498"/>
                <a:gd name="T75" fmla="*/ 572 h 1494"/>
                <a:gd name="T76" fmla="*/ 1040 w 1498"/>
                <a:gd name="T77" fmla="*/ 542 h 1494"/>
                <a:gd name="T78" fmla="*/ 1032 w 1498"/>
                <a:gd name="T79" fmla="*/ 484 h 1494"/>
                <a:gd name="T80" fmla="*/ 1008 w 1498"/>
                <a:gd name="T81" fmla="*/ 392 h 1494"/>
                <a:gd name="T82" fmla="*/ 1018 w 1498"/>
                <a:gd name="T83" fmla="*/ 340 h 1494"/>
                <a:gd name="T84" fmla="*/ 1058 w 1498"/>
                <a:gd name="T85" fmla="*/ 324 h 1494"/>
                <a:gd name="T86" fmla="*/ 1128 w 1498"/>
                <a:gd name="T87" fmla="*/ 336 h 1494"/>
                <a:gd name="T88" fmla="*/ 1200 w 1498"/>
                <a:gd name="T89" fmla="*/ 358 h 1494"/>
                <a:gd name="T90" fmla="*/ 1242 w 1498"/>
                <a:gd name="T91" fmla="*/ 350 h 1494"/>
                <a:gd name="T92" fmla="*/ 1264 w 1498"/>
                <a:gd name="T93" fmla="*/ 322 h 1494"/>
                <a:gd name="T94" fmla="*/ 1268 w 1498"/>
                <a:gd name="T95" fmla="*/ 288 h 1494"/>
                <a:gd name="T96" fmla="*/ 1250 w 1498"/>
                <a:gd name="T97" fmla="*/ 224 h 1494"/>
                <a:gd name="T98" fmla="*/ 1236 w 1498"/>
                <a:gd name="T99" fmla="*/ 148 h 1494"/>
                <a:gd name="T100" fmla="*/ 1246 w 1498"/>
                <a:gd name="T101" fmla="*/ 108 h 1494"/>
                <a:gd name="T102" fmla="*/ 1286 w 1498"/>
                <a:gd name="T103" fmla="*/ 92 h 1494"/>
                <a:gd name="T104" fmla="*/ 1354 w 1498"/>
                <a:gd name="T105" fmla="*/ 112 h 1494"/>
                <a:gd name="T106" fmla="*/ 1408 w 1498"/>
                <a:gd name="T107" fmla="*/ 132 h 1494"/>
                <a:gd name="T108" fmla="*/ 1466 w 1498"/>
                <a:gd name="T109" fmla="*/ 124 h 1494"/>
                <a:gd name="T110" fmla="*/ 1498 w 1498"/>
                <a:gd name="T111" fmla="*/ 90 h 1494"/>
                <a:gd name="T112" fmla="*/ 1488 w 1498"/>
                <a:gd name="T113" fmla="*/ 30 h 14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8"/>
                <a:gd name="T172" fmla="*/ 0 h 1494"/>
                <a:gd name="T173" fmla="*/ 1498 w 1498"/>
                <a:gd name="T174" fmla="*/ 1494 h 14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8" h="1494">
                  <a:moveTo>
                    <a:pt x="0" y="1470"/>
                  </a:moveTo>
                  <a:lnTo>
                    <a:pt x="26" y="1480"/>
                  </a:lnTo>
                  <a:lnTo>
                    <a:pt x="56" y="1490"/>
                  </a:lnTo>
                  <a:lnTo>
                    <a:pt x="74" y="1494"/>
                  </a:lnTo>
                  <a:lnTo>
                    <a:pt x="94" y="1492"/>
                  </a:lnTo>
                  <a:lnTo>
                    <a:pt x="110" y="1486"/>
                  </a:lnTo>
                  <a:lnTo>
                    <a:pt x="120" y="1474"/>
                  </a:lnTo>
                  <a:lnTo>
                    <a:pt x="130" y="1464"/>
                  </a:lnTo>
                  <a:lnTo>
                    <a:pt x="134" y="1444"/>
                  </a:lnTo>
                  <a:lnTo>
                    <a:pt x="134" y="1426"/>
                  </a:lnTo>
                  <a:lnTo>
                    <a:pt x="130" y="1406"/>
                  </a:lnTo>
                  <a:lnTo>
                    <a:pt x="122" y="1380"/>
                  </a:lnTo>
                  <a:lnTo>
                    <a:pt x="110" y="1352"/>
                  </a:lnTo>
                  <a:lnTo>
                    <a:pt x="102" y="1326"/>
                  </a:lnTo>
                  <a:lnTo>
                    <a:pt x="96" y="1298"/>
                  </a:lnTo>
                  <a:lnTo>
                    <a:pt x="96" y="1280"/>
                  </a:lnTo>
                  <a:lnTo>
                    <a:pt x="100" y="1260"/>
                  </a:lnTo>
                  <a:lnTo>
                    <a:pt x="112" y="1242"/>
                  </a:lnTo>
                  <a:lnTo>
                    <a:pt x="122" y="1236"/>
                  </a:lnTo>
                  <a:lnTo>
                    <a:pt x="132" y="1230"/>
                  </a:lnTo>
                  <a:lnTo>
                    <a:pt x="158" y="1226"/>
                  </a:lnTo>
                  <a:lnTo>
                    <a:pt x="154" y="1228"/>
                  </a:lnTo>
                  <a:lnTo>
                    <a:pt x="178" y="1228"/>
                  </a:lnTo>
                  <a:lnTo>
                    <a:pt x="208" y="1238"/>
                  </a:lnTo>
                  <a:lnTo>
                    <a:pt x="234" y="1244"/>
                  </a:lnTo>
                  <a:lnTo>
                    <a:pt x="262" y="1254"/>
                  </a:lnTo>
                  <a:lnTo>
                    <a:pt x="284" y="1256"/>
                  </a:lnTo>
                  <a:lnTo>
                    <a:pt x="308" y="1258"/>
                  </a:lnTo>
                  <a:lnTo>
                    <a:pt x="330" y="1254"/>
                  </a:lnTo>
                  <a:lnTo>
                    <a:pt x="350" y="1242"/>
                  </a:lnTo>
                  <a:lnTo>
                    <a:pt x="356" y="1230"/>
                  </a:lnTo>
                  <a:lnTo>
                    <a:pt x="356" y="1222"/>
                  </a:lnTo>
                  <a:lnTo>
                    <a:pt x="358" y="1208"/>
                  </a:lnTo>
                  <a:lnTo>
                    <a:pt x="358" y="1196"/>
                  </a:lnTo>
                  <a:lnTo>
                    <a:pt x="354" y="1172"/>
                  </a:lnTo>
                  <a:lnTo>
                    <a:pt x="344" y="1140"/>
                  </a:lnTo>
                  <a:lnTo>
                    <a:pt x="336" y="1120"/>
                  </a:lnTo>
                  <a:lnTo>
                    <a:pt x="330" y="1100"/>
                  </a:lnTo>
                  <a:lnTo>
                    <a:pt x="322" y="1072"/>
                  </a:lnTo>
                  <a:lnTo>
                    <a:pt x="324" y="1048"/>
                  </a:lnTo>
                  <a:lnTo>
                    <a:pt x="328" y="1034"/>
                  </a:lnTo>
                  <a:lnTo>
                    <a:pt x="334" y="1022"/>
                  </a:lnTo>
                  <a:lnTo>
                    <a:pt x="348" y="1010"/>
                  </a:lnTo>
                  <a:lnTo>
                    <a:pt x="360" y="1004"/>
                  </a:lnTo>
                  <a:lnTo>
                    <a:pt x="376" y="1002"/>
                  </a:lnTo>
                  <a:lnTo>
                    <a:pt x="396" y="1004"/>
                  </a:lnTo>
                  <a:lnTo>
                    <a:pt x="420" y="1010"/>
                  </a:lnTo>
                  <a:lnTo>
                    <a:pt x="454" y="1022"/>
                  </a:lnTo>
                  <a:lnTo>
                    <a:pt x="482" y="1032"/>
                  </a:lnTo>
                  <a:lnTo>
                    <a:pt x="496" y="1034"/>
                  </a:lnTo>
                  <a:lnTo>
                    <a:pt x="510" y="1038"/>
                  </a:lnTo>
                  <a:lnTo>
                    <a:pt x="526" y="1038"/>
                  </a:lnTo>
                  <a:lnTo>
                    <a:pt x="532" y="1036"/>
                  </a:lnTo>
                  <a:lnTo>
                    <a:pt x="548" y="1034"/>
                  </a:lnTo>
                  <a:lnTo>
                    <a:pt x="564" y="1030"/>
                  </a:lnTo>
                  <a:lnTo>
                    <a:pt x="574" y="1022"/>
                  </a:lnTo>
                  <a:lnTo>
                    <a:pt x="580" y="1012"/>
                  </a:lnTo>
                  <a:lnTo>
                    <a:pt x="586" y="998"/>
                  </a:lnTo>
                  <a:lnTo>
                    <a:pt x="588" y="976"/>
                  </a:lnTo>
                  <a:lnTo>
                    <a:pt x="582" y="946"/>
                  </a:lnTo>
                  <a:lnTo>
                    <a:pt x="568" y="902"/>
                  </a:lnTo>
                  <a:lnTo>
                    <a:pt x="560" y="872"/>
                  </a:lnTo>
                  <a:lnTo>
                    <a:pt x="556" y="852"/>
                  </a:lnTo>
                  <a:lnTo>
                    <a:pt x="554" y="836"/>
                  </a:lnTo>
                  <a:lnTo>
                    <a:pt x="554" y="810"/>
                  </a:lnTo>
                  <a:lnTo>
                    <a:pt x="558" y="800"/>
                  </a:lnTo>
                  <a:lnTo>
                    <a:pt x="564" y="790"/>
                  </a:lnTo>
                  <a:lnTo>
                    <a:pt x="578" y="780"/>
                  </a:lnTo>
                  <a:lnTo>
                    <a:pt x="594" y="776"/>
                  </a:lnTo>
                  <a:lnTo>
                    <a:pt x="610" y="776"/>
                  </a:lnTo>
                  <a:lnTo>
                    <a:pt x="628" y="778"/>
                  </a:lnTo>
                  <a:lnTo>
                    <a:pt x="646" y="784"/>
                  </a:lnTo>
                  <a:lnTo>
                    <a:pt x="668" y="792"/>
                  </a:lnTo>
                  <a:lnTo>
                    <a:pt x="690" y="800"/>
                  </a:lnTo>
                  <a:lnTo>
                    <a:pt x="718" y="808"/>
                  </a:lnTo>
                  <a:lnTo>
                    <a:pt x="746" y="812"/>
                  </a:lnTo>
                  <a:lnTo>
                    <a:pt x="766" y="812"/>
                  </a:lnTo>
                  <a:lnTo>
                    <a:pt x="782" y="808"/>
                  </a:lnTo>
                  <a:lnTo>
                    <a:pt x="790" y="804"/>
                  </a:lnTo>
                  <a:lnTo>
                    <a:pt x="800" y="798"/>
                  </a:lnTo>
                  <a:lnTo>
                    <a:pt x="808" y="790"/>
                  </a:lnTo>
                  <a:lnTo>
                    <a:pt x="814" y="776"/>
                  </a:lnTo>
                  <a:lnTo>
                    <a:pt x="816" y="760"/>
                  </a:lnTo>
                  <a:lnTo>
                    <a:pt x="816" y="748"/>
                  </a:lnTo>
                  <a:lnTo>
                    <a:pt x="812" y="734"/>
                  </a:lnTo>
                  <a:lnTo>
                    <a:pt x="802" y="698"/>
                  </a:lnTo>
                  <a:lnTo>
                    <a:pt x="790" y="668"/>
                  </a:lnTo>
                  <a:lnTo>
                    <a:pt x="784" y="650"/>
                  </a:lnTo>
                  <a:lnTo>
                    <a:pt x="780" y="632"/>
                  </a:lnTo>
                  <a:lnTo>
                    <a:pt x="776" y="610"/>
                  </a:lnTo>
                  <a:lnTo>
                    <a:pt x="778" y="594"/>
                  </a:lnTo>
                  <a:lnTo>
                    <a:pt x="780" y="590"/>
                  </a:lnTo>
                  <a:lnTo>
                    <a:pt x="782" y="582"/>
                  </a:lnTo>
                  <a:lnTo>
                    <a:pt x="786" y="574"/>
                  </a:lnTo>
                  <a:lnTo>
                    <a:pt x="788" y="568"/>
                  </a:lnTo>
                  <a:lnTo>
                    <a:pt x="798" y="562"/>
                  </a:lnTo>
                  <a:lnTo>
                    <a:pt x="804" y="558"/>
                  </a:lnTo>
                  <a:lnTo>
                    <a:pt x="814" y="552"/>
                  </a:lnTo>
                  <a:lnTo>
                    <a:pt x="824" y="550"/>
                  </a:lnTo>
                  <a:lnTo>
                    <a:pt x="830" y="550"/>
                  </a:lnTo>
                  <a:lnTo>
                    <a:pt x="842" y="548"/>
                  </a:lnTo>
                  <a:lnTo>
                    <a:pt x="858" y="550"/>
                  </a:lnTo>
                  <a:lnTo>
                    <a:pt x="886" y="556"/>
                  </a:lnTo>
                  <a:lnTo>
                    <a:pt x="916" y="570"/>
                  </a:lnTo>
                  <a:lnTo>
                    <a:pt x="940" y="578"/>
                  </a:lnTo>
                  <a:lnTo>
                    <a:pt x="958" y="582"/>
                  </a:lnTo>
                  <a:lnTo>
                    <a:pt x="974" y="586"/>
                  </a:lnTo>
                  <a:lnTo>
                    <a:pt x="996" y="584"/>
                  </a:lnTo>
                  <a:lnTo>
                    <a:pt x="1004" y="582"/>
                  </a:lnTo>
                  <a:lnTo>
                    <a:pt x="1012" y="580"/>
                  </a:lnTo>
                  <a:lnTo>
                    <a:pt x="1014" y="578"/>
                  </a:lnTo>
                  <a:lnTo>
                    <a:pt x="1008" y="580"/>
                  </a:lnTo>
                  <a:lnTo>
                    <a:pt x="1020" y="578"/>
                  </a:lnTo>
                  <a:lnTo>
                    <a:pt x="1028" y="572"/>
                  </a:lnTo>
                  <a:lnTo>
                    <a:pt x="1034" y="562"/>
                  </a:lnTo>
                  <a:lnTo>
                    <a:pt x="1038" y="552"/>
                  </a:lnTo>
                  <a:lnTo>
                    <a:pt x="1040" y="542"/>
                  </a:lnTo>
                  <a:lnTo>
                    <a:pt x="1042" y="528"/>
                  </a:lnTo>
                  <a:lnTo>
                    <a:pt x="1038" y="504"/>
                  </a:lnTo>
                  <a:lnTo>
                    <a:pt x="1032" y="484"/>
                  </a:lnTo>
                  <a:lnTo>
                    <a:pt x="1024" y="452"/>
                  </a:lnTo>
                  <a:lnTo>
                    <a:pt x="1012" y="418"/>
                  </a:lnTo>
                  <a:lnTo>
                    <a:pt x="1008" y="392"/>
                  </a:lnTo>
                  <a:lnTo>
                    <a:pt x="1006" y="364"/>
                  </a:lnTo>
                  <a:lnTo>
                    <a:pt x="1012" y="352"/>
                  </a:lnTo>
                  <a:lnTo>
                    <a:pt x="1018" y="340"/>
                  </a:lnTo>
                  <a:lnTo>
                    <a:pt x="1036" y="328"/>
                  </a:lnTo>
                  <a:lnTo>
                    <a:pt x="1052" y="324"/>
                  </a:lnTo>
                  <a:lnTo>
                    <a:pt x="1058" y="324"/>
                  </a:lnTo>
                  <a:lnTo>
                    <a:pt x="1082" y="326"/>
                  </a:lnTo>
                  <a:lnTo>
                    <a:pt x="1110" y="330"/>
                  </a:lnTo>
                  <a:lnTo>
                    <a:pt x="1128" y="336"/>
                  </a:lnTo>
                  <a:lnTo>
                    <a:pt x="1152" y="344"/>
                  </a:lnTo>
                  <a:lnTo>
                    <a:pt x="1176" y="354"/>
                  </a:lnTo>
                  <a:lnTo>
                    <a:pt x="1200" y="358"/>
                  </a:lnTo>
                  <a:lnTo>
                    <a:pt x="1222" y="356"/>
                  </a:lnTo>
                  <a:lnTo>
                    <a:pt x="1234" y="354"/>
                  </a:lnTo>
                  <a:lnTo>
                    <a:pt x="1242" y="350"/>
                  </a:lnTo>
                  <a:lnTo>
                    <a:pt x="1252" y="344"/>
                  </a:lnTo>
                  <a:lnTo>
                    <a:pt x="1260" y="334"/>
                  </a:lnTo>
                  <a:lnTo>
                    <a:pt x="1264" y="322"/>
                  </a:lnTo>
                  <a:lnTo>
                    <a:pt x="1268" y="310"/>
                  </a:lnTo>
                  <a:lnTo>
                    <a:pt x="1268" y="296"/>
                  </a:lnTo>
                  <a:lnTo>
                    <a:pt x="1268" y="288"/>
                  </a:lnTo>
                  <a:lnTo>
                    <a:pt x="1264" y="270"/>
                  </a:lnTo>
                  <a:lnTo>
                    <a:pt x="1260" y="250"/>
                  </a:lnTo>
                  <a:lnTo>
                    <a:pt x="1250" y="224"/>
                  </a:lnTo>
                  <a:lnTo>
                    <a:pt x="1244" y="200"/>
                  </a:lnTo>
                  <a:lnTo>
                    <a:pt x="1238" y="174"/>
                  </a:lnTo>
                  <a:lnTo>
                    <a:pt x="1236" y="148"/>
                  </a:lnTo>
                  <a:lnTo>
                    <a:pt x="1236" y="134"/>
                  </a:lnTo>
                  <a:lnTo>
                    <a:pt x="1238" y="120"/>
                  </a:lnTo>
                  <a:lnTo>
                    <a:pt x="1246" y="108"/>
                  </a:lnTo>
                  <a:lnTo>
                    <a:pt x="1260" y="98"/>
                  </a:lnTo>
                  <a:lnTo>
                    <a:pt x="1272" y="94"/>
                  </a:lnTo>
                  <a:lnTo>
                    <a:pt x="1286" y="92"/>
                  </a:lnTo>
                  <a:lnTo>
                    <a:pt x="1310" y="96"/>
                  </a:lnTo>
                  <a:lnTo>
                    <a:pt x="1336" y="104"/>
                  </a:lnTo>
                  <a:lnTo>
                    <a:pt x="1354" y="112"/>
                  </a:lnTo>
                  <a:lnTo>
                    <a:pt x="1370" y="120"/>
                  </a:lnTo>
                  <a:lnTo>
                    <a:pt x="1388" y="126"/>
                  </a:lnTo>
                  <a:lnTo>
                    <a:pt x="1408" y="132"/>
                  </a:lnTo>
                  <a:lnTo>
                    <a:pt x="1426" y="134"/>
                  </a:lnTo>
                  <a:lnTo>
                    <a:pt x="1440" y="132"/>
                  </a:lnTo>
                  <a:lnTo>
                    <a:pt x="1466" y="124"/>
                  </a:lnTo>
                  <a:lnTo>
                    <a:pt x="1488" y="112"/>
                  </a:lnTo>
                  <a:lnTo>
                    <a:pt x="1494" y="98"/>
                  </a:lnTo>
                  <a:lnTo>
                    <a:pt x="1498" y="90"/>
                  </a:lnTo>
                  <a:lnTo>
                    <a:pt x="1498" y="76"/>
                  </a:lnTo>
                  <a:lnTo>
                    <a:pt x="1496" y="60"/>
                  </a:lnTo>
                  <a:lnTo>
                    <a:pt x="1488" y="30"/>
                  </a:lnTo>
                  <a:lnTo>
                    <a:pt x="1482" y="10"/>
                  </a:lnTo>
                  <a:lnTo>
                    <a:pt x="1478" y="0"/>
                  </a:lnTo>
                </a:path>
              </a:pathLst>
            </a:custGeom>
            <a:noFill/>
            <a:ln w="15875">
              <a:solidFill>
                <a:srgbClr val="0096D5"/>
              </a:solidFill>
              <a:prstDash val="solid"/>
              <a:round/>
              <a:headEnd/>
              <a:tailEnd/>
            </a:ln>
          </p:spPr>
          <p:txBody>
            <a:bodyPr/>
            <a:lstStyle/>
            <a:p>
              <a:endParaRPr lang="en-US" dirty="0"/>
            </a:p>
          </p:txBody>
        </p:sp>
      </p:grpSp>
      <p:pic>
        <p:nvPicPr>
          <p:cNvPr id="11275" name="Picture 62" descr="DoubleRadioAccessPoint"/>
          <p:cNvPicPr>
            <a:picLocks noChangeAspect="1" noChangeArrowheads="1"/>
          </p:cNvPicPr>
          <p:nvPr/>
        </p:nvPicPr>
        <p:blipFill>
          <a:blip r:embed="rId9" cstate="print"/>
          <a:srcRect/>
          <a:stretch>
            <a:fillRect/>
          </a:stretch>
        </p:blipFill>
        <p:spPr bwMode="auto">
          <a:xfrm>
            <a:off x="3621088" y="2786063"/>
            <a:ext cx="1143000" cy="639762"/>
          </a:xfrm>
          <a:prstGeom prst="rect">
            <a:avLst/>
          </a:prstGeom>
          <a:noFill/>
          <a:ln w="9525">
            <a:noFill/>
            <a:miter lim="800000"/>
            <a:headEnd/>
            <a:tailEnd/>
          </a:ln>
        </p:spPr>
      </p:pic>
      <p:pic>
        <p:nvPicPr>
          <p:cNvPr id="11276" name="Picture 1029"/>
          <p:cNvPicPr>
            <a:picLocks noChangeArrowheads="1"/>
          </p:cNvPicPr>
          <p:nvPr/>
        </p:nvPicPr>
        <p:blipFill>
          <a:blip r:embed="rId10" cstate="print"/>
          <a:srcRect/>
          <a:stretch>
            <a:fillRect/>
          </a:stretch>
        </p:blipFill>
        <p:spPr bwMode="auto">
          <a:xfrm>
            <a:off x="6683375" y="4375150"/>
            <a:ext cx="263525" cy="363538"/>
          </a:xfrm>
          <a:prstGeom prst="rect">
            <a:avLst/>
          </a:prstGeom>
          <a:noFill/>
          <a:ln w="9525">
            <a:noFill/>
            <a:miter lim="800000"/>
            <a:headEnd/>
            <a:tailEnd/>
          </a:ln>
        </p:spPr>
      </p:pic>
      <p:sp>
        <p:nvSpPr>
          <p:cNvPr id="128" name="Rectangle 127"/>
          <p:cNvSpPr/>
          <p:nvPr/>
        </p:nvSpPr>
        <p:spPr bwMode="auto">
          <a:xfrm>
            <a:off x="3276600" y="3770313"/>
            <a:ext cx="1295400" cy="77470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1000" dirty="0">
                <a:solidFill>
                  <a:schemeClr val="bg2"/>
                </a:solidFill>
              </a:rPr>
              <a:t>Wireless security provided by 802.1x EAP and AES192 or AES256 bit encryption</a:t>
            </a:r>
          </a:p>
        </p:txBody>
      </p:sp>
      <p:sp>
        <p:nvSpPr>
          <p:cNvPr id="131" name="Rectangle 130"/>
          <p:cNvSpPr/>
          <p:nvPr/>
        </p:nvSpPr>
        <p:spPr bwMode="auto">
          <a:xfrm rot="2335589">
            <a:off x="4486275" y="3632200"/>
            <a:ext cx="1350963" cy="312738"/>
          </a:xfrm>
          <a:prstGeom prst="rect">
            <a:avLst/>
          </a:prstGeom>
          <a:noFill/>
          <a:ln w="12700" cap="flat" cmpd="sng" algn="ctr">
            <a:solidFill>
              <a:schemeClr val="accent1">
                <a:lumMod val="75000"/>
              </a:schemeClr>
            </a:solidFill>
            <a:prstDash val="dash"/>
            <a:round/>
            <a:headEnd type="none" w="med" len="med"/>
            <a:tailEnd type="none" w="med" len="med"/>
          </a:ln>
          <a:effectLst/>
        </p:spPr>
        <p:txBody>
          <a:bodyPr lIns="82124" tIns="41061" rIns="82124" bIns="41061" anchor="ctr">
            <a:spAutoFit/>
          </a:bodyPr>
          <a:lstStyle/>
          <a:p>
            <a:pPr algn="ctr" defTabSz="814388" eaLnBrk="0" hangingPunct="0">
              <a:lnSpc>
                <a:spcPct val="90000"/>
              </a:lnSpc>
              <a:defRPr/>
            </a:pPr>
            <a:endParaRPr lang="en-US" sz="2400" b="1" dirty="0"/>
          </a:p>
        </p:txBody>
      </p:sp>
      <p:sp>
        <p:nvSpPr>
          <p:cNvPr id="133" name="Rectangle 132"/>
          <p:cNvSpPr/>
          <p:nvPr/>
        </p:nvSpPr>
        <p:spPr bwMode="auto">
          <a:xfrm>
            <a:off x="4978400" y="2319338"/>
            <a:ext cx="1498600" cy="50165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1000" dirty="0">
                <a:solidFill>
                  <a:schemeClr val="bg2"/>
                </a:solidFill>
              </a:rPr>
              <a:t>WIPS (Wireless Intrusion Prevention Services)</a:t>
            </a:r>
          </a:p>
        </p:txBody>
      </p:sp>
      <p:sp>
        <p:nvSpPr>
          <p:cNvPr id="134" name="Rectangle 133"/>
          <p:cNvSpPr/>
          <p:nvPr/>
        </p:nvSpPr>
        <p:spPr bwMode="auto">
          <a:xfrm>
            <a:off x="3530600" y="2573338"/>
            <a:ext cx="1231900" cy="892175"/>
          </a:xfrm>
          <a:prstGeom prst="rect">
            <a:avLst/>
          </a:prstGeom>
          <a:noFill/>
          <a:ln w="12700" cap="flat" cmpd="sng" algn="ctr">
            <a:solidFill>
              <a:schemeClr val="accent1">
                <a:lumMod val="75000"/>
              </a:schemeClr>
            </a:solidFill>
            <a:prstDash val="dash"/>
            <a:round/>
            <a:headEnd type="none" w="med" len="med"/>
            <a:tailEnd type="none" w="med" len="med"/>
          </a:ln>
          <a:effectLst/>
        </p:spPr>
        <p:txBody>
          <a:bodyPr lIns="82124" tIns="41061" rIns="82124" bIns="41061" anchor="ctr">
            <a:spAutoFit/>
          </a:bodyPr>
          <a:lstStyle/>
          <a:p>
            <a:pPr algn="ctr" defTabSz="814388" eaLnBrk="0" hangingPunct="0">
              <a:lnSpc>
                <a:spcPct val="90000"/>
              </a:lnSpc>
              <a:defRPr/>
            </a:pPr>
            <a:endParaRPr lang="en-US" sz="2400" b="1" dirty="0"/>
          </a:p>
        </p:txBody>
      </p:sp>
      <p:sp>
        <p:nvSpPr>
          <p:cNvPr id="136" name="Rectangle 135"/>
          <p:cNvSpPr/>
          <p:nvPr/>
        </p:nvSpPr>
        <p:spPr bwMode="auto">
          <a:xfrm>
            <a:off x="6588125" y="4392613"/>
            <a:ext cx="750888" cy="342900"/>
          </a:xfrm>
          <a:prstGeom prst="rect">
            <a:avLst/>
          </a:prstGeom>
          <a:noFill/>
          <a:ln w="12700" cap="flat" cmpd="sng" algn="ctr">
            <a:solidFill>
              <a:schemeClr val="accent1">
                <a:lumMod val="75000"/>
              </a:schemeClr>
            </a:solidFill>
            <a:prstDash val="dash"/>
            <a:round/>
            <a:headEnd type="none" w="med" len="med"/>
            <a:tailEnd type="none" w="med" len="med"/>
          </a:ln>
          <a:effectLst/>
        </p:spPr>
        <p:txBody>
          <a:bodyPr lIns="82124" tIns="41061" rIns="82124" bIns="41061" anchor="ctr">
            <a:spAutoFit/>
          </a:bodyPr>
          <a:lstStyle/>
          <a:p>
            <a:pPr algn="ctr" defTabSz="814388" eaLnBrk="0" hangingPunct="0">
              <a:lnSpc>
                <a:spcPct val="90000"/>
              </a:lnSpc>
              <a:defRPr/>
            </a:pPr>
            <a:endParaRPr lang="en-US" sz="2400" b="1" dirty="0"/>
          </a:p>
        </p:txBody>
      </p:sp>
      <p:sp>
        <p:nvSpPr>
          <p:cNvPr id="137" name="Rectangle 136"/>
          <p:cNvSpPr/>
          <p:nvPr/>
        </p:nvSpPr>
        <p:spPr bwMode="auto">
          <a:xfrm>
            <a:off x="7385050" y="4727273"/>
            <a:ext cx="1606550" cy="78483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1000" dirty="0">
                <a:solidFill>
                  <a:schemeClr val="bg2"/>
                </a:solidFill>
              </a:rPr>
              <a:t>Host protection and posture assessment provided by </a:t>
            </a:r>
            <a:r>
              <a:rPr lang="en-US" sz="1000" dirty="0" smtClean="0">
                <a:solidFill>
                  <a:schemeClr val="bg2"/>
                </a:solidFill>
              </a:rPr>
              <a:t>Host Intrusion Prevention </a:t>
            </a:r>
            <a:r>
              <a:rPr lang="en-US" sz="1000" dirty="0">
                <a:solidFill>
                  <a:schemeClr val="bg2"/>
                </a:solidFill>
              </a:rPr>
              <a:t>and NAC</a:t>
            </a:r>
          </a:p>
        </p:txBody>
      </p:sp>
      <p:cxnSp>
        <p:nvCxnSpPr>
          <p:cNvPr id="11283" name="Straight Connector 149"/>
          <p:cNvCxnSpPr>
            <a:cxnSpLocks noChangeShapeType="1"/>
          </p:cNvCxnSpPr>
          <p:nvPr/>
        </p:nvCxnSpPr>
        <p:spPr bwMode="auto">
          <a:xfrm rot="16200000" flipV="1">
            <a:off x="3833019" y="2332832"/>
            <a:ext cx="904875" cy="1587"/>
          </a:xfrm>
          <a:prstGeom prst="line">
            <a:avLst/>
          </a:prstGeom>
          <a:noFill/>
          <a:ln w="111125" algn="ctr">
            <a:solidFill>
              <a:schemeClr val="accent1"/>
            </a:solidFill>
            <a:round/>
            <a:headEnd/>
            <a:tailEnd/>
          </a:ln>
        </p:spPr>
      </p:cxnSp>
      <p:cxnSp>
        <p:nvCxnSpPr>
          <p:cNvPr id="11284" name="Straight Connector 151"/>
          <p:cNvCxnSpPr>
            <a:cxnSpLocks noChangeShapeType="1"/>
          </p:cNvCxnSpPr>
          <p:nvPr/>
        </p:nvCxnSpPr>
        <p:spPr bwMode="auto">
          <a:xfrm>
            <a:off x="550863" y="1931988"/>
            <a:ext cx="4841875" cy="0"/>
          </a:xfrm>
          <a:prstGeom prst="line">
            <a:avLst/>
          </a:prstGeom>
          <a:noFill/>
          <a:ln w="111125" algn="ctr">
            <a:solidFill>
              <a:schemeClr val="accent1"/>
            </a:solidFill>
            <a:round/>
            <a:headEnd/>
            <a:tailEnd/>
          </a:ln>
        </p:spPr>
      </p:cxnSp>
      <p:sp>
        <p:nvSpPr>
          <p:cNvPr id="158" name="Rectangle 157"/>
          <p:cNvSpPr/>
          <p:nvPr/>
        </p:nvSpPr>
        <p:spPr bwMode="auto">
          <a:xfrm>
            <a:off x="6289675" y="4260850"/>
            <a:ext cx="257175" cy="342900"/>
          </a:xfrm>
          <a:prstGeom prst="rect">
            <a:avLst/>
          </a:prstGeom>
          <a:noFill/>
          <a:ln w="12700" cap="flat" cmpd="sng" algn="ctr">
            <a:solidFill>
              <a:schemeClr val="accent1">
                <a:lumMod val="75000"/>
              </a:schemeClr>
            </a:solidFill>
            <a:prstDash val="dash"/>
            <a:round/>
            <a:headEnd type="none" w="med" len="med"/>
            <a:tailEnd type="none" w="med" len="med"/>
          </a:ln>
          <a:effectLst/>
        </p:spPr>
        <p:txBody>
          <a:bodyPr lIns="82124" tIns="41061" rIns="82124" bIns="41061" anchor="ctr">
            <a:spAutoFit/>
          </a:bodyPr>
          <a:lstStyle/>
          <a:p>
            <a:pPr algn="ctr" defTabSz="814388" eaLnBrk="0" hangingPunct="0">
              <a:lnSpc>
                <a:spcPct val="90000"/>
              </a:lnSpc>
              <a:defRPr/>
            </a:pPr>
            <a:endParaRPr lang="en-US" sz="2400" b="1" dirty="0"/>
          </a:p>
        </p:txBody>
      </p:sp>
      <p:cxnSp>
        <p:nvCxnSpPr>
          <p:cNvPr id="11286" name="Straight Arrow Connector 161"/>
          <p:cNvCxnSpPr>
            <a:cxnSpLocks noChangeShapeType="1"/>
          </p:cNvCxnSpPr>
          <p:nvPr/>
        </p:nvCxnSpPr>
        <p:spPr bwMode="auto">
          <a:xfrm rot="10800000" flipV="1">
            <a:off x="6611938" y="4240213"/>
            <a:ext cx="603250" cy="30162"/>
          </a:xfrm>
          <a:prstGeom prst="straightConnector1">
            <a:avLst/>
          </a:prstGeom>
          <a:noFill/>
          <a:ln w="9525" algn="ctr">
            <a:solidFill>
              <a:schemeClr val="tx2"/>
            </a:solidFill>
            <a:round/>
            <a:headEnd/>
            <a:tailEnd type="arrow" w="med" len="med"/>
          </a:ln>
        </p:spPr>
      </p:cxnSp>
      <p:sp>
        <p:nvSpPr>
          <p:cNvPr id="176" name="Rectangle 175"/>
          <p:cNvSpPr/>
          <p:nvPr/>
        </p:nvSpPr>
        <p:spPr bwMode="auto">
          <a:xfrm>
            <a:off x="7532688" y="4105275"/>
            <a:ext cx="1230312" cy="50165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1000" dirty="0">
                <a:solidFill>
                  <a:schemeClr val="bg2"/>
                </a:solidFill>
              </a:rPr>
              <a:t>Biomedical and/or PKI-based Authentication</a:t>
            </a:r>
          </a:p>
        </p:txBody>
      </p:sp>
      <p:sp>
        <p:nvSpPr>
          <p:cNvPr id="181" name="Rectangle 180"/>
          <p:cNvSpPr/>
          <p:nvPr/>
        </p:nvSpPr>
        <p:spPr bwMode="auto">
          <a:xfrm>
            <a:off x="6942138" y="2943225"/>
            <a:ext cx="2049462" cy="50165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1000" dirty="0">
                <a:solidFill>
                  <a:schemeClr val="bg2"/>
                </a:solidFill>
              </a:rPr>
              <a:t>Single sign-on providing mobile clinical desktop using Virtual Desktop Infrastructure services</a:t>
            </a:r>
          </a:p>
        </p:txBody>
      </p:sp>
      <p:sp>
        <p:nvSpPr>
          <p:cNvPr id="182" name="Rectangle 181"/>
          <p:cNvSpPr/>
          <p:nvPr/>
        </p:nvSpPr>
        <p:spPr bwMode="auto">
          <a:xfrm>
            <a:off x="5800725" y="3490913"/>
            <a:ext cx="974725" cy="717550"/>
          </a:xfrm>
          <a:prstGeom prst="rect">
            <a:avLst/>
          </a:prstGeom>
          <a:noFill/>
          <a:ln w="12700" cap="flat" cmpd="sng" algn="ctr">
            <a:solidFill>
              <a:schemeClr val="accent1">
                <a:lumMod val="75000"/>
              </a:schemeClr>
            </a:solidFill>
            <a:prstDash val="dash"/>
            <a:round/>
            <a:headEnd type="none" w="med" len="med"/>
            <a:tailEnd type="none" w="med" len="med"/>
          </a:ln>
          <a:effectLst/>
        </p:spPr>
        <p:txBody>
          <a:bodyPr lIns="82124" tIns="41061" rIns="82124" bIns="41061" anchor="ctr">
            <a:spAutoFit/>
          </a:bodyPr>
          <a:lstStyle/>
          <a:p>
            <a:pPr algn="ctr" defTabSz="814388" eaLnBrk="0" hangingPunct="0">
              <a:lnSpc>
                <a:spcPct val="90000"/>
              </a:lnSpc>
              <a:defRPr/>
            </a:pPr>
            <a:endParaRPr lang="en-US" sz="2400" b="1" dirty="0"/>
          </a:p>
        </p:txBody>
      </p:sp>
      <p:pic>
        <p:nvPicPr>
          <p:cNvPr id="11290" name="Picture 1028"/>
          <p:cNvPicPr>
            <a:picLocks noChangeArrowheads="1"/>
          </p:cNvPicPr>
          <p:nvPr/>
        </p:nvPicPr>
        <p:blipFill>
          <a:blip r:embed="rId11" cstate="print"/>
          <a:srcRect/>
          <a:stretch>
            <a:fillRect/>
          </a:stretch>
        </p:blipFill>
        <p:spPr bwMode="auto">
          <a:xfrm>
            <a:off x="1309688" y="2701925"/>
            <a:ext cx="258762" cy="788988"/>
          </a:xfrm>
          <a:prstGeom prst="rect">
            <a:avLst/>
          </a:prstGeom>
          <a:noFill/>
          <a:ln w="9525">
            <a:noFill/>
            <a:miter lim="800000"/>
            <a:headEnd/>
            <a:tailEnd/>
          </a:ln>
        </p:spPr>
      </p:pic>
      <p:pic>
        <p:nvPicPr>
          <p:cNvPr id="11291" name="Picture 55" descr="NAC Appliance"/>
          <p:cNvPicPr>
            <a:picLocks noChangeAspect="1" noChangeArrowheads="1"/>
          </p:cNvPicPr>
          <p:nvPr/>
        </p:nvPicPr>
        <p:blipFill>
          <a:blip r:embed="rId12" cstate="print"/>
          <a:srcRect/>
          <a:stretch>
            <a:fillRect/>
          </a:stretch>
        </p:blipFill>
        <p:spPr bwMode="auto">
          <a:xfrm>
            <a:off x="4805363" y="1633538"/>
            <a:ext cx="784225" cy="566737"/>
          </a:xfrm>
          <a:prstGeom prst="rect">
            <a:avLst/>
          </a:prstGeom>
          <a:noFill/>
          <a:ln w="9525">
            <a:noFill/>
            <a:miter lim="800000"/>
            <a:headEnd/>
            <a:tailEnd/>
          </a:ln>
        </p:spPr>
      </p:pic>
      <p:sp>
        <p:nvSpPr>
          <p:cNvPr id="186" name="Rectangle 185"/>
          <p:cNvSpPr/>
          <p:nvPr/>
        </p:nvSpPr>
        <p:spPr bwMode="auto">
          <a:xfrm>
            <a:off x="5903913" y="1500188"/>
            <a:ext cx="3144837" cy="638175"/>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1000" dirty="0">
                <a:solidFill>
                  <a:schemeClr val="bg2"/>
                </a:solidFill>
              </a:rPr>
              <a:t>Network Access Control (NAC) Services provides access to network resources.  Posture assessment (Service Packs, AV Signature updates) are monitored</a:t>
            </a:r>
          </a:p>
        </p:txBody>
      </p:sp>
      <p:cxnSp>
        <p:nvCxnSpPr>
          <p:cNvPr id="11293" name="Straight Connector 191"/>
          <p:cNvCxnSpPr>
            <a:cxnSpLocks noChangeShapeType="1"/>
          </p:cNvCxnSpPr>
          <p:nvPr/>
        </p:nvCxnSpPr>
        <p:spPr bwMode="auto">
          <a:xfrm rot="5400000" flipH="1" flipV="1">
            <a:off x="3118644" y="1704182"/>
            <a:ext cx="549275" cy="7937"/>
          </a:xfrm>
          <a:prstGeom prst="line">
            <a:avLst/>
          </a:prstGeom>
          <a:noFill/>
          <a:ln w="111125" algn="ctr">
            <a:solidFill>
              <a:schemeClr val="accent1"/>
            </a:solidFill>
            <a:round/>
            <a:headEnd/>
            <a:tailEnd/>
          </a:ln>
        </p:spPr>
      </p:cxnSp>
      <p:pic>
        <p:nvPicPr>
          <p:cNvPr id="11294" name="Picture 28"/>
          <p:cNvPicPr>
            <a:picLocks noChangeArrowheads="1"/>
          </p:cNvPicPr>
          <p:nvPr/>
        </p:nvPicPr>
        <p:blipFill>
          <a:blip r:embed="rId13" cstate="print"/>
          <a:srcRect/>
          <a:stretch>
            <a:fillRect/>
          </a:stretch>
        </p:blipFill>
        <p:spPr bwMode="auto">
          <a:xfrm>
            <a:off x="3025775" y="1016000"/>
            <a:ext cx="839788" cy="723900"/>
          </a:xfrm>
          <a:prstGeom prst="rect">
            <a:avLst/>
          </a:prstGeom>
          <a:noFill/>
          <a:ln w="9525">
            <a:noFill/>
            <a:miter lim="800000"/>
            <a:headEnd/>
            <a:tailEnd/>
          </a:ln>
        </p:spPr>
      </p:pic>
      <p:sp>
        <p:nvSpPr>
          <p:cNvPr id="196" name="Rectangle 195"/>
          <p:cNvSpPr/>
          <p:nvPr/>
        </p:nvSpPr>
        <p:spPr bwMode="auto">
          <a:xfrm>
            <a:off x="4140200" y="871538"/>
            <a:ext cx="2489200" cy="50165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1000" dirty="0">
                <a:solidFill>
                  <a:schemeClr val="bg2"/>
                </a:solidFill>
              </a:rPr>
              <a:t>Cisco Access Control Server (ACS) provides authentication, authorization, and accounting services</a:t>
            </a:r>
          </a:p>
        </p:txBody>
      </p:sp>
      <p:sp>
        <p:nvSpPr>
          <p:cNvPr id="197" name="Rectangle 196"/>
          <p:cNvSpPr/>
          <p:nvPr/>
        </p:nvSpPr>
        <p:spPr bwMode="auto">
          <a:xfrm>
            <a:off x="3009900" y="935038"/>
            <a:ext cx="925513" cy="892175"/>
          </a:xfrm>
          <a:prstGeom prst="rect">
            <a:avLst/>
          </a:prstGeom>
          <a:noFill/>
          <a:ln w="12700" cap="flat" cmpd="sng" algn="ctr">
            <a:solidFill>
              <a:schemeClr val="accent1">
                <a:lumMod val="75000"/>
              </a:schemeClr>
            </a:solidFill>
            <a:prstDash val="dash"/>
            <a:round/>
            <a:headEnd type="none" w="med" len="med"/>
            <a:tailEnd type="none" w="med" len="med"/>
          </a:ln>
          <a:effectLst/>
        </p:spPr>
        <p:txBody>
          <a:bodyPr lIns="82124" tIns="41061" rIns="82124" bIns="41061" anchor="ctr">
            <a:spAutoFit/>
          </a:bodyPr>
          <a:lstStyle/>
          <a:p>
            <a:pPr algn="ctr" defTabSz="814388" eaLnBrk="0" hangingPunct="0">
              <a:lnSpc>
                <a:spcPct val="90000"/>
              </a:lnSpc>
              <a:defRPr/>
            </a:pPr>
            <a:endParaRPr lang="en-US" sz="2400" b="1" dirty="0"/>
          </a:p>
        </p:txBody>
      </p:sp>
      <p:cxnSp>
        <p:nvCxnSpPr>
          <p:cNvPr id="11297" name="Straight Connector 203"/>
          <p:cNvCxnSpPr>
            <a:cxnSpLocks noChangeShapeType="1"/>
          </p:cNvCxnSpPr>
          <p:nvPr/>
        </p:nvCxnSpPr>
        <p:spPr bwMode="auto">
          <a:xfrm rot="5400000" flipH="1" flipV="1">
            <a:off x="653256" y="1659732"/>
            <a:ext cx="549275" cy="7938"/>
          </a:xfrm>
          <a:prstGeom prst="line">
            <a:avLst/>
          </a:prstGeom>
          <a:noFill/>
          <a:ln w="111125" algn="ctr">
            <a:solidFill>
              <a:schemeClr val="accent1"/>
            </a:solidFill>
            <a:round/>
            <a:headEnd/>
            <a:tailEnd/>
          </a:ln>
        </p:spPr>
      </p:cxnSp>
      <p:pic>
        <p:nvPicPr>
          <p:cNvPr id="11298" name="Picture 4" descr="CiscoSecurity"/>
          <p:cNvPicPr>
            <a:picLocks noChangeAspect="1" noChangeArrowheads="1"/>
          </p:cNvPicPr>
          <p:nvPr/>
        </p:nvPicPr>
        <p:blipFill>
          <a:blip r:embed="rId14" cstate="print"/>
          <a:srcRect/>
          <a:stretch>
            <a:fillRect/>
          </a:stretch>
        </p:blipFill>
        <p:spPr bwMode="auto">
          <a:xfrm>
            <a:off x="531813" y="987425"/>
            <a:ext cx="860425" cy="777875"/>
          </a:xfrm>
          <a:prstGeom prst="rect">
            <a:avLst/>
          </a:prstGeom>
          <a:noFill/>
          <a:ln w="9525">
            <a:noFill/>
            <a:miter lim="800000"/>
            <a:headEnd/>
            <a:tailEnd/>
          </a:ln>
        </p:spPr>
      </p:pic>
      <p:sp>
        <p:nvSpPr>
          <p:cNvPr id="207" name="Rectangle 206"/>
          <p:cNvSpPr/>
          <p:nvPr/>
        </p:nvSpPr>
        <p:spPr bwMode="auto">
          <a:xfrm>
            <a:off x="1651000" y="1058863"/>
            <a:ext cx="1397000" cy="638175"/>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1000" dirty="0">
                <a:solidFill>
                  <a:schemeClr val="bg2"/>
                </a:solidFill>
              </a:rPr>
              <a:t>Cisco Security Manager—Provides policy-based security management</a:t>
            </a:r>
          </a:p>
        </p:txBody>
      </p:sp>
      <p:sp>
        <p:nvSpPr>
          <p:cNvPr id="208" name="Rectangle 207"/>
          <p:cNvSpPr/>
          <p:nvPr/>
        </p:nvSpPr>
        <p:spPr bwMode="auto">
          <a:xfrm>
            <a:off x="474663" y="935038"/>
            <a:ext cx="923925" cy="892175"/>
          </a:xfrm>
          <a:prstGeom prst="rect">
            <a:avLst/>
          </a:prstGeom>
          <a:noFill/>
          <a:ln w="12700" cap="flat" cmpd="sng" algn="ctr">
            <a:solidFill>
              <a:schemeClr val="accent1">
                <a:lumMod val="75000"/>
              </a:schemeClr>
            </a:solidFill>
            <a:prstDash val="dash"/>
            <a:round/>
            <a:headEnd type="none" w="med" len="med"/>
            <a:tailEnd type="none" w="med" len="med"/>
          </a:ln>
          <a:effectLst/>
        </p:spPr>
        <p:txBody>
          <a:bodyPr lIns="82124" tIns="41061" rIns="82124" bIns="41061" anchor="ctr">
            <a:spAutoFit/>
          </a:bodyPr>
          <a:lstStyle/>
          <a:p>
            <a:pPr algn="ctr" defTabSz="814388" eaLnBrk="0" hangingPunct="0">
              <a:lnSpc>
                <a:spcPct val="90000"/>
              </a:lnSpc>
              <a:defRPr/>
            </a:pPr>
            <a:endParaRPr lang="en-US" sz="2400" b="1" dirty="0"/>
          </a:p>
        </p:txBody>
      </p:sp>
      <p:pic>
        <p:nvPicPr>
          <p:cNvPr id="11301" name="Picture 61" descr="Detector"/>
          <p:cNvPicPr>
            <a:picLocks noChangeAspect="1" noChangeArrowheads="1"/>
          </p:cNvPicPr>
          <p:nvPr/>
        </p:nvPicPr>
        <p:blipFill>
          <a:blip r:embed="rId15" cstate="print"/>
          <a:srcRect/>
          <a:stretch>
            <a:fillRect/>
          </a:stretch>
        </p:blipFill>
        <p:spPr bwMode="auto">
          <a:xfrm>
            <a:off x="1625600" y="2501900"/>
            <a:ext cx="733425" cy="469900"/>
          </a:xfrm>
          <a:prstGeom prst="rect">
            <a:avLst/>
          </a:prstGeom>
          <a:noFill/>
          <a:ln w="9525">
            <a:noFill/>
            <a:miter lim="800000"/>
            <a:headEnd/>
            <a:tailEnd/>
          </a:ln>
        </p:spPr>
      </p:pic>
      <p:cxnSp>
        <p:nvCxnSpPr>
          <p:cNvPr id="11302" name="Straight Connector 210"/>
          <p:cNvCxnSpPr>
            <a:cxnSpLocks noChangeShapeType="1"/>
          </p:cNvCxnSpPr>
          <p:nvPr/>
        </p:nvCxnSpPr>
        <p:spPr bwMode="auto">
          <a:xfrm rot="5400000" flipH="1" flipV="1">
            <a:off x="1681956" y="2240757"/>
            <a:ext cx="549275" cy="7938"/>
          </a:xfrm>
          <a:prstGeom prst="line">
            <a:avLst/>
          </a:prstGeom>
          <a:noFill/>
          <a:ln w="111125" algn="ctr">
            <a:solidFill>
              <a:schemeClr val="accent1"/>
            </a:solidFill>
            <a:round/>
            <a:headEnd/>
            <a:tailEnd/>
          </a:ln>
        </p:spPr>
      </p:cxnSp>
      <p:sp>
        <p:nvSpPr>
          <p:cNvPr id="212" name="Rectangle 211"/>
          <p:cNvSpPr/>
          <p:nvPr/>
        </p:nvSpPr>
        <p:spPr bwMode="auto">
          <a:xfrm>
            <a:off x="1268413" y="2497138"/>
            <a:ext cx="1163637" cy="1025525"/>
          </a:xfrm>
          <a:prstGeom prst="rect">
            <a:avLst/>
          </a:prstGeom>
          <a:noFill/>
          <a:ln w="12700" cap="flat" cmpd="sng" algn="ctr">
            <a:solidFill>
              <a:schemeClr val="accent1">
                <a:lumMod val="75000"/>
              </a:schemeClr>
            </a:solidFill>
            <a:prstDash val="dash"/>
            <a:round/>
            <a:headEnd type="none" w="med" len="med"/>
            <a:tailEnd type="none" w="med" len="med"/>
          </a:ln>
          <a:effectLst/>
        </p:spPr>
        <p:txBody>
          <a:bodyPr lIns="82124" tIns="41061" rIns="82124" bIns="41061" anchor="ctr">
            <a:spAutoFit/>
          </a:bodyPr>
          <a:lstStyle/>
          <a:p>
            <a:pPr algn="ctr" defTabSz="814388" eaLnBrk="0" hangingPunct="0">
              <a:lnSpc>
                <a:spcPct val="90000"/>
              </a:lnSpc>
              <a:defRPr/>
            </a:pPr>
            <a:endParaRPr lang="en-US" sz="2400" b="1" dirty="0"/>
          </a:p>
        </p:txBody>
      </p:sp>
      <p:sp>
        <p:nvSpPr>
          <p:cNvPr id="216" name="Rectangle 215"/>
          <p:cNvSpPr/>
          <p:nvPr/>
        </p:nvSpPr>
        <p:spPr bwMode="auto">
          <a:xfrm>
            <a:off x="457200" y="3534073"/>
            <a:ext cx="1454150" cy="92333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1000" dirty="0">
                <a:solidFill>
                  <a:schemeClr val="bg2"/>
                </a:solidFill>
              </a:rPr>
              <a:t>DLP (Data Loss Prevention) services provided by IronPort.  Web access policy enforcement provided </a:t>
            </a:r>
            <a:br>
              <a:rPr lang="en-US" sz="1000" dirty="0">
                <a:solidFill>
                  <a:schemeClr val="bg2"/>
                </a:solidFill>
              </a:rPr>
            </a:br>
            <a:r>
              <a:rPr lang="en-US" sz="1000" dirty="0">
                <a:solidFill>
                  <a:schemeClr val="bg2"/>
                </a:solidFill>
              </a:rPr>
              <a:t>by Cisco ASA Firewall</a:t>
            </a:r>
          </a:p>
        </p:txBody>
      </p:sp>
      <p:cxnSp>
        <p:nvCxnSpPr>
          <p:cNvPr id="11305" name="Straight Connector 218"/>
          <p:cNvCxnSpPr>
            <a:cxnSpLocks noChangeShapeType="1"/>
          </p:cNvCxnSpPr>
          <p:nvPr/>
        </p:nvCxnSpPr>
        <p:spPr bwMode="auto">
          <a:xfrm rot="5400000" flipH="1" flipV="1">
            <a:off x="1256506" y="3479007"/>
            <a:ext cx="3036887" cy="0"/>
          </a:xfrm>
          <a:prstGeom prst="line">
            <a:avLst/>
          </a:prstGeom>
          <a:noFill/>
          <a:ln w="111125" algn="ctr">
            <a:solidFill>
              <a:schemeClr val="accent1"/>
            </a:solidFill>
            <a:round/>
            <a:headEnd/>
            <a:tailEnd/>
          </a:ln>
        </p:spPr>
      </p:cxnSp>
      <p:pic>
        <p:nvPicPr>
          <p:cNvPr id="11306" name="Picture 1053"/>
          <p:cNvPicPr>
            <a:picLocks noChangeArrowheads="1"/>
          </p:cNvPicPr>
          <p:nvPr/>
        </p:nvPicPr>
        <p:blipFill>
          <a:blip r:embed="rId16" cstate="print"/>
          <a:srcRect/>
          <a:stretch>
            <a:fillRect/>
          </a:stretch>
        </p:blipFill>
        <p:spPr bwMode="auto">
          <a:xfrm>
            <a:off x="2270125" y="4738688"/>
            <a:ext cx="815975" cy="284162"/>
          </a:xfrm>
          <a:prstGeom prst="rect">
            <a:avLst/>
          </a:prstGeom>
          <a:noFill/>
          <a:ln w="9525">
            <a:noFill/>
            <a:miter lim="800000"/>
            <a:headEnd/>
            <a:tailEnd/>
          </a:ln>
        </p:spPr>
      </p:pic>
      <p:sp>
        <p:nvSpPr>
          <p:cNvPr id="224" name="Rectangle 223"/>
          <p:cNvSpPr/>
          <p:nvPr/>
        </p:nvSpPr>
        <p:spPr bwMode="auto">
          <a:xfrm>
            <a:off x="3044825" y="6019800"/>
            <a:ext cx="2212975" cy="638175"/>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1000" dirty="0">
                <a:solidFill>
                  <a:schemeClr val="bg2"/>
                </a:solidFill>
              </a:rPr>
              <a:t>Clinical System access controlled by ACE.  End-to-end encryption provided by SSL termination service on ACE </a:t>
            </a:r>
          </a:p>
        </p:txBody>
      </p:sp>
      <p:sp>
        <p:nvSpPr>
          <p:cNvPr id="225" name="Rectangle 224"/>
          <p:cNvSpPr/>
          <p:nvPr/>
        </p:nvSpPr>
        <p:spPr bwMode="auto">
          <a:xfrm>
            <a:off x="2001838" y="4748213"/>
            <a:ext cx="1406525" cy="1025525"/>
          </a:xfrm>
          <a:prstGeom prst="rect">
            <a:avLst/>
          </a:prstGeom>
          <a:noFill/>
          <a:ln w="12700" cap="flat" cmpd="sng" algn="ctr">
            <a:solidFill>
              <a:schemeClr val="accent1">
                <a:lumMod val="75000"/>
              </a:schemeClr>
            </a:solidFill>
            <a:prstDash val="dash"/>
            <a:round/>
            <a:headEnd type="none" w="med" len="med"/>
            <a:tailEnd type="none" w="med" len="med"/>
          </a:ln>
          <a:effectLst/>
        </p:spPr>
        <p:txBody>
          <a:bodyPr lIns="82124" tIns="41061" rIns="82124" bIns="41061" anchor="ctr">
            <a:spAutoFit/>
          </a:bodyPr>
          <a:lstStyle/>
          <a:p>
            <a:pPr algn="ctr" defTabSz="814388" eaLnBrk="0" hangingPunct="0">
              <a:lnSpc>
                <a:spcPct val="90000"/>
              </a:lnSpc>
              <a:defRPr/>
            </a:pPr>
            <a:endParaRPr lang="en-US" sz="2400" b="1" dirty="0"/>
          </a:p>
        </p:txBody>
      </p:sp>
      <p:sp>
        <p:nvSpPr>
          <p:cNvPr id="62" name="Oval 42"/>
          <p:cNvSpPr>
            <a:spLocks noChangeArrowheads="1"/>
          </p:cNvSpPr>
          <p:nvPr/>
        </p:nvSpPr>
        <p:spPr bwMode="auto">
          <a:xfrm>
            <a:off x="1295400" y="1143000"/>
            <a:ext cx="422275" cy="422275"/>
          </a:xfrm>
          <a:prstGeom prst="ellipse">
            <a:avLst/>
          </a:prstGeom>
          <a:gradFill rotWithShape="1">
            <a:gsLst>
              <a:gs pos="0">
                <a:schemeClr val="accent4"/>
              </a:gs>
              <a:gs pos="100000">
                <a:schemeClr val="accent4">
                  <a:lumMod val="50000"/>
                </a:schemeClr>
              </a:gs>
            </a:gsLst>
            <a:lin ang="5400000" scaled="1"/>
          </a:gradFill>
          <a:ln w="38100" algn="ctr">
            <a:solidFill>
              <a:schemeClr val="bg1">
                <a:lumMod val="75000"/>
              </a:schemeClr>
            </a:solidFill>
            <a:round/>
            <a:headEnd/>
            <a:tailEnd/>
          </a:ln>
          <a:effectLst/>
        </p:spPr>
        <p:txBody>
          <a:bodyPr lIns="82124" tIns="41061" rIns="82124" bIns="41061" anchor="ctr"/>
          <a:lstStyle/>
          <a:p>
            <a:pPr algn="ctr" fontAlgn="auto">
              <a:spcBef>
                <a:spcPts val="0"/>
              </a:spcBef>
              <a:spcAft>
                <a:spcPts val="0"/>
              </a:spcAft>
              <a:defRPr/>
            </a:pPr>
            <a:r>
              <a:rPr lang="en-US" b="1" dirty="0">
                <a:solidFill>
                  <a:schemeClr val="bg1"/>
                </a:solidFill>
                <a:latin typeface="+mn-lt"/>
              </a:rPr>
              <a:t>1</a:t>
            </a:r>
          </a:p>
        </p:txBody>
      </p:sp>
      <p:sp>
        <p:nvSpPr>
          <p:cNvPr id="63" name="Oval 42"/>
          <p:cNvSpPr>
            <a:spLocks noChangeArrowheads="1"/>
          </p:cNvSpPr>
          <p:nvPr/>
        </p:nvSpPr>
        <p:spPr bwMode="auto">
          <a:xfrm>
            <a:off x="3768725" y="914400"/>
            <a:ext cx="422275" cy="422275"/>
          </a:xfrm>
          <a:prstGeom prst="ellipse">
            <a:avLst/>
          </a:prstGeom>
          <a:gradFill rotWithShape="1">
            <a:gsLst>
              <a:gs pos="0">
                <a:schemeClr val="accent4"/>
              </a:gs>
              <a:gs pos="100000">
                <a:schemeClr val="accent4">
                  <a:lumMod val="50000"/>
                </a:schemeClr>
              </a:gs>
            </a:gsLst>
            <a:lin ang="5400000" scaled="1"/>
          </a:gradFill>
          <a:ln w="38100" algn="ctr">
            <a:solidFill>
              <a:schemeClr val="bg1">
                <a:lumMod val="75000"/>
              </a:schemeClr>
            </a:solidFill>
            <a:round/>
            <a:headEnd/>
            <a:tailEnd/>
          </a:ln>
          <a:effectLst/>
        </p:spPr>
        <p:txBody>
          <a:bodyPr lIns="82124" tIns="41061" rIns="82124" bIns="41061" anchor="ctr"/>
          <a:lstStyle/>
          <a:p>
            <a:pPr algn="ctr" fontAlgn="auto">
              <a:spcBef>
                <a:spcPts val="0"/>
              </a:spcBef>
              <a:spcAft>
                <a:spcPts val="0"/>
              </a:spcAft>
              <a:defRPr/>
            </a:pPr>
            <a:r>
              <a:rPr lang="en-US" b="1" dirty="0">
                <a:solidFill>
                  <a:schemeClr val="bg1"/>
                </a:solidFill>
                <a:latin typeface="+mn-lt"/>
              </a:rPr>
              <a:t>3</a:t>
            </a:r>
          </a:p>
        </p:txBody>
      </p:sp>
      <p:sp>
        <p:nvSpPr>
          <p:cNvPr id="64" name="Oval 42"/>
          <p:cNvSpPr>
            <a:spLocks noChangeArrowheads="1"/>
          </p:cNvSpPr>
          <p:nvPr/>
        </p:nvSpPr>
        <p:spPr bwMode="auto">
          <a:xfrm>
            <a:off x="5521325" y="1600200"/>
            <a:ext cx="422275" cy="422275"/>
          </a:xfrm>
          <a:prstGeom prst="ellipse">
            <a:avLst/>
          </a:prstGeom>
          <a:gradFill rotWithShape="1">
            <a:gsLst>
              <a:gs pos="0">
                <a:schemeClr val="accent4"/>
              </a:gs>
              <a:gs pos="100000">
                <a:schemeClr val="accent4">
                  <a:lumMod val="50000"/>
                </a:schemeClr>
              </a:gs>
            </a:gsLst>
            <a:lin ang="5400000" scaled="1"/>
          </a:gradFill>
          <a:ln w="38100" algn="ctr">
            <a:solidFill>
              <a:schemeClr val="bg1">
                <a:lumMod val="75000"/>
              </a:schemeClr>
            </a:solidFill>
            <a:round/>
            <a:headEnd/>
            <a:tailEnd/>
          </a:ln>
          <a:effectLst/>
        </p:spPr>
        <p:txBody>
          <a:bodyPr lIns="82124" tIns="41061" rIns="82124" bIns="41061" anchor="ctr"/>
          <a:lstStyle/>
          <a:p>
            <a:pPr algn="ctr" fontAlgn="auto">
              <a:spcBef>
                <a:spcPts val="0"/>
              </a:spcBef>
              <a:spcAft>
                <a:spcPts val="0"/>
              </a:spcAft>
              <a:defRPr/>
            </a:pPr>
            <a:r>
              <a:rPr lang="en-US" b="1" dirty="0">
                <a:solidFill>
                  <a:schemeClr val="bg1"/>
                </a:solidFill>
                <a:latin typeface="+mn-lt"/>
              </a:rPr>
              <a:t>4</a:t>
            </a:r>
          </a:p>
        </p:txBody>
      </p:sp>
      <p:sp>
        <p:nvSpPr>
          <p:cNvPr id="65" name="Oval 42"/>
          <p:cNvSpPr>
            <a:spLocks noChangeArrowheads="1"/>
          </p:cNvSpPr>
          <p:nvPr/>
        </p:nvSpPr>
        <p:spPr bwMode="auto">
          <a:xfrm>
            <a:off x="4606925" y="2362200"/>
            <a:ext cx="422275" cy="422275"/>
          </a:xfrm>
          <a:prstGeom prst="ellipse">
            <a:avLst/>
          </a:prstGeom>
          <a:gradFill rotWithShape="1">
            <a:gsLst>
              <a:gs pos="0">
                <a:schemeClr val="accent4"/>
              </a:gs>
              <a:gs pos="100000">
                <a:schemeClr val="accent4">
                  <a:lumMod val="50000"/>
                </a:schemeClr>
              </a:gs>
            </a:gsLst>
            <a:lin ang="5400000" scaled="1"/>
          </a:gradFill>
          <a:ln w="38100" algn="ctr">
            <a:solidFill>
              <a:schemeClr val="bg1">
                <a:lumMod val="75000"/>
              </a:schemeClr>
            </a:solidFill>
            <a:round/>
            <a:headEnd/>
            <a:tailEnd/>
          </a:ln>
          <a:effectLst/>
        </p:spPr>
        <p:txBody>
          <a:bodyPr lIns="82124" tIns="41061" rIns="82124" bIns="41061" anchor="ctr"/>
          <a:lstStyle/>
          <a:p>
            <a:pPr algn="ctr" fontAlgn="auto">
              <a:spcBef>
                <a:spcPts val="0"/>
              </a:spcBef>
              <a:spcAft>
                <a:spcPts val="0"/>
              </a:spcAft>
              <a:defRPr/>
            </a:pPr>
            <a:r>
              <a:rPr lang="en-US" b="1" dirty="0">
                <a:solidFill>
                  <a:schemeClr val="bg1"/>
                </a:solidFill>
                <a:latin typeface="+mn-lt"/>
              </a:rPr>
              <a:t>5</a:t>
            </a:r>
          </a:p>
        </p:txBody>
      </p:sp>
      <p:sp>
        <p:nvSpPr>
          <p:cNvPr id="66" name="Oval 42"/>
          <p:cNvSpPr>
            <a:spLocks noChangeArrowheads="1"/>
          </p:cNvSpPr>
          <p:nvPr/>
        </p:nvSpPr>
        <p:spPr bwMode="auto">
          <a:xfrm>
            <a:off x="1635125" y="3390900"/>
            <a:ext cx="422275" cy="422275"/>
          </a:xfrm>
          <a:prstGeom prst="ellipse">
            <a:avLst/>
          </a:prstGeom>
          <a:gradFill rotWithShape="1">
            <a:gsLst>
              <a:gs pos="0">
                <a:schemeClr val="accent4"/>
              </a:gs>
              <a:gs pos="100000">
                <a:schemeClr val="accent4">
                  <a:lumMod val="50000"/>
                </a:schemeClr>
              </a:gs>
            </a:gsLst>
            <a:lin ang="5400000" scaled="1"/>
          </a:gradFill>
          <a:ln w="38100" algn="ctr">
            <a:solidFill>
              <a:schemeClr val="bg1">
                <a:lumMod val="75000"/>
              </a:schemeClr>
            </a:solidFill>
            <a:round/>
            <a:headEnd/>
            <a:tailEnd/>
          </a:ln>
          <a:effectLst/>
        </p:spPr>
        <p:txBody>
          <a:bodyPr lIns="82124" tIns="41061" rIns="82124" bIns="41061" anchor="ctr"/>
          <a:lstStyle/>
          <a:p>
            <a:pPr algn="ctr" fontAlgn="auto">
              <a:spcBef>
                <a:spcPts val="0"/>
              </a:spcBef>
              <a:spcAft>
                <a:spcPts val="0"/>
              </a:spcAft>
              <a:defRPr/>
            </a:pPr>
            <a:r>
              <a:rPr lang="en-US" b="1" dirty="0">
                <a:solidFill>
                  <a:schemeClr val="bg1"/>
                </a:solidFill>
                <a:latin typeface="+mn-lt"/>
              </a:rPr>
              <a:t>2</a:t>
            </a:r>
          </a:p>
        </p:txBody>
      </p:sp>
      <p:sp>
        <p:nvSpPr>
          <p:cNvPr id="67" name="Oval 42"/>
          <p:cNvSpPr>
            <a:spLocks noChangeArrowheads="1"/>
          </p:cNvSpPr>
          <p:nvPr/>
        </p:nvSpPr>
        <p:spPr bwMode="auto">
          <a:xfrm>
            <a:off x="4419600" y="3657600"/>
            <a:ext cx="422275" cy="422275"/>
          </a:xfrm>
          <a:prstGeom prst="ellipse">
            <a:avLst/>
          </a:prstGeom>
          <a:gradFill rotWithShape="1">
            <a:gsLst>
              <a:gs pos="0">
                <a:schemeClr val="accent4"/>
              </a:gs>
              <a:gs pos="100000">
                <a:schemeClr val="accent4">
                  <a:lumMod val="50000"/>
                </a:schemeClr>
              </a:gs>
            </a:gsLst>
            <a:lin ang="5400000" scaled="1"/>
          </a:gradFill>
          <a:ln w="38100" algn="ctr">
            <a:solidFill>
              <a:schemeClr val="bg1">
                <a:lumMod val="75000"/>
              </a:schemeClr>
            </a:solidFill>
            <a:round/>
            <a:headEnd/>
            <a:tailEnd/>
          </a:ln>
          <a:effectLst/>
        </p:spPr>
        <p:txBody>
          <a:bodyPr lIns="82124" tIns="41061" rIns="82124" bIns="41061" anchor="ctr"/>
          <a:lstStyle/>
          <a:p>
            <a:pPr algn="ctr" fontAlgn="auto">
              <a:spcBef>
                <a:spcPts val="0"/>
              </a:spcBef>
              <a:spcAft>
                <a:spcPts val="0"/>
              </a:spcAft>
              <a:defRPr/>
            </a:pPr>
            <a:r>
              <a:rPr lang="en-US" b="1" dirty="0">
                <a:solidFill>
                  <a:schemeClr val="bg1"/>
                </a:solidFill>
                <a:latin typeface="+mn-lt"/>
              </a:rPr>
              <a:t>6</a:t>
            </a:r>
          </a:p>
        </p:txBody>
      </p:sp>
      <p:sp>
        <p:nvSpPr>
          <p:cNvPr id="68" name="Oval 42"/>
          <p:cNvSpPr>
            <a:spLocks noChangeArrowheads="1"/>
          </p:cNvSpPr>
          <p:nvPr/>
        </p:nvSpPr>
        <p:spPr bwMode="auto">
          <a:xfrm>
            <a:off x="6664325" y="3311525"/>
            <a:ext cx="422275" cy="422275"/>
          </a:xfrm>
          <a:prstGeom prst="ellipse">
            <a:avLst/>
          </a:prstGeom>
          <a:gradFill rotWithShape="1">
            <a:gsLst>
              <a:gs pos="0">
                <a:schemeClr val="accent4"/>
              </a:gs>
              <a:gs pos="100000">
                <a:schemeClr val="accent4">
                  <a:lumMod val="50000"/>
                </a:schemeClr>
              </a:gs>
            </a:gsLst>
            <a:lin ang="5400000" scaled="1"/>
          </a:gradFill>
          <a:ln w="38100" algn="ctr">
            <a:solidFill>
              <a:schemeClr val="bg1">
                <a:lumMod val="75000"/>
              </a:schemeClr>
            </a:solidFill>
            <a:round/>
            <a:headEnd/>
            <a:tailEnd/>
          </a:ln>
          <a:effectLst/>
        </p:spPr>
        <p:txBody>
          <a:bodyPr lIns="82124" tIns="41061" rIns="82124" bIns="41061" anchor="ctr"/>
          <a:lstStyle/>
          <a:p>
            <a:pPr algn="ctr" fontAlgn="auto">
              <a:spcBef>
                <a:spcPts val="0"/>
              </a:spcBef>
              <a:spcAft>
                <a:spcPts val="0"/>
              </a:spcAft>
              <a:defRPr/>
            </a:pPr>
            <a:r>
              <a:rPr lang="en-US" b="1" dirty="0">
                <a:solidFill>
                  <a:schemeClr val="bg1"/>
                </a:solidFill>
                <a:latin typeface="+mn-lt"/>
              </a:rPr>
              <a:t>7</a:t>
            </a:r>
          </a:p>
        </p:txBody>
      </p:sp>
      <p:sp>
        <p:nvSpPr>
          <p:cNvPr id="69" name="Oval 42"/>
          <p:cNvSpPr>
            <a:spLocks noChangeArrowheads="1"/>
          </p:cNvSpPr>
          <p:nvPr/>
        </p:nvSpPr>
        <p:spPr bwMode="auto">
          <a:xfrm>
            <a:off x="7162800" y="3921125"/>
            <a:ext cx="422275" cy="422275"/>
          </a:xfrm>
          <a:prstGeom prst="ellipse">
            <a:avLst/>
          </a:prstGeom>
          <a:gradFill rotWithShape="1">
            <a:gsLst>
              <a:gs pos="0">
                <a:schemeClr val="accent4"/>
              </a:gs>
              <a:gs pos="100000">
                <a:schemeClr val="accent4">
                  <a:lumMod val="50000"/>
                </a:schemeClr>
              </a:gs>
            </a:gsLst>
            <a:lin ang="5400000" scaled="1"/>
          </a:gradFill>
          <a:ln w="38100" algn="ctr">
            <a:solidFill>
              <a:schemeClr val="bg1">
                <a:lumMod val="75000"/>
              </a:schemeClr>
            </a:solidFill>
            <a:round/>
            <a:headEnd/>
            <a:tailEnd/>
          </a:ln>
          <a:effectLst/>
        </p:spPr>
        <p:txBody>
          <a:bodyPr lIns="82124" tIns="41061" rIns="82124" bIns="41061" anchor="ctr"/>
          <a:lstStyle/>
          <a:p>
            <a:pPr algn="ctr" fontAlgn="auto">
              <a:spcBef>
                <a:spcPts val="0"/>
              </a:spcBef>
              <a:spcAft>
                <a:spcPts val="0"/>
              </a:spcAft>
              <a:defRPr/>
            </a:pPr>
            <a:r>
              <a:rPr lang="en-US" b="1" dirty="0">
                <a:solidFill>
                  <a:schemeClr val="bg1"/>
                </a:solidFill>
                <a:latin typeface="+mn-lt"/>
              </a:rPr>
              <a:t>8</a:t>
            </a:r>
          </a:p>
        </p:txBody>
      </p:sp>
      <p:sp>
        <p:nvSpPr>
          <p:cNvPr id="70" name="Oval 42"/>
          <p:cNvSpPr>
            <a:spLocks noChangeArrowheads="1"/>
          </p:cNvSpPr>
          <p:nvPr/>
        </p:nvSpPr>
        <p:spPr bwMode="auto">
          <a:xfrm>
            <a:off x="7010400" y="4648200"/>
            <a:ext cx="422275" cy="422275"/>
          </a:xfrm>
          <a:prstGeom prst="ellipse">
            <a:avLst/>
          </a:prstGeom>
          <a:gradFill rotWithShape="1">
            <a:gsLst>
              <a:gs pos="0">
                <a:schemeClr val="accent4"/>
              </a:gs>
              <a:gs pos="100000">
                <a:schemeClr val="accent4">
                  <a:lumMod val="50000"/>
                </a:schemeClr>
              </a:gs>
            </a:gsLst>
            <a:lin ang="5400000" scaled="1"/>
          </a:gradFill>
          <a:ln w="38100" algn="ctr">
            <a:solidFill>
              <a:schemeClr val="bg1">
                <a:lumMod val="75000"/>
              </a:schemeClr>
            </a:solidFill>
            <a:round/>
            <a:headEnd/>
            <a:tailEnd/>
          </a:ln>
          <a:effectLst/>
        </p:spPr>
        <p:txBody>
          <a:bodyPr lIns="82124" tIns="41061" rIns="82124" bIns="41061" anchor="ctr"/>
          <a:lstStyle/>
          <a:p>
            <a:pPr algn="ctr" fontAlgn="auto">
              <a:spcBef>
                <a:spcPts val="0"/>
              </a:spcBef>
              <a:spcAft>
                <a:spcPts val="0"/>
              </a:spcAft>
              <a:defRPr/>
            </a:pPr>
            <a:r>
              <a:rPr lang="en-US" b="1" dirty="0">
                <a:solidFill>
                  <a:schemeClr val="bg1"/>
                </a:solidFill>
                <a:latin typeface="+mn-lt"/>
              </a:rPr>
              <a:t>9</a:t>
            </a:r>
          </a:p>
        </p:txBody>
      </p:sp>
      <p:sp>
        <p:nvSpPr>
          <p:cNvPr id="71" name="Oval 42"/>
          <p:cNvSpPr>
            <a:spLocks noChangeArrowheads="1"/>
          </p:cNvSpPr>
          <p:nvPr/>
        </p:nvSpPr>
        <p:spPr bwMode="auto">
          <a:xfrm>
            <a:off x="2743200" y="5715000"/>
            <a:ext cx="422275" cy="422275"/>
          </a:xfrm>
          <a:prstGeom prst="ellipse">
            <a:avLst/>
          </a:prstGeom>
          <a:gradFill rotWithShape="1">
            <a:gsLst>
              <a:gs pos="0">
                <a:schemeClr val="accent4"/>
              </a:gs>
              <a:gs pos="100000">
                <a:schemeClr val="accent4">
                  <a:lumMod val="50000"/>
                </a:schemeClr>
              </a:gs>
            </a:gsLst>
            <a:lin ang="5400000" scaled="1"/>
          </a:gradFill>
          <a:ln w="38100" algn="ctr">
            <a:solidFill>
              <a:schemeClr val="bg1">
                <a:lumMod val="75000"/>
              </a:schemeClr>
            </a:solidFill>
            <a:round/>
            <a:headEnd/>
            <a:tailEnd/>
          </a:ln>
          <a:effectLst/>
        </p:spPr>
        <p:txBody>
          <a:bodyPr lIns="0" tIns="41061" rIns="0" bIns="41061" anchor="ctr"/>
          <a:lstStyle/>
          <a:p>
            <a:pPr algn="ctr" fontAlgn="auto">
              <a:spcBef>
                <a:spcPts val="0"/>
              </a:spcBef>
              <a:spcAft>
                <a:spcPts val="0"/>
              </a:spcAft>
              <a:defRPr/>
            </a:pPr>
            <a:r>
              <a:rPr lang="en-US" b="1" dirty="0">
                <a:solidFill>
                  <a:schemeClr val="bg1"/>
                </a:solidFill>
                <a:latin typeface="+mn-lt"/>
              </a:rPr>
              <a:t>10</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7" name="Elbow Connector 186"/>
          <p:cNvCxnSpPr/>
          <p:nvPr/>
        </p:nvCxnSpPr>
        <p:spPr>
          <a:xfrm rot="5400000">
            <a:off x="6944519" y="3277394"/>
            <a:ext cx="1828800" cy="874712"/>
          </a:xfrm>
          <a:prstGeom prst="bentConnector3">
            <a:avLst>
              <a:gd name="adj1" fmla="val 73311"/>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7513637" y="3611563"/>
            <a:ext cx="17367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293" name="Group 109"/>
          <p:cNvGrpSpPr>
            <a:grpSpLocks/>
          </p:cNvGrpSpPr>
          <p:nvPr/>
        </p:nvGrpSpPr>
        <p:grpSpPr bwMode="auto">
          <a:xfrm>
            <a:off x="6477000" y="2438400"/>
            <a:ext cx="1352550" cy="933450"/>
            <a:chOff x="4189399" y="2580907"/>
            <a:chExt cx="936458" cy="565146"/>
          </a:xfrm>
        </p:grpSpPr>
        <p:pic>
          <p:nvPicPr>
            <p:cNvPr id="12375" name="Picture 14"/>
            <p:cNvPicPr>
              <a:picLocks noChangeArrowheads="1"/>
            </p:cNvPicPr>
            <p:nvPr/>
          </p:nvPicPr>
          <p:blipFill>
            <a:blip r:embed="rId6" cstate="print"/>
            <a:srcRect/>
            <a:stretch>
              <a:fillRect/>
            </a:stretch>
          </p:blipFill>
          <p:spPr bwMode="auto">
            <a:xfrm>
              <a:off x="4189399" y="2580907"/>
              <a:ext cx="936458" cy="565146"/>
            </a:xfrm>
            <a:prstGeom prst="rect">
              <a:avLst/>
            </a:prstGeom>
            <a:noFill/>
            <a:ln w="9525">
              <a:noFill/>
              <a:miter lim="800000"/>
              <a:headEnd/>
              <a:tailEnd/>
            </a:ln>
          </p:spPr>
        </p:pic>
        <p:sp>
          <p:nvSpPr>
            <p:cNvPr id="12376" name="TextBox 108"/>
            <p:cNvSpPr txBox="1">
              <a:spLocks noChangeArrowheads="1"/>
            </p:cNvSpPr>
            <p:nvPr/>
          </p:nvSpPr>
          <p:spPr bwMode="auto">
            <a:xfrm>
              <a:off x="4224634" y="2734318"/>
              <a:ext cx="881851" cy="242315"/>
            </a:xfrm>
            <a:prstGeom prst="rect">
              <a:avLst/>
            </a:prstGeom>
            <a:noFill/>
            <a:ln w="9525">
              <a:noFill/>
              <a:miter lim="800000"/>
              <a:headEnd/>
              <a:tailEnd/>
            </a:ln>
          </p:spPr>
          <p:txBody>
            <a:bodyPr>
              <a:spAutoFit/>
            </a:bodyPr>
            <a:lstStyle/>
            <a:p>
              <a:pPr algn="ctr"/>
              <a:r>
                <a:rPr lang="en-US" sz="1000" b="1" dirty="0"/>
                <a:t>Vendor VPN Access Headend</a:t>
              </a:r>
            </a:p>
          </p:txBody>
        </p:sp>
      </p:grpSp>
      <p:grpSp>
        <p:nvGrpSpPr>
          <p:cNvPr id="12294" name="Group 109"/>
          <p:cNvGrpSpPr>
            <a:grpSpLocks/>
          </p:cNvGrpSpPr>
          <p:nvPr/>
        </p:nvGrpSpPr>
        <p:grpSpPr bwMode="auto">
          <a:xfrm>
            <a:off x="7620000" y="1905000"/>
            <a:ext cx="1352550" cy="933450"/>
            <a:chOff x="4189399" y="2580907"/>
            <a:chExt cx="936458" cy="565146"/>
          </a:xfrm>
        </p:grpSpPr>
        <p:pic>
          <p:nvPicPr>
            <p:cNvPr id="12373" name="Picture 14"/>
            <p:cNvPicPr>
              <a:picLocks noChangeArrowheads="1"/>
            </p:cNvPicPr>
            <p:nvPr/>
          </p:nvPicPr>
          <p:blipFill>
            <a:blip r:embed="rId6" cstate="print"/>
            <a:srcRect/>
            <a:stretch>
              <a:fillRect/>
            </a:stretch>
          </p:blipFill>
          <p:spPr bwMode="auto">
            <a:xfrm>
              <a:off x="4189399" y="2580907"/>
              <a:ext cx="936458" cy="565146"/>
            </a:xfrm>
            <a:prstGeom prst="rect">
              <a:avLst/>
            </a:prstGeom>
            <a:noFill/>
            <a:ln w="9525">
              <a:noFill/>
              <a:miter lim="800000"/>
              <a:headEnd/>
              <a:tailEnd/>
            </a:ln>
          </p:spPr>
        </p:pic>
        <p:sp>
          <p:nvSpPr>
            <p:cNvPr id="12374" name="TextBox 108"/>
            <p:cNvSpPr txBox="1">
              <a:spLocks noChangeArrowheads="1"/>
            </p:cNvSpPr>
            <p:nvPr/>
          </p:nvSpPr>
          <p:spPr bwMode="auto">
            <a:xfrm>
              <a:off x="4224634" y="2706878"/>
              <a:ext cx="881851" cy="335514"/>
            </a:xfrm>
            <a:prstGeom prst="rect">
              <a:avLst/>
            </a:prstGeom>
            <a:noFill/>
            <a:ln w="9525">
              <a:noFill/>
              <a:miter lim="800000"/>
              <a:headEnd/>
              <a:tailEnd/>
            </a:ln>
          </p:spPr>
          <p:txBody>
            <a:bodyPr>
              <a:spAutoFit/>
            </a:bodyPr>
            <a:lstStyle/>
            <a:p>
              <a:pPr algn="ctr"/>
              <a:r>
                <a:rPr lang="en-US" sz="1000" b="1" dirty="0"/>
                <a:t>Internet or </a:t>
              </a:r>
              <a:br>
                <a:rPr lang="en-US" sz="1000" b="1" dirty="0"/>
              </a:br>
              <a:r>
                <a:rPr lang="en-US" sz="1000" b="1" dirty="0"/>
                <a:t>Private WAN Access</a:t>
              </a:r>
            </a:p>
          </p:txBody>
        </p:sp>
      </p:grpSp>
      <p:grpSp>
        <p:nvGrpSpPr>
          <p:cNvPr id="12295" name="Group 517"/>
          <p:cNvGrpSpPr>
            <a:grpSpLocks/>
          </p:cNvGrpSpPr>
          <p:nvPr/>
        </p:nvGrpSpPr>
        <p:grpSpPr bwMode="auto">
          <a:xfrm>
            <a:off x="152400" y="3886200"/>
            <a:ext cx="3292475" cy="990600"/>
            <a:chOff x="230" y="1000"/>
            <a:chExt cx="2304" cy="643"/>
          </a:xfrm>
        </p:grpSpPr>
        <p:sp>
          <p:nvSpPr>
            <p:cNvPr id="12371" name="Rectangle 1595"/>
            <p:cNvSpPr>
              <a:spLocks noChangeArrowheads="1"/>
            </p:cNvSpPr>
            <p:nvPr/>
          </p:nvSpPr>
          <p:spPr bwMode="auto">
            <a:xfrm>
              <a:off x="230" y="1000"/>
              <a:ext cx="2304" cy="643"/>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dirty="0"/>
            </a:p>
          </p:txBody>
        </p:sp>
        <p:sp>
          <p:nvSpPr>
            <p:cNvPr id="129" name="Rectangle 128"/>
            <p:cNvSpPr/>
            <p:nvPr/>
          </p:nvSpPr>
          <p:spPr>
            <a:xfrm>
              <a:off x="244" y="1013"/>
              <a:ext cx="1092" cy="178"/>
            </a:xfrm>
            <a:prstGeom prst="rect">
              <a:avLst/>
            </a:prstGeom>
          </p:spPr>
          <p:txBody>
            <a:bodyPr wrap="none">
              <a:spAutoFit/>
            </a:bodyPr>
            <a:lstStyle/>
            <a:p>
              <a:pPr fontAlgn="auto">
                <a:spcBef>
                  <a:spcPts val="0"/>
                </a:spcBef>
                <a:spcAft>
                  <a:spcPts val="0"/>
                </a:spcAft>
                <a:defRPr/>
              </a:pPr>
              <a:r>
                <a:rPr lang="en-US" sz="1200" b="1" kern="0" dirty="0">
                  <a:solidFill>
                    <a:schemeClr val="tx2"/>
                  </a:solidFill>
                  <a:latin typeface="+mn-lt"/>
                </a:rPr>
                <a:t>LAB Security Zone</a:t>
              </a:r>
              <a:endParaRPr lang="en-US" sz="1200" b="1" dirty="0">
                <a:latin typeface="+mn-lt"/>
              </a:endParaRPr>
            </a:p>
          </p:txBody>
        </p:sp>
      </p:grpSp>
      <p:grpSp>
        <p:nvGrpSpPr>
          <p:cNvPr id="12296" name="Group 109"/>
          <p:cNvGrpSpPr>
            <a:grpSpLocks/>
          </p:cNvGrpSpPr>
          <p:nvPr/>
        </p:nvGrpSpPr>
        <p:grpSpPr bwMode="auto">
          <a:xfrm>
            <a:off x="1177925" y="4054475"/>
            <a:ext cx="1273175" cy="781050"/>
            <a:chOff x="4224634" y="2627059"/>
            <a:chExt cx="881851" cy="472850"/>
          </a:xfrm>
        </p:grpSpPr>
        <p:pic>
          <p:nvPicPr>
            <p:cNvPr id="12369" name="Picture 14"/>
            <p:cNvPicPr>
              <a:picLocks noChangeArrowheads="1"/>
            </p:cNvPicPr>
            <p:nvPr/>
          </p:nvPicPr>
          <p:blipFill>
            <a:blip r:embed="rId6" cstate="print"/>
            <a:srcRect/>
            <a:stretch>
              <a:fillRect/>
            </a:stretch>
          </p:blipFill>
          <p:spPr bwMode="auto">
            <a:xfrm>
              <a:off x="4265867" y="2627059"/>
              <a:ext cx="783521" cy="472850"/>
            </a:xfrm>
            <a:prstGeom prst="rect">
              <a:avLst/>
            </a:prstGeom>
            <a:noFill/>
            <a:ln w="9525">
              <a:noFill/>
              <a:miter lim="800000"/>
              <a:headEnd/>
              <a:tailEnd/>
            </a:ln>
          </p:spPr>
        </p:pic>
        <p:sp>
          <p:nvSpPr>
            <p:cNvPr id="12370" name="TextBox 108"/>
            <p:cNvSpPr txBox="1">
              <a:spLocks noChangeArrowheads="1"/>
            </p:cNvSpPr>
            <p:nvPr/>
          </p:nvSpPr>
          <p:spPr bwMode="auto">
            <a:xfrm>
              <a:off x="4224634" y="2773106"/>
              <a:ext cx="881851" cy="242316"/>
            </a:xfrm>
            <a:prstGeom prst="rect">
              <a:avLst/>
            </a:prstGeom>
            <a:noFill/>
            <a:ln w="9525">
              <a:noFill/>
              <a:miter lim="800000"/>
              <a:headEnd/>
              <a:tailEnd/>
            </a:ln>
          </p:spPr>
          <p:txBody>
            <a:bodyPr>
              <a:spAutoFit/>
            </a:bodyPr>
            <a:lstStyle/>
            <a:p>
              <a:pPr algn="ctr"/>
              <a:r>
                <a:rPr lang="en-US" sz="1000" b="1" dirty="0" smtClean="0"/>
                <a:t>Medical-Grade </a:t>
              </a:r>
              <a:r>
                <a:rPr lang="en-US" sz="1000" b="1" dirty="0"/>
                <a:t>Network</a:t>
              </a:r>
            </a:p>
          </p:txBody>
        </p:sp>
      </p:grpSp>
      <p:grpSp>
        <p:nvGrpSpPr>
          <p:cNvPr id="12297" name="Group 517"/>
          <p:cNvGrpSpPr>
            <a:grpSpLocks/>
          </p:cNvGrpSpPr>
          <p:nvPr/>
        </p:nvGrpSpPr>
        <p:grpSpPr bwMode="auto">
          <a:xfrm>
            <a:off x="152400" y="2306638"/>
            <a:ext cx="3292475" cy="990600"/>
            <a:chOff x="230" y="1000"/>
            <a:chExt cx="2304" cy="643"/>
          </a:xfrm>
        </p:grpSpPr>
        <p:sp>
          <p:nvSpPr>
            <p:cNvPr id="12367" name="Rectangle 1595"/>
            <p:cNvSpPr>
              <a:spLocks noChangeArrowheads="1"/>
            </p:cNvSpPr>
            <p:nvPr/>
          </p:nvSpPr>
          <p:spPr bwMode="auto">
            <a:xfrm>
              <a:off x="230" y="1000"/>
              <a:ext cx="2304" cy="643"/>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dirty="0"/>
            </a:p>
          </p:txBody>
        </p:sp>
        <p:sp>
          <p:nvSpPr>
            <p:cNvPr id="112" name="Rectangle 111"/>
            <p:cNvSpPr/>
            <p:nvPr/>
          </p:nvSpPr>
          <p:spPr>
            <a:xfrm>
              <a:off x="244" y="1013"/>
              <a:ext cx="1383" cy="178"/>
            </a:xfrm>
            <a:prstGeom prst="rect">
              <a:avLst/>
            </a:prstGeom>
          </p:spPr>
          <p:txBody>
            <a:bodyPr wrap="none">
              <a:spAutoFit/>
            </a:bodyPr>
            <a:lstStyle/>
            <a:p>
              <a:pPr fontAlgn="auto">
                <a:spcBef>
                  <a:spcPts val="0"/>
                </a:spcBef>
                <a:spcAft>
                  <a:spcPts val="0"/>
                </a:spcAft>
                <a:defRPr/>
              </a:pPr>
              <a:r>
                <a:rPr lang="en-US" sz="1200" b="1" kern="0" dirty="0">
                  <a:solidFill>
                    <a:schemeClr val="tx2"/>
                  </a:solidFill>
                  <a:latin typeface="+mn-lt"/>
                </a:rPr>
                <a:t>Pharmacy Security Zone</a:t>
              </a:r>
              <a:endParaRPr lang="en-US" sz="1200" b="1" dirty="0">
                <a:latin typeface="+mn-lt"/>
              </a:endParaRPr>
            </a:p>
          </p:txBody>
        </p:sp>
      </p:grpSp>
      <p:grpSp>
        <p:nvGrpSpPr>
          <p:cNvPr id="12298" name="Group 109"/>
          <p:cNvGrpSpPr>
            <a:grpSpLocks/>
          </p:cNvGrpSpPr>
          <p:nvPr/>
        </p:nvGrpSpPr>
        <p:grpSpPr bwMode="auto">
          <a:xfrm>
            <a:off x="1177925" y="2566988"/>
            <a:ext cx="1273175" cy="781050"/>
            <a:chOff x="4224634" y="2627059"/>
            <a:chExt cx="881851" cy="472850"/>
          </a:xfrm>
        </p:grpSpPr>
        <p:pic>
          <p:nvPicPr>
            <p:cNvPr id="12365" name="Picture 14"/>
            <p:cNvPicPr>
              <a:picLocks noChangeArrowheads="1"/>
            </p:cNvPicPr>
            <p:nvPr/>
          </p:nvPicPr>
          <p:blipFill>
            <a:blip r:embed="rId6" cstate="print"/>
            <a:srcRect/>
            <a:stretch>
              <a:fillRect/>
            </a:stretch>
          </p:blipFill>
          <p:spPr bwMode="auto">
            <a:xfrm>
              <a:off x="4265867" y="2627059"/>
              <a:ext cx="783521" cy="472850"/>
            </a:xfrm>
            <a:prstGeom prst="rect">
              <a:avLst/>
            </a:prstGeom>
            <a:noFill/>
            <a:ln w="9525">
              <a:noFill/>
              <a:miter lim="800000"/>
              <a:headEnd/>
              <a:tailEnd/>
            </a:ln>
          </p:spPr>
        </p:pic>
        <p:sp>
          <p:nvSpPr>
            <p:cNvPr id="12366" name="TextBox 108"/>
            <p:cNvSpPr txBox="1">
              <a:spLocks noChangeArrowheads="1"/>
            </p:cNvSpPr>
            <p:nvPr/>
          </p:nvSpPr>
          <p:spPr bwMode="auto">
            <a:xfrm>
              <a:off x="4224634" y="2773106"/>
              <a:ext cx="881851" cy="242316"/>
            </a:xfrm>
            <a:prstGeom prst="rect">
              <a:avLst/>
            </a:prstGeom>
            <a:noFill/>
            <a:ln w="9525">
              <a:noFill/>
              <a:miter lim="800000"/>
              <a:headEnd/>
              <a:tailEnd/>
            </a:ln>
          </p:spPr>
          <p:txBody>
            <a:bodyPr>
              <a:spAutoFit/>
            </a:bodyPr>
            <a:lstStyle/>
            <a:p>
              <a:pPr algn="ctr"/>
              <a:r>
                <a:rPr lang="en-US" sz="1000" b="1" dirty="0" smtClean="0"/>
                <a:t>Medical-Grade </a:t>
              </a:r>
              <a:r>
                <a:rPr lang="en-US" sz="1000" b="1" dirty="0"/>
                <a:t>Network</a:t>
              </a:r>
            </a:p>
          </p:txBody>
        </p:sp>
      </p:grpSp>
      <p:sp>
        <p:nvSpPr>
          <p:cNvPr id="131" name="Trapezoid 130"/>
          <p:cNvSpPr/>
          <p:nvPr/>
        </p:nvSpPr>
        <p:spPr bwMode="auto">
          <a:xfrm rot="5400000">
            <a:off x="3352800" y="3203575"/>
            <a:ext cx="3355975" cy="911225"/>
          </a:xfrm>
          <a:prstGeom prst="trapezoid">
            <a:avLst>
              <a:gd name="adj" fmla="val 159044"/>
            </a:avLst>
          </a:prstGeom>
          <a:gradFill>
            <a:gsLst>
              <a:gs pos="0">
                <a:schemeClr val="accent1">
                  <a:alpha val="0"/>
                </a:schemeClr>
              </a:gs>
              <a:gs pos="100000">
                <a:srgbClr val="47B0D5">
                  <a:alpha val="40000"/>
                </a:srgbClr>
              </a:gs>
            </a:gsLst>
            <a:lin ang="5400000" scaled="0"/>
          </a:gradFill>
          <a:ln w="9525" cap="flat" cmpd="sng" algn="ctr">
            <a:noFill/>
            <a:prstDash val="solid"/>
            <a:round/>
            <a:headEnd type="none" w="med" len="med"/>
            <a:tailEnd type="none" w="med" len="med"/>
          </a:ln>
          <a:effectLst/>
        </p:spPr>
        <p:txBody>
          <a:bodyPr lIns="82124" tIns="41061" rIns="82124" bIns="41061" anchor="ctr"/>
          <a:lstStyle/>
          <a:p>
            <a:pPr algn="ctr" defTabSz="814388" eaLnBrk="0" hangingPunct="0">
              <a:lnSpc>
                <a:spcPct val="90000"/>
              </a:lnSpc>
              <a:defRPr/>
            </a:pPr>
            <a:endParaRPr lang="en-US" sz="2400" b="1" dirty="0"/>
          </a:p>
        </p:txBody>
      </p:sp>
      <p:graphicFrame>
        <p:nvGraphicFramePr>
          <p:cNvPr id="12290"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349"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00" name="Rectangle 3" hidden="1"/>
          <p:cNvSpPr>
            <a:spLocks noChangeArrowheads="1"/>
          </p:cNvSpPr>
          <p:nvPr>
            <p:custDataLst>
              <p:tags r:id="rId3"/>
            </p:custDataLst>
          </p:nvPr>
        </p:nvSpPr>
        <p:spPr bwMode="auto">
          <a:xfrm>
            <a:off x="0" y="0"/>
            <a:ext cx="158750" cy="158750"/>
          </a:xfrm>
          <a:prstGeom prst="rect">
            <a:avLst/>
          </a:prstGeom>
          <a:solidFill>
            <a:srgbClr val="FFFFCC"/>
          </a:solidFill>
          <a:ln w="9525" algn="ctr">
            <a:solidFill>
              <a:schemeClr val="tx2"/>
            </a:solidFill>
            <a:miter lim="800000"/>
            <a:headEnd/>
            <a:tailEnd/>
          </a:ln>
        </p:spPr>
        <p:txBody>
          <a:bodyPr wrap="none" lIns="0" tIns="0" rIns="0" bIns="0" anchor="ctr"/>
          <a:lstStyle/>
          <a:p>
            <a:pPr defTabSz="766763"/>
            <a:r>
              <a:rPr lang="en-US" sz="1400" dirty="0"/>
              <a:t> </a:t>
            </a:r>
          </a:p>
        </p:txBody>
      </p:sp>
      <p:sp>
        <p:nvSpPr>
          <p:cNvPr id="12301" name="Rectangle 91"/>
          <p:cNvSpPr>
            <a:spLocks noGrp="1"/>
          </p:cNvSpPr>
          <p:nvPr>
            <p:ph type="title" idx="4294967295"/>
          </p:nvPr>
        </p:nvSpPr>
        <p:spPr/>
        <p:txBody>
          <a:bodyPr/>
          <a:lstStyle/>
          <a:p>
            <a:pPr eaLnBrk="1" hangingPunct="1"/>
            <a:r>
              <a:rPr lang="en-US" dirty="0" smtClean="0"/>
              <a:t>Pharmacy and Lab—Vendor and Remote Access Architecture</a:t>
            </a:r>
          </a:p>
        </p:txBody>
      </p:sp>
      <p:pic>
        <p:nvPicPr>
          <p:cNvPr id="12302" name="Picture 72"/>
          <p:cNvPicPr>
            <a:picLocks noChangeAspect="1" noChangeArrowheads="1"/>
          </p:cNvPicPr>
          <p:nvPr/>
        </p:nvPicPr>
        <p:blipFill>
          <a:blip r:embed="rId8" cstate="print"/>
          <a:srcRect/>
          <a:stretch>
            <a:fillRect/>
          </a:stretch>
        </p:blipFill>
        <p:spPr bwMode="auto">
          <a:xfrm>
            <a:off x="439738" y="2840038"/>
            <a:ext cx="517525" cy="646112"/>
          </a:xfrm>
          <a:prstGeom prst="rect">
            <a:avLst/>
          </a:prstGeom>
          <a:noFill/>
          <a:ln w="9525">
            <a:noFill/>
            <a:miter lim="800000"/>
            <a:headEnd/>
            <a:tailEnd/>
          </a:ln>
        </p:spPr>
      </p:pic>
      <p:pic>
        <p:nvPicPr>
          <p:cNvPr id="12303" name="Picture 14" descr="MainframeFEPApr99"/>
          <p:cNvPicPr>
            <a:picLocks noChangeAspect="1" noChangeArrowheads="1"/>
          </p:cNvPicPr>
          <p:nvPr/>
        </p:nvPicPr>
        <p:blipFill>
          <a:blip r:embed="rId9" cstate="print"/>
          <a:srcRect/>
          <a:stretch>
            <a:fillRect/>
          </a:stretch>
        </p:blipFill>
        <p:spPr bwMode="auto">
          <a:xfrm>
            <a:off x="304800" y="4270375"/>
            <a:ext cx="811213" cy="503238"/>
          </a:xfrm>
          <a:prstGeom prst="rect">
            <a:avLst/>
          </a:prstGeom>
          <a:noFill/>
          <a:ln w="9525">
            <a:noFill/>
            <a:miter lim="800000"/>
            <a:headEnd/>
            <a:tailEnd/>
          </a:ln>
        </p:spPr>
      </p:pic>
      <p:pic>
        <p:nvPicPr>
          <p:cNvPr id="12304" name="Picture 57" descr="icon_color"/>
          <p:cNvPicPr>
            <a:picLocks noChangeAspect="1" noChangeArrowheads="1"/>
          </p:cNvPicPr>
          <p:nvPr/>
        </p:nvPicPr>
        <p:blipFill>
          <a:blip r:embed="rId10" cstate="print"/>
          <a:srcRect/>
          <a:stretch>
            <a:fillRect/>
          </a:stretch>
        </p:blipFill>
        <p:spPr bwMode="auto">
          <a:xfrm>
            <a:off x="3643313" y="2755900"/>
            <a:ext cx="503237" cy="481013"/>
          </a:xfrm>
          <a:prstGeom prst="rect">
            <a:avLst/>
          </a:prstGeom>
          <a:noFill/>
          <a:ln w="9525">
            <a:noFill/>
            <a:miter lim="800000"/>
            <a:headEnd/>
            <a:tailEnd/>
          </a:ln>
        </p:spPr>
      </p:pic>
      <p:pic>
        <p:nvPicPr>
          <p:cNvPr id="12305" name="Picture 57" descr="icon_color"/>
          <p:cNvPicPr>
            <a:picLocks noChangeAspect="1" noChangeArrowheads="1"/>
          </p:cNvPicPr>
          <p:nvPr/>
        </p:nvPicPr>
        <p:blipFill>
          <a:blip r:embed="rId10" cstate="print"/>
          <a:srcRect/>
          <a:stretch>
            <a:fillRect/>
          </a:stretch>
        </p:blipFill>
        <p:spPr bwMode="auto">
          <a:xfrm>
            <a:off x="3795713" y="2908300"/>
            <a:ext cx="503237" cy="481013"/>
          </a:xfrm>
          <a:prstGeom prst="rect">
            <a:avLst/>
          </a:prstGeom>
          <a:noFill/>
          <a:ln w="9525">
            <a:noFill/>
            <a:miter lim="800000"/>
            <a:headEnd/>
            <a:tailEnd/>
          </a:ln>
        </p:spPr>
      </p:pic>
      <p:pic>
        <p:nvPicPr>
          <p:cNvPr id="12306" name="Picture 57" descr="icon_color"/>
          <p:cNvPicPr>
            <a:picLocks noChangeAspect="1" noChangeArrowheads="1"/>
          </p:cNvPicPr>
          <p:nvPr/>
        </p:nvPicPr>
        <p:blipFill>
          <a:blip r:embed="rId10" cstate="print"/>
          <a:srcRect/>
          <a:stretch>
            <a:fillRect/>
          </a:stretch>
        </p:blipFill>
        <p:spPr bwMode="auto">
          <a:xfrm>
            <a:off x="3641725" y="4238625"/>
            <a:ext cx="503238" cy="481013"/>
          </a:xfrm>
          <a:prstGeom prst="rect">
            <a:avLst/>
          </a:prstGeom>
          <a:noFill/>
          <a:ln w="9525">
            <a:noFill/>
            <a:miter lim="800000"/>
            <a:headEnd/>
            <a:tailEnd/>
          </a:ln>
        </p:spPr>
      </p:pic>
      <p:pic>
        <p:nvPicPr>
          <p:cNvPr id="12307" name="Picture 57" descr="icon_color"/>
          <p:cNvPicPr>
            <a:picLocks noChangeAspect="1" noChangeArrowheads="1"/>
          </p:cNvPicPr>
          <p:nvPr/>
        </p:nvPicPr>
        <p:blipFill>
          <a:blip r:embed="rId10" cstate="print"/>
          <a:srcRect/>
          <a:stretch>
            <a:fillRect/>
          </a:stretch>
        </p:blipFill>
        <p:spPr bwMode="auto">
          <a:xfrm>
            <a:off x="3794125" y="4391025"/>
            <a:ext cx="503238" cy="481013"/>
          </a:xfrm>
          <a:prstGeom prst="rect">
            <a:avLst/>
          </a:prstGeom>
          <a:noFill/>
          <a:ln w="9525">
            <a:noFill/>
            <a:miter lim="800000"/>
            <a:headEnd/>
            <a:tailEnd/>
          </a:ln>
        </p:spPr>
      </p:pic>
      <p:pic>
        <p:nvPicPr>
          <p:cNvPr id="12308" name="Picture 57" descr="icon_color"/>
          <p:cNvPicPr>
            <a:picLocks noChangeAspect="1" noChangeArrowheads="1"/>
          </p:cNvPicPr>
          <p:nvPr/>
        </p:nvPicPr>
        <p:blipFill>
          <a:blip r:embed="rId10" cstate="print"/>
          <a:srcRect/>
          <a:stretch>
            <a:fillRect/>
          </a:stretch>
        </p:blipFill>
        <p:spPr bwMode="auto">
          <a:xfrm>
            <a:off x="5299075" y="3462338"/>
            <a:ext cx="765175" cy="730250"/>
          </a:xfrm>
          <a:prstGeom prst="rect">
            <a:avLst/>
          </a:prstGeom>
          <a:noFill/>
          <a:ln w="9525">
            <a:noFill/>
            <a:miter lim="800000"/>
            <a:headEnd/>
            <a:tailEnd/>
          </a:ln>
        </p:spPr>
      </p:pic>
      <p:pic>
        <p:nvPicPr>
          <p:cNvPr id="12309" name="Picture 57" descr="icon_color"/>
          <p:cNvPicPr>
            <a:picLocks noChangeAspect="1" noChangeArrowheads="1"/>
          </p:cNvPicPr>
          <p:nvPr/>
        </p:nvPicPr>
        <p:blipFill>
          <a:blip r:embed="rId10" cstate="print"/>
          <a:srcRect/>
          <a:stretch>
            <a:fillRect/>
          </a:stretch>
        </p:blipFill>
        <p:spPr bwMode="auto">
          <a:xfrm>
            <a:off x="5451475" y="3614738"/>
            <a:ext cx="765175" cy="730250"/>
          </a:xfrm>
          <a:prstGeom prst="rect">
            <a:avLst/>
          </a:prstGeom>
          <a:noFill/>
          <a:ln w="9525">
            <a:noFill/>
            <a:miter lim="800000"/>
            <a:headEnd/>
            <a:tailEnd/>
          </a:ln>
        </p:spPr>
      </p:pic>
      <p:sp>
        <p:nvSpPr>
          <p:cNvPr id="203" name="TextBox 202"/>
          <p:cNvSpPr txBox="1"/>
          <p:nvPr/>
        </p:nvSpPr>
        <p:spPr>
          <a:xfrm>
            <a:off x="3425556" y="1981200"/>
            <a:ext cx="1149620" cy="646331"/>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200" b="1" dirty="0">
                <a:latin typeface="+mn-lt"/>
              </a:rPr>
              <a:t>Virtualized</a:t>
            </a:r>
            <a:br>
              <a:rPr lang="en-US" sz="1200" b="1" dirty="0">
                <a:latin typeface="+mn-lt"/>
              </a:rPr>
            </a:br>
            <a:r>
              <a:rPr lang="en-US" sz="1200" b="1" dirty="0">
                <a:latin typeface="+mn-lt"/>
              </a:rPr>
              <a:t>Security</a:t>
            </a:r>
            <a:br>
              <a:rPr lang="en-US" sz="1200" b="1" dirty="0">
                <a:latin typeface="+mn-lt"/>
              </a:rPr>
            </a:br>
            <a:r>
              <a:rPr lang="en-US" sz="1200" b="1" dirty="0">
                <a:latin typeface="+mn-lt"/>
              </a:rPr>
              <a:t>Contexts</a:t>
            </a:r>
          </a:p>
        </p:txBody>
      </p:sp>
      <p:sp>
        <p:nvSpPr>
          <p:cNvPr id="12311" name="TextBox 206"/>
          <p:cNvSpPr txBox="1">
            <a:spLocks noChangeArrowheads="1"/>
          </p:cNvSpPr>
          <p:nvPr/>
        </p:nvSpPr>
        <p:spPr bwMode="auto">
          <a:xfrm>
            <a:off x="2081213" y="3221038"/>
            <a:ext cx="1347787" cy="400050"/>
          </a:xfrm>
          <a:prstGeom prst="rect">
            <a:avLst/>
          </a:prstGeom>
          <a:noFill/>
          <a:ln w="9525">
            <a:noFill/>
            <a:miter lim="800000"/>
            <a:headEnd/>
            <a:tailEnd/>
          </a:ln>
        </p:spPr>
        <p:txBody>
          <a:bodyPr>
            <a:spAutoFit/>
          </a:bodyPr>
          <a:lstStyle/>
          <a:p>
            <a:pPr algn="ctr"/>
            <a:r>
              <a:rPr lang="en-US" sz="1000" dirty="0"/>
              <a:t>Smart Pump</a:t>
            </a:r>
            <a:br>
              <a:rPr lang="en-US" sz="1000" dirty="0"/>
            </a:br>
            <a:r>
              <a:rPr lang="en-US" sz="1000" dirty="0"/>
              <a:t>Monitoring/Admin</a:t>
            </a:r>
          </a:p>
        </p:txBody>
      </p:sp>
      <p:pic>
        <p:nvPicPr>
          <p:cNvPr id="12312" name="Picture 52" descr="WLAN_Controller"/>
          <p:cNvPicPr>
            <a:picLocks noChangeAspect="1" noChangeArrowheads="1"/>
          </p:cNvPicPr>
          <p:nvPr/>
        </p:nvPicPr>
        <p:blipFill>
          <a:blip r:embed="rId11" cstate="print"/>
          <a:srcRect/>
          <a:stretch>
            <a:fillRect/>
          </a:stretch>
        </p:blipFill>
        <p:spPr bwMode="auto">
          <a:xfrm>
            <a:off x="946150" y="2901950"/>
            <a:ext cx="381000" cy="187325"/>
          </a:xfrm>
          <a:prstGeom prst="rect">
            <a:avLst/>
          </a:prstGeom>
          <a:noFill/>
          <a:ln w="9525">
            <a:noFill/>
            <a:miter lim="800000"/>
            <a:headEnd/>
            <a:tailEnd/>
          </a:ln>
        </p:spPr>
      </p:pic>
      <p:pic>
        <p:nvPicPr>
          <p:cNvPr id="12313" name="Picture 52" descr="WLAN_Controller"/>
          <p:cNvPicPr>
            <a:picLocks noChangeAspect="1" noChangeArrowheads="1"/>
          </p:cNvPicPr>
          <p:nvPr/>
        </p:nvPicPr>
        <p:blipFill>
          <a:blip r:embed="rId11" cstate="print"/>
          <a:srcRect/>
          <a:stretch>
            <a:fillRect/>
          </a:stretch>
        </p:blipFill>
        <p:spPr bwMode="auto">
          <a:xfrm>
            <a:off x="1047750" y="2992438"/>
            <a:ext cx="381000" cy="187325"/>
          </a:xfrm>
          <a:prstGeom prst="rect">
            <a:avLst/>
          </a:prstGeom>
          <a:noFill/>
          <a:ln w="9525">
            <a:noFill/>
            <a:miter lim="800000"/>
            <a:headEnd/>
            <a:tailEnd/>
          </a:ln>
        </p:spPr>
      </p:pic>
      <p:sp>
        <p:nvSpPr>
          <p:cNvPr id="228" name="TextBox 227"/>
          <p:cNvSpPr txBox="1"/>
          <p:nvPr/>
        </p:nvSpPr>
        <p:spPr>
          <a:xfrm>
            <a:off x="6174767" y="4019490"/>
            <a:ext cx="988033" cy="400110"/>
          </a:xfrm>
          <a:prstGeom prst="rect">
            <a:avLst/>
          </a:prstGeom>
          <a:noFill/>
          <a:scene3d>
            <a:camera prst="orthographicFront">
              <a:rot lat="0" lon="0" rev="0"/>
            </a:camera>
            <a:lightRig rig="threePt" dir="t"/>
          </a:scene3d>
        </p:spPr>
        <p:txBody>
          <a:bodyPr>
            <a:spAutoFit/>
          </a:bodyPr>
          <a:lstStyle/>
          <a:p>
            <a:pPr fontAlgn="auto">
              <a:spcBef>
                <a:spcPts val="0"/>
              </a:spcBef>
              <a:spcAft>
                <a:spcPts val="0"/>
              </a:spcAft>
              <a:defRPr/>
            </a:pPr>
            <a:r>
              <a:rPr lang="en-US" sz="1000" dirty="0">
                <a:latin typeface="+mn-lt"/>
              </a:rPr>
              <a:t>ASA 5500 with SSM</a:t>
            </a:r>
          </a:p>
        </p:txBody>
      </p:sp>
      <p:pic>
        <p:nvPicPr>
          <p:cNvPr id="12315" name="Picture 57" descr="icon_color"/>
          <p:cNvPicPr>
            <a:picLocks noChangeAspect="1" noChangeArrowheads="1"/>
          </p:cNvPicPr>
          <p:nvPr/>
        </p:nvPicPr>
        <p:blipFill>
          <a:blip r:embed="rId10" cstate="print"/>
          <a:srcRect/>
          <a:stretch>
            <a:fillRect/>
          </a:stretch>
        </p:blipFill>
        <p:spPr bwMode="auto">
          <a:xfrm>
            <a:off x="7234238" y="2112963"/>
            <a:ext cx="460375" cy="439737"/>
          </a:xfrm>
          <a:prstGeom prst="rect">
            <a:avLst/>
          </a:prstGeom>
          <a:noFill/>
          <a:ln w="9525">
            <a:noFill/>
            <a:miter lim="800000"/>
            <a:headEnd/>
            <a:tailEnd/>
          </a:ln>
        </p:spPr>
      </p:pic>
      <p:pic>
        <p:nvPicPr>
          <p:cNvPr id="12316" name="Picture 57" descr="icon_color"/>
          <p:cNvPicPr>
            <a:picLocks noChangeAspect="1" noChangeArrowheads="1"/>
          </p:cNvPicPr>
          <p:nvPr/>
        </p:nvPicPr>
        <p:blipFill>
          <a:blip r:embed="rId10" cstate="print"/>
          <a:srcRect/>
          <a:stretch>
            <a:fillRect/>
          </a:stretch>
        </p:blipFill>
        <p:spPr bwMode="auto">
          <a:xfrm>
            <a:off x="7386638" y="2265363"/>
            <a:ext cx="460375" cy="439737"/>
          </a:xfrm>
          <a:prstGeom prst="rect">
            <a:avLst/>
          </a:prstGeom>
          <a:noFill/>
          <a:ln w="9525">
            <a:noFill/>
            <a:miter lim="800000"/>
            <a:headEnd/>
            <a:tailEnd/>
          </a:ln>
        </p:spPr>
      </p:pic>
      <p:pic>
        <p:nvPicPr>
          <p:cNvPr id="12317" name="Picture 12"/>
          <p:cNvPicPr>
            <a:picLocks noChangeAspect="1" noChangeArrowheads="1"/>
          </p:cNvPicPr>
          <p:nvPr/>
        </p:nvPicPr>
        <p:blipFill>
          <a:blip r:embed="rId12" cstate="print"/>
          <a:srcRect/>
          <a:stretch>
            <a:fillRect/>
          </a:stretch>
        </p:blipFill>
        <p:spPr bwMode="auto">
          <a:xfrm>
            <a:off x="5859463" y="1920875"/>
            <a:ext cx="404812" cy="398463"/>
          </a:xfrm>
          <a:prstGeom prst="rect">
            <a:avLst/>
          </a:prstGeom>
          <a:noFill/>
          <a:ln w="9525">
            <a:noFill/>
            <a:miter lim="800000"/>
            <a:headEnd/>
            <a:tailEnd/>
          </a:ln>
        </p:spPr>
      </p:pic>
      <p:pic>
        <p:nvPicPr>
          <p:cNvPr id="12318" name="Picture 12"/>
          <p:cNvPicPr>
            <a:picLocks noChangeAspect="1" noChangeArrowheads="1"/>
          </p:cNvPicPr>
          <p:nvPr/>
        </p:nvPicPr>
        <p:blipFill>
          <a:blip r:embed="rId12" cstate="print"/>
          <a:srcRect/>
          <a:stretch>
            <a:fillRect/>
          </a:stretch>
        </p:blipFill>
        <p:spPr bwMode="auto">
          <a:xfrm>
            <a:off x="5961063" y="2011363"/>
            <a:ext cx="403225" cy="398462"/>
          </a:xfrm>
          <a:prstGeom prst="rect">
            <a:avLst/>
          </a:prstGeom>
          <a:noFill/>
          <a:ln w="9525">
            <a:noFill/>
            <a:miter lim="800000"/>
            <a:headEnd/>
            <a:tailEnd/>
          </a:ln>
        </p:spPr>
      </p:pic>
      <p:cxnSp>
        <p:nvCxnSpPr>
          <p:cNvPr id="12319" name="Straight Arrow Connector 239"/>
          <p:cNvCxnSpPr>
            <a:cxnSpLocks noChangeShapeType="1"/>
          </p:cNvCxnSpPr>
          <p:nvPr/>
        </p:nvCxnSpPr>
        <p:spPr bwMode="auto">
          <a:xfrm rot="10800000" flipV="1">
            <a:off x="6407150" y="2286000"/>
            <a:ext cx="733425" cy="1588"/>
          </a:xfrm>
          <a:prstGeom prst="straightConnector1">
            <a:avLst/>
          </a:prstGeom>
          <a:noFill/>
          <a:ln w="9525" algn="ctr">
            <a:solidFill>
              <a:schemeClr val="tx2"/>
            </a:solidFill>
            <a:round/>
            <a:headEnd type="arrow" w="med" len="med"/>
            <a:tailEnd type="arrow" w="med" len="med"/>
          </a:ln>
        </p:spPr>
      </p:cxnSp>
      <p:sp>
        <p:nvSpPr>
          <p:cNvPr id="242" name="TextBox 241"/>
          <p:cNvSpPr txBox="1"/>
          <p:nvPr/>
        </p:nvSpPr>
        <p:spPr>
          <a:xfrm>
            <a:off x="5486400" y="2380734"/>
            <a:ext cx="1274004" cy="400110"/>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000" dirty="0">
                <a:latin typeface="+mn-lt"/>
              </a:rPr>
              <a:t>AAA Authentication Server</a:t>
            </a:r>
          </a:p>
        </p:txBody>
      </p:sp>
      <p:pic>
        <p:nvPicPr>
          <p:cNvPr id="12321" name="Picture 52"/>
          <p:cNvPicPr>
            <a:picLocks noChangeAspect="1" noChangeArrowheads="1"/>
          </p:cNvPicPr>
          <p:nvPr/>
        </p:nvPicPr>
        <p:blipFill>
          <a:blip r:embed="rId13" cstate="print"/>
          <a:srcRect/>
          <a:stretch>
            <a:fillRect/>
          </a:stretch>
        </p:blipFill>
        <p:spPr bwMode="auto">
          <a:xfrm>
            <a:off x="5278438" y="4778375"/>
            <a:ext cx="536575" cy="712788"/>
          </a:xfrm>
          <a:prstGeom prst="rect">
            <a:avLst/>
          </a:prstGeom>
          <a:noFill/>
          <a:ln w="9525" algn="ctr">
            <a:noFill/>
            <a:miter lim="800000"/>
            <a:headEnd/>
            <a:tailEnd/>
          </a:ln>
        </p:spPr>
      </p:pic>
      <p:pic>
        <p:nvPicPr>
          <p:cNvPr id="12322" name="Picture 55" descr="NAC Appliance"/>
          <p:cNvPicPr>
            <a:picLocks noChangeAspect="1" noChangeArrowheads="1"/>
          </p:cNvPicPr>
          <p:nvPr/>
        </p:nvPicPr>
        <p:blipFill>
          <a:blip r:embed="rId14" cstate="print"/>
          <a:srcRect/>
          <a:stretch>
            <a:fillRect/>
          </a:stretch>
        </p:blipFill>
        <p:spPr bwMode="auto">
          <a:xfrm>
            <a:off x="1647825" y="3213100"/>
            <a:ext cx="504825" cy="363538"/>
          </a:xfrm>
          <a:prstGeom prst="rect">
            <a:avLst/>
          </a:prstGeom>
          <a:noFill/>
          <a:ln w="9525">
            <a:noFill/>
            <a:miter lim="800000"/>
            <a:headEnd/>
            <a:tailEnd/>
          </a:ln>
        </p:spPr>
      </p:pic>
      <p:sp>
        <p:nvSpPr>
          <p:cNvPr id="250" name="TextBox 249"/>
          <p:cNvSpPr txBox="1"/>
          <p:nvPr/>
        </p:nvSpPr>
        <p:spPr>
          <a:xfrm>
            <a:off x="5902504" y="5070299"/>
            <a:ext cx="988033" cy="246221"/>
          </a:xfrm>
          <a:prstGeom prst="rect">
            <a:avLst/>
          </a:prstGeom>
          <a:noFill/>
          <a:scene3d>
            <a:camera prst="orthographicFront">
              <a:rot lat="0" lon="0" rev="0"/>
            </a:camera>
            <a:lightRig rig="threePt" dir="t"/>
          </a:scene3d>
        </p:spPr>
        <p:txBody>
          <a:bodyPr>
            <a:spAutoFit/>
          </a:bodyPr>
          <a:lstStyle/>
          <a:p>
            <a:pPr fontAlgn="auto">
              <a:spcBef>
                <a:spcPts val="0"/>
              </a:spcBef>
              <a:spcAft>
                <a:spcPts val="0"/>
              </a:spcAft>
              <a:defRPr/>
            </a:pPr>
            <a:r>
              <a:rPr lang="en-US" sz="1000" dirty="0">
                <a:latin typeface="+mn-lt"/>
              </a:rPr>
              <a:t>VDI Server(s)</a:t>
            </a:r>
          </a:p>
        </p:txBody>
      </p:sp>
      <p:pic>
        <p:nvPicPr>
          <p:cNvPr id="12326" name="Picture 52"/>
          <p:cNvPicPr>
            <a:picLocks noChangeAspect="1" noChangeArrowheads="1"/>
          </p:cNvPicPr>
          <p:nvPr/>
        </p:nvPicPr>
        <p:blipFill>
          <a:blip r:embed="rId13" cstate="print"/>
          <a:srcRect/>
          <a:stretch>
            <a:fillRect/>
          </a:stretch>
        </p:blipFill>
        <p:spPr bwMode="auto">
          <a:xfrm>
            <a:off x="5430838" y="4930775"/>
            <a:ext cx="536575" cy="712788"/>
          </a:xfrm>
          <a:prstGeom prst="rect">
            <a:avLst/>
          </a:prstGeom>
          <a:noFill/>
          <a:ln w="9525" algn="ctr">
            <a:noFill/>
            <a:miter lim="800000"/>
            <a:headEnd/>
            <a:tailEnd/>
          </a:ln>
        </p:spPr>
      </p:pic>
      <p:cxnSp>
        <p:nvCxnSpPr>
          <p:cNvPr id="12327" name="Straight Arrow Connector 252"/>
          <p:cNvCxnSpPr>
            <a:cxnSpLocks noChangeShapeType="1"/>
          </p:cNvCxnSpPr>
          <p:nvPr/>
        </p:nvCxnSpPr>
        <p:spPr bwMode="auto">
          <a:xfrm rot="5400000" flipH="1" flipV="1">
            <a:off x="5199857" y="4541044"/>
            <a:ext cx="450850" cy="1587"/>
          </a:xfrm>
          <a:prstGeom prst="straightConnector1">
            <a:avLst/>
          </a:prstGeom>
          <a:noFill/>
          <a:ln w="15875" algn="ctr">
            <a:solidFill>
              <a:schemeClr val="tx1"/>
            </a:solidFill>
            <a:round/>
            <a:headEnd/>
            <a:tailEnd type="arrow" w="med" len="med"/>
          </a:ln>
        </p:spPr>
      </p:cxnSp>
      <p:cxnSp>
        <p:nvCxnSpPr>
          <p:cNvPr id="12328" name="Straight Arrow Connector 253"/>
          <p:cNvCxnSpPr>
            <a:cxnSpLocks noChangeShapeType="1"/>
          </p:cNvCxnSpPr>
          <p:nvPr/>
        </p:nvCxnSpPr>
        <p:spPr bwMode="auto">
          <a:xfrm rot="16200000" flipH="1">
            <a:off x="5490369" y="4564856"/>
            <a:ext cx="420688" cy="3175"/>
          </a:xfrm>
          <a:prstGeom prst="straightConnector1">
            <a:avLst/>
          </a:prstGeom>
          <a:noFill/>
          <a:ln w="15875" algn="ctr">
            <a:solidFill>
              <a:schemeClr val="tx1"/>
            </a:solidFill>
            <a:round/>
            <a:headEnd/>
            <a:tailEnd type="arrow" w="med" len="med"/>
          </a:ln>
        </p:spPr>
      </p:cxnSp>
      <p:sp>
        <p:nvSpPr>
          <p:cNvPr id="258" name="TextBox 257"/>
          <p:cNvSpPr txBox="1"/>
          <p:nvPr/>
        </p:nvSpPr>
        <p:spPr>
          <a:xfrm>
            <a:off x="4534928" y="3661024"/>
            <a:ext cx="828780" cy="553998"/>
          </a:xfrm>
          <a:prstGeom prst="rect">
            <a:avLst/>
          </a:prstGeom>
          <a:noFill/>
          <a:scene3d>
            <a:camera prst="orthographicFront">
              <a:rot lat="0" lon="0" rev="0"/>
            </a:camera>
            <a:lightRig rig="threePt" dir="t"/>
          </a:scene3d>
        </p:spPr>
        <p:txBody>
          <a:bodyPr>
            <a:spAutoFit/>
          </a:bodyPr>
          <a:lstStyle/>
          <a:p>
            <a:pPr fontAlgn="auto">
              <a:spcBef>
                <a:spcPts val="0"/>
              </a:spcBef>
              <a:spcAft>
                <a:spcPts val="0"/>
              </a:spcAft>
              <a:defRPr/>
            </a:pPr>
            <a:r>
              <a:rPr lang="en-US" sz="1000" dirty="0">
                <a:latin typeface="+mn-lt"/>
              </a:rPr>
              <a:t>Trusted</a:t>
            </a:r>
            <a:br>
              <a:rPr lang="en-US" sz="1000" dirty="0">
                <a:latin typeface="+mn-lt"/>
              </a:rPr>
            </a:br>
            <a:r>
              <a:rPr lang="en-US" sz="1000" dirty="0">
                <a:latin typeface="+mn-lt"/>
              </a:rPr>
              <a:t>Inside</a:t>
            </a:r>
            <a:br>
              <a:rPr lang="en-US" sz="1000" dirty="0">
                <a:latin typeface="+mn-lt"/>
              </a:rPr>
            </a:br>
            <a:r>
              <a:rPr lang="en-US" sz="1000" dirty="0">
                <a:latin typeface="+mn-lt"/>
              </a:rPr>
              <a:t>Interface(s)</a:t>
            </a:r>
          </a:p>
        </p:txBody>
      </p:sp>
      <p:cxnSp>
        <p:nvCxnSpPr>
          <p:cNvPr id="12330" name="Straight Connector 262"/>
          <p:cNvCxnSpPr>
            <a:cxnSpLocks noChangeShapeType="1"/>
          </p:cNvCxnSpPr>
          <p:nvPr/>
        </p:nvCxnSpPr>
        <p:spPr bwMode="auto">
          <a:xfrm rot="16200000" flipH="1">
            <a:off x="3883819" y="4366419"/>
            <a:ext cx="3368675" cy="20637"/>
          </a:xfrm>
          <a:prstGeom prst="line">
            <a:avLst/>
          </a:prstGeom>
          <a:noFill/>
          <a:ln w="41275" algn="ctr">
            <a:solidFill>
              <a:schemeClr val="accent1"/>
            </a:solidFill>
            <a:prstDash val="sysDash"/>
            <a:round/>
            <a:headEnd/>
            <a:tailEnd/>
          </a:ln>
        </p:spPr>
      </p:cxnSp>
      <p:sp>
        <p:nvSpPr>
          <p:cNvPr id="268" name="TextBox 267"/>
          <p:cNvSpPr txBox="1"/>
          <p:nvPr/>
        </p:nvSpPr>
        <p:spPr>
          <a:xfrm>
            <a:off x="5005238" y="6013809"/>
            <a:ext cx="1243162" cy="707886"/>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000" dirty="0">
                <a:latin typeface="+mn-lt"/>
              </a:rPr>
              <a:t>Protocol break between vendor and clinical network</a:t>
            </a:r>
          </a:p>
        </p:txBody>
      </p:sp>
      <p:pic>
        <p:nvPicPr>
          <p:cNvPr id="12332" name="Picture 1040"/>
          <p:cNvPicPr>
            <a:picLocks noChangeArrowheads="1"/>
          </p:cNvPicPr>
          <p:nvPr/>
        </p:nvPicPr>
        <p:blipFill>
          <a:blip r:embed="rId15" cstate="print"/>
          <a:srcRect/>
          <a:stretch>
            <a:fillRect/>
          </a:stretch>
        </p:blipFill>
        <p:spPr bwMode="auto">
          <a:xfrm>
            <a:off x="6350000" y="5767388"/>
            <a:ext cx="501650" cy="346075"/>
          </a:xfrm>
          <a:prstGeom prst="rect">
            <a:avLst/>
          </a:prstGeom>
          <a:noFill/>
          <a:ln w="9525">
            <a:noFill/>
            <a:miter lim="800000"/>
            <a:headEnd/>
            <a:tailEnd/>
          </a:ln>
        </p:spPr>
      </p:pic>
      <p:cxnSp>
        <p:nvCxnSpPr>
          <p:cNvPr id="12333" name="Straight Arrow Connector 269"/>
          <p:cNvCxnSpPr>
            <a:cxnSpLocks noChangeShapeType="1"/>
          </p:cNvCxnSpPr>
          <p:nvPr/>
        </p:nvCxnSpPr>
        <p:spPr bwMode="auto">
          <a:xfrm>
            <a:off x="5954713" y="5502275"/>
            <a:ext cx="436562" cy="241300"/>
          </a:xfrm>
          <a:prstGeom prst="straightConnector1">
            <a:avLst/>
          </a:prstGeom>
          <a:noFill/>
          <a:ln w="9525" algn="ctr">
            <a:solidFill>
              <a:schemeClr val="tx2"/>
            </a:solidFill>
            <a:round/>
            <a:headEnd/>
            <a:tailEnd type="arrow" w="med" len="med"/>
          </a:ln>
        </p:spPr>
      </p:cxnSp>
      <p:sp>
        <p:nvSpPr>
          <p:cNvPr id="273" name="TextBox 272"/>
          <p:cNvSpPr txBox="1"/>
          <p:nvPr/>
        </p:nvSpPr>
        <p:spPr>
          <a:xfrm>
            <a:off x="6146800" y="6075402"/>
            <a:ext cx="988033" cy="553998"/>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000" dirty="0">
                <a:latin typeface="+mn-lt"/>
              </a:rPr>
              <a:t>Session</a:t>
            </a:r>
            <a:br>
              <a:rPr lang="en-US" sz="1000" dirty="0">
                <a:latin typeface="+mn-lt"/>
              </a:rPr>
            </a:br>
            <a:r>
              <a:rPr lang="en-US" sz="1000" dirty="0">
                <a:latin typeface="+mn-lt"/>
              </a:rPr>
              <a:t>Logging &amp;  Recording</a:t>
            </a:r>
          </a:p>
        </p:txBody>
      </p:sp>
      <p:pic>
        <p:nvPicPr>
          <p:cNvPr id="12335" name="Picture 23"/>
          <p:cNvPicPr>
            <a:picLocks noChangeArrowheads="1"/>
          </p:cNvPicPr>
          <p:nvPr/>
        </p:nvPicPr>
        <p:blipFill>
          <a:blip r:embed="rId16" cstate="print"/>
          <a:srcRect/>
          <a:stretch>
            <a:fillRect/>
          </a:stretch>
        </p:blipFill>
        <p:spPr bwMode="auto">
          <a:xfrm>
            <a:off x="8042275" y="4503738"/>
            <a:ext cx="1057275" cy="836612"/>
          </a:xfrm>
          <a:prstGeom prst="rect">
            <a:avLst/>
          </a:prstGeom>
          <a:noFill/>
          <a:ln w="9525">
            <a:noFill/>
            <a:miter lim="800000"/>
            <a:headEnd/>
            <a:tailEnd/>
          </a:ln>
        </p:spPr>
      </p:pic>
      <p:sp>
        <p:nvSpPr>
          <p:cNvPr id="275" name="TextBox 274"/>
          <p:cNvSpPr txBox="1"/>
          <p:nvPr/>
        </p:nvSpPr>
        <p:spPr>
          <a:xfrm>
            <a:off x="7861442" y="5303180"/>
            <a:ext cx="1272284" cy="707886"/>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000" dirty="0">
                <a:latin typeface="+mn-lt"/>
              </a:rPr>
              <a:t>Vendor Support Call Center</a:t>
            </a:r>
            <a:br>
              <a:rPr lang="en-US" sz="1000" dirty="0">
                <a:latin typeface="+mn-lt"/>
              </a:rPr>
            </a:br>
            <a:r>
              <a:rPr lang="en-US" sz="1000" dirty="0">
                <a:latin typeface="+mn-lt"/>
              </a:rPr>
              <a:t>Dedicated or Client based VPN Access</a:t>
            </a:r>
          </a:p>
        </p:txBody>
      </p:sp>
      <p:pic>
        <p:nvPicPr>
          <p:cNvPr id="12337" name="Picture 15"/>
          <p:cNvPicPr>
            <a:picLocks noChangeArrowheads="1"/>
          </p:cNvPicPr>
          <p:nvPr/>
        </p:nvPicPr>
        <p:blipFill>
          <a:blip r:embed="rId17" cstate="print"/>
          <a:srcRect/>
          <a:stretch>
            <a:fillRect/>
          </a:stretch>
        </p:blipFill>
        <p:spPr bwMode="auto">
          <a:xfrm>
            <a:off x="6786563" y="4545013"/>
            <a:ext cx="1268412" cy="849312"/>
          </a:xfrm>
          <a:prstGeom prst="rect">
            <a:avLst/>
          </a:prstGeom>
          <a:noFill/>
          <a:ln w="9525">
            <a:noFill/>
            <a:miter lim="800000"/>
            <a:headEnd/>
            <a:tailEnd/>
          </a:ln>
        </p:spPr>
      </p:pic>
      <p:sp>
        <p:nvSpPr>
          <p:cNvPr id="282" name="TextBox 281"/>
          <p:cNvSpPr txBox="1"/>
          <p:nvPr/>
        </p:nvSpPr>
        <p:spPr>
          <a:xfrm>
            <a:off x="6750120" y="5373386"/>
            <a:ext cx="1272284" cy="553998"/>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000" dirty="0">
                <a:latin typeface="+mn-lt"/>
              </a:rPr>
              <a:t>On-call Support Staff (Biomed)</a:t>
            </a:r>
            <a:br>
              <a:rPr lang="en-US" sz="1000" dirty="0">
                <a:latin typeface="+mn-lt"/>
              </a:rPr>
            </a:br>
            <a:r>
              <a:rPr lang="en-US" sz="1000" dirty="0">
                <a:latin typeface="+mn-lt"/>
              </a:rPr>
              <a:t>SSL/AES VPN</a:t>
            </a:r>
          </a:p>
        </p:txBody>
      </p:sp>
      <p:pic>
        <p:nvPicPr>
          <p:cNvPr id="12339" name="Picture 4"/>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2447925" y="4335463"/>
            <a:ext cx="650875" cy="520700"/>
          </a:xfrm>
          <a:prstGeom prst="rect">
            <a:avLst/>
          </a:prstGeom>
          <a:noFill/>
          <a:ln w="9525">
            <a:noFill/>
            <a:miter lim="800000"/>
            <a:headEnd/>
            <a:tailEnd/>
          </a:ln>
        </p:spPr>
      </p:pic>
      <p:sp>
        <p:nvSpPr>
          <p:cNvPr id="12340" name="TextBox 286"/>
          <p:cNvSpPr txBox="1">
            <a:spLocks noChangeArrowheads="1"/>
          </p:cNvSpPr>
          <p:nvPr/>
        </p:nvSpPr>
        <p:spPr bwMode="auto">
          <a:xfrm>
            <a:off x="2305050" y="4695825"/>
            <a:ext cx="950913" cy="246063"/>
          </a:xfrm>
          <a:prstGeom prst="rect">
            <a:avLst/>
          </a:prstGeom>
          <a:noFill/>
          <a:ln w="9525">
            <a:noFill/>
            <a:miter lim="800000"/>
            <a:headEnd/>
            <a:tailEnd/>
          </a:ln>
        </p:spPr>
        <p:txBody>
          <a:bodyPr>
            <a:spAutoFit/>
          </a:bodyPr>
          <a:lstStyle/>
          <a:p>
            <a:pPr algn="ctr"/>
            <a:r>
              <a:rPr lang="en-US" sz="1000" dirty="0"/>
              <a:t>Cisco UCS</a:t>
            </a:r>
          </a:p>
        </p:txBody>
      </p:sp>
      <p:sp>
        <p:nvSpPr>
          <p:cNvPr id="291" name="TextBox 290"/>
          <p:cNvSpPr txBox="1"/>
          <p:nvPr/>
        </p:nvSpPr>
        <p:spPr>
          <a:xfrm>
            <a:off x="5715000" y="1582579"/>
            <a:ext cx="2678250" cy="246221"/>
          </a:xfrm>
          <a:prstGeom prst="rect">
            <a:avLst/>
          </a:prstGeom>
          <a:noFill/>
          <a:scene3d>
            <a:camera prst="orthographicFront">
              <a:rot lat="0" lon="0" rev="0"/>
            </a:camera>
            <a:lightRig rig="threePt" dir="t"/>
          </a:scene3d>
        </p:spPr>
        <p:txBody>
          <a:bodyPr wrap="square">
            <a:spAutoFit/>
          </a:bodyPr>
          <a:lstStyle/>
          <a:p>
            <a:pPr fontAlgn="auto">
              <a:spcBef>
                <a:spcPts val="0"/>
              </a:spcBef>
              <a:spcAft>
                <a:spcPts val="0"/>
              </a:spcAft>
              <a:defRPr/>
            </a:pPr>
            <a:r>
              <a:rPr lang="en-US" sz="1000" dirty="0" smtClean="0">
                <a:latin typeface="+mn-lt"/>
              </a:rPr>
              <a:t>Identity Service Engine</a:t>
            </a:r>
            <a:endParaRPr lang="en-US" sz="1000" dirty="0">
              <a:latin typeface="+mn-lt"/>
            </a:endParaRPr>
          </a:p>
        </p:txBody>
      </p:sp>
      <p:cxnSp>
        <p:nvCxnSpPr>
          <p:cNvPr id="12344" name="Straight Arrow Connector 291"/>
          <p:cNvCxnSpPr>
            <a:cxnSpLocks noChangeShapeType="1"/>
          </p:cNvCxnSpPr>
          <p:nvPr/>
        </p:nvCxnSpPr>
        <p:spPr bwMode="auto">
          <a:xfrm rot="10800000">
            <a:off x="6781800" y="1828800"/>
            <a:ext cx="400050" cy="349250"/>
          </a:xfrm>
          <a:prstGeom prst="straightConnector1">
            <a:avLst/>
          </a:prstGeom>
          <a:noFill/>
          <a:ln w="9525" algn="ctr">
            <a:solidFill>
              <a:schemeClr val="tx2"/>
            </a:solidFill>
            <a:round/>
            <a:headEnd type="arrow" w="med" len="med"/>
            <a:tailEnd type="arrow" w="med" len="med"/>
          </a:ln>
        </p:spPr>
      </p:cxnSp>
      <p:sp>
        <p:nvSpPr>
          <p:cNvPr id="130" name="Rounded Rectangle 129"/>
          <p:cNvSpPr/>
          <p:nvPr/>
        </p:nvSpPr>
        <p:spPr>
          <a:xfrm>
            <a:off x="3429000" y="1981200"/>
            <a:ext cx="1146175" cy="3352800"/>
          </a:xfrm>
          <a:prstGeom prst="roundRect">
            <a:avLst>
              <a:gd name="adj" fmla="val 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346" name="Picture 42" descr="File Server_Updated2005"/>
          <p:cNvPicPr>
            <a:picLocks noChangeAspect="1" noChangeArrowheads="1"/>
          </p:cNvPicPr>
          <p:nvPr/>
        </p:nvPicPr>
        <p:blipFill>
          <a:blip r:embed="rId19" cstate="print"/>
          <a:srcRect/>
          <a:stretch>
            <a:fillRect/>
          </a:stretch>
        </p:blipFill>
        <p:spPr bwMode="auto">
          <a:xfrm>
            <a:off x="2590800" y="2840038"/>
            <a:ext cx="295275" cy="392112"/>
          </a:xfrm>
          <a:prstGeom prst="rect">
            <a:avLst/>
          </a:prstGeom>
          <a:noFill/>
          <a:ln w="9525">
            <a:noFill/>
            <a:miter lim="800000"/>
            <a:headEnd/>
            <a:tailEnd/>
          </a:ln>
        </p:spPr>
      </p:pic>
      <p:sp>
        <p:nvSpPr>
          <p:cNvPr id="160" name="Rounded Rectangle 159"/>
          <p:cNvSpPr/>
          <p:nvPr/>
        </p:nvSpPr>
        <p:spPr>
          <a:xfrm>
            <a:off x="3500438" y="2671763"/>
            <a:ext cx="1004887" cy="823912"/>
          </a:xfrm>
          <a:prstGeom prst="roundRect">
            <a:avLst>
              <a:gd name="adj" fmla="val 12108"/>
            </a:avLst>
          </a:prstGeom>
          <a:no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19050">
                <a:solidFill>
                  <a:schemeClr val="tx1"/>
                </a:solidFill>
              </a:ln>
            </a:endParaRPr>
          </a:p>
        </p:txBody>
      </p:sp>
      <p:sp>
        <p:nvSpPr>
          <p:cNvPr id="162" name="Rounded Rectangle 161"/>
          <p:cNvSpPr/>
          <p:nvPr/>
        </p:nvSpPr>
        <p:spPr>
          <a:xfrm>
            <a:off x="3500438" y="4149725"/>
            <a:ext cx="1004887" cy="823913"/>
          </a:xfrm>
          <a:prstGeom prst="roundRect">
            <a:avLst>
              <a:gd name="adj" fmla="val 12108"/>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19050">
                <a:solidFill>
                  <a:schemeClr val="tx1"/>
                </a:solidFill>
              </a:ln>
            </a:endParaRPr>
          </a:p>
        </p:txBody>
      </p:sp>
      <p:pic>
        <p:nvPicPr>
          <p:cNvPr id="12349" name="Picture 36" descr="Router with firewall"/>
          <p:cNvPicPr>
            <a:picLocks noChangeAspect="1" noChangeArrowheads="1"/>
          </p:cNvPicPr>
          <p:nvPr/>
        </p:nvPicPr>
        <p:blipFill>
          <a:blip r:embed="rId20" cstate="print"/>
          <a:srcRect/>
          <a:stretch>
            <a:fillRect/>
          </a:stretch>
        </p:blipFill>
        <p:spPr bwMode="auto">
          <a:xfrm>
            <a:off x="8197850" y="4378325"/>
            <a:ext cx="412750" cy="346075"/>
          </a:xfrm>
          <a:prstGeom prst="rect">
            <a:avLst/>
          </a:prstGeom>
          <a:noFill/>
          <a:ln w="9525">
            <a:noFill/>
            <a:miter lim="800000"/>
            <a:headEnd/>
            <a:tailEnd/>
          </a:ln>
        </p:spPr>
      </p:pic>
      <p:pic>
        <p:nvPicPr>
          <p:cNvPr id="12350" name="Picture 36" descr="Router with firewall"/>
          <p:cNvPicPr>
            <a:picLocks noChangeAspect="1" noChangeArrowheads="1"/>
          </p:cNvPicPr>
          <p:nvPr/>
        </p:nvPicPr>
        <p:blipFill>
          <a:blip r:embed="rId20" cstate="print"/>
          <a:srcRect/>
          <a:stretch>
            <a:fillRect/>
          </a:stretch>
        </p:blipFill>
        <p:spPr bwMode="auto">
          <a:xfrm>
            <a:off x="8534400" y="4483100"/>
            <a:ext cx="412750" cy="346075"/>
          </a:xfrm>
          <a:prstGeom prst="rect">
            <a:avLst/>
          </a:prstGeom>
          <a:noFill/>
          <a:ln w="9525">
            <a:noFill/>
            <a:miter lim="800000"/>
            <a:headEnd/>
            <a:tailEnd/>
          </a:ln>
        </p:spPr>
      </p:pic>
      <p:grpSp>
        <p:nvGrpSpPr>
          <p:cNvPr id="12351" name="Group 109"/>
          <p:cNvGrpSpPr>
            <a:grpSpLocks/>
          </p:cNvGrpSpPr>
          <p:nvPr/>
        </p:nvGrpSpPr>
        <p:grpSpPr bwMode="auto">
          <a:xfrm>
            <a:off x="6191250" y="3105150"/>
            <a:ext cx="1352550" cy="933450"/>
            <a:chOff x="4189399" y="2580907"/>
            <a:chExt cx="936458" cy="565146"/>
          </a:xfrm>
        </p:grpSpPr>
        <p:pic>
          <p:nvPicPr>
            <p:cNvPr id="12363" name="Picture 14"/>
            <p:cNvPicPr>
              <a:picLocks noChangeArrowheads="1"/>
            </p:cNvPicPr>
            <p:nvPr/>
          </p:nvPicPr>
          <p:blipFill>
            <a:blip r:embed="rId6" cstate="print"/>
            <a:srcRect/>
            <a:stretch>
              <a:fillRect/>
            </a:stretch>
          </p:blipFill>
          <p:spPr bwMode="auto">
            <a:xfrm>
              <a:off x="4189399" y="2580907"/>
              <a:ext cx="936458" cy="565146"/>
            </a:xfrm>
            <a:prstGeom prst="rect">
              <a:avLst/>
            </a:prstGeom>
            <a:noFill/>
            <a:ln w="9525">
              <a:noFill/>
              <a:miter lim="800000"/>
              <a:headEnd/>
              <a:tailEnd/>
            </a:ln>
          </p:spPr>
        </p:pic>
        <p:sp>
          <p:nvSpPr>
            <p:cNvPr id="12364" name="TextBox 108"/>
            <p:cNvSpPr txBox="1">
              <a:spLocks noChangeArrowheads="1"/>
            </p:cNvSpPr>
            <p:nvPr/>
          </p:nvSpPr>
          <p:spPr bwMode="auto">
            <a:xfrm>
              <a:off x="4224634" y="2939423"/>
              <a:ext cx="881851" cy="149117"/>
            </a:xfrm>
            <a:prstGeom prst="rect">
              <a:avLst/>
            </a:prstGeom>
            <a:noFill/>
            <a:ln w="9525">
              <a:noFill/>
              <a:miter lim="800000"/>
              <a:headEnd/>
              <a:tailEnd/>
            </a:ln>
          </p:spPr>
          <p:txBody>
            <a:bodyPr>
              <a:spAutoFit/>
            </a:bodyPr>
            <a:lstStyle/>
            <a:p>
              <a:pPr algn="ctr"/>
              <a:r>
                <a:rPr lang="en-US" sz="1000" b="1" dirty="0"/>
                <a:t>IDS/IPS</a:t>
              </a:r>
            </a:p>
          </p:txBody>
        </p:sp>
      </p:grpSp>
      <p:pic>
        <p:nvPicPr>
          <p:cNvPr id="12352" name="Picture 63" descr="Guard"/>
          <p:cNvPicPr>
            <a:picLocks noChangeAspect="1" noChangeArrowheads="1"/>
          </p:cNvPicPr>
          <p:nvPr/>
        </p:nvPicPr>
        <p:blipFill>
          <a:blip r:embed="rId21" cstate="print"/>
          <a:srcRect/>
          <a:stretch>
            <a:fillRect/>
          </a:stretch>
        </p:blipFill>
        <p:spPr bwMode="auto">
          <a:xfrm>
            <a:off x="6340475" y="3235325"/>
            <a:ext cx="739775" cy="401638"/>
          </a:xfrm>
          <a:prstGeom prst="rect">
            <a:avLst/>
          </a:prstGeom>
          <a:noFill/>
          <a:ln w="9525">
            <a:noFill/>
            <a:miter lim="800000"/>
            <a:headEnd/>
            <a:tailEnd/>
          </a:ln>
        </p:spPr>
      </p:pic>
      <p:pic>
        <p:nvPicPr>
          <p:cNvPr id="12353" name="Picture 61" descr="Detector"/>
          <p:cNvPicPr>
            <a:picLocks noChangeAspect="1" noChangeArrowheads="1"/>
          </p:cNvPicPr>
          <p:nvPr/>
        </p:nvPicPr>
        <p:blipFill>
          <a:blip r:embed="rId22" cstate="print"/>
          <a:srcRect/>
          <a:stretch>
            <a:fillRect/>
          </a:stretch>
        </p:blipFill>
        <p:spPr bwMode="auto">
          <a:xfrm>
            <a:off x="6799263" y="3328988"/>
            <a:ext cx="631825" cy="404812"/>
          </a:xfrm>
          <a:prstGeom prst="rect">
            <a:avLst/>
          </a:prstGeom>
          <a:noFill/>
          <a:ln w="9525">
            <a:noFill/>
            <a:miter lim="800000"/>
            <a:headEnd/>
            <a:tailEnd/>
          </a:ln>
        </p:spPr>
      </p:pic>
      <p:sp>
        <p:nvSpPr>
          <p:cNvPr id="12354" name="TextBox 108"/>
          <p:cNvSpPr txBox="1">
            <a:spLocks noChangeArrowheads="1"/>
          </p:cNvSpPr>
          <p:nvPr/>
        </p:nvSpPr>
        <p:spPr bwMode="auto">
          <a:xfrm>
            <a:off x="633413" y="3600450"/>
            <a:ext cx="1500187" cy="238125"/>
          </a:xfrm>
          <a:prstGeom prst="rect">
            <a:avLst/>
          </a:prstGeom>
          <a:noFill/>
          <a:ln w="9525">
            <a:noFill/>
            <a:miter lim="800000"/>
            <a:headEnd/>
            <a:tailEnd/>
          </a:ln>
        </p:spPr>
        <p:txBody>
          <a:bodyPr>
            <a:spAutoFit/>
          </a:bodyPr>
          <a:lstStyle/>
          <a:p>
            <a:pPr algn="ctr">
              <a:lnSpc>
                <a:spcPct val="95000"/>
              </a:lnSpc>
            </a:pPr>
            <a:r>
              <a:rPr lang="en-US" sz="1000" dirty="0"/>
              <a:t>Pharmacy System</a:t>
            </a:r>
          </a:p>
        </p:txBody>
      </p:sp>
      <p:grpSp>
        <p:nvGrpSpPr>
          <p:cNvPr id="12355" name="Group 113"/>
          <p:cNvGrpSpPr>
            <a:grpSpLocks/>
          </p:cNvGrpSpPr>
          <p:nvPr/>
        </p:nvGrpSpPr>
        <p:grpSpPr bwMode="auto">
          <a:xfrm>
            <a:off x="1228725" y="3200400"/>
            <a:ext cx="371475" cy="400050"/>
            <a:chOff x="1143000" y="3181290"/>
            <a:chExt cx="371021" cy="400109"/>
          </a:xfrm>
        </p:grpSpPr>
        <p:pic>
          <p:nvPicPr>
            <p:cNvPr id="12361" name="Picture 42" descr="File Server_Updated2005"/>
            <p:cNvPicPr>
              <a:picLocks noChangeAspect="1" noChangeArrowheads="1"/>
            </p:cNvPicPr>
            <p:nvPr/>
          </p:nvPicPr>
          <p:blipFill>
            <a:blip r:embed="rId19" cstate="print"/>
            <a:srcRect/>
            <a:stretch>
              <a:fillRect/>
            </a:stretch>
          </p:blipFill>
          <p:spPr bwMode="auto">
            <a:xfrm>
              <a:off x="1219200" y="3181290"/>
              <a:ext cx="294821" cy="392112"/>
            </a:xfrm>
            <a:prstGeom prst="rect">
              <a:avLst/>
            </a:prstGeom>
            <a:noFill/>
            <a:ln w="9525">
              <a:noFill/>
              <a:miter lim="800000"/>
              <a:headEnd/>
              <a:tailEnd/>
            </a:ln>
          </p:spPr>
        </p:pic>
        <p:pic>
          <p:nvPicPr>
            <p:cNvPr id="12362" name="Picture 1029"/>
            <p:cNvPicPr>
              <a:picLocks noChangeArrowheads="1"/>
            </p:cNvPicPr>
            <p:nvPr/>
          </p:nvPicPr>
          <p:blipFill>
            <a:blip r:embed="rId23" cstate="print"/>
            <a:srcRect/>
            <a:stretch>
              <a:fillRect/>
            </a:stretch>
          </p:blipFill>
          <p:spPr bwMode="auto">
            <a:xfrm>
              <a:off x="1143000" y="3319480"/>
              <a:ext cx="190500" cy="261919"/>
            </a:xfrm>
            <a:prstGeom prst="rect">
              <a:avLst/>
            </a:prstGeom>
            <a:noFill/>
            <a:ln w="9525">
              <a:noFill/>
              <a:miter lim="800000"/>
              <a:headEnd/>
              <a:tailEnd/>
            </a:ln>
          </p:spPr>
        </p:pic>
      </p:grpSp>
      <p:sp>
        <p:nvSpPr>
          <p:cNvPr id="116" name="Freeform 115"/>
          <p:cNvSpPr/>
          <p:nvPr/>
        </p:nvSpPr>
        <p:spPr bwMode="auto">
          <a:xfrm>
            <a:off x="1371600" y="3022600"/>
            <a:ext cx="4203700" cy="1885950"/>
          </a:xfrm>
          <a:custGeom>
            <a:avLst/>
            <a:gdLst>
              <a:gd name="connsiteX0" fmla="*/ 3786996 w 3936521"/>
              <a:gd name="connsiteY0" fmla="*/ 1886309 h 1886309"/>
              <a:gd name="connsiteX1" fmla="*/ 3761117 w 3936521"/>
              <a:gd name="connsiteY1" fmla="*/ 1006415 h 1886309"/>
              <a:gd name="connsiteX2" fmla="*/ 2734573 w 3936521"/>
              <a:gd name="connsiteY2" fmla="*/ 126521 h 1886309"/>
              <a:gd name="connsiteX3" fmla="*/ 879894 w 3936521"/>
              <a:gd name="connsiteY3" fmla="*/ 247290 h 1886309"/>
              <a:gd name="connsiteX4" fmla="*/ 0 w 3936521"/>
              <a:gd name="connsiteY4" fmla="*/ 178279 h 1886309"/>
              <a:gd name="connsiteX0" fmla="*/ 4054415 w 4203940"/>
              <a:gd name="connsiteY0" fmla="*/ 1886309 h 1886309"/>
              <a:gd name="connsiteX1" fmla="*/ 4028536 w 4203940"/>
              <a:gd name="connsiteY1" fmla="*/ 1006415 h 1886309"/>
              <a:gd name="connsiteX2" fmla="*/ 3001992 w 4203940"/>
              <a:gd name="connsiteY2" fmla="*/ 126521 h 1886309"/>
              <a:gd name="connsiteX3" fmla="*/ 1147313 w 4203940"/>
              <a:gd name="connsiteY3" fmla="*/ 247290 h 1886309"/>
              <a:gd name="connsiteX4" fmla="*/ 0 w 4203940"/>
              <a:gd name="connsiteY4" fmla="*/ 406879 h 1886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3940" h="1886309">
                <a:moveTo>
                  <a:pt x="4054415" y="1886309"/>
                </a:moveTo>
                <a:cubicBezTo>
                  <a:pt x="4129177" y="1593011"/>
                  <a:pt x="4203940" y="1299713"/>
                  <a:pt x="4028536" y="1006415"/>
                </a:cubicBezTo>
                <a:cubicBezTo>
                  <a:pt x="3853132" y="713117"/>
                  <a:pt x="3482196" y="253042"/>
                  <a:pt x="3001992" y="126521"/>
                </a:cubicBezTo>
                <a:cubicBezTo>
                  <a:pt x="2521788" y="0"/>
                  <a:pt x="1647645" y="200564"/>
                  <a:pt x="1147313" y="247290"/>
                </a:cubicBezTo>
                <a:cubicBezTo>
                  <a:pt x="646981" y="294016"/>
                  <a:pt x="155275" y="422694"/>
                  <a:pt x="0" y="406879"/>
                </a:cubicBezTo>
              </a:path>
            </a:pathLst>
          </a:custGeom>
          <a:noFill/>
          <a:ln w="22225" cap="flat" cmpd="sng" algn="ctr">
            <a:solidFill>
              <a:schemeClr val="accent4"/>
            </a:solidFill>
            <a:prstDash val="sysDot"/>
            <a:round/>
            <a:headEnd type="none" w="med" len="med"/>
            <a:tailEnd type="none" w="med" len="med"/>
          </a:ln>
          <a:effectLst/>
        </p:spPr>
        <p:txBody>
          <a:bodyPr wrap="none" lIns="82124" tIns="41061" rIns="82124" bIns="41061" anchor="ctr">
            <a:spAutoFit/>
          </a:bodyPr>
          <a:lstStyle/>
          <a:p>
            <a:pPr algn="ctr" defTabSz="814388" eaLnBrk="0" hangingPunct="0">
              <a:lnSpc>
                <a:spcPct val="90000"/>
              </a:lnSpc>
              <a:defRPr/>
            </a:pPr>
            <a:endParaRPr lang="en-US" sz="2400" b="1" dirty="0"/>
          </a:p>
        </p:txBody>
      </p:sp>
      <p:sp>
        <p:nvSpPr>
          <p:cNvPr id="119" name="Freeform 118"/>
          <p:cNvSpPr/>
          <p:nvPr/>
        </p:nvSpPr>
        <p:spPr bwMode="auto">
          <a:xfrm>
            <a:off x="2971800" y="3819525"/>
            <a:ext cx="2473325" cy="1154113"/>
          </a:xfrm>
          <a:custGeom>
            <a:avLst/>
            <a:gdLst>
              <a:gd name="connsiteX0" fmla="*/ 2323381 w 2419710"/>
              <a:gd name="connsiteY0" fmla="*/ 993476 h 1160253"/>
              <a:gd name="connsiteX1" fmla="*/ 2314755 w 2419710"/>
              <a:gd name="connsiteY1" fmla="*/ 251604 h 1160253"/>
              <a:gd name="connsiteX2" fmla="*/ 1693653 w 2419710"/>
              <a:gd name="connsiteY2" fmla="*/ 113581 h 1160253"/>
              <a:gd name="connsiteX3" fmla="*/ 1098430 w 2419710"/>
              <a:gd name="connsiteY3" fmla="*/ 148087 h 1160253"/>
              <a:gd name="connsiteX4" fmla="*/ 977661 w 2419710"/>
              <a:gd name="connsiteY4" fmla="*/ 1002102 h 1160253"/>
              <a:gd name="connsiteX5" fmla="*/ 140898 w 2419710"/>
              <a:gd name="connsiteY5" fmla="*/ 1096993 h 1160253"/>
              <a:gd name="connsiteX6" fmla="*/ 132272 w 2419710"/>
              <a:gd name="connsiteY6" fmla="*/ 1088366 h 1160253"/>
              <a:gd name="connsiteX0" fmla="*/ 2376577 w 2472906"/>
              <a:gd name="connsiteY0" fmla="*/ 993476 h 1160253"/>
              <a:gd name="connsiteX1" fmla="*/ 2367951 w 2472906"/>
              <a:gd name="connsiteY1" fmla="*/ 251604 h 1160253"/>
              <a:gd name="connsiteX2" fmla="*/ 1746849 w 2472906"/>
              <a:gd name="connsiteY2" fmla="*/ 113581 h 1160253"/>
              <a:gd name="connsiteX3" fmla="*/ 1151626 w 2472906"/>
              <a:gd name="connsiteY3" fmla="*/ 148087 h 1160253"/>
              <a:gd name="connsiteX4" fmla="*/ 1030857 w 2472906"/>
              <a:gd name="connsiteY4" fmla="*/ 1002102 h 1160253"/>
              <a:gd name="connsiteX5" fmla="*/ 194094 w 2472906"/>
              <a:gd name="connsiteY5" fmla="*/ 1096993 h 1160253"/>
              <a:gd name="connsiteX6" fmla="*/ 0 w 2472906"/>
              <a:gd name="connsiteY6" fmla="*/ 828136 h 1160253"/>
              <a:gd name="connsiteX0" fmla="*/ 2376577 w 2472906"/>
              <a:gd name="connsiteY0" fmla="*/ 993476 h 1153544"/>
              <a:gd name="connsiteX1" fmla="*/ 2367951 w 2472906"/>
              <a:gd name="connsiteY1" fmla="*/ 251604 h 1153544"/>
              <a:gd name="connsiteX2" fmla="*/ 1746849 w 2472906"/>
              <a:gd name="connsiteY2" fmla="*/ 113581 h 1153544"/>
              <a:gd name="connsiteX3" fmla="*/ 1151626 w 2472906"/>
              <a:gd name="connsiteY3" fmla="*/ 148087 h 1153544"/>
              <a:gd name="connsiteX4" fmla="*/ 1030857 w 2472906"/>
              <a:gd name="connsiteY4" fmla="*/ 1002102 h 1153544"/>
              <a:gd name="connsiteX5" fmla="*/ 228600 w 2472906"/>
              <a:gd name="connsiteY5" fmla="*/ 1056736 h 1153544"/>
              <a:gd name="connsiteX6" fmla="*/ 0 w 2472906"/>
              <a:gd name="connsiteY6" fmla="*/ 828136 h 115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2906" h="1153544">
                <a:moveTo>
                  <a:pt x="2376577" y="993476"/>
                </a:moveTo>
                <a:cubicBezTo>
                  <a:pt x="2424741" y="695864"/>
                  <a:pt x="2472906" y="398253"/>
                  <a:pt x="2367951" y="251604"/>
                </a:cubicBezTo>
                <a:cubicBezTo>
                  <a:pt x="2262996" y="104955"/>
                  <a:pt x="1949570" y="130834"/>
                  <a:pt x="1746849" y="113581"/>
                </a:cubicBezTo>
                <a:cubicBezTo>
                  <a:pt x="1544128" y="96328"/>
                  <a:pt x="1270958" y="0"/>
                  <a:pt x="1151626" y="148087"/>
                </a:cubicBezTo>
                <a:cubicBezTo>
                  <a:pt x="1032294" y="296174"/>
                  <a:pt x="1184695" y="850661"/>
                  <a:pt x="1030857" y="1002102"/>
                </a:cubicBezTo>
                <a:cubicBezTo>
                  <a:pt x="877019" y="1153544"/>
                  <a:pt x="400409" y="1085730"/>
                  <a:pt x="228600" y="1056736"/>
                </a:cubicBezTo>
                <a:cubicBezTo>
                  <a:pt x="56791" y="1027742"/>
                  <a:pt x="0" y="828136"/>
                  <a:pt x="0" y="828136"/>
                </a:cubicBezTo>
              </a:path>
            </a:pathLst>
          </a:custGeom>
          <a:noFill/>
          <a:ln w="25400" cap="flat" cmpd="sng" algn="ctr">
            <a:solidFill>
              <a:schemeClr val="accent4"/>
            </a:solidFill>
            <a:prstDash val="sysDot"/>
            <a:round/>
            <a:headEnd type="none" w="med" len="med"/>
            <a:tailEnd type="none" w="med" len="med"/>
          </a:ln>
          <a:effectLst/>
        </p:spPr>
        <p:txBody>
          <a:bodyPr wrap="none" lIns="82124" tIns="41061" rIns="82124" bIns="41061" anchor="ctr">
            <a:spAutoFit/>
          </a:bodyPr>
          <a:lstStyle/>
          <a:p>
            <a:pPr algn="ctr" defTabSz="814388" eaLnBrk="0" hangingPunct="0">
              <a:lnSpc>
                <a:spcPct val="90000"/>
              </a:lnSpc>
              <a:defRPr/>
            </a:pPr>
            <a:endParaRPr lang="en-US" sz="2400" b="1" dirty="0"/>
          </a:p>
        </p:txBody>
      </p:sp>
      <p:sp>
        <p:nvSpPr>
          <p:cNvPr id="120" name="Freeform 119"/>
          <p:cNvSpPr/>
          <p:nvPr/>
        </p:nvSpPr>
        <p:spPr bwMode="auto">
          <a:xfrm>
            <a:off x="5695950" y="2019300"/>
            <a:ext cx="3051175" cy="2906713"/>
          </a:xfrm>
          <a:custGeom>
            <a:avLst/>
            <a:gdLst>
              <a:gd name="connsiteX0" fmla="*/ 3050876 w 3050876"/>
              <a:gd name="connsiteY0" fmla="*/ 2431211 h 2905664"/>
              <a:gd name="connsiteX1" fmla="*/ 2852468 w 3050876"/>
              <a:gd name="connsiteY1" fmla="*/ 352245 h 2905664"/>
              <a:gd name="connsiteX2" fmla="*/ 1955321 w 3050876"/>
              <a:gd name="connsiteY2" fmla="*/ 317739 h 2905664"/>
              <a:gd name="connsiteX3" fmla="*/ 1385978 w 3050876"/>
              <a:gd name="connsiteY3" fmla="*/ 1465053 h 2905664"/>
              <a:gd name="connsiteX4" fmla="*/ 212785 w 3050876"/>
              <a:gd name="connsiteY4" fmla="*/ 1818736 h 2905664"/>
              <a:gd name="connsiteX5" fmla="*/ 109268 w 3050876"/>
              <a:gd name="connsiteY5" fmla="*/ 2905664 h 290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0876" h="2905664">
                <a:moveTo>
                  <a:pt x="3050876" y="2431211"/>
                </a:moveTo>
                <a:cubicBezTo>
                  <a:pt x="3042968" y="1567850"/>
                  <a:pt x="3035060" y="704490"/>
                  <a:pt x="2852468" y="352245"/>
                </a:cubicBezTo>
                <a:cubicBezTo>
                  <a:pt x="2669876" y="0"/>
                  <a:pt x="2199736" y="132271"/>
                  <a:pt x="1955321" y="317739"/>
                </a:cubicBezTo>
                <a:cubicBezTo>
                  <a:pt x="1710906" y="503207"/>
                  <a:pt x="1676401" y="1214887"/>
                  <a:pt x="1385978" y="1465053"/>
                </a:cubicBezTo>
                <a:cubicBezTo>
                  <a:pt x="1095555" y="1715219"/>
                  <a:pt x="425570" y="1578634"/>
                  <a:pt x="212785" y="1818736"/>
                </a:cubicBezTo>
                <a:cubicBezTo>
                  <a:pt x="0" y="2058838"/>
                  <a:pt x="54634" y="2482251"/>
                  <a:pt x="109268" y="2905664"/>
                </a:cubicBezTo>
              </a:path>
            </a:pathLst>
          </a:custGeom>
          <a:noFill/>
          <a:ln w="15875" cap="flat" cmpd="sng" algn="ctr">
            <a:solidFill>
              <a:schemeClr val="accent6"/>
            </a:solidFill>
            <a:prstDash val="dash"/>
            <a:round/>
            <a:headEnd type="none" w="med" len="med"/>
            <a:tailEnd type="none" w="med" len="med"/>
          </a:ln>
          <a:effectLst/>
        </p:spPr>
        <p:txBody>
          <a:bodyPr wrap="none" lIns="82124" tIns="41061" rIns="82124" bIns="41061" anchor="ctr">
            <a:spAutoFit/>
          </a:bodyPr>
          <a:lstStyle/>
          <a:p>
            <a:pPr algn="ctr" defTabSz="814388" eaLnBrk="0" hangingPunct="0">
              <a:lnSpc>
                <a:spcPct val="90000"/>
              </a:lnSpc>
              <a:defRPr/>
            </a:pPr>
            <a:endParaRPr lang="en-US" sz="2400" b="1" dirty="0"/>
          </a:p>
        </p:txBody>
      </p:sp>
      <p:sp>
        <p:nvSpPr>
          <p:cNvPr id="121" name="Freeform 120"/>
          <p:cNvSpPr/>
          <p:nvPr/>
        </p:nvSpPr>
        <p:spPr bwMode="auto">
          <a:xfrm>
            <a:off x="5849938" y="1541463"/>
            <a:ext cx="2857500" cy="3367087"/>
          </a:xfrm>
          <a:custGeom>
            <a:avLst/>
            <a:gdLst>
              <a:gd name="connsiteX0" fmla="*/ 1663461 w 2856781"/>
              <a:gd name="connsiteY0" fmla="*/ 3082505 h 3367177"/>
              <a:gd name="connsiteX1" fmla="*/ 2819400 w 2856781"/>
              <a:gd name="connsiteY1" fmla="*/ 770626 h 3367177"/>
              <a:gd name="connsiteX2" fmla="*/ 1887747 w 2856781"/>
              <a:gd name="connsiteY2" fmla="*/ 658483 h 3367177"/>
              <a:gd name="connsiteX3" fmla="*/ 697302 w 2856781"/>
              <a:gd name="connsiteY3" fmla="*/ 28755 h 3367177"/>
              <a:gd name="connsiteX4" fmla="*/ 429883 w 2856781"/>
              <a:gd name="connsiteY4" fmla="*/ 485955 h 3367177"/>
              <a:gd name="connsiteX5" fmla="*/ 1628955 w 2856781"/>
              <a:gd name="connsiteY5" fmla="*/ 917275 h 3367177"/>
              <a:gd name="connsiteX6" fmla="*/ 1275272 w 2856781"/>
              <a:gd name="connsiteY6" fmla="*/ 2124973 h 3367177"/>
              <a:gd name="connsiteX7" fmla="*/ 205596 w 2856781"/>
              <a:gd name="connsiteY7" fmla="*/ 2340634 h 3367177"/>
              <a:gd name="connsiteX8" fmla="*/ 41695 w 2856781"/>
              <a:gd name="connsiteY8" fmla="*/ 3367177 h 336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6781" h="3367177">
                <a:moveTo>
                  <a:pt x="1663461" y="3082505"/>
                </a:moveTo>
                <a:cubicBezTo>
                  <a:pt x="2222740" y="2128567"/>
                  <a:pt x="2782019" y="1174630"/>
                  <a:pt x="2819400" y="770626"/>
                </a:cubicBezTo>
                <a:cubicBezTo>
                  <a:pt x="2856781" y="366622"/>
                  <a:pt x="2241430" y="782128"/>
                  <a:pt x="1887747" y="658483"/>
                </a:cubicBezTo>
                <a:cubicBezTo>
                  <a:pt x="1534064" y="534838"/>
                  <a:pt x="940279" y="57510"/>
                  <a:pt x="697302" y="28755"/>
                </a:cubicBezTo>
                <a:cubicBezTo>
                  <a:pt x="454325" y="0"/>
                  <a:pt x="274608" y="337868"/>
                  <a:pt x="429883" y="485955"/>
                </a:cubicBezTo>
                <a:cubicBezTo>
                  <a:pt x="585158" y="634042"/>
                  <a:pt x="1488057" y="644105"/>
                  <a:pt x="1628955" y="917275"/>
                </a:cubicBezTo>
                <a:cubicBezTo>
                  <a:pt x="1769853" y="1190445"/>
                  <a:pt x="1512498" y="1887747"/>
                  <a:pt x="1275272" y="2124973"/>
                </a:cubicBezTo>
                <a:cubicBezTo>
                  <a:pt x="1038046" y="2362199"/>
                  <a:pt x="411192" y="2133600"/>
                  <a:pt x="205596" y="2340634"/>
                </a:cubicBezTo>
                <a:cubicBezTo>
                  <a:pt x="0" y="2547668"/>
                  <a:pt x="81951" y="3196087"/>
                  <a:pt x="41695" y="3367177"/>
                </a:cubicBezTo>
              </a:path>
            </a:pathLst>
          </a:custGeom>
          <a:noFill/>
          <a:ln w="15875" cap="flat" cmpd="sng" algn="ctr">
            <a:solidFill>
              <a:schemeClr val="accent6"/>
            </a:solidFill>
            <a:prstDash val="sysDot"/>
            <a:round/>
            <a:headEnd type="none" w="med" len="med"/>
            <a:tailEnd type="none" w="med" len="med"/>
          </a:ln>
          <a:effectLst/>
        </p:spPr>
        <p:txBody>
          <a:bodyPr wrap="none" lIns="82124" tIns="41061" rIns="82124" bIns="41061" anchor="ctr">
            <a:spAutoFit/>
          </a:bodyPr>
          <a:lstStyle/>
          <a:p>
            <a:pPr algn="ctr" defTabSz="814388" eaLnBrk="0" hangingPunct="0">
              <a:lnSpc>
                <a:spcPct val="90000"/>
              </a:lnSpc>
              <a:defRPr/>
            </a:pPr>
            <a:endParaRPr lang="en-US" sz="2400" b="1" dirty="0"/>
          </a:p>
        </p:txBody>
      </p:sp>
      <p:sp>
        <p:nvSpPr>
          <p:cNvPr id="12360" name="TextBox 89"/>
          <p:cNvSpPr txBox="1">
            <a:spLocks noChangeArrowheads="1"/>
          </p:cNvSpPr>
          <p:nvPr/>
        </p:nvSpPr>
        <p:spPr bwMode="auto">
          <a:xfrm>
            <a:off x="228600" y="4800600"/>
            <a:ext cx="950913" cy="400050"/>
          </a:xfrm>
          <a:prstGeom prst="rect">
            <a:avLst/>
          </a:prstGeom>
          <a:noFill/>
          <a:ln w="9525">
            <a:noFill/>
            <a:miter lim="800000"/>
            <a:headEnd/>
            <a:tailEnd/>
          </a:ln>
        </p:spPr>
        <p:txBody>
          <a:bodyPr>
            <a:spAutoFit/>
          </a:bodyPr>
          <a:lstStyle/>
          <a:p>
            <a:pPr algn="ctr"/>
            <a:r>
              <a:rPr lang="en-US" sz="1000" dirty="0"/>
              <a:t>EHR/Lab System</a:t>
            </a:r>
          </a:p>
        </p:txBody>
      </p:sp>
      <p:pic>
        <p:nvPicPr>
          <p:cNvPr id="90" name="Picture 89"/>
          <p:cNvPicPr>
            <a:picLocks noChangeAspect="1"/>
          </p:cNvPicPr>
          <p:nvPr/>
        </p:nvPicPr>
        <p:blipFill>
          <a:blip r:embed="rId24"/>
          <a:stretch>
            <a:fillRect/>
          </a:stretch>
        </p:blipFill>
        <p:spPr>
          <a:xfrm>
            <a:off x="6096000" y="1143000"/>
            <a:ext cx="584200" cy="458486"/>
          </a:xfrm>
          <a:prstGeom prst="rect">
            <a:avLst/>
          </a:prstGeom>
        </p:spPr>
      </p:pic>
      <p:sp>
        <p:nvSpPr>
          <p:cNvPr id="91" name="TextBox 90"/>
          <p:cNvSpPr txBox="1"/>
          <p:nvPr/>
        </p:nvSpPr>
        <p:spPr>
          <a:xfrm>
            <a:off x="1066800" y="5163979"/>
            <a:ext cx="2678250" cy="246221"/>
          </a:xfrm>
          <a:prstGeom prst="rect">
            <a:avLst/>
          </a:prstGeom>
          <a:noFill/>
          <a:scene3d>
            <a:camera prst="orthographicFront">
              <a:rot lat="0" lon="0" rev="0"/>
            </a:camera>
            <a:lightRig rig="threePt" dir="t"/>
          </a:scene3d>
        </p:spPr>
        <p:txBody>
          <a:bodyPr wrap="square">
            <a:spAutoFit/>
          </a:bodyPr>
          <a:lstStyle/>
          <a:p>
            <a:pPr fontAlgn="auto">
              <a:spcBef>
                <a:spcPts val="0"/>
              </a:spcBef>
              <a:spcAft>
                <a:spcPts val="0"/>
              </a:spcAft>
              <a:defRPr/>
            </a:pPr>
            <a:r>
              <a:rPr lang="en-US" sz="1000" dirty="0" smtClean="0">
                <a:latin typeface="+mn-lt"/>
              </a:rPr>
              <a:t>Identity Service Engine</a:t>
            </a:r>
            <a:endParaRPr lang="en-US" sz="1000" dirty="0">
              <a:latin typeface="+mn-lt"/>
            </a:endParaRPr>
          </a:p>
        </p:txBody>
      </p:sp>
      <p:pic>
        <p:nvPicPr>
          <p:cNvPr id="92" name="Picture 91"/>
          <p:cNvPicPr>
            <a:picLocks noChangeAspect="1"/>
          </p:cNvPicPr>
          <p:nvPr/>
        </p:nvPicPr>
        <p:blipFill>
          <a:blip r:embed="rId24"/>
          <a:stretch>
            <a:fillRect/>
          </a:stretch>
        </p:blipFill>
        <p:spPr>
          <a:xfrm>
            <a:off x="1447800" y="4724400"/>
            <a:ext cx="584200" cy="458486"/>
          </a:xfrm>
          <a:prstGeom prst="rect">
            <a:avLst/>
          </a:prstGeom>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18"/>
          <p:cNvPicPr>
            <a:picLocks noChangeArrowheads="1"/>
          </p:cNvPicPr>
          <p:nvPr/>
        </p:nvPicPr>
        <p:blipFill>
          <a:blip r:embed="rId6" cstate="print"/>
          <a:srcRect/>
          <a:stretch>
            <a:fillRect/>
          </a:stretch>
        </p:blipFill>
        <p:spPr bwMode="auto">
          <a:xfrm>
            <a:off x="6324600" y="1770063"/>
            <a:ext cx="2171700" cy="3335337"/>
          </a:xfrm>
          <a:prstGeom prst="rect">
            <a:avLst/>
          </a:prstGeom>
          <a:noFill/>
          <a:ln w="9525">
            <a:noFill/>
            <a:miter lim="800000"/>
            <a:headEnd/>
            <a:tailEnd/>
          </a:ln>
        </p:spPr>
      </p:pic>
      <p:pic>
        <p:nvPicPr>
          <p:cNvPr id="13316"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58000" y="4470400"/>
            <a:ext cx="649288" cy="520700"/>
          </a:xfrm>
          <a:prstGeom prst="rect">
            <a:avLst/>
          </a:prstGeom>
          <a:noFill/>
          <a:ln w="9525">
            <a:noFill/>
            <a:miter lim="800000"/>
            <a:headEnd/>
            <a:tailEnd/>
          </a:ln>
        </p:spPr>
      </p:pic>
      <p:graphicFrame>
        <p:nvGraphicFramePr>
          <p:cNvPr id="1331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373"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7" name="Rectangle 3" hidden="1"/>
          <p:cNvSpPr>
            <a:spLocks noChangeArrowheads="1"/>
          </p:cNvSpPr>
          <p:nvPr>
            <p:custDataLst>
              <p:tags r:id="rId3"/>
            </p:custDataLst>
          </p:nvPr>
        </p:nvSpPr>
        <p:spPr bwMode="auto">
          <a:xfrm>
            <a:off x="0" y="0"/>
            <a:ext cx="158750" cy="158750"/>
          </a:xfrm>
          <a:prstGeom prst="rect">
            <a:avLst/>
          </a:prstGeom>
          <a:solidFill>
            <a:srgbClr val="FFFFCC"/>
          </a:solidFill>
          <a:ln w="9525" algn="ctr">
            <a:solidFill>
              <a:schemeClr val="tx2"/>
            </a:solidFill>
            <a:miter lim="800000"/>
            <a:headEnd/>
            <a:tailEnd/>
          </a:ln>
        </p:spPr>
        <p:txBody>
          <a:bodyPr wrap="none" lIns="0" tIns="0" rIns="0" bIns="0" anchor="ctr"/>
          <a:lstStyle/>
          <a:p>
            <a:pPr defTabSz="766763"/>
            <a:r>
              <a:rPr lang="en-US" sz="1400" dirty="0"/>
              <a:t> </a:t>
            </a:r>
          </a:p>
        </p:txBody>
      </p:sp>
      <p:sp>
        <p:nvSpPr>
          <p:cNvPr id="13318" name="Rectangle 95"/>
          <p:cNvSpPr>
            <a:spLocks noGrp="1"/>
          </p:cNvSpPr>
          <p:nvPr>
            <p:ph type="title" idx="4294967295"/>
          </p:nvPr>
        </p:nvSpPr>
        <p:spPr/>
        <p:txBody>
          <a:bodyPr/>
          <a:lstStyle/>
          <a:p>
            <a:pPr eaLnBrk="1" hangingPunct="1"/>
            <a:r>
              <a:rPr lang="en-US" dirty="0" smtClean="0"/>
              <a:t>Patient Floor—Clinical System Architecture Overview</a:t>
            </a:r>
          </a:p>
        </p:txBody>
      </p:sp>
      <p:cxnSp>
        <p:nvCxnSpPr>
          <p:cNvPr id="13319" name="Straight Connector 113"/>
          <p:cNvCxnSpPr>
            <a:cxnSpLocks noChangeShapeType="1"/>
          </p:cNvCxnSpPr>
          <p:nvPr/>
        </p:nvCxnSpPr>
        <p:spPr bwMode="auto">
          <a:xfrm rot="16200000" flipV="1">
            <a:off x="7431087" y="4284663"/>
            <a:ext cx="842963" cy="1588"/>
          </a:xfrm>
          <a:prstGeom prst="line">
            <a:avLst/>
          </a:prstGeom>
          <a:noFill/>
          <a:ln w="15875" algn="ctr">
            <a:solidFill>
              <a:srgbClr val="FF0000"/>
            </a:solidFill>
            <a:round/>
            <a:headEnd/>
            <a:tailEnd/>
          </a:ln>
        </p:spPr>
      </p:cxnSp>
      <p:cxnSp>
        <p:nvCxnSpPr>
          <p:cNvPr id="13320" name="Straight Connector 117"/>
          <p:cNvCxnSpPr>
            <a:cxnSpLocks noChangeShapeType="1"/>
          </p:cNvCxnSpPr>
          <p:nvPr/>
        </p:nvCxnSpPr>
        <p:spPr bwMode="auto">
          <a:xfrm rot="5400000">
            <a:off x="7867650" y="3929063"/>
            <a:ext cx="134937" cy="1588"/>
          </a:xfrm>
          <a:prstGeom prst="line">
            <a:avLst/>
          </a:prstGeom>
          <a:noFill/>
          <a:ln w="15875" algn="ctr">
            <a:solidFill>
              <a:schemeClr val="tx1"/>
            </a:solidFill>
            <a:round/>
            <a:headEnd/>
            <a:tailEnd/>
          </a:ln>
        </p:spPr>
      </p:cxnSp>
      <p:cxnSp>
        <p:nvCxnSpPr>
          <p:cNvPr id="13321" name="Straight Connector 118"/>
          <p:cNvCxnSpPr>
            <a:cxnSpLocks noChangeShapeType="1"/>
          </p:cNvCxnSpPr>
          <p:nvPr/>
        </p:nvCxnSpPr>
        <p:spPr bwMode="auto">
          <a:xfrm>
            <a:off x="6792913" y="4113213"/>
            <a:ext cx="1230312" cy="4762"/>
          </a:xfrm>
          <a:prstGeom prst="line">
            <a:avLst/>
          </a:prstGeom>
          <a:noFill/>
          <a:ln w="9525" algn="ctr">
            <a:solidFill>
              <a:schemeClr val="tx2"/>
            </a:solidFill>
            <a:round/>
            <a:headEnd/>
            <a:tailEnd/>
          </a:ln>
        </p:spPr>
      </p:cxnSp>
      <p:cxnSp>
        <p:nvCxnSpPr>
          <p:cNvPr id="13322" name="Straight Connector 121"/>
          <p:cNvCxnSpPr>
            <a:cxnSpLocks noChangeShapeType="1"/>
          </p:cNvCxnSpPr>
          <p:nvPr/>
        </p:nvCxnSpPr>
        <p:spPr bwMode="auto">
          <a:xfrm>
            <a:off x="6780213" y="3722688"/>
            <a:ext cx="1238250" cy="0"/>
          </a:xfrm>
          <a:prstGeom prst="line">
            <a:avLst/>
          </a:prstGeom>
          <a:noFill/>
          <a:ln w="9525" algn="ctr">
            <a:solidFill>
              <a:schemeClr val="tx2"/>
            </a:solidFill>
            <a:round/>
            <a:headEnd/>
            <a:tailEnd/>
          </a:ln>
        </p:spPr>
      </p:cxnSp>
      <p:pic>
        <p:nvPicPr>
          <p:cNvPr id="13323" name="Picture 58" descr="CS-MARS"/>
          <p:cNvPicPr>
            <a:picLocks noChangeAspect="1" noChangeArrowheads="1"/>
          </p:cNvPicPr>
          <p:nvPr/>
        </p:nvPicPr>
        <p:blipFill>
          <a:blip r:embed="rId9" cstate="print"/>
          <a:srcRect/>
          <a:stretch>
            <a:fillRect/>
          </a:stretch>
        </p:blipFill>
        <p:spPr bwMode="auto">
          <a:xfrm>
            <a:off x="7389813" y="3413125"/>
            <a:ext cx="266700" cy="171450"/>
          </a:xfrm>
          <a:prstGeom prst="rect">
            <a:avLst/>
          </a:prstGeom>
          <a:noFill/>
          <a:ln w="9525">
            <a:noFill/>
            <a:miter lim="800000"/>
            <a:headEnd/>
            <a:tailEnd/>
          </a:ln>
        </p:spPr>
      </p:pic>
      <p:cxnSp>
        <p:nvCxnSpPr>
          <p:cNvPr id="13324" name="Straight Connector 131"/>
          <p:cNvCxnSpPr>
            <a:cxnSpLocks noChangeShapeType="1"/>
          </p:cNvCxnSpPr>
          <p:nvPr/>
        </p:nvCxnSpPr>
        <p:spPr bwMode="auto">
          <a:xfrm rot="16200000" flipH="1">
            <a:off x="6719888" y="3819525"/>
            <a:ext cx="369887" cy="214313"/>
          </a:xfrm>
          <a:prstGeom prst="line">
            <a:avLst/>
          </a:prstGeom>
          <a:noFill/>
          <a:ln w="9525" algn="ctr">
            <a:solidFill>
              <a:schemeClr val="tx2"/>
            </a:solidFill>
            <a:round/>
            <a:headEnd/>
            <a:tailEnd/>
          </a:ln>
        </p:spPr>
      </p:cxnSp>
      <p:cxnSp>
        <p:nvCxnSpPr>
          <p:cNvPr id="13325" name="Straight Connector 132"/>
          <p:cNvCxnSpPr>
            <a:cxnSpLocks noChangeShapeType="1"/>
          </p:cNvCxnSpPr>
          <p:nvPr/>
        </p:nvCxnSpPr>
        <p:spPr bwMode="auto">
          <a:xfrm rot="5400000" flipH="1" flipV="1">
            <a:off x="6699250" y="3830638"/>
            <a:ext cx="431800" cy="152400"/>
          </a:xfrm>
          <a:prstGeom prst="line">
            <a:avLst/>
          </a:prstGeom>
          <a:noFill/>
          <a:ln w="9525" algn="ctr">
            <a:solidFill>
              <a:schemeClr val="tx2"/>
            </a:solidFill>
            <a:round/>
            <a:headEnd/>
            <a:tailEnd/>
          </a:ln>
        </p:spPr>
      </p:cxnSp>
      <p:cxnSp>
        <p:nvCxnSpPr>
          <p:cNvPr id="13326" name="Straight Connector 133"/>
          <p:cNvCxnSpPr>
            <a:cxnSpLocks noChangeShapeType="1"/>
          </p:cNvCxnSpPr>
          <p:nvPr/>
        </p:nvCxnSpPr>
        <p:spPr bwMode="auto">
          <a:xfrm rot="16200000" flipH="1">
            <a:off x="7146925" y="3778251"/>
            <a:ext cx="369887" cy="214312"/>
          </a:xfrm>
          <a:prstGeom prst="line">
            <a:avLst/>
          </a:prstGeom>
          <a:noFill/>
          <a:ln w="9525" algn="ctr">
            <a:solidFill>
              <a:schemeClr val="tx2"/>
            </a:solidFill>
            <a:round/>
            <a:headEnd/>
            <a:tailEnd/>
          </a:ln>
        </p:spPr>
      </p:cxnSp>
      <p:cxnSp>
        <p:nvCxnSpPr>
          <p:cNvPr id="13327" name="Straight Connector 134"/>
          <p:cNvCxnSpPr>
            <a:cxnSpLocks noChangeShapeType="1"/>
          </p:cNvCxnSpPr>
          <p:nvPr/>
        </p:nvCxnSpPr>
        <p:spPr bwMode="auto">
          <a:xfrm rot="5400000" flipH="1" flipV="1">
            <a:off x="7096126" y="3889375"/>
            <a:ext cx="425450" cy="180975"/>
          </a:xfrm>
          <a:prstGeom prst="line">
            <a:avLst/>
          </a:prstGeom>
          <a:noFill/>
          <a:ln w="9525" algn="ctr">
            <a:solidFill>
              <a:schemeClr val="tx2"/>
            </a:solidFill>
            <a:round/>
            <a:headEnd/>
            <a:tailEnd/>
          </a:ln>
        </p:spPr>
      </p:cxnSp>
      <p:cxnSp>
        <p:nvCxnSpPr>
          <p:cNvPr id="13328" name="Straight Connector 135"/>
          <p:cNvCxnSpPr>
            <a:cxnSpLocks noChangeShapeType="1"/>
          </p:cNvCxnSpPr>
          <p:nvPr/>
        </p:nvCxnSpPr>
        <p:spPr bwMode="auto">
          <a:xfrm>
            <a:off x="7640638" y="3732213"/>
            <a:ext cx="244475" cy="360362"/>
          </a:xfrm>
          <a:prstGeom prst="line">
            <a:avLst/>
          </a:prstGeom>
          <a:noFill/>
          <a:ln w="9525" algn="ctr">
            <a:solidFill>
              <a:schemeClr val="tx2"/>
            </a:solidFill>
            <a:round/>
            <a:headEnd/>
            <a:tailEnd/>
          </a:ln>
        </p:spPr>
      </p:cxnSp>
      <p:cxnSp>
        <p:nvCxnSpPr>
          <p:cNvPr id="13329" name="Straight Connector 136"/>
          <p:cNvCxnSpPr>
            <a:cxnSpLocks noChangeShapeType="1"/>
          </p:cNvCxnSpPr>
          <p:nvPr/>
        </p:nvCxnSpPr>
        <p:spPr bwMode="auto">
          <a:xfrm rot="5400000" flipH="1" flipV="1">
            <a:off x="7558882" y="3840956"/>
            <a:ext cx="338138" cy="238125"/>
          </a:xfrm>
          <a:prstGeom prst="line">
            <a:avLst/>
          </a:prstGeom>
          <a:noFill/>
          <a:ln w="9525" algn="ctr">
            <a:solidFill>
              <a:schemeClr val="tx2"/>
            </a:solidFill>
            <a:round/>
            <a:headEnd/>
            <a:tailEnd/>
          </a:ln>
        </p:spPr>
      </p:cxnSp>
      <p:cxnSp>
        <p:nvCxnSpPr>
          <p:cNvPr id="13330" name="Straight Connector 152"/>
          <p:cNvCxnSpPr>
            <a:cxnSpLocks noChangeShapeType="1"/>
          </p:cNvCxnSpPr>
          <p:nvPr/>
        </p:nvCxnSpPr>
        <p:spPr bwMode="auto">
          <a:xfrm rot="5400000">
            <a:off x="7422356" y="3918744"/>
            <a:ext cx="200025" cy="1588"/>
          </a:xfrm>
          <a:prstGeom prst="line">
            <a:avLst/>
          </a:prstGeom>
          <a:noFill/>
          <a:ln w="15875" algn="ctr">
            <a:solidFill>
              <a:schemeClr val="tx1"/>
            </a:solidFill>
            <a:round/>
            <a:headEnd/>
            <a:tailEnd/>
          </a:ln>
        </p:spPr>
      </p:cxnSp>
      <p:cxnSp>
        <p:nvCxnSpPr>
          <p:cNvPr id="13331" name="Straight Connector 153"/>
          <p:cNvCxnSpPr>
            <a:cxnSpLocks noChangeShapeType="1"/>
          </p:cNvCxnSpPr>
          <p:nvPr/>
        </p:nvCxnSpPr>
        <p:spPr bwMode="auto">
          <a:xfrm rot="5400000">
            <a:off x="7019131" y="3896519"/>
            <a:ext cx="200025" cy="1588"/>
          </a:xfrm>
          <a:prstGeom prst="line">
            <a:avLst/>
          </a:prstGeom>
          <a:noFill/>
          <a:ln w="15875" algn="ctr">
            <a:solidFill>
              <a:schemeClr val="tx1"/>
            </a:solidFill>
            <a:round/>
            <a:headEnd/>
            <a:tailEnd/>
          </a:ln>
        </p:spPr>
      </p:cxnSp>
      <p:cxnSp>
        <p:nvCxnSpPr>
          <p:cNvPr id="13332" name="Straight Connector 155"/>
          <p:cNvCxnSpPr>
            <a:cxnSpLocks noChangeShapeType="1"/>
          </p:cNvCxnSpPr>
          <p:nvPr/>
        </p:nvCxnSpPr>
        <p:spPr bwMode="auto">
          <a:xfrm rot="5400000">
            <a:off x="7656513" y="4502150"/>
            <a:ext cx="438150" cy="0"/>
          </a:xfrm>
          <a:prstGeom prst="line">
            <a:avLst/>
          </a:prstGeom>
          <a:noFill/>
          <a:ln w="15875" algn="ctr">
            <a:solidFill>
              <a:srgbClr val="0070C0"/>
            </a:solidFill>
            <a:round/>
            <a:headEnd/>
            <a:tailEnd/>
          </a:ln>
        </p:spPr>
      </p:cxnSp>
      <p:cxnSp>
        <p:nvCxnSpPr>
          <p:cNvPr id="13333" name="Straight Connector 158"/>
          <p:cNvCxnSpPr>
            <a:cxnSpLocks noChangeShapeType="1"/>
          </p:cNvCxnSpPr>
          <p:nvPr/>
        </p:nvCxnSpPr>
        <p:spPr bwMode="auto">
          <a:xfrm rot="5400000" flipH="1" flipV="1">
            <a:off x="6680200" y="4187826"/>
            <a:ext cx="746125" cy="0"/>
          </a:xfrm>
          <a:prstGeom prst="line">
            <a:avLst/>
          </a:prstGeom>
          <a:noFill/>
          <a:ln w="15875" algn="ctr">
            <a:solidFill>
              <a:srgbClr val="FF0000"/>
            </a:solidFill>
            <a:round/>
            <a:headEnd/>
            <a:tailEnd/>
          </a:ln>
        </p:spPr>
      </p:cxnSp>
      <p:cxnSp>
        <p:nvCxnSpPr>
          <p:cNvPr id="13334" name="Straight Connector 159"/>
          <p:cNvCxnSpPr>
            <a:cxnSpLocks noChangeShapeType="1"/>
          </p:cNvCxnSpPr>
          <p:nvPr/>
        </p:nvCxnSpPr>
        <p:spPr bwMode="auto">
          <a:xfrm rot="5400000">
            <a:off x="6901656" y="4391819"/>
            <a:ext cx="344488" cy="0"/>
          </a:xfrm>
          <a:prstGeom prst="line">
            <a:avLst/>
          </a:prstGeom>
          <a:noFill/>
          <a:ln w="15875" algn="ctr">
            <a:solidFill>
              <a:srgbClr val="0070C0"/>
            </a:solidFill>
            <a:round/>
            <a:headEnd/>
            <a:tailEnd/>
          </a:ln>
        </p:spPr>
      </p:cxnSp>
      <p:pic>
        <p:nvPicPr>
          <p:cNvPr id="13335" name="Picture 1029"/>
          <p:cNvPicPr>
            <a:picLocks noChangeArrowheads="1"/>
          </p:cNvPicPr>
          <p:nvPr/>
        </p:nvPicPr>
        <p:blipFill>
          <a:blip r:embed="rId10" cstate="print"/>
          <a:srcRect/>
          <a:stretch>
            <a:fillRect/>
          </a:stretch>
        </p:blipFill>
        <p:spPr bwMode="auto">
          <a:xfrm>
            <a:off x="7127875" y="4486275"/>
            <a:ext cx="92075" cy="128588"/>
          </a:xfrm>
          <a:prstGeom prst="rect">
            <a:avLst/>
          </a:prstGeom>
          <a:noFill/>
          <a:ln w="9525">
            <a:noFill/>
            <a:miter lim="800000"/>
            <a:headEnd/>
            <a:tailEnd/>
          </a:ln>
        </p:spPr>
      </p:pic>
      <p:cxnSp>
        <p:nvCxnSpPr>
          <p:cNvPr id="13336" name="Straight Connector 166"/>
          <p:cNvCxnSpPr>
            <a:cxnSpLocks noChangeShapeType="1"/>
          </p:cNvCxnSpPr>
          <p:nvPr/>
        </p:nvCxnSpPr>
        <p:spPr bwMode="auto">
          <a:xfrm flipV="1">
            <a:off x="6286500" y="3748088"/>
            <a:ext cx="292100" cy="198437"/>
          </a:xfrm>
          <a:prstGeom prst="line">
            <a:avLst/>
          </a:prstGeom>
          <a:noFill/>
          <a:ln w="9525" algn="ctr">
            <a:solidFill>
              <a:schemeClr val="tx2"/>
            </a:solidFill>
            <a:round/>
            <a:headEnd/>
            <a:tailEnd/>
          </a:ln>
        </p:spPr>
      </p:cxnSp>
      <p:cxnSp>
        <p:nvCxnSpPr>
          <p:cNvPr id="13337" name="Straight Connector 167"/>
          <p:cNvCxnSpPr>
            <a:cxnSpLocks noChangeShapeType="1"/>
          </p:cNvCxnSpPr>
          <p:nvPr/>
        </p:nvCxnSpPr>
        <p:spPr bwMode="auto">
          <a:xfrm>
            <a:off x="6267450" y="3960813"/>
            <a:ext cx="292100" cy="150812"/>
          </a:xfrm>
          <a:prstGeom prst="line">
            <a:avLst/>
          </a:prstGeom>
          <a:noFill/>
          <a:ln w="9525" algn="ctr">
            <a:solidFill>
              <a:schemeClr val="tx2"/>
            </a:solidFill>
            <a:round/>
            <a:headEnd/>
            <a:tailEnd/>
          </a:ln>
        </p:spPr>
      </p:cxnSp>
      <p:cxnSp>
        <p:nvCxnSpPr>
          <p:cNvPr id="13338" name="Straight Connector 173"/>
          <p:cNvCxnSpPr>
            <a:cxnSpLocks noChangeShapeType="1"/>
          </p:cNvCxnSpPr>
          <p:nvPr/>
        </p:nvCxnSpPr>
        <p:spPr bwMode="auto">
          <a:xfrm flipV="1">
            <a:off x="6275388" y="4425950"/>
            <a:ext cx="1695450" cy="4763"/>
          </a:xfrm>
          <a:prstGeom prst="line">
            <a:avLst/>
          </a:prstGeom>
          <a:noFill/>
          <a:ln w="15875" algn="ctr">
            <a:solidFill>
              <a:schemeClr val="tx1"/>
            </a:solidFill>
            <a:prstDash val="sysDash"/>
            <a:round/>
            <a:headEnd/>
            <a:tailEnd/>
          </a:ln>
        </p:spPr>
      </p:cxnSp>
      <p:cxnSp>
        <p:nvCxnSpPr>
          <p:cNvPr id="13339" name="Straight Connector 180"/>
          <p:cNvCxnSpPr>
            <a:cxnSpLocks noChangeShapeType="1"/>
          </p:cNvCxnSpPr>
          <p:nvPr/>
        </p:nvCxnSpPr>
        <p:spPr bwMode="auto">
          <a:xfrm rot="16200000" flipV="1">
            <a:off x="6336507" y="4115594"/>
            <a:ext cx="608012" cy="0"/>
          </a:xfrm>
          <a:prstGeom prst="line">
            <a:avLst/>
          </a:prstGeom>
          <a:noFill/>
          <a:ln w="15875" algn="ctr">
            <a:solidFill>
              <a:schemeClr val="tx1"/>
            </a:solidFill>
            <a:prstDash val="sysDash"/>
            <a:round/>
            <a:headEnd/>
            <a:tailEnd/>
          </a:ln>
        </p:spPr>
      </p:cxnSp>
      <p:cxnSp>
        <p:nvCxnSpPr>
          <p:cNvPr id="13340" name="Straight Connector 181"/>
          <p:cNvCxnSpPr>
            <a:cxnSpLocks noChangeShapeType="1"/>
          </p:cNvCxnSpPr>
          <p:nvPr/>
        </p:nvCxnSpPr>
        <p:spPr bwMode="auto">
          <a:xfrm rot="16200000" flipV="1">
            <a:off x="6844507" y="4128294"/>
            <a:ext cx="608012" cy="0"/>
          </a:xfrm>
          <a:prstGeom prst="line">
            <a:avLst/>
          </a:prstGeom>
          <a:noFill/>
          <a:ln w="15875" algn="ctr">
            <a:solidFill>
              <a:schemeClr val="tx1"/>
            </a:solidFill>
            <a:prstDash val="sysDash"/>
            <a:round/>
            <a:headEnd/>
            <a:tailEnd/>
          </a:ln>
        </p:spPr>
      </p:cxnSp>
      <p:cxnSp>
        <p:nvCxnSpPr>
          <p:cNvPr id="13341" name="Straight Connector 182"/>
          <p:cNvCxnSpPr>
            <a:cxnSpLocks noChangeShapeType="1"/>
          </p:cNvCxnSpPr>
          <p:nvPr/>
        </p:nvCxnSpPr>
        <p:spPr bwMode="auto">
          <a:xfrm rot="16200000" flipV="1">
            <a:off x="7306469" y="4115594"/>
            <a:ext cx="608012" cy="0"/>
          </a:xfrm>
          <a:prstGeom prst="line">
            <a:avLst/>
          </a:prstGeom>
          <a:noFill/>
          <a:ln w="15875" algn="ctr">
            <a:solidFill>
              <a:schemeClr val="tx1"/>
            </a:solidFill>
            <a:prstDash val="sysDash"/>
            <a:round/>
            <a:headEnd/>
            <a:tailEnd/>
          </a:ln>
        </p:spPr>
      </p:cxnSp>
      <p:cxnSp>
        <p:nvCxnSpPr>
          <p:cNvPr id="13342" name="Straight Connector 183"/>
          <p:cNvCxnSpPr>
            <a:cxnSpLocks noChangeShapeType="1"/>
          </p:cNvCxnSpPr>
          <p:nvPr/>
        </p:nvCxnSpPr>
        <p:spPr bwMode="auto">
          <a:xfrm rot="16200000" flipV="1">
            <a:off x="7668419" y="4134644"/>
            <a:ext cx="608012" cy="0"/>
          </a:xfrm>
          <a:prstGeom prst="line">
            <a:avLst/>
          </a:prstGeom>
          <a:noFill/>
          <a:ln w="15875" algn="ctr">
            <a:solidFill>
              <a:schemeClr val="tx1"/>
            </a:solidFill>
            <a:prstDash val="sysDash"/>
            <a:round/>
            <a:headEnd/>
            <a:tailEnd/>
          </a:ln>
        </p:spPr>
      </p:cxnSp>
      <p:cxnSp>
        <p:nvCxnSpPr>
          <p:cNvPr id="13343" name="Straight Connector 184"/>
          <p:cNvCxnSpPr>
            <a:cxnSpLocks noChangeShapeType="1"/>
          </p:cNvCxnSpPr>
          <p:nvPr/>
        </p:nvCxnSpPr>
        <p:spPr bwMode="auto">
          <a:xfrm rot="5400000" flipH="1" flipV="1">
            <a:off x="6922294" y="4499769"/>
            <a:ext cx="131762" cy="0"/>
          </a:xfrm>
          <a:prstGeom prst="line">
            <a:avLst/>
          </a:prstGeom>
          <a:noFill/>
          <a:ln w="15875" algn="ctr">
            <a:solidFill>
              <a:schemeClr val="tx1"/>
            </a:solidFill>
            <a:prstDash val="sysDash"/>
            <a:round/>
            <a:headEnd/>
            <a:tailEnd/>
          </a:ln>
        </p:spPr>
      </p:cxnSp>
      <p:pic>
        <p:nvPicPr>
          <p:cNvPr id="13344" name="Picture 5" descr="DataCenterSwitch"/>
          <p:cNvPicPr>
            <a:picLocks noChangeAspect="1" noChangeArrowheads="1"/>
          </p:cNvPicPr>
          <p:nvPr/>
        </p:nvPicPr>
        <p:blipFill>
          <a:blip r:embed="rId11" cstate="print"/>
          <a:srcRect/>
          <a:stretch>
            <a:fillRect/>
          </a:stretch>
        </p:blipFill>
        <p:spPr bwMode="auto">
          <a:xfrm>
            <a:off x="7824788" y="3505200"/>
            <a:ext cx="250825" cy="365125"/>
          </a:xfrm>
          <a:prstGeom prst="rect">
            <a:avLst/>
          </a:prstGeom>
          <a:noFill/>
          <a:ln w="9525">
            <a:noFill/>
            <a:miter lim="800000"/>
            <a:headEnd/>
            <a:tailEnd/>
          </a:ln>
        </p:spPr>
      </p:pic>
      <p:pic>
        <p:nvPicPr>
          <p:cNvPr id="13345" name="Picture 5" descr="DataCenterSwitch"/>
          <p:cNvPicPr>
            <a:picLocks noChangeAspect="1" noChangeArrowheads="1"/>
          </p:cNvPicPr>
          <p:nvPr/>
        </p:nvPicPr>
        <p:blipFill>
          <a:blip r:embed="rId11" cstate="print"/>
          <a:srcRect/>
          <a:stretch>
            <a:fillRect/>
          </a:stretch>
        </p:blipFill>
        <p:spPr bwMode="auto">
          <a:xfrm>
            <a:off x="7820025" y="3943350"/>
            <a:ext cx="250825" cy="365125"/>
          </a:xfrm>
          <a:prstGeom prst="rect">
            <a:avLst/>
          </a:prstGeom>
          <a:noFill/>
          <a:ln w="9525">
            <a:noFill/>
            <a:miter lim="800000"/>
            <a:headEnd/>
            <a:tailEnd/>
          </a:ln>
        </p:spPr>
      </p:pic>
      <p:pic>
        <p:nvPicPr>
          <p:cNvPr id="13346" name="Picture 57" descr="icon_color"/>
          <p:cNvPicPr>
            <a:picLocks noChangeAspect="1" noChangeArrowheads="1"/>
          </p:cNvPicPr>
          <p:nvPr/>
        </p:nvPicPr>
        <p:blipFill>
          <a:blip r:embed="rId12" cstate="print"/>
          <a:srcRect/>
          <a:stretch>
            <a:fillRect/>
          </a:stretch>
        </p:blipFill>
        <p:spPr bwMode="auto">
          <a:xfrm>
            <a:off x="7381875" y="3608388"/>
            <a:ext cx="258763" cy="246062"/>
          </a:xfrm>
          <a:prstGeom prst="rect">
            <a:avLst/>
          </a:prstGeom>
          <a:noFill/>
          <a:ln w="9525">
            <a:noFill/>
            <a:miter lim="800000"/>
            <a:headEnd/>
            <a:tailEnd/>
          </a:ln>
        </p:spPr>
      </p:pic>
      <p:pic>
        <p:nvPicPr>
          <p:cNvPr id="13347" name="Picture 57" descr="icon_color"/>
          <p:cNvPicPr>
            <a:picLocks noChangeAspect="1" noChangeArrowheads="1"/>
          </p:cNvPicPr>
          <p:nvPr/>
        </p:nvPicPr>
        <p:blipFill>
          <a:blip r:embed="rId12" cstate="print"/>
          <a:srcRect/>
          <a:stretch>
            <a:fillRect/>
          </a:stretch>
        </p:blipFill>
        <p:spPr bwMode="auto">
          <a:xfrm>
            <a:off x="7388225" y="3970338"/>
            <a:ext cx="258763" cy="246062"/>
          </a:xfrm>
          <a:prstGeom prst="rect">
            <a:avLst/>
          </a:prstGeom>
          <a:noFill/>
          <a:ln w="9525">
            <a:noFill/>
            <a:miter lim="800000"/>
            <a:headEnd/>
            <a:tailEnd/>
          </a:ln>
        </p:spPr>
      </p:pic>
      <p:pic>
        <p:nvPicPr>
          <p:cNvPr id="13348" name="Picture 5" descr="DataCenterSwitch"/>
          <p:cNvPicPr>
            <a:picLocks noChangeAspect="1" noChangeArrowheads="1"/>
          </p:cNvPicPr>
          <p:nvPr/>
        </p:nvPicPr>
        <p:blipFill>
          <a:blip r:embed="rId11" cstate="print"/>
          <a:srcRect/>
          <a:stretch>
            <a:fillRect/>
          </a:stretch>
        </p:blipFill>
        <p:spPr bwMode="auto">
          <a:xfrm>
            <a:off x="6991350" y="3509963"/>
            <a:ext cx="250825" cy="363537"/>
          </a:xfrm>
          <a:prstGeom prst="rect">
            <a:avLst/>
          </a:prstGeom>
          <a:noFill/>
          <a:ln w="9525">
            <a:noFill/>
            <a:miter lim="800000"/>
            <a:headEnd/>
            <a:tailEnd/>
          </a:ln>
        </p:spPr>
      </p:pic>
      <p:pic>
        <p:nvPicPr>
          <p:cNvPr id="13349" name="Picture 5" descr="DataCenterSwitch"/>
          <p:cNvPicPr>
            <a:picLocks noChangeAspect="1" noChangeArrowheads="1"/>
          </p:cNvPicPr>
          <p:nvPr/>
        </p:nvPicPr>
        <p:blipFill>
          <a:blip r:embed="rId11" cstate="print"/>
          <a:srcRect/>
          <a:stretch>
            <a:fillRect/>
          </a:stretch>
        </p:blipFill>
        <p:spPr bwMode="auto">
          <a:xfrm>
            <a:off x="6997700" y="3929063"/>
            <a:ext cx="250825" cy="365125"/>
          </a:xfrm>
          <a:prstGeom prst="rect">
            <a:avLst/>
          </a:prstGeom>
          <a:noFill/>
          <a:ln w="9525">
            <a:noFill/>
            <a:miter lim="800000"/>
            <a:headEnd/>
            <a:tailEnd/>
          </a:ln>
        </p:spPr>
      </p:pic>
      <p:pic>
        <p:nvPicPr>
          <p:cNvPr id="13350" name="Picture 35" descr="Application Control Engine"/>
          <p:cNvPicPr>
            <a:picLocks noChangeAspect="1" noChangeArrowheads="1"/>
          </p:cNvPicPr>
          <p:nvPr/>
        </p:nvPicPr>
        <p:blipFill>
          <a:blip r:embed="rId13" cstate="print"/>
          <a:srcRect/>
          <a:stretch>
            <a:fillRect/>
          </a:stretch>
        </p:blipFill>
        <p:spPr bwMode="auto">
          <a:xfrm>
            <a:off x="6550025" y="3602038"/>
            <a:ext cx="333375" cy="222250"/>
          </a:xfrm>
          <a:prstGeom prst="rect">
            <a:avLst/>
          </a:prstGeom>
          <a:noFill/>
          <a:ln w="9525">
            <a:noFill/>
            <a:miter lim="800000"/>
            <a:headEnd/>
            <a:tailEnd/>
          </a:ln>
        </p:spPr>
      </p:pic>
      <p:pic>
        <p:nvPicPr>
          <p:cNvPr id="13351" name="Picture 35" descr="Application Control Engine"/>
          <p:cNvPicPr>
            <a:picLocks noChangeAspect="1" noChangeArrowheads="1"/>
          </p:cNvPicPr>
          <p:nvPr/>
        </p:nvPicPr>
        <p:blipFill>
          <a:blip r:embed="rId13" cstate="print"/>
          <a:srcRect/>
          <a:stretch>
            <a:fillRect/>
          </a:stretch>
        </p:blipFill>
        <p:spPr bwMode="auto">
          <a:xfrm>
            <a:off x="6559550" y="4000500"/>
            <a:ext cx="333375" cy="222250"/>
          </a:xfrm>
          <a:prstGeom prst="rect">
            <a:avLst/>
          </a:prstGeom>
          <a:noFill/>
          <a:ln w="9525">
            <a:noFill/>
            <a:miter lim="800000"/>
            <a:headEnd/>
            <a:tailEnd/>
          </a:ln>
        </p:spPr>
      </p:pic>
      <p:sp>
        <p:nvSpPr>
          <p:cNvPr id="198" name="TextBox 197"/>
          <p:cNvSpPr txBox="1"/>
          <p:nvPr/>
        </p:nvSpPr>
        <p:spPr>
          <a:xfrm>
            <a:off x="6778512" y="3012812"/>
            <a:ext cx="1200922" cy="400110"/>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000" b="1" dirty="0">
                <a:latin typeface="+mn-lt"/>
              </a:rPr>
              <a:t>EHR &amp; Clinical System(s)</a:t>
            </a:r>
          </a:p>
        </p:txBody>
      </p:sp>
      <p:pic>
        <p:nvPicPr>
          <p:cNvPr id="13353" name="Picture 4"/>
          <p:cNvPicPr>
            <a:picLocks noChangeAspect="1" noChangeArrowheads="1"/>
          </p:cNvPicPr>
          <p:nvPr/>
        </p:nvPicPr>
        <p:blipFill>
          <a:blip r:embed="rId14" cstate="print"/>
          <a:srcRect/>
          <a:stretch>
            <a:fillRect/>
          </a:stretch>
        </p:blipFill>
        <p:spPr bwMode="auto">
          <a:xfrm>
            <a:off x="381000" y="4502150"/>
            <a:ext cx="376238" cy="760413"/>
          </a:xfrm>
          <a:prstGeom prst="rect">
            <a:avLst/>
          </a:prstGeom>
          <a:noFill/>
          <a:ln w="9525">
            <a:noFill/>
            <a:miter lim="800000"/>
            <a:headEnd/>
            <a:tailEnd/>
          </a:ln>
        </p:spPr>
      </p:pic>
      <p:sp>
        <p:nvSpPr>
          <p:cNvPr id="13354" name="TextBox 108"/>
          <p:cNvSpPr txBox="1">
            <a:spLocks noChangeArrowheads="1"/>
          </p:cNvSpPr>
          <p:nvPr/>
        </p:nvSpPr>
        <p:spPr bwMode="auto">
          <a:xfrm>
            <a:off x="6950075" y="1444625"/>
            <a:ext cx="1050925" cy="307975"/>
          </a:xfrm>
          <a:prstGeom prst="rect">
            <a:avLst/>
          </a:prstGeom>
          <a:noFill/>
          <a:ln w="9525">
            <a:noFill/>
            <a:miter lim="800000"/>
            <a:headEnd/>
            <a:tailEnd/>
          </a:ln>
        </p:spPr>
        <p:txBody>
          <a:bodyPr>
            <a:spAutoFit/>
          </a:bodyPr>
          <a:lstStyle/>
          <a:p>
            <a:pPr algn="ctr"/>
            <a:r>
              <a:rPr lang="en-US" sz="1400" b="1" dirty="0"/>
              <a:t>Hospital</a:t>
            </a:r>
          </a:p>
        </p:txBody>
      </p:sp>
      <p:grpSp>
        <p:nvGrpSpPr>
          <p:cNvPr id="13355" name="Group 517"/>
          <p:cNvGrpSpPr>
            <a:grpSpLocks/>
          </p:cNvGrpSpPr>
          <p:nvPr/>
        </p:nvGrpSpPr>
        <p:grpSpPr bwMode="auto">
          <a:xfrm>
            <a:off x="152400" y="3962400"/>
            <a:ext cx="3292475" cy="1219200"/>
            <a:chOff x="230" y="1000"/>
            <a:chExt cx="2304" cy="643"/>
          </a:xfrm>
        </p:grpSpPr>
        <p:sp>
          <p:nvSpPr>
            <p:cNvPr id="13403" name="Rectangle 1595"/>
            <p:cNvSpPr>
              <a:spLocks noChangeArrowheads="1"/>
            </p:cNvSpPr>
            <p:nvPr/>
          </p:nvSpPr>
          <p:spPr bwMode="auto">
            <a:xfrm>
              <a:off x="230" y="1000"/>
              <a:ext cx="2304" cy="643"/>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dirty="0"/>
            </a:p>
          </p:txBody>
        </p:sp>
        <p:sp>
          <p:nvSpPr>
            <p:cNvPr id="96" name="Rectangle 95"/>
            <p:cNvSpPr/>
            <p:nvPr/>
          </p:nvSpPr>
          <p:spPr>
            <a:xfrm>
              <a:off x="244" y="1013"/>
              <a:ext cx="1493" cy="146"/>
            </a:xfrm>
            <a:prstGeom prst="rect">
              <a:avLst/>
            </a:prstGeom>
          </p:spPr>
          <p:txBody>
            <a:bodyPr wrap="none">
              <a:spAutoFit/>
            </a:bodyPr>
            <a:lstStyle/>
            <a:p>
              <a:pPr fontAlgn="auto">
                <a:spcBef>
                  <a:spcPts val="0"/>
                </a:spcBef>
                <a:spcAft>
                  <a:spcPts val="0"/>
                </a:spcAft>
                <a:defRPr/>
              </a:pPr>
              <a:r>
                <a:rPr lang="en-US" sz="1200" b="1" kern="0" dirty="0">
                  <a:solidFill>
                    <a:schemeClr val="tx2"/>
                  </a:solidFill>
                  <a:latin typeface="+mn-lt"/>
                </a:rPr>
                <a:t>Clinical UserSecurity Zone</a:t>
              </a:r>
              <a:endParaRPr lang="en-US" sz="1200" b="1" dirty="0">
                <a:latin typeface="+mn-lt"/>
              </a:endParaRPr>
            </a:p>
          </p:txBody>
        </p:sp>
      </p:grpSp>
      <p:grpSp>
        <p:nvGrpSpPr>
          <p:cNvPr id="13356" name="Group 109"/>
          <p:cNvGrpSpPr>
            <a:grpSpLocks/>
          </p:cNvGrpSpPr>
          <p:nvPr/>
        </p:nvGrpSpPr>
        <p:grpSpPr bwMode="auto">
          <a:xfrm>
            <a:off x="1177925" y="4206875"/>
            <a:ext cx="1273175" cy="781050"/>
            <a:chOff x="4224634" y="2627059"/>
            <a:chExt cx="881851" cy="472850"/>
          </a:xfrm>
        </p:grpSpPr>
        <p:pic>
          <p:nvPicPr>
            <p:cNvPr id="13401" name="Picture 14"/>
            <p:cNvPicPr>
              <a:picLocks noChangeArrowheads="1"/>
            </p:cNvPicPr>
            <p:nvPr/>
          </p:nvPicPr>
          <p:blipFill>
            <a:blip r:embed="rId15" cstate="print"/>
            <a:srcRect/>
            <a:stretch>
              <a:fillRect/>
            </a:stretch>
          </p:blipFill>
          <p:spPr bwMode="auto">
            <a:xfrm>
              <a:off x="4265867" y="2627059"/>
              <a:ext cx="783521" cy="472850"/>
            </a:xfrm>
            <a:prstGeom prst="rect">
              <a:avLst/>
            </a:prstGeom>
            <a:noFill/>
            <a:ln w="9525">
              <a:noFill/>
              <a:miter lim="800000"/>
              <a:headEnd/>
              <a:tailEnd/>
            </a:ln>
          </p:spPr>
        </p:pic>
        <p:sp>
          <p:nvSpPr>
            <p:cNvPr id="13402" name="TextBox 108"/>
            <p:cNvSpPr txBox="1">
              <a:spLocks noChangeArrowheads="1"/>
            </p:cNvSpPr>
            <p:nvPr/>
          </p:nvSpPr>
          <p:spPr bwMode="auto">
            <a:xfrm>
              <a:off x="4224634" y="2773106"/>
              <a:ext cx="881851" cy="242316"/>
            </a:xfrm>
            <a:prstGeom prst="rect">
              <a:avLst/>
            </a:prstGeom>
            <a:noFill/>
            <a:ln w="9525">
              <a:noFill/>
              <a:miter lim="800000"/>
              <a:headEnd/>
              <a:tailEnd/>
            </a:ln>
          </p:spPr>
          <p:txBody>
            <a:bodyPr>
              <a:spAutoFit/>
            </a:bodyPr>
            <a:lstStyle/>
            <a:p>
              <a:pPr algn="ctr"/>
              <a:r>
                <a:rPr lang="en-US" sz="1000" b="1" dirty="0" smtClean="0"/>
                <a:t>Medical-Grade </a:t>
              </a:r>
              <a:r>
                <a:rPr lang="en-US" sz="1000" b="1" dirty="0"/>
                <a:t>Network</a:t>
              </a:r>
            </a:p>
          </p:txBody>
        </p:sp>
      </p:grpSp>
      <p:grpSp>
        <p:nvGrpSpPr>
          <p:cNvPr id="13357" name="Group 517"/>
          <p:cNvGrpSpPr>
            <a:grpSpLocks/>
          </p:cNvGrpSpPr>
          <p:nvPr/>
        </p:nvGrpSpPr>
        <p:grpSpPr bwMode="auto">
          <a:xfrm>
            <a:off x="152400" y="2306638"/>
            <a:ext cx="3292475" cy="990600"/>
            <a:chOff x="230" y="1000"/>
            <a:chExt cx="2304" cy="643"/>
          </a:xfrm>
        </p:grpSpPr>
        <p:sp>
          <p:nvSpPr>
            <p:cNvPr id="13399" name="Rectangle 1595"/>
            <p:cNvSpPr>
              <a:spLocks noChangeArrowheads="1"/>
            </p:cNvSpPr>
            <p:nvPr/>
          </p:nvSpPr>
          <p:spPr bwMode="auto">
            <a:xfrm>
              <a:off x="230" y="1000"/>
              <a:ext cx="2304" cy="643"/>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dirty="0"/>
            </a:p>
          </p:txBody>
        </p:sp>
        <p:sp>
          <p:nvSpPr>
            <p:cNvPr id="104" name="Rectangle 103"/>
            <p:cNvSpPr/>
            <p:nvPr/>
          </p:nvSpPr>
          <p:spPr>
            <a:xfrm>
              <a:off x="244" y="1013"/>
              <a:ext cx="1475" cy="180"/>
            </a:xfrm>
            <a:prstGeom prst="rect">
              <a:avLst/>
            </a:prstGeom>
          </p:spPr>
          <p:txBody>
            <a:bodyPr wrap="none">
              <a:spAutoFit/>
            </a:bodyPr>
            <a:lstStyle/>
            <a:p>
              <a:pPr fontAlgn="auto">
                <a:spcBef>
                  <a:spcPts val="0"/>
                </a:spcBef>
                <a:spcAft>
                  <a:spcPts val="0"/>
                </a:spcAft>
                <a:defRPr/>
              </a:pPr>
              <a:r>
                <a:rPr lang="en-US" sz="1200" b="1" kern="0" dirty="0">
                  <a:solidFill>
                    <a:schemeClr val="tx2"/>
                  </a:solidFill>
                  <a:latin typeface="+mn-lt"/>
                </a:rPr>
                <a:t>SmartPump Security Zone</a:t>
              </a:r>
              <a:endParaRPr lang="en-US" sz="1200" b="1" dirty="0">
                <a:latin typeface="+mn-lt"/>
              </a:endParaRPr>
            </a:p>
          </p:txBody>
        </p:sp>
      </p:grpSp>
      <p:grpSp>
        <p:nvGrpSpPr>
          <p:cNvPr id="13358" name="Group 109"/>
          <p:cNvGrpSpPr>
            <a:grpSpLocks/>
          </p:cNvGrpSpPr>
          <p:nvPr/>
        </p:nvGrpSpPr>
        <p:grpSpPr bwMode="auto">
          <a:xfrm>
            <a:off x="1177925" y="2566988"/>
            <a:ext cx="1273175" cy="781050"/>
            <a:chOff x="4224634" y="2627059"/>
            <a:chExt cx="881851" cy="472850"/>
          </a:xfrm>
        </p:grpSpPr>
        <p:pic>
          <p:nvPicPr>
            <p:cNvPr id="13397" name="Picture 14"/>
            <p:cNvPicPr>
              <a:picLocks noChangeArrowheads="1"/>
            </p:cNvPicPr>
            <p:nvPr/>
          </p:nvPicPr>
          <p:blipFill>
            <a:blip r:embed="rId15" cstate="print"/>
            <a:srcRect/>
            <a:stretch>
              <a:fillRect/>
            </a:stretch>
          </p:blipFill>
          <p:spPr bwMode="auto">
            <a:xfrm>
              <a:off x="4265867" y="2627059"/>
              <a:ext cx="783521" cy="472850"/>
            </a:xfrm>
            <a:prstGeom prst="rect">
              <a:avLst/>
            </a:prstGeom>
            <a:noFill/>
            <a:ln w="9525">
              <a:noFill/>
              <a:miter lim="800000"/>
              <a:headEnd/>
              <a:tailEnd/>
            </a:ln>
          </p:spPr>
        </p:pic>
        <p:sp>
          <p:nvSpPr>
            <p:cNvPr id="13398" name="TextBox 108"/>
            <p:cNvSpPr txBox="1">
              <a:spLocks noChangeArrowheads="1"/>
            </p:cNvSpPr>
            <p:nvPr/>
          </p:nvSpPr>
          <p:spPr bwMode="auto">
            <a:xfrm>
              <a:off x="4224634" y="2773106"/>
              <a:ext cx="881851" cy="242316"/>
            </a:xfrm>
            <a:prstGeom prst="rect">
              <a:avLst/>
            </a:prstGeom>
            <a:noFill/>
            <a:ln w="9525">
              <a:noFill/>
              <a:miter lim="800000"/>
              <a:headEnd/>
              <a:tailEnd/>
            </a:ln>
          </p:spPr>
          <p:txBody>
            <a:bodyPr>
              <a:spAutoFit/>
            </a:bodyPr>
            <a:lstStyle/>
            <a:p>
              <a:pPr algn="ctr"/>
              <a:r>
                <a:rPr lang="en-US" sz="1000" b="1" dirty="0" smtClean="0"/>
                <a:t>Medical-Grade </a:t>
              </a:r>
              <a:r>
                <a:rPr lang="en-US" sz="1000" b="1" dirty="0"/>
                <a:t>Network</a:t>
              </a:r>
            </a:p>
          </p:txBody>
        </p:sp>
      </p:grpSp>
      <p:sp>
        <p:nvSpPr>
          <p:cNvPr id="111" name="Trapezoid 110"/>
          <p:cNvSpPr/>
          <p:nvPr/>
        </p:nvSpPr>
        <p:spPr bwMode="auto">
          <a:xfrm rot="5400000">
            <a:off x="3352800" y="3203575"/>
            <a:ext cx="3355975" cy="911225"/>
          </a:xfrm>
          <a:prstGeom prst="trapezoid">
            <a:avLst>
              <a:gd name="adj" fmla="val 159044"/>
            </a:avLst>
          </a:prstGeom>
          <a:gradFill>
            <a:gsLst>
              <a:gs pos="0">
                <a:schemeClr val="accent1">
                  <a:alpha val="0"/>
                </a:schemeClr>
              </a:gs>
              <a:gs pos="100000">
                <a:srgbClr val="47B0D5">
                  <a:alpha val="40000"/>
                </a:srgbClr>
              </a:gs>
            </a:gsLst>
            <a:lin ang="5400000" scaled="0"/>
          </a:gradFill>
          <a:ln w="9525" cap="flat" cmpd="sng" algn="ctr">
            <a:noFill/>
            <a:prstDash val="solid"/>
            <a:round/>
            <a:headEnd type="none" w="med" len="med"/>
            <a:tailEnd type="none" w="med" len="med"/>
          </a:ln>
          <a:effectLst/>
        </p:spPr>
        <p:txBody>
          <a:bodyPr lIns="82124" tIns="41061" rIns="82124" bIns="41061" anchor="ctr"/>
          <a:lstStyle/>
          <a:p>
            <a:pPr algn="ctr" defTabSz="814388" eaLnBrk="0" hangingPunct="0">
              <a:lnSpc>
                <a:spcPct val="90000"/>
              </a:lnSpc>
              <a:defRPr/>
            </a:pPr>
            <a:endParaRPr lang="en-US" sz="2400" b="1" dirty="0"/>
          </a:p>
        </p:txBody>
      </p:sp>
      <p:pic>
        <p:nvPicPr>
          <p:cNvPr id="13360" name="Picture 72"/>
          <p:cNvPicPr>
            <a:picLocks noChangeAspect="1" noChangeArrowheads="1"/>
          </p:cNvPicPr>
          <p:nvPr/>
        </p:nvPicPr>
        <p:blipFill>
          <a:blip r:embed="rId16" cstate="print"/>
          <a:srcRect/>
          <a:stretch>
            <a:fillRect/>
          </a:stretch>
        </p:blipFill>
        <p:spPr bwMode="auto">
          <a:xfrm>
            <a:off x="439738" y="2840038"/>
            <a:ext cx="517525" cy="646112"/>
          </a:xfrm>
          <a:prstGeom prst="rect">
            <a:avLst/>
          </a:prstGeom>
          <a:noFill/>
          <a:ln w="9525">
            <a:noFill/>
            <a:miter lim="800000"/>
            <a:headEnd/>
            <a:tailEnd/>
          </a:ln>
        </p:spPr>
      </p:pic>
      <p:pic>
        <p:nvPicPr>
          <p:cNvPr id="13361" name="Picture 57" descr="icon_color"/>
          <p:cNvPicPr>
            <a:picLocks noChangeAspect="1" noChangeArrowheads="1"/>
          </p:cNvPicPr>
          <p:nvPr/>
        </p:nvPicPr>
        <p:blipFill>
          <a:blip r:embed="rId12" cstate="print"/>
          <a:srcRect/>
          <a:stretch>
            <a:fillRect/>
          </a:stretch>
        </p:blipFill>
        <p:spPr bwMode="auto">
          <a:xfrm>
            <a:off x="3643313" y="2755900"/>
            <a:ext cx="503237" cy="481013"/>
          </a:xfrm>
          <a:prstGeom prst="rect">
            <a:avLst/>
          </a:prstGeom>
          <a:noFill/>
          <a:ln w="9525">
            <a:noFill/>
            <a:miter lim="800000"/>
            <a:headEnd/>
            <a:tailEnd/>
          </a:ln>
        </p:spPr>
      </p:pic>
      <p:pic>
        <p:nvPicPr>
          <p:cNvPr id="13362" name="Picture 57" descr="icon_color"/>
          <p:cNvPicPr>
            <a:picLocks noChangeAspect="1" noChangeArrowheads="1"/>
          </p:cNvPicPr>
          <p:nvPr/>
        </p:nvPicPr>
        <p:blipFill>
          <a:blip r:embed="rId12" cstate="print"/>
          <a:srcRect/>
          <a:stretch>
            <a:fillRect/>
          </a:stretch>
        </p:blipFill>
        <p:spPr bwMode="auto">
          <a:xfrm>
            <a:off x="3795713" y="2908300"/>
            <a:ext cx="503237" cy="481013"/>
          </a:xfrm>
          <a:prstGeom prst="rect">
            <a:avLst/>
          </a:prstGeom>
          <a:noFill/>
          <a:ln w="9525">
            <a:noFill/>
            <a:miter lim="800000"/>
            <a:headEnd/>
            <a:tailEnd/>
          </a:ln>
        </p:spPr>
      </p:pic>
      <p:pic>
        <p:nvPicPr>
          <p:cNvPr id="13363" name="Picture 57" descr="icon_color"/>
          <p:cNvPicPr>
            <a:picLocks noChangeAspect="1" noChangeArrowheads="1"/>
          </p:cNvPicPr>
          <p:nvPr/>
        </p:nvPicPr>
        <p:blipFill>
          <a:blip r:embed="rId12" cstate="print"/>
          <a:srcRect/>
          <a:stretch>
            <a:fillRect/>
          </a:stretch>
        </p:blipFill>
        <p:spPr bwMode="auto">
          <a:xfrm>
            <a:off x="3641725" y="4238625"/>
            <a:ext cx="503238" cy="481013"/>
          </a:xfrm>
          <a:prstGeom prst="rect">
            <a:avLst/>
          </a:prstGeom>
          <a:noFill/>
          <a:ln w="9525">
            <a:noFill/>
            <a:miter lim="800000"/>
            <a:headEnd/>
            <a:tailEnd/>
          </a:ln>
        </p:spPr>
      </p:pic>
      <p:pic>
        <p:nvPicPr>
          <p:cNvPr id="13364" name="Picture 57" descr="icon_color"/>
          <p:cNvPicPr>
            <a:picLocks noChangeAspect="1" noChangeArrowheads="1"/>
          </p:cNvPicPr>
          <p:nvPr/>
        </p:nvPicPr>
        <p:blipFill>
          <a:blip r:embed="rId12" cstate="print"/>
          <a:srcRect/>
          <a:stretch>
            <a:fillRect/>
          </a:stretch>
        </p:blipFill>
        <p:spPr bwMode="auto">
          <a:xfrm>
            <a:off x="3794125" y="4391025"/>
            <a:ext cx="503238" cy="481013"/>
          </a:xfrm>
          <a:prstGeom prst="rect">
            <a:avLst/>
          </a:prstGeom>
          <a:noFill/>
          <a:ln w="9525">
            <a:noFill/>
            <a:miter lim="800000"/>
            <a:headEnd/>
            <a:tailEnd/>
          </a:ln>
        </p:spPr>
      </p:pic>
      <p:sp>
        <p:nvSpPr>
          <p:cNvPr id="129" name="TextBox 128"/>
          <p:cNvSpPr txBox="1"/>
          <p:nvPr/>
        </p:nvSpPr>
        <p:spPr>
          <a:xfrm>
            <a:off x="3425556" y="1981200"/>
            <a:ext cx="1149620" cy="646331"/>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200" b="1" dirty="0">
                <a:latin typeface="+mn-lt"/>
              </a:rPr>
              <a:t>Virtualized</a:t>
            </a:r>
            <a:br>
              <a:rPr lang="en-US" sz="1200" b="1" dirty="0">
                <a:latin typeface="+mn-lt"/>
              </a:rPr>
            </a:br>
            <a:r>
              <a:rPr lang="en-US" sz="1200" b="1" dirty="0">
                <a:latin typeface="+mn-lt"/>
              </a:rPr>
              <a:t>Security</a:t>
            </a:r>
            <a:br>
              <a:rPr lang="en-US" sz="1200" b="1" dirty="0">
                <a:latin typeface="+mn-lt"/>
              </a:rPr>
            </a:br>
            <a:r>
              <a:rPr lang="en-US" sz="1200" b="1" dirty="0">
                <a:latin typeface="+mn-lt"/>
              </a:rPr>
              <a:t>Contexts</a:t>
            </a:r>
          </a:p>
        </p:txBody>
      </p:sp>
      <p:sp>
        <p:nvSpPr>
          <p:cNvPr id="13366" name="TextBox 129"/>
          <p:cNvSpPr txBox="1">
            <a:spLocks noChangeArrowheads="1"/>
          </p:cNvSpPr>
          <p:nvPr/>
        </p:nvSpPr>
        <p:spPr bwMode="auto">
          <a:xfrm>
            <a:off x="2081213" y="3221038"/>
            <a:ext cx="1347787" cy="369887"/>
          </a:xfrm>
          <a:prstGeom prst="rect">
            <a:avLst/>
          </a:prstGeom>
          <a:noFill/>
          <a:ln w="9525">
            <a:noFill/>
            <a:miter lim="800000"/>
            <a:headEnd/>
            <a:tailEnd/>
          </a:ln>
        </p:spPr>
        <p:txBody>
          <a:bodyPr>
            <a:spAutoFit/>
          </a:bodyPr>
          <a:lstStyle/>
          <a:p>
            <a:pPr algn="ctr">
              <a:lnSpc>
                <a:spcPct val="90000"/>
              </a:lnSpc>
            </a:pPr>
            <a:r>
              <a:rPr lang="en-US" sz="1000" dirty="0"/>
              <a:t>Smart Pump</a:t>
            </a:r>
            <a:br>
              <a:rPr lang="en-US" sz="1000" dirty="0"/>
            </a:br>
            <a:r>
              <a:rPr lang="en-US" sz="1000" dirty="0"/>
              <a:t>Monitoring/Admin</a:t>
            </a:r>
          </a:p>
        </p:txBody>
      </p:sp>
      <p:pic>
        <p:nvPicPr>
          <p:cNvPr id="13367" name="Picture 52" descr="WLAN_Controller"/>
          <p:cNvPicPr>
            <a:picLocks noChangeAspect="1" noChangeArrowheads="1"/>
          </p:cNvPicPr>
          <p:nvPr/>
        </p:nvPicPr>
        <p:blipFill>
          <a:blip r:embed="rId17" cstate="print"/>
          <a:srcRect/>
          <a:stretch>
            <a:fillRect/>
          </a:stretch>
        </p:blipFill>
        <p:spPr bwMode="auto">
          <a:xfrm>
            <a:off x="946150" y="2901950"/>
            <a:ext cx="381000" cy="187325"/>
          </a:xfrm>
          <a:prstGeom prst="rect">
            <a:avLst/>
          </a:prstGeom>
          <a:noFill/>
          <a:ln w="9525">
            <a:noFill/>
            <a:miter lim="800000"/>
            <a:headEnd/>
            <a:tailEnd/>
          </a:ln>
        </p:spPr>
      </p:pic>
      <p:pic>
        <p:nvPicPr>
          <p:cNvPr id="13368" name="Picture 52" descr="WLAN_Controller"/>
          <p:cNvPicPr>
            <a:picLocks noChangeAspect="1" noChangeArrowheads="1"/>
          </p:cNvPicPr>
          <p:nvPr/>
        </p:nvPicPr>
        <p:blipFill>
          <a:blip r:embed="rId17" cstate="print"/>
          <a:srcRect/>
          <a:stretch>
            <a:fillRect/>
          </a:stretch>
        </p:blipFill>
        <p:spPr bwMode="auto">
          <a:xfrm>
            <a:off x="1047750" y="2992438"/>
            <a:ext cx="381000" cy="187325"/>
          </a:xfrm>
          <a:prstGeom prst="rect">
            <a:avLst/>
          </a:prstGeom>
          <a:noFill/>
          <a:ln w="9525">
            <a:noFill/>
            <a:miter lim="800000"/>
            <a:headEnd/>
            <a:tailEnd/>
          </a:ln>
        </p:spPr>
      </p:pic>
      <p:pic>
        <p:nvPicPr>
          <p:cNvPr id="13369" name="Picture 55" descr="NAC Appliance"/>
          <p:cNvPicPr>
            <a:picLocks noChangeAspect="1" noChangeArrowheads="1"/>
          </p:cNvPicPr>
          <p:nvPr/>
        </p:nvPicPr>
        <p:blipFill>
          <a:blip r:embed="rId18" cstate="print"/>
          <a:srcRect/>
          <a:stretch>
            <a:fillRect/>
          </a:stretch>
        </p:blipFill>
        <p:spPr bwMode="auto">
          <a:xfrm>
            <a:off x="1647825" y="3213100"/>
            <a:ext cx="504825" cy="363538"/>
          </a:xfrm>
          <a:prstGeom prst="rect">
            <a:avLst/>
          </a:prstGeom>
          <a:noFill/>
          <a:ln w="9525">
            <a:noFill/>
            <a:miter lim="800000"/>
            <a:headEnd/>
            <a:tailEnd/>
          </a:ln>
        </p:spPr>
      </p:pic>
      <p:sp>
        <p:nvSpPr>
          <p:cNvPr id="148" name="TextBox 147"/>
          <p:cNvSpPr txBox="1"/>
          <p:nvPr/>
        </p:nvSpPr>
        <p:spPr>
          <a:xfrm>
            <a:off x="4534928" y="3661024"/>
            <a:ext cx="828780" cy="553998"/>
          </a:xfrm>
          <a:prstGeom prst="rect">
            <a:avLst/>
          </a:prstGeom>
          <a:noFill/>
          <a:scene3d>
            <a:camera prst="orthographicFront">
              <a:rot lat="0" lon="0" rev="0"/>
            </a:camera>
            <a:lightRig rig="threePt" dir="t"/>
          </a:scene3d>
        </p:spPr>
        <p:txBody>
          <a:bodyPr>
            <a:spAutoFit/>
          </a:bodyPr>
          <a:lstStyle/>
          <a:p>
            <a:pPr fontAlgn="auto">
              <a:spcBef>
                <a:spcPts val="0"/>
              </a:spcBef>
              <a:spcAft>
                <a:spcPts val="0"/>
              </a:spcAft>
              <a:defRPr/>
            </a:pPr>
            <a:r>
              <a:rPr lang="en-US" sz="1000" dirty="0">
                <a:latin typeface="+mn-lt"/>
              </a:rPr>
              <a:t>Trusted</a:t>
            </a:r>
            <a:br>
              <a:rPr lang="en-US" sz="1000" dirty="0">
                <a:latin typeface="+mn-lt"/>
              </a:rPr>
            </a:br>
            <a:r>
              <a:rPr lang="en-US" sz="1000" dirty="0">
                <a:latin typeface="+mn-lt"/>
              </a:rPr>
              <a:t>Inside</a:t>
            </a:r>
            <a:br>
              <a:rPr lang="en-US" sz="1000" dirty="0">
                <a:latin typeface="+mn-lt"/>
              </a:rPr>
            </a:br>
            <a:r>
              <a:rPr lang="en-US" sz="1000" dirty="0">
                <a:latin typeface="+mn-lt"/>
              </a:rPr>
              <a:t>Interface(s)</a:t>
            </a:r>
          </a:p>
        </p:txBody>
      </p:sp>
      <p:pic>
        <p:nvPicPr>
          <p:cNvPr id="13373"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447925" y="4411663"/>
            <a:ext cx="650875" cy="520700"/>
          </a:xfrm>
          <a:prstGeom prst="rect">
            <a:avLst/>
          </a:prstGeom>
          <a:noFill/>
          <a:ln w="9525">
            <a:noFill/>
            <a:miter lim="800000"/>
            <a:headEnd/>
            <a:tailEnd/>
          </a:ln>
        </p:spPr>
      </p:pic>
      <p:sp>
        <p:nvSpPr>
          <p:cNvPr id="13374" name="TextBox 157"/>
          <p:cNvSpPr txBox="1">
            <a:spLocks noChangeArrowheads="1"/>
          </p:cNvSpPr>
          <p:nvPr/>
        </p:nvSpPr>
        <p:spPr bwMode="auto">
          <a:xfrm>
            <a:off x="2305050" y="4772025"/>
            <a:ext cx="950913" cy="246063"/>
          </a:xfrm>
          <a:prstGeom prst="rect">
            <a:avLst/>
          </a:prstGeom>
          <a:noFill/>
          <a:ln w="9525">
            <a:noFill/>
            <a:miter lim="800000"/>
            <a:headEnd/>
            <a:tailEnd/>
          </a:ln>
        </p:spPr>
        <p:txBody>
          <a:bodyPr>
            <a:spAutoFit/>
          </a:bodyPr>
          <a:lstStyle/>
          <a:p>
            <a:pPr algn="ctr"/>
            <a:r>
              <a:rPr lang="en-US" sz="1000" dirty="0"/>
              <a:t>Cisco UCS</a:t>
            </a:r>
          </a:p>
        </p:txBody>
      </p:sp>
      <p:sp>
        <p:nvSpPr>
          <p:cNvPr id="162" name="Rounded Rectangle 161"/>
          <p:cNvSpPr/>
          <p:nvPr/>
        </p:nvSpPr>
        <p:spPr>
          <a:xfrm>
            <a:off x="3429000" y="1981200"/>
            <a:ext cx="1146175" cy="3352800"/>
          </a:xfrm>
          <a:prstGeom prst="roundRect">
            <a:avLst>
              <a:gd name="adj" fmla="val 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76" name="Picture 42" descr="File Server_Updated2005"/>
          <p:cNvPicPr>
            <a:picLocks noChangeAspect="1" noChangeArrowheads="1"/>
          </p:cNvPicPr>
          <p:nvPr/>
        </p:nvPicPr>
        <p:blipFill>
          <a:blip r:embed="rId19" cstate="print"/>
          <a:srcRect/>
          <a:stretch>
            <a:fillRect/>
          </a:stretch>
        </p:blipFill>
        <p:spPr bwMode="auto">
          <a:xfrm>
            <a:off x="2590800" y="2840038"/>
            <a:ext cx="295275" cy="392112"/>
          </a:xfrm>
          <a:prstGeom prst="rect">
            <a:avLst/>
          </a:prstGeom>
          <a:noFill/>
          <a:ln w="9525">
            <a:noFill/>
            <a:miter lim="800000"/>
            <a:headEnd/>
            <a:tailEnd/>
          </a:ln>
        </p:spPr>
      </p:pic>
      <p:sp>
        <p:nvSpPr>
          <p:cNvPr id="165" name="Rounded Rectangle 164"/>
          <p:cNvSpPr/>
          <p:nvPr/>
        </p:nvSpPr>
        <p:spPr>
          <a:xfrm>
            <a:off x="3500438" y="2671763"/>
            <a:ext cx="1004887" cy="823912"/>
          </a:xfrm>
          <a:prstGeom prst="roundRect">
            <a:avLst>
              <a:gd name="adj" fmla="val 12108"/>
            </a:avLst>
          </a:prstGeom>
          <a:no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19050">
                <a:solidFill>
                  <a:schemeClr val="tx1"/>
                </a:solidFill>
              </a:ln>
            </a:endParaRPr>
          </a:p>
        </p:txBody>
      </p:sp>
      <p:sp>
        <p:nvSpPr>
          <p:cNvPr id="166" name="Rounded Rectangle 165"/>
          <p:cNvSpPr/>
          <p:nvPr/>
        </p:nvSpPr>
        <p:spPr>
          <a:xfrm>
            <a:off x="3500438" y="4149725"/>
            <a:ext cx="1004887" cy="823913"/>
          </a:xfrm>
          <a:prstGeom prst="roundRect">
            <a:avLst>
              <a:gd name="adj" fmla="val 12108"/>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19050">
                <a:solidFill>
                  <a:schemeClr val="tx1"/>
                </a:solidFill>
              </a:ln>
            </a:endParaRPr>
          </a:p>
        </p:txBody>
      </p:sp>
      <p:sp>
        <p:nvSpPr>
          <p:cNvPr id="13379" name="TextBox 168"/>
          <p:cNvSpPr txBox="1">
            <a:spLocks noChangeArrowheads="1"/>
          </p:cNvSpPr>
          <p:nvPr/>
        </p:nvSpPr>
        <p:spPr bwMode="auto">
          <a:xfrm>
            <a:off x="785813" y="3541713"/>
            <a:ext cx="890587" cy="385762"/>
          </a:xfrm>
          <a:prstGeom prst="rect">
            <a:avLst/>
          </a:prstGeom>
          <a:noFill/>
          <a:ln w="9525">
            <a:noFill/>
            <a:miter lim="800000"/>
            <a:headEnd/>
            <a:tailEnd/>
          </a:ln>
        </p:spPr>
        <p:txBody>
          <a:bodyPr>
            <a:spAutoFit/>
          </a:bodyPr>
          <a:lstStyle/>
          <a:p>
            <a:pPr algn="ctr">
              <a:lnSpc>
                <a:spcPct val="95000"/>
              </a:lnSpc>
            </a:pPr>
            <a:r>
              <a:rPr lang="en-US" sz="1000" dirty="0"/>
              <a:t>Pharmacy System</a:t>
            </a:r>
          </a:p>
        </p:txBody>
      </p:sp>
      <p:grpSp>
        <p:nvGrpSpPr>
          <p:cNvPr id="13380" name="Group 171"/>
          <p:cNvGrpSpPr>
            <a:grpSpLocks/>
          </p:cNvGrpSpPr>
          <p:nvPr/>
        </p:nvGrpSpPr>
        <p:grpSpPr bwMode="auto">
          <a:xfrm>
            <a:off x="1228725" y="3200400"/>
            <a:ext cx="371475" cy="400050"/>
            <a:chOff x="1143000" y="3181290"/>
            <a:chExt cx="371021" cy="400109"/>
          </a:xfrm>
        </p:grpSpPr>
        <p:pic>
          <p:nvPicPr>
            <p:cNvPr id="13395" name="Picture 42" descr="File Server_Updated2005"/>
            <p:cNvPicPr>
              <a:picLocks noChangeAspect="1" noChangeArrowheads="1"/>
            </p:cNvPicPr>
            <p:nvPr/>
          </p:nvPicPr>
          <p:blipFill>
            <a:blip r:embed="rId19" cstate="print"/>
            <a:srcRect/>
            <a:stretch>
              <a:fillRect/>
            </a:stretch>
          </p:blipFill>
          <p:spPr bwMode="auto">
            <a:xfrm>
              <a:off x="1219200" y="3181290"/>
              <a:ext cx="294821" cy="392112"/>
            </a:xfrm>
            <a:prstGeom prst="rect">
              <a:avLst/>
            </a:prstGeom>
            <a:noFill/>
            <a:ln w="9525">
              <a:noFill/>
              <a:miter lim="800000"/>
              <a:headEnd/>
              <a:tailEnd/>
            </a:ln>
          </p:spPr>
        </p:pic>
        <p:pic>
          <p:nvPicPr>
            <p:cNvPr id="13396" name="Picture 1029"/>
            <p:cNvPicPr>
              <a:picLocks noChangeArrowheads="1"/>
            </p:cNvPicPr>
            <p:nvPr/>
          </p:nvPicPr>
          <p:blipFill>
            <a:blip r:embed="rId10" cstate="print"/>
            <a:srcRect/>
            <a:stretch>
              <a:fillRect/>
            </a:stretch>
          </p:blipFill>
          <p:spPr bwMode="auto">
            <a:xfrm>
              <a:off x="1143000" y="3319480"/>
              <a:ext cx="190500" cy="261919"/>
            </a:xfrm>
            <a:prstGeom prst="rect">
              <a:avLst/>
            </a:prstGeom>
            <a:noFill/>
            <a:ln w="9525">
              <a:noFill/>
              <a:miter lim="800000"/>
              <a:headEnd/>
              <a:tailEnd/>
            </a:ln>
          </p:spPr>
        </p:pic>
      </p:grpSp>
      <p:pic>
        <p:nvPicPr>
          <p:cNvPr id="13381" name="Picture 52" descr="WLAN_Controller"/>
          <p:cNvPicPr>
            <a:picLocks noChangeAspect="1" noChangeArrowheads="1"/>
          </p:cNvPicPr>
          <p:nvPr/>
        </p:nvPicPr>
        <p:blipFill>
          <a:blip r:embed="rId17" cstate="print"/>
          <a:srcRect/>
          <a:stretch>
            <a:fillRect/>
          </a:stretch>
        </p:blipFill>
        <p:spPr bwMode="auto">
          <a:xfrm>
            <a:off x="946150" y="4572000"/>
            <a:ext cx="381000" cy="187325"/>
          </a:xfrm>
          <a:prstGeom prst="rect">
            <a:avLst/>
          </a:prstGeom>
          <a:noFill/>
          <a:ln w="9525">
            <a:noFill/>
            <a:miter lim="800000"/>
            <a:headEnd/>
            <a:tailEnd/>
          </a:ln>
        </p:spPr>
      </p:pic>
      <p:pic>
        <p:nvPicPr>
          <p:cNvPr id="13382" name="Picture 52" descr="WLAN_Controller"/>
          <p:cNvPicPr>
            <a:picLocks noChangeAspect="1" noChangeArrowheads="1"/>
          </p:cNvPicPr>
          <p:nvPr/>
        </p:nvPicPr>
        <p:blipFill>
          <a:blip r:embed="rId17" cstate="print"/>
          <a:srcRect/>
          <a:stretch>
            <a:fillRect/>
          </a:stretch>
        </p:blipFill>
        <p:spPr bwMode="auto">
          <a:xfrm>
            <a:off x="1047750" y="4662488"/>
            <a:ext cx="381000" cy="187325"/>
          </a:xfrm>
          <a:prstGeom prst="rect">
            <a:avLst/>
          </a:prstGeom>
          <a:noFill/>
          <a:ln w="9525">
            <a:noFill/>
            <a:miter lim="800000"/>
            <a:headEnd/>
            <a:tailEnd/>
          </a:ln>
        </p:spPr>
      </p:pic>
      <p:sp>
        <p:nvSpPr>
          <p:cNvPr id="13383" name="TextBox 194"/>
          <p:cNvSpPr txBox="1">
            <a:spLocks noChangeArrowheads="1"/>
          </p:cNvSpPr>
          <p:nvPr/>
        </p:nvSpPr>
        <p:spPr bwMode="auto">
          <a:xfrm>
            <a:off x="1422400" y="3536950"/>
            <a:ext cx="950913" cy="247650"/>
          </a:xfrm>
          <a:prstGeom prst="rect">
            <a:avLst/>
          </a:prstGeom>
          <a:noFill/>
          <a:ln w="9525">
            <a:noFill/>
            <a:miter lim="800000"/>
            <a:headEnd/>
            <a:tailEnd/>
          </a:ln>
        </p:spPr>
        <p:txBody>
          <a:bodyPr>
            <a:spAutoFit/>
          </a:bodyPr>
          <a:lstStyle/>
          <a:p>
            <a:pPr algn="ctr"/>
            <a:r>
              <a:rPr lang="en-US" sz="1000" dirty="0"/>
              <a:t>Cisco NAC</a:t>
            </a:r>
          </a:p>
        </p:txBody>
      </p:sp>
      <p:grpSp>
        <p:nvGrpSpPr>
          <p:cNvPr id="13384" name="Group 109"/>
          <p:cNvGrpSpPr>
            <a:grpSpLocks/>
          </p:cNvGrpSpPr>
          <p:nvPr/>
        </p:nvGrpSpPr>
        <p:grpSpPr bwMode="auto">
          <a:xfrm>
            <a:off x="5203825" y="3581400"/>
            <a:ext cx="1273175" cy="781050"/>
            <a:chOff x="4224634" y="2627059"/>
            <a:chExt cx="881851" cy="472850"/>
          </a:xfrm>
        </p:grpSpPr>
        <p:pic>
          <p:nvPicPr>
            <p:cNvPr id="13393" name="Picture 14"/>
            <p:cNvPicPr>
              <a:picLocks noChangeArrowheads="1"/>
            </p:cNvPicPr>
            <p:nvPr/>
          </p:nvPicPr>
          <p:blipFill>
            <a:blip r:embed="rId15" cstate="print"/>
            <a:srcRect/>
            <a:stretch>
              <a:fillRect/>
            </a:stretch>
          </p:blipFill>
          <p:spPr bwMode="auto">
            <a:xfrm>
              <a:off x="4265867" y="2627059"/>
              <a:ext cx="783521" cy="472850"/>
            </a:xfrm>
            <a:prstGeom prst="rect">
              <a:avLst/>
            </a:prstGeom>
            <a:noFill/>
            <a:ln w="9525">
              <a:noFill/>
              <a:miter lim="800000"/>
              <a:headEnd/>
              <a:tailEnd/>
            </a:ln>
          </p:spPr>
        </p:pic>
        <p:sp>
          <p:nvSpPr>
            <p:cNvPr id="13394" name="TextBox 108"/>
            <p:cNvSpPr txBox="1">
              <a:spLocks noChangeArrowheads="1"/>
            </p:cNvSpPr>
            <p:nvPr/>
          </p:nvSpPr>
          <p:spPr bwMode="auto">
            <a:xfrm>
              <a:off x="4224634" y="2757723"/>
              <a:ext cx="881851" cy="242316"/>
            </a:xfrm>
            <a:prstGeom prst="rect">
              <a:avLst/>
            </a:prstGeom>
            <a:noFill/>
            <a:ln w="9525">
              <a:noFill/>
              <a:miter lim="800000"/>
              <a:headEnd/>
              <a:tailEnd/>
            </a:ln>
          </p:spPr>
          <p:txBody>
            <a:bodyPr>
              <a:spAutoFit/>
            </a:bodyPr>
            <a:lstStyle/>
            <a:p>
              <a:pPr algn="ctr"/>
              <a:r>
                <a:rPr lang="en-US" sz="1000" b="1" dirty="0" smtClean="0"/>
                <a:t>Medical-Grade </a:t>
              </a:r>
              <a:r>
                <a:rPr lang="en-US" sz="1000" b="1" dirty="0"/>
                <a:t>Network</a:t>
              </a:r>
            </a:p>
          </p:txBody>
        </p:sp>
      </p:grpSp>
      <p:grpSp>
        <p:nvGrpSpPr>
          <p:cNvPr id="13385" name="Group 109"/>
          <p:cNvGrpSpPr>
            <a:grpSpLocks/>
          </p:cNvGrpSpPr>
          <p:nvPr/>
        </p:nvGrpSpPr>
        <p:grpSpPr bwMode="auto">
          <a:xfrm>
            <a:off x="5432425" y="4191000"/>
            <a:ext cx="1273175" cy="628650"/>
            <a:chOff x="4224634" y="2673207"/>
            <a:chExt cx="881851" cy="380553"/>
          </a:xfrm>
        </p:grpSpPr>
        <p:pic>
          <p:nvPicPr>
            <p:cNvPr id="13391" name="Picture 14"/>
            <p:cNvPicPr>
              <a:picLocks noChangeArrowheads="1"/>
            </p:cNvPicPr>
            <p:nvPr/>
          </p:nvPicPr>
          <p:blipFill>
            <a:blip r:embed="rId15" cstate="print"/>
            <a:srcRect/>
            <a:stretch>
              <a:fillRect/>
            </a:stretch>
          </p:blipFill>
          <p:spPr bwMode="auto">
            <a:xfrm>
              <a:off x="4342336" y="2673207"/>
              <a:ext cx="630583" cy="380553"/>
            </a:xfrm>
            <a:prstGeom prst="rect">
              <a:avLst/>
            </a:prstGeom>
            <a:noFill/>
            <a:ln w="9525">
              <a:noFill/>
              <a:miter lim="800000"/>
              <a:headEnd/>
              <a:tailEnd/>
            </a:ln>
          </p:spPr>
        </p:pic>
        <p:sp>
          <p:nvSpPr>
            <p:cNvPr id="13392" name="TextBox 108"/>
            <p:cNvSpPr txBox="1">
              <a:spLocks noChangeArrowheads="1"/>
            </p:cNvSpPr>
            <p:nvPr/>
          </p:nvSpPr>
          <p:spPr bwMode="auto">
            <a:xfrm>
              <a:off x="4224634" y="2719356"/>
              <a:ext cx="881851" cy="242316"/>
            </a:xfrm>
            <a:prstGeom prst="rect">
              <a:avLst/>
            </a:prstGeom>
            <a:noFill/>
            <a:ln w="9525">
              <a:noFill/>
              <a:miter lim="800000"/>
              <a:headEnd/>
              <a:tailEnd/>
            </a:ln>
          </p:spPr>
          <p:txBody>
            <a:bodyPr>
              <a:spAutoFit/>
            </a:bodyPr>
            <a:lstStyle/>
            <a:p>
              <a:pPr algn="ctr"/>
              <a:r>
                <a:rPr lang="en-US" sz="1000" b="1" dirty="0"/>
                <a:t>DOB Management</a:t>
              </a:r>
            </a:p>
          </p:txBody>
        </p:sp>
      </p:grpSp>
      <p:grpSp>
        <p:nvGrpSpPr>
          <p:cNvPr id="13386" name="Group 222"/>
          <p:cNvGrpSpPr>
            <a:grpSpLocks/>
          </p:cNvGrpSpPr>
          <p:nvPr/>
        </p:nvGrpSpPr>
        <p:grpSpPr bwMode="auto">
          <a:xfrm>
            <a:off x="7543800" y="4648200"/>
            <a:ext cx="544513" cy="384175"/>
            <a:chOff x="7218320" y="5307515"/>
            <a:chExt cx="793565" cy="559885"/>
          </a:xfrm>
        </p:grpSpPr>
        <p:pic>
          <p:nvPicPr>
            <p:cNvPr id="13387" name="Picture 1040"/>
            <p:cNvPicPr>
              <a:picLocks noChangeArrowheads="1"/>
            </p:cNvPicPr>
            <p:nvPr/>
          </p:nvPicPr>
          <p:blipFill>
            <a:blip r:embed="rId20" cstate="print"/>
            <a:srcRect/>
            <a:stretch>
              <a:fillRect/>
            </a:stretch>
          </p:blipFill>
          <p:spPr bwMode="auto">
            <a:xfrm>
              <a:off x="7575749" y="5307515"/>
              <a:ext cx="436136" cy="307159"/>
            </a:xfrm>
            <a:prstGeom prst="rect">
              <a:avLst/>
            </a:prstGeom>
            <a:noFill/>
            <a:ln w="9525">
              <a:noFill/>
              <a:miter lim="800000"/>
              <a:headEnd/>
              <a:tailEnd/>
            </a:ln>
          </p:spPr>
        </p:pic>
        <p:pic>
          <p:nvPicPr>
            <p:cNvPr id="13388" name="Picture 1029"/>
            <p:cNvPicPr>
              <a:picLocks noChangeArrowheads="1"/>
            </p:cNvPicPr>
            <p:nvPr/>
          </p:nvPicPr>
          <p:blipFill>
            <a:blip r:embed="rId10" cstate="print"/>
            <a:srcRect/>
            <a:stretch>
              <a:fillRect/>
            </a:stretch>
          </p:blipFill>
          <p:spPr bwMode="auto">
            <a:xfrm>
              <a:off x="7320382" y="5316575"/>
              <a:ext cx="267436" cy="336980"/>
            </a:xfrm>
            <a:prstGeom prst="rect">
              <a:avLst/>
            </a:prstGeom>
            <a:noFill/>
            <a:ln w="9525">
              <a:noFill/>
              <a:miter lim="800000"/>
              <a:headEnd/>
              <a:tailEnd/>
            </a:ln>
          </p:spPr>
        </p:pic>
        <p:pic>
          <p:nvPicPr>
            <p:cNvPr id="13389" name="Picture 1040"/>
            <p:cNvPicPr>
              <a:picLocks noChangeArrowheads="1"/>
            </p:cNvPicPr>
            <p:nvPr/>
          </p:nvPicPr>
          <p:blipFill>
            <a:blip r:embed="rId20" cstate="print"/>
            <a:srcRect/>
            <a:stretch>
              <a:fillRect/>
            </a:stretch>
          </p:blipFill>
          <p:spPr bwMode="auto">
            <a:xfrm>
              <a:off x="7473687" y="5521360"/>
              <a:ext cx="436136" cy="307159"/>
            </a:xfrm>
            <a:prstGeom prst="rect">
              <a:avLst/>
            </a:prstGeom>
            <a:noFill/>
            <a:ln w="9525">
              <a:noFill/>
              <a:miter lim="800000"/>
              <a:headEnd/>
              <a:tailEnd/>
            </a:ln>
          </p:spPr>
        </p:pic>
        <p:pic>
          <p:nvPicPr>
            <p:cNvPr id="13390" name="Picture 1029"/>
            <p:cNvPicPr>
              <a:picLocks noChangeArrowheads="1"/>
            </p:cNvPicPr>
            <p:nvPr/>
          </p:nvPicPr>
          <p:blipFill>
            <a:blip r:embed="rId10" cstate="print"/>
            <a:srcRect/>
            <a:stretch>
              <a:fillRect/>
            </a:stretch>
          </p:blipFill>
          <p:spPr bwMode="auto">
            <a:xfrm>
              <a:off x="7218320" y="5530420"/>
              <a:ext cx="267436" cy="336980"/>
            </a:xfrm>
            <a:prstGeom prst="rect">
              <a:avLst/>
            </a:prstGeom>
            <a:noFill/>
            <a:ln w="9525">
              <a:noFill/>
              <a:miter lim="800000"/>
              <a:headEnd/>
              <a:tailEnd/>
            </a:ln>
          </p:spPr>
        </p:pic>
      </p:grpSp>
      <p:sp>
        <p:nvSpPr>
          <p:cNvPr id="93" name="TextBox 92"/>
          <p:cNvSpPr txBox="1"/>
          <p:nvPr/>
        </p:nvSpPr>
        <p:spPr>
          <a:xfrm>
            <a:off x="1143000" y="5316379"/>
            <a:ext cx="2678250" cy="246221"/>
          </a:xfrm>
          <a:prstGeom prst="rect">
            <a:avLst/>
          </a:prstGeom>
          <a:noFill/>
          <a:scene3d>
            <a:camera prst="orthographicFront">
              <a:rot lat="0" lon="0" rev="0"/>
            </a:camera>
            <a:lightRig rig="threePt" dir="t"/>
          </a:scene3d>
        </p:spPr>
        <p:txBody>
          <a:bodyPr wrap="square">
            <a:spAutoFit/>
          </a:bodyPr>
          <a:lstStyle/>
          <a:p>
            <a:pPr fontAlgn="auto">
              <a:spcBef>
                <a:spcPts val="0"/>
              </a:spcBef>
              <a:spcAft>
                <a:spcPts val="0"/>
              </a:spcAft>
              <a:defRPr/>
            </a:pPr>
            <a:r>
              <a:rPr lang="en-US" sz="1000" dirty="0" smtClean="0">
                <a:latin typeface="+mn-lt"/>
              </a:rPr>
              <a:t>Identity Service Engine</a:t>
            </a:r>
            <a:endParaRPr lang="en-US" sz="1000" dirty="0">
              <a:latin typeface="+mn-lt"/>
            </a:endParaRPr>
          </a:p>
        </p:txBody>
      </p:sp>
      <p:pic>
        <p:nvPicPr>
          <p:cNvPr id="94" name="Picture 93"/>
          <p:cNvPicPr>
            <a:picLocks noChangeAspect="1"/>
          </p:cNvPicPr>
          <p:nvPr/>
        </p:nvPicPr>
        <p:blipFill>
          <a:blip r:embed="rId21"/>
          <a:stretch>
            <a:fillRect/>
          </a:stretch>
        </p:blipFill>
        <p:spPr>
          <a:xfrm>
            <a:off x="1524000" y="4876800"/>
            <a:ext cx="584200" cy="458486"/>
          </a:xfrm>
          <a:prstGeom prst="rect">
            <a:avLst/>
          </a:prstGeom>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Box 332"/>
          <p:cNvSpPr txBox="1"/>
          <p:nvPr/>
        </p:nvSpPr>
        <p:spPr>
          <a:xfrm>
            <a:off x="3843338" y="1597025"/>
            <a:ext cx="1643062" cy="384175"/>
          </a:xfrm>
          <a:prstGeom prst="rect">
            <a:avLst/>
          </a:prstGeom>
          <a:gradFill rotWithShape="1">
            <a:gsLst>
              <a:gs pos="0">
                <a:schemeClr val="accent1"/>
              </a:gs>
              <a:gs pos="100000">
                <a:schemeClr val="accent1">
                  <a:gamma/>
                  <a:shade val="46275"/>
                  <a:invGamma/>
                </a:schemeClr>
              </a:gs>
            </a:gsLst>
            <a:lin ang="5400000" scaled="1"/>
          </a:gradFill>
          <a:ln w="19050" algn="ctr">
            <a:solidFill>
              <a:schemeClr val="tx2"/>
            </a:solidFill>
            <a:round/>
            <a:headEnd/>
            <a:tailEnd/>
          </a:ln>
          <a:effectLst/>
        </p:spPr>
        <p:txBody>
          <a:bodyPr anchor="ctr">
            <a:spAutoFit/>
          </a:bodyPr>
          <a:lstStyle/>
          <a:p>
            <a:pPr>
              <a:lnSpc>
                <a:spcPct val="90000"/>
              </a:lnSpc>
              <a:defRPr/>
            </a:pPr>
            <a:r>
              <a:rPr lang="en-US" sz="1000" dirty="0">
                <a:solidFill>
                  <a:schemeClr val="bg2"/>
                </a:solidFill>
              </a:rPr>
              <a:t>SSL termination— </a:t>
            </a:r>
            <a:br>
              <a:rPr lang="en-US" sz="1000" dirty="0">
                <a:solidFill>
                  <a:schemeClr val="bg2"/>
                </a:solidFill>
              </a:rPr>
            </a:br>
            <a:r>
              <a:rPr lang="en-US" sz="1000" dirty="0">
                <a:solidFill>
                  <a:schemeClr val="bg2"/>
                </a:solidFill>
              </a:rPr>
              <a:t>end-to-end encryption</a:t>
            </a:r>
          </a:p>
        </p:txBody>
      </p:sp>
      <p:sp>
        <p:nvSpPr>
          <p:cNvPr id="61443" name="Rounded Rectangle 203"/>
          <p:cNvSpPr>
            <a:spLocks noChangeArrowheads="1"/>
          </p:cNvSpPr>
          <p:nvPr/>
        </p:nvSpPr>
        <p:spPr bwMode="auto">
          <a:xfrm rot="5400000">
            <a:off x="152400" y="2209800"/>
            <a:ext cx="2819400" cy="1600200"/>
          </a:xfrm>
          <a:prstGeom prst="roundRect">
            <a:avLst>
              <a:gd name="adj" fmla="val 0"/>
            </a:avLst>
          </a:prstGeom>
          <a:noFill/>
          <a:ln w="15875" algn="ctr">
            <a:solidFill>
              <a:schemeClr val="accent1"/>
            </a:solidFill>
            <a:round/>
            <a:headEnd/>
            <a:tailEnd/>
          </a:ln>
        </p:spPr>
        <p:txBody>
          <a:bodyPr wrap="none" lIns="82124" tIns="41061" rIns="82124" bIns="41061" anchor="ctr"/>
          <a:lstStyle/>
          <a:p>
            <a:pPr algn="ctr" defTabSz="814388" eaLnBrk="0" hangingPunct="0">
              <a:lnSpc>
                <a:spcPct val="90000"/>
              </a:lnSpc>
            </a:pPr>
            <a:endParaRPr lang="en-US" sz="2400" b="1" dirty="0"/>
          </a:p>
        </p:txBody>
      </p:sp>
      <p:cxnSp>
        <p:nvCxnSpPr>
          <p:cNvPr id="190" name="Straight Connector 189"/>
          <p:cNvCxnSpPr/>
          <p:nvPr/>
        </p:nvCxnSpPr>
        <p:spPr bwMode="auto">
          <a:xfrm rot="5400000" flipH="1" flipV="1">
            <a:off x="6746082" y="3564731"/>
            <a:ext cx="1554162" cy="3175"/>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1445" name="Straight Connector 190"/>
          <p:cNvCxnSpPr>
            <a:cxnSpLocks noChangeShapeType="1"/>
          </p:cNvCxnSpPr>
          <p:nvPr/>
        </p:nvCxnSpPr>
        <p:spPr bwMode="auto">
          <a:xfrm rot="5400000">
            <a:off x="7172325" y="3932238"/>
            <a:ext cx="822325" cy="0"/>
          </a:xfrm>
          <a:prstGeom prst="line">
            <a:avLst/>
          </a:prstGeom>
          <a:noFill/>
          <a:ln w="15875" algn="ctr">
            <a:solidFill>
              <a:schemeClr val="accent1"/>
            </a:solidFill>
            <a:round/>
            <a:headEnd/>
            <a:tailEnd/>
          </a:ln>
        </p:spPr>
      </p:cxnSp>
      <p:cxnSp>
        <p:nvCxnSpPr>
          <p:cNvPr id="188" name="Straight Connector 187"/>
          <p:cNvCxnSpPr/>
          <p:nvPr/>
        </p:nvCxnSpPr>
        <p:spPr bwMode="auto">
          <a:xfrm rot="5400000" flipH="1" flipV="1">
            <a:off x="5549107" y="3412331"/>
            <a:ext cx="1554162" cy="3175"/>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1447" name="Straight Connector 188"/>
          <p:cNvCxnSpPr>
            <a:cxnSpLocks noChangeShapeType="1"/>
          </p:cNvCxnSpPr>
          <p:nvPr/>
        </p:nvCxnSpPr>
        <p:spPr bwMode="auto">
          <a:xfrm rot="5400000">
            <a:off x="5975350" y="3779838"/>
            <a:ext cx="822325" cy="0"/>
          </a:xfrm>
          <a:prstGeom prst="line">
            <a:avLst/>
          </a:prstGeom>
          <a:noFill/>
          <a:ln w="15875" algn="ctr">
            <a:solidFill>
              <a:schemeClr val="accent1"/>
            </a:solidFill>
            <a:round/>
            <a:headEnd/>
            <a:tailEnd/>
          </a:ln>
        </p:spPr>
      </p:cxnSp>
      <p:cxnSp>
        <p:nvCxnSpPr>
          <p:cNvPr id="186" name="Straight Connector 185"/>
          <p:cNvCxnSpPr/>
          <p:nvPr/>
        </p:nvCxnSpPr>
        <p:spPr bwMode="auto">
          <a:xfrm rot="5400000" flipH="1" flipV="1">
            <a:off x="4166395" y="3412331"/>
            <a:ext cx="1554162" cy="3175"/>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1449" name="Straight Connector 186"/>
          <p:cNvCxnSpPr>
            <a:cxnSpLocks noChangeShapeType="1"/>
          </p:cNvCxnSpPr>
          <p:nvPr/>
        </p:nvCxnSpPr>
        <p:spPr bwMode="auto">
          <a:xfrm rot="5400000">
            <a:off x="4603750" y="3779838"/>
            <a:ext cx="822325" cy="0"/>
          </a:xfrm>
          <a:prstGeom prst="line">
            <a:avLst/>
          </a:prstGeom>
          <a:noFill/>
          <a:ln w="15875" algn="ctr">
            <a:solidFill>
              <a:schemeClr val="accent1"/>
            </a:solidFill>
            <a:round/>
            <a:headEnd/>
            <a:tailEnd/>
          </a:ln>
        </p:spPr>
      </p:cxnSp>
      <p:cxnSp>
        <p:nvCxnSpPr>
          <p:cNvPr id="136" name="Elbow Connector 135"/>
          <p:cNvCxnSpPr/>
          <p:nvPr/>
        </p:nvCxnSpPr>
        <p:spPr>
          <a:xfrm rot="10800000">
            <a:off x="3875088" y="3187700"/>
            <a:ext cx="219075" cy="27146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451" name="Straight Connector 136"/>
          <p:cNvCxnSpPr>
            <a:cxnSpLocks noChangeShapeType="1"/>
          </p:cNvCxnSpPr>
          <p:nvPr/>
        </p:nvCxnSpPr>
        <p:spPr bwMode="auto">
          <a:xfrm rot="5400000">
            <a:off x="7467600" y="3114675"/>
            <a:ext cx="230188" cy="1588"/>
          </a:xfrm>
          <a:prstGeom prst="line">
            <a:avLst/>
          </a:prstGeom>
          <a:noFill/>
          <a:ln w="15875" algn="ctr">
            <a:solidFill>
              <a:schemeClr val="tx1"/>
            </a:solidFill>
            <a:round/>
            <a:headEnd/>
            <a:tailEnd/>
          </a:ln>
        </p:spPr>
      </p:cxnSp>
      <p:cxnSp>
        <p:nvCxnSpPr>
          <p:cNvPr id="61452" name="Straight Connector 137"/>
          <p:cNvCxnSpPr>
            <a:cxnSpLocks noChangeShapeType="1"/>
          </p:cNvCxnSpPr>
          <p:nvPr/>
        </p:nvCxnSpPr>
        <p:spPr bwMode="auto">
          <a:xfrm>
            <a:off x="4448175" y="3459163"/>
            <a:ext cx="3213100" cy="0"/>
          </a:xfrm>
          <a:prstGeom prst="line">
            <a:avLst/>
          </a:prstGeom>
          <a:noFill/>
          <a:ln w="12700" algn="ctr">
            <a:solidFill>
              <a:schemeClr val="tx2"/>
            </a:solidFill>
            <a:round/>
            <a:headEnd/>
            <a:tailEnd/>
          </a:ln>
        </p:spPr>
      </p:cxnSp>
      <p:cxnSp>
        <p:nvCxnSpPr>
          <p:cNvPr id="61453" name="Straight Connector 138"/>
          <p:cNvCxnSpPr>
            <a:cxnSpLocks noChangeShapeType="1"/>
          </p:cNvCxnSpPr>
          <p:nvPr/>
        </p:nvCxnSpPr>
        <p:spPr bwMode="auto">
          <a:xfrm>
            <a:off x="4425950" y="2686050"/>
            <a:ext cx="3211513" cy="0"/>
          </a:xfrm>
          <a:prstGeom prst="line">
            <a:avLst/>
          </a:prstGeom>
          <a:noFill/>
          <a:ln w="12700" algn="ctr">
            <a:solidFill>
              <a:schemeClr val="tx2"/>
            </a:solidFill>
            <a:round/>
            <a:headEnd/>
            <a:tailEnd/>
          </a:ln>
        </p:spPr>
      </p:cxnSp>
      <p:pic>
        <p:nvPicPr>
          <p:cNvPr id="61454" name="Picture 58" descr="CS-MARS"/>
          <p:cNvPicPr>
            <a:picLocks noChangeAspect="1" noChangeArrowheads="1"/>
          </p:cNvPicPr>
          <p:nvPr/>
        </p:nvPicPr>
        <p:blipFill>
          <a:blip r:embed="rId3" cstate="print"/>
          <a:srcRect/>
          <a:stretch>
            <a:fillRect/>
          </a:stretch>
        </p:blipFill>
        <p:spPr bwMode="auto">
          <a:xfrm>
            <a:off x="5443538" y="2157413"/>
            <a:ext cx="454025" cy="292100"/>
          </a:xfrm>
          <a:prstGeom prst="rect">
            <a:avLst/>
          </a:prstGeom>
          <a:noFill/>
          <a:ln w="9525">
            <a:noFill/>
            <a:miter lim="800000"/>
            <a:headEnd/>
            <a:tailEnd/>
          </a:ln>
        </p:spPr>
      </p:pic>
      <p:pic>
        <p:nvPicPr>
          <p:cNvPr id="61455" name="Picture 58" descr="CS-MARS"/>
          <p:cNvPicPr>
            <a:picLocks noChangeAspect="1" noChangeArrowheads="1"/>
          </p:cNvPicPr>
          <p:nvPr/>
        </p:nvPicPr>
        <p:blipFill>
          <a:blip r:embed="rId3" cstate="print"/>
          <a:srcRect/>
          <a:stretch>
            <a:fillRect/>
          </a:stretch>
        </p:blipFill>
        <p:spPr bwMode="auto">
          <a:xfrm>
            <a:off x="6737350" y="2168525"/>
            <a:ext cx="454025" cy="290513"/>
          </a:xfrm>
          <a:prstGeom prst="rect">
            <a:avLst/>
          </a:prstGeom>
          <a:noFill/>
          <a:ln w="9525">
            <a:noFill/>
            <a:miter lim="800000"/>
            <a:headEnd/>
            <a:tailEnd/>
          </a:ln>
        </p:spPr>
      </p:pic>
      <p:cxnSp>
        <p:nvCxnSpPr>
          <p:cNvPr id="61456" name="Straight Connector 142"/>
          <p:cNvCxnSpPr>
            <a:cxnSpLocks noChangeShapeType="1"/>
          </p:cNvCxnSpPr>
          <p:nvPr/>
        </p:nvCxnSpPr>
        <p:spPr bwMode="auto">
          <a:xfrm rot="16200000" flipH="1">
            <a:off x="4345781" y="2817019"/>
            <a:ext cx="671513" cy="523875"/>
          </a:xfrm>
          <a:prstGeom prst="line">
            <a:avLst/>
          </a:prstGeom>
          <a:noFill/>
          <a:ln w="12700" algn="ctr">
            <a:solidFill>
              <a:schemeClr val="tx2"/>
            </a:solidFill>
            <a:round/>
            <a:headEnd/>
            <a:tailEnd/>
          </a:ln>
        </p:spPr>
      </p:cxnSp>
      <p:cxnSp>
        <p:nvCxnSpPr>
          <p:cNvPr id="61457" name="Straight Connector 143"/>
          <p:cNvCxnSpPr>
            <a:cxnSpLocks noChangeShapeType="1"/>
          </p:cNvCxnSpPr>
          <p:nvPr/>
        </p:nvCxnSpPr>
        <p:spPr bwMode="auto">
          <a:xfrm rot="5400000" flipH="1" flipV="1">
            <a:off x="4333082" y="2772568"/>
            <a:ext cx="742950" cy="569913"/>
          </a:xfrm>
          <a:prstGeom prst="line">
            <a:avLst/>
          </a:prstGeom>
          <a:noFill/>
          <a:ln w="12700" algn="ctr">
            <a:solidFill>
              <a:schemeClr val="tx2"/>
            </a:solidFill>
            <a:round/>
            <a:headEnd/>
            <a:tailEnd/>
          </a:ln>
        </p:spPr>
      </p:cxnSp>
      <p:cxnSp>
        <p:nvCxnSpPr>
          <p:cNvPr id="61458" name="Straight Connector 144"/>
          <p:cNvCxnSpPr>
            <a:cxnSpLocks noChangeShapeType="1"/>
          </p:cNvCxnSpPr>
          <p:nvPr/>
        </p:nvCxnSpPr>
        <p:spPr bwMode="auto">
          <a:xfrm rot="16200000" flipH="1">
            <a:off x="4988718" y="2777332"/>
            <a:ext cx="728663" cy="546100"/>
          </a:xfrm>
          <a:prstGeom prst="line">
            <a:avLst/>
          </a:prstGeom>
          <a:noFill/>
          <a:ln w="12700" algn="ctr">
            <a:solidFill>
              <a:schemeClr val="tx2"/>
            </a:solidFill>
            <a:round/>
            <a:headEnd/>
            <a:tailEnd/>
          </a:ln>
        </p:spPr>
      </p:cxnSp>
      <p:cxnSp>
        <p:nvCxnSpPr>
          <p:cNvPr id="61459" name="Straight Connector 145"/>
          <p:cNvCxnSpPr>
            <a:cxnSpLocks noChangeShapeType="1"/>
          </p:cNvCxnSpPr>
          <p:nvPr/>
        </p:nvCxnSpPr>
        <p:spPr bwMode="auto">
          <a:xfrm rot="5400000" flipH="1" flipV="1">
            <a:off x="4966494" y="2709069"/>
            <a:ext cx="728663" cy="682625"/>
          </a:xfrm>
          <a:prstGeom prst="line">
            <a:avLst/>
          </a:prstGeom>
          <a:noFill/>
          <a:ln w="12700" algn="ctr">
            <a:solidFill>
              <a:schemeClr val="tx2"/>
            </a:solidFill>
            <a:round/>
            <a:headEnd/>
            <a:tailEnd/>
          </a:ln>
        </p:spPr>
      </p:cxnSp>
      <p:cxnSp>
        <p:nvCxnSpPr>
          <p:cNvPr id="61460" name="Straight Connector 146"/>
          <p:cNvCxnSpPr>
            <a:cxnSpLocks noChangeShapeType="1"/>
          </p:cNvCxnSpPr>
          <p:nvPr/>
        </p:nvCxnSpPr>
        <p:spPr bwMode="auto">
          <a:xfrm rot="16200000" flipH="1">
            <a:off x="5626100" y="2686050"/>
            <a:ext cx="682625" cy="682625"/>
          </a:xfrm>
          <a:prstGeom prst="line">
            <a:avLst/>
          </a:prstGeom>
          <a:noFill/>
          <a:ln w="12700" algn="ctr">
            <a:solidFill>
              <a:schemeClr val="tx2"/>
            </a:solidFill>
            <a:round/>
            <a:headEnd/>
            <a:tailEnd/>
          </a:ln>
        </p:spPr>
      </p:cxnSp>
      <p:cxnSp>
        <p:nvCxnSpPr>
          <p:cNvPr id="61461" name="Straight Connector 147"/>
          <p:cNvCxnSpPr>
            <a:cxnSpLocks noChangeShapeType="1"/>
          </p:cNvCxnSpPr>
          <p:nvPr/>
        </p:nvCxnSpPr>
        <p:spPr bwMode="auto">
          <a:xfrm rot="5400000" flipH="1" flipV="1">
            <a:off x="5626100" y="2732088"/>
            <a:ext cx="728663" cy="636587"/>
          </a:xfrm>
          <a:prstGeom prst="line">
            <a:avLst/>
          </a:prstGeom>
          <a:noFill/>
          <a:ln w="12700" algn="ctr">
            <a:solidFill>
              <a:schemeClr val="tx2"/>
            </a:solidFill>
            <a:round/>
            <a:headEnd/>
            <a:tailEnd/>
          </a:ln>
        </p:spPr>
      </p:cxnSp>
      <p:cxnSp>
        <p:nvCxnSpPr>
          <p:cNvPr id="61462" name="Straight Connector 148"/>
          <p:cNvCxnSpPr>
            <a:cxnSpLocks noChangeShapeType="1"/>
          </p:cNvCxnSpPr>
          <p:nvPr/>
        </p:nvCxnSpPr>
        <p:spPr bwMode="auto">
          <a:xfrm rot="16200000" flipH="1">
            <a:off x="6308725" y="2686050"/>
            <a:ext cx="682625" cy="682625"/>
          </a:xfrm>
          <a:prstGeom prst="line">
            <a:avLst/>
          </a:prstGeom>
          <a:noFill/>
          <a:ln w="12700" algn="ctr">
            <a:solidFill>
              <a:schemeClr val="tx2"/>
            </a:solidFill>
            <a:round/>
            <a:headEnd/>
            <a:tailEnd/>
          </a:ln>
        </p:spPr>
      </p:cxnSp>
      <p:cxnSp>
        <p:nvCxnSpPr>
          <p:cNvPr id="61463" name="Straight Connector 149"/>
          <p:cNvCxnSpPr>
            <a:cxnSpLocks noChangeShapeType="1"/>
          </p:cNvCxnSpPr>
          <p:nvPr/>
        </p:nvCxnSpPr>
        <p:spPr bwMode="auto">
          <a:xfrm rot="5400000" flipH="1" flipV="1">
            <a:off x="6217444" y="2777331"/>
            <a:ext cx="819150" cy="636588"/>
          </a:xfrm>
          <a:prstGeom prst="line">
            <a:avLst/>
          </a:prstGeom>
          <a:noFill/>
          <a:ln w="12700" algn="ctr">
            <a:solidFill>
              <a:schemeClr val="tx2"/>
            </a:solidFill>
            <a:round/>
            <a:headEnd/>
            <a:tailEnd/>
          </a:ln>
        </p:spPr>
      </p:cxnSp>
      <p:cxnSp>
        <p:nvCxnSpPr>
          <p:cNvPr id="61464" name="Straight Connector 150"/>
          <p:cNvCxnSpPr>
            <a:cxnSpLocks noChangeShapeType="1"/>
          </p:cNvCxnSpPr>
          <p:nvPr/>
        </p:nvCxnSpPr>
        <p:spPr bwMode="auto">
          <a:xfrm rot="16200000" flipH="1">
            <a:off x="6922294" y="2709069"/>
            <a:ext cx="682625" cy="636587"/>
          </a:xfrm>
          <a:prstGeom prst="line">
            <a:avLst/>
          </a:prstGeom>
          <a:noFill/>
          <a:ln w="12700" algn="ctr">
            <a:solidFill>
              <a:schemeClr val="tx2"/>
            </a:solidFill>
            <a:round/>
            <a:headEnd/>
            <a:tailEnd/>
          </a:ln>
        </p:spPr>
      </p:cxnSp>
      <p:cxnSp>
        <p:nvCxnSpPr>
          <p:cNvPr id="61465" name="Straight Connector 151"/>
          <p:cNvCxnSpPr>
            <a:cxnSpLocks noChangeShapeType="1"/>
          </p:cNvCxnSpPr>
          <p:nvPr/>
        </p:nvCxnSpPr>
        <p:spPr bwMode="auto">
          <a:xfrm rot="5400000" flipH="1" flipV="1">
            <a:off x="6900068" y="2777332"/>
            <a:ext cx="773113" cy="590550"/>
          </a:xfrm>
          <a:prstGeom prst="line">
            <a:avLst/>
          </a:prstGeom>
          <a:noFill/>
          <a:ln w="12700" algn="ctr">
            <a:solidFill>
              <a:schemeClr val="tx2"/>
            </a:solidFill>
            <a:round/>
            <a:headEnd/>
            <a:tailEnd/>
          </a:ln>
        </p:spPr>
      </p:cxnSp>
      <p:sp>
        <p:nvSpPr>
          <p:cNvPr id="61466" name="TextBox 152"/>
          <p:cNvSpPr txBox="1">
            <a:spLocks noChangeArrowheads="1"/>
          </p:cNvSpPr>
          <p:nvPr/>
        </p:nvSpPr>
        <p:spPr bwMode="auto">
          <a:xfrm>
            <a:off x="4343400" y="1981200"/>
            <a:ext cx="1309688" cy="457200"/>
          </a:xfrm>
          <a:prstGeom prst="rect">
            <a:avLst/>
          </a:prstGeom>
          <a:noFill/>
          <a:ln w="9525">
            <a:noFill/>
            <a:miter lim="800000"/>
            <a:headEnd/>
            <a:tailEnd/>
          </a:ln>
        </p:spPr>
        <p:txBody>
          <a:bodyPr>
            <a:spAutoFit/>
          </a:bodyPr>
          <a:lstStyle/>
          <a:p>
            <a:pPr algn="ctr"/>
            <a:r>
              <a:rPr lang="en-US" sz="1200" dirty="0"/>
              <a:t>Presentation</a:t>
            </a:r>
          </a:p>
          <a:p>
            <a:pPr algn="ctr"/>
            <a:r>
              <a:rPr lang="en-US" sz="1200" dirty="0"/>
              <a:t>Layer</a:t>
            </a:r>
          </a:p>
        </p:txBody>
      </p:sp>
      <p:cxnSp>
        <p:nvCxnSpPr>
          <p:cNvPr id="61467" name="Straight Connector 157"/>
          <p:cNvCxnSpPr>
            <a:cxnSpLocks noChangeShapeType="1"/>
          </p:cNvCxnSpPr>
          <p:nvPr/>
        </p:nvCxnSpPr>
        <p:spPr bwMode="auto">
          <a:xfrm rot="16200000" flipH="1">
            <a:off x="6797675" y="3114676"/>
            <a:ext cx="403225" cy="0"/>
          </a:xfrm>
          <a:prstGeom prst="line">
            <a:avLst/>
          </a:prstGeom>
          <a:noFill/>
          <a:ln w="15875" algn="ctr">
            <a:solidFill>
              <a:schemeClr val="tx1"/>
            </a:solidFill>
            <a:round/>
            <a:headEnd/>
            <a:tailEnd/>
          </a:ln>
        </p:spPr>
      </p:cxnSp>
      <p:cxnSp>
        <p:nvCxnSpPr>
          <p:cNvPr id="61468" name="Straight Connector 158"/>
          <p:cNvCxnSpPr>
            <a:cxnSpLocks noChangeShapeType="1"/>
          </p:cNvCxnSpPr>
          <p:nvPr/>
        </p:nvCxnSpPr>
        <p:spPr bwMode="auto">
          <a:xfrm rot="16200000" flipH="1">
            <a:off x="6189663" y="3103563"/>
            <a:ext cx="350837" cy="1587"/>
          </a:xfrm>
          <a:prstGeom prst="line">
            <a:avLst/>
          </a:prstGeom>
          <a:noFill/>
          <a:ln w="15875" algn="ctr">
            <a:solidFill>
              <a:schemeClr val="tx1"/>
            </a:solidFill>
            <a:round/>
            <a:headEnd/>
            <a:tailEnd/>
          </a:ln>
        </p:spPr>
      </p:cxnSp>
      <p:cxnSp>
        <p:nvCxnSpPr>
          <p:cNvPr id="61469" name="Straight Connector 159"/>
          <p:cNvCxnSpPr>
            <a:cxnSpLocks noChangeShapeType="1"/>
          </p:cNvCxnSpPr>
          <p:nvPr/>
        </p:nvCxnSpPr>
        <p:spPr bwMode="auto">
          <a:xfrm rot="5400000">
            <a:off x="5517357" y="3096419"/>
            <a:ext cx="338137" cy="3175"/>
          </a:xfrm>
          <a:prstGeom prst="line">
            <a:avLst/>
          </a:prstGeom>
          <a:noFill/>
          <a:ln w="15875" algn="ctr">
            <a:solidFill>
              <a:schemeClr val="tx1"/>
            </a:solidFill>
            <a:round/>
            <a:headEnd/>
            <a:tailEnd/>
          </a:ln>
        </p:spPr>
      </p:cxnSp>
      <p:cxnSp>
        <p:nvCxnSpPr>
          <p:cNvPr id="61470" name="Straight Connector 160"/>
          <p:cNvCxnSpPr>
            <a:cxnSpLocks noChangeShapeType="1"/>
          </p:cNvCxnSpPr>
          <p:nvPr/>
        </p:nvCxnSpPr>
        <p:spPr bwMode="auto">
          <a:xfrm rot="5400000">
            <a:off x="4833144" y="3056731"/>
            <a:ext cx="338138" cy="3175"/>
          </a:xfrm>
          <a:prstGeom prst="line">
            <a:avLst/>
          </a:prstGeom>
          <a:noFill/>
          <a:ln w="15875" algn="ctr">
            <a:solidFill>
              <a:schemeClr val="tx1"/>
            </a:solidFill>
            <a:round/>
            <a:headEnd/>
            <a:tailEnd/>
          </a:ln>
        </p:spPr>
      </p:cxnSp>
      <p:pic>
        <p:nvPicPr>
          <p:cNvPr id="61471" name="Picture 5" descr="DataCenterSwitch"/>
          <p:cNvPicPr>
            <a:picLocks noChangeAspect="1" noChangeArrowheads="1"/>
          </p:cNvPicPr>
          <p:nvPr/>
        </p:nvPicPr>
        <p:blipFill>
          <a:blip r:embed="rId4" cstate="print"/>
          <a:srcRect/>
          <a:stretch>
            <a:fillRect/>
          </a:stretch>
        </p:blipFill>
        <p:spPr bwMode="auto">
          <a:xfrm>
            <a:off x="7394575" y="2400300"/>
            <a:ext cx="427038" cy="617538"/>
          </a:xfrm>
          <a:prstGeom prst="rect">
            <a:avLst/>
          </a:prstGeom>
          <a:noFill/>
          <a:ln w="9525">
            <a:noFill/>
            <a:miter lim="800000"/>
            <a:headEnd/>
            <a:tailEnd/>
          </a:ln>
        </p:spPr>
      </p:pic>
      <p:pic>
        <p:nvPicPr>
          <p:cNvPr id="61472" name="Picture 5" descr="DataCenterSwitch"/>
          <p:cNvPicPr>
            <a:picLocks noChangeAspect="1" noChangeArrowheads="1"/>
          </p:cNvPicPr>
          <p:nvPr/>
        </p:nvPicPr>
        <p:blipFill>
          <a:blip r:embed="rId4" cstate="print"/>
          <a:srcRect/>
          <a:stretch>
            <a:fillRect/>
          </a:stretch>
        </p:blipFill>
        <p:spPr bwMode="auto">
          <a:xfrm>
            <a:off x="7386638" y="3125788"/>
            <a:ext cx="427037" cy="617537"/>
          </a:xfrm>
          <a:prstGeom prst="rect">
            <a:avLst/>
          </a:prstGeom>
          <a:noFill/>
          <a:ln w="9525">
            <a:noFill/>
            <a:miter lim="800000"/>
            <a:headEnd/>
            <a:tailEnd/>
          </a:ln>
        </p:spPr>
      </p:pic>
      <p:pic>
        <p:nvPicPr>
          <p:cNvPr id="61473" name="Picture 57" descr="icon_color"/>
          <p:cNvPicPr>
            <a:picLocks noChangeAspect="1" noChangeArrowheads="1"/>
          </p:cNvPicPr>
          <p:nvPr/>
        </p:nvPicPr>
        <p:blipFill>
          <a:blip r:embed="rId5" cstate="print"/>
          <a:srcRect/>
          <a:stretch>
            <a:fillRect/>
          </a:stretch>
        </p:blipFill>
        <p:spPr bwMode="auto">
          <a:xfrm>
            <a:off x="5448300" y="2500313"/>
            <a:ext cx="438150" cy="417512"/>
          </a:xfrm>
          <a:prstGeom prst="rect">
            <a:avLst/>
          </a:prstGeom>
          <a:noFill/>
          <a:ln w="9525">
            <a:noFill/>
            <a:miter lim="800000"/>
            <a:headEnd/>
            <a:tailEnd/>
          </a:ln>
        </p:spPr>
      </p:pic>
      <p:pic>
        <p:nvPicPr>
          <p:cNvPr id="61474" name="Picture 57" descr="icon_color"/>
          <p:cNvPicPr>
            <a:picLocks noChangeAspect="1" noChangeArrowheads="1"/>
          </p:cNvPicPr>
          <p:nvPr/>
        </p:nvPicPr>
        <p:blipFill>
          <a:blip r:embed="rId5" cstate="print"/>
          <a:srcRect/>
          <a:stretch>
            <a:fillRect/>
          </a:stretch>
        </p:blipFill>
        <p:spPr bwMode="auto">
          <a:xfrm>
            <a:off x="5457825" y="3225800"/>
            <a:ext cx="438150" cy="417513"/>
          </a:xfrm>
          <a:prstGeom prst="rect">
            <a:avLst/>
          </a:prstGeom>
          <a:noFill/>
          <a:ln w="9525">
            <a:noFill/>
            <a:miter lim="800000"/>
            <a:headEnd/>
            <a:tailEnd/>
          </a:ln>
        </p:spPr>
      </p:pic>
      <p:pic>
        <p:nvPicPr>
          <p:cNvPr id="61475" name="Picture 57" descr="icon_color"/>
          <p:cNvPicPr>
            <a:picLocks noChangeAspect="1" noChangeArrowheads="1"/>
          </p:cNvPicPr>
          <p:nvPr/>
        </p:nvPicPr>
        <p:blipFill>
          <a:blip r:embed="rId5" cstate="print"/>
          <a:srcRect/>
          <a:stretch>
            <a:fillRect/>
          </a:stretch>
        </p:blipFill>
        <p:spPr bwMode="auto">
          <a:xfrm>
            <a:off x="6742113" y="2500313"/>
            <a:ext cx="438150" cy="417512"/>
          </a:xfrm>
          <a:prstGeom prst="rect">
            <a:avLst/>
          </a:prstGeom>
          <a:noFill/>
          <a:ln w="9525">
            <a:noFill/>
            <a:miter lim="800000"/>
            <a:headEnd/>
            <a:tailEnd/>
          </a:ln>
        </p:spPr>
      </p:pic>
      <p:pic>
        <p:nvPicPr>
          <p:cNvPr id="61476" name="Picture 57" descr="icon_color"/>
          <p:cNvPicPr>
            <a:picLocks noChangeAspect="1" noChangeArrowheads="1"/>
          </p:cNvPicPr>
          <p:nvPr/>
        </p:nvPicPr>
        <p:blipFill>
          <a:blip r:embed="rId5" cstate="print"/>
          <a:srcRect/>
          <a:stretch>
            <a:fillRect/>
          </a:stretch>
        </p:blipFill>
        <p:spPr bwMode="auto">
          <a:xfrm>
            <a:off x="6796088" y="3225800"/>
            <a:ext cx="438150" cy="417513"/>
          </a:xfrm>
          <a:prstGeom prst="rect">
            <a:avLst/>
          </a:prstGeom>
          <a:noFill/>
          <a:ln w="9525">
            <a:noFill/>
            <a:miter lim="800000"/>
            <a:headEnd/>
            <a:tailEnd/>
          </a:ln>
        </p:spPr>
      </p:pic>
      <p:pic>
        <p:nvPicPr>
          <p:cNvPr id="61477" name="Picture 5" descr="DataCenterSwitch"/>
          <p:cNvPicPr>
            <a:picLocks noChangeAspect="1" noChangeArrowheads="1"/>
          </p:cNvPicPr>
          <p:nvPr/>
        </p:nvPicPr>
        <p:blipFill>
          <a:blip r:embed="rId4" cstate="print"/>
          <a:srcRect/>
          <a:stretch>
            <a:fillRect/>
          </a:stretch>
        </p:blipFill>
        <p:spPr bwMode="auto">
          <a:xfrm>
            <a:off x="6124575" y="3125788"/>
            <a:ext cx="425450" cy="617537"/>
          </a:xfrm>
          <a:prstGeom prst="rect">
            <a:avLst/>
          </a:prstGeom>
          <a:noFill/>
          <a:ln w="9525">
            <a:noFill/>
            <a:miter lim="800000"/>
            <a:headEnd/>
            <a:tailEnd/>
          </a:ln>
        </p:spPr>
      </p:pic>
      <p:pic>
        <p:nvPicPr>
          <p:cNvPr id="61478" name="Picture 5" descr="DataCenterSwitch"/>
          <p:cNvPicPr>
            <a:picLocks noChangeAspect="1" noChangeArrowheads="1"/>
          </p:cNvPicPr>
          <p:nvPr/>
        </p:nvPicPr>
        <p:blipFill>
          <a:blip r:embed="rId4" cstate="print"/>
          <a:srcRect/>
          <a:stretch>
            <a:fillRect/>
          </a:stretch>
        </p:blipFill>
        <p:spPr bwMode="auto">
          <a:xfrm>
            <a:off x="6126163" y="2400300"/>
            <a:ext cx="425450" cy="617538"/>
          </a:xfrm>
          <a:prstGeom prst="rect">
            <a:avLst/>
          </a:prstGeom>
          <a:noFill/>
          <a:ln w="9525">
            <a:noFill/>
            <a:miter lim="800000"/>
            <a:headEnd/>
            <a:tailEnd/>
          </a:ln>
        </p:spPr>
      </p:pic>
      <p:pic>
        <p:nvPicPr>
          <p:cNvPr id="61479" name="Picture 5" descr="DataCenterSwitch"/>
          <p:cNvPicPr>
            <a:picLocks noChangeAspect="1" noChangeArrowheads="1"/>
          </p:cNvPicPr>
          <p:nvPr/>
        </p:nvPicPr>
        <p:blipFill>
          <a:blip r:embed="rId4" cstate="print"/>
          <a:srcRect/>
          <a:stretch>
            <a:fillRect/>
          </a:stretch>
        </p:blipFill>
        <p:spPr bwMode="auto">
          <a:xfrm>
            <a:off x="4784725" y="2400300"/>
            <a:ext cx="425450" cy="617538"/>
          </a:xfrm>
          <a:prstGeom prst="rect">
            <a:avLst/>
          </a:prstGeom>
          <a:noFill/>
          <a:ln w="9525">
            <a:noFill/>
            <a:miter lim="800000"/>
            <a:headEnd/>
            <a:tailEnd/>
          </a:ln>
        </p:spPr>
      </p:pic>
      <p:pic>
        <p:nvPicPr>
          <p:cNvPr id="61480" name="Picture 5" descr="DataCenterSwitch"/>
          <p:cNvPicPr>
            <a:picLocks noChangeAspect="1" noChangeArrowheads="1"/>
          </p:cNvPicPr>
          <p:nvPr/>
        </p:nvPicPr>
        <p:blipFill>
          <a:blip r:embed="rId4" cstate="print"/>
          <a:srcRect/>
          <a:stretch>
            <a:fillRect/>
          </a:stretch>
        </p:blipFill>
        <p:spPr bwMode="auto">
          <a:xfrm>
            <a:off x="4794250" y="3125788"/>
            <a:ext cx="427038" cy="617537"/>
          </a:xfrm>
          <a:prstGeom prst="rect">
            <a:avLst/>
          </a:prstGeom>
          <a:noFill/>
          <a:ln w="9525">
            <a:noFill/>
            <a:miter lim="800000"/>
            <a:headEnd/>
            <a:tailEnd/>
          </a:ln>
        </p:spPr>
      </p:pic>
      <p:pic>
        <p:nvPicPr>
          <p:cNvPr id="61481" name="Picture 35" descr="Application Control Engine"/>
          <p:cNvPicPr>
            <a:picLocks noChangeAspect="1" noChangeArrowheads="1"/>
          </p:cNvPicPr>
          <p:nvPr/>
        </p:nvPicPr>
        <p:blipFill>
          <a:blip r:embed="rId6" cstate="print"/>
          <a:srcRect/>
          <a:stretch>
            <a:fillRect/>
          </a:stretch>
        </p:blipFill>
        <p:spPr bwMode="auto">
          <a:xfrm>
            <a:off x="4051300" y="3246438"/>
            <a:ext cx="566738" cy="376237"/>
          </a:xfrm>
          <a:prstGeom prst="rect">
            <a:avLst/>
          </a:prstGeom>
          <a:noFill/>
          <a:ln w="9525">
            <a:noFill/>
            <a:miter lim="800000"/>
            <a:headEnd/>
            <a:tailEnd/>
          </a:ln>
        </p:spPr>
      </p:pic>
      <p:cxnSp>
        <p:nvCxnSpPr>
          <p:cNvPr id="173" name="Elbow Connector 172"/>
          <p:cNvCxnSpPr/>
          <p:nvPr/>
        </p:nvCxnSpPr>
        <p:spPr>
          <a:xfrm rot="10800000" flipV="1">
            <a:off x="3902075" y="2686050"/>
            <a:ext cx="165100" cy="447675"/>
          </a:xfrm>
          <a:prstGeom prst="bentConnector3">
            <a:avLst>
              <a:gd name="adj1" fmla="val 50000"/>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1483" name="Picture 35" descr="Application Control Engine"/>
          <p:cNvPicPr>
            <a:picLocks noChangeAspect="1" noChangeArrowheads="1"/>
          </p:cNvPicPr>
          <p:nvPr/>
        </p:nvPicPr>
        <p:blipFill>
          <a:blip r:embed="rId6" cstate="print"/>
          <a:srcRect/>
          <a:stretch>
            <a:fillRect/>
          </a:stretch>
        </p:blipFill>
        <p:spPr bwMode="auto">
          <a:xfrm>
            <a:off x="4035425" y="2520950"/>
            <a:ext cx="566738" cy="376238"/>
          </a:xfrm>
          <a:prstGeom prst="rect">
            <a:avLst/>
          </a:prstGeom>
          <a:noFill/>
          <a:ln w="9525">
            <a:noFill/>
            <a:miter lim="800000"/>
            <a:headEnd/>
            <a:tailEnd/>
          </a:ln>
        </p:spPr>
      </p:pic>
      <p:grpSp>
        <p:nvGrpSpPr>
          <p:cNvPr id="61484" name="Group 181"/>
          <p:cNvGrpSpPr>
            <a:grpSpLocks/>
          </p:cNvGrpSpPr>
          <p:nvPr/>
        </p:nvGrpSpPr>
        <p:grpSpPr bwMode="auto">
          <a:xfrm>
            <a:off x="4432300" y="3967163"/>
            <a:ext cx="3579813" cy="838200"/>
            <a:chOff x="2613314" y="4650857"/>
            <a:chExt cx="5844886" cy="1368943"/>
          </a:xfrm>
        </p:grpSpPr>
        <p:pic>
          <p:nvPicPr>
            <p:cNvPr id="61525"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44341" y="4654321"/>
              <a:ext cx="1674668" cy="1339734"/>
            </a:xfrm>
            <a:prstGeom prst="rect">
              <a:avLst/>
            </a:prstGeom>
            <a:noFill/>
            <a:ln w="9525">
              <a:noFill/>
              <a:miter lim="800000"/>
              <a:headEnd/>
              <a:tailEnd/>
            </a:ln>
          </p:spPr>
        </p:pic>
        <p:pic>
          <p:nvPicPr>
            <p:cNvPr id="61526" name="Picture 1040"/>
            <p:cNvPicPr>
              <a:picLocks noChangeArrowheads="1"/>
            </p:cNvPicPr>
            <p:nvPr/>
          </p:nvPicPr>
          <p:blipFill>
            <a:blip r:embed="rId8" cstate="print"/>
            <a:srcRect/>
            <a:stretch>
              <a:fillRect/>
            </a:stretch>
          </p:blipFill>
          <p:spPr bwMode="auto">
            <a:xfrm>
              <a:off x="7745906" y="5105400"/>
              <a:ext cx="712294" cy="501650"/>
            </a:xfrm>
            <a:prstGeom prst="rect">
              <a:avLst/>
            </a:prstGeom>
            <a:noFill/>
            <a:ln w="9525">
              <a:noFill/>
              <a:miter lim="800000"/>
              <a:headEnd/>
              <a:tailEnd/>
            </a:ln>
          </p:spPr>
        </p:pic>
        <p:pic>
          <p:nvPicPr>
            <p:cNvPr id="61527" name="Picture 1029"/>
            <p:cNvPicPr>
              <a:picLocks noChangeArrowheads="1"/>
            </p:cNvPicPr>
            <p:nvPr/>
          </p:nvPicPr>
          <p:blipFill>
            <a:blip r:embed="rId9" cstate="print"/>
            <a:srcRect/>
            <a:stretch>
              <a:fillRect/>
            </a:stretch>
          </p:blipFill>
          <p:spPr bwMode="auto">
            <a:xfrm>
              <a:off x="7328841" y="5120196"/>
              <a:ext cx="436774" cy="550354"/>
            </a:xfrm>
            <a:prstGeom prst="rect">
              <a:avLst/>
            </a:prstGeom>
            <a:noFill/>
            <a:ln w="9525">
              <a:noFill/>
              <a:miter lim="800000"/>
              <a:headEnd/>
              <a:tailEnd/>
            </a:ln>
          </p:spPr>
        </p:pic>
        <p:pic>
          <p:nvPicPr>
            <p:cNvPr id="61528" name="Picture 1040"/>
            <p:cNvPicPr>
              <a:picLocks noChangeArrowheads="1"/>
            </p:cNvPicPr>
            <p:nvPr/>
          </p:nvPicPr>
          <p:blipFill>
            <a:blip r:embed="rId8" cstate="print"/>
            <a:srcRect/>
            <a:stretch>
              <a:fillRect/>
            </a:stretch>
          </p:blipFill>
          <p:spPr bwMode="auto">
            <a:xfrm>
              <a:off x="7579219" y="5454650"/>
              <a:ext cx="712294" cy="501650"/>
            </a:xfrm>
            <a:prstGeom prst="rect">
              <a:avLst/>
            </a:prstGeom>
            <a:noFill/>
            <a:ln w="9525">
              <a:noFill/>
              <a:miter lim="800000"/>
              <a:headEnd/>
              <a:tailEnd/>
            </a:ln>
          </p:spPr>
        </p:pic>
        <p:pic>
          <p:nvPicPr>
            <p:cNvPr id="61529" name="Picture 1029"/>
            <p:cNvPicPr>
              <a:picLocks noChangeArrowheads="1"/>
            </p:cNvPicPr>
            <p:nvPr/>
          </p:nvPicPr>
          <p:blipFill>
            <a:blip r:embed="rId9" cstate="print"/>
            <a:srcRect/>
            <a:stretch>
              <a:fillRect/>
            </a:stretch>
          </p:blipFill>
          <p:spPr bwMode="auto">
            <a:xfrm>
              <a:off x="7162154" y="5469446"/>
              <a:ext cx="436774" cy="550354"/>
            </a:xfrm>
            <a:prstGeom prst="rect">
              <a:avLst/>
            </a:prstGeom>
            <a:noFill/>
            <a:ln w="9525">
              <a:noFill/>
              <a:miter lim="800000"/>
              <a:headEnd/>
              <a:tailEnd/>
            </a:ln>
          </p:spPr>
        </p:pic>
        <p:pic>
          <p:nvPicPr>
            <p:cNvPr id="61530"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613314" y="4650857"/>
              <a:ext cx="1674668" cy="1339734"/>
            </a:xfrm>
            <a:prstGeom prst="rect">
              <a:avLst/>
            </a:prstGeom>
            <a:noFill/>
            <a:ln w="9525">
              <a:noFill/>
              <a:miter lim="800000"/>
              <a:headEnd/>
              <a:tailEnd/>
            </a:ln>
          </p:spPr>
        </p:pic>
      </p:grpSp>
      <p:cxnSp>
        <p:nvCxnSpPr>
          <p:cNvPr id="61485" name="Straight Connector 316"/>
          <p:cNvCxnSpPr>
            <a:cxnSpLocks noChangeShapeType="1"/>
          </p:cNvCxnSpPr>
          <p:nvPr/>
        </p:nvCxnSpPr>
        <p:spPr bwMode="auto">
          <a:xfrm rot="5400000" flipH="1" flipV="1">
            <a:off x="1258888" y="2778125"/>
            <a:ext cx="431800" cy="0"/>
          </a:xfrm>
          <a:prstGeom prst="line">
            <a:avLst/>
          </a:prstGeom>
          <a:noFill/>
          <a:ln w="98425" algn="ctr">
            <a:solidFill>
              <a:schemeClr val="tx2"/>
            </a:solidFill>
            <a:round/>
            <a:headEnd/>
            <a:tailEnd/>
          </a:ln>
        </p:spPr>
      </p:cxnSp>
      <p:cxnSp>
        <p:nvCxnSpPr>
          <p:cNvPr id="61486" name="Straight Connector 312"/>
          <p:cNvCxnSpPr>
            <a:cxnSpLocks noChangeShapeType="1"/>
          </p:cNvCxnSpPr>
          <p:nvPr/>
        </p:nvCxnSpPr>
        <p:spPr bwMode="auto">
          <a:xfrm rot="5400000">
            <a:off x="1167607" y="2772568"/>
            <a:ext cx="622300" cy="11113"/>
          </a:xfrm>
          <a:prstGeom prst="line">
            <a:avLst/>
          </a:prstGeom>
          <a:noFill/>
          <a:ln w="22225" algn="ctr">
            <a:solidFill>
              <a:schemeClr val="tx1"/>
            </a:solidFill>
            <a:round/>
            <a:headEnd/>
            <a:tailEnd/>
          </a:ln>
        </p:spPr>
      </p:cxnSp>
      <p:cxnSp>
        <p:nvCxnSpPr>
          <p:cNvPr id="61487" name="Straight Connector 290"/>
          <p:cNvCxnSpPr>
            <a:cxnSpLocks noChangeShapeType="1"/>
          </p:cNvCxnSpPr>
          <p:nvPr/>
        </p:nvCxnSpPr>
        <p:spPr bwMode="auto">
          <a:xfrm rot="16200000" flipV="1">
            <a:off x="1343025" y="3435350"/>
            <a:ext cx="2097088" cy="2109788"/>
          </a:xfrm>
          <a:prstGeom prst="line">
            <a:avLst/>
          </a:prstGeom>
          <a:noFill/>
          <a:ln w="98425" algn="ctr">
            <a:solidFill>
              <a:schemeClr val="tx2"/>
            </a:solidFill>
            <a:round/>
            <a:headEnd/>
            <a:tailEnd/>
          </a:ln>
        </p:spPr>
      </p:cxnSp>
      <p:cxnSp>
        <p:nvCxnSpPr>
          <p:cNvPr id="61488" name="Straight Connector 284"/>
          <p:cNvCxnSpPr>
            <a:cxnSpLocks noChangeShapeType="1"/>
          </p:cNvCxnSpPr>
          <p:nvPr/>
        </p:nvCxnSpPr>
        <p:spPr bwMode="auto">
          <a:xfrm rot="10800000" flipH="1" flipV="1">
            <a:off x="1209675" y="3303588"/>
            <a:ext cx="2236788" cy="2235200"/>
          </a:xfrm>
          <a:prstGeom prst="line">
            <a:avLst/>
          </a:prstGeom>
          <a:noFill/>
          <a:ln w="22225" algn="ctr">
            <a:solidFill>
              <a:schemeClr val="accent1"/>
            </a:solidFill>
            <a:round/>
            <a:headEnd/>
            <a:tailEnd/>
          </a:ln>
        </p:spPr>
      </p:cxnSp>
      <p:grpSp>
        <p:nvGrpSpPr>
          <p:cNvPr id="61489" name="Group 42"/>
          <p:cNvGrpSpPr>
            <a:grpSpLocks noChangeAspect="1"/>
          </p:cNvGrpSpPr>
          <p:nvPr/>
        </p:nvGrpSpPr>
        <p:grpSpPr bwMode="auto">
          <a:xfrm rot="-5400000">
            <a:off x="2328863" y="4689475"/>
            <a:ext cx="687388" cy="687387"/>
            <a:chOff x="3456" y="2016"/>
            <a:chExt cx="1540" cy="1542"/>
          </a:xfrm>
        </p:grpSpPr>
        <p:sp>
          <p:nvSpPr>
            <p:cNvPr id="61522" name="AutoShape 41"/>
            <p:cNvSpPr>
              <a:spLocks noChangeAspect="1" noChangeArrowheads="1" noTextEdit="1"/>
            </p:cNvSpPr>
            <p:nvPr/>
          </p:nvSpPr>
          <p:spPr bwMode="auto">
            <a:xfrm>
              <a:off x="3456" y="2016"/>
              <a:ext cx="1540" cy="1542"/>
            </a:xfrm>
            <a:prstGeom prst="rect">
              <a:avLst/>
            </a:prstGeom>
            <a:noFill/>
            <a:ln w="9525">
              <a:noFill/>
              <a:miter lim="800000"/>
              <a:headEnd/>
              <a:tailEnd/>
            </a:ln>
          </p:spPr>
          <p:txBody>
            <a:bodyPr/>
            <a:lstStyle/>
            <a:p>
              <a:endParaRPr lang="en-US" dirty="0"/>
            </a:p>
          </p:txBody>
        </p:sp>
        <p:sp>
          <p:nvSpPr>
            <p:cNvPr id="61523" name="Freeform 43"/>
            <p:cNvSpPr>
              <a:spLocks/>
            </p:cNvSpPr>
            <p:nvPr/>
          </p:nvSpPr>
          <p:spPr bwMode="auto">
            <a:xfrm>
              <a:off x="3468" y="2030"/>
              <a:ext cx="1494" cy="1498"/>
            </a:xfrm>
            <a:custGeom>
              <a:avLst/>
              <a:gdLst>
                <a:gd name="T0" fmla="*/ 4 w 1494"/>
                <a:gd name="T1" fmla="*/ 1440 h 1498"/>
                <a:gd name="T2" fmla="*/ 8 w 1494"/>
                <a:gd name="T3" fmla="*/ 1388 h 1498"/>
                <a:gd name="T4" fmla="*/ 48 w 1494"/>
                <a:gd name="T5" fmla="*/ 1364 h 1498"/>
                <a:gd name="T6" fmla="*/ 114 w 1494"/>
                <a:gd name="T7" fmla="*/ 1376 h 1498"/>
                <a:gd name="T8" fmla="*/ 196 w 1494"/>
                <a:gd name="T9" fmla="*/ 1402 h 1498"/>
                <a:gd name="T10" fmla="*/ 250 w 1494"/>
                <a:gd name="T11" fmla="*/ 1386 h 1498"/>
                <a:gd name="T12" fmla="*/ 268 w 1494"/>
                <a:gd name="T13" fmla="*/ 1340 h 1498"/>
                <a:gd name="T14" fmla="*/ 256 w 1494"/>
                <a:gd name="T15" fmla="*/ 1290 h 1498"/>
                <a:gd name="T16" fmla="*/ 236 w 1494"/>
                <a:gd name="T17" fmla="*/ 1214 h 1498"/>
                <a:gd name="T18" fmla="*/ 250 w 1494"/>
                <a:gd name="T19" fmla="*/ 1148 h 1498"/>
                <a:gd name="T20" fmla="*/ 286 w 1494"/>
                <a:gd name="T21" fmla="*/ 1140 h 1498"/>
                <a:gd name="T22" fmla="*/ 354 w 1494"/>
                <a:gd name="T23" fmla="*/ 1154 h 1498"/>
                <a:gd name="T24" fmla="*/ 422 w 1494"/>
                <a:gd name="T25" fmla="*/ 1174 h 1498"/>
                <a:gd name="T26" fmla="*/ 472 w 1494"/>
                <a:gd name="T27" fmla="*/ 1162 h 1498"/>
                <a:gd name="T28" fmla="*/ 492 w 1494"/>
                <a:gd name="T29" fmla="*/ 1120 h 1498"/>
                <a:gd name="T30" fmla="*/ 470 w 1494"/>
                <a:gd name="T31" fmla="*/ 1044 h 1498"/>
                <a:gd name="T32" fmla="*/ 456 w 1494"/>
                <a:gd name="T33" fmla="*/ 988 h 1498"/>
                <a:gd name="T34" fmla="*/ 460 w 1494"/>
                <a:gd name="T35" fmla="*/ 950 h 1498"/>
                <a:gd name="T36" fmla="*/ 480 w 1494"/>
                <a:gd name="T37" fmla="*/ 916 h 1498"/>
                <a:gd name="T38" fmla="*/ 548 w 1494"/>
                <a:gd name="T39" fmla="*/ 916 h 1498"/>
                <a:gd name="T40" fmla="*/ 642 w 1494"/>
                <a:gd name="T41" fmla="*/ 942 h 1498"/>
                <a:gd name="T42" fmla="*/ 694 w 1494"/>
                <a:gd name="T43" fmla="*/ 940 h 1498"/>
                <a:gd name="T44" fmla="*/ 718 w 1494"/>
                <a:gd name="T45" fmla="*/ 904 h 1498"/>
                <a:gd name="T46" fmla="*/ 710 w 1494"/>
                <a:gd name="T47" fmla="*/ 852 h 1498"/>
                <a:gd name="T48" fmla="*/ 686 w 1494"/>
                <a:gd name="T49" fmla="*/ 780 h 1498"/>
                <a:gd name="T50" fmla="*/ 686 w 1494"/>
                <a:gd name="T51" fmla="*/ 716 h 1498"/>
                <a:gd name="T52" fmla="*/ 704 w 1494"/>
                <a:gd name="T53" fmla="*/ 690 h 1498"/>
                <a:gd name="T54" fmla="*/ 746 w 1494"/>
                <a:gd name="T55" fmla="*/ 682 h 1498"/>
                <a:gd name="T56" fmla="*/ 826 w 1494"/>
                <a:gd name="T57" fmla="*/ 706 h 1498"/>
                <a:gd name="T58" fmla="*/ 884 w 1494"/>
                <a:gd name="T59" fmla="*/ 720 h 1498"/>
                <a:gd name="T60" fmla="*/ 912 w 1494"/>
                <a:gd name="T61" fmla="*/ 716 h 1498"/>
                <a:gd name="T62" fmla="*/ 932 w 1494"/>
                <a:gd name="T63" fmla="*/ 700 h 1498"/>
                <a:gd name="T64" fmla="*/ 944 w 1494"/>
                <a:gd name="T65" fmla="*/ 674 h 1498"/>
                <a:gd name="T66" fmla="*/ 944 w 1494"/>
                <a:gd name="T67" fmla="*/ 638 h 1498"/>
                <a:gd name="T68" fmla="*/ 916 w 1494"/>
                <a:gd name="T69" fmla="*/ 556 h 1498"/>
                <a:gd name="T70" fmla="*/ 910 w 1494"/>
                <a:gd name="T71" fmla="*/ 502 h 1498"/>
                <a:gd name="T72" fmla="*/ 914 w 1494"/>
                <a:gd name="T73" fmla="*/ 484 h 1498"/>
                <a:gd name="T74" fmla="*/ 920 w 1494"/>
                <a:gd name="T75" fmla="*/ 470 h 1498"/>
                <a:gd name="T76" fmla="*/ 950 w 1494"/>
                <a:gd name="T77" fmla="*/ 458 h 1498"/>
                <a:gd name="T78" fmla="*/ 1010 w 1494"/>
                <a:gd name="T79" fmla="*/ 464 h 1498"/>
                <a:gd name="T80" fmla="*/ 1102 w 1494"/>
                <a:gd name="T81" fmla="*/ 488 h 1498"/>
                <a:gd name="T82" fmla="*/ 1154 w 1494"/>
                <a:gd name="T83" fmla="*/ 480 h 1498"/>
                <a:gd name="T84" fmla="*/ 1168 w 1494"/>
                <a:gd name="T85" fmla="*/ 440 h 1498"/>
                <a:gd name="T86" fmla="*/ 1158 w 1494"/>
                <a:gd name="T87" fmla="*/ 368 h 1498"/>
                <a:gd name="T88" fmla="*/ 1134 w 1494"/>
                <a:gd name="T89" fmla="*/ 298 h 1498"/>
                <a:gd name="T90" fmla="*/ 1144 w 1494"/>
                <a:gd name="T91" fmla="*/ 256 h 1498"/>
                <a:gd name="T92" fmla="*/ 1172 w 1494"/>
                <a:gd name="T93" fmla="*/ 234 h 1498"/>
                <a:gd name="T94" fmla="*/ 1206 w 1494"/>
                <a:gd name="T95" fmla="*/ 228 h 1498"/>
                <a:gd name="T96" fmla="*/ 1270 w 1494"/>
                <a:gd name="T97" fmla="*/ 248 h 1498"/>
                <a:gd name="T98" fmla="*/ 1344 w 1494"/>
                <a:gd name="T99" fmla="*/ 262 h 1498"/>
                <a:gd name="T100" fmla="*/ 1386 w 1494"/>
                <a:gd name="T101" fmla="*/ 252 h 1498"/>
                <a:gd name="T102" fmla="*/ 1402 w 1494"/>
                <a:gd name="T103" fmla="*/ 212 h 1498"/>
                <a:gd name="T104" fmla="*/ 1382 w 1494"/>
                <a:gd name="T105" fmla="*/ 144 h 1498"/>
                <a:gd name="T106" fmla="*/ 1362 w 1494"/>
                <a:gd name="T107" fmla="*/ 90 h 1498"/>
                <a:gd name="T108" fmla="*/ 1370 w 1494"/>
                <a:gd name="T109" fmla="*/ 32 h 1498"/>
                <a:gd name="T110" fmla="*/ 1404 w 1494"/>
                <a:gd name="T111" fmla="*/ 0 h 1498"/>
                <a:gd name="T112" fmla="*/ 1462 w 1494"/>
                <a:gd name="T113" fmla="*/ 10 h 1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4"/>
                <a:gd name="T172" fmla="*/ 0 h 1498"/>
                <a:gd name="T173" fmla="*/ 1494 w 1494"/>
                <a:gd name="T174" fmla="*/ 1498 h 1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4" h="1498">
                  <a:moveTo>
                    <a:pt x="24" y="1498"/>
                  </a:moveTo>
                  <a:lnTo>
                    <a:pt x="12" y="1472"/>
                  </a:lnTo>
                  <a:lnTo>
                    <a:pt x="4" y="1440"/>
                  </a:lnTo>
                  <a:lnTo>
                    <a:pt x="0" y="1424"/>
                  </a:lnTo>
                  <a:lnTo>
                    <a:pt x="2" y="1404"/>
                  </a:lnTo>
                  <a:lnTo>
                    <a:pt x="8" y="1388"/>
                  </a:lnTo>
                  <a:lnTo>
                    <a:pt x="20" y="1378"/>
                  </a:lnTo>
                  <a:lnTo>
                    <a:pt x="30" y="1368"/>
                  </a:lnTo>
                  <a:lnTo>
                    <a:pt x="48" y="1364"/>
                  </a:lnTo>
                  <a:lnTo>
                    <a:pt x="68" y="1364"/>
                  </a:lnTo>
                  <a:lnTo>
                    <a:pt x="88" y="1368"/>
                  </a:lnTo>
                  <a:lnTo>
                    <a:pt x="114" y="1376"/>
                  </a:lnTo>
                  <a:lnTo>
                    <a:pt x="142" y="1388"/>
                  </a:lnTo>
                  <a:lnTo>
                    <a:pt x="168" y="1396"/>
                  </a:lnTo>
                  <a:lnTo>
                    <a:pt x="196" y="1402"/>
                  </a:lnTo>
                  <a:lnTo>
                    <a:pt x="214" y="1402"/>
                  </a:lnTo>
                  <a:lnTo>
                    <a:pt x="234" y="1396"/>
                  </a:lnTo>
                  <a:lnTo>
                    <a:pt x="250" y="1386"/>
                  </a:lnTo>
                  <a:lnTo>
                    <a:pt x="258" y="1376"/>
                  </a:lnTo>
                  <a:lnTo>
                    <a:pt x="264" y="1366"/>
                  </a:lnTo>
                  <a:lnTo>
                    <a:pt x="268" y="1340"/>
                  </a:lnTo>
                  <a:lnTo>
                    <a:pt x="266" y="1344"/>
                  </a:lnTo>
                  <a:lnTo>
                    <a:pt x="266" y="1320"/>
                  </a:lnTo>
                  <a:lnTo>
                    <a:pt x="256" y="1290"/>
                  </a:lnTo>
                  <a:lnTo>
                    <a:pt x="248" y="1264"/>
                  </a:lnTo>
                  <a:lnTo>
                    <a:pt x="240" y="1234"/>
                  </a:lnTo>
                  <a:lnTo>
                    <a:pt x="236" y="1214"/>
                  </a:lnTo>
                  <a:lnTo>
                    <a:pt x="236" y="1190"/>
                  </a:lnTo>
                  <a:lnTo>
                    <a:pt x="240" y="1168"/>
                  </a:lnTo>
                  <a:lnTo>
                    <a:pt x="250" y="1148"/>
                  </a:lnTo>
                  <a:lnTo>
                    <a:pt x="264" y="1142"/>
                  </a:lnTo>
                  <a:lnTo>
                    <a:pt x="272" y="1140"/>
                  </a:lnTo>
                  <a:lnTo>
                    <a:pt x="286" y="1140"/>
                  </a:lnTo>
                  <a:lnTo>
                    <a:pt x="298" y="1140"/>
                  </a:lnTo>
                  <a:lnTo>
                    <a:pt x="322" y="1144"/>
                  </a:lnTo>
                  <a:lnTo>
                    <a:pt x="354" y="1154"/>
                  </a:lnTo>
                  <a:lnTo>
                    <a:pt x="372" y="1162"/>
                  </a:lnTo>
                  <a:lnTo>
                    <a:pt x="394" y="1168"/>
                  </a:lnTo>
                  <a:lnTo>
                    <a:pt x="422" y="1174"/>
                  </a:lnTo>
                  <a:lnTo>
                    <a:pt x="446" y="1174"/>
                  </a:lnTo>
                  <a:lnTo>
                    <a:pt x="460" y="1170"/>
                  </a:lnTo>
                  <a:lnTo>
                    <a:pt x="472" y="1162"/>
                  </a:lnTo>
                  <a:lnTo>
                    <a:pt x="484" y="1150"/>
                  </a:lnTo>
                  <a:lnTo>
                    <a:pt x="490" y="1138"/>
                  </a:lnTo>
                  <a:lnTo>
                    <a:pt x="492" y="1120"/>
                  </a:lnTo>
                  <a:lnTo>
                    <a:pt x="490" y="1102"/>
                  </a:lnTo>
                  <a:lnTo>
                    <a:pt x="482" y="1078"/>
                  </a:lnTo>
                  <a:lnTo>
                    <a:pt x="470" y="1044"/>
                  </a:lnTo>
                  <a:lnTo>
                    <a:pt x="462" y="1016"/>
                  </a:lnTo>
                  <a:lnTo>
                    <a:pt x="458" y="1002"/>
                  </a:lnTo>
                  <a:lnTo>
                    <a:pt x="456" y="988"/>
                  </a:lnTo>
                  <a:lnTo>
                    <a:pt x="456" y="972"/>
                  </a:lnTo>
                  <a:lnTo>
                    <a:pt x="456" y="964"/>
                  </a:lnTo>
                  <a:lnTo>
                    <a:pt x="460" y="950"/>
                  </a:lnTo>
                  <a:lnTo>
                    <a:pt x="464" y="934"/>
                  </a:lnTo>
                  <a:lnTo>
                    <a:pt x="472" y="924"/>
                  </a:lnTo>
                  <a:lnTo>
                    <a:pt x="480" y="916"/>
                  </a:lnTo>
                  <a:lnTo>
                    <a:pt x="496" y="912"/>
                  </a:lnTo>
                  <a:lnTo>
                    <a:pt x="518" y="910"/>
                  </a:lnTo>
                  <a:lnTo>
                    <a:pt x="548" y="916"/>
                  </a:lnTo>
                  <a:lnTo>
                    <a:pt x="592" y="928"/>
                  </a:lnTo>
                  <a:lnTo>
                    <a:pt x="620" y="938"/>
                  </a:lnTo>
                  <a:lnTo>
                    <a:pt x="642" y="942"/>
                  </a:lnTo>
                  <a:lnTo>
                    <a:pt x="658" y="944"/>
                  </a:lnTo>
                  <a:lnTo>
                    <a:pt x="682" y="944"/>
                  </a:lnTo>
                  <a:lnTo>
                    <a:pt x="694" y="940"/>
                  </a:lnTo>
                  <a:lnTo>
                    <a:pt x="704" y="934"/>
                  </a:lnTo>
                  <a:lnTo>
                    <a:pt x="714" y="920"/>
                  </a:lnTo>
                  <a:lnTo>
                    <a:pt x="718" y="904"/>
                  </a:lnTo>
                  <a:lnTo>
                    <a:pt x="718" y="888"/>
                  </a:lnTo>
                  <a:lnTo>
                    <a:pt x="714" y="870"/>
                  </a:lnTo>
                  <a:lnTo>
                    <a:pt x="710" y="852"/>
                  </a:lnTo>
                  <a:lnTo>
                    <a:pt x="702" y="830"/>
                  </a:lnTo>
                  <a:lnTo>
                    <a:pt x="694" y="808"/>
                  </a:lnTo>
                  <a:lnTo>
                    <a:pt x="686" y="780"/>
                  </a:lnTo>
                  <a:lnTo>
                    <a:pt x="680" y="752"/>
                  </a:lnTo>
                  <a:lnTo>
                    <a:pt x="682" y="732"/>
                  </a:lnTo>
                  <a:lnTo>
                    <a:pt x="686" y="716"/>
                  </a:lnTo>
                  <a:lnTo>
                    <a:pt x="690" y="708"/>
                  </a:lnTo>
                  <a:lnTo>
                    <a:pt x="696" y="698"/>
                  </a:lnTo>
                  <a:lnTo>
                    <a:pt x="704" y="690"/>
                  </a:lnTo>
                  <a:lnTo>
                    <a:pt x="718" y="684"/>
                  </a:lnTo>
                  <a:lnTo>
                    <a:pt x="734" y="682"/>
                  </a:lnTo>
                  <a:lnTo>
                    <a:pt x="746" y="682"/>
                  </a:lnTo>
                  <a:lnTo>
                    <a:pt x="760" y="684"/>
                  </a:lnTo>
                  <a:lnTo>
                    <a:pt x="794" y="694"/>
                  </a:lnTo>
                  <a:lnTo>
                    <a:pt x="826" y="706"/>
                  </a:lnTo>
                  <a:lnTo>
                    <a:pt x="844" y="714"/>
                  </a:lnTo>
                  <a:lnTo>
                    <a:pt x="862" y="718"/>
                  </a:lnTo>
                  <a:lnTo>
                    <a:pt x="884" y="720"/>
                  </a:lnTo>
                  <a:lnTo>
                    <a:pt x="898" y="720"/>
                  </a:lnTo>
                  <a:lnTo>
                    <a:pt x="904" y="718"/>
                  </a:lnTo>
                  <a:lnTo>
                    <a:pt x="912" y="716"/>
                  </a:lnTo>
                  <a:lnTo>
                    <a:pt x="920" y="712"/>
                  </a:lnTo>
                  <a:lnTo>
                    <a:pt x="926" y="708"/>
                  </a:lnTo>
                  <a:lnTo>
                    <a:pt x="932" y="700"/>
                  </a:lnTo>
                  <a:lnTo>
                    <a:pt x="936" y="694"/>
                  </a:lnTo>
                  <a:lnTo>
                    <a:pt x="940" y="684"/>
                  </a:lnTo>
                  <a:lnTo>
                    <a:pt x="944" y="674"/>
                  </a:lnTo>
                  <a:lnTo>
                    <a:pt x="944" y="668"/>
                  </a:lnTo>
                  <a:lnTo>
                    <a:pt x="946" y="656"/>
                  </a:lnTo>
                  <a:lnTo>
                    <a:pt x="944" y="638"/>
                  </a:lnTo>
                  <a:lnTo>
                    <a:pt x="936" y="612"/>
                  </a:lnTo>
                  <a:lnTo>
                    <a:pt x="924" y="582"/>
                  </a:lnTo>
                  <a:lnTo>
                    <a:pt x="916" y="556"/>
                  </a:lnTo>
                  <a:lnTo>
                    <a:pt x="912" y="540"/>
                  </a:lnTo>
                  <a:lnTo>
                    <a:pt x="908" y="522"/>
                  </a:lnTo>
                  <a:lnTo>
                    <a:pt x="910" y="502"/>
                  </a:lnTo>
                  <a:lnTo>
                    <a:pt x="912" y="492"/>
                  </a:lnTo>
                  <a:lnTo>
                    <a:pt x="914" y="486"/>
                  </a:lnTo>
                  <a:lnTo>
                    <a:pt x="914" y="484"/>
                  </a:lnTo>
                  <a:lnTo>
                    <a:pt x="912" y="488"/>
                  </a:lnTo>
                  <a:lnTo>
                    <a:pt x="916" y="478"/>
                  </a:lnTo>
                  <a:lnTo>
                    <a:pt x="920" y="470"/>
                  </a:lnTo>
                  <a:lnTo>
                    <a:pt x="932" y="464"/>
                  </a:lnTo>
                  <a:lnTo>
                    <a:pt x="942" y="460"/>
                  </a:lnTo>
                  <a:lnTo>
                    <a:pt x="950" y="458"/>
                  </a:lnTo>
                  <a:lnTo>
                    <a:pt x="966" y="456"/>
                  </a:lnTo>
                  <a:lnTo>
                    <a:pt x="990" y="460"/>
                  </a:lnTo>
                  <a:lnTo>
                    <a:pt x="1010" y="464"/>
                  </a:lnTo>
                  <a:lnTo>
                    <a:pt x="1042" y="474"/>
                  </a:lnTo>
                  <a:lnTo>
                    <a:pt x="1076" y="484"/>
                  </a:lnTo>
                  <a:lnTo>
                    <a:pt x="1102" y="488"/>
                  </a:lnTo>
                  <a:lnTo>
                    <a:pt x="1130" y="492"/>
                  </a:lnTo>
                  <a:lnTo>
                    <a:pt x="1142" y="486"/>
                  </a:lnTo>
                  <a:lnTo>
                    <a:pt x="1154" y="480"/>
                  </a:lnTo>
                  <a:lnTo>
                    <a:pt x="1166" y="462"/>
                  </a:lnTo>
                  <a:lnTo>
                    <a:pt x="1168" y="446"/>
                  </a:lnTo>
                  <a:lnTo>
                    <a:pt x="1168" y="440"/>
                  </a:lnTo>
                  <a:lnTo>
                    <a:pt x="1168" y="416"/>
                  </a:lnTo>
                  <a:lnTo>
                    <a:pt x="1164" y="388"/>
                  </a:lnTo>
                  <a:lnTo>
                    <a:pt x="1158" y="368"/>
                  </a:lnTo>
                  <a:lnTo>
                    <a:pt x="1150" y="346"/>
                  </a:lnTo>
                  <a:lnTo>
                    <a:pt x="1140" y="322"/>
                  </a:lnTo>
                  <a:lnTo>
                    <a:pt x="1134" y="298"/>
                  </a:lnTo>
                  <a:lnTo>
                    <a:pt x="1138" y="274"/>
                  </a:lnTo>
                  <a:lnTo>
                    <a:pt x="1140" y="264"/>
                  </a:lnTo>
                  <a:lnTo>
                    <a:pt x="1144" y="256"/>
                  </a:lnTo>
                  <a:lnTo>
                    <a:pt x="1150" y="246"/>
                  </a:lnTo>
                  <a:lnTo>
                    <a:pt x="1160" y="238"/>
                  </a:lnTo>
                  <a:lnTo>
                    <a:pt x="1172" y="234"/>
                  </a:lnTo>
                  <a:lnTo>
                    <a:pt x="1184" y="230"/>
                  </a:lnTo>
                  <a:lnTo>
                    <a:pt x="1198" y="228"/>
                  </a:lnTo>
                  <a:lnTo>
                    <a:pt x="1206" y="228"/>
                  </a:lnTo>
                  <a:lnTo>
                    <a:pt x="1224" y="234"/>
                  </a:lnTo>
                  <a:lnTo>
                    <a:pt x="1244" y="238"/>
                  </a:lnTo>
                  <a:lnTo>
                    <a:pt x="1270" y="248"/>
                  </a:lnTo>
                  <a:lnTo>
                    <a:pt x="1294" y="254"/>
                  </a:lnTo>
                  <a:lnTo>
                    <a:pt x="1320" y="260"/>
                  </a:lnTo>
                  <a:lnTo>
                    <a:pt x="1344" y="262"/>
                  </a:lnTo>
                  <a:lnTo>
                    <a:pt x="1360" y="262"/>
                  </a:lnTo>
                  <a:lnTo>
                    <a:pt x="1374" y="260"/>
                  </a:lnTo>
                  <a:lnTo>
                    <a:pt x="1386" y="252"/>
                  </a:lnTo>
                  <a:lnTo>
                    <a:pt x="1396" y="238"/>
                  </a:lnTo>
                  <a:lnTo>
                    <a:pt x="1400" y="226"/>
                  </a:lnTo>
                  <a:lnTo>
                    <a:pt x="1402" y="212"/>
                  </a:lnTo>
                  <a:lnTo>
                    <a:pt x="1398" y="188"/>
                  </a:lnTo>
                  <a:lnTo>
                    <a:pt x="1390" y="162"/>
                  </a:lnTo>
                  <a:lnTo>
                    <a:pt x="1382" y="144"/>
                  </a:lnTo>
                  <a:lnTo>
                    <a:pt x="1374" y="126"/>
                  </a:lnTo>
                  <a:lnTo>
                    <a:pt x="1368" y="110"/>
                  </a:lnTo>
                  <a:lnTo>
                    <a:pt x="1362" y="90"/>
                  </a:lnTo>
                  <a:lnTo>
                    <a:pt x="1360" y="72"/>
                  </a:lnTo>
                  <a:lnTo>
                    <a:pt x="1362" y="58"/>
                  </a:lnTo>
                  <a:lnTo>
                    <a:pt x="1370" y="32"/>
                  </a:lnTo>
                  <a:lnTo>
                    <a:pt x="1382" y="10"/>
                  </a:lnTo>
                  <a:lnTo>
                    <a:pt x="1396" y="4"/>
                  </a:lnTo>
                  <a:lnTo>
                    <a:pt x="1404" y="0"/>
                  </a:lnTo>
                  <a:lnTo>
                    <a:pt x="1418" y="0"/>
                  </a:lnTo>
                  <a:lnTo>
                    <a:pt x="1434" y="2"/>
                  </a:lnTo>
                  <a:lnTo>
                    <a:pt x="1462" y="10"/>
                  </a:lnTo>
                  <a:lnTo>
                    <a:pt x="1482" y="16"/>
                  </a:lnTo>
                  <a:lnTo>
                    <a:pt x="1494" y="18"/>
                  </a:lnTo>
                </a:path>
              </a:pathLst>
            </a:custGeom>
            <a:noFill/>
            <a:ln w="38100">
              <a:solidFill>
                <a:srgbClr val="0096D5"/>
              </a:solidFill>
              <a:prstDash val="solid"/>
              <a:round/>
              <a:headEnd/>
              <a:tailEnd/>
            </a:ln>
          </p:spPr>
          <p:txBody>
            <a:bodyPr/>
            <a:lstStyle/>
            <a:p>
              <a:endParaRPr lang="en-US" dirty="0"/>
            </a:p>
          </p:txBody>
        </p:sp>
        <p:sp>
          <p:nvSpPr>
            <p:cNvPr id="61524" name="Freeform 44"/>
            <p:cNvSpPr>
              <a:spLocks/>
            </p:cNvSpPr>
            <p:nvPr/>
          </p:nvSpPr>
          <p:spPr bwMode="auto">
            <a:xfrm>
              <a:off x="3484" y="2050"/>
              <a:ext cx="1498" cy="1494"/>
            </a:xfrm>
            <a:custGeom>
              <a:avLst/>
              <a:gdLst>
                <a:gd name="T0" fmla="*/ 56 w 1498"/>
                <a:gd name="T1" fmla="*/ 1490 h 1494"/>
                <a:gd name="T2" fmla="*/ 110 w 1498"/>
                <a:gd name="T3" fmla="*/ 1486 h 1494"/>
                <a:gd name="T4" fmla="*/ 134 w 1498"/>
                <a:gd name="T5" fmla="*/ 1444 h 1494"/>
                <a:gd name="T6" fmla="*/ 122 w 1498"/>
                <a:gd name="T7" fmla="*/ 1380 h 1494"/>
                <a:gd name="T8" fmla="*/ 96 w 1498"/>
                <a:gd name="T9" fmla="*/ 1298 h 1494"/>
                <a:gd name="T10" fmla="*/ 112 w 1498"/>
                <a:gd name="T11" fmla="*/ 1242 h 1494"/>
                <a:gd name="T12" fmla="*/ 158 w 1498"/>
                <a:gd name="T13" fmla="*/ 1226 h 1494"/>
                <a:gd name="T14" fmla="*/ 208 w 1498"/>
                <a:gd name="T15" fmla="*/ 1238 h 1494"/>
                <a:gd name="T16" fmla="*/ 284 w 1498"/>
                <a:gd name="T17" fmla="*/ 1256 h 1494"/>
                <a:gd name="T18" fmla="*/ 350 w 1498"/>
                <a:gd name="T19" fmla="*/ 1242 h 1494"/>
                <a:gd name="T20" fmla="*/ 358 w 1498"/>
                <a:gd name="T21" fmla="*/ 1208 h 1494"/>
                <a:gd name="T22" fmla="*/ 344 w 1498"/>
                <a:gd name="T23" fmla="*/ 1140 h 1494"/>
                <a:gd name="T24" fmla="*/ 322 w 1498"/>
                <a:gd name="T25" fmla="*/ 1072 h 1494"/>
                <a:gd name="T26" fmla="*/ 334 w 1498"/>
                <a:gd name="T27" fmla="*/ 1022 h 1494"/>
                <a:gd name="T28" fmla="*/ 376 w 1498"/>
                <a:gd name="T29" fmla="*/ 1002 h 1494"/>
                <a:gd name="T30" fmla="*/ 454 w 1498"/>
                <a:gd name="T31" fmla="*/ 1022 h 1494"/>
                <a:gd name="T32" fmla="*/ 510 w 1498"/>
                <a:gd name="T33" fmla="*/ 1038 h 1494"/>
                <a:gd name="T34" fmla="*/ 548 w 1498"/>
                <a:gd name="T35" fmla="*/ 1034 h 1494"/>
                <a:gd name="T36" fmla="*/ 580 w 1498"/>
                <a:gd name="T37" fmla="*/ 1012 h 1494"/>
                <a:gd name="T38" fmla="*/ 582 w 1498"/>
                <a:gd name="T39" fmla="*/ 946 h 1494"/>
                <a:gd name="T40" fmla="*/ 556 w 1498"/>
                <a:gd name="T41" fmla="*/ 852 h 1494"/>
                <a:gd name="T42" fmla="*/ 558 w 1498"/>
                <a:gd name="T43" fmla="*/ 800 h 1494"/>
                <a:gd name="T44" fmla="*/ 594 w 1498"/>
                <a:gd name="T45" fmla="*/ 776 h 1494"/>
                <a:gd name="T46" fmla="*/ 646 w 1498"/>
                <a:gd name="T47" fmla="*/ 784 h 1494"/>
                <a:gd name="T48" fmla="*/ 718 w 1498"/>
                <a:gd name="T49" fmla="*/ 808 h 1494"/>
                <a:gd name="T50" fmla="*/ 782 w 1498"/>
                <a:gd name="T51" fmla="*/ 808 h 1494"/>
                <a:gd name="T52" fmla="*/ 808 w 1498"/>
                <a:gd name="T53" fmla="*/ 790 h 1494"/>
                <a:gd name="T54" fmla="*/ 816 w 1498"/>
                <a:gd name="T55" fmla="*/ 748 h 1494"/>
                <a:gd name="T56" fmla="*/ 790 w 1498"/>
                <a:gd name="T57" fmla="*/ 668 h 1494"/>
                <a:gd name="T58" fmla="*/ 776 w 1498"/>
                <a:gd name="T59" fmla="*/ 610 h 1494"/>
                <a:gd name="T60" fmla="*/ 782 w 1498"/>
                <a:gd name="T61" fmla="*/ 582 h 1494"/>
                <a:gd name="T62" fmla="*/ 798 w 1498"/>
                <a:gd name="T63" fmla="*/ 562 h 1494"/>
                <a:gd name="T64" fmla="*/ 824 w 1498"/>
                <a:gd name="T65" fmla="*/ 550 h 1494"/>
                <a:gd name="T66" fmla="*/ 858 w 1498"/>
                <a:gd name="T67" fmla="*/ 550 h 1494"/>
                <a:gd name="T68" fmla="*/ 940 w 1498"/>
                <a:gd name="T69" fmla="*/ 578 h 1494"/>
                <a:gd name="T70" fmla="*/ 996 w 1498"/>
                <a:gd name="T71" fmla="*/ 584 h 1494"/>
                <a:gd name="T72" fmla="*/ 1014 w 1498"/>
                <a:gd name="T73" fmla="*/ 578 h 1494"/>
                <a:gd name="T74" fmla="*/ 1028 w 1498"/>
                <a:gd name="T75" fmla="*/ 572 h 1494"/>
                <a:gd name="T76" fmla="*/ 1040 w 1498"/>
                <a:gd name="T77" fmla="*/ 542 h 1494"/>
                <a:gd name="T78" fmla="*/ 1032 w 1498"/>
                <a:gd name="T79" fmla="*/ 484 h 1494"/>
                <a:gd name="T80" fmla="*/ 1008 w 1498"/>
                <a:gd name="T81" fmla="*/ 392 h 1494"/>
                <a:gd name="T82" fmla="*/ 1018 w 1498"/>
                <a:gd name="T83" fmla="*/ 340 h 1494"/>
                <a:gd name="T84" fmla="*/ 1058 w 1498"/>
                <a:gd name="T85" fmla="*/ 324 h 1494"/>
                <a:gd name="T86" fmla="*/ 1128 w 1498"/>
                <a:gd name="T87" fmla="*/ 336 h 1494"/>
                <a:gd name="T88" fmla="*/ 1200 w 1498"/>
                <a:gd name="T89" fmla="*/ 358 h 1494"/>
                <a:gd name="T90" fmla="*/ 1242 w 1498"/>
                <a:gd name="T91" fmla="*/ 350 h 1494"/>
                <a:gd name="T92" fmla="*/ 1264 w 1498"/>
                <a:gd name="T93" fmla="*/ 322 h 1494"/>
                <a:gd name="T94" fmla="*/ 1268 w 1498"/>
                <a:gd name="T95" fmla="*/ 288 h 1494"/>
                <a:gd name="T96" fmla="*/ 1250 w 1498"/>
                <a:gd name="T97" fmla="*/ 224 h 1494"/>
                <a:gd name="T98" fmla="*/ 1236 w 1498"/>
                <a:gd name="T99" fmla="*/ 148 h 1494"/>
                <a:gd name="T100" fmla="*/ 1246 w 1498"/>
                <a:gd name="T101" fmla="*/ 108 h 1494"/>
                <a:gd name="T102" fmla="*/ 1286 w 1498"/>
                <a:gd name="T103" fmla="*/ 92 h 1494"/>
                <a:gd name="T104" fmla="*/ 1354 w 1498"/>
                <a:gd name="T105" fmla="*/ 112 h 1494"/>
                <a:gd name="T106" fmla="*/ 1408 w 1498"/>
                <a:gd name="T107" fmla="*/ 132 h 1494"/>
                <a:gd name="T108" fmla="*/ 1466 w 1498"/>
                <a:gd name="T109" fmla="*/ 124 h 1494"/>
                <a:gd name="T110" fmla="*/ 1498 w 1498"/>
                <a:gd name="T111" fmla="*/ 90 h 1494"/>
                <a:gd name="T112" fmla="*/ 1488 w 1498"/>
                <a:gd name="T113" fmla="*/ 30 h 14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8"/>
                <a:gd name="T172" fmla="*/ 0 h 1494"/>
                <a:gd name="T173" fmla="*/ 1498 w 1498"/>
                <a:gd name="T174" fmla="*/ 1494 h 14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8" h="1494">
                  <a:moveTo>
                    <a:pt x="0" y="1470"/>
                  </a:moveTo>
                  <a:lnTo>
                    <a:pt x="26" y="1480"/>
                  </a:lnTo>
                  <a:lnTo>
                    <a:pt x="56" y="1490"/>
                  </a:lnTo>
                  <a:lnTo>
                    <a:pt x="74" y="1494"/>
                  </a:lnTo>
                  <a:lnTo>
                    <a:pt x="94" y="1492"/>
                  </a:lnTo>
                  <a:lnTo>
                    <a:pt x="110" y="1486"/>
                  </a:lnTo>
                  <a:lnTo>
                    <a:pt x="120" y="1474"/>
                  </a:lnTo>
                  <a:lnTo>
                    <a:pt x="130" y="1464"/>
                  </a:lnTo>
                  <a:lnTo>
                    <a:pt x="134" y="1444"/>
                  </a:lnTo>
                  <a:lnTo>
                    <a:pt x="134" y="1426"/>
                  </a:lnTo>
                  <a:lnTo>
                    <a:pt x="130" y="1406"/>
                  </a:lnTo>
                  <a:lnTo>
                    <a:pt x="122" y="1380"/>
                  </a:lnTo>
                  <a:lnTo>
                    <a:pt x="110" y="1352"/>
                  </a:lnTo>
                  <a:lnTo>
                    <a:pt x="102" y="1326"/>
                  </a:lnTo>
                  <a:lnTo>
                    <a:pt x="96" y="1298"/>
                  </a:lnTo>
                  <a:lnTo>
                    <a:pt x="96" y="1280"/>
                  </a:lnTo>
                  <a:lnTo>
                    <a:pt x="100" y="1260"/>
                  </a:lnTo>
                  <a:lnTo>
                    <a:pt x="112" y="1242"/>
                  </a:lnTo>
                  <a:lnTo>
                    <a:pt x="122" y="1236"/>
                  </a:lnTo>
                  <a:lnTo>
                    <a:pt x="132" y="1230"/>
                  </a:lnTo>
                  <a:lnTo>
                    <a:pt x="158" y="1226"/>
                  </a:lnTo>
                  <a:lnTo>
                    <a:pt x="154" y="1228"/>
                  </a:lnTo>
                  <a:lnTo>
                    <a:pt x="178" y="1228"/>
                  </a:lnTo>
                  <a:lnTo>
                    <a:pt x="208" y="1238"/>
                  </a:lnTo>
                  <a:lnTo>
                    <a:pt x="234" y="1244"/>
                  </a:lnTo>
                  <a:lnTo>
                    <a:pt x="262" y="1254"/>
                  </a:lnTo>
                  <a:lnTo>
                    <a:pt x="284" y="1256"/>
                  </a:lnTo>
                  <a:lnTo>
                    <a:pt x="308" y="1258"/>
                  </a:lnTo>
                  <a:lnTo>
                    <a:pt x="330" y="1254"/>
                  </a:lnTo>
                  <a:lnTo>
                    <a:pt x="350" y="1242"/>
                  </a:lnTo>
                  <a:lnTo>
                    <a:pt x="356" y="1230"/>
                  </a:lnTo>
                  <a:lnTo>
                    <a:pt x="356" y="1222"/>
                  </a:lnTo>
                  <a:lnTo>
                    <a:pt x="358" y="1208"/>
                  </a:lnTo>
                  <a:lnTo>
                    <a:pt x="358" y="1196"/>
                  </a:lnTo>
                  <a:lnTo>
                    <a:pt x="354" y="1172"/>
                  </a:lnTo>
                  <a:lnTo>
                    <a:pt x="344" y="1140"/>
                  </a:lnTo>
                  <a:lnTo>
                    <a:pt x="336" y="1120"/>
                  </a:lnTo>
                  <a:lnTo>
                    <a:pt x="330" y="1100"/>
                  </a:lnTo>
                  <a:lnTo>
                    <a:pt x="322" y="1072"/>
                  </a:lnTo>
                  <a:lnTo>
                    <a:pt x="324" y="1048"/>
                  </a:lnTo>
                  <a:lnTo>
                    <a:pt x="328" y="1034"/>
                  </a:lnTo>
                  <a:lnTo>
                    <a:pt x="334" y="1022"/>
                  </a:lnTo>
                  <a:lnTo>
                    <a:pt x="348" y="1010"/>
                  </a:lnTo>
                  <a:lnTo>
                    <a:pt x="360" y="1004"/>
                  </a:lnTo>
                  <a:lnTo>
                    <a:pt x="376" y="1002"/>
                  </a:lnTo>
                  <a:lnTo>
                    <a:pt x="396" y="1004"/>
                  </a:lnTo>
                  <a:lnTo>
                    <a:pt x="420" y="1010"/>
                  </a:lnTo>
                  <a:lnTo>
                    <a:pt x="454" y="1022"/>
                  </a:lnTo>
                  <a:lnTo>
                    <a:pt x="482" y="1032"/>
                  </a:lnTo>
                  <a:lnTo>
                    <a:pt x="496" y="1034"/>
                  </a:lnTo>
                  <a:lnTo>
                    <a:pt x="510" y="1038"/>
                  </a:lnTo>
                  <a:lnTo>
                    <a:pt x="526" y="1038"/>
                  </a:lnTo>
                  <a:lnTo>
                    <a:pt x="532" y="1036"/>
                  </a:lnTo>
                  <a:lnTo>
                    <a:pt x="548" y="1034"/>
                  </a:lnTo>
                  <a:lnTo>
                    <a:pt x="564" y="1030"/>
                  </a:lnTo>
                  <a:lnTo>
                    <a:pt x="574" y="1022"/>
                  </a:lnTo>
                  <a:lnTo>
                    <a:pt x="580" y="1012"/>
                  </a:lnTo>
                  <a:lnTo>
                    <a:pt x="586" y="998"/>
                  </a:lnTo>
                  <a:lnTo>
                    <a:pt x="588" y="976"/>
                  </a:lnTo>
                  <a:lnTo>
                    <a:pt x="582" y="946"/>
                  </a:lnTo>
                  <a:lnTo>
                    <a:pt x="568" y="902"/>
                  </a:lnTo>
                  <a:lnTo>
                    <a:pt x="560" y="872"/>
                  </a:lnTo>
                  <a:lnTo>
                    <a:pt x="556" y="852"/>
                  </a:lnTo>
                  <a:lnTo>
                    <a:pt x="554" y="836"/>
                  </a:lnTo>
                  <a:lnTo>
                    <a:pt x="554" y="810"/>
                  </a:lnTo>
                  <a:lnTo>
                    <a:pt x="558" y="800"/>
                  </a:lnTo>
                  <a:lnTo>
                    <a:pt x="564" y="790"/>
                  </a:lnTo>
                  <a:lnTo>
                    <a:pt x="578" y="780"/>
                  </a:lnTo>
                  <a:lnTo>
                    <a:pt x="594" y="776"/>
                  </a:lnTo>
                  <a:lnTo>
                    <a:pt x="610" y="776"/>
                  </a:lnTo>
                  <a:lnTo>
                    <a:pt x="628" y="778"/>
                  </a:lnTo>
                  <a:lnTo>
                    <a:pt x="646" y="784"/>
                  </a:lnTo>
                  <a:lnTo>
                    <a:pt x="668" y="792"/>
                  </a:lnTo>
                  <a:lnTo>
                    <a:pt x="690" y="800"/>
                  </a:lnTo>
                  <a:lnTo>
                    <a:pt x="718" y="808"/>
                  </a:lnTo>
                  <a:lnTo>
                    <a:pt x="746" y="812"/>
                  </a:lnTo>
                  <a:lnTo>
                    <a:pt x="766" y="812"/>
                  </a:lnTo>
                  <a:lnTo>
                    <a:pt x="782" y="808"/>
                  </a:lnTo>
                  <a:lnTo>
                    <a:pt x="790" y="804"/>
                  </a:lnTo>
                  <a:lnTo>
                    <a:pt x="800" y="798"/>
                  </a:lnTo>
                  <a:lnTo>
                    <a:pt x="808" y="790"/>
                  </a:lnTo>
                  <a:lnTo>
                    <a:pt x="814" y="776"/>
                  </a:lnTo>
                  <a:lnTo>
                    <a:pt x="816" y="760"/>
                  </a:lnTo>
                  <a:lnTo>
                    <a:pt x="816" y="748"/>
                  </a:lnTo>
                  <a:lnTo>
                    <a:pt x="812" y="734"/>
                  </a:lnTo>
                  <a:lnTo>
                    <a:pt x="802" y="698"/>
                  </a:lnTo>
                  <a:lnTo>
                    <a:pt x="790" y="668"/>
                  </a:lnTo>
                  <a:lnTo>
                    <a:pt x="784" y="650"/>
                  </a:lnTo>
                  <a:lnTo>
                    <a:pt x="780" y="632"/>
                  </a:lnTo>
                  <a:lnTo>
                    <a:pt x="776" y="610"/>
                  </a:lnTo>
                  <a:lnTo>
                    <a:pt x="778" y="594"/>
                  </a:lnTo>
                  <a:lnTo>
                    <a:pt x="780" y="590"/>
                  </a:lnTo>
                  <a:lnTo>
                    <a:pt x="782" y="582"/>
                  </a:lnTo>
                  <a:lnTo>
                    <a:pt x="786" y="574"/>
                  </a:lnTo>
                  <a:lnTo>
                    <a:pt x="788" y="568"/>
                  </a:lnTo>
                  <a:lnTo>
                    <a:pt x="798" y="562"/>
                  </a:lnTo>
                  <a:lnTo>
                    <a:pt x="804" y="558"/>
                  </a:lnTo>
                  <a:lnTo>
                    <a:pt x="814" y="552"/>
                  </a:lnTo>
                  <a:lnTo>
                    <a:pt x="824" y="550"/>
                  </a:lnTo>
                  <a:lnTo>
                    <a:pt x="830" y="550"/>
                  </a:lnTo>
                  <a:lnTo>
                    <a:pt x="842" y="548"/>
                  </a:lnTo>
                  <a:lnTo>
                    <a:pt x="858" y="550"/>
                  </a:lnTo>
                  <a:lnTo>
                    <a:pt x="886" y="556"/>
                  </a:lnTo>
                  <a:lnTo>
                    <a:pt x="916" y="570"/>
                  </a:lnTo>
                  <a:lnTo>
                    <a:pt x="940" y="578"/>
                  </a:lnTo>
                  <a:lnTo>
                    <a:pt x="958" y="582"/>
                  </a:lnTo>
                  <a:lnTo>
                    <a:pt x="974" y="586"/>
                  </a:lnTo>
                  <a:lnTo>
                    <a:pt x="996" y="584"/>
                  </a:lnTo>
                  <a:lnTo>
                    <a:pt x="1004" y="582"/>
                  </a:lnTo>
                  <a:lnTo>
                    <a:pt x="1012" y="580"/>
                  </a:lnTo>
                  <a:lnTo>
                    <a:pt x="1014" y="578"/>
                  </a:lnTo>
                  <a:lnTo>
                    <a:pt x="1008" y="580"/>
                  </a:lnTo>
                  <a:lnTo>
                    <a:pt x="1020" y="578"/>
                  </a:lnTo>
                  <a:lnTo>
                    <a:pt x="1028" y="572"/>
                  </a:lnTo>
                  <a:lnTo>
                    <a:pt x="1034" y="562"/>
                  </a:lnTo>
                  <a:lnTo>
                    <a:pt x="1038" y="552"/>
                  </a:lnTo>
                  <a:lnTo>
                    <a:pt x="1040" y="542"/>
                  </a:lnTo>
                  <a:lnTo>
                    <a:pt x="1042" y="528"/>
                  </a:lnTo>
                  <a:lnTo>
                    <a:pt x="1038" y="504"/>
                  </a:lnTo>
                  <a:lnTo>
                    <a:pt x="1032" y="484"/>
                  </a:lnTo>
                  <a:lnTo>
                    <a:pt x="1024" y="452"/>
                  </a:lnTo>
                  <a:lnTo>
                    <a:pt x="1012" y="418"/>
                  </a:lnTo>
                  <a:lnTo>
                    <a:pt x="1008" y="392"/>
                  </a:lnTo>
                  <a:lnTo>
                    <a:pt x="1006" y="364"/>
                  </a:lnTo>
                  <a:lnTo>
                    <a:pt x="1012" y="352"/>
                  </a:lnTo>
                  <a:lnTo>
                    <a:pt x="1018" y="340"/>
                  </a:lnTo>
                  <a:lnTo>
                    <a:pt x="1036" y="328"/>
                  </a:lnTo>
                  <a:lnTo>
                    <a:pt x="1052" y="324"/>
                  </a:lnTo>
                  <a:lnTo>
                    <a:pt x="1058" y="324"/>
                  </a:lnTo>
                  <a:lnTo>
                    <a:pt x="1082" y="326"/>
                  </a:lnTo>
                  <a:lnTo>
                    <a:pt x="1110" y="330"/>
                  </a:lnTo>
                  <a:lnTo>
                    <a:pt x="1128" y="336"/>
                  </a:lnTo>
                  <a:lnTo>
                    <a:pt x="1152" y="344"/>
                  </a:lnTo>
                  <a:lnTo>
                    <a:pt x="1176" y="354"/>
                  </a:lnTo>
                  <a:lnTo>
                    <a:pt x="1200" y="358"/>
                  </a:lnTo>
                  <a:lnTo>
                    <a:pt x="1222" y="356"/>
                  </a:lnTo>
                  <a:lnTo>
                    <a:pt x="1234" y="354"/>
                  </a:lnTo>
                  <a:lnTo>
                    <a:pt x="1242" y="350"/>
                  </a:lnTo>
                  <a:lnTo>
                    <a:pt x="1252" y="344"/>
                  </a:lnTo>
                  <a:lnTo>
                    <a:pt x="1260" y="334"/>
                  </a:lnTo>
                  <a:lnTo>
                    <a:pt x="1264" y="322"/>
                  </a:lnTo>
                  <a:lnTo>
                    <a:pt x="1268" y="310"/>
                  </a:lnTo>
                  <a:lnTo>
                    <a:pt x="1268" y="296"/>
                  </a:lnTo>
                  <a:lnTo>
                    <a:pt x="1268" y="288"/>
                  </a:lnTo>
                  <a:lnTo>
                    <a:pt x="1264" y="270"/>
                  </a:lnTo>
                  <a:lnTo>
                    <a:pt x="1260" y="250"/>
                  </a:lnTo>
                  <a:lnTo>
                    <a:pt x="1250" y="224"/>
                  </a:lnTo>
                  <a:lnTo>
                    <a:pt x="1244" y="200"/>
                  </a:lnTo>
                  <a:lnTo>
                    <a:pt x="1238" y="174"/>
                  </a:lnTo>
                  <a:lnTo>
                    <a:pt x="1236" y="148"/>
                  </a:lnTo>
                  <a:lnTo>
                    <a:pt x="1236" y="134"/>
                  </a:lnTo>
                  <a:lnTo>
                    <a:pt x="1238" y="120"/>
                  </a:lnTo>
                  <a:lnTo>
                    <a:pt x="1246" y="108"/>
                  </a:lnTo>
                  <a:lnTo>
                    <a:pt x="1260" y="98"/>
                  </a:lnTo>
                  <a:lnTo>
                    <a:pt x="1272" y="94"/>
                  </a:lnTo>
                  <a:lnTo>
                    <a:pt x="1286" y="92"/>
                  </a:lnTo>
                  <a:lnTo>
                    <a:pt x="1310" y="96"/>
                  </a:lnTo>
                  <a:lnTo>
                    <a:pt x="1336" y="104"/>
                  </a:lnTo>
                  <a:lnTo>
                    <a:pt x="1354" y="112"/>
                  </a:lnTo>
                  <a:lnTo>
                    <a:pt x="1370" y="120"/>
                  </a:lnTo>
                  <a:lnTo>
                    <a:pt x="1388" y="126"/>
                  </a:lnTo>
                  <a:lnTo>
                    <a:pt x="1408" y="132"/>
                  </a:lnTo>
                  <a:lnTo>
                    <a:pt x="1426" y="134"/>
                  </a:lnTo>
                  <a:lnTo>
                    <a:pt x="1440" y="132"/>
                  </a:lnTo>
                  <a:lnTo>
                    <a:pt x="1466" y="124"/>
                  </a:lnTo>
                  <a:lnTo>
                    <a:pt x="1488" y="112"/>
                  </a:lnTo>
                  <a:lnTo>
                    <a:pt x="1494" y="98"/>
                  </a:lnTo>
                  <a:lnTo>
                    <a:pt x="1498" y="90"/>
                  </a:lnTo>
                  <a:lnTo>
                    <a:pt x="1498" y="76"/>
                  </a:lnTo>
                  <a:lnTo>
                    <a:pt x="1496" y="60"/>
                  </a:lnTo>
                  <a:lnTo>
                    <a:pt x="1488" y="30"/>
                  </a:lnTo>
                  <a:lnTo>
                    <a:pt x="1482" y="10"/>
                  </a:lnTo>
                  <a:lnTo>
                    <a:pt x="1478" y="0"/>
                  </a:lnTo>
                </a:path>
              </a:pathLst>
            </a:custGeom>
            <a:noFill/>
            <a:ln w="15875">
              <a:solidFill>
                <a:srgbClr val="0096D5"/>
              </a:solidFill>
              <a:prstDash val="solid"/>
              <a:round/>
              <a:headEnd/>
              <a:tailEnd/>
            </a:ln>
          </p:spPr>
          <p:txBody>
            <a:bodyPr/>
            <a:lstStyle/>
            <a:p>
              <a:endParaRPr lang="en-US" dirty="0"/>
            </a:p>
          </p:txBody>
        </p:sp>
      </p:grpSp>
      <p:cxnSp>
        <p:nvCxnSpPr>
          <p:cNvPr id="261" name="Straight Connector 260"/>
          <p:cNvCxnSpPr>
            <a:endCxn id="268" idx="1"/>
          </p:cNvCxnSpPr>
          <p:nvPr/>
        </p:nvCxnSpPr>
        <p:spPr bwMode="auto">
          <a:xfrm>
            <a:off x="1682750" y="3165475"/>
            <a:ext cx="1781175" cy="3175"/>
          </a:xfrm>
          <a:prstGeom prst="line">
            <a:avLst/>
          </a:prstGeom>
          <a:solidFill>
            <a:schemeClr val="accent1"/>
          </a:solidFill>
          <a:ln w="22225" cap="flat" cmpd="sng" algn="ctr">
            <a:solidFill>
              <a:schemeClr val="accent6"/>
            </a:solidFill>
            <a:prstDash val="solid"/>
            <a:round/>
            <a:headEnd type="none" w="med" len="med"/>
            <a:tailEnd type="none" w="med" len="med"/>
          </a:ln>
          <a:effectLst/>
        </p:spPr>
      </p:cxnSp>
      <p:pic>
        <p:nvPicPr>
          <p:cNvPr id="61491" name="Picture 62" descr="DoubleRadioAccessPoint"/>
          <p:cNvPicPr>
            <a:picLocks noChangeAspect="1" noChangeArrowheads="1"/>
          </p:cNvPicPr>
          <p:nvPr/>
        </p:nvPicPr>
        <p:blipFill>
          <a:blip r:embed="rId10" cstate="print"/>
          <a:srcRect/>
          <a:stretch>
            <a:fillRect/>
          </a:stretch>
        </p:blipFill>
        <p:spPr bwMode="auto">
          <a:xfrm>
            <a:off x="1531938" y="3709988"/>
            <a:ext cx="806450" cy="450850"/>
          </a:xfrm>
          <a:prstGeom prst="rect">
            <a:avLst/>
          </a:prstGeom>
          <a:noFill/>
          <a:ln w="9525">
            <a:noFill/>
            <a:miter lim="800000"/>
            <a:headEnd/>
            <a:tailEnd/>
          </a:ln>
        </p:spPr>
      </p:pic>
      <p:sp>
        <p:nvSpPr>
          <p:cNvPr id="266" name="TextBox 265"/>
          <p:cNvSpPr txBox="1"/>
          <p:nvPr/>
        </p:nvSpPr>
        <p:spPr>
          <a:xfrm>
            <a:off x="1090613" y="5118100"/>
            <a:ext cx="1290637" cy="1203325"/>
          </a:xfrm>
          <a:prstGeom prst="rect">
            <a:avLst/>
          </a:prstGeom>
          <a:gradFill rotWithShape="1">
            <a:gsLst>
              <a:gs pos="0">
                <a:schemeClr val="accent1"/>
              </a:gs>
              <a:gs pos="100000">
                <a:schemeClr val="accent1">
                  <a:gamma/>
                  <a:shade val="46275"/>
                  <a:invGamma/>
                </a:schemeClr>
              </a:gs>
            </a:gsLst>
            <a:lin ang="5400000" scaled="1"/>
          </a:gradFill>
          <a:ln w="19050" algn="ctr">
            <a:solidFill>
              <a:srgbClr val="47B0D5"/>
            </a:solidFill>
            <a:round/>
            <a:headEnd/>
            <a:tailEnd/>
          </a:ln>
          <a:effectLst/>
        </p:spPr>
        <p:txBody>
          <a:bodyPr anchor="ctr">
            <a:spAutoFit/>
          </a:bodyPr>
          <a:lstStyle/>
          <a:p>
            <a:pPr>
              <a:lnSpc>
                <a:spcPct val="90000"/>
              </a:lnSpc>
              <a:defRPr/>
            </a:pPr>
            <a:r>
              <a:rPr lang="en-US" sz="1000" dirty="0">
                <a:solidFill>
                  <a:schemeClr val="bg2"/>
                </a:solidFill>
              </a:rPr>
              <a:t>Secure and encrypted wireless data using WPA2 with AES 192 or AES 256 bit keys protects ePHI confidentiality for many years</a:t>
            </a:r>
          </a:p>
        </p:txBody>
      </p:sp>
      <p:pic>
        <p:nvPicPr>
          <p:cNvPr id="61493" name="Picture 5" descr="DataCenterSwitch"/>
          <p:cNvPicPr>
            <a:picLocks noChangeAspect="1" noChangeArrowheads="1"/>
          </p:cNvPicPr>
          <p:nvPr/>
        </p:nvPicPr>
        <p:blipFill>
          <a:blip r:embed="rId4" cstate="print"/>
          <a:srcRect/>
          <a:stretch>
            <a:fillRect/>
          </a:stretch>
        </p:blipFill>
        <p:spPr bwMode="auto">
          <a:xfrm>
            <a:off x="3463925" y="2894013"/>
            <a:ext cx="468313" cy="549275"/>
          </a:xfrm>
          <a:prstGeom prst="rect">
            <a:avLst/>
          </a:prstGeom>
          <a:noFill/>
          <a:ln w="9525">
            <a:noFill/>
            <a:miter lim="800000"/>
            <a:headEnd/>
            <a:tailEnd/>
          </a:ln>
        </p:spPr>
      </p:pic>
      <p:pic>
        <p:nvPicPr>
          <p:cNvPr id="61494" name="Picture 49" descr="WorkgroupSwitchVoice"/>
          <p:cNvPicPr>
            <a:picLocks noChangeAspect="1" noChangeArrowheads="1"/>
          </p:cNvPicPr>
          <p:nvPr/>
        </p:nvPicPr>
        <p:blipFill>
          <a:blip r:embed="rId11" cstate="print"/>
          <a:srcRect/>
          <a:stretch>
            <a:fillRect/>
          </a:stretch>
        </p:blipFill>
        <p:spPr bwMode="auto">
          <a:xfrm>
            <a:off x="858838" y="2936875"/>
            <a:ext cx="923925" cy="395288"/>
          </a:xfrm>
          <a:prstGeom prst="rect">
            <a:avLst/>
          </a:prstGeom>
          <a:noFill/>
          <a:ln w="9525">
            <a:noFill/>
            <a:miter lim="800000"/>
            <a:headEnd/>
            <a:tailEnd/>
          </a:ln>
        </p:spPr>
      </p:pic>
      <p:pic>
        <p:nvPicPr>
          <p:cNvPr id="61495" name="Picture 49" descr="WorkgroupSwitchVoice"/>
          <p:cNvPicPr>
            <a:picLocks noChangeAspect="1" noChangeArrowheads="1"/>
          </p:cNvPicPr>
          <p:nvPr/>
        </p:nvPicPr>
        <p:blipFill>
          <a:blip r:embed="rId11" cstate="print"/>
          <a:srcRect/>
          <a:stretch>
            <a:fillRect/>
          </a:stretch>
        </p:blipFill>
        <p:spPr bwMode="auto">
          <a:xfrm>
            <a:off x="1011238" y="3089275"/>
            <a:ext cx="923925" cy="395288"/>
          </a:xfrm>
          <a:prstGeom prst="rect">
            <a:avLst/>
          </a:prstGeom>
          <a:noFill/>
          <a:ln w="9525">
            <a:noFill/>
            <a:miter lim="800000"/>
            <a:headEnd/>
            <a:tailEnd/>
          </a:ln>
        </p:spPr>
      </p:pic>
      <p:sp>
        <p:nvSpPr>
          <p:cNvPr id="61496" name="TextBox 288"/>
          <p:cNvSpPr txBox="1">
            <a:spLocks noChangeArrowheads="1"/>
          </p:cNvSpPr>
          <p:nvPr/>
        </p:nvSpPr>
        <p:spPr bwMode="auto">
          <a:xfrm>
            <a:off x="609600" y="1143000"/>
            <a:ext cx="1981200" cy="600075"/>
          </a:xfrm>
          <a:prstGeom prst="rect">
            <a:avLst/>
          </a:prstGeom>
          <a:noFill/>
          <a:ln w="9525">
            <a:noFill/>
            <a:miter lim="800000"/>
            <a:headEnd/>
            <a:tailEnd/>
          </a:ln>
        </p:spPr>
        <p:txBody>
          <a:bodyPr>
            <a:spAutoFit/>
          </a:bodyPr>
          <a:lstStyle/>
          <a:p>
            <a:pPr algn="ctr"/>
            <a:r>
              <a:rPr lang="en-US" sz="1200" dirty="0"/>
              <a:t>Possible Outsourced Campus Infrastructure</a:t>
            </a:r>
          </a:p>
          <a:p>
            <a:pPr algn="ctr"/>
            <a:endParaRPr lang="en-US" sz="900" dirty="0"/>
          </a:p>
        </p:txBody>
      </p:sp>
      <p:sp>
        <p:nvSpPr>
          <p:cNvPr id="300" name="Rectangle 299"/>
          <p:cNvSpPr/>
          <p:nvPr/>
        </p:nvSpPr>
        <p:spPr bwMode="auto">
          <a:xfrm rot="2667915">
            <a:off x="2154238" y="4926013"/>
            <a:ext cx="1031875" cy="176212"/>
          </a:xfrm>
          <a:prstGeom prst="rect">
            <a:avLst/>
          </a:prstGeom>
          <a:noFill/>
          <a:ln w="15875" cap="flat" cmpd="sng" algn="ctr">
            <a:solidFill>
              <a:schemeClr val="accent1">
                <a:lumMod val="75000"/>
              </a:schemeClr>
            </a:solidFill>
            <a:prstDash val="sysDot"/>
            <a:round/>
            <a:headEnd type="none" w="med" len="med"/>
            <a:tailEnd type="none" w="med" len="med"/>
          </a:ln>
          <a:effectLst>
            <a:outerShdw blurRad="50800" dist="38100" dir="2700000" algn="tl" rotWithShape="0">
              <a:prstClr val="black">
                <a:alpha val="40000"/>
              </a:prstClr>
            </a:outerShdw>
          </a:effectLst>
        </p:spPr>
        <p:txBody>
          <a:bodyPr lIns="82124" tIns="41061" rIns="82124" bIns="41061" anchor="ctr">
            <a:spAutoFit/>
          </a:bodyPr>
          <a:lstStyle/>
          <a:p>
            <a:pPr algn="ctr" defTabSz="814388" eaLnBrk="0" hangingPunct="0">
              <a:lnSpc>
                <a:spcPct val="90000"/>
              </a:lnSpc>
              <a:defRPr/>
            </a:pPr>
            <a:endParaRPr lang="en-US" sz="2400" b="1" dirty="0"/>
          </a:p>
        </p:txBody>
      </p:sp>
      <p:cxnSp>
        <p:nvCxnSpPr>
          <p:cNvPr id="61498" name="Straight Arrow Connector 303"/>
          <p:cNvCxnSpPr>
            <a:cxnSpLocks noChangeShapeType="1"/>
          </p:cNvCxnSpPr>
          <p:nvPr/>
        </p:nvCxnSpPr>
        <p:spPr bwMode="auto">
          <a:xfrm rot="5400000" flipH="1" flipV="1">
            <a:off x="889001" y="3924300"/>
            <a:ext cx="862012" cy="363537"/>
          </a:xfrm>
          <a:prstGeom prst="straightConnector1">
            <a:avLst/>
          </a:prstGeom>
          <a:noFill/>
          <a:ln w="15875" algn="ctr">
            <a:solidFill>
              <a:schemeClr val="tx1"/>
            </a:solidFill>
            <a:round/>
            <a:headEnd/>
            <a:tailEnd type="arrow" w="med" len="med"/>
          </a:ln>
        </p:spPr>
      </p:cxnSp>
      <p:cxnSp>
        <p:nvCxnSpPr>
          <p:cNvPr id="61499" name="Straight Arrow Connector 305"/>
          <p:cNvCxnSpPr>
            <a:cxnSpLocks noChangeShapeType="1"/>
            <a:stCxn id="302" idx="3"/>
          </p:cNvCxnSpPr>
          <p:nvPr/>
        </p:nvCxnSpPr>
        <p:spPr bwMode="auto">
          <a:xfrm flipV="1">
            <a:off x="1260475" y="4495800"/>
            <a:ext cx="1035050" cy="201613"/>
          </a:xfrm>
          <a:prstGeom prst="straightConnector1">
            <a:avLst/>
          </a:prstGeom>
          <a:noFill/>
          <a:ln w="15875" algn="ctr">
            <a:solidFill>
              <a:schemeClr val="tx1"/>
            </a:solidFill>
            <a:round/>
            <a:headEnd/>
            <a:tailEnd type="arrow" w="med" len="med"/>
          </a:ln>
        </p:spPr>
      </p:cxnSp>
      <p:sp>
        <p:nvSpPr>
          <p:cNvPr id="61500" name="TextBox 245"/>
          <p:cNvSpPr txBox="1">
            <a:spLocks noChangeArrowheads="1"/>
          </p:cNvSpPr>
          <p:nvPr/>
        </p:nvSpPr>
        <p:spPr bwMode="auto">
          <a:xfrm>
            <a:off x="838200" y="1600200"/>
            <a:ext cx="1371600" cy="430213"/>
          </a:xfrm>
          <a:prstGeom prst="rect">
            <a:avLst/>
          </a:prstGeom>
          <a:noFill/>
          <a:ln w="9525">
            <a:noFill/>
            <a:miter lim="800000"/>
            <a:headEnd/>
            <a:tailEnd/>
          </a:ln>
        </p:spPr>
        <p:txBody>
          <a:bodyPr>
            <a:spAutoFit/>
          </a:bodyPr>
          <a:lstStyle/>
          <a:p>
            <a:pPr algn="ctr"/>
            <a:r>
              <a:rPr lang="en-US" sz="1100" dirty="0" smtClean="0"/>
              <a:t>Wireless </a:t>
            </a:r>
            <a:r>
              <a:rPr lang="en-US" sz="1100" dirty="0"/>
              <a:t>LAN</a:t>
            </a:r>
          </a:p>
          <a:p>
            <a:pPr algn="ctr"/>
            <a:r>
              <a:rPr lang="en-US" sz="1100" dirty="0"/>
              <a:t>Controller</a:t>
            </a:r>
          </a:p>
        </p:txBody>
      </p:sp>
      <p:pic>
        <p:nvPicPr>
          <p:cNvPr id="61501" name="Picture 325" descr="WiSM"/>
          <p:cNvPicPr>
            <a:picLocks noChangeAspect="1" noChangeArrowheads="1"/>
          </p:cNvPicPr>
          <p:nvPr/>
        </p:nvPicPr>
        <p:blipFill>
          <a:blip r:embed="rId12" cstate="print"/>
          <a:srcRect/>
          <a:stretch>
            <a:fillRect/>
          </a:stretch>
        </p:blipFill>
        <p:spPr bwMode="auto">
          <a:xfrm>
            <a:off x="1252538" y="2016125"/>
            <a:ext cx="554037" cy="663575"/>
          </a:xfrm>
          <a:prstGeom prst="rect">
            <a:avLst/>
          </a:prstGeom>
          <a:noFill/>
          <a:ln w="9525">
            <a:noFill/>
            <a:miter lim="800000"/>
            <a:headEnd/>
            <a:tailEnd/>
          </a:ln>
        </p:spPr>
      </p:pic>
      <p:cxnSp>
        <p:nvCxnSpPr>
          <p:cNvPr id="61502" name="Straight Connector 321"/>
          <p:cNvCxnSpPr>
            <a:cxnSpLocks noChangeShapeType="1"/>
          </p:cNvCxnSpPr>
          <p:nvPr/>
        </p:nvCxnSpPr>
        <p:spPr bwMode="auto">
          <a:xfrm rot="5400000">
            <a:off x="1320007" y="2809081"/>
            <a:ext cx="261938" cy="3175"/>
          </a:xfrm>
          <a:prstGeom prst="line">
            <a:avLst/>
          </a:prstGeom>
          <a:noFill/>
          <a:ln w="22225" algn="ctr">
            <a:solidFill>
              <a:schemeClr val="accent1"/>
            </a:solidFill>
            <a:round/>
            <a:headEnd/>
            <a:tailEnd/>
          </a:ln>
        </p:spPr>
      </p:cxnSp>
      <p:sp>
        <p:nvSpPr>
          <p:cNvPr id="325" name="TextBox 324"/>
          <p:cNvSpPr txBox="1"/>
          <p:nvPr/>
        </p:nvSpPr>
        <p:spPr>
          <a:xfrm>
            <a:off x="2484438" y="1593850"/>
            <a:ext cx="1257300" cy="657225"/>
          </a:xfrm>
          <a:prstGeom prst="rect">
            <a:avLst/>
          </a:prstGeom>
          <a:gradFill rotWithShape="1">
            <a:gsLst>
              <a:gs pos="0">
                <a:schemeClr val="accent1"/>
              </a:gs>
              <a:gs pos="100000">
                <a:schemeClr val="accent1">
                  <a:gamma/>
                  <a:shade val="46275"/>
                  <a:invGamma/>
                </a:schemeClr>
              </a:gs>
            </a:gsLst>
            <a:lin ang="5400000" scaled="1"/>
          </a:gradFill>
          <a:ln w="19050" algn="ctr">
            <a:solidFill>
              <a:schemeClr val="accent6"/>
            </a:solidFill>
            <a:round/>
            <a:headEnd/>
            <a:tailEnd/>
          </a:ln>
          <a:effectLst/>
        </p:spPr>
        <p:txBody>
          <a:bodyPr anchor="ctr">
            <a:spAutoFit/>
          </a:bodyPr>
          <a:lstStyle/>
          <a:p>
            <a:pPr>
              <a:lnSpc>
                <a:spcPct val="90000"/>
              </a:lnSpc>
              <a:defRPr/>
            </a:pPr>
            <a:r>
              <a:rPr lang="en-US" sz="1000" dirty="0">
                <a:solidFill>
                  <a:schemeClr val="bg2"/>
                </a:solidFill>
              </a:rPr>
              <a:t>SSL encrypted traffic enables data loss prevention of ePHI</a:t>
            </a:r>
          </a:p>
        </p:txBody>
      </p:sp>
      <p:cxnSp>
        <p:nvCxnSpPr>
          <p:cNvPr id="61504" name="Straight Arrow Connector 325"/>
          <p:cNvCxnSpPr>
            <a:cxnSpLocks noChangeShapeType="1"/>
          </p:cNvCxnSpPr>
          <p:nvPr/>
        </p:nvCxnSpPr>
        <p:spPr bwMode="auto">
          <a:xfrm rot="5400000">
            <a:off x="2289175" y="2414588"/>
            <a:ext cx="644525" cy="822325"/>
          </a:xfrm>
          <a:prstGeom prst="straightConnector1">
            <a:avLst/>
          </a:prstGeom>
          <a:noFill/>
          <a:ln w="15875" algn="ctr">
            <a:solidFill>
              <a:schemeClr val="tx1"/>
            </a:solidFill>
            <a:round/>
            <a:headEnd/>
            <a:tailEnd type="arrow" w="med" len="med"/>
          </a:ln>
        </p:spPr>
      </p:cxnSp>
      <p:cxnSp>
        <p:nvCxnSpPr>
          <p:cNvPr id="61505" name="Straight Arrow Connector 328"/>
          <p:cNvCxnSpPr>
            <a:cxnSpLocks noChangeShapeType="1"/>
            <a:stCxn id="200" idx="0"/>
          </p:cNvCxnSpPr>
          <p:nvPr/>
        </p:nvCxnSpPr>
        <p:spPr bwMode="auto">
          <a:xfrm rot="16200000" flipH="1">
            <a:off x="2779712" y="2460626"/>
            <a:ext cx="963613" cy="309562"/>
          </a:xfrm>
          <a:prstGeom prst="straightConnector1">
            <a:avLst/>
          </a:prstGeom>
          <a:noFill/>
          <a:ln w="15875" algn="ctr">
            <a:solidFill>
              <a:schemeClr val="tx1"/>
            </a:solidFill>
            <a:round/>
            <a:headEnd/>
            <a:tailEnd type="arrow" w="med" len="med"/>
          </a:ln>
        </p:spPr>
      </p:cxnSp>
      <p:cxnSp>
        <p:nvCxnSpPr>
          <p:cNvPr id="61506" name="Straight Arrow Connector 333"/>
          <p:cNvCxnSpPr>
            <a:cxnSpLocks noChangeShapeType="1"/>
          </p:cNvCxnSpPr>
          <p:nvPr/>
        </p:nvCxnSpPr>
        <p:spPr bwMode="auto">
          <a:xfrm rot="16200000" flipH="1">
            <a:off x="3990975" y="2465388"/>
            <a:ext cx="296863" cy="103187"/>
          </a:xfrm>
          <a:prstGeom prst="straightConnector1">
            <a:avLst/>
          </a:prstGeom>
          <a:noFill/>
          <a:ln w="15875" algn="ctr">
            <a:solidFill>
              <a:schemeClr val="tx1"/>
            </a:solidFill>
            <a:round/>
            <a:headEnd/>
            <a:tailEnd type="arrow" w="med" len="med"/>
          </a:ln>
        </p:spPr>
      </p:cxnSp>
      <p:sp>
        <p:nvSpPr>
          <p:cNvPr id="61507" name="TextBox 133"/>
          <p:cNvSpPr txBox="1">
            <a:spLocks noChangeArrowheads="1"/>
          </p:cNvSpPr>
          <p:nvPr/>
        </p:nvSpPr>
        <p:spPr bwMode="auto">
          <a:xfrm>
            <a:off x="2895600" y="4876800"/>
            <a:ext cx="1570038" cy="646113"/>
          </a:xfrm>
          <a:prstGeom prst="rect">
            <a:avLst/>
          </a:prstGeom>
          <a:noFill/>
          <a:ln w="9525">
            <a:noFill/>
            <a:miter lim="800000"/>
            <a:headEnd/>
            <a:tailEnd/>
          </a:ln>
        </p:spPr>
        <p:txBody>
          <a:bodyPr>
            <a:spAutoFit/>
          </a:bodyPr>
          <a:lstStyle/>
          <a:p>
            <a:pPr algn="ctr"/>
            <a:r>
              <a:rPr lang="en-US" sz="1200" dirty="0" smtClean="0"/>
              <a:t>Host </a:t>
            </a:r>
            <a:r>
              <a:rPr lang="en-US" sz="1200" dirty="0"/>
              <a:t>Intrusion Protection</a:t>
            </a:r>
          </a:p>
          <a:p>
            <a:pPr algn="ctr"/>
            <a:endParaRPr lang="en-US" sz="1200" dirty="0"/>
          </a:p>
        </p:txBody>
      </p:sp>
      <p:sp>
        <p:nvSpPr>
          <p:cNvPr id="61508" name="TextBox 182"/>
          <p:cNvSpPr txBox="1">
            <a:spLocks noChangeArrowheads="1"/>
          </p:cNvSpPr>
          <p:nvPr/>
        </p:nvSpPr>
        <p:spPr bwMode="auto">
          <a:xfrm>
            <a:off x="3962400" y="2867025"/>
            <a:ext cx="769938" cy="415925"/>
          </a:xfrm>
          <a:prstGeom prst="rect">
            <a:avLst/>
          </a:prstGeom>
          <a:noFill/>
          <a:ln w="9525">
            <a:noFill/>
            <a:miter lim="800000"/>
            <a:headEnd/>
            <a:tailEnd/>
          </a:ln>
        </p:spPr>
        <p:txBody>
          <a:bodyPr>
            <a:spAutoFit/>
          </a:bodyPr>
          <a:lstStyle/>
          <a:p>
            <a:r>
              <a:rPr lang="en-US" sz="700" dirty="0"/>
              <a:t>Application Control Engine (ACE)</a:t>
            </a:r>
          </a:p>
        </p:txBody>
      </p:sp>
      <p:sp>
        <p:nvSpPr>
          <p:cNvPr id="61509" name="Rectangle 93"/>
          <p:cNvSpPr>
            <a:spLocks noGrp="1"/>
          </p:cNvSpPr>
          <p:nvPr>
            <p:ph type="title" idx="4294967295"/>
          </p:nvPr>
        </p:nvSpPr>
        <p:spPr/>
        <p:txBody>
          <a:bodyPr/>
          <a:lstStyle/>
          <a:p>
            <a:pPr eaLnBrk="1" hangingPunct="1"/>
            <a:r>
              <a:rPr lang="en-US" dirty="0" smtClean="0"/>
              <a:t>Data Loss Prevention Using SSL </a:t>
            </a:r>
            <a:br>
              <a:rPr lang="en-US" dirty="0" smtClean="0"/>
            </a:br>
            <a:r>
              <a:rPr lang="en-US" dirty="0" smtClean="0"/>
              <a:t>for End-to-End Encryption</a:t>
            </a:r>
          </a:p>
        </p:txBody>
      </p:sp>
      <p:sp>
        <p:nvSpPr>
          <p:cNvPr id="194" name="Oval 193"/>
          <p:cNvSpPr/>
          <p:nvPr/>
        </p:nvSpPr>
        <p:spPr bwMode="auto">
          <a:xfrm>
            <a:off x="3191716" y="5334000"/>
            <a:ext cx="990600" cy="990600"/>
          </a:xfrm>
          <a:prstGeom prst="ellipse">
            <a:avLst/>
          </a:prstGeom>
          <a:blipFill dpi="0" rotWithShape="1">
            <a:blip r:embed="rId13" cstate="print"/>
            <a:srcRect/>
            <a:stretch>
              <a:fillRect l="-27000" r="-8000"/>
            </a:stretch>
          </a:blipFill>
          <a:ln w="38100" cap="flat" cmpd="sng" algn="ctr">
            <a:solidFill>
              <a:schemeClr val="accent1"/>
            </a:solidFill>
            <a:prstDash val="solid"/>
            <a:round/>
            <a:headEnd type="none" w="med" len="med"/>
            <a:tailEnd type="none" w="med" len="med"/>
          </a:ln>
          <a:effectLst/>
        </p:spPr>
        <p:txBody>
          <a:bodyPr wrap="none" lIns="82124" tIns="41061" rIns="82124" bIns="41061" anchor="ctr"/>
          <a:lstStyle/>
          <a:p>
            <a:pPr defTabSz="814388" fontAlgn="auto">
              <a:spcBef>
                <a:spcPts val="0"/>
              </a:spcBef>
              <a:spcAft>
                <a:spcPts val="0"/>
              </a:spcAft>
              <a:defRPr/>
            </a:pPr>
            <a:endParaRPr lang="en-US" dirty="0">
              <a:latin typeface="+mn-lt"/>
            </a:endParaRPr>
          </a:p>
        </p:txBody>
      </p:sp>
      <p:pic>
        <p:nvPicPr>
          <p:cNvPr id="61513" name="Picture 1029"/>
          <p:cNvPicPr>
            <a:picLocks noChangeArrowheads="1"/>
          </p:cNvPicPr>
          <p:nvPr/>
        </p:nvPicPr>
        <p:blipFill>
          <a:blip r:embed="rId9" cstate="print"/>
          <a:srcRect/>
          <a:stretch>
            <a:fillRect/>
          </a:stretch>
        </p:blipFill>
        <p:spPr bwMode="auto">
          <a:xfrm>
            <a:off x="2895600" y="5607050"/>
            <a:ext cx="449263" cy="565150"/>
          </a:xfrm>
          <a:prstGeom prst="rect">
            <a:avLst/>
          </a:prstGeom>
          <a:noFill/>
          <a:ln w="9525">
            <a:noFill/>
            <a:miter lim="800000"/>
            <a:headEnd/>
            <a:tailEnd/>
          </a:ln>
        </p:spPr>
      </p:pic>
      <p:sp>
        <p:nvSpPr>
          <p:cNvPr id="198" name="Oval 42"/>
          <p:cNvSpPr>
            <a:spLocks noChangeArrowheads="1"/>
          </p:cNvSpPr>
          <p:nvPr/>
        </p:nvSpPr>
        <p:spPr bwMode="auto">
          <a:xfrm>
            <a:off x="2133600" y="4953000"/>
            <a:ext cx="422275" cy="422275"/>
          </a:xfrm>
          <a:prstGeom prst="ellipse">
            <a:avLst/>
          </a:prstGeom>
          <a:gradFill rotWithShape="1">
            <a:gsLst>
              <a:gs pos="0">
                <a:schemeClr val="accent4"/>
              </a:gs>
              <a:gs pos="100000">
                <a:schemeClr val="accent4">
                  <a:lumMod val="50000"/>
                </a:schemeClr>
              </a:gs>
            </a:gsLst>
            <a:lin ang="5400000" scaled="1"/>
          </a:gradFill>
          <a:ln w="38100" algn="ctr">
            <a:solidFill>
              <a:schemeClr val="bg1">
                <a:lumMod val="75000"/>
              </a:schemeClr>
            </a:solidFill>
            <a:round/>
            <a:headEnd/>
            <a:tailEnd/>
          </a:ln>
          <a:effectLst/>
        </p:spPr>
        <p:txBody>
          <a:bodyPr lIns="82124" tIns="41061" rIns="82124" bIns="41061" anchor="ctr"/>
          <a:lstStyle/>
          <a:p>
            <a:pPr algn="ctr" fontAlgn="auto">
              <a:spcBef>
                <a:spcPts val="0"/>
              </a:spcBef>
              <a:spcAft>
                <a:spcPts val="0"/>
              </a:spcAft>
              <a:defRPr/>
            </a:pPr>
            <a:r>
              <a:rPr lang="en-US" b="1" dirty="0">
                <a:solidFill>
                  <a:schemeClr val="bg1"/>
                </a:solidFill>
                <a:latin typeface="+mn-lt"/>
              </a:rPr>
              <a:t>1</a:t>
            </a:r>
          </a:p>
        </p:txBody>
      </p:sp>
      <p:sp>
        <p:nvSpPr>
          <p:cNvPr id="200" name="Oval 42"/>
          <p:cNvSpPr>
            <a:spLocks noChangeArrowheads="1"/>
          </p:cNvSpPr>
          <p:nvPr/>
        </p:nvSpPr>
        <p:spPr bwMode="auto">
          <a:xfrm>
            <a:off x="2895600" y="2133600"/>
            <a:ext cx="422275" cy="422275"/>
          </a:xfrm>
          <a:prstGeom prst="ellipse">
            <a:avLst/>
          </a:prstGeom>
          <a:gradFill rotWithShape="1">
            <a:gsLst>
              <a:gs pos="0">
                <a:schemeClr val="accent4"/>
              </a:gs>
              <a:gs pos="100000">
                <a:schemeClr val="accent4">
                  <a:lumMod val="50000"/>
                </a:schemeClr>
              </a:gs>
            </a:gsLst>
            <a:lin ang="5400000" scaled="1"/>
          </a:gradFill>
          <a:ln w="38100" algn="ctr">
            <a:solidFill>
              <a:schemeClr val="bg1">
                <a:lumMod val="75000"/>
              </a:schemeClr>
            </a:solidFill>
            <a:round/>
            <a:headEnd/>
            <a:tailEnd/>
          </a:ln>
          <a:effectLst/>
        </p:spPr>
        <p:txBody>
          <a:bodyPr lIns="82124" tIns="41061" rIns="82124" bIns="41061" anchor="ctr"/>
          <a:lstStyle/>
          <a:p>
            <a:pPr algn="ctr" fontAlgn="auto">
              <a:spcBef>
                <a:spcPts val="0"/>
              </a:spcBef>
              <a:spcAft>
                <a:spcPts val="0"/>
              </a:spcAft>
              <a:defRPr/>
            </a:pPr>
            <a:r>
              <a:rPr lang="en-US" b="1" dirty="0">
                <a:solidFill>
                  <a:schemeClr val="bg1"/>
                </a:solidFill>
                <a:latin typeface="+mn-lt"/>
              </a:rPr>
              <a:t>3</a:t>
            </a:r>
          </a:p>
        </p:txBody>
      </p:sp>
      <p:sp>
        <p:nvSpPr>
          <p:cNvPr id="201" name="Oval 42"/>
          <p:cNvSpPr>
            <a:spLocks noChangeArrowheads="1"/>
          </p:cNvSpPr>
          <p:nvPr/>
        </p:nvSpPr>
        <p:spPr bwMode="auto">
          <a:xfrm>
            <a:off x="3860800" y="1946275"/>
            <a:ext cx="422275" cy="422275"/>
          </a:xfrm>
          <a:prstGeom prst="ellipse">
            <a:avLst/>
          </a:prstGeom>
          <a:gradFill rotWithShape="1">
            <a:gsLst>
              <a:gs pos="0">
                <a:schemeClr val="accent4"/>
              </a:gs>
              <a:gs pos="100000">
                <a:schemeClr val="accent4">
                  <a:lumMod val="50000"/>
                </a:schemeClr>
              </a:gs>
            </a:gsLst>
            <a:lin ang="5400000" scaled="1"/>
          </a:gradFill>
          <a:ln w="38100" algn="ctr">
            <a:solidFill>
              <a:schemeClr val="bg1">
                <a:lumMod val="75000"/>
              </a:schemeClr>
            </a:solidFill>
            <a:round/>
            <a:headEnd/>
            <a:tailEnd/>
          </a:ln>
          <a:effectLst/>
        </p:spPr>
        <p:txBody>
          <a:bodyPr lIns="82124" tIns="41061" rIns="82124" bIns="41061" anchor="ctr"/>
          <a:lstStyle/>
          <a:p>
            <a:pPr algn="ctr" fontAlgn="auto">
              <a:spcBef>
                <a:spcPts val="0"/>
              </a:spcBef>
              <a:spcAft>
                <a:spcPts val="0"/>
              </a:spcAft>
              <a:defRPr/>
            </a:pPr>
            <a:r>
              <a:rPr lang="en-US" b="1" dirty="0">
                <a:solidFill>
                  <a:schemeClr val="bg1"/>
                </a:solidFill>
                <a:latin typeface="+mn-lt"/>
              </a:rPr>
              <a:t>4</a:t>
            </a:r>
          </a:p>
        </p:txBody>
      </p:sp>
      <p:sp>
        <p:nvSpPr>
          <p:cNvPr id="302" name="TextBox 301"/>
          <p:cNvSpPr txBox="1"/>
          <p:nvPr/>
        </p:nvSpPr>
        <p:spPr>
          <a:xfrm>
            <a:off x="207963" y="4505325"/>
            <a:ext cx="1042987" cy="384175"/>
          </a:xfrm>
          <a:prstGeom prst="rect">
            <a:avLst/>
          </a:prstGeom>
          <a:gradFill rotWithShape="1">
            <a:gsLst>
              <a:gs pos="0">
                <a:schemeClr val="accent1"/>
              </a:gs>
              <a:gs pos="100000">
                <a:schemeClr val="accent1">
                  <a:gamma/>
                  <a:shade val="46275"/>
                  <a:invGamma/>
                </a:schemeClr>
              </a:gs>
            </a:gsLst>
            <a:lin ang="5400000" scaled="1"/>
          </a:gradFill>
          <a:ln w="19050" algn="ctr">
            <a:solidFill>
              <a:schemeClr val="accent6"/>
            </a:solidFill>
            <a:round/>
            <a:headEnd/>
            <a:tailEnd/>
          </a:ln>
          <a:effectLst/>
        </p:spPr>
        <p:txBody>
          <a:bodyPr anchor="ctr">
            <a:spAutoFit/>
          </a:bodyPr>
          <a:lstStyle/>
          <a:p>
            <a:pPr>
              <a:lnSpc>
                <a:spcPct val="90000"/>
              </a:lnSpc>
              <a:defRPr/>
            </a:pPr>
            <a:r>
              <a:rPr lang="en-US" sz="1000" dirty="0">
                <a:solidFill>
                  <a:schemeClr val="bg2"/>
                </a:solidFill>
              </a:rPr>
              <a:t>SSL encrypted traffic</a:t>
            </a:r>
          </a:p>
        </p:txBody>
      </p:sp>
      <p:sp>
        <p:nvSpPr>
          <p:cNvPr id="199" name="Oval 42"/>
          <p:cNvSpPr>
            <a:spLocks noChangeArrowheads="1"/>
          </p:cNvSpPr>
          <p:nvPr/>
        </p:nvSpPr>
        <p:spPr bwMode="auto">
          <a:xfrm>
            <a:off x="609600" y="4114800"/>
            <a:ext cx="422275" cy="422275"/>
          </a:xfrm>
          <a:prstGeom prst="ellipse">
            <a:avLst/>
          </a:prstGeom>
          <a:gradFill rotWithShape="1">
            <a:gsLst>
              <a:gs pos="0">
                <a:schemeClr val="accent4"/>
              </a:gs>
              <a:gs pos="100000">
                <a:schemeClr val="accent4">
                  <a:lumMod val="50000"/>
                </a:schemeClr>
              </a:gs>
            </a:gsLst>
            <a:lin ang="5400000" scaled="1"/>
          </a:gradFill>
          <a:ln w="38100" algn="ctr">
            <a:solidFill>
              <a:schemeClr val="bg1">
                <a:lumMod val="75000"/>
              </a:schemeClr>
            </a:solidFill>
            <a:round/>
            <a:headEnd/>
            <a:tailEnd/>
          </a:ln>
          <a:effectLst/>
        </p:spPr>
        <p:txBody>
          <a:bodyPr lIns="82124" tIns="41061" rIns="82124" bIns="41061" anchor="ctr"/>
          <a:lstStyle/>
          <a:p>
            <a:pPr algn="ctr" fontAlgn="auto">
              <a:spcBef>
                <a:spcPts val="0"/>
              </a:spcBef>
              <a:spcAft>
                <a:spcPts val="0"/>
              </a:spcAft>
              <a:defRPr/>
            </a:pPr>
            <a:r>
              <a:rPr lang="en-US" b="1" dirty="0">
                <a:solidFill>
                  <a:schemeClr val="bg1"/>
                </a:solidFill>
                <a:latin typeface="+mn-lt"/>
              </a:rPr>
              <a:t>2</a:t>
            </a:r>
          </a:p>
        </p:txBody>
      </p:sp>
      <p:grpSp>
        <p:nvGrpSpPr>
          <p:cNvPr id="61519" name="Group 109"/>
          <p:cNvGrpSpPr>
            <a:grpSpLocks/>
          </p:cNvGrpSpPr>
          <p:nvPr/>
        </p:nvGrpSpPr>
        <p:grpSpPr bwMode="auto">
          <a:xfrm>
            <a:off x="2209800" y="2895600"/>
            <a:ext cx="1273175" cy="579438"/>
            <a:chOff x="4224634" y="2687838"/>
            <a:chExt cx="881851" cy="351292"/>
          </a:xfrm>
        </p:grpSpPr>
        <p:pic>
          <p:nvPicPr>
            <p:cNvPr id="61520" name="Picture 14"/>
            <p:cNvPicPr>
              <a:picLocks noChangeArrowheads="1"/>
            </p:cNvPicPr>
            <p:nvPr/>
          </p:nvPicPr>
          <p:blipFill>
            <a:blip r:embed="rId14" cstate="print"/>
            <a:srcRect/>
            <a:stretch>
              <a:fillRect/>
            </a:stretch>
          </p:blipFill>
          <p:spPr bwMode="auto">
            <a:xfrm>
              <a:off x="4366579" y="2687838"/>
              <a:ext cx="582098" cy="351292"/>
            </a:xfrm>
            <a:prstGeom prst="rect">
              <a:avLst/>
            </a:prstGeom>
            <a:noFill/>
            <a:ln w="9525">
              <a:noFill/>
              <a:miter lim="800000"/>
              <a:headEnd/>
              <a:tailEnd/>
            </a:ln>
          </p:spPr>
        </p:pic>
        <p:sp>
          <p:nvSpPr>
            <p:cNvPr id="61521" name="TextBox 108"/>
            <p:cNvSpPr txBox="1">
              <a:spLocks noChangeArrowheads="1"/>
            </p:cNvSpPr>
            <p:nvPr/>
          </p:nvSpPr>
          <p:spPr bwMode="auto">
            <a:xfrm>
              <a:off x="4224634" y="2789637"/>
              <a:ext cx="881851" cy="149117"/>
            </a:xfrm>
            <a:prstGeom prst="rect">
              <a:avLst/>
            </a:prstGeom>
            <a:noFill/>
            <a:ln w="9525">
              <a:noFill/>
              <a:miter lim="800000"/>
              <a:headEnd/>
              <a:tailEnd/>
            </a:ln>
          </p:spPr>
          <p:txBody>
            <a:bodyPr>
              <a:spAutoFit/>
            </a:bodyPr>
            <a:lstStyle/>
            <a:p>
              <a:pPr algn="ctr"/>
              <a:r>
                <a:rPr lang="en-US" sz="1000" b="1" dirty="0"/>
                <a:t>WAN</a:t>
              </a:r>
            </a:p>
          </p:txBody>
        </p:sp>
      </p:gr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Group 517"/>
          <p:cNvGrpSpPr>
            <a:grpSpLocks/>
          </p:cNvGrpSpPr>
          <p:nvPr/>
        </p:nvGrpSpPr>
        <p:grpSpPr bwMode="auto">
          <a:xfrm>
            <a:off x="152400" y="2306638"/>
            <a:ext cx="3292475" cy="990600"/>
            <a:chOff x="230" y="1000"/>
            <a:chExt cx="2304" cy="643"/>
          </a:xfrm>
        </p:grpSpPr>
        <p:sp>
          <p:nvSpPr>
            <p:cNvPr id="111" name="Rectangle 1595"/>
            <p:cNvSpPr>
              <a:spLocks noChangeArrowheads="1"/>
            </p:cNvSpPr>
            <p:nvPr/>
          </p:nvSpPr>
          <p:spPr bwMode="auto">
            <a:xfrm>
              <a:off x="230" y="1000"/>
              <a:ext cx="2304" cy="643"/>
            </a:xfrm>
            <a:prstGeom prst="rect">
              <a:avLst/>
            </a:prstGeom>
            <a:gradFill>
              <a:gsLst>
                <a:gs pos="0">
                  <a:schemeClr val="accent4">
                    <a:alpha val="50000"/>
                  </a:schemeClr>
                </a:gs>
                <a:gs pos="100000">
                  <a:srgbClr val="8E8E95">
                    <a:alpha val="0"/>
                  </a:srgbClr>
                </a:gs>
              </a:gsLst>
              <a:lin ang="5400000" scaled="0"/>
            </a:gradFill>
            <a:ln w="12700" algn="ctr">
              <a:noFill/>
              <a:miter lim="800000"/>
              <a:headEnd/>
              <a:tailEnd/>
            </a:ln>
          </p:spPr>
          <p:txBody>
            <a:bodyPr wrap="none" lIns="27060" tIns="13531" rIns="27060" bIns="13531" anchor="ctr"/>
            <a:lstStyle/>
            <a:p>
              <a:pPr defTabSz="271463" fontAlgn="auto">
                <a:spcBef>
                  <a:spcPts val="0"/>
                </a:spcBef>
                <a:spcAft>
                  <a:spcPts val="0"/>
                </a:spcAft>
                <a:defRPr/>
              </a:pPr>
              <a:endParaRPr lang="en-US" dirty="0">
                <a:latin typeface="Arial" pitchFamily="34" charset="0"/>
              </a:endParaRPr>
            </a:p>
          </p:txBody>
        </p:sp>
        <p:sp>
          <p:nvSpPr>
            <p:cNvPr id="112" name="Rectangle 111"/>
            <p:cNvSpPr/>
            <p:nvPr/>
          </p:nvSpPr>
          <p:spPr>
            <a:xfrm>
              <a:off x="244" y="1013"/>
              <a:ext cx="1341" cy="178"/>
            </a:xfrm>
            <a:prstGeom prst="rect">
              <a:avLst/>
            </a:prstGeom>
          </p:spPr>
          <p:txBody>
            <a:bodyPr wrap="none">
              <a:spAutoFit/>
            </a:bodyPr>
            <a:lstStyle/>
            <a:p>
              <a:pPr fontAlgn="auto">
                <a:spcBef>
                  <a:spcPts val="0"/>
                </a:spcBef>
                <a:spcAft>
                  <a:spcPts val="0"/>
                </a:spcAft>
                <a:defRPr/>
              </a:pPr>
              <a:r>
                <a:rPr lang="en-US" sz="1200" b="1" kern="0" dirty="0">
                  <a:solidFill>
                    <a:schemeClr val="tx2"/>
                  </a:solidFill>
                  <a:latin typeface="+mn-lt"/>
                </a:rPr>
                <a:t>Radiology Vendor Zone</a:t>
              </a:r>
              <a:endParaRPr lang="en-US" sz="1200" b="1" dirty="0">
                <a:latin typeface="+mn-lt"/>
              </a:endParaRPr>
            </a:p>
          </p:txBody>
        </p:sp>
      </p:grpSp>
      <p:grpSp>
        <p:nvGrpSpPr>
          <p:cNvPr id="14340" name="Group 42"/>
          <p:cNvGrpSpPr>
            <a:grpSpLocks noChangeAspect="1"/>
          </p:cNvGrpSpPr>
          <p:nvPr/>
        </p:nvGrpSpPr>
        <p:grpSpPr bwMode="auto">
          <a:xfrm rot="-6572770">
            <a:off x="590550" y="2665413"/>
            <a:ext cx="414337" cy="414338"/>
            <a:chOff x="3456" y="2016"/>
            <a:chExt cx="1540" cy="1542"/>
          </a:xfrm>
        </p:grpSpPr>
        <p:sp>
          <p:nvSpPr>
            <p:cNvPr id="14435" name="AutoShape 41"/>
            <p:cNvSpPr>
              <a:spLocks noChangeAspect="1" noChangeArrowheads="1" noTextEdit="1"/>
            </p:cNvSpPr>
            <p:nvPr/>
          </p:nvSpPr>
          <p:spPr bwMode="auto">
            <a:xfrm>
              <a:off x="3456" y="2016"/>
              <a:ext cx="1540" cy="1542"/>
            </a:xfrm>
            <a:prstGeom prst="rect">
              <a:avLst/>
            </a:prstGeom>
            <a:noFill/>
            <a:ln w="9525">
              <a:noFill/>
              <a:miter lim="800000"/>
              <a:headEnd/>
              <a:tailEnd/>
            </a:ln>
          </p:spPr>
          <p:txBody>
            <a:bodyPr/>
            <a:lstStyle/>
            <a:p>
              <a:endParaRPr lang="en-US" dirty="0"/>
            </a:p>
          </p:txBody>
        </p:sp>
        <p:sp>
          <p:nvSpPr>
            <p:cNvPr id="14436" name="Freeform 43"/>
            <p:cNvSpPr>
              <a:spLocks/>
            </p:cNvSpPr>
            <p:nvPr/>
          </p:nvSpPr>
          <p:spPr bwMode="auto">
            <a:xfrm>
              <a:off x="3468" y="2030"/>
              <a:ext cx="1494" cy="1498"/>
            </a:xfrm>
            <a:custGeom>
              <a:avLst/>
              <a:gdLst>
                <a:gd name="T0" fmla="*/ 4 w 1494"/>
                <a:gd name="T1" fmla="*/ 1440 h 1498"/>
                <a:gd name="T2" fmla="*/ 8 w 1494"/>
                <a:gd name="T3" fmla="*/ 1388 h 1498"/>
                <a:gd name="T4" fmla="*/ 48 w 1494"/>
                <a:gd name="T5" fmla="*/ 1364 h 1498"/>
                <a:gd name="T6" fmla="*/ 114 w 1494"/>
                <a:gd name="T7" fmla="*/ 1376 h 1498"/>
                <a:gd name="T8" fmla="*/ 196 w 1494"/>
                <a:gd name="T9" fmla="*/ 1402 h 1498"/>
                <a:gd name="T10" fmla="*/ 250 w 1494"/>
                <a:gd name="T11" fmla="*/ 1386 h 1498"/>
                <a:gd name="T12" fmla="*/ 268 w 1494"/>
                <a:gd name="T13" fmla="*/ 1340 h 1498"/>
                <a:gd name="T14" fmla="*/ 256 w 1494"/>
                <a:gd name="T15" fmla="*/ 1290 h 1498"/>
                <a:gd name="T16" fmla="*/ 236 w 1494"/>
                <a:gd name="T17" fmla="*/ 1214 h 1498"/>
                <a:gd name="T18" fmla="*/ 250 w 1494"/>
                <a:gd name="T19" fmla="*/ 1148 h 1498"/>
                <a:gd name="T20" fmla="*/ 286 w 1494"/>
                <a:gd name="T21" fmla="*/ 1140 h 1498"/>
                <a:gd name="T22" fmla="*/ 354 w 1494"/>
                <a:gd name="T23" fmla="*/ 1154 h 1498"/>
                <a:gd name="T24" fmla="*/ 422 w 1494"/>
                <a:gd name="T25" fmla="*/ 1174 h 1498"/>
                <a:gd name="T26" fmla="*/ 472 w 1494"/>
                <a:gd name="T27" fmla="*/ 1162 h 1498"/>
                <a:gd name="T28" fmla="*/ 492 w 1494"/>
                <a:gd name="T29" fmla="*/ 1120 h 1498"/>
                <a:gd name="T30" fmla="*/ 470 w 1494"/>
                <a:gd name="T31" fmla="*/ 1044 h 1498"/>
                <a:gd name="T32" fmla="*/ 456 w 1494"/>
                <a:gd name="T33" fmla="*/ 988 h 1498"/>
                <a:gd name="T34" fmla="*/ 460 w 1494"/>
                <a:gd name="T35" fmla="*/ 950 h 1498"/>
                <a:gd name="T36" fmla="*/ 480 w 1494"/>
                <a:gd name="T37" fmla="*/ 916 h 1498"/>
                <a:gd name="T38" fmla="*/ 548 w 1494"/>
                <a:gd name="T39" fmla="*/ 916 h 1498"/>
                <a:gd name="T40" fmla="*/ 642 w 1494"/>
                <a:gd name="T41" fmla="*/ 942 h 1498"/>
                <a:gd name="T42" fmla="*/ 694 w 1494"/>
                <a:gd name="T43" fmla="*/ 940 h 1498"/>
                <a:gd name="T44" fmla="*/ 718 w 1494"/>
                <a:gd name="T45" fmla="*/ 904 h 1498"/>
                <a:gd name="T46" fmla="*/ 710 w 1494"/>
                <a:gd name="T47" fmla="*/ 852 h 1498"/>
                <a:gd name="T48" fmla="*/ 686 w 1494"/>
                <a:gd name="T49" fmla="*/ 780 h 1498"/>
                <a:gd name="T50" fmla="*/ 686 w 1494"/>
                <a:gd name="T51" fmla="*/ 716 h 1498"/>
                <a:gd name="T52" fmla="*/ 704 w 1494"/>
                <a:gd name="T53" fmla="*/ 690 h 1498"/>
                <a:gd name="T54" fmla="*/ 746 w 1494"/>
                <a:gd name="T55" fmla="*/ 682 h 1498"/>
                <a:gd name="T56" fmla="*/ 826 w 1494"/>
                <a:gd name="T57" fmla="*/ 706 h 1498"/>
                <a:gd name="T58" fmla="*/ 884 w 1494"/>
                <a:gd name="T59" fmla="*/ 720 h 1498"/>
                <a:gd name="T60" fmla="*/ 912 w 1494"/>
                <a:gd name="T61" fmla="*/ 716 h 1498"/>
                <a:gd name="T62" fmla="*/ 932 w 1494"/>
                <a:gd name="T63" fmla="*/ 700 h 1498"/>
                <a:gd name="T64" fmla="*/ 944 w 1494"/>
                <a:gd name="T65" fmla="*/ 674 h 1498"/>
                <a:gd name="T66" fmla="*/ 944 w 1494"/>
                <a:gd name="T67" fmla="*/ 638 h 1498"/>
                <a:gd name="T68" fmla="*/ 916 w 1494"/>
                <a:gd name="T69" fmla="*/ 556 h 1498"/>
                <a:gd name="T70" fmla="*/ 910 w 1494"/>
                <a:gd name="T71" fmla="*/ 502 h 1498"/>
                <a:gd name="T72" fmla="*/ 914 w 1494"/>
                <a:gd name="T73" fmla="*/ 484 h 1498"/>
                <a:gd name="T74" fmla="*/ 920 w 1494"/>
                <a:gd name="T75" fmla="*/ 470 h 1498"/>
                <a:gd name="T76" fmla="*/ 950 w 1494"/>
                <a:gd name="T77" fmla="*/ 458 h 1498"/>
                <a:gd name="T78" fmla="*/ 1010 w 1494"/>
                <a:gd name="T79" fmla="*/ 464 h 1498"/>
                <a:gd name="T80" fmla="*/ 1102 w 1494"/>
                <a:gd name="T81" fmla="*/ 488 h 1498"/>
                <a:gd name="T82" fmla="*/ 1154 w 1494"/>
                <a:gd name="T83" fmla="*/ 480 h 1498"/>
                <a:gd name="T84" fmla="*/ 1168 w 1494"/>
                <a:gd name="T85" fmla="*/ 440 h 1498"/>
                <a:gd name="T86" fmla="*/ 1158 w 1494"/>
                <a:gd name="T87" fmla="*/ 368 h 1498"/>
                <a:gd name="T88" fmla="*/ 1134 w 1494"/>
                <a:gd name="T89" fmla="*/ 298 h 1498"/>
                <a:gd name="T90" fmla="*/ 1144 w 1494"/>
                <a:gd name="T91" fmla="*/ 256 h 1498"/>
                <a:gd name="T92" fmla="*/ 1172 w 1494"/>
                <a:gd name="T93" fmla="*/ 234 h 1498"/>
                <a:gd name="T94" fmla="*/ 1206 w 1494"/>
                <a:gd name="T95" fmla="*/ 228 h 1498"/>
                <a:gd name="T96" fmla="*/ 1270 w 1494"/>
                <a:gd name="T97" fmla="*/ 248 h 1498"/>
                <a:gd name="T98" fmla="*/ 1344 w 1494"/>
                <a:gd name="T99" fmla="*/ 262 h 1498"/>
                <a:gd name="T100" fmla="*/ 1386 w 1494"/>
                <a:gd name="T101" fmla="*/ 252 h 1498"/>
                <a:gd name="T102" fmla="*/ 1402 w 1494"/>
                <a:gd name="T103" fmla="*/ 212 h 1498"/>
                <a:gd name="T104" fmla="*/ 1382 w 1494"/>
                <a:gd name="T105" fmla="*/ 144 h 1498"/>
                <a:gd name="T106" fmla="*/ 1362 w 1494"/>
                <a:gd name="T107" fmla="*/ 90 h 1498"/>
                <a:gd name="T108" fmla="*/ 1370 w 1494"/>
                <a:gd name="T109" fmla="*/ 32 h 1498"/>
                <a:gd name="T110" fmla="*/ 1404 w 1494"/>
                <a:gd name="T111" fmla="*/ 0 h 1498"/>
                <a:gd name="T112" fmla="*/ 1462 w 1494"/>
                <a:gd name="T113" fmla="*/ 10 h 1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4"/>
                <a:gd name="T172" fmla="*/ 0 h 1498"/>
                <a:gd name="T173" fmla="*/ 1494 w 1494"/>
                <a:gd name="T174" fmla="*/ 1498 h 1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4" h="1498">
                  <a:moveTo>
                    <a:pt x="24" y="1498"/>
                  </a:moveTo>
                  <a:lnTo>
                    <a:pt x="12" y="1472"/>
                  </a:lnTo>
                  <a:lnTo>
                    <a:pt x="4" y="1440"/>
                  </a:lnTo>
                  <a:lnTo>
                    <a:pt x="0" y="1424"/>
                  </a:lnTo>
                  <a:lnTo>
                    <a:pt x="2" y="1404"/>
                  </a:lnTo>
                  <a:lnTo>
                    <a:pt x="8" y="1388"/>
                  </a:lnTo>
                  <a:lnTo>
                    <a:pt x="20" y="1378"/>
                  </a:lnTo>
                  <a:lnTo>
                    <a:pt x="30" y="1368"/>
                  </a:lnTo>
                  <a:lnTo>
                    <a:pt x="48" y="1364"/>
                  </a:lnTo>
                  <a:lnTo>
                    <a:pt x="68" y="1364"/>
                  </a:lnTo>
                  <a:lnTo>
                    <a:pt x="88" y="1368"/>
                  </a:lnTo>
                  <a:lnTo>
                    <a:pt x="114" y="1376"/>
                  </a:lnTo>
                  <a:lnTo>
                    <a:pt x="142" y="1388"/>
                  </a:lnTo>
                  <a:lnTo>
                    <a:pt x="168" y="1396"/>
                  </a:lnTo>
                  <a:lnTo>
                    <a:pt x="196" y="1402"/>
                  </a:lnTo>
                  <a:lnTo>
                    <a:pt x="214" y="1402"/>
                  </a:lnTo>
                  <a:lnTo>
                    <a:pt x="234" y="1396"/>
                  </a:lnTo>
                  <a:lnTo>
                    <a:pt x="250" y="1386"/>
                  </a:lnTo>
                  <a:lnTo>
                    <a:pt x="258" y="1376"/>
                  </a:lnTo>
                  <a:lnTo>
                    <a:pt x="264" y="1366"/>
                  </a:lnTo>
                  <a:lnTo>
                    <a:pt x="268" y="1340"/>
                  </a:lnTo>
                  <a:lnTo>
                    <a:pt x="266" y="1344"/>
                  </a:lnTo>
                  <a:lnTo>
                    <a:pt x="266" y="1320"/>
                  </a:lnTo>
                  <a:lnTo>
                    <a:pt x="256" y="1290"/>
                  </a:lnTo>
                  <a:lnTo>
                    <a:pt x="248" y="1264"/>
                  </a:lnTo>
                  <a:lnTo>
                    <a:pt x="240" y="1234"/>
                  </a:lnTo>
                  <a:lnTo>
                    <a:pt x="236" y="1214"/>
                  </a:lnTo>
                  <a:lnTo>
                    <a:pt x="236" y="1190"/>
                  </a:lnTo>
                  <a:lnTo>
                    <a:pt x="240" y="1168"/>
                  </a:lnTo>
                  <a:lnTo>
                    <a:pt x="250" y="1148"/>
                  </a:lnTo>
                  <a:lnTo>
                    <a:pt x="264" y="1142"/>
                  </a:lnTo>
                  <a:lnTo>
                    <a:pt x="272" y="1140"/>
                  </a:lnTo>
                  <a:lnTo>
                    <a:pt x="286" y="1140"/>
                  </a:lnTo>
                  <a:lnTo>
                    <a:pt x="298" y="1140"/>
                  </a:lnTo>
                  <a:lnTo>
                    <a:pt x="322" y="1144"/>
                  </a:lnTo>
                  <a:lnTo>
                    <a:pt x="354" y="1154"/>
                  </a:lnTo>
                  <a:lnTo>
                    <a:pt x="372" y="1162"/>
                  </a:lnTo>
                  <a:lnTo>
                    <a:pt x="394" y="1168"/>
                  </a:lnTo>
                  <a:lnTo>
                    <a:pt x="422" y="1174"/>
                  </a:lnTo>
                  <a:lnTo>
                    <a:pt x="446" y="1174"/>
                  </a:lnTo>
                  <a:lnTo>
                    <a:pt x="460" y="1170"/>
                  </a:lnTo>
                  <a:lnTo>
                    <a:pt x="472" y="1162"/>
                  </a:lnTo>
                  <a:lnTo>
                    <a:pt x="484" y="1150"/>
                  </a:lnTo>
                  <a:lnTo>
                    <a:pt x="490" y="1138"/>
                  </a:lnTo>
                  <a:lnTo>
                    <a:pt x="492" y="1120"/>
                  </a:lnTo>
                  <a:lnTo>
                    <a:pt x="490" y="1102"/>
                  </a:lnTo>
                  <a:lnTo>
                    <a:pt x="482" y="1078"/>
                  </a:lnTo>
                  <a:lnTo>
                    <a:pt x="470" y="1044"/>
                  </a:lnTo>
                  <a:lnTo>
                    <a:pt x="462" y="1016"/>
                  </a:lnTo>
                  <a:lnTo>
                    <a:pt x="458" y="1002"/>
                  </a:lnTo>
                  <a:lnTo>
                    <a:pt x="456" y="988"/>
                  </a:lnTo>
                  <a:lnTo>
                    <a:pt x="456" y="972"/>
                  </a:lnTo>
                  <a:lnTo>
                    <a:pt x="456" y="964"/>
                  </a:lnTo>
                  <a:lnTo>
                    <a:pt x="460" y="950"/>
                  </a:lnTo>
                  <a:lnTo>
                    <a:pt x="464" y="934"/>
                  </a:lnTo>
                  <a:lnTo>
                    <a:pt x="472" y="924"/>
                  </a:lnTo>
                  <a:lnTo>
                    <a:pt x="480" y="916"/>
                  </a:lnTo>
                  <a:lnTo>
                    <a:pt x="496" y="912"/>
                  </a:lnTo>
                  <a:lnTo>
                    <a:pt x="518" y="910"/>
                  </a:lnTo>
                  <a:lnTo>
                    <a:pt x="548" y="916"/>
                  </a:lnTo>
                  <a:lnTo>
                    <a:pt x="592" y="928"/>
                  </a:lnTo>
                  <a:lnTo>
                    <a:pt x="620" y="938"/>
                  </a:lnTo>
                  <a:lnTo>
                    <a:pt x="642" y="942"/>
                  </a:lnTo>
                  <a:lnTo>
                    <a:pt x="658" y="944"/>
                  </a:lnTo>
                  <a:lnTo>
                    <a:pt x="682" y="944"/>
                  </a:lnTo>
                  <a:lnTo>
                    <a:pt x="694" y="940"/>
                  </a:lnTo>
                  <a:lnTo>
                    <a:pt x="704" y="934"/>
                  </a:lnTo>
                  <a:lnTo>
                    <a:pt x="714" y="920"/>
                  </a:lnTo>
                  <a:lnTo>
                    <a:pt x="718" y="904"/>
                  </a:lnTo>
                  <a:lnTo>
                    <a:pt x="718" y="888"/>
                  </a:lnTo>
                  <a:lnTo>
                    <a:pt x="714" y="870"/>
                  </a:lnTo>
                  <a:lnTo>
                    <a:pt x="710" y="852"/>
                  </a:lnTo>
                  <a:lnTo>
                    <a:pt x="702" y="830"/>
                  </a:lnTo>
                  <a:lnTo>
                    <a:pt x="694" y="808"/>
                  </a:lnTo>
                  <a:lnTo>
                    <a:pt x="686" y="780"/>
                  </a:lnTo>
                  <a:lnTo>
                    <a:pt x="680" y="752"/>
                  </a:lnTo>
                  <a:lnTo>
                    <a:pt x="682" y="732"/>
                  </a:lnTo>
                  <a:lnTo>
                    <a:pt x="686" y="716"/>
                  </a:lnTo>
                  <a:lnTo>
                    <a:pt x="690" y="708"/>
                  </a:lnTo>
                  <a:lnTo>
                    <a:pt x="696" y="698"/>
                  </a:lnTo>
                  <a:lnTo>
                    <a:pt x="704" y="690"/>
                  </a:lnTo>
                  <a:lnTo>
                    <a:pt x="718" y="684"/>
                  </a:lnTo>
                  <a:lnTo>
                    <a:pt x="734" y="682"/>
                  </a:lnTo>
                  <a:lnTo>
                    <a:pt x="746" y="682"/>
                  </a:lnTo>
                  <a:lnTo>
                    <a:pt x="760" y="684"/>
                  </a:lnTo>
                  <a:lnTo>
                    <a:pt x="794" y="694"/>
                  </a:lnTo>
                  <a:lnTo>
                    <a:pt x="826" y="706"/>
                  </a:lnTo>
                  <a:lnTo>
                    <a:pt x="844" y="714"/>
                  </a:lnTo>
                  <a:lnTo>
                    <a:pt x="862" y="718"/>
                  </a:lnTo>
                  <a:lnTo>
                    <a:pt x="884" y="720"/>
                  </a:lnTo>
                  <a:lnTo>
                    <a:pt x="898" y="720"/>
                  </a:lnTo>
                  <a:lnTo>
                    <a:pt x="904" y="718"/>
                  </a:lnTo>
                  <a:lnTo>
                    <a:pt x="912" y="716"/>
                  </a:lnTo>
                  <a:lnTo>
                    <a:pt x="920" y="712"/>
                  </a:lnTo>
                  <a:lnTo>
                    <a:pt x="926" y="708"/>
                  </a:lnTo>
                  <a:lnTo>
                    <a:pt x="932" y="700"/>
                  </a:lnTo>
                  <a:lnTo>
                    <a:pt x="936" y="694"/>
                  </a:lnTo>
                  <a:lnTo>
                    <a:pt x="940" y="684"/>
                  </a:lnTo>
                  <a:lnTo>
                    <a:pt x="944" y="674"/>
                  </a:lnTo>
                  <a:lnTo>
                    <a:pt x="944" y="668"/>
                  </a:lnTo>
                  <a:lnTo>
                    <a:pt x="946" y="656"/>
                  </a:lnTo>
                  <a:lnTo>
                    <a:pt x="944" y="638"/>
                  </a:lnTo>
                  <a:lnTo>
                    <a:pt x="936" y="612"/>
                  </a:lnTo>
                  <a:lnTo>
                    <a:pt x="924" y="582"/>
                  </a:lnTo>
                  <a:lnTo>
                    <a:pt x="916" y="556"/>
                  </a:lnTo>
                  <a:lnTo>
                    <a:pt x="912" y="540"/>
                  </a:lnTo>
                  <a:lnTo>
                    <a:pt x="908" y="522"/>
                  </a:lnTo>
                  <a:lnTo>
                    <a:pt x="910" y="502"/>
                  </a:lnTo>
                  <a:lnTo>
                    <a:pt x="912" y="492"/>
                  </a:lnTo>
                  <a:lnTo>
                    <a:pt x="914" y="486"/>
                  </a:lnTo>
                  <a:lnTo>
                    <a:pt x="914" y="484"/>
                  </a:lnTo>
                  <a:lnTo>
                    <a:pt x="912" y="488"/>
                  </a:lnTo>
                  <a:lnTo>
                    <a:pt x="916" y="478"/>
                  </a:lnTo>
                  <a:lnTo>
                    <a:pt x="920" y="470"/>
                  </a:lnTo>
                  <a:lnTo>
                    <a:pt x="932" y="464"/>
                  </a:lnTo>
                  <a:lnTo>
                    <a:pt x="942" y="460"/>
                  </a:lnTo>
                  <a:lnTo>
                    <a:pt x="950" y="458"/>
                  </a:lnTo>
                  <a:lnTo>
                    <a:pt x="966" y="456"/>
                  </a:lnTo>
                  <a:lnTo>
                    <a:pt x="990" y="460"/>
                  </a:lnTo>
                  <a:lnTo>
                    <a:pt x="1010" y="464"/>
                  </a:lnTo>
                  <a:lnTo>
                    <a:pt x="1042" y="474"/>
                  </a:lnTo>
                  <a:lnTo>
                    <a:pt x="1076" y="484"/>
                  </a:lnTo>
                  <a:lnTo>
                    <a:pt x="1102" y="488"/>
                  </a:lnTo>
                  <a:lnTo>
                    <a:pt x="1130" y="492"/>
                  </a:lnTo>
                  <a:lnTo>
                    <a:pt x="1142" y="486"/>
                  </a:lnTo>
                  <a:lnTo>
                    <a:pt x="1154" y="480"/>
                  </a:lnTo>
                  <a:lnTo>
                    <a:pt x="1166" y="462"/>
                  </a:lnTo>
                  <a:lnTo>
                    <a:pt x="1168" y="446"/>
                  </a:lnTo>
                  <a:lnTo>
                    <a:pt x="1168" y="440"/>
                  </a:lnTo>
                  <a:lnTo>
                    <a:pt x="1168" y="416"/>
                  </a:lnTo>
                  <a:lnTo>
                    <a:pt x="1164" y="388"/>
                  </a:lnTo>
                  <a:lnTo>
                    <a:pt x="1158" y="368"/>
                  </a:lnTo>
                  <a:lnTo>
                    <a:pt x="1150" y="346"/>
                  </a:lnTo>
                  <a:lnTo>
                    <a:pt x="1140" y="322"/>
                  </a:lnTo>
                  <a:lnTo>
                    <a:pt x="1134" y="298"/>
                  </a:lnTo>
                  <a:lnTo>
                    <a:pt x="1138" y="274"/>
                  </a:lnTo>
                  <a:lnTo>
                    <a:pt x="1140" y="264"/>
                  </a:lnTo>
                  <a:lnTo>
                    <a:pt x="1144" y="256"/>
                  </a:lnTo>
                  <a:lnTo>
                    <a:pt x="1150" y="246"/>
                  </a:lnTo>
                  <a:lnTo>
                    <a:pt x="1160" y="238"/>
                  </a:lnTo>
                  <a:lnTo>
                    <a:pt x="1172" y="234"/>
                  </a:lnTo>
                  <a:lnTo>
                    <a:pt x="1184" y="230"/>
                  </a:lnTo>
                  <a:lnTo>
                    <a:pt x="1198" y="228"/>
                  </a:lnTo>
                  <a:lnTo>
                    <a:pt x="1206" y="228"/>
                  </a:lnTo>
                  <a:lnTo>
                    <a:pt x="1224" y="234"/>
                  </a:lnTo>
                  <a:lnTo>
                    <a:pt x="1244" y="238"/>
                  </a:lnTo>
                  <a:lnTo>
                    <a:pt x="1270" y="248"/>
                  </a:lnTo>
                  <a:lnTo>
                    <a:pt x="1294" y="254"/>
                  </a:lnTo>
                  <a:lnTo>
                    <a:pt x="1320" y="260"/>
                  </a:lnTo>
                  <a:lnTo>
                    <a:pt x="1344" y="262"/>
                  </a:lnTo>
                  <a:lnTo>
                    <a:pt x="1360" y="262"/>
                  </a:lnTo>
                  <a:lnTo>
                    <a:pt x="1374" y="260"/>
                  </a:lnTo>
                  <a:lnTo>
                    <a:pt x="1386" y="252"/>
                  </a:lnTo>
                  <a:lnTo>
                    <a:pt x="1396" y="238"/>
                  </a:lnTo>
                  <a:lnTo>
                    <a:pt x="1400" y="226"/>
                  </a:lnTo>
                  <a:lnTo>
                    <a:pt x="1402" y="212"/>
                  </a:lnTo>
                  <a:lnTo>
                    <a:pt x="1398" y="188"/>
                  </a:lnTo>
                  <a:lnTo>
                    <a:pt x="1390" y="162"/>
                  </a:lnTo>
                  <a:lnTo>
                    <a:pt x="1382" y="144"/>
                  </a:lnTo>
                  <a:lnTo>
                    <a:pt x="1374" y="126"/>
                  </a:lnTo>
                  <a:lnTo>
                    <a:pt x="1368" y="110"/>
                  </a:lnTo>
                  <a:lnTo>
                    <a:pt x="1362" y="90"/>
                  </a:lnTo>
                  <a:lnTo>
                    <a:pt x="1360" y="72"/>
                  </a:lnTo>
                  <a:lnTo>
                    <a:pt x="1362" y="58"/>
                  </a:lnTo>
                  <a:lnTo>
                    <a:pt x="1370" y="32"/>
                  </a:lnTo>
                  <a:lnTo>
                    <a:pt x="1382" y="10"/>
                  </a:lnTo>
                  <a:lnTo>
                    <a:pt x="1396" y="4"/>
                  </a:lnTo>
                  <a:lnTo>
                    <a:pt x="1404" y="0"/>
                  </a:lnTo>
                  <a:lnTo>
                    <a:pt x="1418" y="0"/>
                  </a:lnTo>
                  <a:lnTo>
                    <a:pt x="1434" y="2"/>
                  </a:lnTo>
                  <a:lnTo>
                    <a:pt x="1462" y="10"/>
                  </a:lnTo>
                  <a:lnTo>
                    <a:pt x="1482" y="16"/>
                  </a:lnTo>
                  <a:lnTo>
                    <a:pt x="1494" y="18"/>
                  </a:lnTo>
                </a:path>
              </a:pathLst>
            </a:custGeom>
            <a:noFill/>
            <a:ln w="38100">
              <a:solidFill>
                <a:srgbClr val="0096D5"/>
              </a:solidFill>
              <a:prstDash val="solid"/>
              <a:round/>
              <a:headEnd/>
              <a:tailEnd/>
            </a:ln>
          </p:spPr>
          <p:txBody>
            <a:bodyPr/>
            <a:lstStyle/>
            <a:p>
              <a:endParaRPr lang="en-US" dirty="0"/>
            </a:p>
          </p:txBody>
        </p:sp>
        <p:sp>
          <p:nvSpPr>
            <p:cNvPr id="14437" name="Freeform 44"/>
            <p:cNvSpPr>
              <a:spLocks/>
            </p:cNvSpPr>
            <p:nvPr/>
          </p:nvSpPr>
          <p:spPr bwMode="auto">
            <a:xfrm>
              <a:off x="3484" y="2050"/>
              <a:ext cx="1498" cy="1494"/>
            </a:xfrm>
            <a:custGeom>
              <a:avLst/>
              <a:gdLst>
                <a:gd name="T0" fmla="*/ 56 w 1498"/>
                <a:gd name="T1" fmla="*/ 1490 h 1494"/>
                <a:gd name="T2" fmla="*/ 110 w 1498"/>
                <a:gd name="T3" fmla="*/ 1486 h 1494"/>
                <a:gd name="T4" fmla="*/ 134 w 1498"/>
                <a:gd name="T5" fmla="*/ 1444 h 1494"/>
                <a:gd name="T6" fmla="*/ 122 w 1498"/>
                <a:gd name="T7" fmla="*/ 1380 h 1494"/>
                <a:gd name="T8" fmla="*/ 96 w 1498"/>
                <a:gd name="T9" fmla="*/ 1298 h 1494"/>
                <a:gd name="T10" fmla="*/ 112 w 1498"/>
                <a:gd name="T11" fmla="*/ 1242 h 1494"/>
                <a:gd name="T12" fmla="*/ 158 w 1498"/>
                <a:gd name="T13" fmla="*/ 1226 h 1494"/>
                <a:gd name="T14" fmla="*/ 208 w 1498"/>
                <a:gd name="T15" fmla="*/ 1238 h 1494"/>
                <a:gd name="T16" fmla="*/ 284 w 1498"/>
                <a:gd name="T17" fmla="*/ 1256 h 1494"/>
                <a:gd name="T18" fmla="*/ 350 w 1498"/>
                <a:gd name="T19" fmla="*/ 1242 h 1494"/>
                <a:gd name="T20" fmla="*/ 358 w 1498"/>
                <a:gd name="T21" fmla="*/ 1208 h 1494"/>
                <a:gd name="T22" fmla="*/ 344 w 1498"/>
                <a:gd name="T23" fmla="*/ 1140 h 1494"/>
                <a:gd name="T24" fmla="*/ 322 w 1498"/>
                <a:gd name="T25" fmla="*/ 1072 h 1494"/>
                <a:gd name="T26" fmla="*/ 334 w 1498"/>
                <a:gd name="T27" fmla="*/ 1022 h 1494"/>
                <a:gd name="T28" fmla="*/ 376 w 1498"/>
                <a:gd name="T29" fmla="*/ 1002 h 1494"/>
                <a:gd name="T30" fmla="*/ 454 w 1498"/>
                <a:gd name="T31" fmla="*/ 1022 h 1494"/>
                <a:gd name="T32" fmla="*/ 510 w 1498"/>
                <a:gd name="T33" fmla="*/ 1038 h 1494"/>
                <a:gd name="T34" fmla="*/ 548 w 1498"/>
                <a:gd name="T35" fmla="*/ 1034 h 1494"/>
                <a:gd name="T36" fmla="*/ 580 w 1498"/>
                <a:gd name="T37" fmla="*/ 1012 h 1494"/>
                <a:gd name="T38" fmla="*/ 582 w 1498"/>
                <a:gd name="T39" fmla="*/ 946 h 1494"/>
                <a:gd name="T40" fmla="*/ 556 w 1498"/>
                <a:gd name="T41" fmla="*/ 852 h 1494"/>
                <a:gd name="T42" fmla="*/ 558 w 1498"/>
                <a:gd name="T43" fmla="*/ 800 h 1494"/>
                <a:gd name="T44" fmla="*/ 594 w 1498"/>
                <a:gd name="T45" fmla="*/ 776 h 1494"/>
                <a:gd name="T46" fmla="*/ 646 w 1498"/>
                <a:gd name="T47" fmla="*/ 784 h 1494"/>
                <a:gd name="T48" fmla="*/ 718 w 1498"/>
                <a:gd name="T49" fmla="*/ 808 h 1494"/>
                <a:gd name="T50" fmla="*/ 782 w 1498"/>
                <a:gd name="T51" fmla="*/ 808 h 1494"/>
                <a:gd name="T52" fmla="*/ 808 w 1498"/>
                <a:gd name="T53" fmla="*/ 790 h 1494"/>
                <a:gd name="T54" fmla="*/ 816 w 1498"/>
                <a:gd name="T55" fmla="*/ 748 h 1494"/>
                <a:gd name="T56" fmla="*/ 790 w 1498"/>
                <a:gd name="T57" fmla="*/ 668 h 1494"/>
                <a:gd name="T58" fmla="*/ 776 w 1498"/>
                <a:gd name="T59" fmla="*/ 610 h 1494"/>
                <a:gd name="T60" fmla="*/ 782 w 1498"/>
                <a:gd name="T61" fmla="*/ 582 h 1494"/>
                <a:gd name="T62" fmla="*/ 798 w 1498"/>
                <a:gd name="T63" fmla="*/ 562 h 1494"/>
                <a:gd name="T64" fmla="*/ 824 w 1498"/>
                <a:gd name="T65" fmla="*/ 550 h 1494"/>
                <a:gd name="T66" fmla="*/ 858 w 1498"/>
                <a:gd name="T67" fmla="*/ 550 h 1494"/>
                <a:gd name="T68" fmla="*/ 940 w 1498"/>
                <a:gd name="T69" fmla="*/ 578 h 1494"/>
                <a:gd name="T70" fmla="*/ 996 w 1498"/>
                <a:gd name="T71" fmla="*/ 584 h 1494"/>
                <a:gd name="T72" fmla="*/ 1014 w 1498"/>
                <a:gd name="T73" fmla="*/ 578 h 1494"/>
                <a:gd name="T74" fmla="*/ 1028 w 1498"/>
                <a:gd name="T75" fmla="*/ 572 h 1494"/>
                <a:gd name="T76" fmla="*/ 1040 w 1498"/>
                <a:gd name="T77" fmla="*/ 542 h 1494"/>
                <a:gd name="T78" fmla="*/ 1032 w 1498"/>
                <a:gd name="T79" fmla="*/ 484 h 1494"/>
                <a:gd name="T80" fmla="*/ 1008 w 1498"/>
                <a:gd name="T81" fmla="*/ 392 h 1494"/>
                <a:gd name="T82" fmla="*/ 1018 w 1498"/>
                <a:gd name="T83" fmla="*/ 340 h 1494"/>
                <a:gd name="T84" fmla="*/ 1058 w 1498"/>
                <a:gd name="T85" fmla="*/ 324 h 1494"/>
                <a:gd name="T86" fmla="*/ 1128 w 1498"/>
                <a:gd name="T87" fmla="*/ 336 h 1494"/>
                <a:gd name="T88" fmla="*/ 1200 w 1498"/>
                <a:gd name="T89" fmla="*/ 358 h 1494"/>
                <a:gd name="T90" fmla="*/ 1242 w 1498"/>
                <a:gd name="T91" fmla="*/ 350 h 1494"/>
                <a:gd name="T92" fmla="*/ 1264 w 1498"/>
                <a:gd name="T93" fmla="*/ 322 h 1494"/>
                <a:gd name="T94" fmla="*/ 1268 w 1498"/>
                <a:gd name="T95" fmla="*/ 288 h 1494"/>
                <a:gd name="T96" fmla="*/ 1250 w 1498"/>
                <a:gd name="T97" fmla="*/ 224 h 1494"/>
                <a:gd name="T98" fmla="*/ 1236 w 1498"/>
                <a:gd name="T99" fmla="*/ 148 h 1494"/>
                <a:gd name="T100" fmla="*/ 1246 w 1498"/>
                <a:gd name="T101" fmla="*/ 108 h 1494"/>
                <a:gd name="T102" fmla="*/ 1286 w 1498"/>
                <a:gd name="T103" fmla="*/ 92 h 1494"/>
                <a:gd name="T104" fmla="*/ 1354 w 1498"/>
                <a:gd name="T105" fmla="*/ 112 h 1494"/>
                <a:gd name="T106" fmla="*/ 1408 w 1498"/>
                <a:gd name="T107" fmla="*/ 132 h 1494"/>
                <a:gd name="T108" fmla="*/ 1466 w 1498"/>
                <a:gd name="T109" fmla="*/ 124 h 1494"/>
                <a:gd name="T110" fmla="*/ 1498 w 1498"/>
                <a:gd name="T111" fmla="*/ 90 h 1494"/>
                <a:gd name="T112" fmla="*/ 1488 w 1498"/>
                <a:gd name="T113" fmla="*/ 30 h 14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8"/>
                <a:gd name="T172" fmla="*/ 0 h 1494"/>
                <a:gd name="T173" fmla="*/ 1498 w 1498"/>
                <a:gd name="T174" fmla="*/ 1494 h 14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8" h="1494">
                  <a:moveTo>
                    <a:pt x="0" y="1470"/>
                  </a:moveTo>
                  <a:lnTo>
                    <a:pt x="26" y="1480"/>
                  </a:lnTo>
                  <a:lnTo>
                    <a:pt x="56" y="1490"/>
                  </a:lnTo>
                  <a:lnTo>
                    <a:pt x="74" y="1494"/>
                  </a:lnTo>
                  <a:lnTo>
                    <a:pt x="94" y="1492"/>
                  </a:lnTo>
                  <a:lnTo>
                    <a:pt x="110" y="1486"/>
                  </a:lnTo>
                  <a:lnTo>
                    <a:pt x="120" y="1474"/>
                  </a:lnTo>
                  <a:lnTo>
                    <a:pt x="130" y="1464"/>
                  </a:lnTo>
                  <a:lnTo>
                    <a:pt x="134" y="1444"/>
                  </a:lnTo>
                  <a:lnTo>
                    <a:pt x="134" y="1426"/>
                  </a:lnTo>
                  <a:lnTo>
                    <a:pt x="130" y="1406"/>
                  </a:lnTo>
                  <a:lnTo>
                    <a:pt x="122" y="1380"/>
                  </a:lnTo>
                  <a:lnTo>
                    <a:pt x="110" y="1352"/>
                  </a:lnTo>
                  <a:lnTo>
                    <a:pt x="102" y="1326"/>
                  </a:lnTo>
                  <a:lnTo>
                    <a:pt x="96" y="1298"/>
                  </a:lnTo>
                  <a:lnTo>
                    <a:pt x="96" y="1280"/>
                  </a:lnTo>
                  <a:lnTo>
                    <a:pt x="100" y="1260"/>
                  </a:lnTo>
                  <a:lnTo>
                    <a:pt x="112" y="1242"/>
                  </a:lnTo>
                  <a:lnTo>
                    <a:pt x="122" y="1236"/>
                  </a:lnTo>
                  <a:lnTo>
                    <a:pt x="132" y="1230"/>
                  </a:lnTo>
                  <a:lnTo>
                    <a:pt x="158" y="1226"/>
                  </a:lnTo>
                  <a:lnTo>
                    <a:pt x="154" y="1228"/>
                  </a:lnTo>
                  <a:lnTo>
                    <a:pt x="178" y="1228"/>
                  </a:lnTo>
                  <a:lnTo>
                    <a:pt x="208" y="1238"/>
                  </a:lnTo>
                  <a:lnTo>
                    <a:pt x="234" y="1244"/>
                  </a:lnTo>
                  <a:lnTo>
                    <a:pt x="262" y="1254"/>
                  </a:lnTo>
                  <a:lnTo>
                    <a:pt x="284" y="1256"/>
                  </a:lnTo>
                  <a:lnTo>
                    <a:pt x="308" y="1258"/>
                  </a:lnTo>
                  <a:lnTo>
                    <a:pt x="330" y="1254"/>
                  </a:lnTo>
                  <a:lnTo>
                    <a:pt x="350" y="1242"/>
                  </a:lnTo>
                  <a:lnTo>
                    <a:pt x="356" y="1230"/>
                  </a:lnTo>
                  <a:lnTo>
                    <a:pt x="356" y="1222"/>
                  </a:lnTo>
                  <a:lnTo>
                    <a:pt x="358" y="1208"/>
                  </a:lnTo>
                  <a:lnTo>
                    <a:pt x="358" y="1196"/>
                  </a:lnTo>
                  <a:lnTo>
                    <a:pt x="354" y="1172"/>
                  </a:lnTo>
                  <a:lnTo>
                    <a:pt x="344" y="1140"/>
                  </a:lnTo>
                  <a:lnTo>
                    <a:pt x="336" y="1120"/>
                  </a:lnTo>
                  <a:lnTo>
                    <a:pt x="330" y="1100"/>
                  </a:lnTo>
                  <a:lnTo>
                    <a:pt x="322" y="1072"/>
                  </a:lnTo>
                  <a:lnTo>
                    <a:pt x="324" y="1048"/>
                  </a:lnTo>
                  <a:lnTo>
                    <a:pt x="328" y="1034"/>
                  </a:lnTo>
                  <a:lnTo>
                    <a:pt x="334" y="1022"/>
                  </a:lnTo>
                  <a:lnTo>
                    <a:pt x="348" y="1010"/>
                  </a:lnTo>
                  <a:lnTo>
                    <a:pt x="360" y="1004"/>
                  </a:lnTo>
                  <a:lnTo>
                    <a:pt x="376" y="1002"/>
                  </a:lnTo>
                  <a:lnTo>
                    <a:pt x="396" y="1004"/>
                  </a:lnTo>
                  <a:lnTo>
                    <a:pt x="420" y="1010"/>
                  </a:lnTo>
                  <a:lnTo>
                    <a:pt x="454" y="1022"/>
                  </a:lnTo>
                  <a:lnTo>
                    <a:pt x="482" y="1032"/>
                  </a:lnTo>
                  <a:lnTo>
                    <a:pt x="496" y="1034"/>
                  </a:lnTo>
                  <a:lnTo>
                    <a:pt x="510" y="1038"/>
                  </a:lnTo>
                  <a:lnTo>
                    <a:pt x="526" y="1038"/>
                  </a:lnTo>
                  <a:lnTo>
                    <a:pt x="532" y="1036"/>
                  </a:lnTo>
                  <a:lnTo>
                    <a:pt x="548" y="1034"/>
                  </a:lnTo>
                  <a:lnTo>
                    <a:pt x="564" y="1030"/>
                  </a:lnTo>
                  <a:lnTo>
                    <a:pt x="574" y="1022"/>
                  </a:lnTo>
                  <a:lnTo>
                    <a:pt x="580" y="1012"/>
                  </a:lnTo>
                  <a:lnTo>
                    <a:pt x="586" y="998"/>
                  </a:lnTo>
                  <a:lnTo>
                    <a:pt x="588" y="976"/>
                  </a:lnTo>
                  <a:lnTo>
                    <a:pt x="582" y="946"/>
                  </a:lnTo>
                  <a:lnTo>
                    <a:pt x="568" y="902"/>
                  </a:lnTo>
                  <a:lnTo>
                    <a:pt x="560" y="872"/>
                  </a:lnTo>
                  <a:lnTo>
                    <a:pt x="556" y="852"/>
                  </a:lnTo>
                  <a:lnTo>
                    <a:pt x="554" y="836"/>
                  </a:lnTo>
                  <a:lnTo>
                    <a:pt x="554" y="810"/>
                  </a:lnTo>
                  <a:lnTo>
                    <a:pt x="558" y="800"/>
                  </a:lnTo>
                  <a:lnTo>
                    <a:pt x="564" y="790"/>
                  </a:lnTo>
                  <a:lnTo>
                    <a:pt x="578" y="780"/>
                  </a:lnTo>
                  <a:lnTo>
                    <a:pt x="594" y="776"/>
                  </a:lnTo>
                  <a:lnTo>
                    <a:pt x="610" y="776"/>
                  </a:lnTo>
                  <a:lnTo>
                    <a:pt x="628" y="778"/>
                  </a:lnTo>
                  <a:lnTo>
                    <a:pt x="646" y="784"/>
                  </a:lnTo>
                  <a:lnTo>
                    <a:pt x="668" y="792"/>
                  </a:lnTo>
                  <a:lnTo>
                    <a:pt x="690" y="800"/>
                  </a:lnTo>
                  <a:lnTo>
                    <a:pt x="718" y="808"/>
                  </a:lnTo>
                  <a:lnTo>
                    <a:pt x="746" y="812"/>
                  </a:lnTo>
                  <a:lnTo>
                    <a:pt x="766" y="812"/>
                  </a:lnTo>
                  <a:lnTo>
                    <a:pt x="782" y="808"/>
                  </a:lnTo>
                  <a:lnTo>
                    <a:pt x="790" y="804"/>
                  </a:lnTo>
                  <a:lnTo>
                    <a:pt x="800" y="798"/>
                  </a:lnTo>
                  <a:lnTo>
                    <a:pt x="808" y="790"/>
                  </a:lnTo>
                  <a:lnTo>
                    <a:pt x="814" y="776"/>
                  </a:lnTo>
                  <a:lnTo>
                    <a:pt x="816" y="760"/>
                  </a:lnTo>
                  <a:lnTo>
                    <a:pt x="816" y="748"/>
                  </a:lnTo>
                  <a:lnTo>
                    <a:pt x="812" y="734"/>
                  </a:lnTo>
                  <a:lnTo>
                    <a:pt x="802" y="698"/>
                  </a:lnTo>
                  <a:lnTo>
                    <a:pt x="790" y="668"/>
                  </a:lnTo>
                  <a:lnTo>
                    <a:pt x="784" y="650"/>
                  </a:lnTo>
                  <a:lnTo>
                    <a:pt x="780" y="632"/>
                  </a:lnTo>
                  <a:lnTo>
                    <a:pt x="776" y="610"/>
                  </a:lnTo>
                  <a:lnTo>
                    <a:pt x="778" y="594"/>
                  </a:lnTo>
                  <a:lnTo>
                    <a:pt x="780" y="590"/>
                  </a:lnTo>
                  <a:lnTo>
                    <a:pt x="782" y="582"/>
                  </a:lnTo>
                  <a:lnTo>
                    <a:pt x="786" y="574"/>
                  </a:lnTo>
                  <a:lnTo>
                    <a:pt x="788" y="568"/>
                  </a:lnTo>
                  <a:lnTo>
                    <a:pt x="798" y="562"/>
                  </a:lnTo>
                  <a:lnTo>
                    <a:pt x="804" y="558"/>
                  </a:lnTo>
                  <a:lnTo>
                    <a:pt x="814" y="552"/>
                  </a:lnTo>
                  <a:lnTo>
                    <a:pt x="824" y="550"/>
                  </a:lnTo>
                  <a:lnTo>
                    <a:pt x="830" y="550"/>
                  </a:lnTo>
                  <a:lnTo>
                    <a:pt x="842" y="548"/>
                  </a:lnTo>
                  <a:lnTo>
                    <a:pt x="858" y="550"/>
                  </a:lnTo>
                  <a:lnTo>
                    <a:pt x="886" y="556"/>
                  </a:lnTo>
                  <a:lnTo>
                    <a:pt x="916" y="570"/>
                  </a:lnTo>
                  <a:lnTo>
                    <a:pt x="940" y="578"/>
                  </a:lnTo>
                  <a:lnTo>
                    <a:pt x="958" y="582"/>
                  </a:lnTo>
                  <a:lnTo>
                    <a:pt x="974" y="586"/>
                  </a:lnTo>
                  <a:lnTo>
                    <a:pt x="996" y="584"/>
                  </a:lnTo>
                  <a:lnTo>
                    <a:pt x="1004" y="582"/>
                  </a:lnTo>
                  <a:lnTo>
                    <a:pt x="1012" y="580"/>
                  </a:lnTo>
                  <a:lnTo>
                    <a:pt x="1014" y="578"/>
                  </a:lnTo>
                  <a:lnTo>
                    <a:pt x="1008" y="580"/>
                  </a:lnTo>
                  <a:lnTo>
                    <a:pt x="1020" y="578"/>
                  </a:lnTo>
                  <a:lnTo>
                    <a:pt x="1028" y="572"/>
                  </a:lnTo>
                  <a:lnTo>
                    <a:pt x="1034" y="562"/>
                  </a:lnTo>
                  <a:lnTo>
                    <a:pt x="1038" y="552"/>
                  </a:lnTo>
                  <a:lnTo>
                    <a:pt x="1040" y="542"/>
                  </a:lnTo>
                  <a:lnTo>
                    <a:pt x="1042" y="528"/>
                  </a:lnTo>
                  <a:lnTo>
                    <a:pt x="1038" y="504"/>
                  </a:lnTo>
                  <a:lnTo>
                    <a:pt x="1032" y="484"/>
                  </a:lnTo>
                  <a:lnTo>
                    <a:pt x="1024" y="452"/>
                  </a:lnTo>
                  <a:lnTo>
                    <a:pt x="1012" y="418"/>
                  </a:lnTo>
                  <a:lnTo>
                    <a:pt x="1008" y="392"/>
                  </a:lnTo>
                  <a:lnTo>
                    <a:pt x="1006" y="364"/>
                  </a:lnTo>
                  <a:lnTo>
                    <a:pt x="1012" y="352"/>
                  </a:lnTo>
                  <a:lnTo>
                    <a:pt x="1018" y="340"/>
                  </a:lnTo>
                  <a:lnTo>
                    <a:pt x="1036" y="328"/>
                  </a:lnTo>
                  <a:lnTo>
                    <a:pt x="1052" y="324"/>
                  </a:lnTo>
                  <a:lnTo>
                    <a:pt x="1058" y="324"/>
                  </a:lnTo>
                  <a:lnTo>
                    <a:pt x="1082" y="326"/>
                  </a:lnTo>
                  <a:lnTo>
                    <a:pt x="1110" y="330"/>
                  </a:lnTo>
                  <a:lnTo>
                    <a:pt x="1128" y="336"/>
                  </a:lnTo>
                  <a:lnTo>
                    <a:pt x="1152" y="344"/>
                  </a:lnTo>
                  <a:lnTo>
                    <a:pt x="1176" y="354"/>
                  </a:lnTo>
                  <a:lnTo>
                    <a:pt x="1200" y="358"/>
                  </a:lnTo>
                  <a:lnTo>
                    <a:pt x="1222" y="356"/>
                  </a:lnTo>
                  <a:lnTo>
                    <a:pt x="1234" y="354"/>
                  </a:lnTo>
                  <a:lnTo>
                    <a:pt x="1242" y="350"/>
                  </a:lnTo>
                  <a:lnTo>
                    <a:pt x="1252" y="344"/>
                  </a:lnTo>
                  <a:lnTo>
                    <a:pt x="1260" y="334"/>
                  </a:lnTo>
                  <a:lnTo>
                    <a:pt x="1264" y="322"/>
                  </a:lnTo>
                  <a:lnTo>
                    <a:pt x="1268" y="310"/>
                  </a:lnTo>
                  <a:lnTo>
                    <a:pt x="1268" y="296"/>
                  </a:lnTo>
                  <a:lnTo>
                    <a:pt x="1268" y="288"/>
                  </a:lnTo>
                  <a:lnTo>
                    <a:pt x="1264" y="270"/>
                  </a:lnTo>
                  <a:lnTo>
                    <a:pt x="1260" y="250"/>
                  </a:lnTo>
                  <a:lnTo>
                    <a:pt x="1250" y="224"/>
                  </a:lnTo>
                  <a:lnTo>
                    <a:pt x="1244" y="200"/>
                  </a:lnTo>
                  <a:lnTo>
                    <a:pt x="1238" y="174"/>
                  </a:lnTo>
                  <a:lnTo>
                    <a:pt x="1236" y="148"/>
                  </a:lnTo>
                  <a:lnTo>
                    <a:pt x="1236" y="134"/>
                  </a:lnTo>
                  <a:lnTo>
                    <a:pt x="1238" y="120"/>
                  </a:lnTo>
                  <a:lnTo>
                    <a:pt x="1246" y="108"/>
                  </a:lnTo>
                  <a:lnTo>
                    <a:pt x="1260" y="98"/>
                  </a:lnTo>
                  <a:lnTo>
                    <a:pt x="1272" y="94"/>
                  </a:lnTo>
                  <a:lnTo>
                    <a:pt x="1286" y="92"/>
                  </a:lnTo>
                  <a:lnTo>
                    <a:pt x="1310" y="96"/>
                  </a:lnTo>
                  <a:lnTo>
                    <a:pt x="1336" y="104"/>
                  </a:lnTo>
                  <a:lnTo>
                    <a:pt x="1354" y="112"/>
                  </a:lnTo>
                  <a:lnTo>
                    <a:pt x="1370" y="120"/>
                  </a:lnTo>
                  <a:lnTo>
                    <a:pt x="1388" y="126"/>
                  </a:lnTo>
                  <a:lnTo>
                    <a:pt x="1408" y="132"/>
                  </a:lnTo>
                  <a:lnTo>
                    <a:pt x="1426" y="134"/>
                  </a:lnTo>
                  <a:lnTo>
                    <a:pt x="1440" y="132"/>
                  </a:lnTo>
                  <a:lnTo>
                    <a:pt x="1466" y="124"/>
                  </a:lnTo>
                  <a:lnTo>
                    <a:pt x="1488" y="112"/>
                  </a:lnTo>
                  <a:lnTo>
                    <a:pt x="1494" y="98"/>
                  </a:lnTo>
                  <a:lnTo>
                    <a:pt x="1498" y="90"/>
                  </a:lnTo>
                  <a:lnTo>
                    <a:pt x="1498" y="76"/>
                  </a:lnTo>
                  <a:lnTo>
                    <a:pt x="1496" y="60"/>
                  </a:lnTo>
                  <a:lnTo>
                    <a:pt x="1488" y="30"/>
                  </a:lnTo>
                  <a:lnTo>
                    <a:pt x="1482" y="10"/>
                  </a:lnTo>
                  <a:lnTo>
                    <a:pt x="1478" y="0"/>
                  </a:lnTo>
                </a:path>
              </a:pathLst>
            </a:custGeom>
            <a:noFill/>
            <a:ln w="15875">
              <a:solidFill>
                <a:srgbClr val="0096D5"/>
              </a:solidFill>
              <a:prstDash val="solid"/>
              <a:round/>
              <a:headEnd/>
              <a:tailEnd/>
            </a:ln>
          </p:spPr>
          <p:txBody>
            <a:bodyPr/>
            <a:lstStyle/>
            <a:p>
              <a:endParaRPr lang="en-US" dirty="0"/>
            </a:p>
          </p:txBody>
        </p:sp>
      </p:grpSp>
      <p:cxnSp>
        <p:nvCxnSpPr>
          <p:cNvPr id="185" name="Straight Connector 184"/>
          <p:cNvCxnSpPr/>
          <p:nvPr/>
        </p:nvCxnSpPr>
        <p:spPr>
          <a:xfrm rot="5400000">
            <a:off x="7513637" y="3611563"/>
            <a:ext cx="17367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4342" name="Group 109"/>
          <p:cNvGrpSpPr>
            <a:grpSpLocks/>
          </p:cNvGrpSpPr>
          <p:nvPr/>
        </p:nvGrpSpPr>
        <p:grpSpPr bwMode="auto">
          <a:xfrm>
            <a:off x="6477000" y="2438400"/>
            <a:ext cx="1352550" cy="933450"/>
            <a:chOff x="4189399" y="2580907"/>
            <a:chExt cx="936458" cy="565146"/>
          </a:xfrm>
        </p:grpSpPr>
        <p:pic>
          <p:nvPicPr>
            <p:cNvPr id="14433" name="Picture 14"/>
            <p:cNvPicPr>
              <a:picLocks noChangeArrowheads="1"/>
            </p:cNvPicPr>
            <p:nvPr/>
          </p:nvPicPr>
          <p:blipFill>
            <a:blip r:embed="rId6" cstate="print"/>
            <a:srcRect/>
            <a:stretch>
              <a:fillRect/>
            </a:stretch>
          </p:blipFill>
          <p:spPr bwMode="auto">
            <a:xfrm>
              <a:off x="4189399" y="2580907"/>
              <a:ext cx="936458" cy="565146"/>
            </a:xfrm>
            <a:prstGeom prst="rect">
              <a:avLst/>
            </a:prstGeom>
            <a:noFill/>
            <a:ln w="9525">
              <a:noFill/>
              <a:miter lim="800000"/>
              <a:headEnd/>
              <a:tailEnd/>
            </a:ln>
          </p:spPr>
        </p:pic>
        <p:sp>
          <p:nvSpPr>
            <p:cNvPr id="14434" name="TextBox 108"/>
            <p:cNvSpPr txBox="1">
              <a:spLocks noChangeArrowheads="1"/>
            </p:cNvSpPr>
            <p:nvPr/>
          </p:nvSpPr>
          <p:spPr bwMode="auto">
            <a:xfrm>
              <a:off x="4224634" y="2734318"/>
              <a:ext cx="881851" cy="242315"/>
            </a:xfrm>
            <a:prstGeom prst="rect">
              <a:avLst/>
            </a:prstGeom>
            <a:noFill/>
            <a:ln w="9525">
              <a:noFill/>
              <a:miter lim="800000"/>
              <a:headEnd/>
              <a:tailEnd/>
            </a:ln>
          </p:spPr>
          <p:txBody>
            <a:bodyPr>
              <a:spAutoFit/>
            </a:bodyPr>
            <a:lstStyle/>
            <a:p>
              <a:pPr algn="ctr"/>
              <a:r>
                <a:rPr lang="en-US" sz="1000" b="1" dirty="0"/>
                <a:t>Vendor VPN Access Headend</a:t>
              </a:r>
            </a:p>
          </p:txBody>
        </p:sp>
      </p:grpSp>
      <p:grpSp>
        <p:nvGrpSpPr>
          <p:cNvPr id="14343" name="Group 109"/>
          <p:cNvGrpSpPr>
            <a:grpSpLocks/>
          </p:cNvGrpSpPr>
          <p:nvPr/>
        </p:nvGrpSpPr>
        <p:grpSpPr bwMode="auto">
          <a:xfrm>
            <a:off x="7620000" y="1905000"/>
            <a:ext cx="1352550" cy="933450"/>
            <a:chOff x="4189399" y="2580907"/>
            <a:chExt cx="936458" cy="565146"/>
          </a:xfrm>
        </p:grpSpPr>
        <p:pic>
          <p:nvPicPr>
            <p:cNvPr id="14431" name="Picture 14"/>
            <p:cNvPicPr>
              <a:picLocks noChangeArrowheads="1"/>
            </p:cNvPicPr>
            <p:nvPr/>
          </p:nvPicPr>
          <p:blipFill>
            <a:blip r:embed="rId6" cstate="print"/>
            <a:srcRect/>
            <a:stretch>
              <a:fillRect/>
            </a:stretch>
          </p:blipFill>
          <p:spPr bwMode="auto">
            <a:xfrm>
              <a:off x="4189399" y="2580907"/>
              <a:ext cx="936458" cy="565146"/>
            </a:xfrm>
            <a:prstGeom prst="rect">
              <a:avLst/>
            </a:prstGeom>
            <a:noFill/>
            <a:ln w="9525">
              <a:noFill/>
              <a:miter lim="800000"/>
              <a:headEnd/>
              <a:tailEnd/>
            </a:ln>
          </p:spPr>
        </p:pic>
        <p:sp>
          <p:nvSpPr>
            <p:cNvPr id="14432" name="TextBox 108"/>
            <p:cNvSpPr txBox="1">
              <a:spLocks noChangeArrowheads="1"/>
            </p:cNvSpPr>
            <p:nvPr/>
          </p:nvSpPr>
          <p:spPr bwMode="auto">
            <a:xfrm>
              <a:off x="4224634" y="2706878"/>
              <a:ext cx="881851" cy="335514"/>
            </a:xfrm>
            <a:prstGeom prst="rect">
              <a:avLst/>
            </a:prstGeom>
            <a:noFill/>
            <a:ln w="9525">
              <a:noFill/>
              <a:miter lim="800000"/>
              <a:headEnd/>
              <a:tailEnd/>
            </a:ln>
          </p:spPr>
          <p:txBody>
            <a:bodyPr>
              <a:spAutoFit/>
            </a:bodyPr>
            <a:lstStyle/>
            <a:p>
              <a:pPr algn="ctr"/>
              <a:r>
                <a:rPr lang="en-US" sz="1000" b="1" dirty="0"/>
                <a:t>Internet or </a:t>
              </a:r>
              <a:br>
                <a:rPr lang="en-US" sz="1000" b="1" dirty="0"/>
              </a:br>
              <a:r>
                <a:rPr lang="en-US" sz="1000" b="1" dirty="0"/>
                <a:t>Private WAN Access</a:t>
              </a:r>
            </a:p>
          </p:txBody>
        </p:sp>
      </p:grpSp>
      <p:grpSp>
        <p:nvGrpSpPr>
          <p:cNvPr id="14344" name="Group 517"/>
          <p:cNvGrpSpPr>
            <a:grpSpLocks/>
          </p:cNvGrpSpPr>
          <p:nvPr/>
        </p:nvGrpSpPr>
        <p:grpSpPr bwMode="auto">
          <a:xfrm>
            <a:off x="152400" y="3886200"/>
            <a:ext cx="3292475" cy="990600"/>
            <a:chOff x="230" y="1000"/>
            <a:chExt cx="2304" cy="643"/>
          </a:xfrm>
        </p:grpSpPr>
        <p:sp>
          <p:nvSpPr>
            <p:cNvPr id="128" name="Rectangle 1595"/>
            <p:cNvSpPr>
              <a:spLocks noChangeArrowheads="1"/>
            </p:cNvSpPr>
            <p:nvPr/>
          </p:nvSpPr>
          <p:spPr bwMode="auto">
            <a:xfrm>
              <a:off x="230" y="1000"/>
              <a:ext cx="2304" cy="643"/>
            </a:xfrm>
            <a:prstGeom prst="rect">
              <a:avLst/>
            </a:prstGeom>
            <a:gradFill>
              <a:gsLst>
                <a:gs pos="0">
                  <a:schemeClr val="accent6">
                    <a:alpha val="25000"/>
                  </a:schemeClr>
                </a:gs>
                <a:gs pos="100000">
                  <a:srgbClr val="8E8E95">
                    <a:alpha val="0"/>
                  </a:srgbClr>
                </a:gs>
              </a:gsLst>
              <a:lin ang="5400000" scaled="0"/>
            </a:gradFill>
            <a:ln w="12700" algn="ctr">
              <a:noFill/>
              <a:miter lim="800000"/>
              <a:headEnd/>
              <a:tailEnd/>
            </a:ln>
          </p:spPr>
          <p:txBody>
            <a:bodyPr wrap="none" lIns="27060" tIns="13531" rIns="27060" bIns="13531" anchor="ctr"/>
            <a:lstStyle/>
            <a:p>
              <a:pPr defTabSz="271463" fontAlgn="auto">
                <a:spcBef>
                  <a:spcPts val="0"/>
                </a:spcBef>
                <a:spcAft>
                  <a:spcPts val="0"/>
                </a:spcAft>
                <a:defRPr/>
              </a:pPr>
              <a:endParaRPr lang="en-US" dirty="0">
                <a:latin typeface="Arial" pitchFamily="34" charset="0"/>
              </a:endParaRPr>
            </a:p>
          </p:txBody>
        </p:sp>
        <p:sp>
          <p:nvSpPr>
            <p:cNvPr id="129" name="Rectangle 128"/>
            <p:cNvSpPr/>
            <p:nvPr/>
          </p:nvSpPr>
          <p:spPr>
            <a:xfrm>
              <a:off x="244" y="1013"/>
              <a:ext cx="1092" cy="178"/>
            </a:xfrm>
            <a:prstGeom prst="rect">
              <a:avLst/>
            </a:prstGeom>
          </p:spPr>
          <p:txBody>
            <a:bodyPr wrap="none">
              <a:spAutoFit/>
            </a:bodyPr>
            <a:lstStyle/>
            <a:p>
              <a:pPr fontAlgn="auto">
                <a:spcBef>
                  <a:spcPts val="0"/>
                </a:spcBef>
                <a:spcAft>
                  <a:spcPts val="0"/>
                </a:spcAft>
                <a:defRPr/>
              </a:pPr>
              <a:r>
                <a:rPr lang="en-US" sz="1200" b="1" kern="0" dirty="0">
                  <a:solidFill>
                    <a:schemeClr val="tx2"/>
                  </a:solidFill>
                  <a:latin typeface="+mn-lt"/>
                </a:rPr>
                <a:t>LAB Security Zone</a:t>
              </a:r>
              <a:endParaRPr lang="en-US" sz="1200" b="1" dirty="0">
                <a:latin typeface="+mn-lt"/>
              </a:endParaRPr>
            </a:p>
          </p:txBody>
        </p:sp>
      </p:grpSp>
      <p:grpSp>
        <p:nvGrpSpPr>
          <p:cNvPr id="14345" name="Group 109"/>
          <p:cNvGrpSpPr>
            <a:grpSpLocks/>
          </p:cNvGrpSpPr>
          <p:nvPr/>
        </p:nvGrpSpPr>
        <p:grpSpPr bwMode="auto">
          <a:xfrm>
            <a:off x="1177925" y="4054475"/>
            <a:ext cx="1273175" cy="781050"/>
            <a:chOff x="4224634" y="2627059"/>
            <a:chExt cx="881851" cy="472850"/>
          </a:xfrm>
        </p:grpSpPr>
        <p:pic>
          <p:nvPicPr>
            <p:cNvPr id="14427" name="Picture 14"/>
            <p:cNvPicPr>
              <a:picLocks noChangeArrowheads="1"/>
            </p:cNvPicPr>
            <p:nvPr/>
          </p:nvPicPr>
          <p:blipFill>
            <a:blip r:embed="rId6" cstate="print"/>
            <a:srcRect/>
            <a:stretch>
              <a:fillRect/>
            </a:stretch>
          </p:blipFill>
          <p:spPr bwMode="auto">
            <a:xfrm>
              <a:off x="4265867" y="2627059"/>
              <a:ext cx="783521" cy="472850"/>
            </a:xfrm>
            <a:prstGeom prst="rect">
              <a:avLst/>
            </a:prstGeom>
            <a:noFill/>
            <a:ln w="9525">
              <a:noFill/>
              <a:miter lim="800000"/>
              <a:headEnd/>
              <a:tailEnd/>
            </a:ln>
          </p:spPr>
        </p:pic>
        <p:sp>
          <p:nvSpPr>
            <p:cNvPr id="14428" name="TextBox 108"/>
            <p:cNvSpPr txBox="1">
              <a:spLocks noChangeArrowheads="1"/>
            </p:cNvSpPr>
            <p:nvPr/>
          </p:nvSpPr>
          <p:spPr bwMode="auto">
            <a:xfrm>
              <a:off x="4224634" y="2773106"/>
              <a:ext cx="881851" cy="242316"/>
            </a:xfrm>
            <a:prstGeom prst="rect">
              <a:avLst/>
            </a:prstGeom>
            <a:noFill/>
            <a:ln w="9525">
              <a:noFill/>
              <a:miter lim="800000"/>
              <a:headEnd/>
              <a:tailEnd/>
            </a:ln>
          </p:spPr>
          <p:txBody>
            <a:bodyPr>
              <a:spAutoFit/>
            </a:bodyPr>
            <a:lstStyle/>
            <a:p>
              <a:pPr algn="ctr"/>
              <a:r>
                <a:rPr lang="en-US" sz="1000" b="1" dirty="0" smtClean="0"/>
                <a:t>Medical-Grade </a:t>
              </a:r>
              <a:r>
                <a:rPr lang="en-US" sz="1000" b="1" dirty="0"/>
                <a:t>Network</a:t>
              </a:r>
            </a:p>
          </p:txBody>
        </p:sp>
      </p:grpSp>
      <p:grpSp>
        <p:nvGrpSpPr>
          <p:cNvPr id="14346" name="Group 109"/>
          <p:cNvGrpSpPr>
            <a:grpSpLocks/>
          </p:cNvGrpSpPr>
          <p:nvPr/>
        </p:nvGrpSpPr>
        <p:grpSpPr bwMode="auto">
          <a:xfrm>
            <a:off x="1177925" y="2566988"/>
            <a:ext cx="1273175" cy="781050"/>
            <a:chOff x="4224634" y="2627059"/>
            <a:chExt cx="881851" cy="472850"/>
          </a:xfrm>
        </p:grpSpPr>
        <p:pic>
          <p:nvPicPr>
            <p:cNvPr id="14425" name="Picture 14"/>
            <p:cNvPicPr>
              <a:picLocks noChangeArrowheads="1"/>
            </p:cNvPicPr>
            <p:nvPr/>
          </p:nvPicPr>
          <p:blipFill>
            <a:blip r:embed="rId6" cstate="print"/>
            <a:srcRect/>
            <a:stretch>
              <a:fillRect/>
            </a:stretch>
          </p:blipFill>
          <p:spPr bwMode="auto">
            <a:xfrm>
              <a:off x="4265867" y="2627059"/>
              <a:ext cx="783521" cy="472850"/>
            </a:xfrm>
            <a:prstGeom prst="rect">
              <a:avLst/>
            </a:prstGeom>
            <a:noFill/>
            <a:ln w="9525">
              <a:noFill/>
              <a:miter lim="800000"/>
              <a:headEnd/>
              <a:tailEnd/>
            </a:ln>
          </p:spPr>
        </p:pic>
        <p:sp>
          <p:nvSpPr>
            <p:cNvPr id="14426" name="TextBox 108"/>
            <p:cNvSpPr txBox="1">
              <a:spLocks noChangeArrowheads="1"/>
            </p:cNvSpPr>
            <p:nvPr/>
          </p:nvSpPr>
          <p:spPr bwMode="auto">
            <a:xfrm>
              <a:off x="4224634" y="2773106"/>
              <a:ext cx="881851" cy="242316"/>
            </a:xfrm>
            <a:prstGeom prst="rect">
              <a:avLst/>
            </a:prstGeom>
            <a:noFill/>
            <a:ln w="9525">
              <a:noFill/>
              <a:miter lim="800000"/>
              <a:headEnd/>
              <a:tailEnd/>
            </a:ln>
          </p:spPr>
          <p:txBody>
            <a:bodyPr>
              <a:spAutoFit/>
            </a:bodyPr>
            <a:lstStyle/>
            <a:p>
              <a:pPr algn="ctr"/>
              <a:r>
                <a:rPr lang="en-US" sz="1000" b="1" dirty="0" smtClean="0"/>
                <a:t>Medical-Grade </a:t>
              </a:r>
              <a:r>
                <a:rPr lang="en-US" sz="1000" b="1" dirty="0"/>
                <a:t>Network</a:t>
              </a:r>
            </a:p>
          </p:txBody>
        </p:sp>
      </p:grpSp>
      <p:sp>
        <p:nvSpPr>
          <p:cNvPr id="131" name="Trapezoid 130"/>
          <p:cNvSpPr/>
          <p:nvPr/>
        </p:nvSpPr>
        <p:spPr bwMode="auto">
          <a:xfrm rot="5400000">
            <a:off x="3352800" y="3203575"/>
            <a:ext cx="3355975" cy="911225"/>
          </a:xfrm>
          <a:prstGeom prst="trapezoid">
            <a:avLst>
              <a:gd name="adj" fmla="val 159044"/>
            </a:avLst>
          </a:prstGeom>
          <a:gradFill>
            <a:gsLst>
              <a:gs pos="0">
                <a:schemeClr val="accent1">
                  <a:alpha val="0"/>
                </a:schemeClr>
              </a:gs>
              <a:gs pos="100000">
                <a:srgbClr val="47B0D5">
                  <a:alpha val="40000"/>
                </a:srgbClr>
              </a:gs>
            </a:gsLst>
            <a:lin ang="5400000" scaled="0"/>
          </a:gradFill>
          <a:ln w="9525" cap="flat" cmpd="sng" algn="ctr">
            <a:noFill/>
            <a:prstDash val="solid"/>
            <a:round/>
            <a:headEnd type="none" w="med" len="med"/>
            <a:tailEnd type="none" w="med" len="med"/>
          </a:ln>
          <a:effectLst/>
        </p:spPr>
        <p:txBody>
          <a:bodyPr lIns="82124" tIns="41061" rIns="82124" bIns="41061" anchor="ctr"/>
          <a:lstStyle/>
          <a:p>
            <a:pPr algn="ctr" defTabSz="814388" eaLnBrk="0" hangingPunct="0">
              <a:lnSpc>
                <a:spcPct val="90000"/>
              </a:lnSpc>
              <a:defRPr/>
            </a:pPr>
            <a:endParaRPr lang="en-US" sz="2400" b="1" dirty="0"/>
          </a:p>
        </p:txBody>
      </p:sp>
      <p:graphicFrame>
        <p:nvGraphicFramePr>
          <p:cNvPr id="14338"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397"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8" name="Rectangle 3" hidden="1"/>
          <p:cNvSpPr>
            <a:spLocks noChangeArrowheads="1"/>
          </p:cNvSpPr>
          <p:nvPr>
            <p:custDataLst>
              <p:tags r:id="rId3"/>
            </p:custDataLst>
          </p:nvPr>
        </p:nvSpPr>
        <p:spPr bwMode="auto">
          <a:xfrm>
            <a:off x="0" y="0"/>
            <a:ext cx="158750" cy="158750"/>
          </a:xfrm>
          <a:prstGeom prst="rect">
            <a:avLst/>
          </a:prstGeom>
          <a:solidFill>
            <a:srgbClr val="FFFFCC"/>
          </a:solidFill>
          <a:ln w="9525" algn="ctr">
            <a:solidFill>
              <a:schemeClr val="tx2"/>
            </a:solidFill>
            <a:miter lim="800000"/>
            <a:headEnd/>
            <a:tailEnd/>
          </a:ln>
        </p:spPr>
        <p:txBody>
          <a:bodyPr wrap="none" lIns="0" tIns="0" rIns="0" bIns="0" anchor="ctr"/>
          <a:lstStyle/>
          <a:p>
            <a:pPr defTabSz="766763"/>
            <a:r>
              <a:rPr lang="en-US" sz="1400" dirty="0"/>
              <a:t> </a:t>
            </a:r>
          </a:p>
        </p:txBody>
      </p:sp>
      <p:sp>
        <p:nvSpPr>
          <p:cNvPr id="14349" name="Rectangle 106"/>
          <p:cNvSpPr>
            <a:spLocks noGrp="1"/>
          </p:cNvSpPr>
          <p:nvPr>
            <p:ph type="title" idx="4294967295"/>
          </p:nvPr>
        </p:nvSpPr>
        <p:spPr/>
        <p:txBody>
          <a:bodyPr/>
          <a:lstStyle/>
          <a:p>
            <a:pPr eaLnBrk="1" hangingPunct="1"/>
            <a:r>
              <a:rPr lang="en-US" dirty="0" smtClean="0"/>
              <a:t>Secure Remote Vendor Access</a:t>
            </a:r>
            <a:br>
              <a:rPr lang="en-US" dirty="0" smtClean="0"/>
            </a:br>
            <a:endParaRPr lang="en-US" dirty="0" smtClean="0"/>
          </a:p>
        </p:txBody>
      </p:sp>
      <p:pic>
        <p:nvPicPr>
          <p:cNvPr id="14350" name="Picture 14" descr="MainframeFEPApr99"/>
          <p:cNvPicPr>
            <a:picLocks noChangeAspect="1" noChangeArrowheads="1"/>
          </p:cNvPicPr>
          <p:nvPr/>
        </p:nvPicPr>
        <p:blipFill>
          <a:blip r:embed="rId8" cstate="print"/>
          <a:srcRect/>
          <a:stretch>
            <a:fillRect/>
          </a:stretch>
        </p:blipFill>
        <p:spPr bwMode="auto">
          <a:xfrm>
            <a:off x="304800" y="4270375"/>
            <a:ext cx="811213" cy="503238"/>
          </a:xfrm>
          <a:prstGeom prst="rect">
            <a:avLst/>
          </a:prstGeom>
          <a:noFill/>
          <a:ln w="9525">
            <a:noFill/>
            <a:miter lim="800000"/>
            <a:headEnd/>
            <a:tailEnd/>
          </a:ln>
        </p:spPr>
      </p:pic>
      <p:pic>
        <p:nvPicPr>
          <p:cNvPr id="14351" name="Picture 57" descr="icon_color"/>
          <p:cNvPicPr>
            <a:picLocks noChangeAspect="1" noChangeArrowheads="1"/>
          </p:cNvPicPr>
          <p:nvPr/>
        </p:nvPicPr>
        <p:blipFill>
          <a:blip r:embed="rId9" cstate="print"/>
          <a:srcRect/>
          <a:stretch>
            <a:fillRect/>
          </a:stretch>
        </p:blipFill>
        <p:spPr bwMode="auto">
          <a:xfrm>
            <a:off x="3643313" y="2755900"/>
            <a:ext cx="503237" cy="481013"/>
          </a:xfrm>
          <a:prstGeom prst="rect">
            <a:avLst/>
          </a:prstGeom>
          <a:noFill/>
          <a:ln w="9525">
            <a:noFill/>
            <a:miter lim="800000"/>
            <a:headEnd/>
            <a:tailEnd/>
          </a:ln>
        </p:spPr>
      </p:pic>
      <p:pic>
        <p:nvPicPr>
          <p:cNvPr id="14352" name="Picture 57" descr="icon_color"/>
          <p:cNvPicPr>
            <a:picLocks noChangeAspect="1" noChangeArrowheads="1"/>
          </p:cNvPicPr>
          <p:nvPr/>
        </p:nvPicPr>
        <p:blipFill>
          <a:blip r:embed="rId9" cstate="print"/>
          <a:srcRect/>
          <a:stretch>
            <a:fillRect/>
          </a:stretch>
        </p:blipFill>
        <p:spPr bwMode="auto">
          <a:xfrm>
            <a:off x="3795713" y="2908300"/>
            <a:ext cx="503237" cy="481013"/>
          </a:xfrm>
          <a:prstGeom prst="rect">
            <a:avLst/>
          </a:prstGeom>
          <a:noFill/>
          <a:ln w="9525">
            <a:noFill/>
            <a:miter lim="800000"/>
            <a:headEnd/>
            <a:tailEnd/>
          </a:ln>
        </p:spPr>
      </p:pic>
      <p:pic>
        <p:nvPicPr>
          <p:cNvPr id="14353" name="Picture 57" descr="icon_color"/>
          <p:cNvPicPr>
            <a:picLocks noChangeAspect="1" noChangeArrowheads="1"/>
          </p:cNvPicPr>
          <p:nvPr/>
        </p:nvPicPr>
        <p:blipFill>
          <a:blip r:embed="rId9" cstate="print"/>
          <a:srcRect/>
          <a:stretch>
            <a:fillRect/>
          </a:stretch>
        </p:blipFill>
        <p:spPr bwMode="auto">
          <a:xfrm>
            <a:off x="3641725" y="4238625"/>
            <a:ext cx="503238" cy="481013"/>
          </a:xfrm>
          <a:prstGeom prst="rect">
            <a:avLst/>
          </a:prstGeom>
          <a:noFill/>
          <a:ln w="9525">
            <a:noFill/>
            <a:miter lim="800000"/>
            <a:headEnd/>
            <a:tailEnd/>
          </a:ln>
        </p:spPr>
      </p:pic>
      <p:pic>
        <p:nvPicPr>
          <p:cNvPr id="14354" name="Picture 57" descr="icon_color"/>
          <p:cNvPicPr>
            <a:picLocks noChangeAspect="1" noChangeArrowheads="1"/>
          </p:cNvPicPr>
          <p:nvPr/>
        </p:nvPicPr>
        <p:blipFill>
          <a:blip r:embed="rId9" cstate="print"/>
          <a:srcRect/>
          <a:stretch>
            <a:fillRect/>
          </a:stretch>
        </p:blipFill>
        <p:spPr bwMode="auto">
          <a:xfrm>
            <a:off x="3794125" y="4391025"/>
            <a:ext cx="503238" cy="481013"/>
          </a:xfrm>
          <a:prstGeom prst="rect">
            <a:avLst/>
          </a:prstGeom>
          <a:noFill/>
          <a:ln w="9525">
            <a:noFill/>
            <a:miter lim="800000"/>
            <a:headEnd/>
            <a:tailEnd/>
          </a:ln>
        </p:spPr>
      </p:pic>
      <p:pic>
        <p:nvPicPr>
          <p:cNvPr id="14355" name="Picture 57" descr="icon_color"/>
          <p:cNvPicPr>
            <a:picLocks noChangeAspect="1" noChangeArrowheads="1"/>
          </p:cNvPicPr>
          <p:nvPr/>
        </p:nvPicPr>
        <p:blipFill>
          <a:blip r:embed="rId9" cstate="print"/>
          <a:srcRect/>
          <a:stretch>
            <a:fillRect/>
          </a:stretch>
        </p:blipFill>
        <p:spPr bwMode="auto">
          <a:xfrm>
            <a:off x="5299075" y="3462338"/>
            <a:ext cx="765175" cy="730250"/>
          </a:xfrm>
          <a:prstGeom prst="rect">
            <a:avLst/>
          </a:prstGeom>
          <a:noFill/>
          <a:ln w="9525">
            <a:noFill/>
            <a:miter lim="800000"/>
            <a:headEnd/>
            <a:tailEnd/>
          </a:ln>
        </p:spPr>
      </p:pic>
      <p:pic>
        <p:nvPicPr>
          <p:cNvPr id="14356" name="Picture 57" descr="icon_color"/>
          <p:cNvPicPr>
            <a:picLocks noChangeAspect="1" noChangeArrowheads="1"/>
          </p:cNvPicPr>
          <p:nvPr/>
        </p:nvPicPr>
        <p:blipFill>
          <a:blip r:embed="rId9" cstate="print"/>
          <a:srcRect/>
          <a:stretch>
            <a:fillRect/>
          </a:stretch>
        </p:blipFill>
        <p:spPr bwMode="auto">
          <a:xfrm>
            <a:off x="5451475" y="3614738"/>
            <a:ext cx="765175" cy="730250"/>
          </a:xfrm>
          <a:prstGeom prst="rect">
            <a:avLst/>
          </a:prstGeom>
          <a:noFill/>
          <a:ln w="9525">
            <a:noFill/>
            <a:miter lim="800000"/>
            <a:headEnd/>
            <a:tailEnd/>
          </a:ln>
        </p:spPr>
      </p:pic>
      <p:sp>
        <p:nvSpPr>
          <p:cNvPr id="203" name="TextBox 202"/>
          <p:cNvSpPr txBox="1"/>
          <p:nvPr/>
        </p:nvSpPr>
        <p:spPr>
          <a:xfrm>
            <a:off x="3425556" y="1981200"/>
            <a:ext cx="1149620" cy="646331"/>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200" b="1" dirty="0">
                <a:latin typeface="+mn-lt"/>
              </a:rPr>
              <a:t>Virtualized</a:t>
            </a:r>
            <a:br>
              <a:rPr lang="en-US" sz="1200" b="1" dirty="0">
                <a:latin typeface="+mn-lt"/>
              </a:rPr>
            </a:br>
            <a:r>
              <a:rPr lang="en-US" sz="1200" b="1" dirty="0">
                <a:latin typeface="+mn-lt"/>
              </a:rPr>
              <a:t>Security</a:t>
            </a:r>
            <a:br>
              <a:rPr lang="en-US" sz="1200" b="1" dirty="0">
                <a:latin typeface="+mn-lt"/>
              </a:rPr>
            </a:br>
            <a:r>
              <a:rPr lang="en-US" sz="1200" b="1" dirty="0">
                <a:latin typeface="+mn-lt"/>
              </a:rPr>
              <a:t>Contexts</a:t>
            </a:r>
          </a:p>
        </p:txBody>
      </p:sp>
      <p:pic>
        <p:nvPicPr>
          <p:cNvPr id="14358" name="Picture 52" descr="WLAN_Controller"/>
          <p:cNvPicPr>
            <a:picLocks noChangeAspect="1" noChangeArrowheads="1"/>
          </p:cNvPicPr>
          <p:nvPr/>
        </p:nvPicPr>
        <p:blipFill>
          <a:blip r:embed="rId10" cstate="print"/>
          <a:srcRect/>
          <a:stretch>
            <a:fillRect/>
          </a:stretch>
        </p:blipFill>
        <p:spPr bwMode="auto">
          <a:xfrm>
            <a:off x="946150" y="2901950"/>
            <a:ext cx="381000" cy="187325"/>
          </a:xfrm>
          <a:prstGeom prst="rect">
            <a:avLst/>
          </a:prstGeom>
          <a:noFill/>
          <a:ln w="9525">
            <a:noFill/>
            <a:miter lim="800000"/>
            <a:headEnd/>
            <a:tailEnd/>
          </a:ln>
        </p:spPr>
      </p:pic>
      <p:pic>
        <p:nvPicPr>
          <p:cNvPr id="14359" name="Picture 52" descr="WLAN_Controller"/>
          <p:cNvPicPr>
            <a:picLocks noChangeAspect="1" noChangeArrowheads="1"/>
          </p:cNvPicPr>
          <p:nvPr/>
        </p:nvPicPr>
        <p:blipFill>
          <a:blip r:embed="rId10" cstate="print"/>
          <a:srcRect/>
          <a:stretch>
            <a:fillRect/>
          </a:stretch>
        </p:blipFill>
        <p:spPr bwMode="auto">
          <a:xfrm>
            <a:off x="1047750" y="2992438"/>
            <a:ext cx="381000" cy="187325"/>
          </a:xfrm>
          <a:prstGeom prst="rect">
            <a:avLst/>
          </a:prstGeom>
          <a:noFill/>
          <a:ln w="9525">
            <a:noFill/>
            <a:miter lim="800000"/>
            <a:headEnd/>
            <a:tailEnd/>
          </a:ln>
        </p:spPr>
      </p:pic>
      <p:sp>
        <p:nvSpPr>
          <p:cNvPr id="228" name="TextBox 227"/>
          <p:cNvSpPr txBox="1"/>
          <p:nvPr/>
        </p:nvSpPr>
        <p:spPr>
          <a:xfrm>
            <a:off x="6174767" y="4019490"/>
            <a:ext cx="988033" cy="400110"/>
          </a:xfrm>
          <a:prstGeom prst="rect">
            <a:avLst/>
          </a:prstGeom>
          <a:noFill/>
          <a:scene3d>
            <a:camera prst="orthographicFront">
              <a:rot lat="0" lon="0" rev="0"/>
            </a:camera>
            <a:lightRig rig="threePt" dir="t"/>
          </a:scene3d>
        </p:spPr>
        <p:txBody>
          <a:bodyPr>
            <a:spAutoFit/>
          </a:bodyPr>
          <a:lstStyle/>
          <a:p>
            <a:pPr fontAlgn="auto">
              <a:spcBef>
                <a:spcPts val="0"/>
              </a:spcBef>
              <a:spcAft>
                <a:spcPts val="0"/>
              </a:spcAft>
              <a:defRPr/>
            </a:pPr>
            <a:r>
              <a:rPr lang="en-US" sz="1000" dirty="0">
                <a:latin typeface="+mn-lt"/>
              </a:rPr>
              <a:t>ASA 5500 with SSM</a:t>
            </a:r>
          </a:p>
        </p:txBody>
      </p:sp>
      <p:pic>
        <p:nvPicPr>
          <p:cNvPr id="14361" name="Picture 57" descr="icon_color"/>
          <p:cNvPicPr>
            <a:picLocks noChangeAspect="1" noChangeArrowheads="1"/>
          </p:cNvPicPr>
          <p:nvPr/>
        </p:nvPicPr>
        <p:blipFill>
          <a:blip r:embed="rId9" cstate="print"/>
          <a:srcRect/>
          <a:stretch>
            <a:fillRect/>
          </a:stretch>
        </p:blipFill>
        <p:spPr bwMode="auto">
          <a:xfrm>
            <a:off x="7234238" y="2112963"/>
            <a:ext cx="460375" cy="439737"/>
          </a:xfrm>
          <a:prstGeom prst="rect">
            <a:avLst/>
          </a:prstGeom>
          <a:noFill/>
          <a:ln w="9525">
            <a:noFill/>
            <a:miter lim="800000"/>
            <a:headEnd/>
            <a:tailEnd/>
          </a:ln>
        </p:spPr>
      </p:pic>
      <p:pic>
        <p:nvPicPr>
          <p:cNvPr id="14362" name="Picture 57" descr="icon_color"/>
          <p:cNvPicPr>
            <a:picLocks noChangeAspect="1" noChangeArrowheads="1"/>
          </p:cNvPicPr>
          <p:nvPr/>
        </p:nvPicPr>
        <p:blipFill>
          <a:blip r:embed="rId9" cstate="print"/>
          <a:srcRect/>
          <a:stretch>
            <a:fillRect/>
          </a:stretch>
        </p:blipFill>
        <p:spPr bwMode="auto">
          <a:xfrm>
            <a:off x="7386638" y="2265363"/>
            <a:ext cx="460375" cy="439737"/>
          </a:xfrm>
          <a:prstGeom prst="rect">
            <a:avLst/>
          </a:prstGeom>
          <a:noFill/>
          <a:ln w="9525">
            <a:noFill/>
            <a:miter lim="800000"/>
            <a:headEnd/>
            <a:tailEnd/>
          </a:ln>
        </p:spPr>
      </p:pic>
      <p:pic>
        <p:nvPicPr>
          <p:cNvPr id="14363" name="Picture 12"/>
          <p:cNvPicPr>
            <a:picLocks noChangeAspect="1" noChangeArrowheads="1"/>
          </p:cNvPicPr>
          <p:nvPr/>
        </p:nvPicPr>
        <p:blipFill>
          <a:blip r:embed="rId11" cstate="print"/>
          <a:srcRect/>
          <a:stretch>
            <a:fillRect/>
          </a:stretch>
        </p:blipFill>
        <p:spPr bwMode="auto">
          <a:xfrm>
            <a:off x="5859463" y="1920875"/>
            <a:ext cx="404812" cy="398463"/>
          </a:xfrm>
          <a:prstGeom prst="rect">
            <a:avLst/>
          </a:prstGeom>
          <a:noFill/>
          <a:ln w="9525">
            <a:noFill/>
            <a:miter lim="800000"/>
            <a:headEnd/>
            <a:tailEnd/>
          </a:ln>
        </p:spPr>
      </p:pic>
      <p:pic>
        <p:nvPicPr>
          <p:cNvPr id="14364" name="Picture 12"/>
          <p:cNvPicPr>
            <a:picLocks noChangeAspect="1" noChangeArrowheads="1"/>
          </p:cNvPicPr>
          <p:nvPr/>
        </p:nvPicPr>
        <p:blipFill>
          <a:blip r:embed="rId11" cstate="print"/>
          <a:srcRect/>
          <a:stretch>
            <a:fillRect/>
          </a:stretch>
        </p:blipFill>
        <p:spPr bwMode="auto">
          <a:xfrm>
            <a:off x="5961063" y="2011363"/>
            <a:ext cx="403225" cy="398462"/>
          </a:xfrm>
          <a:prstGeom prst="rect">
            <a:avLst/>
          </a:prstGeom>
          <a:noFill/>
          <a:ln w="9525">
            <a:noFill/>
            <a:miter lim="800000"/>
            <a:headEnd/>
            <a:tailEnd/>
          </a:ln>
        </p:spPr>
      </p:pic>
      <p:cxnSp>
        <p:nvCxnSpPr>
          <p:cNvPr id="14365" name="Straight Arrow Connector 239"/>
          <p:cNvCxnSpPr>
            <a:cxnSpLocks noChangeShapeType="1"/>
          </p:cNvCxnSpPr>
          <p:nvPr/>
        </p:nvCxnSpPr>
        <p:spPr bwMode="auto">
          <a:xfrm rot="10800000" flipV="1">
            <a:off x="6407150" y="2286000"/>
            <a:ext cx="733425" cy="1588"/>
          </a:xfrm>
          <a:prstGeom prst="straightConnector1">
            <a:avLst/>
          </a:prstGeom>
          <a:noFill/>
          <a:ln w="19050" algn="ctr">
            <a:solidFill>
              <a:schemeClr val="tx2"/>
            </a:solidFill>
            <a:round/>
            <a:headEnd type="arrow" w="med" len="med"/>
            <a:tailEnd type="arrow" w="med" len="med"/>
          </a:ln>
        </p:spPr>
      </p:cxnSp>
      <p:sp>
        <p:nvSpPr>
          <p:cNvPr id="242" name="TextBox 241"/>
          <p:cNvSpPr txBox="1"/>
          <p:nvPr/>
        </p:nvSpPr>
        <p:spPr>
          <a:xfrm>
            <a:off x="5723696" y="2362200"/>
            <a:ext cx="1045404" cy="553998"/>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000" dirty="0">
                <a:latin typeface="+mn-lt"/>
              </a:rPr>
              <a:t>AAA Authentication Server</a:t>
            </a:r>
          </a:p>
        </p:txBody>
      </p:sp>
      <p:pic>
        <p:nvPicPr>
          <p:cNvPr id="14367" name="Picture 52"/>
          <p:cNvPicPr>
            <a:picLocks noChangeAspect="1" noChangeArrowheads="1"/>
          </p:cNvPicPr>
          <p:nvPr/>
        </p:nvPicPr>
        <p:blipFill>
          <a:blip r:embed="rId12" cstate="print"/>
          <a:srcRect/>
          <a:stretch>
            <a:fillRect/>
          </a:stretch>
        </p:blipFill>
        <p:spPr bwMode="auto">
          <a:xfrm>
            <a:off x="5278438" y="4778375"/>
            <a:ext cx="536575" cy="712788"/>
          </a:xfrm>
          <a:prstGeom prst="rect">
            <a:avLst/>
          </a:prstGeom>
          <a:noFill/>
          <a:ln w="9525" algn="ctr">
            <a:noFill/>
            <a:miter lim="800000"/>
            <a:headEnd/>
            <a:tailEnd/>
          </a:ln>
        </p:spPr>
      </p:pic>
      <p:sp>
        <p:nvSpPr>
          <p:cNvPr id="250" name="TextBox 249"/>
          <p:cNvSpPr txBox="1"/>
          <p:nvPr/>
        </p:nvSpPr>
        <p:spPr>
          <a:xfrm>
            <a:off x="5934778" y="5059541"/>
            <a:ext cx="726895" cy="400110"/>
          </a:xfrm>
          <a:prstGeom prst="rect">
            <a:avLst/>
          </a:prstGeom>
          <a:noFill/>
          <a:scene3d>
            <a:camera prst="orthographicFront">
              <a:rot lat="0" lon="0" rev="0"/>
            </a:camera>
            <a:lightRig rig="threePt" dir="t"/>
          </a:scene3d>
        </p:spPr>
        <p:txBody>
          <a:bodyPr>
            <a:spAutoFit/>
          </a:bodyPr>
          <a:lstStyle/>
          <a:p>
            <a:pPr fontAlgn="auto">
              <a:spcBef>
                <a:spcPts val="0"/>
              </a:spcBef>
              <a:spcAft>
                <a:spcPts val="0"/>
              </a:spcAft>
              <a:defRPr/>
            </a:pPr>
            <a:r>
              <a:rPr lang="en-US" sz="1000" dirty="0">
                <a:latin typeface="+mn-lt"/>
              </a:rPr>
              <a:t>VDI Server(s)</a:t>
            </a:r>
          </a:p>
        </p:txBody>
      </p:sp>
      <p:pic>
        <p:nvPicPr>
          <p:cNvPr id="14371" name="Picture 52"/>
          <p:cNvPicPr>
            <a:picLocks noChangeAspect="1" noChangeArrowheads="1"/>
          </p:cNvPicPr>
          <p:nvPr/>
        </p:nvPicPr>
        <p:blipFill>
          <a:blip r:embed="rId12" cstate="print"/>
          <a:srcRect/>
          <a:stretch>
            <a:fillRect/>
          </a:stretch>
        </p:blipFill>
        <p:spPr bwMode="auto">
          <a:xfrm>
            <a:off x="5430838" y="4930775"/>
            <a:ext cx="536575" cy="712788"/>
          </a:xfrm>
          <a:prstGeom prst="rect">
            <a:avLst/>
          </a:prstGeom>
          <a:noFill/>
          <a:ln w="9525" algn="ctr">
            <a:noFill/>
            <a:miter lim="800000"/>
            <a:headEnd/>
            <a:tailEnd/>
          </a:ln>
        </p:spPr>
      </p:pic>
      <p:cxnSp>
        <p:nvCxnSpPr>
          <p:cNvPr id="14372" name="Straight Arrow Connector 252"/>
          <p:cNvCxnSpPr>
            <a:cxnSpLocks noChangeShapeType="1"/>
          </p:cNvCxnSpPr>
          <p:nvPr/>
        </p:nvCxnSpPr>
        <p:spPr bwMode="auto">
          <a:xfrm rot="5400000" flipH="1" flipV="1">
            <a:off x="5199857" y="4541044"/>
            <a:ext cx="450850" cy="1587"/>
          </a:xfrm>
          <a:prstGeom prst="straightConnector1">
            <a:avLst/>
          </a:prstGeom>
          <a:noFill/>
          <a:ln w="15875" algn="ctr">
            <a:solidFill>
              <a:schemeClr val="tx1"/>
            </a:solidFill>
            <a:round/>
            <a:headEnd/>
            <a:tailEnd type="arrow" w="med" len="med"/>
          </a:ln>
        </p:spPr>
      </p:cxnSp>
      <p:cxnSp>
        <p:nvCxnSpPr>
          <p:cNvPr id="14373" name="Straight Arrow Connector 253"/>
          <p:cNvCxnSpPr>
            <a:cxnSpLocks noChangeShapeType="1"/>
          </p:cNvCxnSpPr>
          <p:nvPr/>
        </p:nvCxnSpPr>
        <p:spPr bwMode="auto">
          <a:xfrm rot="16200000" flipH="1">
            <a:off x="5490369" y="4564856"/>
            <a:ext cx="420688" cy="3175"/>
          </a:xfrm>
          <a:prstGeom prst="straightConnector1">
            <a:avLst/>
          </a:prstGeom>
          <a:noFill/>
          <a:ln w="15875" algn="ctr">
            <a:solidFill>
              <a:schemeClr val="tx1"/>
            </a:solidFill>
            <a:round/>
            <a:headEnd/>
            <a:tailEnd type="arrow" w="med" len="med"/>
          </a:ln>
        </p:spPr>
      </p:cxnSp>
      <p:sp>
        <p:nvSpPr>
          <p:cNvPr id="258" name="TextBox 257"/>
          <p:cNvSpPr txBox="1"/>
          <p:nvPr/>
        </p:nvSpPr>
        <p:spPr>
          <a:xfrm>
            <a:off x="4534928" y="4094202"/>
            <a:ext cx="828780" cy="553998"/>
          </a:xfrm>
          <a:prstGeom prst="rect">
            <a:avLst/>
          </a:prstGeom>
          <a:noFill/>
          <a:scene3d>
            <a:camera prst="orthographicFront">
              <a:rot lat="0" lon="0" rev="0"/>
            </a:camera>
            <a:lightRig rig="threePt" dir="t"/>
          </a:scene3d>
        </p:spPr>
        <p:txBody>
          <a:bodyPr>
            <a:spAutoFit/>
          </a:bodyPr>
          <a:lstStyle/>
          <a:p>
            <a:pPr fontAlgn="auto">
              <a:spcBef>
                <a:spcPts val="0"/>
              </a:spcBef>
              <a:spcAft>
                <a:spcPts val="0"/>
              </a:spcAft>
              <a:defRPr/>
            </a:pPr>
            <a:r>
              <a:rPr lang="en-US" sz="1000" dirty="0">
                <a:latin typeface="+mn-lt"/>
              </a:rPr>
              <a:t>Trusted</a:t>
            </a:r>
            <a:br>
              <a:rPr lang="en-US" sz="1000" dirty="0">
                <a:latin typeface="+mn-lt"/>
              </a:rPr>
            </a:br>
            <a:r>
              <a:rPr lang="en-US" sz="1000" dirty="0">
                <a:latin typeface="+mn-lt"/>
              </a:rPr>
              <a:t>Inside</a:t>
            </a:r>
            <a:br>
              <a:rPr lang="en-US" sz="1000" dirty="0">
                <a:latin typeface="+mn-lt"/>
              </a:rPr>
            </a:br>
            <a:r>
              <a:rPr lang="en-US" sz="1000" dirty="0">
                <a:latin typeface="+mn-lt"/>
              </a:rPr>
              <a:t>Interface(s)</a:t>
            </a:r>
          </a:p>
        </p:txBody>
      </p:sp>
      <p:cxnSp>
        <p:nvCxnSpPr>
          <p:cNvPr id="14375" name="Straight Connector 262"/>
          <p:cNvCxnSpPr>
            <a:cxnSpLocks noChangeShapeType="1"/>
          </p:cNvCxnSpPr>
          <p:nvPr/>
        </p:nvCxnSpPr>
        <p:spPr bwMode="auto">
          <a:xfrm rot="16200000" flipH="1">
            <a:off x="3883819" y="4366419"/>
            <a:ext cx="3368675" cy="20637"/>
          </a:xfrm>
          <a:prstGeom prst="line">
            <a:avLst/>
          </a:prstGeom>
          <a:noFill/>
          <a:ln w="41275" algn="ctr">
            <a:solidFill>
              <a:schemeClr val="accent1"/>
            </a:solidFill>
            <a:prstDash val="sysDash"/>
            <a:round/>
            <a:headEnd/>
            <a:tailEnd/>
          </a:ln>
        </p:spPr>
      </p:cxnSp>
      <p:sp>
        <p:nvSpPr>
          <p:cNvPr id="268" name="TextBox 267"/>
          <p:cNvSpPr txBox="1"/>
          <p:nvPr/>
        </p:nvSpPr>
        <p:spPr>
          <a:xfrm>
            <a:off x="5005238" y="6013809"/>
            <a:ext cx="1243162" cy="707886"/>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000" dirty="0">
                <a:latin typeface="+mn-lt"/>
              </a:rPr>
              <a:t>Protocol break between vendor and clinical network</a:t>
            </a:r>
          </a:p>
        </p:txBody>
      </p:sp>
      <p:cxnSp>
        <p:nvCxnSpPr>
          <p:cNvPr id="14377" name="Straight Arrow Connector 269"/>
          <p:cNvCxnSpPr>
            <a:cxnSpLocks noChangeShapeType="1"/>
          </p:cNvCxnSpPr>
          <p:nvPr/>
        </p:nvCxnSpPr>
        <p:spPr bwMode="auto">
          <a:xfrm>
            <a:off x="5954713" y="5502275"/>
            <a:ext cx="436562" cy="241300"/>
          </a:xfrm>
          <a:prstGeom prst="straightConnector1">
            <a:avLst/>
          </a:prstGeom>
          <a:noFill/>
          <a:ln w="19050" algn="ctr">
            <a:solidFill>
              <a:schemeClr val="tx1"/>
            </a:solidFill>
            <a:round/>
            <a:headEnd/>
            <a:tailEnd type="arrow" w="med" len="med"/>
          </a:ln>
        </p:spPr>
      </p:cxnSp>
      <p:pic>
        <p:nvPicPr>
          <p:cNvPr id="14378" name="Picture 23"/>
          <p:cNvPicPr>
            <a:picLocks noChangeArrowheads="1"/>
          </p:cNvPicPr>
          <p:nvPr/>
        </p:nvPicPr>
        <p:blipFill>
          <a:blip r:embed="rId13" cstate="print"/>
          <a:srcRect/>
          <a:stretch>
            <a:fillRect/>
          </a:stretch>
        </p:blipFill>
        <p:spPr bwMode="auto">
          <a:xfrm>
            <a:off x="8042275" y="4503738"/>
            <a:ext cx="1057275" cy="836612"/>
          </a:xfrm>
          <a:prstGeom prst="rect">
            <a:avLst/>
          </a:prstGeom>
          <a:noFill/>
          <a:ln w="9525">
            <a:noFill/>
            <a:miter lim="800000"/>
            <a:headEnd/>
            <a:tailEnd/>
          </a:ln>
        </p:spPr>
      </p:pic>
      <p:sp>
        <p:nvSpPr>
          <p:cNvPr id="275" name="TextBox 274"/>
          <p:cNvSpPr txBox="1"/>
          <p:nvPr/>
        </p:nvSpPr>
        <p:spPr>
          <a:xfrm>
            <a:off x="7861442" y="5303180"/>
            <a:ext cx="1272284" cy="707886"/>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000" dirty="0">
                <a:latin typeface="+mn-lt"/>
              </a:rPr>
              <a:t>Vendor Support Call Center</a:t>
            </a:r>
            <a:br>
              <a:rPr lang="en-US" sz="1000" dirty="0">
                <a:latin typeface="+mn-lt"/>
              </a:rPr>
            </a:br>
            <a:r>
              <a:rPr lang="en-US" sz="1000" dirty="0">
                <a:latin typeface="+mn-lt"/>
              </a:rPr>
              <a:t>Dedicated or Client based VPN Access</a:t>
            </a:r>
          </a:p>
        </p:txBody>
      </p:sp>
      <p:pic>
        <p:nvPicPr>
          <p:cNvPr id="14380" name="Picture 4"/>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447925" y="4335463"/>
            <a:ext cx="650875" cy="520700"/>
          </a:xfrm>
          <a:prstGeom prst="rect">
            <a:avLst/>
          </a:prstGeom>
          <a:noFill/>
          <a:ln w="9525">
            <a:noFill/>
            <a:miter lim="800000"/>
            <a:headEnd/>
            <a:tailEnd/>
          </a:ln>
        </p:spPr>
      </p:pic>
      <p:sp>
        <p:nvSpPr>
          <p:cNvPr id="14381" name="TextBox 286"/>
          <p:cNvSpPr txBox="1">
            <a:spLocks noChangeArrowheads="1"/>
          </p:cNvSpPr>
          <p:nvPr/>
        </p:nvSpPr>
        <p:spPr bwMode="auto">
          <a:xfrm>
            <a:off x="2305050" y="4695825"/>
            <a:ext cx="950913" cy="554038"/>
          </a:xfrm>
          <a:prstGeom prst="rect">
            <a:avLst/>
          </a:prstGeom>
          <a:noFill/>
          <a:ln w="9525">
            <a:noFill/>
            <a:miter lim="800000"/>
            <a:headEnd/>
            <a:tailEnd/>
          </a:ln>
        </p:spPr>
        <p:txBody>
          <a:bodyPr>
            <a:spAutoFit/>
          </a:bodyPr>
          <a:lstStyle/>
          <a:p>
            <a:pPr algn="ctr"/>
            <a:r>
              <a:rPr lang="en-US" sz="1000" dirty="0"/>
              <a:t>Cisco UCS EHR/Lab System</a:t>
            </a:r>
          </a:p>
        </p:txBody>
      </p:sp>
      <p:pic>
        <p:nvPicPr>
          <p:cNvPr id="14382" name="Picture 55" descr="NAC Appliance"/>
          <p:cNvPicPr>
            <a:picLocks noChangeAspect="1" noChangeArrowheads="1"/>
          </p:cNvPicPr>
          <p:nvPr/>
        </p:nvPicPr>
        <p:blipFill>
          <a:blip r:embed="rId15" cstate="print"/>
          <a:srcRect/>
          <a:stretch>
            <a:fillRect/>
          </a:stretch>
        </p:blipFill>
        <p:spPr bwMode="auto">
          <a:xfrm>
            <a:off x="6137275" y="1143000"/>
            <a:ext cx="503238" cy="363538"/>
          </a:xfrm>
          <a:prstGeom prst="rect">
            <a:avLst/>
          </a:prstGeom>
          <a:noFill/>
          <a:ln w="9525">
            <a:noFill/>
            <a:miter lim="800000"/>
            <a:headEnd/>
            <a:tailEnd/>
          </a:ln>
        </p:spPr>
      </p:pic>
      <p:pic>
        <p:nvPicPr>
          <p:cNvPr id="14383" name="Picture 55" descr="NAC Appliance"/>
          <p:cNvPicPr>
            <a:picLocks noChangeAspect="1" noChangeArrowheads="1"/>
          </p:cNvPicPr>
          <p:nvPr/>
        </p:nvPicPr>
        <p:blipFill>
          <a:blip r:embed="rId15" cstate="print"/>
          <a:srcRect/>
          <a:stretch>
            <a:fillRect/>
          </a:stretch>
        </p:blipFill>
        <p:spPr bwMode="auto">
          <a:xfrm>
            <a:off x="6308725" y="1285875"/>
            <a:ext cx="504825" cy="363538"/>
          </a:xfrm>
          <a:prstGeom prst="rect">
            <a:avLst/>
          </a:prstGeom>
          <a:noFill/>
          <a:ln w="9525">
            <a:noFill/>
            <a:miter lim="800000"/>
            <a:headEnd/>
            <a:tailEnd/>
          </a:ln>
        </p:spPr>
      </p:pic>
      <p:sp>
        <p:nvSpPr>
          <p:cNvPr id="291" name="TextBox 290"/>
          <p:cNvSpPr txBox="1"/>
          <p:nvPr/>
        </p:nvSpPr>
        <p:spPr>
          <a:xfrm>
            <a:off x="6084750" y="1616490"/>
            <a:ext cx="934948" cy="246221"/>
          </a:xfrm>
          <a:prstGeom prst="rect">
            <a:avLst/>
          </a:prstGeom>
          <a:noFill/>
          <a:scene3d>
            <a:camera prst="orthographicFront">
              <a:rot lat="0" lon="0" rev="0"/>
            </a:camera>
            <a:lightRig rig="threePt" dir="t"/>
          </a:scene3d>
        </p:spPr>
        <p:txBody>
          <a:bodyPr>
            <a:spAutoFit/>
          </a:bodyPr>
          <a:lstStyle/>
          <a:p>
            <a:pPr fontAlgn="auto">
              <a:spcBef>
                <a:spcPts val="0"/>
              </a:spcBef>
              <a:spcAft>
                <a:spcPts val="0"/>
              </a:spcAft>
              <a:defRPr/>
            </a:pPr>
            <a:r>
              <a:rPr lang="en-US" sz="1000" dirty="0">
                <a:latin typeface="+mn-lt"/>
              </a:rPr>
              <a:t>Cisco NAC</a:t>
            </a:r>
          </a:p>
        </p:txBody>
      </p:sp>
      <p:cxnSp>
        <p:nvCxnSpPr>
          <p:cNvPr id="14385" name="Straight Arrow Connector 291"/>
          <p:cNvCxnSpPr>
            <a:cxnSpLocks noChangeShapeType="1"/>
          </p:cNvCxnSpPr>
          <p:nvPr/>
        </p:nvCxnSpPr>
        <p:spPr bwMode="auto">
          <a:xfrm rot="10800000">
            <a:off x="6781800" y="1828800"/>
            <a:ext cx="400050" cy="349250"/>
          </a:xfrm>
          <a:prstGeom prst="straightConnector1">
            <a:avLst/>
          </a:prstGeom>
          <a:noFill/>
          <a:ln w="19050" algn="ctr">
            <a:solidFill>
              <a:schemeClr val="tx2"/>
            </a:solidFill>
            <a:round/>
            <a:headEnd type="arrow" w="med" len="med"/>
            <a:tailEnd type="arrow" w="med" len="med"/>
          </a:ln>
        </p:spPr>
      </p:cxnSp>
      <p:sp>
        <p:nvSpPr>
          <p:cNvPr id="130" name="Rounded Rectangle 129"/>
          <p:cNvSpPr/>
          <p:nvPr/>
        </p:nvSpPr>
        <p:spPr>
          <a:xfrm>
            <a:off x="3429000" y="1981200"/>
            <a:ext cx="1146175" cy="3352800"/>
          </a:xfrm>
          <a:prstGeom prst="roundRect">
            <a:avLst>
              <a:gd name="adj" fmla="val 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387" name="Picture 42" descr="File Server_Updated2005"/>
          <p:cNvPicPr>
            <a:picLocks noChangeAspect="1" noChangeArrowheads="1"/>
          </p:cNvPicPr>
          <p:nvPr/>
        </p:nvPicPr>
        <p:blipFill>
          <a:blip r:embed="rId16" cstate="print"/>
          <a:srcRect/>
          <a:stretch>
            <a:fillRect/>
          </a:stretch>
        </p:blipFill>
        <p:spPr bwMode="auto">
          <a:xfrm>
            <a:off x="2590800" y="2840038"/>
            <a:ext cx="295275" cy="392112"/>
          </a:xfrm>
          <a:prstGeom prst="rect">
            <a:avLst/>
          </a:prstGeom>
          <a:noFill/>
          <a:ln w="9525">
            <a:noFill/>
            <a:miter lim="800000"/>
            <a:headEnd/>
            <a:tailEnd/>
          </a:ln>
        </p:spPr>
      </p:pic>
      <p:sp>
        <p:nvSpPr>
          <p:cNvPr id="160" name="Rounded Rectangle 159"/>
          <p:cNvSpPr/>
          <p:nvPr/>
        </p:nvSpPr>
        <p:spPr>
          <a:xfrm>
            <a:off x="3500438" y="2671763"/>
            <a:ext cx="1004887" cy="823912"/>
          </a:xfrm>
          <a:prstGeom prst="roundRect">
            <a:avLst>
              <a:gd name="adj" fmla="val 12108"/>
            </a:avLst>
          </a:prstGeom>
          <a:no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19050">
                <a:solidFill>
                  <a:schemeClr val="tx1"/>
                </a:solidFill>
              </a:ln>
            </a:endParaRPr>
          </a:p>
        </p:txBody>
      </p:sp>
      <p:sp>
        <p:nvSpPr>
          <p:cNvPr id="162" name="Rounded Rectangle 161"/>
          <p:cNvSpPr/>
          <p:nvPr/>
        </p:nvSpPr>
        <p:spPr>
          <a:xfrm>
            <a:off x="3500438" y="4149725"/>
            <a:ext cx="1004887" cy="823913"/>
          </a:xfrm>
          <a:prstGeom prst="roundRect">
            <a:avLst>
              <a:gd name="adj" fmla="val 12108"/>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19050">
                <a:solidFill>
                  <a:schemeClr val="tx1"/>
                </a:solidFill>
              </a:ln>
            </a:endParaRPr>
          </a:p>
        </p:txBody>
      </p:sp>
      <p:pic>
        <p:nvPicPr>
          <p:cNvPr id="14390" name="Picture 36" descr="Router with firewall"/>
          <p:cNvPicPr>
            <a:picLocks noChangeAspect="1" noChangeArrowheads="1"/>
          </p:cNvPicPr>
          <p:nvPr/>
        </p:nvPicPr>
        <p:blipFill>
          <a:blip r:embed="rId17" cstate="print"/>
          <a:srcRect/>
          <a:stretch>
            <a:fillRect/>
          </a:stretch>
        </p:blipFill>
        <p:spPr bwMode="auto">
          <a:xfrm>
            <a:off x="8197850" y="4378325"/>
            <a:ext cx="412750" cy="346075"/>
          </a:xfrm>
          <a:prstGeom prst="rect">
            <a:avLst/>
          </a:prstGeom>
          <a:noFill/>
          <a:ln w="9525">
            <a:noFill/>
            <a:miter lim="800000"/>
            <a:headEnd/>
            <a:tailEnd/>
          </a:ln>
        </p:spPr>
      </p:pic>
      <p:pic>
        <p:nvPicPr>
          <p:cNvPr id="14391" name="Picture 36" descr="Router with firewall"/>
          <p:cNvPicPr>
            <a:picLocks noChangeAspect="1" noChangeArrowheads="1"/>
          </p:cNvPicPr>
          <p:nvPr/>
        </p:nvPicPr>
        <p:blipFill>
          <a:blip r:embed="rId17" cstate="print"/>
          <a:srcRect/>
          <a:stretch>
            <a:fillRect/>
          </a:stretch>
        </p:blipFill>
        <p:spPr bwMode="auto">
          <a:xfrm>
            <a:off x="8534400" y="4483100"/>
            <a:ext cx="412750" cy="346075"/>
          </a:xfrm>
          <a:prstGeom prst="rect">
            <a:avLst/>
          </a:prstGeom>
          <a:noFill/>
          <a:ln w="9525">
            <a:noFill/>
            <a:miter lim="800000"/>
            <a:headEnd/>
            <a:tailEnd/>
          </a:ln>
        </p:spPr>
      </p:pic>
      <p:grpSp>
        <p:nvGrpSpPr>
          <p:cNvPr id="14392" name="Group 109"/>
          <p:cNvGrpSpPr>
            <a:grpSpLocks/>
          </p:cNvGrpSpPr>
          <p:nvPr/>
        </p:nvGrpSpPr>
        <p:grpSpPr bwMode="auto">
          <a:xfrm>
            <a:off x="6191250" y="3105150"/>
            <a:ext cx="1352550" cy="933450"/>
            <a:chOff x="4189399" y="2580907"/>
            <a:chExt cx="936458" cy="565146"/>
          </a:xfrm>
        </p:grpSpPr>
        <p:pic>
          <p:nvPicPr>
            <p:cNvPr id="14423" name="Picture 14"/>
            <p:cNvPicPr>
              <a:picLocks noChangeArrowheads="1"/>
            </p:cNvPicPr>
            <p:nvPr/>
          </p:nvPicPr>
          <p:blipFill>
            <a:blip r:embed="rId6" cstate="print"/>
            <a:srcRect/>
            <a:stretch>
              <a:fillRect/>
            </a:stretch>
          </p:blipFill>
          <p:spPr bwMode="auto">
            <a:xfrm>
              <a:off x="4189399" y="2580907"/>
              <a:ext cx="936458" cy="565146"/>
            </a:xfrm>
            <a:prstGeom prst="rect">
              <a:avLst/>
            </a:prstGeom>
            <a:noFill/>
            <a:ln w="9525">
              <a:noFill/>
              <a:miter lim="800000"/>
              <a:headEnd/>
              <a:tailEnd/>
            </a:ln>
          </p:spPr>
        </p:pic>
        <p:sp>
          <p:nvSpPr>
            <p:cNvPr id="14424" name="TextBox 108"/>
            <p:cNvSpPr txBox="1">
              <a:spLocks noChangeArrowheads="1"/>
            </p:cNvSpPr>
            <p:nvPr/>
          </p:nvSpPr>
          <p:spPr bwMode="auto">
            <a:xfrm>
              <a:off x="4224634" y="2939423"/>
              <a:ext cx="881851" cy="149117"/>
            </a:xfrm>
            <a:prstGeom prst="rect">
              <a:avLst/>
            </a:prstGeom>
            <a:noFill/>
            <a:ln w="9525">
              <a:noFill/>
              <a:miter lim="800000"/>
              <a:headEnd/>
              <a:tailEnd/>
            </a:ln>
          </p:spPr>
          <p:txBody>
            <a:bodyPr>
              <a:spAutoFit/>
            </a:bodyPr>
            <a:lstStyle/>
            <a:p>
              <a:pPr algn="ctr"/>
              <a:r>
                <a:rPr lang="en-US" sz="1000" b="1" dirty="0"/>
                <a:t>IDS/IPS</a:t>
              </a:r>
            </a:p>
          </p:txBody>
        </p:sp>
      </p:grpSp>
      <p:pic>
        <p:nvPicPr>
          <p:cNvPr id="14393" name="Picture 63" descr="Guard"/>
          <p:cNvPicPr>
            <a:picLocks noChangeAspect="1" noChangeArrowheads="1"/>
          </p:cNvPicPr>
          <p:nvPr/>
        </p:nvPicPr>
        <p:blipFill>
          <a:blip r:embed="rId18" cstate="print"/>
          <a:srcRect/>
          <a:stretch>
            <a:fillRect/>
          </a:stretch>
        </p:blipFill>
        <p:spPr bwMode="auto">
          <a:xfrm>
            <a:off x="6340475" y="3235325"/>
            <a:ext cx="739775" cy="401638"/>
          </a:xfrm>
          <a:prstGeom prst="rect">
            <a:avLst/>
          </a:prstGeom>
          <a:noFill/>
          <a:ln w="9525">
            <a:noFill/>
            <a:miter lim="800000"/>
            <a:headEnd/>
            <a:tailEnd/>
          </a:ln>
        </p:spPr>
      </p:pic>
      <p:pic>
        <p:nvPicPr>
          <p:cNvPr id="14394" name="Picture 61" descr="Detector"/>
          <p:cNvPicPr>
            <a:picLocks noChangeAspect="1" noChangeArrowheads="1"/>
          </p:cNvPicPr>
          <p:nvPr/>
        </p:nvPicPr>
        <p:blipFill>
          <a:blip r:embed="rId19" cstate="print"/>
          <a:srcRect/>
          <a:stretch>
            <a:fillRect/>
          </a:stretch>
        </p:blipFill>
        <p:spPr bwMode="auto">
          <a:xfrm>
            <a:off x="6799263" y="3328988"/>
            <a:ext cx="631825" cy="404812"/>
          </a:xfrm>
          <a:prstGeom prst="rect">
            <a:avLst/>
          </a:prstGeom>
          <a:noFill/>
          <a:ln w="9525">
            <a:noFill/>
            <a:miter lim="800000"/>
            <a:headEnd/>
            <a:tailEnd/>
          </a:ln>
        </p:spPr>
      </p:pic>
      <p:sp>
        <p:nvSpPr>
          <p:cNvPr id="14395" name="TextBox 108"/>
          <p:cNvSpPr txBox="1">
            <a:spLocks noChangeArrowheads="1"/>
          </p:cNvSpPr>
          <p:nvPr/>
        </p:nvSpPr>
        <p:spPr bwMode="auto">
          <a:xfrm>
            <a:off x="633413" y="3600450"/>
            <a:ext cx="1500187" cy="238125"/>
          </a:xfrm>
          <a:prstGeom prst="rect">
            <a:avLst/>
          </a:prstGeom>
          <a:noFill/>
          <a:ln w="9525">
            <a:noFill/>
            <a:miter lim="800000"/>
            <a:headEnd/>
            <a:tailEnd/>
          </a:ln>
        </p:spPr>
        <p:txBody>
          <a:bodyPr>
            <a:spAutoFit/>
          </a:bodyPr>
          <a:lstStyle/>
          <a:p>
            <a:pPr algn="ctr">
              <a:lnSpc>
                <a:spcPct val="95000"/>
              </a:lnSpc>
            </a:pPr>
            <a:r>
              <a:rPr lang="en-US" sz="1000" dirty="0"/>
              <a:t>Pharmacy System</a:t>
            </a:r>
          </a:p>
        </p:txBody>
      </p:sp>
      <p:sp>
        <p:nvSpPr>
          <p:cNvPr id="116" name="Freeform 115"/>
          <p:cNvSpPr/>
          <p:nvPr/>
        </p:nvSpPr>
        <p:spPr bwMode="auto">
          <a:xfrm>
            <a:off x="2057400" y="2984500"/>
            <a:ext cx="3517900" cy="1924050"/>
          </a:xfrm>
          <a:custGeom>
            <a:avLst/>
            <a:gdLst>
              <a:gd name="connsiteX0" fmla="*/ 3786996 w 3936521"/>
              <a:gd name="connsiteY0" fmla="*/ 1886309 h 1886309"/>
              <a:gd name="connsiteX1" fmla="*/ 3761117 w 3936521"/>
              <a:gd name="connsiteY1" fmla="*/ 1006415 h 1886309"/>
              <a:gd name="connsiteX2" fmla="*/ 2734573 w 3936521"/>
              <a:gd name="connsiteY2" fmla="*/ 126521 h 1886309"/>
              <a:gd name="connsiteX3" fmla="*/ 879894 w 3936521"/>
              <a:gd name="connsiteY3" fmla="*/ 247290 h 1886309"/>
              <a:gd name="connsiteX4" fmla="*/ 0 w 3936521"/>
              <a:gd name="connsiteY4" fmla="*/ 178279 h 1886309"/>
              <a:gd name="connsiteX0" fmla="*/ 4054415 w 4203940"/>
              <a:gd name="connsiteY0" fmla="*/ 1886309 h 1886309"/>
              <a:gd name="connsiteX1" fmla="*/ 4028536 w 4203940"/>
              <a:gd name="connsiteY1" fmla="*/ 1006415 h 1886309"/>
              <a:gd name="connsiteX2" fmla="*/ 3001992 w 4203940"/>
              <a:gd name="connsiteY2" fmla="*/ 126521 h 1886309"/>
              <a:gd name="connsiteX3" fmla="*/ 1147313 w 4203940"/>
              <a:gd name="connsiteY3" fmla="*/ 247290 h 1886309"/>
              <a:gd name="connsiteX4" fmla="*/ 0 w 4203940"/>
              <a:gd name="connsiteY4" fmla="*/ 406879 h 1886309"/>
              <a:gd name="connsiteX0" fmla="*/ 4054415 w 4203940"/>
              <a:gd name="connsiteY0" fmla="*/ 1923211 h 1923211"/>
              <a:gd name="connsiteX1" fmla="*/ 4028536 w 4203940"/>
              <a:gd name="connsiteY1" fmla="*/ 1043317 h 1923211"/>
              <a:gd name="connsiteX2" fmla="*/ 3001992 w 4203940"/>
              <a:gd name="connsiteY2" fmla="*/ 163423 h 1923211"/>
              <a:gd name="connsiteX3" fmla="*/ 1143000 w 4203940"/>
              <a:gd name="connsiteY3" fmla="*/ 62781 h 1923211"/>
              <a:gd name="connsiteX4" fmla="*/ 0 w 4203940"/>
              <a:gd name="connsiteY4" fmla="*/ 443781 h 1923211"/>
              <a:gd name="connsiteX0" fmla="*/ 3368615 w 3518140"/>
              <a:gd name="connsiteY0" fmla="*/ 1923211 h 1923211"/>
              <a:gd name="connsiteX1" fmla="*/ 3342736 w 3518140"/>
              <a:gd name="connsiteY1" fmla="*/ 1043317 h 1923211"/>
              <a:gd name="connsiteX2" fmla="*/ 2316192 w 3518140"/>
              <a:gd name="connsiteY2" fmla="*/ 163423 h 1923211"/>
              <a:gd name="connsiteX3" fmla="*/ 457200 w 3518140"/>
              <a:gd name="connsiteY3" fmla="*/ 62781 h 1923211"/>
              <a:gd name="connsiteX4" fmla="*/ 0 w 3518140"/>
              <a:gd name="connsiteY4" fmla="*/ 62781 h 1923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140" h="1923211">
                <a:moveTo>
                  <a:pt x="3368615" y="1923211"/>
                </a:moveTo>
                <a:cubicBezTo>
                  <a:pt x="3443377" y="1629913"/>
                  <a:pt x="3518140" y="1336615"/>
                  <a:pt x="3342736" y="1043317"/>
                </a:cubicBezTo>
                <a:cubicBezTo>
                  <a:pt x="3167332" y="750019"/>
                  <a:pt x="2797115" y="326846"/>
                  <a:pt x="2316192" y="163423"/>
                </a:cubicBezTo>
                <a:cubicBezTo>
                  <a:pt x="1835269" y="0"/>
                  <a:pt x="843232" y="79555"/>
                  <a:pt x="457200" y="62781"/>
                </a:cubicBezTo>
                <a:cubicBezTo>
                  <a:pt x="71168" y="46007"/>
                  <a:pt x="155275" y="78596"/>
                  <a:pt x="0" y="62781"/>
                </a:cubicBezTo>
              </a:path>
            </a:pathLst>
          </a:custGeom>
          <a:noFill/>
          <a:ln w="22225" cap="flat" cmpd="sng" algn="ctr">
            <a:solidFill>
              <a:schemeClr val="accent4"/>
            </a:solidFill>
            <a:prstDash val="sysDot"/>
            <a:round/>
            <a:headEnd type="none" w="med" len="med"/>
            <a:tailEnd type="none" w="med" len="med"/>
          </a:ln>
          <a:effectLst/>
        </p:spPr>
        <p:txBody>
          <a:bodyPr wrap="none" lIns="82124" tIns="41061" rIns="82124" bIns="41061" anchor="ctr">
            <a:spAutoFit/>
          </a:bodyPr>
          <a:lstStyle/>
          <a:p>
            <a:pPr algn="ctr" defTabSz="814388" eaLnBrk="0" hangingPunct="0">
              <a:lnSpc>
                <a:spcPct val="90000"/>
              </a:lnSpc>
              <a:defRPr/>
            </a:pPr>
            <a:endParaRPr lang="en-US" sz="2400" b="1" dirty="0"/>
          </a:p>
        </p:txBody>
      </p:sp>
      <p:sp>
        <p:nvSpPr>
          <p:cNvPr id="119" name="Freeform 118"/>
          <p:cNvSpPr/>
          <p:nvPr/>
        </p:nvSpPr>
        <p:spPr bwMode="auto">
          <a:xfrm>
            <a:off x="2971800" y="3819525"/>
            <a:ext cx="2473325" cy="1154113"/>
          </a:xfrm>
          <a:custGeom>
            <a:avLst/>
            <a:gdLst>
              <a:gd name="connsiteX0" fmla="*/ 2323381 w 2419710"/>
              <a:gd name="connsiteY0" fmla="*/ 993476 h 1160253"/>
              <a:gd name="connsiteX1" fmla="*/ 2314755 w 2419710"/>
              <a:gd name="connsiteY1" fmla="*/ 251604 h 1160253"/>
              <a:gd name="connsiteX2" fmla="*/ 1693653 w 2419710"/>
              <a:gd name="connsiteY2" fmla="*/ 113581 h 1160253"/>
              <a:gd name="connsiteX3" fmla="*/ 1098430 w 2419710"/>
              <a:gd name="connsiteY3" fmla="*/ 148087 h 1160253"/>
              <a:gd name="connsiteX4" fmla="*/ 977661 w 2419710"/>
              <a:gd name="connsiteY4" fmla="*/ 1002102 h 1160253"/>
              <a:gd name="connsiteX5" fmla="*/ 140898 w 2419710"/>
              <a:gd name="connsiteY5" fmla="*/ 1096993 h 1160253"/>
              <a:gd name="connsiteX6" fmla="*/ 132272 w 2419710"/>
              <a:gd name="connsiteY6" fmla="*/ 1088366 h 1160253"/>
              <a:gd name="connsiteX0" fmla="*/ 2376577 w 2472906"/>
              <a:gd name="connsiteY0" fmla="*/ 993476 h 1160253"/>
              <a:gd name="connsiteX1" fmla="*/ 2367951 w 2472906"/>
              <a:gd name="connsiteY1" fmla="*/ 251604 h 1160253"/>
              <a:gd name="connsiteX2" fmla="*/ 1746849 w 2472906"/>
              <a:gd name="connsiteY2" fmla="*/ 113581 h 1160253"/>
              <a:gd name="connsiteX3" fmla="*/ 1151626 w 2472906"/>
              <a:gd name="connsiteY3" fmla="*/ 148087 h 1160253"/>
              <a:gd name="connsiteX4" fmla="*/ 1030857 w 2472906"/>
              <a:gd name="connsiteY4" fmla="*/ 1002102 h 1160253"/>
              <a:gd name="connsiteX5" fmla="*/ 194094 w 2472906"/>
              <a:gd name="connsiteY5" fmla="*/ 1096993 h 1160253"/>
              <a:gd name="connsiteX6" fmla="*/ 0 w 2472906"/>
              <a:gd name="connsiteY6" fmla="*/ 828136 h 1160253"/>
              <a:gd name="connsiteX0" fmla="*/ 2376577 w 2472906"/>
              <a:gd name="connsiteY0" fmla="*/ 993476 h 1153544"/>
              <a:gd name="connsiteX1" fmla="*/ 2367951 w 2472906"/>
              <a:gd name="connsiteY1" fmla="*/ 251604 h 1153544"/>
              <a:gd name="connsiteX2" fmla="*/ 1746849 w 2472906"/>
              <a:gd name="connsiteY2" fmla="*/ 113581 h 1153544"/>
              <a:gd name="connsiteX3" fmla="*/ 1151626 w 2472906"/>
              <a:gd name="connsiteY3" fmla="*/ 148087 h 1153544"/>
              <a:gd name="connsiteX4" fmla="*/ 1030857 w 2472906"/>
              <a:gd name="connsiteY4" fmla="*/ 1002102 h 1153544"/>
              <a:gd name="connsiteX5" fmla="*/ 228600 w 2472906"/>
              <a:gd name="connsiteY5" fmla="*/ 1056736 h 1153544"/>
              <a:gd name="connsiteX6" fmla="*/ 0 w 2472906"/>
              <a:gd name="connsiteY6" fmla="*/ 828136 h 115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2906" h="1153544">
                <a:moveTo>
                  <a:pt x="2376577" y="993476"/>
                </a:moveTo>
                <a:cubicBezTo>
                  <a:pt x="2424741" y="695864"/>
                  <a:pt x="2472906" y="398253"/>
                  <a:pt x="2367951" y="251604"/>
                </a:cubicBezTo>
                <a:cubicBezTo>
                  <a:pt x="2262996" y="104955"/>
                  <a:pt x="1949570" y="130834"/>
                  <a:pt x="1746849" y="113581"/>
                </a:cubicBezTo>
                <a:cubicBezTo>
                  <a:pt x="1544128" y="96328"/>
                  <a:pt x="1270958" y="0"/>
                  <a:pt x="1151626" y="148087"/>
                </a:cubicBezTo>
                <a:cubicBezTo>
                  <a:pt x="1032294" y="296174"/>
                  <a:pt x="1184695" y="850661"/>
                  <a:pt x="1030857" y="1002102"/>
                </a:cubicBezTo>
                <a:cubicBezTo>
                  <a:pt x="877019" y="1153544"/>
                  <a:pt x="400409" y="1085730"/>
                  <a:pt x="228600" y="1056736"/>
                </a:cubicBezTo>
                <a:cubicBezTo>
                  <a:pt x="56791" y="1027742"/>
                  <a:pt x="0" y="828136"/>
                  <a:pt x="0" y="828136"/>
                </a:cubicBezTo>
              </a:path>
            </a:pathLst>
          </a:custGeom>
          <a:noFill/>
          <a:ln w="25400" cap="flat" cmpd="sng" algn="ctr">
            <a:solidFill>
              <a:schemeClr val="accent4"/>
            </a:solidFill>
            <a:prstDash val="sysDot"/>
            <a:round/>
            <a:headEnd type="none" w="med" len="med"/>
            <a:tailEnd type="none" w="med" len="med"/>
          </a:ln>
          <a:effectLst/>
        </p:spPr>
        <p:txBody>
          <a:bodyPr wrap="none" lIns="82124" tIns="41061" rIns="82124" bIns="41061" anchor="ctr">
            <a:spAutoFit/>
          </a:bodyPr>
          <a:lstStyle/>
          <a:p>
            <a:pPr algn="ctr" defTabSz="814388" eaLnBrk="0" hangingPunct="0">
              <a:lnSpc>
                <a:spcPct val="90000"/>
              </a:lnSpc>
              <a:defRPr/>
            </a:pPr>
            <a:endParaRPr lang="en-US" sz="2400" b="1" dirty="0"/>
          </a:p>
        </p:txBody>
      </p:sp>
      <p:sp>
        <p:nvSpPr>
          <p:cNvPr id="120" name="Freeform 119"/>
          <p:cNvSpPr/>
          <p:nvPr/>
        </p:nvSpPr>
        <p:spPr bwMode="auto">
          <a:xfrm>
            <a:off x="5695950" y="2019300"/>
            <a:ext cx="3051175" cy="2906713"/>
          </a:xfrm>
          <a:custGeom>
            <a:avLst/>
            <a:gdLst>
              <a:gd name="connsiteX0" fmla="*/ 3050876 w 3050876"/>
              <a:gd name="connsiteY0" fmla="*/ 2431211 h 2905664"/>
              <a:gd name="connsiteX1" fmla="*/ 2852468 w 3050876"/>
              <a:gd name="connsiteY1" fmla="*/ 352245 h 2905664"/>
              <a:gd name="connsiteX2" fmla="*/ 1955321 w 3050876"/>
              <a:gd name="connsiteY2" fmla="*/ 317739 h 2905664"/>
              <a:gd name="connsiteX3" fmla="*/ 1385978 w 3050876"/>
              <a:gd name="connsiteY3" fmla="*/ 1465053 h 2905664"/>
              <a:gd name="connsiteX4" fmla="*/ 212785 w 3050876"/>
              <a:gd name="connsiteY4" fmla="*/ 1818736 h 2905664"/>
              <a:gd name="connsiteX5" fmla="*/ 109268 w 3050876"/>
              <a:gd name="connsiteY5" fmla="*/ 2905664 h 290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0876" h="2905664">
                <a:moveTo>
                  <a:pt x="3050876" y="2431211"/>
                </a:moveTo>
                <a:cubicBezTo>
                  <a:pt x="3042968" y="1567850"/>
                  <a:pt x="3035060" y="704490"/>
                  <a:pt x="2852468" y="352245"/>
                </a:cubicBezTo>
                <a:cubicBezTo>
                  <a:pt x="2669876" y="0"/>
                  <a:pt x="2199736" y="132271"/>
                  <a:pt x="1955321" y="317739"/>
                </a:cubicBezTo>
                <a:cubicBezTo>
                  <a:pt x="1710906" y="503207"/>
                  <a:pt x="1676401" y="1214887"/>
                  <a:pt x="1385978" y="1465053"/>
                </a:cubicBezTo>
                <a:cubicBezTo>
                  <a:pt x="1095555" y="1715219"/>
                  <a:pt x="425570" y="1578634"/>
                  <a:pt x="212785" y="1818736"/>
                </a:cubicBezTo>
                <a:cubicBezTo>
                  <a:pt x="0" y="2058838"/>
                  <a:pt x="54634" y="2482251"/>
                  <a:pt x="109268" y="2905664"/>
                </a:cubicBezTo>
              </a:path>
            </a:pathLst>
          </a:custGeom>
          <a:noFill/>
          <a:ln w="15875" cap="flat" cmpd="sng" algn="ctr">
            <a:solidFill>
              <a:schemeClr val="accent6"/>
            </a:solidFill>
            <a:prstDash val="dash"/>
            <a:round/>
            <a:headEnd type="none" w="med" len="med"/>
            <a:tailEnd type="none" w="med" len="med"/>
          </a:ln>
          <a:effectLst/>
        </p:spPr>
        <p:txBody>
          <a:bodyPr wrap="none" lIns="82124" tIns="41061" rIns="82124" bIns="41061" anchor="ctr">
            <a:spAutoFit/>
          </a:bodyPr>
          <a:lstStyle/>
          <a:p>
            <a:pPr algn="ctr" defTabSz="814388" eaLnBrk="0" hangingPunct="0">
              <a:lnSpc>
                <a:spcPct val="90000"/>
              </a:lnSpc>
              <a:defRPr/>
            </a:pPr>
            <a:endParaRPr lang="en-US" sz="2400" b="1" dirty="0"/>
          </a:p>
        </p:txBody>
      </p:sp>
      <p:grpSp>
        <p:nvGrpSpPr>
          <p:cNvPr id="14399" name="Group 111"/>
          <p:cNvGrpSpPr>
            <a:grpSpLocks/>
          </p:cNvGrpSpPr>
          <p:nvPr/>
        </p:nvGrpSpPr>
        <p:grpSpPr bwMode="auto">
          <a:xfrm>
            <a:off x="3984625" y="3810000"/>
            <a:ext cx="449263" cy="457200"/>
            <a:chOff x="2156604" y="1155940"/>
            <a:chExt cx="448573" cy="457200"/>
          </a:xfrm>
        </p:grpSpPr>
        <p:sp>
          <p:nvSpPr>
            <p:cNvPr id="14421" name="Oval 89"/>
            <p:cNvSpPr>
              <a:spLocks noChangeArrowheads="1"/>
            </p:cNvSpPr>
            <p:nvPr/>
          </p:nvSpPr>
          <p:spPr bwMode="auto">
            <a:xfrm>
              <a:off x="2156604" y="1155940"/>
              <a:ext cx="448573" cy="457200"/>
            </a:xfrm>
            <a:prstGeom prst="ellipse">
              <a:avLst/>
            </a:prstGeom>
            <a:noFill/>
            <a:ln w="53975" algn="ctr">
              <a:solidFill>
                <a:srgbClr val="FF0000"/>
              </a:solidFill>
              <a:round/>
              <a:headEnd/>
              <a:tailEnd/>
            </a:ln>
          </p:spPr>
          <p:txBody>
            <a:bodyPr wrap="none" lIns="82124" tIns="41061" rIns="82124" bIns="41061" anchor="ctr">
              <a:spAutoFit/>
            </a:bodyPr>
            <a:lstStyle/>
            <a:p>
              <a:pPr algn="ctr" defTabSz="814388" eaLnBrk="0" hangingPunct="0">
                <a:lnSpc>
                  <a:spcPct val="90000"/>
                </a:lnSpc>
              </a:pPr>
              <a:endParaRPr lang="en-US" sz="2400" b="1" dirty="0"/>
            </a:p>
          </p:txBody>
        </p:sp>
        <p:cxnSp>
          <p:nvCxnSpPr>
            <p:cNvPr id="14422" name="Straight Connector 90"/>
            <p:cNvCxnSpPr>
              <a:cxnSpLocks noChangeShapeType="1"/>
              <a:stCxn id="14421" idx="3"/>
              <a:endCxn id="14421" idx="7"/>
            </p:cNvCxnSpPr>
            <p:nvPr/>
          </p:nvCxnSpPr>
          <p:spPr bwMode="auto">
            <a:xfrm rot="5400000" flipH="1" flipV="1">
              <a:off x="2219245" y="1225945"/>
              <a:ext cx="323290" cy="317189"/>
            </a:xfrm>
            <a:prstGeom prst="line">
              <a:avLst/>
            </a:prstGeom>
            <a:noFill/>
            <a:ln w="53975" algn="ctr">
              <a:solidFill>
                <a:srgbClr val="FF0000"/>
              </a:solidFill>
              <a:round/>
              <a:headEnd/>
              <a:tailEnd/>
            </a:ln>
          </p:spPr>
        </p:cxnSp>
      </p:grpSp>
      <p:pic>
        <p:nvPicPr>
          <p:cNvPr id="14400" name="Picture 3" descr="432324018@09062009-2079"/>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466725" y="3124200"/>
            <a:ext cx="468313" cy="454025"/>
          </a:xfrm>
          <a:prstGeom prst="rect">
            <a:avLst/>
          </a:prstGeom>
          <a:noFill/>
          <a:ln w="9525">
            <a:noFill/>
            <a:miter lim="800000"/>
            <a:headEnd/>
            <a:tailEnd/>
          </a:ln>
        </p:spPr>
      </p:pic>
      <p:pic>
        <p:nvPicPr>
          <p:cNvPr id="14401" name="Picture 76"/>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285750" y="2660650"/>
            <a:ext cx="315913" cy="530225"/>
          </a:xfrm>
          <a:prstGeom prst="rect">
            <a:avLst/>
          </a:prstGeom>
          <a:noFill/>
          <a:ln w="9525">
            <a:noFill/>
            <a:miter lim="800000"/>
            <a:headEnd/>
            <a:tailEnd/>
          </a:ln>
        </p:spPr>
      </p:pic>
      <p:sp>
        <p:nvSpPr>
          <p:cNvPr id="14402" name="TextBox 97"/>
          <p:cNvSpPr txBox="1">
            <a:spLocks noChangeArrowheads="1"/>
          </p:cNvSpPr>
          <p:nvPr/>
        </p:nvSpPr>
        <p:spPr bwMode="auto">
          <a:xfrm>
            <a:off x="2336800" y="3200400"/>
            <a:ext cx="950913" cy="244475"/>
          </a:xfrm>
          <a:prstGeom prst="rect">
            <a:avLst/>
          </a:prstGeom>
          <a:noFill/>
          <a:ln w="9525">
            <a:noFill/>
            <a:miter lim="800000"/>
            <a:headEnd/>
            <a:tailEnd/>
          </a:ln>
        </p:spPr>
        <p:txBody>
          <a:bodyPr>
            <a:spAutoFit/>
          </a:bodyPr>
          <a:lstStyle/>
          <a:p>
            <a:r>
              <a:rPr lang="en-US" sz="1100" dirty="0"/>
              <a:t>RIS/PACS</a:t>
            </a:r>
          </a:p>
        </p:txBody>
      </p:sp>
      <p:sp>
        <p:nvSpPr>
          <p:cNvPr id="14403" name="Oval 98"/>
          <p:cNvSpPr>
            <a:spLocks noChangeArrowheads="1"/>
          </p:cNvSpPr>
          <p:nvPr/>
        </p:nvSpPr>
        <p:spPr bwMode="auto">
          <a:xfrm>
            <a:off x="4718050" y="3260725"/>
            <a:ext cx="147638" cy="155575"/>
          </a:xfrm>
          <a:prstGeom prst="ellipse">
            <a:avLst/>
          </a:prstGeom>
          <a:noFill/>
          <a:ln w="19050" algn="ctr">
            <a:solidFill>
              <a:schemeClr val="tx1"/>
            </a:solidFill>
            <a:round/>
            <a:headEnd/>
            <a:tailEnd/>
          </a:ln>
        </p:spPr>
        <p:txBody>
          <a:bodyPr lIns="82124" tIns="41061" rIns="82124" bIns="41061" anchor="ctr">
            <a:spAutoFit/>
          </a:bodyPr>
          <a:lstStyle/>
          <a:p>
            <a:pPr algn="ctr" defTabSz="814388" eaLnBrk="0" hangingPunct="0">
              <a:lnSpc>
                <a:spcPct val="90000"/>
              </a:lnSpc>
            </a:pPr>
            <a:endParaRPr lang="en-US" sz="2400" b="1" dirty="0"/>
          </a:p>
        </p:txBody>
      </p:sp>
      <p:sp>
        <p:nvSpPr>
          <p:cNvPr id="14404" name="Oval 99"/>
          <p:cNvSpPr>
            <a:spLocks noChangeArrowheads="1"/>
          </p:cNvSpPr>
          <p:nvPr/>
        </p:nvSpPr>
        <p:spPr bwMode="auto">
          <a:xfrm>
            <a:off x="4419600" y="3814763"/>
            <a:ext cx="146050" cy="155575"/>
          </a:xfrm>
          <a:prstGeom prst="ellipse">
            <a:avLst/>
          </a:prstGeom>
          <a:noFill/>
          <a:ln w="19050" algn="ctr">
            <a:solidFill>
              <a:schemeClr val="tx1"/>
            </a:solidFill>
            <a:round/>
            <a:headEnd/>
            <a:tailEnd/>
          </a:ln>
        </p:spPr>
        <p:txBody>
          <a:bodyPr lIns="82124" tIns="41061" rIns="82124" bIns="41061" anchor="ctr">
            <a:spAutoFit/>
          </a:bodyPr>
          <a:lstStyle/>
          <a:p>
            <a:pPr algn="ctr" defTabSz="814388" eaLnBrk="0" hangingPunct="0">
              <a:lnSpc>
                <a:spcPct val="90000"/>
              </a:lnSpc>
            </a:pPr>
            <a:endParaRPr lang="en-US" sz="2400" b="1" dirty="0"/>
          </a:p>
        </p:txBody>
      </p:sp>
      <p:sp>
        <p:nvSpPr>
          <p:cNvPr id="14405" name="Oval 100"/>
          <p:cNvSpPr>
            <a:spLocks noChangeArrowheads="1"/>
          </p:cNvSpPr>
          <p:nvPr/>
        </p:nvSpPr>
        <p:spPr bwMode="auto">
          <a:xfrm>
            <a:off x="7364413" y="2619375"/>
            <a:ext cx="146050" cy="155575"/>
          </a:xfrm>
          <a:prstGeom prst="ellipse">
            <a:avLst/>
          </a:prstGeom>
          <a:noFill/>
          <a:ln w="19050" algn="ctr">
            <a:solidFill>
              <a:schemeClr val="tx1"/>
            </a:solidFill>
            <a:round/>
            <a:headEnd/>
            <a:tailEnd/>
          </a:ln>
        </p:spPr>
        <p:txBody>
          <a:bodyPr lIns="82124" tIns="41061" rIns="82124" bIns="41061" anchor="ctr">
            <a:spAutoFit/>
          </a:bodyPr>
          <a:lstStyle/>
          <a:p>
            <a:pPr algn="ctr" defTabSz="814388" eaLnBrk="0" hangingPunct="0">
              <a:lnSpc>
                <a:spcPct val="90000"/>
              </a:lnSpc>
            </a:pPr>
            <a:endParaRPr lang="en-US" sz="2400" b="1" dirty="0"/>
          </a:p>
        </p:txBody>
      </p:sp>
      <p:sp>
        <p:nvSpPr>
          <p:cNvPr id="14406" name="Oval 101"/>
          <p:cNvSpPr>
            <a:spLocks noChangeArrowheads="1"/>
          </p:cNvSpPr>
          <p:nvPr/>
        </p:nvSpPr>
        <p:spPr bwMode="auto">
          <a:xfrm>
            <a:off x="8264525" y="2895600"/>
            <a:ext cx="147638" cy="155575"/>
          </a:xfrm>
          <a:prstGeom prst="ellipse">
            <a:avLst/>
          </a:prstGeom>
          <a:noFill/>
          <a:ln w="19050" algn="ctr">
            <a:solidFill>
              <a:schemeClr val="tx1"/>
            </a:solidFill>
            <a:round/>
            <a:headEnd/>
            <a:tailEnd/>
          </a:ln>
        </p:spPr>
        <p:txBody>
          <a:bodyPr lIns="82124" tIns="41061" rIns="82124" bIns="41061" anchor="ctr">
            <a:spAutoFit/>
          </a:bodyPr>
          <a:lstStyle/>
          <a:p>
            <a:pPr algn="ctr" defTabSz="814388" eaLnBrk="0" hangingPunct="0">
              <a:lnSpc>
                <a:spcPct val="90000"/>
              </a:lnSpc>
            </a:pPr>
            <a:endParaRPr lang="en-US" sz="2400" b="1" dirty="0"/>
          </a:p>
        </p:txBody>
      </p:sp>
      <p:sp>
        <p:nvSpPr>
          <p:cNvPr id="104" name="Rectangle 103"/>
          <p:cNvSpPr/>
          <p:nvPr/>
        </p:nvSpPr>
        <p:spPr bwMode="auto">
          <a:xfrm>
            <a:off x="7315200" y="3803948"/>
            <a:ext cx="838200" cy="92333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1000" dirty="0">
                <a:solidFill>
                  <a:schemeClr val="bg2"/>
                </a:solidFill>
              </a:rPr>
              <a:t>Only IPSec and/or SSL allowed to inside VPN termination device</a:t>
            </a:r>
          </a:p>
        </p:txBody>
      </p:sp>
      <p:sp>
        <p:nvSpPr>
          <p:cNvPr id="105" name="Rectangle 104"/>
          <p:cNvSpPr/>
          <p:nvPr/>
        </p:nvSpPr>
        <p:spPr bwMode="auto">
          <a:xfrm>
            <a:off x="7061200" y="1133475"/>
            <a:ext cx="762000" cy="638175"/>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1000" dirty="0">
                <a:solidFill>
                  <a:schemeClr val="bg2"/>
                </a:solidFill>
              </a:rPr>
              <a:t>Only supported VDI hosts permitted</a:t>
            </a:r>
          </a:p>
        </p:txBody>
      </p:sp>
      <p:sp>
        <p:nvSpPr>
          <p:cNvPr id="106" name="Rectangle 105"/>
          <p:cNvSpPr/>
          <p:nvPr/>
        </p:nvSpPr>
        <p:spPr bwMode="auto">
          <a:xfrm>
            <a:off x="6705600" y="4868863"/>
            <a:ext cx="1176338" cy="911225"/>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1000" dirty="0">
                <a:solidFill>
                  <a:schemeClr val="bg2"/>
                </a:solidFill>
              </a:rPr>
              <a:t>Only supported VDI protocols and access methods.  Deep packet inspection if not encrypted</a:t>
            </a:r>
          </a:p>
        </p:txBody>
      </p:sp>
      <p:sp>
        <p:nvSpPr>
          <p:cNvPr id="107" name="Rectangle 106"/>
          <p:cNvSpPr/>
          <p:nvPr/>
        </p:nvSpPr>
        <p:spPr bwMode="auto">
          <a:xfrm>
            <a:off x="4114800" y="5624513"/>
            <a:ext cx="914400" cy="638175"/>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1000" dirty="0">
                <a:solidFill>
                  <a:schemeClr val="bg2"/>
                </a:solidFill>
              </a:rPr>
              <a:t>Access to unauthorized hosts is prevented</a:t>
            </a:r>
          </a:p>
        </p:txBody>
      </p:sp>
      <p:cxnSp>
        <p:nvCxnSpPr>
          <p:cNvPr id="14411" name="Straight Arrow Connector 107"/>
          <p:cNvCxnSpPr>
            <a:cxnSpLocks noChangeShapeType="1"/>
            <a:stCxn id="104" idx="0"/>
            <a:endCxn id="14406" idx="3"/>
          </p:cNvCxnSpPr>
          <p:nvPr/>
        </p:nvCxnSpPr>
        <p:spPr bwMode="auto">
          <a:xfrm flipV="1">
            <a:off x="7734300" y="3028392"/>
            <a:ext cx="551846" cy="775556"/>
          </a:xfrm>
          <a:prstGeom prst="straightConnector1">
            <a:avLst/>
          </a:prstGeom>
          <a:noFill/>
          <a:ln w="19050" algn="ctr">
            <a:solidFill>
              <a:schemeClr val="tx1"/>
            </a:solidFill>
            <a:round/>
            <a:headEnd/>
            <a:tailEnd type="arrow" w="med" len="med"/>
          </a:ln>
        </p:spPr>
      </p:cxnSp>
      <p:pic>
        <p:nvPicPr>
          <p:cNvPr id="14412" name="Picture 36" descr="Router with firewall"/>
          <p:cNvPicPr>
            <a:picLocks noChangeAspect="1" noChangeArrowheads="1"/>
          </p:cNvPicPr>
          <p:nvPr/>
        </p:nvPicPr>
        <p:blipFill>
          <a:blip r:embed="rId17" cstate="print"/>
          <a:srcRect/>
          <a:stretch>
            <a:fillRect/>
          </a:stretch>
        </p:blipFill>
        <p:spPr bwMode="auto">
          <a:xfrm>
            <a:off x="8502650" y="2590800"/>
            <a:ext cx="412750" cy="346075"/>
          </a:xfrm>
          <a:prstGeom prst="rect">
            <a:avLst/>
          </a:prstGeom>
          <a:noFill/>
          <a:ln w="9525">
            <a:noFill/>
            <a:miter lim="800000"/>
            <a:headEnd/>
            <a:tailEnd/>
          </a:ln>
        </p:spPr>
      </p:pic>
      <p:cxnSp>
        <p:nvCxnSpPr>
          <p:cNvPr id="14413" name="Straight Arrow Connector 122"/>
          <p:cNvCxnSpPr>
            <a:cxnSpLocks noChangeShapeType="1"/>
            <a:stCxn id="105" idx="2"/>
            <a:endCxn id="14405" idx="0"/>
          </p:cNvCxnSpPr>
          <p:nvPr/>
        </p:nvCxnSpPr>
        <p:spPr bwMode="auto">
          <a:xfrm flipH="1">
            <a:off x="7437438" y="1771650"/>
            <a:ext cx="4762" cy="838200"/>
          </a:xfrm>
          <a:prstGeom prst="straightConnector1">
            <a:avLst/>
          </a:prstGeom>
          <a:noFill/>
          <a:ln w="19050" algn="ctr">
            <a:solidFill>
              <a:schemeClr val="tx1"/>
            </a:solidFill>
            <a:round/>
            <a:headEnd/>
            <a:tailEnd type="arrow" w="med" len="med"/>
          </a:ln>
        </p:spPr>
      </p:cxnSp>
      <p:cxnSp>
        <p:nvCxnSpPr>
          <p:cNvPr id="14414" name="Straight Arrow Connector 125"/>
          <p:cNvCxnSpPr>
            <a:cxnSpLocks noChangeShapeType="1"/>
          </p:cNvCxnSpPr>
          <p:nvPr/>
        </p:nvCxnSpPr>
        <p:spPr bwMode="auto">
          <a:xfrm rot="16200000" flipH="1">
            <a:off x="4341019" y="2794794"/>
            <a:ext cx="876300" cy="11112"/>
          </a:xfrm>
          <a:prstGeom prst="straightConnector1">
            <a:avLst/>
          </a:prstGeom>
          <a:noFill/>
          <a:ln w="19050" algn="ctr">
            <a:solidFill>
              <a:schemeClr val="tx1"/>
            </a:solidFill>
            <a:round/>
            <a:headEnd/>
            <a:tailEnd type="arrow" w="med" len="med"/>
          </a:ln>
        </p:spPr>
      </p:cxnSp>
      <p:sp>
        <p:nvSpPr>
          <p:cNvPr id="103" name="Rectangle 102"/>
          <p:cNvSpPr/>
          <p:nvPr/>
        </p:nvSpPr>
        <p:spPr bwMode="auto">
          <a:xfrm>
            <a:off x="4648200" y="1763713"/>
            <a:ext cx="1143000" cy="1184275"/>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1000" dirty="0">
                <a:solidFill>
                  <a:schemeClr val="bg2"/>
                </a:solidFill>
              </a:rPr>
              <a:t>Policy only </a:t>
            </a:r>
            <a:br>
              <a:rPr lang="en-US" sz="1000" dirty="0">
                <a:solidFill>
                  <a:schemeClr val="bg2"/>
                </a:solidFill>
              </a:rPr>
            </a:br>
            <a:r>
              <a:rPr lang="en-US" sz="1000" dirty="0">
                <a:solidFill>
                  <a:schemeClr val="bg2"/>
                </a:solidFill>
              </a:rPr>
              <a:t>allows access to authorized hosts and protocols.  Deep packet inspection using SSM module </a:t>
            </a:r>
            <a:br>
              <a:rPr lang="en-US" sz="1000" dirty="0">
                <a:solidFill>
                  <a:schemeClr val="bg2"/>
                </a:solidFill>
              </a:rPr>
            </a:br>
            <a:r>
              <a:rPr lang="en-US" sz="1000" dirty="0">
                <a:solidFill>
                  <a:schemeClr val="bg2"/>
                </a:solidFill>
              </a:rPr>
              <a:t>in ASA</a:t>
            </a:r>
          </a:p>
        </p:txBody>
      </p:sp>
      <p:sp>
        <p:nvSpPr>
          <p:cNvPr id="14416" name="Oval 133"/>
          <p:cNvSpPr>
            <a:spLocks noChangeArrowheads="1"/>
          </p:cNvSpPr>
          <p:nvPr/>
        </p:nvSpPr>
        <p:spPr bwMode="auto">
          <a:xfrm>
            <a:off x="5692775" y="4343400"/>
            <a:ext cx="146050" cy="155575"/>
          </a:xfrm>
          <a:prstGeom prst="ellipse">
            <a:avLst/>
          </a:prstGeom>
          <a:noFill/>
          <a:ln w="19050" algn="ctr">
            <a:solidFill>
              <a:schemeClr val="tx1"/>
            </a:solidFill>
            <a:round/>
            <a:headEnd/>
            <a:tailEnd/>
          </a:ln>
        </p:spPr>
        <p:txBody>
          <a:bodyPr lIns="82124" tIns="41061" rIns="82124" bIns="41061" anchor="ctr">
            <a:spAutoFit/>
          </a:bodyPr>
          <a:lstStyle/>
          <a:p>
            <a:pPr algn="ctr" defTabSz="814388" eaLnBrk="0" hangingPunct="0">
              <a:lnSpc>
                <a:spcPct val="90000"/>
              </a:lnSpc>
            </a:pPr>
            <a:endParaRPr lang="en-US" sz="2400" b="1" dirty="0"/>
          </a:p>
        </p:txBody>
      </p:sp>
      <p:cxnSp>
        <p:nvCxnSpPr>
          <p:cNvPr id="14417" name="Straight Arrow Connector 134"/>
          <p:cNvCxnSpPr>
            <a:cxnSpLocks noChangeShapeType="1"/>
            <a:stCxn id="106" idx="1"/>
            <a:endCxn id="14416" idx="5"/>
          </p:cNvCxnSpPr>
          <p:nvPr/>
        </p:nvCxnSpPr>
        <p:spPr bwMode="auto">
          <a:xfrm flipH="1" flipV="1">
            <a:off x="5818188" y="4486275"/>
            <a:ext cx="887412" cy="838200"/>
          </a:xfrm>
          <a:prstGeom prst="straightConnector1">
            <a:avLst/>
          </a:prstGeom>
          <a:noFill/>
          <a:ln w="19050" algn="ctr">
            <a:solidFill>
              <a:schemeClr val="tx1"/>
            </a:solidFill>
            <a:round/>
            <a:headEnd/>
            <a:tailEnd type="arrow" w="med" len="med"/>
          </a:ln>
        </p:spPr>
      </p:cxnSp>
      <p:cxnSp>
        <p:nvCxnSpPr>
          <p:cNvPr id="14418" name="Straight Arrow Connector 126"/>
          <p:cNvCxnSpPr>
            <a:cxnSpLocks noChangeShapeType="1"/>
          </p:cNvCxnSpPr>
          <p:nvPr/>
        </p:nvCxnSpPr>
        <p:spPr bwMode="auto">
          <a:xfrm rot="16200000" flipV="1">
            <a:off x="3663950" y="4799013"/>
            <a:ext cx="1677987" cy="20638"/>
          </a:xfrm>
          <a:prstGeom prst="straightConnector1">
            <a:avLst/>
          </a:prstGeom>
          <a:noFill/>
          <a:ln w="19050" algn="ctr">
            <a:solidFill>
              <a:schemeClr val="tx1"/>
            </a:solidFill>
            <a:round/>
            <a:headEnd/>
            <a:tailEnd type="arrow" w="med" len="med"/>
          </a:ln>
        </p:spPr>
      </p:cxnSp>
      <p:pic>
        <p:nvPicPr>
          <p:cNvPr id="14419" name="Picture 1040"/>
          <p:cNvPicPr>
            <a:picLocks noChangeArrowheads="1"/>
          </p:cNvPicPr>
          <p:nvPr/>
        </p:nvPicPr>
        <p:blipFill>
          <a:blip r:embed="rId22" cstate="print"/>
          <a:srcRect/>
          <a:stretch>
            <a:fillRect/>
          </a:stretch>
        </p:blipFill>
        <p:spPr bwMode="auto">
          <a:xfrm>
            <a:off x="6243638" y="5767388"/>
            <a:ext cx="501650" cy="346075"/>
          </a:xfrm>
          <a:prstGeom prst="rect">
            <a:avLst/>
          </a:prstGeom>
          <a:noFill/>
          <a:ln w="9525">
            <a:noFill/>
            <a:miter lim="800000"/>
            <a:headEnd/>
            <a:tailEnd/>
          </a:ln>
        </p:spPr>
      </p:pic>
      <p:sp>
        <p:nvSpPr>
          <p:cNvPr id="273" name="TextBox 272"/>
          <p:cNvSpPr txBox="1"/>
          <p:nvPr/>
        </p:nvSpPr>
        <p:spPr>
          <a:xfrm>
            <a:off x="6040437" y="6075402"/>
            <a:ext cx="988034" cy="553998"/>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000" dirty="0">
                <a:latin typeface="+mn-lt"/>
              </a:rPr>
              <a:t>Session</a:t>
            </a:r>
            <a:br>
              <a:rPr lang="en-US" sz="1000" dirty="0">
                <a:latin typeface="+mn-lt"/>
              </a:rPr>
            </a:br>
            <a:r>
              <a:rPr lang="en-US" sz="1000" dirty="0">
                <a:latin typeface="+mn-lt"/>
              </a:rPr>
              <a:t>Logging &amp;  Recording</a:t>
            </a:r>
          </a:p>
        </p:txBody>
      </p:sp>
      <p:sp>
        <p:nvSpPr>
          <p:cNvPr id="108" name="TextBox 107"/>
          <p:cNvSpPr txBox="1"/>
          <p:nvPr/>
        </p:nvSpPr>
        <p:spPr>
          <a:xfrm>
            <a:off x="1066800" y="5163979"/>
            <a:ext cx="2678250" cy="246221"/>
          </a:xfrm>
          <a:prstGeom prst="rect">
            <a:avLst/>
          </a:prstGeom>
          <a:noFill/>
          <a:scene3d>
            <a:camera prst="orthographicFront">
              <a:rot lat="0" lon="0" rev="0"/>
            </a:camera>
            <a:lightRig rig="threePt" dir="t"/>
          </a:scene3d>
        </p:spPr>
        <p:txBody>
          <a:bodyPr wrap="square">
            <a:spAutoFit/>
          </a:bodyPr>
          <a:lstStyle/>
          <a:p>
            <a:pPr fontAlgn="auto">
              <a:spcBef>
                <a:spcPts val="0"/>
              </a:spcBef>
              <a:spcAft>
                <a:spcPts val="0"/>
              </a:spcAft>
              <a:defRPr/>
            </a:pPr>
            <a:r>
              <a:rPr lang="en-US" sz="1000" dirty="0" smtClean="0">
                <a:latin typeface="+mn-lt"/>
              </a:rPr>
              <a:t>Identity Service Engine</a:t>
            </a:r>
            <a:endParaRPr lang="en-US" sz="1000" dirty="0">
              <a:latin typeface="+mn-lt"/>
            </a:endParaRPr>
          </a:p>
        </p:txBody>
      </p:sp>
      <p:pic>
        <p:nvPicPr>
          <p:cNvPr id="109" name="Picture 108"/>
          <p:cNvPicPr>
            <a:picLocks noChangeAspect="1"/>
          </p:cNvPicPr>
          <p:nvPr/>
        </p:nvPicPr>
        <p:blipFill>
          <a:blip r:embed="rId23"/>
          <a:stretch>
            <a:fillRect/>
          </a:stretch>
        </p:blipFill>
        <p:spPr>
          <a:xfrm>
            <a:off x="1447800" y="4724400"/>
            <a:ext cx="584200" cy="458486"/>
          </a:xfrm>
          <a:prstGeom prst="rect">
            <a:avLst/>
          </a:prstGeom>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15"/>
          <p:cNvPicPr>
            <a:picLocks noChangeArrowheads="1"/>
          </p:cNvPicPr>
          <p:nvPr/>
        </p:nvPicPr>
        <p:blipFill>
          <a:blip r:embed="rId6" cstate="print"/>
          <a:srcRect/>
          <a:stretch>
            <a:fillRect/>
          </a:stretch>
        </p:blipFill>
        <p:spPr bwMode="auto">
          <a:xfrm>
            <a:off x="6786563" y="4545013"/>
            <a:ext cx="1268412" cy="849312"/>
          </a:xfrm>
          <a:prstGeom prst="rect">
            <a:avLst/>
          </a:prstGeom>
          <a:noFill/>
          <a:ln w="9525">
            <a:noFill/>
            <a:miter lim="800000"/>
            <a:headEnd/>
            <a:tailEnd/>
          </a:ln>
        </p:spPr>
      </p:pic>
      <p:cxnSp>
        <p:nvCxnSpPr>
          <p:cNvPr id="15364" name="Straight Arrow Connector 123"/>
          <p:cNvCxnSpPr>
            <a:cxnSpLocks noChangeShapeType="1"/>
          </p:cNvCxnSpPr>
          <p:nvPr/>
        </p:nvCxnSpPr>
        <p:spPr bwMode="auto">
          <a:xfrm rot="5400000" flipH="1" flipV="1">
            <a:off x="6452394" y="3113881"/>
            <a:ext cx="2630488" cy="1355725"/>
          </a:xfrm>
          <a:prstGeom prst="straightConnector1">
            <a:avLst/>
          </a:prstGeom>
          <a:noFill/>
          <a:ln w="15875" algn="ctr">
            <a:solidFill>
              <a:schemeClr val="tx1"/>
            </a:solidFill>
            <a:round/>
            <a:headEnd/>
            <a:tailEnd/>
          </a:ln>
        </p:spPr>
      </p:cxnSp>
      <p:grpSp>
        <p:nvGrpSpPr>
          <p:cNvPr id="15365" name="Group 517"/>
          <p:cNvGrpSpPr>
            <a:grpSpLocks/>
          </p:cNvGrpSpPr>
          <p:nvPr/>
        </p:nvGrpSpPr>
        <p:grpSpPr bwMode="auto">
          <a:xfrm>
            <a:off x="136525" y="3886200"/>
            <a:ext cx="3292475" cy="1219200"/>
            <a:chOff x="230" y="1000"/>
            <a:chExt cx="2304" cy="643"/>
          </a:xfrm>
        </p:grpSpPr>
        <p:sp>
          <p:nvSpPr>
            <p:cNvPr id="15464" name="Rectangle 1595"/>
            <p:cNvSpPr>
              <a:spLocks noChangeArrowheads="1"/>
            </p:cNvSpPr>
            <p:nvPr/>
          </p:nvSpPr>
          <p:spPr bwMode="auto">
            <a:xfrm>
              <a:off x="230" y="1000"/>
              <a:ext cx="2304" cy="643"/>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dirty="0"/>
            </a:p>
          </p:txBody>
        </p:sp>
        <p:sp>
          <p:nvSpPr>
            <p:cNvPr id="114" name="Rectangle 113"/>
            <p:cNvSpPr/>
            <p:nvPr/>
          </p:nvSpPr>
          <p:spPr>
            <a:xfrm>
              <a:off x="244" y="1013"/>
              <a:ext cx="1092" cy="146"/>
            </a:xfrm>
            <a:prstGeom prst="rect">
              <a:avLst/>
            </a:prstGeom>
          </p:spPr>
          <p:txBody>
            <a:bodyPr wrap="none">
              <a:spAutoFit/>
            </a:bodyPr>
            <a:lstStyle/>
            <a:p>
              <a:pPr fontAlgn="auto">
                <a:spcBef>
                  <a:spcPts val="0"/>
                </a:spcBef>
                <a:spcAft>
                  <a:spcPts val="0"/>
                </a:spcAft>
                <a:defRPr/>
              </a:pPr>
              <a:r>
                <a:rPr lang="en-US" sz="1200" b="1" kern="0" dirty="0">
                  <a:solidFill>
                    <a:schemeClr val="tx2"/>
                  </a:solidFill>
                  <a:latin typeface="+mn-lt"/>
                </a:rPr>
                <a:t>LAB Security Zone</a:t>
              </a:r>
              <a:endParaRPr lang="en-US" sz="1200" b="1" dirty="0">
                <a:latin typeface="+mn-lt"/>
              </a:endParaRPr>
            </a:p>
          </p:txBody>
        </p:sp>
      </p:grpSp>
      <p:grpSp>
        <p:nvGrpSpPr>
          <p:cNvPr id="15366" name="Group 517"/>
          <p:cNvGrpSpPr>
            <a:grpSpLocks/>
          </p:cNvGrpSpPr>
          <p:nvPr/>
        </p:nvGrpSpPr>
        <p:grpSpPr bwMode="auto">
          <a:xfrm>
            <a:off x="136525" y="2306638"/>
            <a:ext cx="3292475" cy="990600"/>
            <a:chOff x="230" y="1000"/>
            <a:chExt cx="2304" cy="643"/>
          </a:xfrm>
        </p:grpSpPr>
        <p:sp>
          <p:nvSpPr>
            <p:cNvPr id="15462" name="Rectangle 1595"/>
            <p:cNvSpPr>
              <a:spLocks noChangeArrowheads="1"/>
            </p:cNvSpPr>
            <p:nvPr/>
          </p:nvSpPr>
          <p:spPr bwMode="auto">
            <a:xfrm>
              <a:off x="230" y="1000"/>
              <a:ext cx="2304" cy="643"/>
            </a:xfrm>
            <a:prstGeom prst="rect">
              <a:avLst/>
            </a:prstGeom>
            <a:gradFill rotWithShape="0">
              <a:gsLst>
                <a:gs pos="0">
                  <a:srgbClr val="47B0D5">
                    <a:alpha val="34998"/>
                  </a:srgbClr>
                </a:gs>
                <a:gs pos="100000">
                  <a:srgbClr val="8E8E95">
                    <a:alpha val="0"/>
                  </a:srgbClr>
                </a:gs>
              </a:gsLst>
              <a:lin ang="5400000"/>
            </a:gradFill>
            <a:ln w="12700" algn="ctr">
              <a:noFill/>
              <a:miter lim="800000"/>
              <a:headEnd/>
              <a:tailEnd/>
            </a:ln>
          </p:spPr>
          <p:txBody>
            <a:bodyPr wrap="none" lIns="27060" tIns="13531" rIns="27060" bIns="13531" anchor="ctr"/>
            <a:lstStyle/>
            <a:p>
              <a:pPr defTabSz="271463"/>
              <a:endParaRPr lang="en-US" dirty="0"/>
            </a:p>
          </p:txBody>
        </p:sp>
        <p:sp>
          <p:nvSpPr>
            <p:cNvPr id="118" name="Rectangle 117"/>
            <p:cNvSpPr/>
            <p:nvPr/>
          </p:nvSpPr>
          <p:spPr>
            <a:xfrm>
              <a:off x="244" y="1013"/>
              <a:ext cx="1341" cy="178"/>
            </a:xfrm>
            <a:prstGeom prst="rect">
              <a:avLst/>
            </a:prstGeom>
          </p:spPr>
          <p:txBody>
            <a:bodyPr wrap="none">
              <a:spAutoFit/>
            </a:bodyPr>
            <a:lstStyle/>
            <a:p>
              <a:pPr fontAlgn="auto">
                <a:spcBef>
                  <a:spcPts val="0"/>
                </a:spcBef>
                <a:spcAft>
                  <a:spcPts val="0"/>
                </a:spcAft>
                <a:defRPr/>
              </a:pPr>
              <a:r>
                <a:rPr lang="en-US" sz="1200" b="1" kern="0" dirty="0">
                  <a:solidFill>
                    <a:schemeClr val="tx2"/>
                  </a:solidFill>
                  <a:latin typeface="+mn-lt"/>
                </a:rPr>
                <a:t>Radiology Vendor Zone</a:t>
              </a:r>
              <a:endParaRPr lang="en-US" sz="1200" b="1" dirty="0">
                <a:latin typeface="+mn-lt"/>
              </a:endParaRPr>
            </a:p>
          </p:txBody>
        </p:sp>
      </p:grpSp>
      <p:grpSp>
        <p:nvGrpSpPr>
          <p:cNvPr id="15367" name="Group 42"/>
          <p:cNvGrpSpPr>
            <a:grpSpLocks noChangeAspect="1"/>
          </p:cNvGrpSpPr>
          <p:nvPr/>
        </p:nvGrpSpPr>
        <p:grpSpPr bwMode="auto">
          <a:xfrm rot="-6572770">
            <a:off x="590550" y="2665413"/>
            <a:ext cx="414337" cy="414338"/>
            <a:chOff x="3456" y="2016"/>
            <a:chExt cx="1540" cy="1542"/>
          </a:xfrm>
        </p:grpSpPr>
        <p:sp>
          <p:nvSpPr>
            <p:cNvPr id="15459" name="AutoShape 41"/>
            <p:cNvSpPr>
              <a:spLocks noChangeAspect="1" noChangeArrowheads="1" noTextEdit="1"/>
            </p:cNvSpPr>
            <p:nvPr/>
          </p:nvSpPr>
          <p:spPr bwMode="auto">
            <a:xfrm>
              <a:off x="3456" y="2016"/>
              <a:ext cx="1540" cy="1542"/>
            </a:xfrm>
            <a:prstGeom prst="rect">
              <a:avLst/>
            </a:prstGeom>
            <a:noFill/>
            <a:ln w="9525">
              <a:noFill/>
              <a:miter lim="800000"/>
              <a:headEnd/>
              <a:tailEnd/>
            </a:ln>
          </p:spPr>
          <p:txBody>
            <a:bodyPr/>
            <a:lstStyle/>
            <a:p>
              <a:endParaRPr lang="en-US" dirty="0"/>
            </a:p>
          </p:txBody>
        </p:sp>
        <p:sp>
          <p:nvSpPr>
            <p:cNvPr id="15460" name="Freeform 43"/>
            <p:cNvSpPr>
              <a:spLocks/>
            </p:cNvSpPr>
            <p:nvPr/>
          </p:nvSpPr>
          <p:spPr bwMode="auto">
            <a:xfrm>
              <a:off x="3468" y="2030"/>
              <a:ext cx="1494" cy="1498"/>
            </a:xfrm>
            <a:custGeom>
              <a:avLst/>
              <a:gdLst>
                <a:gd name="T0" fmla="*/ 4 w 1494"/>
                <a:gd name="T1" fmla="*/ 1440 h 1498"/>
                <a:gd name="T2" fmla="*/ 8 w 1494"/>
                <a:gd name="T3" fmla="*/ 1388 h 1498"/>
                <a:gd name="T4" fmla="*/ 48 w 1494"/>
                <a:gd name="T5" fmla="*/ 1364 h 1498"/>
                <a:gd name="T6" fmla="*/ 114 w 1494"/>
                <a:gd name="T7" fmla="*/ 1376 h 1498"/>
                <a:gd name="T8" fmla="*/ 196 w 1494"/>
                <a:gd name="T9" fmla="*/ 1402 h 1498"/>
                <a:gd name="T10" fmla="*/ 250 w 1494"/>
                <a:gd name="T11" fmla="*/ 1386 h 1498"/>
                <a:gd name="T12" fmla="*/ 268 w 1494"/>
                <a:gd name="T13" fmla="*/ 1340 h 1498"/>
                <a:gd name="T14" fmla="*/ 256 w 1494"/>
                <a:gd name="T15" fmla="*/ 1290 h 1498"/>
                <a:gd name="T16" fmla="*/ 236 w 1494"/>
                <a:gd name="T17" fmla="*/ 1214 h 1498"/>
                <a:gd name="T18" fmla="*/ 250 w 1494"/>
                <a:gd name="T19" fmla="*/ 1148 h 1498"/>
                <a:gd name="T20" fmla="*/ 286 w 1494"/>
                <a:gd name="T21" fmla="*/ 1140 h 1498"/>
                <a:gd name="T22" fmla="*/ 354 w 1494"/>
                <a:gd name="T23" fmla="*/ 1154 h 1498"/>
                <a:gd name="T24" fmla="*/ 422 w 1494"/>
                <a:gd name="T25" fmla="*/ 1174 h 1498"/>
                <a:gd name="T26" fmla="*/ 472 w 1494"/>
                <a:gd name="T27" fmla="*/ 1162 h 1498"/>
                <a:gd name="T28" fmla="*/ 492 w 1494"/>
                <a:gd name="T29" fmla="*/ 1120 h 1498"/>
                <a:gd name="T30" fmla="*/ 470 w 1494"/>
                <a:gd name="T31" fmla="*/ 1044 h 1498"/>
                <a:gd name="T32" fmla="*/ 456 w 1494"/>
                <a:gd name="T33" fmla="*/ 988 h 1498"/>
                <a:gd name="T34" fmla="*/ 460 w 1494"/>
                <a:gd name="T35" fmla="*/ 950 h 1498"/>
                <a:gd name="T36" fmla="*/ 480 w 1494"/>
                <a:gd name="T37" fmla="*/ 916 h 1498"/>
                <a:gd name="T38" fmla="*/ 548 w 1494"/>
                <a:gd name="T39" fmla="*/ 916 h 1498"/>
                <a:gd name="T40" fmla="*/ 642 w 1494"/>
                <a:gd name="T41" fmla="*/ 942 h 1498"/>
                <a:gd name="T42" fmla="*/ 694 w 1494"/>
                <a:gd name="T43" fmla="*/ 940 h 1498"/>
                <a:gd name="T44" fmla="*/ 718 w 1494"/>
                <a:gd name="T45" fmla="*/ 904 h 1498"/>
                <a:gd name="T46" fmla="*/ 710 w 1494"/>
                <a:gd name="T47" fmla="*/ 852 h 1498"/>
                <a:gd name="T48" fmla="*/ 686 w 1494"/>
                <a:gd name="T49" fmla="*/ 780 h 1498"/>
                <a:gd name="T50" fmla="*/ 686 w 1494"/>
                <a:gd name="T51" fmla="*/ 716 h 1498"/>
                <a:gd name="T52" fmla="*/ 704 w 1494"/>
                <a:gd name="T53" fmla="*/ 690 h 1498"/>
                <a:gd name="T54" fmla="*/ 746 w 1494"/>
                <a:gd name="T55" fmla="*/ 682 h 1498"/>
                <a:gd name="T56" fmla="*/ 826 w 1494"/>
                <a:gd name="T57" fmla="*/ 706 h 1498"/>
                <a:gd name="T58" fmla="*/ 884 w 1494"/>
                <a:gd name="T59" fmla="*/ 720 h 1498"/>
                <a:gd name="T60" fmla="*/ 912 w 1494"/>
                <a:gd name="T61" fmla="*/ 716 h 1498"/>
                <a:gd name="T62" fmla="*/ 932 w 1494"/>
                <a:gd name="T63" fmla="*/ 700 h 1498"/>
                <a:gd name="T64" fmla="*/ 944 w 1494"/>
                <a:gd name="T65" fmla="*/ 674 h 1498"/>
                <a:gd name="T66" fmla="*/ 944 w 1494"/>
                <a:gd name="T67" fmla="*/ 638 h 1498"/>
                <a:gd name="T68" fmla="*/ 916 w 1494"/>
                <a:gd name="T69" fmla="*/ 556 h 1498"/>
                <a:gd name="T70" fmla="*/ 910 w 1494"/>
                <a:gd name="T71" fmla="*/ 502 h 1498"/>
                <a:gd name="T72" fmla="*/ 914 w 1494"/>
                <a:gd name="T73" fmla="*/ 484 h 1498"/>
                <a:gd name="T74" fmla="*/ 920 w 1494"/>
                <a:gd name="T75" fmla="*/ 470 h 1498"/>
                <a:gd name="T76" fmla="*/ 950 w 1494"/>
                <a:gd name="T77" fmla="*/ 458 h 1498"/>
                <a:gd name="T78" fmla="*/ 1010 w 1494"/>
                <a:gd name="T79" fmla="*/ 464 h 1498"/>
                <a:gd name="T80" fmla="*/ 1102 w 1494"/>
                <a:gd name="T81" fmla="*/ 488 h 1498"/>
                <a:gd name="T82" fmla="*/ 1154 w 1494"/>
                <a:gd name="T83" fmla="*/ 480 h 1498"/>
                <a:gd name="T84" fmla="*/ 1168 w 1494"/>
                <a:gd name="T85" fmla="*/ 440 h 1498"/>
                <a:gd name="T86" fmla="*/ 1158 w 1494"/>
                <a:gd name="T87" fmla="*/ 368 h 1498"/>
                <a:gd name="T88" fmla="*/ 1134 w 1494"/>
                <a:gd name="T89" fmla="*/ 298 h 1498"/>
                <a:gd name="T90" fmla="*/ 1144 w 1494"/>
                <a:gd name="T91" fmla="*/ 256 h 1498"/>
                <a:gd name="T92" fmla="*/ 1172 w 1494"/>
                <a:gd name="T93" fmla="*/ 234 h 1498"/>
                <a:gd name="T94" fmla="*/ 1206 w 1494"/>
                <a:gd name="T95" fmla="*/ 228 h 1498"/>
                <a:gd name="T96" fmla="*/ 1270 w 1494"/>
                <a:gd name="T97" fmla="*/ 248 h 1498"/>
                <a:gd name="T98" fmla="*/ 1344 w 1494"/>
                <a:gd name="T99" fmla="*/ 262 h 1498"/>
                <a:gd name="T100" fmla="*/ 1386 w 1494"/>
                <a:gd name="T101" fmla="*/ 252 h 1498"/>
                <a:gd name="T102" fmla="*/ 1402 w 1494"/>
                <a:gd name="T103" fmla="*/ 212 h 1498"/>
                <a:gd name="T104" fmla="*/ 1382 w 1494"/>
                <a:gd name="T105" fmla="*/ 144 h 1498"/>
                <a:gd name="T106" fmla="*/ 1362 w 1494"/>
                <a:gd name="T107" fmla="*/ 90 h 1498"/>
                <a:gd name="T108" fmla="*/ 1370 w 1494"/>
                <a:gd name="T109" fmla="*/ 32 h 1498"/>
                <a:gd name="T110" fmla="*/ 1404 w 1494"/>
                <a:gd name="T111" fmla="*/ 0 h 1498"/>
                <a:gd name="T112" fmla="*/ 1462 w 1494"/>
                <a:gd name="T113" fmla="*/ 10 h 1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4"/>
                <a:gd name="T172" fmla="*/ 0 h 1498"/>
                <a:gd name="T173" fmla="*/ 1494 w 1494"/>
                <a:gd name="T174" fmla="*/ 1498 h 1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4" h="1498">
                  <a:moveTo>
                    <a:pt x="24" y="1498"/>
                  </a:moveTo>
                  <a:lnTo>
                    <a:pt x="12" y="1472"/>
                  </a:lnTo>
                  <a:lnTo>
                    <a:pt x="4" y="1440"/>
                  </a:lnTo>
                  <a:lnTo>
                    <a:pt x="0" y="1424"/>
                  </a:lnTo>
                  <a:lnTo>
                    <a:pt x="2" y="1404"/>
                  </a:lnTo>
                  <a:lnTo>
                    <a:pt x="8" y="1388"/>
                  </a:lnTo>
                  <a:lnTo>
                    <a:pt x="20" y="1378"/>
                  </a:lnTo>
                  <a:lnTo>
                    <a:pt x="30" y="1368"/>
                  </a:lnTo>
                  <a:lnTo>
                    <a:pt x="48" y="1364"/>
                  </a:lnTo>
                  <a:lnTo>
                    <a:pt x="68" y="1364"/>
                  </a:lnTo>
                  <a:lnTo>
                    <a:pt x="88" y="1368"/>
                  </a:lnTo>
                  <a:lnTo>
                    <a:pt x="114" y="1376"/>
                  </a:lnTo>
                  <a:lnTo>
                    <a:pt x="142" y="1388"/>
                  </a:lnTo>
                  <a:lnTo>
                    <a:pt x="168" y="1396"/>
                  </a:lnTo>
                  <a:lnTo>
                    <a:pt x="196" y="1402"/>
                  </a:lnTo>
                  <a:lnTo>
                    <a:pt x="214" y="1402"/>
                  </a:lnTo>
                  <a:lnTo>
                    <a:pt x="234" y="1396"/>
                  </a:lnTo>
                  <a:lnTo>
                    <a:pt x="250" y="1386"/>
                  </a:lnTo>
                  <a:lnTo>
                    <a:pt x="258" y="1376"/>
                  </a:lnTo>
                  <a:lnTo>
                    <a:pt x="264" y="1366"/>
                  </a:lnTo>
                  <a:lnTo>
                    <a:pt x="268" y="1340"/>
                  </a:lnTo>
                  <a:lnTo>
                    <a:pt x="266" y="1344"/>
                  </a:lnTo>
                  <a:lnTo>
                    <a:pt x="266" y="1320"/>
                  </a:lnTo>
                  <a:lnTo>
                    <a:pt x="256" y="1290"/>
                  </a:lnTo>
                  <a:lnTo>
                    <a:pt x="248" y="1264"/>
                  </a:lnTo>
                  <a:lnTo>
                    <a:pt x="240" y="1234"/>
                  </a:lnTo>
                  <a:lnTo>
                    <a:pt x="236" y="1214"/>
                  </a:lnTo>
                  <a:lnTo>
                    <a:pt x="236" y="1190"/>
                  </a:lnTo>
                  <a:lnTo>
                    <a:pt x="240" y="1168"/>
                  </a:lnTo>
                  <a:lnTo>
                    <a:pt x="250" y="1148"/>
                  </a:lnTo>
                  <a:lnTo>
                    <a:pt x="264" y="1142"/>
                  </a:lnTo>
                  <a:lnTo>
                    <a:pt x="272" y="1140"/>
                  </a:lnTo>
                  <a:lnTo>
                    <a:pt x="286" y="1140"/>
                  </a:lnTo>
                  <a:lnTo>
                    <a:pt x="298" y="1140"/>
                  </a:lnTo>
                  <a:lnTo>
                    <a:pt x="322" y="1144"/>
                  </a:lnTo>
                  <a:lnTo>
                    <a:pt x="354" y="1154"/>
                  </a:lnTo>
                  <a:lnTo>
                    <a:pt x="372" y="1162"/>
                  </a:lnTo>
                  <a:lnTo>
                    <a:pt x="394" y="1168"/>
                  </a:lnTo>
                  <a:lnTo>
                    <a:pt x="422" y="1174"/>
                  </a:lnTo>
                  <a:lnTo>
                    <a:pt x="446" y="1174"/>
                  </a:lnTo>
                  <a:lnTo>
                    <a:pt x="460" y="1170"/>
                  </a:lnTo>
                  <a:lnTo>
                    <a:pt x="472" y="1162"/>
                  </a:lnTo>
                  <a:lnTo>
                    <a:pt x="484" y="1150"/>
                  </a:lnTo>
                  <a:lnTo>
                    <a:pt x="490" y="1138"/>
                  </a:lnTo>
                  <a:lnTo>
                    <a:pt x="492" y="1120"/>
                  </a:lnTo>
                  <a:lnTo>
                    <a:pt x="490" y="1102"/>
                  </a:lnTo>
                  <a:lnTo>
                    <a:pt x="482" y="1078"/>
                  </a:lnTo>
                  <a:lnTo>
                    <a:pt x="470" y="1044"/>
                  </a:lnTo>
                  <a:lnTo>
                    <a:pt x="462" y="1016"/>
                  </a:lnTo>
                  <a:lnTo>
                    <a:pt x="458" y="1002"/>
                  </a:lnTo>
                  <a:lnTo>
                    <a:pt x="456" y="988"/>
                  </a:lnTo>
                  <a:lnTo>
                    <a:pt x="456" y="972"/>
                  </a:lnTo>
                  <a:lnTo>
                    <a:pt x="456" y="964"/>
                  </a:lnTo>
                  <a:lnTo>
                    <a:pt x="460" y="950"/>
                  </a:lnTo>
                  <a:lnTo>
                    <a:pt x="464" y="934"/>
                  </a:lnTo>
                  <a:lnTo>
                    <a:pt x="472" y="924"/>
                  </a:lnTo>
                  <a:lnTo>
                    <a:pt x="480" y="916"/>
                  </a:lnTo>
                  <a:lnTo>
                    <a:pt x="496" y="912"/>
                  </a:lnTo>
                  <a:lnTo>
                    <a:pt x="518" y="910"/>
                  </a:lnTo>
                  <a:lnTo>
                    <a:pt x="548" y="916"/>
                  </a:lnTo>
                  <a:lnTo>
                    <a:pt x="592" y="928"/>
                  </a:lnTo>
                  <a:lnTo>
                    <a:pt x="620" y="938"/>
                  </a:lnTo>
                  <a:lnTo>
                    <a:pt x="642" y="942"/>
                  </a:lnTo>
                  <a:lnTo>
                    <a:pt x="658" y="944"/>
                  </a:lnTo>
                  <a:lnTo>
                    <a:pt x="682" y="944"/>
                  </a:lnTo>
                  <a:lnTo>
                    <a:pt x="694" y="940"/>
                  </a:lnTo>
                  <a:lnTo>
                    <a:pt x="704" y="934"/>
                  </a:lnTo>
                  <a:lnTo>
                    <a:pt x="714" y="920"/>
                  </a:lnTo>
                  <a:lnTo>
                    <a:pt x="718" y="904"/>
                  </a:lnTo>
                  <a:lnTo>
                    <a:pt x="718" y="888"/>
                  </a:lnTo>
                  <a:lnTo>
                    <a:pt x="714" y="870"/>
                  </a:lnTo>
                  <a:lnTo>
                    <a:pt x="710" y="852"/>
                  </a:lnTo>
                  <a:lnTo>
                    <a:pt x="702" y="830"/>
                  </a:lnTo>
                  <a:lnTo>
                    <a:pt x="694" y="808"/>
                  </a:lnTo>
                  <a:lnTo>
                    <a:pt x="686" y="780"/>
                  </a:lnTo>
                  <a:lnTo>
                    <a:pt x="680" y="752"/>
                  </a:lnTo>
                  <a:lnTo>
                    <a:pt x="682" y="732"/>
                  </a:lnTo>
                  <a:lnTo>
                    <a:pt x="686" y="716"/>
                  </a:lnTo>
                  <a:lnTo>
                    <a:pt x="690" y="708"/>
                  </a:lnTo>
                  <a:lnTo>
                    <a:pt x="696" y="698"/>
                  </a:lnTo>
                  <a:lnTo>
                    <a:pt x="704" y="690"/>
                  </a:lnTo>
                  <a:lnTo>
                    <a:pt x="718" y="684"/>
                  </a:lnTo>
                  <a:lnTo>
                    <a:pt x="734" y="682"/>
                  </a:lnTo>
                  <a:lnTo>
                    <a:pt x="746" y="682"/>
                  </a:lnTo>
                  <a:lnTo>
                    <a:pt x="760" y="684"/>
                  </a:lnTo>
                  <a:lnTo>
                    <a:pt x="794" y="694"/>
                  </a:lnTo>
                  <a:lnTo>
                    <a:pt x="826" y="706"/>
                  </a:lnTo>
                  <a:lnTo>
                    <a:pt x="844" y="714"/>
                  </a:lnTo>
                  <a:lnTo>
                    <a:pt x="862" y="718"/>
                  </a:lnTo>
                  <a:lnTo>
                    <a:pt x="884" y="720"/>
                  </a:lnTo>
                  <a:lnTo>
                    <a:pt x="898" y="720"/>
                  </a:lnTo>
                  <a:lnTo>
                    <a:pt x="904" y="718"/>
                  </a:lnTo>
                  <a:lnTo>
                    <a:pt x="912" y="716"/>
                  </a:lnTo>
                  <a:lnTo>
                    <a:pt x="920" y="712"/>
                  </a:lnTo>
                  <a:lnTo>
                    <a:pt x="926" y="708"/>
                  </a:lnTo>
                  <a:lnTo>
                    <a:pt x="932" y="700"/>
                  </a:lnTo>
                  <a:lnTo>
                    <a:pt x="936" y="694"/>
                  </a:lnTo>
                  <a:lnTo>
                    <a:pt x="940" y="684"/>
                  </a:lnTo>
                  <a:lnTo>
                    <a:pt x="944" y="674"/>
                  </a:lnTo>
                  <a:lnTo>
                    <a:pt x="944" y="668"/>
                  </a:lnTo>
                  <a:lnTo>
                    <a:pt x="946" y="656"/>
                  </a:lnTo>
                  <a:lnTo>
                    <a:pt x="944" y="638"/>
                  </a:lnTo>
                  <a:lnTo>
                    <a:pt x="936" y="612"/>
                  </a:lnTo>
                  <a:lnTo>
                    <a:pt x="924" y="582"/>
                  </a:lnTo>
                  <a:lnTo>
                    <a:pt x="916" y="556"/>
                  </a:lnTo>
                  <a:lnTo>
                    <a:pt x="912" y="540"/>
                  </a:lnTo>
                  <a:lnTo>
                    <a:pt x="908" y="522"/>
                  </a:lnTo>
                  <a:lnTo>
                    <a:pt x="910" y="502"/>
                  </a:lnTo>
                  <a:lnTo>
                    <a:pt x="912" y="492"/>
                  </a:lnTo>
                  <a:lnTo>
                    <a:pt x="914" y="486"/>
                  </a:lnTo>
                  <a:lnTo>
                    <a:pt x="914" y="484"/>
                  </a:lnTo>
                  <a:lnTo>
                    <a:pt x="912" y="488"/>
                  </a:lnTo>
                  <a:lnTo>
                    <a:pt x="916" y="478"/>
                  </a:lnTo>
                  <a:lnTo>
                    <a:pt x="920" y="470"/>
                  </a:lnTo>
                  <a:lnTo>
                    <a:pt x="932" y="464"/>
                  </a:lnTo>
                  <a:lnTo>
                    <a:pt x="942" y="460"/>
                  </a:lnTo>
                  <a:lnTo>
                    <a:pt x="950" y="458"/>
                  </a:lnTo>
                  <a:lnTo>
                    <a:pt x="966" y="456"/>
                  </a:lnTo>
                  <a:lnTo>
                    <a:pt x="990" y="460"/>
                  </a:lnTo>
                  <a:lnTo>
                    <a:pt x="1010" y="464"/>
                  </a:lnTo>
                  <a:lnTo>
                    <a:pt x="1042" y="474"/>
                  </a:lnTo>
                  <a:lnTo>
                    <a:pt x="1076" y="484"/>
                  </a:lnTo>
                  <a:lnTo>
                    <a:pt x="1102" y="488"/>
                  </a:lnTo>
                  <a:lnTo>
                    <a:pt x="1130" y="492"/>
                  </a:lnTo>
                  <a:lnTo>
                    <a:pt x="1142" y="486"/>
                  </a:lnTo>
                  <a:lnTo>
                    <a:pt x="1154" y="480"/>
                  </a:lnTo>
                  <a:lnTo>
                    <a:pt x="1166" y="462"/>
                  </a:lnTo>
                  <a:lnTo>
                    <a:pt x="1168" y="446"/>
                  </a:lnTo>
                  <a:lnTo>
                    <a:pt x="1168" y="440"/>
                  </a:lnTo>
                  <a:lnTo>
                    <a:pt x="1168" y="416"/>
                  </a:lnTo>
                  <a:lnTo>
                    <a:pt x="1164" y="388"/>
                  </a:lnTo>
                  <a:lnTo>
                    <a:pt x="1158" y="368"/>
                  </a:lnTo>
                  <a:lnTo>
                    <a:pt x="1150" y="346"/>
                  </a:lnTo>
                  <a:lnTo>
                    <a:pt x="1140" y="322"/>
                  </a:lnTo>
                  <a:lnTo>
                    <a:pt x="1134" y="298"/>
                  </a:lnTo>
                  <a:lnTo>
                    <a:pt x="1138" y="274"/>
                  </a:lnTo>
                  <a:lnTo>
                    <a:pt x="1140" y="264"/>
                  </a:lnTo>
                  <a:lnTo>
                    <a:pt x="1144" y="256"/>
                  </a:lnTo>
                  <a:lnTo>
                    <a:pt x="1150" y="246"/>
                  </a:lnTo>
                  <a:lnTo>
                    <a:pt x="1160" y="238"/>
                  </a:lnTo>
                  <a:lnTo>
                    <a:pt x="1172" y="234"/>
                  </a:lnTo>
                  <a:lnTo>
                    <a:pt x="1184" y="230"/>
                  </a:lnTo>
                  <a:lnTo>
                    <a:pt x="1198" y="228"/>
                  </a:lnTo>
                  <a:lnTo>
                    <a:pt x="1206" y="228"/>
                  </a:lnTo>
                  <a:lnTo>
                    <a:pt x="1224" y="234"/>
                  </a:lnTo>
                  <a:lnTo>
                    <a:pt x="1244" y="238"/>
                  </a:lnTo>
                  <a:lnTo>
                    <a:pt x="1270" y="248"/>
                  </a:lnTo>
                  <a:lnTo>
                    <a:pt x="1294" y="254"/>
                  </a:lnTo>
                  <a:lnTo>
                    <a:pt x="1320" y="260"/>
                  </a:lnTo>
                  <a:lnTo>
                    <a:pt x="1344" y="262"/>
                  </a:lnTo>
                  <a:lnTo>
                    <a:pt x="1360" y="262"/>
                  </a:lnTo>
                  <a:lnTo>
                    <a:pt x="1374" y="260"/>
                  </a:lnTo>
                  <a:lnTo>
                    <a:pt x="1386" y="252"/>
                  </a:lnTo>
                  <a:lnTo>
                    <a:pt x="1396" y="238"/>
                  </a:lnTo>
                  <a:lnTo>
                    <a:pt x="1400" y="226"/>
                  </a:lnTo>
                  <a:lnTo>
                    <a:pt x="1402" y="212"/>
                  </a:lnTo>
                  <a:lnTo>
                    <a:pt x="1398" y="188"/>
                  </a:lnTo>
                  <a:lnTo>
                    <a:pt x="1390" y="162"/>
                  </a:lnTo>
                  <a:lnTo>
                    <a:pt x="1382" y="144"/>
                  </a:lnTo>
                  <a:lnTo>
                    <a:pt x="1374" y="126"/>
                  </a:lnTo>
                  <a:lnTo>
                    <a:pt x="1368" y="110"/>
                  </a:lnTo>
                  <a:lnTo>
                    <a:pt x="1362" y="90"/>
                  </a:lnTo>
                  <a:lnTo>
                    <a:pt x="1360" y="72"/>
                  </a:lnTo>
                  <a:lnTo>
                    <a:pt x="1362" y="58"/>
                  </a:lnTo>
                  <a:lnTo>
                    <a:pt x="1370" y="32"/>
                  </a:lnTo>
                  <a:lnTo>
                    <a:pt x="1382" y="10"/>
                  </a:lnTo>
                  <a:lnTo>
                    <a:pt x="1396" y="4"/>
                  </a:lnTo>
                  <a:lnTo>
                    <a:pt x="1404" y="0"/>
                  </a:lnTo>
                  <a:lnTo>
                    <a:pt x="1418" y="0"/>
                  </a:lnTo>
                  <a:lnTo>
                    <a:pt x="1434" y="2"/>
                  </a:lnTo>
                  <a:lnTo>
                    <a:pt x="1462" y="10"/>
                  </a:lnTo>
                  <a:lnTo>
                    <a:pt x="1482" y="16"/>
                  </a:lnTo>
                  <a:lnTo>
                    <a:pt x="1494" y="18"/>
                  </a:lnTo>
                </a:path>
              </a:pathLst>
            </a:custGeom>
            <a:noFill/>
            <a:ln w="38100">
              <a:solidFill>
                <a:srgbClr val="0096D5"/>
              </a:solidFill>
              <a:prstDash val="solid"/>
              <a:round/>
              <a:headEnd/>
              <a:tailEnd/>
            </a:ln>
          </p:spPr>
          <p:txBody>
            <a:bodyPr/>
            <a:lstStyle/>
            <a:p>
              <a:endParaRPr lang="en-US" dirty="0"/>
            </a:p>
          </p:txBody>
        </p:sp>
        <p:sp>
          <p:nvSpPr>
            <p:cNvPr id="15461" name="Freeform 44"/>
            <p:cNvSpPr>
              <a:spLocks/>
            </p:cNvSpPr>
            <p:nvPr/>
          </p:nvSpPr>
          <p:spPr bwMode="auto">
            <a:xfrm>
              <a:off x="3484" y="2050"/>
              <a:ext cx="1498" cy="1494"/>
            </a:xfrm>
            <a:custGeom>
              <a:avLst/>
              <a:gdLst>
                <a:gd name="T0" fmla="*/ 56 w 1498"/>
                <a:gd name="T1" fmla="*/ 1490 h 1494"/>
                <a:gd name="T2" fmla="*/ 110 w 1498"/>
                <a:gd name="T3" fmla="*/ 1486 h 1494"/>
                <a:gd name="T4" fmla="*/ 134 w 1498"/>
                <a:gd name="T5" fmla="*/ 1444 h 1494"/>
                <a:gd name="T6" fmla="*/ 122 w 1498"/>
                <a:gd name="T7" fmla="*/ 1380 h 1494"/>
                <a:gd name="T8" fmla="*/ 96 w 1498"/>
                <a:gd name="T9" fmla="*/ 1298 h 1494"/>
                <a:gd name="T10" fmla="*/ 112 w 1498"/>
                <a:gd name="T11" fmla="*/ 1242 h 1494"/>
                <a:gd name="T12" fmla="*/ 158 w 1498"/>
                <a:gd name="T13" fmla="*/ 1226 h 1494"/>
                <a:gd name="T14" fmla="*/ 208 w 1498"/>
                <a:gd name="T15" fmla="*/ 1238 h 1494"/>
                <a:gd name="T16" fmla="*/ 284 w 1498"/>
                <a:gd name="T17" fmla="*/ 1256 h 1494"/>
                <a:gd name="T18" fmla="*/ 350 w 1498"/>
                <a:gd name="T19" fmla="*/ 1242 h 1494"/>
                <a:gd name="T20" fmla="*/ 358 w 1498"/>
                <a:gd name="T21" fmla="*/ 1208 h 1494"/>
                <a:gd name="T22" fmla="*/ 344 w 1498"/>
                <a:gd name="T23" fmla="*/ 1140 h 1494"/>
                <a:gd name="T24" fmla="*/ 322 w 1498"/>
                <a:gd name="T25" fmla="*/ 1072 h 1494"/>
                <a:gd name="T26" fmla="*/ 334 w 1498"/>
                <a:gd name="T27" fmla="*/ 1022 h 1494"/>
                <a:gd name="T28" fmla="*/ 376 w 1498"/>
                <a:gd name="T29" fmla="*/ 1002 h 1494"/>
                <a:gd name="T30" fmla="*/ 454 w 1498"/>
                <a:gd name="T31" fmla="*/ 1022 h 1494"/>
                <a:gd name="T32" fmla="*/ 510 w 1498"/>
                <a:gd name="T33" fmla="*/ 1038 h 1494"/>
                <a:gd name="T34" fmla="*/ 548 w 1498"/>
                <a:gd name="T35" fmla="*/ 1034 h 1494"/>
                <a:gd name="T36" fmla="*/ 580 w 1498"/>
                <a:gd name="T37" fmla="*/ 1012 h 1494"/>
                <a:gd name="T38" fmla="*/ 582 w 1498"/>
                <a:gd name="T39" fmla="*/ 946 h 1494"/>
                <a:gd name="T40" fmla="*/ 556 w 1498"/>
                <a:gd name="T41" fmla="*/ 852 h 1494"/>
                <a:gd name="T42" fmla="*/ 558 w 1498"/>
                <a:gd name="T43" fmla="*/ 800 h 1494"/>
                <a:gd name="T44" fmla="*/ 594 w 1498"/>
                <a:gd name="T45" fmla="*/ 776 h 1494"/>
                <a:gd name="T46" fmla="*/ 646 w 1498"/>
                <a:gd name="T47" fmla="*/ 784 h 1494"/>
                <a:gd name="T48" fmla="*/ 718 w 1498"/>
                <a:gd name="T49" fmla="*/ 808 h 1494"/>
                <a:gd name="T50" fmla="*/ 782 w 1498"/>
                <a:gd name="T51" fmla="*/ 808 h 1494"/>
                <a:gd name="T52" fmla="*/ 808 w 1498"/>
                <a:gd name="T53" fmla="*/ 790 h 1494"/>
                <a:gd name="T54" fmla="*/ 816 w 1498"/>
                <a:gd name="T55" fmla="*/ 748 h 1494"/>
                <a:gd name="T56" fmla="*/ 790 w 1498"/>
                <a:gd name="T57" fmla="*/ 668 h 1494"/>
                <a:gd name="T58" fmla="*/ 776 w 1498"/>
                <a:gd name="T59" fmla="*/ 610 h 1494"/>
                <a:gd name="T60" fmla="*/ 782 w 1498"/>
                <a:gd name="T61" fmla="*/ 582 h 1494"/>
                <a:gd name="T62" fmla="*/ 798 w 1498"/>
                <a:gd name="T63" fmla="*/ 562 h 1494"/>
                <a:gd name="T64" fmla="*/ 824 w 1498"/>
                <a:gd name="T65" fmla="*/ 550 h 1494"/>
                <a:gd name="T66" fmla="*/ 858 w 1498"/>
                <a:gd name="T67" fmla="*/ 550 h 1494"/>
                <a:gd name="T68" fmla="*/ 940 w 1498"/>
                <a:gd name="T69" fmla="*/ 578 h 1494"/>
                <a:gd name="T70" fmla="*/ 996 w 1498"/>
                <a:gd name="T71" fmla="*/ 584 h 1494"/>
                <a:gd name="T72" fmla="*/ 1014 w 1498"/>
                <a:gd name="T73" fmla="*/ 578 h 1494"/>
                <a:gd name="T74" fmla="*/ 1028 w 1498"/>
                <a:gd name="T75" fmla="*/ 572 h 1494"/>
                <a:gd name="T76" fmla="*/ 1040 w 1498"/>
                <a:gd name="T77" fmla="*/ 542 h 1494"/>
                <a:gd name="T78" fmla="*/ 1032 w 1498"/>
                <a:gd name="T79" fmla="*/ 484 h 1494"/>
                <a:gd name="T80" fmla="*/ 1008 w 1498"/>
                <a:gd name="T81" fmla="*/ 392 h 1494"/>
                <a:gd name="T82" fmla="*/ 1018 w 1498"/>
                <a:gd name="T83" fmla="*/ 340 h 1494"/>
                <a:gd name="T84" fmla="*/ 1058 w 1498"/>
                <a:gd name="T85" fmla="*/ 324 h 1494"/>
                <a:gd name="T86" fmla="*/ 1128 w 1498"/>
                <a:gd name="T87" fmla="*/ 336 h 1494"/>
                <a:gd name="T88" fmla="*/ 1200 w 1498"/>
                <a:gd name="T89" fmla="*/ 358 h 1494"/>
                <a:gd name="T90" fmla="*/ 1242 w 1498"/>
                <a:gd name="T91" fmla="*/ 350 h 1494"/>
                <a:gd name="T92" fmla="*/ 1264 w 1498"/>
                <a:gd name="T93" fmla="*/ 322 h 1494"/>
                <a:gd name="T94" fmla="*/ 1268 w 1498"/>
                <a:gd name="T95" fmla="*/ 288 h 1494"/>
                <a:gd name="T96" fmla="*/ 1250 w 1498"/>
                <a:gd name="T97" fmla="*/ 224 h 1494"/>
                <a:gd name="T98" fmla="*/ 1236 w 1498"/>
                <a:gd name="T99" fmla="*/ 148 h 1494"/>
                <a:gd name="T100" fmla="*/ 1246 w 1498"/>
                <a:gd name="T101" fmla="*/ 108 h 1494"/>
                <a:gd name="T102" fmla="*/ 1286 w 1498"/>
                <a:gd name="T103" fmla="*/ 92 h 1494"/>
                <a:gd name="T104" fmla="*/ 1354 w 1498"/>
                <a:gd name="T105" fmla="*/ 112 h 1494"/>
                <a:gd name="T106" fmla="*/ 1408 w 1498"/>
                <a:gd name="T107" fmla="*/ 132 h 1494"/>
                <a:gd name="T108" fmla="*/ 1466 w 1498"/>
                <a:gd name="T109" fmla="*/ 124 h 1494"/>
                <a:gd name="T110" fmla="*/ 1498 w 1498"/>
                <a:gd name="T111" fmla="*/ 90 h 1494"/>
                <a:gd name="T112" fmla="*/ 1488 w 1498"/>
                <a:gd name="T113" fmla="*/ 30 h 14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8"/>
                <a:gd name="T172" fmla="*/ 0 h 1494"/>
                <a:gd name="T173" fmla="*/ 1498 w 1498"/>
                <a:gd name="T174" fmla="*/ 1494 h 14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8" h="1494">
                  <a:moveTo>
                    <a:pt x="0" y="1470"/>
                  </a:moveTo>
                  <a:lnTo>
                    <a:pt x="26" y="1480"/>
                  </a:lnTo>
                  <a:lnTo>
                    <a:pt x="56" y="1490"/>
                  </a:lnTo>
                  <a:lnTo>
                    <a:pt x="74" y="1494"/>
                  </a:lnTo>
                  <a:lnTo>
                    <a:pt x="94" y="1492"/>
                  </a:lnTo>
                  <a:lnTo>
                    <a:pt x="110" y="1486"/>
                  </a:lnTo>
                  <a:lnTo>
                    <a:pt x="120" y="1474"/>
                  </a:lnTo>
                  <a:lnTo>
                    <a:pt x="130" y="1464"/>
                  </a:lnTo>
                  <a:lnTo>
                    <a:pt x="134" y="1444"/>
                  </a:lnTo>
                  <a:lnTo>
                    <a:pt x="134" y="1426"/>
                  </a:lnTo>
                  <a:lnTo>
                    <a:pt x="130" y="1406"/>
                  </a:lnTo>
                  <a:lnTo>
                    <a:pt x="122" y="1380"/>
                  </a:lnTo>
                  <a:lnTo>
                    <a:pt x="110" y="1352"/>
                  </a:lnTo>
                  <a:lnTo>
                    <a:pt x="102" y="1326"/>
                  </a:lnTo>
                  <a:lnTo>
                    <a:pt x="96" y="1298"/>
                  </a:lnTo>
                  <a:lnTo>
                    <a:pt x="96" y="1280"/>
                  </a:lnTo>
                  <a:lnTo>
                    <a:pt x="100" y="1260"/>
                  </a:lnTo>
                  <a:lnTo>
                    <a:pt x="112" y="1242"/>
                  </a:lnTo>
                  <a:lnTo>
                    <a:pt x="122" y="1236"/>
                  </a:lnTo>
                  <a:lnTo>
                    <a:pt x="132" y="1230"/>
                  </a:lnTo>
                  <a:lnTo>
                    <a:pt x="158" y="1226"/>
                  </a:lnTo>
                  <a:lnTo>
                    <a:pt x="154" y="1228"/>
                  </a:lnTo>
                  <a:lnTo>
                    <a:pt x="178" y="1228"/>
                  </a:lnTo>
                  <a:lnTo>
                    <a:pt x="208" y="1238"/>
                  </a:lnTo>
                  <a:lnTo>
                    <a:pt x="234" y="1244"/>
                  </a:lnTo>
                  <a:lnTo>
                    <a:pt x="262" y="1254"/>
                  </a:lnTo>
                  <a:lnTo>
                    <a:pt x="284" y="1256"/>
                  </a:lnTo>
                  <a:lnTo>
                    <a:pt x="308" y="1258"/>
                  </a:lnTo>
                  <a:lnTo>
                    <a:pt x="330" y="1254"/>
                  </a:lnTo>
                  <a:lnTo>
                    <a:pt x="350" y="1242"/>
                  </a:lnTo>
                  <a:lnTo>
                    <a:pt x="356" y="1230"/>
                  </a:lnTo>
                  <a:lnTo>
                    <a:pt x="356" y="1222"/>
                  </a:lnTo>
                  <a:lnTo>
                    <a:pt x="358" y="1208"/>
                  </a:lnTo>
                  <a:lnTo>
                    <a:pt x="358" y="1196"/>
                  </a:lnTo>
                  <a:lnTo>
                    <a:pt x="354" y="1172"/>
                  </a:lnTo>
                  <a:lnTo>
                    <a:pt x="344" y="1140"/>
                  </a:lnTo>
                  <a:lnTo>
                    <a:pt x="336" y="1120"/>
                  </a:lnTo>
                  <a:lnTo>
                    <a:pt x="330" y="1100"/>
                  </a:lnTo>
                  <a:lnTo>
                    <a:pt x="322" y="1072"/>
                  </a:lnTo>
                  <a:lnTo>
                    <a:pt x="324" y="1048"/>
                  </a:lnTo>
                  <a:lnTo>
                    <a:pt x="328" y="1034"/>
                  </a:lnTo>
                  <a:lnTo>
                    <a:pt x="334" y="1022"/>
                  </a:lnTo>
                  <a:lnTo>
                    <a:pt x="348" y="1010"/>
                  </a:lnTo>
                  <a:lnTo>
                    <a:pt x="360" y="1004"/>
                  </a:lnTo>
                  <a:lnTo>
                    <a:pt x="376" y="1002"/>
                  </a:lnTo>
                  <a:lnTo>
                    <a:pt x="396" y="1004"/>
                  </a:lnTo>
                  <a:lnTo>
                    <a:pt x="420" y="1010"/>
                  </a:lnTo>
                  <a:lnTo>
                    <a:pt x="454" y="1022"/>
                  </a:lnTo>
                  <a:lnTo>
                    <a:pt x="482" y="1032"/>
                  </a:lnTo>
                  <a:lnTo>
                    <a:pt x="496" y="1034"/>
                  </a:lnTo>
                  <a:lnTo>
                    <a:pt x="510" y="1038"/>
                  </a:lnTo>
                  <a:lnTo>
                    <a:pt x="526" y="1038"/>
                  </a:lnTo>
                  <a:lnTo>
                    <a:pt x="532" y="1036"/>
                  </a:lnTo>
                  <a:lnTo>
                    <a:pt x="548" y="1034"/>
                  </a:lnTo>
                  <a:lnTo>
                    <a:pt x="564" y="1030"/>
                  </a:lnTo>
                  <a:lnTo>
                    <a:pt x="574" y="1022"/>
                  </a:lnTo>
                  <a:lnTo>
                    <a:pt x="580" y="1012"/>
                  </a:lnTo>
                  <a:lnTo>
                    <a:pt x="586" y="998"/>
                  </a:lnTo>
                  <a:lnTo>
                    <a:pt x="588" y="976"/>
                  </a:lnTo>
                  <a:lnTo>
                    <a:pt x="582" y="946"/>
                  </a:lnTo>
                  <a:lnTo>
                    <a:pt x="568" y="902"/>
                  </a:lnTo>
                  <a:lnTo>
                    <a:pt x="560" y="872"/>
                  </a:lnTo>
                  <a:lnTo>
                    <a:pt x="556" y="852"/>
                  </a:lnTo>
                  <a:lnTo>
                    <a:pt x="554" y="836"/>
                  </a:lnTo>
                  <a:lnTo>
                    <a:pt x="554" y="810"/>
                  </a:lnTo>
                  <a:lnTo>
                    <a:pt x="558" y="800"/>
                  </a:lnTo>
                  <a:lnTo>
                    <a:pt x="564" y="790"/>
                  </a:lnTo>
                  <a:lnTo>
                    <a:pt x="578" y="780"/>
                  </a:lnTo>
                  <a:lnTo>
                    <a:pt x="594" y="776"/>
                  </a:lnTo>
                  <a:lnTo>
                    <a:pt x="610" y="776"/>
                  </a:lnTo>
                  <a:lnTo>
                    <a:pt x="628" y="778"/>
                  </a:lnTo>
                  <a:lnTo>
                    <a:pt x="646" y="784"/>
                  </a:lnTo>
                  <a:lnTo>
                    <a:pt x="668" y="792"/>
                  </a:lnTo>
                  <a:lnTo>
                    <a:pt x="690" y="800"/>
                  </a:lnTo>
                  <a:lnTo>
                    <a:pt x="718" y="808"/>
                  </a:lnTo>
                  <a:lnTo>
                    <a:pt x="746" y="812"/>
                  </a:lnTo>
                  <a:lnTo>
                    <a:pt x="766" y="812"/>
                  </a:lnTo>
                  <a:lnTo>
                    <a:pt x="782" y="808"/>
                  </a:lnTo>
                  <a:lnTo>
                    <a:pt x="790" y="804"/>
                  </a:lnTo>
                  <a:lnTo>
                    <a:pt x="800" y="798"/>
                  </a:lnTo>
                  <a:lnTo>
                    <a:pt x="808" y="790"/>
                  </a:lnTo>
                  <a:lnTo>
                    <a:pt x="814" y="776"/>
                  </a:lnTo>
                  <a:lnTo>
                    <a:pt x="816" y="760"/>
                  </a:lnTo>
                  <a:lnTo>
                    <a:pt x="816" y="748"/>
                  </a:lnTo>
                  <a:lnTo>
                    <a:pt x="812" y="734"/>
                  </a:lnTo>
                  <a:lnTo>
                    <a:pt x="802" y="698"/>
                  </a:lnTo>
                  <a:lnTo>
                    <a:pt x="790" y="668"/>
                  </a:lnTo>
                  <a:lnTo>
                    <a:pt x="784" y="650"/>
                  </a:lnTo>
                  <a:lnTo>
                    <a:pt x="780" y="632"/>
                  </a:lnTo>
                  <a:lnTo>
                    <a:pt x="776" y="610"/>
                  </a:lnTo>
                  <a:lnTo>
                    <a:pt x="778" y="594"/>
                  </a:lnTo>
                  <a:lnTo>
                    <a:pt x="780" y="590"/>
                  </a:lnTo>
                  <a:lnTo>
                    <a:pt x="782" y="582"/>
                  </a:lnTo>
                  <a:lnTo>
                    <a:pt x="786" y="574"/>
                  </a:lnTo>
                  <a:lnTo>
                    <a:pt x="788" y="568"/>
                  </a:lnTo>
                  <a:lnTo>
                    <a:pt x="798" y="562"/>
                  </a:lnTo>
                  <a:lnTo>
                    <a:pt x="804" y="558"/>
                  </a:lnTo>
                  <a:lnTo>
                    <a:pt x="814" y="552"/>
                  </a:lnTo>
                  <a:lnTo>
                    <a:pt x="824" y="550"/>
                  </a:lnTo>
                  <a:lnTo>
                    <a:pt x="830" y="550"/>
                  </a:lnTo>
                  <a:lnTo>
                    <a:pt x="842" y="548"/>
                  </a:lnTo>
                  <a:lnTo>
                    <a:pt x="858" y="550"/>
                  </a:lnTo>
                  <a:lnTo>
                    <a:pt x="886" y="556"/>
                  </a:lnTo>
                  <a:lnTo>
                    <a:pt x="916" y="570"/>
                  </a:lnTo>
                  <a:lnTo>
                    <a:pt x="940" y="578"/>
                  </a:lnTo>
                  <a:lnTo>
                    <a:pt x="958" y="582"/>
                  </a:lnTo>
                  <a:lnTo>
                    <a:pt x="974" y="586"/>
                  </a:lnTo>
                  <a:lnTo>
                    <a:pt x="996" y="584"/>
                  </a:lnTo>
                  <a:lnTo>
                    <a:pt x="1004" y="582"/>
                  </a:lnTo>
                  <a:lnTo>
                    <a:pt x="1012" y="580"/>
                  </a:lnTo>
                  <a:lnTo>
                    <a:pt x="1014" y="578"/>
                  </a:lnTo>
                  <a:lnTo>
                    <a:pt x="1008" y="580"/>
                  </a:lnTo>
                  <a:lnTo>
                    <a:pt x="1020" y="578"/>
                  </a:lnTo>
                  <a:lnTo>
                    <a:pt x="1028" y="572"/>
                  </a:lnTo>
                  <a:lnTo>
                    <a:pt x="1034" y="562"/>
                  </a:lnTo>
                  <a:lnTo>
                    <a:pt x="1038" y="552"/>
                  </a:lnTo>
                  <a:lnTo>
                    <a:pt x="1040" y="542"/>
                  </a:lnTo>
                  <a:lnTo>
                    <a:pt x="1042" y="528"/>
                  </a:lnTo>
                  <a:lnTo>
                    <a:pt x="1038" y="504"/>
                  </a:lnTo>
                  <a:lnTo>
                    <a:pt x="1032" y="484"/>
                  </a:lnTo>
                  <a:lnTo>
                    <a:pt x="1024" y="452"/>
                  </a:lnTo>
                  <a:lnTo>
                    <a:pt x="1012" y="418"/>
                  </a:lnTo>
                  <a:lnTo>
                    <a:pt x="1008" y="392"/>
                  </a:lnTo>
                  <a:lnTo>
                    <a:pt x="1006" y="364"/>
                  </a:lnTo>
                  <a:lnTo>
                    <a:pt x="1012" y="352"/>
                  </a:lnTo>
                  <a:lnTo>
                    <a:pt x="1018" y="340"/>
                  </a:lnTo>
                  <a:lnTo>
                    <a:pt x="1036" y="328"/>
                  </a:lnTo>
                  <a:lnTo>
                    <a:pt x="1052" y="324"/>
                  </a:lnTo>
                  <a:lnTo>
                    <a:pt x="1058" y="324"/>
                  </a:lnTo>
                  <a:lnTo>
                    <a:pt x="1082" y="326"/>
                  </a:lnTo>
                  <a:lnTo>
                    <a:pt x="1110" y="330"/>
                  </a:lnTo>
                  <a:lnTo>
                    <a:pt x="1128" y="336"/>
                  </a:lnTo>
                  <a:lnTo>
                    <a:pt x="1152" y="344"/>
                  </a:lnTo>
                  <a:lnTo>
                    <a:pt x="1176" y="354"/>
                  </a:lnTo>
                  <a:lnTo>
                    <a:pt x="1200" y="358"/>
                  </a:lnTo>
                  <a:lnTo>
                    <a:pt x="1222" y="356"/>
                  </a:lnTo>
                  <a:lnTo>
                    <a:pt x="1234" y="354"/>
                  </a:lnTo>
                  <a:lnTo>
                    <a:pt x="1242" y="350"/>
                  </a:lnTo>
                  <a:lnTo>
                    <a:pt x="1252" y="344"/>
                  </a:lnTo>
                  <a:lnTo>
                    <a:pt x="1260" y="334"/>
                  </a:lnTo>
                  <a:lnTo>
                    <a:pt x="1264" y="322"/>
                  </a:lnTo>
                  <a:lnTo>
                    <a:pt x="1268" y="310"/>
                  </a:lnTo>
                  <a:lnTo>
                    <a:pt x="1268" y="296"/>
                  </a:lnTo>
                  <a:lnTo>
                    <a:pt x="1268" y="288"/>
                  </a:lnTo>
                  <a:lnTo>
                    <a:pt x="1264" y="270"/>
                  </a:lnTo>
                  <a:lnTo>
                    <a:pt x="1260" y="250"/>
                  </a:lnTo>
                  <a:lnTo>
                    <a:pt x="1250" y="224"/>
                  </a:lnTo>
                  <a:lnTo>
                    <a:pt x="1244" y="200"/>
                  </a:lnTo>
                  <a:lnTo>
                    <a:pt x="1238" y="174"/>
                  </a:lnTo>
                  <a:lnTo>
                    <a:pt x="1236" y="148"/>
                  </a:lnTo>
                  <a:lnTo>
                    <a:pt x="1236" y="134"/>
                  </a:lnTo>
                  <a:lnTo>
                    <a:pt x="1238" y="120"/>
                  </a:lnTo>
                  <a:lnTo>
                    <a:pt x="1246" y="108"/>
                  </a:lnTo>
                  <a:lnTo>
                    <a:pt x="1260" y="98"/>
                  </a:lnTo>
                  <a:lnTo>
                    <a:pt x="1272" y="94"/>
                  </a:lnTo>
                  <a:lnTo>
                    <a:pt x="1286" y="92"/>
                  </a:lnTo>
                  <a:lnTo>
                    <a:pt x="1310" y="96"/>
                  </a:lnTo>
                  <a:lnTo>
                    <a:pt x="1336" y="104"/>
                  </a:lnTo>
                  <a:lnTo>
                    <a:pt x="1354" y="112"/>
                  </a:lnTo>
                  <a:lnTo>
                    <a:pt x="1370" y="120"/>
                  </a:lnTo>
                  <a:lnTo>
                    <a:pt x="1388" y="126"/>
                  </a:lnTo>
                  <a:lnTo>
                    <a:pt x="1408" y="132"/>
                  </a:lnTo>
                  <a:lnTo>
                    <a:pt x="1426" y="134"/>
                  </a:lnTo>
                  <a:lnTo>
                    <a:pt x="1440" y="132"/>
                  </a:lnTo>
                  <a:lnTo>
                    <a:pt x="1466" y="124"/>
                  </a:lnTo>
                  <a:lnTo>
                    <a:pt x="1488" y="112"/>
                  </a:lnTo>
                  <a:lnTo>
                    <a:pt x="1494" y="98"/>
                  </a:lnTo>
                  <a:lnTo>
                    <a:pt x="1498" y="90"/>
                  </a:lnTo>
                  <a:lnTo>
                    <a:pt x="1498" y="76"/>
                  </a:lnTo>
                  <a:lnTo>
                    <a:pt x="1496" y="60"/>
                  </a:lnTo>
                  <a:lnTo>
                    <a:pt x="1488" y="30"/>
                  </a:lnTo>
                  <a:lnTo>
                    <a:pt x="1482" y="10"/>
                  </a:lnTo>
                  <a:lnTo>
                    <a:pt x="1478" y="0"/>
                  </a:lnTo>
                </a:path>
              </a:pathLst>
            </a:custGeom>
            <a:noFill/>
            <a:ln w="15875">
              <a:solidFill>
                <a:srgbClr val="0096D5"/>
              </a:solidFill>
              <a:prstDash val="solid"/>
              <a:round/>
              <a:headEnd/>
              <a:tailEnd/>
            </a:ln>
          </p:spPr>
          <p:txBody>
            <a:bodyPr/>
            <a:lstStyle/>
            <a:p>
              <a:endParaRPr lang="en-US" dirty="0"/>
            </a:p>
          </p:txBody>
        </p:sp>
      </p:grpSp>
      <p:cxnSp>
        <p:nvCxnSpPr>
          <p:cNvPr id="185" name="Straight Connector 184"/>
          <p:cNvCxnSpPr/>
          <p:nvPr/>
        </p:nvCxnSpPr>
        <p:spPr>
          <a:xfrm rot="5400000">
            <a:off x="7513637" y="3611563"/>
            <a:ext cx="173672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369" name="Group 109"/>
          <p:cNvGrpSpPr>
            <a:grpSpLocks/>
          </p:cNvGrpSpPr>
          <p:nvPr/>
        </p:nvGrpSpPr>
        <p:grpSpPr bwMode="auto">
          <a:xfrm>
            <a:off x="6477000" y="2438400"/>
            <a:ext cx="1352550" cy="933450"/>
            <a:chOff x="4189399" y="2580907"/>
            <a:chExt cx="936458" cy="565146"/>
          </a:xfrm>
        </p:grpSpPr>
        <p:pic>
          <p:nvPicPr>
            <p:cNvPr id="15457" name="Picture 14"/>
            <p:cNvPicPr>
              <a:picLocks noChangeArrowheads="1"/>
            </p:cNvPicPr>
            <p:nvPr/>
          </p:nvPicPr>
          <p:blipFill>
            <a:blip r:embed="rId7" cstate="print"/>
            <a:srcRect/>
            <a:stretch>
              <a:fillRect/>
            </a:stretch>
          </p:blipFill>
          <p:spPr bwMode="auto">
            <a:xfrm>
              <a:off x="4189399" y="2580907"/>
              <a:ext cx="936458" cy="565146"/>
            </a:xfrm>
            <a:prstGeom prst="rect">
              <a:avLst/>
            </a:prstGeom>
            <a:noFill/>
            <a:ln w="9525">
              <a:noFill/>
              <a:miter lim="800000"/>
              <a:headEnd/>
              <a:tailEnd/>
            </a:ln>
          </p:spPr>
        </p:pic>
        <p:sp>
          <p:nvSpPr>
            <p:cNvPr id="15458" name="TextBox 108"/>
            <p:cNvSpPr txBox="1">
              <a:spLocks noChangeArrowheads="1"/>
            </p:cNvSpPr>
            <p:nvPr/>
          </p:nvSpPr>
          <p:spPr bwMode="auto">
            <a:xfrm>
              <a:off x="4224634" y="2734318"/>
              <a:ext cx="881851" cy="242315"/>
            </a:xfrm>
            <a:prstGeom prst="rect">
              <a:avLst/>
            </a:prstGeom>
            <a:noFill/>
            <a:ln w="9525">
              <a:noFill/>
              <a:miter lim="800000"/>
              <a:headEnd/>
              <a:tailEnd/>
            </a:ln>
          </p:spPr>
          <p:txBody>
            <a:bodyPr>
              <a:spAutoFit/>
            </a:bodyPr>
            <a:lstStyle/>
            <a:p>
              <a:pPr algn="ctr"/>
              <a:r>
                <a:rPr lang="en-US" sz="1000" b="1" dirty="0"/>
                <a:t>Vendor VPN Access Headend</a:t>
              </a:r>
            </a:p>
          </p:txBody>
        </p:sp>
      </p:grpSp>
      <p:grpSp>
        <p:nvGrpSpPr>
          <p:cNvPr id="15370" name="Group 109"/>
          <p:cNvGrpSpPr>
            <a:grpSpLocks/>
          </p:cNvGrpSpPr>
          <p:nvPr/>
        </p:nvGrpSpPr>
        <p:grpSpPr bwMode="auto">
          <a:xfrm>
            <a:off x="7620000" y="1905000"/>
            <a:ext cx="1352550" cy="933450"/>
            <a:chOff x="4189399" y="2580907"/>
            <a:chExt cx="936458" cy="565146"/>
          </a:xfrm>
        </p:grpSpPr>
        <p:pic>
          <p:nvPicPr>
            <p:cNvPr id="15455" name="Picture 14"/>
            <p:cNvPicPr>
              <a:picLocks noChangeArrowheads="1"/>
            </p:cNvPicPr>
            <p:nvPr/>
          </p:nvPicPr>
          <p:blipFill>
            <a:blip r:embed="rId7" cstate="print"/>
            <a:srcRect/>
            <a:stretch>
              <a:fillRect/>
            </a:stretch>
          </p:blipFill>
          <p:spPr bwMode="auto">
            <a:xfrm>
              <a:off x="4189399" y="2580907"/>
              <a:ext cx="936458" cy="565146"/>
            </a:xfrm>
            <a:prstGeom prst="rect">
              <a:avLst/>
            </a:prstGeom>
            <a:noFill/>
            <a:ln w="9525">
              <a:noFill/>
              <a:miter lim="800000"/>
              <a:headEnd/>
              <a:tailEnd/>
            </a:ln>
          </p:spPr>
        </p:pic>
        <p:sp>
          <p:nvSpPr>
            <p:cNvPr id="15456" name="TextBox 108"/>
            <p:cNvSpPr txBox="1">
              <a:spLocks noChangeArrowheads="1"/>
            </p:cNvSpPr>
            <p:nvPr/>
          </p:nvSpPr>
          <p:spPr bwMode="auto">
            <a:xfrm>
              <a:off x="4224634" y="2706878"/>
              <a:ext cx="881851" cy="335514"/>
            </a:xfrm>
            <a:prstGeom prst="rect">
              <a:avLst/>
            </a:prstGeom>
            <a:noFill/>
            <a:ln w="9525">
              <a:noFill/>
              <a:miter lim="800000"/>
              <a:headEnd/>
              <a:tailEnd/>
            </a:ln>
          </p:spPr>
          <p:txBody>
            <a:bodyPr>
              <a:spAutoFit/>
            </a:bodyPr>
            <a:lstStyle/>
            <a:p>
              <a:pPr algn="ctr"/>
              <a:r>
                <a:rPr lang="en-US" sz="1000" b="1" dirty="0"/>
                <a:t>Internet or </a:t>
              </a:r>
              <a:br>
                <a:rPr lang="en-US" sz="1000" b="1" dirty="0"/>
              </a:br>
              <a:r>
                <a:rPr lang="en-US" sz="1000" b="1" dirty="0"/>
                <a:t>Private WAN Access</a:t>
              </a:r>
            </a:p>
          </p:txBody>
        </p:sp>
      </p:grpSp>
      <p:grpSp>
        <p:nvGrpSpPr>
          <p:cNvPr id="15371" name="Group 109"/>
          <p:cNvGrpSpPr>
            <a:grpSpLocks/>
          </p:cNvGrpSpPr>
          <p:nvPr/>
        </p:nvGrpSpPr>
        <p:grpSpPr bwMode="auto">
          <a:xfrm>
            <a:off x="1177925" y="4054475"/>
            <a:ext cx="1273175" cy="781050"/>
            <a:chOff x="4224634" y="2627059"/>
            <a:chExt cx="881851" cy="472850"/>
          </a:xfrm>
        </p:grpSpPr>
        <p:pic>
          <p:nvPicPr>
            <p:cNvPr id="15453" name="Picture 14"/>
            <p:cNvPicPr>
              <a:picLocks noChangeArrowheads="1"/>
            </p:cNvPicPr>
            <p:nvPr/>
          </p:nvPicPr>
          <p:blipFill>
            <a:blip r:embed="rId7" cstate="print"/>
            <a:srcRect/>
            <a:stretch>
              <a:fillRect/>
            </a:stretch>
          </p:blipFill>
          <p:spPr bwMode="auto">
            <a:xfrm>
              <a:off x="4265867" y="2627059"/>
              <a:ext cx="783521" cy="472850"/>
            </a:xfrm>
            <a:prstGeom prst="rect">
              <a:avLst/>
            </a:prstGeom>
            <a:noFill/>
            <a:ln w="9525">
              <a:noFill/>
              <a:miter lim="800000"/>
              <a:headEnd/>
              <a:tailEnd/>
            </a:ln>
          </p:spPr>
        </p:pic>
        <p:sp>
          <p:nvSpPr>
            <p:cNvPr id="15454" name="TextBox 108"/>
            <p:cNvSpPr txBox="1">
              <a:spLocks noChangeArrowheads="1"/>
            </p:cNvSpPr>
            <p:nvPr/>
          </p:nvSpPr>
          <p:spPr bwMode="auto">
            <a:xfrm>
              <a:off x="4224634" y="2773106"/>
              <a:ext cx="881851" cy="242316"/>
            </a:xfrm>
            <a:prstGeom prst="rect">
              <a:avLst/>
            </a:prstGeom>
            <a:noFill/>
            <a:ln w="9525">
              <a:noFill/>
              <a:miter lim="800000"/>
              <a:headEnd/>
              <a:tailEnd/>
            </a:ln>
          </p:spPr>
          <p:txBody>
            <a:bodyPr>
              <a:spAutoFit/>
            </a:bodyPr>
            <a:lstStyle/>
            <a:p>
              <a:pPr algn="ctr"/>
              <a:r>
                <a:rPr lang="en-US" sz="1000" b="1" dirty="0" smtClean="0"/>
                <a:t>Medical-Grade </a:t>
              </a:r>
              <a:r>
                <a:rPr lang="en-US" sz="1000" b="1" dirty="0"/>
                <a:t>Network</a:t>
              </a:r>
            </a:p>
          </p:txBody>
        </p:sp>
      </p:grpSp>
      <p:grpSp>
        <p:nvGrpSpPr>
          <p:cNvPr id="15372" name="Group 109"/>
          <p:cNvGrpSpPr>
            <a:grpSpLocks/>
          </p:cNvGrpSpPr>
          <p:nvPr/>
        </p:nvGrpSpPr>
        <p:grpSpPr bwMode="auto">
          <a:xfrm>
            <a:off x="1177925" y="2566988"/>
            <a:ext cx="1273175" cy="781050"/>
            <a:chOff x="4224634" y="2627059"/>
            <a:chExt cx="881851" cy="472850"/>
          </a:xfrm>
        </p:grpSpPr>
        <p:pic>
          <p:nvPicPr>
            <p:cNvPr id="15451" name="Picture 14"/>
            <p:cNvPicPr>
              <a:picLocks noChangeArrowheads="1"/>
            </p:cNvPicPr>
            <p:nvPr/>
          </p:nvPicPr>
          <p:blipFill>
            <a:blip r:embed="rId7" cstate="print"/>
            <a:srcRect/>
            <a:stretch>
              <a:fillRect/>
            </a:stretch>
          </p:blipFill>
          <p:spPr bwMode="auto">
            <a:xfrm>
              <a:off x="4265867" y="2627059"/>
              <a:ext cx="783521" cy="472850"/>
            </a:xfrm>
            <a:prstGeom prst="rect">
              <a:avLst/>
            </a:prstGeom>
            <a:noFill/>
            <a:ln w="9525">
              <a:noFill/>
              <a:miter lim="800000"/>
              <a:headEnd/>
              <a:tailEnd/>
            </a:ln>
          </p:spPr>
        </p:pic>
        <p:sp>
          <p:nvSpPr>
            <p:cNvPr id="15452" name="TextBox 108"/>
            <p:cNvSpPr txBox="1">
              <a:spLocks noChangeArrowheads="1"/>
            </p:cNvSpPr>
            <p:nvPr/>
          </p:nvSpPr>
          <p:spPr bwMode="auto">
            <a:xfrm>
              <a:off x="4224634" y="2773106"/>
              <a:ext cx="881851" cy="242316"/>
            </a:xfrm>
            <a:prstGeom prst="rect">
              <a:avLst/>
            </a:prstGeom>
            <a:noFill/>
            <a:ln w="9525">
              <a:noFill/>
              <a:miter lim="800000"/>
              <a:headEnd/>
              <a:tailEnd/>
            </a:ln>
          </p:spPr>
          <p:txBody>
            <a:bodyPr>
              <a:spAutoFit/>
            </a:bodyPr>
            <a:lstStyle/>
            <a:p>
              <a:pPr algn="ctr"/>
              <a:r>
                <a:rPr lang="en-US" sz="1000" b="1" dirty="0" smtClean="0"/>
                <a:t>Medical-Grade </a:t>
              </a:r>
              <a:r>
                <a:rPr lang="en-US" sz="1000" b="1" dirty="0"/>
                <a:t>Network</a:t>
              </a:r>
            </a:p>
          </p:txBody>
        </p:sp>
      </p:grpSp>
      <p:sp>
        <p:nvSpPr>
          <p:cNvPr id="131" name="Trapezoid 130"/>
          <p:cNvSpPr/>
          <p:nvPr/>
        </p:nvSpPr>
        <p:spPr bwMode="auto">
          <a:xfrm rot="5400000">
            <a:off x="3352800" y="3203575"/>
            <a:ext cx="3355975" cy="911225"/>
          </a:xfrm>
          <a:prstGeom prst="trapezoid">
            <a:avLst>
              <a:gd name="adj" fmla="val 159044"/>
            </a:avLst>
          </a:prstGeom>
          <a:gradFill>
            <a:gsLst>
              <a:gs pos="0">
                <a:schemeClr val="accent1">
                  <a:alpha val="0"/>
                </a:schemeClr>
              </a:gs>
              <a:gs pos="100000">
                <a:srgbClr val="47B0D5">
                  <a:alpha val="40000"/>
                </a:srgbClr>
              </a:gs>
            </a:gsLst>
            <a:lin ang="5400000" scaled="0"/>
          </a:gradFill>
          <a:ln w="9525" cap="flat" cmpd="sng" algn="ctr">
            <a:noFill/>
            <a:prstDash val="solid"/>
            <a:round/>
            <a:headEnd type="none" w="med" len="med"/>
            <a:tailEnd type="none" w="med" len="med"/>
          </a:ln>
          <a:effectLst/>
        </p:spPr>
        <p:txBody>
          <a:bodyPr lIns="82124" tIns="41061" rIns="82124" bIns="41061" anchor="ctr"/>
          <a:lstStyle/>
          <a:p>
            <a:pPr algn="ctr" defTabSz="814388" eaLnBrk="0" hangingPunct="0">
              <a:lnSpc>
                <a:spcPct val="90000"/>
              </a:lnSpc>
              <a:defRPr/>
            </a:pPr>
            <a:endParaRPr lang="en-US" sz="2400" b="1" dirty="0"/>
          </a:p>
        </p:txBody>
      </p:sp>
      <p:graphicFrame>
        <p:nvGraphicFramePr>
          <p:cNvPr id="15362"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421"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74" name="Rectangle 3" hidden="1"/>
          <p:cNvSpPr>
            <a:spLocks noChangeArrowheads="1"/>
          </p:cNvSpPr>
          <p:nvPr>
            <p:custDataLst>
              <p:tags r:id="rId3"/>
            </p:custDataLst>
          </p:nvPr>
        </p:nvSpPr>
        <p:spPr bwMode="auto">
          <a:xfrm>
            <a:off x="0" y="0"/>
            <a:ext cx="158750" cy="158750"/>
          </a:xfrm>
          <a:prstGeom prst="rect">
            <a:avLst/>
          </a:prstGeom>
          <a:solidFill>
            <a:srgbClr val="FFFFCC"/>
          </a:solidFill>
          <a:ln w="9525" algn="ctr">
            <a:solidFill>
              <a:schemeClr val="tx2"/>
            </a:solidFill>
            <a:miter lim="800000"/>
            <a:headEnd/>
            <a:tailEnd/>
          </a:ln>
        </p:spPr>
        <p:txBody>
          <a:bodyPr wrap="none" lIns="0" tIns="0" rIns="0" bIns="0" anchor="ctr"/>
          <a:lstStyle/>
          <a:p>
            <a:pPr defTabSz="766763"/>
            <a:r>
              <a:rPr lang="en-US" sz="1400" dirty="0"/>
              <a:t> </a:t>
            </a:r>
          </a:p>
        </p:txBody>
      </p:sp>
      <p:sp>
        <p:nvSpPr>
          <p:cNvPr id="15375" name="Rectangle 112"/>
          <p:cNvSpPr>
            <a:spLocks noGrp="1"/>
          </p:cNvSpPr>
          <p:nvPr>
            <p:ph type="title" idx="4294967295"/>
          </p:nvPr>
        </p:nvSpPr>
        <p:spPr/>
        <p:txBody>
          <a:bodyPr/>
          <a:lstStyle/>
          <a:p>
            <a:pPr eaLnBrk="1" hangingPunct="1"/>
            <a:r>
              <a:rPr lang="en-US" dirty="0" smtClean="0"/>
              <a:t>Virtual Desktop Infrastructure (VDI) Security Summary</a:t>
            </a:r>
          </a:p>
        </p:txBody>
      </p:sp>
      <p:pic>
        <p:nvPicPr>
          <p:cNvPr id="15376" name="Picture 14" descr="MainframeFEPApr99"/>
          <p:cNvPicPr>
            <a:picLocks noChangeAspect="1" noChangeArrowheads="1"/>
          </p:cNvPicPr>
          <p:nvPr/>
        </p:nvPicPr>
        <p:blipFill>
          <a:blip r:embed="rId9" cstate="print"/>
          <a:srcRect/>
          <a:stretch>
            <a:fillRect/>
          </a:stretch>
        </p:blipFill>
        <p:spPr bwMode="auto">
          <a:xfrm>
            <a:off x="304800" y="4270375"/>
            <a:ext cx="811213" cy="503238"/>
          </a:xfrm>
          <a:prstGeom prst="rect">
            <a:avLst/>
          </a:prstGeom>
          <a:noFill/>
          <a:ln w="9525">
            <a:noFill/>
            <a:miter lim="800000"/>
            <a:headEnd/>
            <a:tailEnd/>
          </a:ln>
        </p:spPr>
      </p:pic>
      <p:pic>
        <p:nvPicPr>
          <p:cNvPr id="15377" name="Picture 57" descr="icon_color"/>
          <p:cNvPicPr>
            <a:picLocks noChangeAspect="1" noChangeArrowheads="1"/>
          </p:cNvPicPr>
          <p:nvPr/>
        </p:nvPicPr>
        <p:blipFill>
          <a:blip r:embed="rId10" cstate="print"/>
          <a:srcRect/>
          <a:stretch>
            <a:fillRect/>
          </a:stretch>
        </p:blipFill>
        <p:spPr bwMode="auto">
          <a:xfrm>
            <a:off x="3643313" y="2755900"/>
            <a:ext cx="503237" cy="481013"/>
          </a:xfrm>
          <a:prstGeom prst="rect">
            <a:avLst/>
          </a:prstGeom>
          <a:noFill/>
          <a:ln w="9525">
            <a:noFill/>
            <a:miter lim="800000"/>
            <a:headEnd/>
            <a:tailEnd/>
          </a:ln>
        </p:spPr>
      </p:pic>
      <p:pic>
        <p:nvPicPr>
          <p:cNvPr id="15378" name="Picture 57" descr="icon_color"/>
          <p:cNvPicPr>
            <a:picLocks noChangeAspect="1" noChangeArrowheads="1"/>
          </p:cNvPicPr>
          <p:nvPr/>
        </p:nvPicPr>
        <p:blipFill>
          <a:blip r:embed="rId10" cstate="print"/>
          <a:srcRect/>
          <a:stretch>
            <a:fillRect/>
          </a:stretch>
        </p:blipFill>
        <p:spPr bwMode="auto">
          <a:xfrm>
            <a:off x="3795713" y="2908300"/>
            <a:ext cx="503237" cy="481013"/>
          </a:xfrm>
          <a:prstGeom prst="rect">
            <a:avLst/>
          </a:prstGeom>
          <a:noFill/>
          <a:ln w="9525">
            <a:noFill/>
            <a:miter lim="800000"/>
            <a:headEnd/>
            <a:tailEnd/>
          </a:ln>
        </p:spPr>
      </p:pic>
      <p:pic>
        <p:nvPicPr>
          <p:cNvPr id="15379" name="Picture 57" descr="icon_color"/>
          <p:cNvPicPr>
            <a:picLocks noChangeAspect="1" noChangeArrowheads="1"/>
          </p:cNvPicPr>
          <p:nvPr/>
        </p:nvPicPr>
        <p:blipFill>
          <a:blip r:embed="rId10" cstate="print"/>
          <a:srcRect/>
          <a:stretch>
            <a:fillRect/>
          </a:stretch>
        </p:blipFill>
        <p:spPr bwMode="auto">
          <a:xfrm>
            <a:off x="3641725" y="4238625"/>
            <a:ext cx="503238" cy="481013"/>
          </a:xfrm>
          <a:prstGeom prst="rect">
            <a:avLst/>
          </a:prstGeom>
          <a:noFill/>
          <a:ln w="9525">
            <a:noFill/>
            <a:miter lim="800000"/>
            <a:headEnd/>
            <a:tailEnd/>
          </a:ln>
        </p:spPr>
      </p:pic>
      <p:pic>
        <p:nvPicPr>
          <p:cNvPr id="15380" name="Picture 57" descr="icon_color"/>
          <p:cNvPicPr>
            <a:picLocks noChangeAspect="1" noChangeArrowheads="1"/>
          </p:cNvPicPr>
          <p:nvPr/>
        </p:nvPicPr>
        <p:blipFill>
          <a:blip r:embed="rId10" cstate="print"/>
          <a:srcRect/>
          <a:stretch>
            <a:fillRect/>
          </a:stretch>
        </p:blipFill>
        <p:spPr bwMode="auto">
          <a:xfrm>
            <a:off x="3794125" y="4391025"/>
            <a:ext cx="503238" cy="481013"/>
          </a:xfrm>
          <a:prstGeom prst="rect">
            <a:avLst/>
          </a:prstGeom>
          <a:noFill/>
          <a:ln w="9525">
            <a:noFill/>
            <a:miter lim="800000"/>
            <a:headEnd/>
            <a:tailEnd/>
          </a:ln>
        </p:spPr>
      </p:pic>
      <p:pic>
        <p:nvPicPr>
          <p:cNvPr id="15381" name="Picture 57" descr="icon_color"/>
          <p:cNvPicPr>
            <a:picLocks noChangeAspect="1" noChangeArrowheads="1"/>
          </p:cNvPicPr>
          <p:nvPr/>
        </p:nvPicPr>
        <p:blipFill>
          <a:blip r:embed="rId10" cstate="print"/>
          <a:srcRect/>
          <a:stretch>
            <a:fillRect/>
          </a:stretch>
        </p:blipFill>
        <p:spPr bwMode="auto">
          <a:xfrm>
            <a:off x="5299075" y="3462338"/>
            <a:ext cx="765175" cy="730250"/>
          </a:xfrm>
          <a:prstGeom prst="rect">
            <a:avLst/>
          </a:prstGeom>
          <a:noFill/>
          <a:ln w="9525">
            <a:noFill/>
            <a:miter lim="800000"/>
            <a:headEnd/>
            <a:tailEnd/>
          </a:ln>
        </p:spPr>
      </p:pic>
      <p:pic>
        <p:nvPicPr>
          <p:cNvPr id="15382" name="Picture 57" descr="icon_color"/>
          <p:cNvPicPr>
            <a:picLocks noChangeAspect="1" noChangeArrowheads="1"/>
          </p:cNvPicPr>
          <p:nvPr/>
        </p:nvPicPr>
        <p:blipFill>
          <a:blip r:embed="rId10" cstate="print"/>
          <a:srcRect/>
          <a:stretch>
            <a:fillRect/>
          </a:stretch>
        </p:blipFill>
        <p:spPr bwMode="auto">
          <a:xfrm>
            <a:off x="5451475" y="3614738"/>
            <a:ext cx="765175" cy="730250"/>
          </a:xfrm>
          <a:prstGeom prst="rect">
            <a:avLst/>
          </a:prstGeom>
          <a:noFill/>
          <a:ln w="9525">
            <a:noFill/>
            <a:miter lim="800000"/>
            <a:headEnd/>
            <a:tailEnd/>
          </a:ln>
        </p:spPr>
      </p:pic>
      <p:sp>
        <p:nvSpPr>
          <p:cNvPr id="203" name="TextBox 202"/>
          <p:cNvSpPr txBox="1"/>
          <p:nvPr/>
        </p:nvSpPr>
        <p:spPr>
          <a:xfrm>
            <a:off x="3425556" y="1981200"/>
            <a:ext cx="1149620" cy="646331"/>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200" b="1" dirty="0">
                <a:latin typeface="+mn-lt"/>
              </a:rPr>
              <a:t>Virtualized</a:t>
            </a:r>
            <a:br>
              <a:rPr lang="en-US" sz="1200" b="1" dirty="0">
                <a:latin typeface="+mn-lt"/>
              </a:rPr>
            </a:br>
            <a:r>
              <a:rPr lang="en-US" sz="1200" b="1" dirty="0">
                <a:latin typeface="+mn-lt"/>
              </a:rPr>
              <a:t>Security</a:t>
            </a:r>
            <a:br>
              <a:rPr lang="en-US" sz="1200" b="1" dirty="0">
                <a:latin typeface="+mn-lt"/>
              </a:rPr>
            </a:br>
            <a:r>
              <a:rPr lang="en-US" sz="1200" b="1" dirty="0">
                <a:latin typeface="+mn-lt"/>
              </a:rPr>
              <a:t>Contexts</a:t>
            </a:r>
          </a:p>
        </p:txBody>
      </p:sp>
      <p:pic>
        <p:nvPicPr>
          <p:cNvPr id="15384" name="Picture 52" descr="WLAN_Controller"/>
          <p:cNvPicPr>
            <a:picLocks noChangeAspect="1" noChangeArrowheads="1"/>
          </p:cNvPicPr>
          <p:nvPr/>
        </p:nvPicPr>
        <p:blipFill>
          <a:blip r:embed="rId11" cstate="print"/>
          <a:srcRect/>
          <a:stretch>
            <a:fillRect/>
          </a:stretch>
        </p:blipFill>
        <p:spPr bwMode="auto">
          <a:xfrm>
            <a:off x="946150" y="2901950"/>
            <a:ext cx="381000" cy="187325"/>
          </a:xfrm>
          <a:prstGeom prst="rect">
            <a:avLst/>
          </a:prstGeom>
          <a:noFill/>
          <a:ln w="9525">
            <a:noFill/>
            <a:miter lim="800000"/>
            <a:headEnd/>
            <a:tailEnd/>
          </a:ln>
        </p:spPr>
      </p:pic>
      <p:pic>
        <p:nvPicPr>
          <p:cNvPr id="15385" name="Picture 52" descr="WLAN_Controller"/>
          <p:cNvPicPr>
            <a:picLocks noChangeAspect="1" noChangeArrowheads="1"/>
          </p:cNvPicPr>
          <p:nvPr/>
        </p:nvPicPr>
        <p:blipFill>
          <a:blip r:embed="rId11" cstate="print"/>
          <a:srcRect/>
          <a:stretch>
            <a:fillRect/>
          </a:stretch>
        </p:blipFill>
        <p:spPr bwMode="auto">
          <a:xfrm>
            <a:off x="1047750" y="2992438"/>
            <a:ext cx="381000" cy="187325"/>
          </a:xfrm>
          <a:prstGeom prst="rect">
            <a:avLst/>
          </a:prstGeom>
          <a:noFill/>
          <a:ln w="9525">
            <a:noFill/>
            <a:miter lim="800000"/>
            <a:headEnd/>
            <a:tailEnd/>
          </a:ln>
        </p:spPr>
      </p:pic>
      <p:sp>
        <p:nvSpPr>
          <p:cNvPr id="228" name="TextBox 227"/>
          <p:cNvSpPr txBox="1"/>
          <p:nvPr/>
        </p:nvSpPr>
        <p:spPr>
          <a:xfrm>
            <a:off x="6174767" y="4019490"/>
            <a:ext cx="988033" cy="400110"/>
          </a:xfrm>
          <a:prstGeom prst="rect">
            <a:avLst/>
          </a:prstGeom>
          <a:noFill/>
          <a:scene3d>
            <a:camera prst="orthographicFront">
              <a:rot lat="0" lon="0" rev="0"/>
            </a:camera>
            <a:lightRig rig="threePt" dir="t"/>
          </a:scene3d>
        </p:spPr>
        <p:txBody>
          <a:bodyPr>
            <a:spAutoFit/>
          </a:bodyPr>
          <a:lstStyle/>
          <a:p>
            <a:pPr fontAlgn="auto">
              <a:spcBef>
                <a:spcPts val="0"/>
              </a:spcBef>
              <a:spcAft>
                <a:spcPts val="0"/>
              </a:spcAft>
              <a:defRPr/>
            </a:pPr>
            <a:r>
              <a:rPr lang="en-US" sz="1000" dirty="0">
                <a:latin typeface="+mn-lt"/>
              </a:rPr>
              <a:t>ASA 5500 with SSM</a:t>
            </a:r>
          </a:p>
        </p:txBody>
      </p:sp>
      <p:pic>
        <p:nvPicPr>
          <p:cNvPr id="15387" name="Picture 57" descr="icon_color"/>
          <p:cNvPicPr>
            <a:picLocks noChangeAspect="1" noChangeArrowheads="1"/>
          </p:cNvPicPr>
          <p:nvPr/>
        </p:nvPicPr>
        <p:blipFill>
          <a:blip r:embed="rId10" cstate="print"/>
          <a:srcRect/>
          <a:stretch>
            <a:fillRect/>
          </a:stretch>
        </p:blipFill>
        <p:spPr bwMode="auto">
          <a:xfrm>
            <a:off x="7234238" y="2112963"/>
            <a:ext cx="460375" cy="439737"/>
          </a:xfrm>
          <a:prstGeom prst="rect">
            <a:avLst/>
          </a:prstGeom>
          <a:noFill/>
          <a:ln w="9525">
            <a:noFill/>
            <a:miter lim="800000"/>
            <a:headEnd/>
            <a:tailEnd/>
          </a:ln>
        </p:spPr>
      </p:pic>
      <p:pic>
        <p:nvPicPr>
          <p:cNvPr id="15388" name="Picture 57" descr="icon_color"/>
          <p:cNvPicPr>
            <a:picLocks noChangeAspect="1" noChangeArrowheads="1"/>
          </p:cNvPicPr>
          <p:nvPr/>
        </p:nvPicPr>
        <p:blipFill>
          <a:blip r:embed="rId10" cstate="print"/>
          <a:srcRect/>
          <a:stretch>
            <a:fillRect/>
          </a:stretch>
        </p:blipFill>
        <p:spPr bwMode="auto">
          <a:xfrm>
            <a:off x="7386638" y="2265363"/>
            <a:ext cx="460375" cy="439737"/>
          </a:xfrm>
          <a:prstGeom prst="rect">
            <a:avLst/>
          </a:prstGeom>
          <a:noFill/>
          <a:ln w="9525">
            <a:noFill/>
            <a:miter lim="800000"/>
            <a:headEnd/>
            <a:tailEnd/>
          </a:ln>
        </p:spPr>
      </p:pic>
      <p:pic>
        <p:nvPicPr>
          <p:cNvPr id="15389" name="Picture 12"/>
          <p:cNvPicPr>
            <a:picLocks noChangeAspect="1" noChangeArrowheads="1"/>
          </p:cNvPicPr>
          <p:nvPr/>
        </p:nvPicPr>
        <p:blipFill>
          <a:blip r:embed="rId12" cstate="print"/>
          <a:srcRect/>
          <a:stretch>
            <a:fillRect/>
          </a:stretch>
        </p:blipFill>
        <p:spPr bwMode="auto">
          <a:xfrm>
            <a:off x="5859463" y="1920875"/>
            <a:ext cx="404812" cy="398463"/>
          </a:xfrm>
          <a:prstGeom prst="rect">
            <a:avLst/>
          </a:prstGeom>
          <a:noFill/>
          <a:ln w="9525">
            <a:noFill/>
            <a:miter lim="800000"/>
            <a:headEnd/>
            <a:tailEnd/>
          </a:ln>
        </p:spPr>
      </p:pic>
      <p:pic>
        <p:nvPicPr>
          <p:cNvPr id="15390" name="Picture 12"/>
          <p:cNvPicPr>
            <a:picLocks noChangeAspect="1" noChangeArrowheads="1"/>
          </p:cNvPicPr>
          <p:nvPr/>
        </p:nvPicPr>
        <p:blipFill>
          <a:blip r:embed="rId12" cstate="print"/>
          <a:srcRect/>
          <a:stretch>
            <a:fillRect/>
          </a:stretch>
        </p:blipFill>
        <p:spPr bwMode="auto">
          <a:xfrm>
            <a:off x="5961063" y="2011363"/>
            <a:ext cx="403225" cy="398462"/>
          </a:xfrm>
          <a:prstGeom prst="rect">
            <a:avLst/>
          </a:prstGeom>
          <a:noFill/>
          <a:ln w="9525">
            <a:noFill/>
            <a:miter lim="800000"/>
            <a:headEnd/>
            <a:tailEnd/>
          </a:ln>
        </p:spPr>
      </p:pic>
      <p:cxnSp>
        <p:nvCxnSpPr>
          <p:cNvPr id="15391" name="Straight Arrow Connector 239"/>
          <p:cNvCxnSpPr>
            <a:cxnSpLocks noChangeShapeType="1"/>
          </p:cNvCxnSpPr>
          <p:nvPr/>
        </p:nvCxnSpPr>
        <p:spPr bwMode="auto">
          <a:xfrm rot="10800000" flipV="1">
            <a:off x="6407150" y="2286000"/>
            <a:ext cx="733425" cy="1588"/>
          </a:xfrm>
          <a:prstGeom prst="straightConnector1">
            <a:avLst/>
          </a:prstGeom>
          <a:noFill/>
          <a:ln w="19050" algn="ctr">
            <a:solidFill>
              <a:schemeClr val="tx2"/>
            </a:solidFill>
            <a:round/>
            <a:headEnd type="arrow" w="med" len="med"/>
            <a:tailEnd type="arrow" w="med" len="med"/>
          </a:ln>
        </p:spPr>
      </p:cxnSp>
      <p:pic>
        <p:nvPicPr>
          <p:cNvPr id="15392" name="Picture 52"/>
          <p:cNvPicPr>
            <a:picLocks noChangeAspect="1" noChangeArrowheads="1"/>
          </p:cNvPicPr>
          <p:nvPr/>
        </p:nvPicPr>
        <p:blipFill>
          <a:blip r:embed="rId13" cstate="print"/>
          <a:srcRect/>
          <a:stretch>
            <a:fillRect/>
          </a:stretch>
        </p:blipFill>
        <p:spPr bwMode="auto">
          <a:xfrm>
            <a:off x="5278438" y="4778375"/>
            <a:ext cx="536575" cy="712788"/>
          </a:xfrm>
          <a:prstGeom prst="rect">
            <a:avLst/>
          </a:prstGeom>
          <a:noFill/>
          <a:ln w="9525" algn="ctr">
            <a:noFill/>
            <a:miter lim="800000"/>
            <a:headEnd/>
            <a:tailEnd/>
          </a:ln>
        </p:spPr>
      </p:pic>
      <p:sp>
        <p:nvSpPr>
          <p:cNvPr id="250" name="TextBox 249"/>
          <p:cNvSpPr txBox="1"/>
          <p:nvPr/>
        </p:nvSpPr>
        <p:spPr>
          <a:xfrm>
            <a:off x="5934778" y="5059541"/>
            <a:ext cx="726895" cy="400110"/>
          </a:xfrm>
          <a:prstGeom prst="rect">
            <a:avLst/>
          </a:prstGeom>
          <a:noFill/>
          <a:scene3d>
            <a:camera prst="orthographicFront">
              <a:rot lat="0" lon="0" rev="0"/>
            </a:camera>
            <a:lightRig rig="threePt" dir="t"/>
          </a:scene3d>
        </p:spPr>
        <p:txBody>
          <a:bodyPr>
            <a:spAutoFit/>
          </a:bodyPr>
          <a:lstStyle/>
          <a:p>
            <a:pPr fontAlgn="auto">
              <a:spcBef>
                <a:spcPts val="0"/>
              </a:spcBef>
              <a:spcAft>
                <a:spcPts val="0"/>
              </a:spcAft>
              <a:defRPr/>
            </a:pPr>
            <a:r>
              <a:rPr lang="en-US" sz="1000" dirty="0">
                <a:latin typeface="+mn-lt"/>
              </a:rPr>
              <a:t>VDI Server(s)</a:t>
            </a:r>
          </a:p>
        </p:txBody>
      </p:sp>
      <p:pic>
        <p:nvPicPr>
          <p:cNvPr id="15396" name="Picture 52"/>
          <p:cNvPicPr>
            <a:picLocks noChangeAspect="1" noChangeArrowheads="1"/>
          </p:cNvPicPr>
          <p:nvPr/>
        </p:nvPicPr>
        <p:blipFill>
          <a:blip r:embed="rId13" cstate="print"/>
          <a:srcRect/>
          <a:stretch>
            <a:fillRect/>
          </a:stretch>
        </p:blipFill>
        <p:spPr bwMode="auto">
          <a:xfrm>
            <a:off x="5430838" y="4930775"/>
            <a:ext cx="536575" cy="712788"/>
          </a:xfrm>
          <a:prstGeom prst="rect">
            <a:avLst/>
          </a:prstGeom>
          <a:noFill/>
          <a:ln w="9525" algn="ctr">
            <a:noFill/>
            <a:miter lim="800000"/>
            <a:headEnd/>
            <a:tailEnd/>
          </a:ln>
        </p:spPr>
      </p:pic>
      <p:cxnSp>
        <p:nvCxnSpPr>
          <p:cNvPr id="15397" name="Straight Arrow Connector 252"/>
          <p:cNvCxnSpPr>
            <a:cxnSpLocks noChangeShapeType="1"/>
          </p:cNvCxnSpPr>
          <p:nvPr/>
        </p:nvCxnSpPr>
        <p:spPr bwMode="auto">
          <a:xfrm rot="5400000" flipH="1" flipV="1">
            <a:off x="5199857" y="4541044"/>
            <a:ext cx="450850" cy="1587"/>
          </a:xfrm>
          <a:prstGeom prst="straightConnector1">
            <a:avLst/>
          </a:prstGeom>
          <a:noFill/>
          <a:ln w="15875" algn="ctr">
            <a:solidFill>
              <a:schemeClr val="tx1"/>
            </a:solidFill>
            <a:round/>
            <a:headEnd/>
            <a:tailEnd type="arrow" w="med" len="med"/>
          </a:ln>
        </p:spPr>
      </p:cxnSp>
      <p:cxnSp>
        <p:nvCxnSpPr>
          <p:cNvPr id="15398" name="Straight Arrow Connector 253"/>
          <p:cNvCxnSpPr>
            <a:cxnSpLocks noChangeShapeType="1"/>
          </p:cNvCxnSpPr>
          <p:nvPr/>
        </p:nvCxnSpPr>
        <p:spPr bwMode="auto">
          <a:xfrm rot="16200000" flipH="1">
            <a:off x="5490369" y="4564856"/>
            <a:ext cx="420688" cy="3175"/>
          </a:xfrm>
          <a:prstGeom prst="straightConnector1">
            <a:avLst/>
          </a:prstGeom>
          <a:noFill/>
          <a:ln w="15875" algn="ctr">
            <a:solidFill>
              <a:schemeClr val="tx1"/>
            </a:solidFill>
            <a:round/>
            <a:headEnd/>
            <a:tailEnd type="arrow" w="med" len="med"/>
          </a:ln>
        </p:spPr>
      </p:cxnSp>
      <p:sp>
        <p:nvSpPr>
          <p:cNvPr id="258" name="TextBox 257"/>
          <p:cNvSpPr txBox="1"/>
          <p:nvPr/>
        </p:nvSpPr>
        <p:spPr>
          <a:xfrm>
            <a:off x="4534928" y="4094202"/>
            <a:ext cx="828780" cy="553998"/>
          </a:xfrm>
          <a:prstGeom prst="rect">
            <a:avLst/>
          </a:prstGeom>
          <a:noFill/>
          <a:scene3d>
            <a:camera prst="orthographicFront">
              <a:rot lat="0" lon="0" rev="0"/>
            </a:camera>
            <a:lightRig rig="threePt" dir="t"/>
          </a:scene3d>
        </p:spPr>
        <p:txBody>
          <a:bodyPr>
            <a:spAutoFit/>
          </a:bodyPr>
          <a:lstStyle/>
          <a:p>
            <a:pPr fontAlgn="auto">
              <a:spcBef>
                <a:spcPts val="0"/>
              </a:spcBef>
              <a:spcAft>
                <a:spcPts val="0"/>
              </a:spcAft>
              <a:defRPr/>
            </a:pPr>
            <a:r>
              <a:rPr lang="en-US" sz="1000" dirty="0">
                <a:latin typeface="+mn-lt"/>
              </a:rPr>
              <a:t>Trusted</a:t>
            </a:r>
            <a:br>
              <a:rPr lang="en-US" sz="1000" dirty="0">
                <a:latin typeface="+mn-lt"/>
              </a:rPr>
            </a:br>
            <a:r>
              <a:rPr lang="en-US" sz="1000" dirty="0">
                <a:latin typeface="+mn-lt"/>
              </a:rPr>
              <a:t>Inside</a:t>
            </a:r>
            <a:br>
              <a:rPr lang="en-US" sz="1000" dirty="0">
                <a:latin typeface="+mn-lt"/>
              </a:rPr>
            </a:br>
            <a:r>
              <a:rPr lang="en-US" sz="1000" dirty="0">
                <a:latin typeface="+mn-lt"/>
              </a:rPr>
              <a:t>Interface(s)</a:t>
            </a:r>
          </a:p>
        </p:txBody>
      </p:sp>
      <p:cxnSp>
        <p:nvCxnSpPr>
          <p:cNvPr id="15400" name="Straight Connector 262"/>
          <p:cNvCxnSpPr>
            <a:cxnSpLocks noChangeShapeType="1"/>
          </p:cNvCxnSpPr>
          <p:nvPr/>
        </p:nvCxnSpPr>
        <p:spPr bwMode="auto">
          <a:xfrm rot="16200000" flipH="1">
            <a:off x="3883819" y="4366419"/>
            <a:ext cx="3368675" cy="20637"/>
          </a:xfrm>
          <a:prstGeom prst="line">
            <a:avLst/>
          </a:prstGeom>
          <a:noFill/>
          <a:ln w="41275" algn="ctr">
            <a:solidFill>
              <a:schemeClr val="accent1"/>
            </a:solidFill>
            <a:prstDash val="sysDash"/>
            <a:round/>
            <a:headEnd/>
            <a:tailEnd/>
          </a:ln>
        </p:spPr>
      </p:cxnSp>
      <p:sp>
        <p:nvSpPr>
          <p:cNvPr id="268" name="TextBox 267"/>
          <p:cNvSpPr txBox="1"/>
          <p:nvPr/>
        </p:nvSpPr>
        <p:spPr>
          <a:xfrm>
            <a:off x="5005238" y="6013809"/>
            <a:ext cx="1243162" cy="707886"/>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000" dirty="0">
                <a:latin typeface="+mn-lt"/>
              </a:rPr>
              <a:t>Protocol break between vendor and clinical network</a:t>
            </a:r>
          </a:p>
        </p:txBody>
      </p:sp>
      <p:pic>
        <p:nvPicPr>
          <p:cNvPr id="15402" name="Picture 23"/>
          <p:cNvPicPr>
            <a:picLocks noChangeArrowheads="1"/>
          </p:cNvPicPr>
          <p:nvPr/>
        </p:nvPicPr>
        <p:blipFill>
          <a:blip r:embed="rId14" cstate="print"/>
          <a:srcRect/>
          <a:stretch>
            <a:fillRect/>
          </a:stretch>
        </p:blipFill>
        <p:spPr bwMode="auto">
          <a:xfrm>
            <a:off x="8042275" y="4503738"/>
            <a:ext cx="1057275" cy="836612"/>
          </a:xfrm>
          <a:prstGeom prst="rect">
            <a:avLst/>
          </a:prstGeom>
          <a:noFill/>
          <a:ln w="9525">
            <a:noFill/>
            <a:miter lim="800000"/>
            <a:headEnd/>
            <a:tailEnd/>
          </a:ln>
        </p:spPr>
      </p:pic>
      <p:sp>
        <p:nvSpPr>
          <p:cNvPr id="275" name="TextBox 274"/>
          <p:cNvSpPr txBox="1"/>
          <p:nvPr/>
        </p:nvSpPr>
        <p:spPr>
          <a:xfrm>
            <a:off x="7861442" y="5303180"/>
            <a:ext cx="1272284" cy="707886"/>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000" dirty="0">
                <a:latin typeface="+mn-lt"/>
              </a:rPr>
              <a:t>Vendor Support Call Center</a:t>
            </a:r>
            <a:br>
              <a:rPr lang="en-US" sz="1000" dirty="0">
                <a:latin typeface="+mn-lt"/>
              </a:rPr>
            </a:br>
            <a:r>
              <a:rPr lang="en-US" sz="1000" dirty="0">
                <a:latin typeface="+mn-lt"/>
              </a:rPr>
              <a:t>Dedicated or Client based VPN Access</a:t>
            </a:r>
          </a:p>
        </p:txBody>
      </p:sp>
      <p:pic>
        <p:nvPicPr>
          <p:cNvPr id="15404" name="Picture 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447925" y="4335463"/>
            <a:ext cx="650875" cy="520700"/>
          </a:xfrm>
          <a:prstGeom prst="rect">
            <a:avLst/>
          </a:prstGeom>
          <a:noFill/>
          <a:ln w="9525">
            <a:noFill/>
            <a:miter lim="800000"/>
            <a:headEnd/>
            <a:tailEnd/>
          </a:ln>
        </p:spPr>
      </p:pic>
      <p:sp>
        <p:nvSpPr>
          <p:cNvPr id="15405" name="TextBox 286"/>
          <p:cNvSpPr txBox="1">
            <a:spLocks noChangeArrowheads="1"/>
          </p:cNvSpPr>
          <p:nvPr/>
        </p:nvSpPr>
        <p:spPr bwMode="auto">
          <a:xfrm>
            <a:off x="2305050" y="4695825"/>
            <a:ext cx="950913" cy="554038"/>
          </a:xfrm>
          <a:prstGeom prst="rect">
            <a:avLst/>
          </a:prstGeom>
          <a:noFill/>
          <a:ln w="9525">
            <a:noFill/>
            <a:miter lim="800000"/>
            <a:headEnd/>
            <a:tailEnd/>
          </a:ln>
        </p:spPr>
        <p:txBody>
          <a:bodyPr>
            <a:spAutoFit/>
          </a:bodyPr>
          <a:lstStyle/>
          <a:p>
            <a:pPr algn="ctr"/>
            <a:r>
              <a:rPr lang="en-US" sz="1000" dirty="0"/>
              <a:t>Cisco UCS EHR/Lab System</a:t>
            </a:r>
          </a:p>
        </p:txBody>
      </p:sp>
      <p:pic>
        <p:nvPicPr>
          <p:cNvPr id="15406" name="Picture 55" descr="NAC Appliance"/>
          <p:cNvPicPr>
            <a:picLocks noChangeAspect="1" noChangeArrowheads="1"/>
          </p:cNvPicPr>
          <p:nvPr/>
        </p:nvPicPr>
        <p:blipFill>
          <a:blip r:embed="rId16" cstate="print"/>
          <a:srcRect/>
          <a:stretch>
            <a:fillRect/>
          </a:stretch>
        </p:blipFill>
        <p:spPr bwMode="auto">
          <a:xfrm>
            <a:off x="6137275" y="1143000"/>
            <a:ext cx="503238" cy="363538"/>
          </a:xfrm>
          <a:prstGeom prst="rect">
            <a:avLst/>
          </a:prstGeom>
          <a:noFill/>
          <a:ln w="9525">
            <a:noFill/>
            <a:miter lim="800000"/>
            <a:headEnd/>
            <a:tailEnd/>
          </a:ln>
        </p:spPr>
      </p:pic>
      <p:pic>
        <p:nvPicPr>
          <p:cNvPr id="15407" name="Picture 55" descr="NAC Appliance"/>
          <p:cNvPicPr>
            <a:picLocks noChangeAspect="1" noChangeArrowheads="1"/>
          </p:cNvPicPr>
          <p:nvPr/>
        </p:nvPicPr>
        <p:blipFill>
          <a:blip r:embed="rId16" cstate="print"/>
          <a:srcRect/>
          <a:stretch>
            <a:fillRect/>
          </a:stretch>
        </p:blipFill>
        <p:spPr bwMode="auto">
          <a:xfrm>
            <a:off x="6308725" y="1285875"/>
            <a:ext cx="504825" cy="363538"/>
          </a:xfrm>
          <a:prstGeom prst="rect">
            <a:avLst/>
          </a:prstGeom>
          <a:noFill/>
          <a:ln w="9525">
            <a:noFill/>
            <a:miter lim="800000"/>
            <a:headEnd/>
            <a:tailEnd/>
          </a:ln>
        </p:spPr>
      </p:pic>
      <p:sp>
        <p:nvSpPr>
          <p:cNvPr id="291" name="TextBox 290"/>
          <p:cNvSpPr txBox="1"/>
          <p:nvPr/>
        </p:nvSpPr>
        <p:spPr>
          <a:xfrm>
            <a:off x="6084750" y="1616490"/>
            <a:ext cx="934948" cy="246221"/>
          </a:xfrm>
          <a:prstGeom prst="rect">
            <a:avLst/>
          </a:prstGeom>
          <a:noFill/>
          <a:scene3d>
            <a:camera prst="orthographicFront">
              <a:rot lat="0" lon="0" rev="0"/>
            </a:camera>
            <a:lightRig rig="threePt" dir="t"/>
          </a:scene3d>
        </p:spPr>
        <p:txBody>
          <a:bodyPr>
            <a:spAutoFit/>
          </a:bodyPr>
          <a:lstStyle/>
          <a:p>
            <a:pPr fontAlgn="auto">
              <a:spcBef>
                <a:spcPts val="0"/>
              </a:spcBef>
              <a:spcAft>
                <a:spcPts val="0"/>
              </a:spcAft>
              <a:defRPr/>
            </a:pPr>
            <a:r>
              <a:rPr lang="en-US" sz="1000" dirty="0">
                <a:latin typeface="+mn-lt"/>
              </a:rPr>
              <a:t>Cisco NAC</a:t>
            </a:r>
          </a:p>
        </p:txBody>
      </p:sp>
      <p:cxnSp>
        <p:nvCxnSpPr>
          <p:cNvPr id="15409" name="Straight Arrow Connector 291"/>
          <p:cNvCxnSpPr>
            <a:cxnSpLocks noChangeShapeType="1"/>
          </p:cNvCxnSpPr>
          <p:nvPr/>
        </p:nvCxnSpPr>
        <p:spPr bwMode="auto">
          <a:xfrm rot="10800000">
            <a:off x="6781800" y="1828800"/>
            <a:ext cx="400050" cy="349250"/>
          </a:xfrm>
          <a:prstGeom prst="straightConnector1">
            <a:avLst/>
          </a:prstGeom>
          <a:noFill/>
          <a:ln w="19050" algn="ctr">
            <a:solidFill>
              <a:schemeClr val="tx2"/>
            </a:solidFill>
            <a:round/>
            <a:headEnd type="arrow" w="med" len="med"/>
            <a:tailEnd type="arrow" w="med" len="med"/>
          </a:ln>
        </p:spPr>
      </p:cxnSp>
      <p:sp>
        <p:nvSpPr>
          <p:cNvPr id="130" name="Rounded Rectangle 129"/>
          <p:cNvSpPr/>
          <p:nvPr/>
        </p:nvSpPr>
        <p:spPr>
          <a:xfrm>
            <a:off x="3429000" y="1981200"/>
            <a:ext cx="1146175" cy="3352800"/>
          </a:xfrm>
          <a:prstGeom prst="roundRect">
            <a:avLst>
              <a:gd name="adj" fmla="val 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411" name="Picture 42" descr="File Server_Updated2005"/>
          <p:cNvPicPr>
            <a:picLocks noChangeAspect="1" noChangeArrowheads="1"/>
          </p:cNvPicPr>
          <p:nvPr/>
        </p:nvPicPr>
        <p:blipFill>
          <a:blip r:embed="rId17" cstate="print"/>
          <a:srcRect/>
          <a:stretch>
            <a:fillRect/>
          </a:stretch>
        </p:blipFill>
        <p:spPr bwMode="auto">
          <a:xfrm>
            <a:off x="2590800" y="2840038"/>
            <a:ext cx="295275" cy="392112"/>
          </a:xfrm>
          <a:prstGeom prst="rect">
            <a:avLst/>
          </a:prstGeom>
          <a:noFill/>
          <a:ln w="9525">
            <a:noFill/>
            <a:miter lim="800000"/>
            <a:headEnd/>
            <a:tailEnd/>
          </a:ln>
        </p:spPr>
      </p:pic>
      <p:sp>
        <p:nvSpPr>
          <p:cNvPr id="160" name="Rounded Rectangle 159"/>
          <p:cNvSpPr/>
          <p:nvPr/>
        </p:nvSpPr>
        <p:spPr>
          <a:xfrm>
            <a:off x="3500438" y="2671763"/>
            <a:ext cx="1004887" cy="823912"/>
          </a:xfrm>
          <a:prstGeom prst="roundRect">
            <a:avLst>
              <a:gd name="adj" fmla="val 12108"/>
            </a:avLst>
          </a:prstGeom>
          <a:no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19050">
                <a:solidFill>
                  <a:schemeClr val="tx1"/>
                </a:solidFill>
              </a:ln>
            </a:endParaRPr>
          </a:p>
        </p:txBody>
      </p:sp>
      <p:sp>
        <p:nvSpPr>
          <p:cNvPr id="162" name="Rounded Rectangle 161"/>
          <p:cNvSpPr/>
          <p:nvPr/>
        </p:nvSpPr>
        <p:spPr>
          <a:xfrm>
            <a:off x="3500438" y="4149725"/>
            <a:ext cx="1004887" cy="823913"/>
          </a:xfrm>
          <a:prstGeom prst="roundRect">
            <a:avLst>
              <a:gd name="adj" fmla="val 12108"/>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19050">
                <a:solidFill>
                  <a:schemeClr val="tx1"/>
                </a:solidFill>
              </a:ln>
            </a:endParaRPr>
          </a:p>
        </p:txBody>
      </p:sp>
      <p:pic>
        <p:nvPicPr>
          <p:cNvPr id="15414" name="Picture 36" descr="Router with firewall"/>
          <p:cNvPicPr>
            <a:picLocks noChangeAspect="1" noChangeArrowheads="1"/>
          </p:cNvPicPr>
          <p:nvPr/>
        </p:nvPicPr>
        <p:blipFill>
          <a:blip r:embed="rId18" cstate="print"/>
          <a:srcRect/>
          <a:stretch>
            <a:fillRect/>
          </a:stretch>
        </p:blipFill>
        <p:spPr bwMode="auto">
          <a:xfrm>
            <a:off x="8197850" y="4378325"/>
            <a:ext cx="412750" cy="346075"/>
          </a:xfrm>
          <a:prstGeom prst="rect">
            <a:avLst/>
          </a:prstGeom>
          <a:noFill/>
          <a:ln w="9525">
            <a:noFill/>
            <a:miter lim="800000"/>
            <a:headEnd/>
            <a:tailEnd/>
          </a:ln>
        </p:spPr>
      </p:pic>
      <p:pic>
        <p:nvPicPr>
          <p:cNvPr id="15415" name="Picture 36" descr="Router with firewall"/>
          <p:cNvPicPr>
            <a:picLocks noChangeAspect="1" noChangeArrowheads="1"/>
          </p:cNvPicPr>
          <p:nvPr/>
        </p:nvPicPr>
        <p:blipFill>
          <a:blip r:embed="rId18" cstate="print"/>
          <a:srcRect/>
          <a:stretch>
            <a:fillRect/>
          </a:stretch>
        </p:blipFill>
        <p:spPr bwMode="auto">
          <a:xfrm>
            <a:off x="8534400" y="4483100"/>
            <a:ext cx="412750" cy="346075"/>
          </a:xfrm>
          <a:prstGeom prst="rect">
            <a:avLst/>
          </a:prstGeom>
          <a:noFill/>
          <a:ln w="9525">
            <a:noFill/>
            <a:miter lim="800000"/>
            <a:headEnd/>
            <a:tailEnd/>
          </a:ln>
        </p:spPr>
      </p:pic>
      <p:grpSp>
        <p:nvGrpSpPr>
          <p:cNvPr id="15416" name="Group 109"/>
          <p:cNvGrpSpPr>
            <a:grpSpLocks/>
          </p:cNvGrpSpPr>
          <p:nvPr/>
        </p:nvGrpSpPr>
        <p:grpSpPr bwMode="auto">
          <a:xfrm>
            <a:off x="6191250" y="3105150"/>
            <a:ext cx="1352550" cy="933450"/>
            <a:chOff x="4189399" y="2580907"/>
            <a:chExt cx="936458" cy="565146"/>
          </a:xfrm>
        </p:grpSpPr>
        <p:pic>
          <p:nvPicPr>
            <p:cNvPr id="15449" name="Picture 14"/>
            <p:cNvPicPr>
              <a:picLocks noChangeArrowheads="1"/>
            </p:cNvPicPr>
            <p:nvPr/>
          </p:nvPicPr>
          <p:blipFill>
            <a:blip r:embed="rId7" cstate="print"/>
            <a:srcRect/>
            <a:stretch>
              <a:fillRect/>
            </a:stretch>
          </p:blipFill>
          <p:spPr bwMode="auto">
            <a:xfrm>
              <a:off x="4189399" y="2580907"/>
              <a:ext cx="936458" cy="565146"/>
            </a:xfrm>
            <a:prstGeom prst="rect">
              <a:avLst/>
            </a:prstGeom>
            <a:noFill/>
            <a:ln w="9525">
              <a:noFill/>
              <a:miter lim="800000"/>
              <a:headEnd/>
              <a:tailEnd/>
            </a:ln>
          </p:spPr>
        </p:pic>
        <p:sp>
          <p:nvSpPr>
            <p:cNvPr id="15450" name="TextBox 108"/>
            <p:cNvSpPr txBox="1">
              <a:spLocks noChangeArrowheads="1"/>
            </p:cNvSpPr>
            <p:nvPr/>
          </p:nvSpPr>
          <p:spPr bwMode="auto">
            <a:xfrm>
              <a:off x="4224634" y="2939423"/>
              <a:ext cx="881851" cy="149117"/>
            </a:xfrm>
            <a:prstGeom prst="rect">
              <a:avLst/>
            </a:prstGeom>
            <a:noFill/>
            <a:ln w="9525">
              <a:noFill/>
              <a:miter lim="800000"/>
              <a:headEnd/>
              <a:tailEnd/>
            </a:ln>
          </p:spPr>
          <p:txBody>
            <a:bodyPr>
              <a:spAutoFit/>
            </a:bodyPr>
            <a:lstStyle/>
            <a:p>
              <a:pPr algn="ctr"/>
              <a:r>
                <a:rPr lang="en-US" sz="1000" b="1" dirty="0"/>
                <a:t>IDS/IPS</a:t>
              </a:r>
            </a:p>
          </p:txBody>
        </p:sp>
      </p:grpSp>
      <p:pic>
        <p:nvPicPr>
          <p:cNvPr id="15417" name="Picture 63" descr="Guard"/>
          <p:cNvPicPr>
            <a:picLocks noChangeAspect="1" noChangeArrowheads="1"/>
          </p:cNvPicPr>
          <p:nvPr/>
        </p:nvPicPr>
        <p:blipFill>
          <a:blip r:embed="rId19" cstate="print"/>
          <a:srcRect/>
          <a:stretch>
            <a:fillRect/>
          </a:stretch>
        </p:blipFill>
        <p:spPr bwMode="auto">
          <a:xfrm>
            <a:off x="6340475" y="3235325"/>
            <a:ext cx="739775" cy="401638"/>
          </a:xfrm>
          <a:prstGeom prst="rect">
            <a:avLst/>
          </a:prstGeom>
          <a:noFill/>
          <a:ln w="9525">
            <a:noFill/>
            <a:miter lim="800000"/>
            <a:headEnd/>
            <a:tailEnd/>
          </a:ln>
        </p:spPr>
      </p:pic>
      <p:pic>
        <p:nvPicPr>
          <p:cNvPr id="15418" name="Picture 61" descr="Detector"/>
          <p:cNvPicPr>
            <a:picLocks noChangeAspect="1" noChangeArrowheads="1"/>
          </p:cNvPicPr>
          <p:nvPr/>
        </p:nvPicPr>
        <p:blipFill>
          <a:blip r:embed="rId20" cstate="print"/>
          <a:srcRect/>
          <a:stretch>
            <a:fillRect/>
          </a:stretch>
        </p:blipFill>
        <p:spPr bwMode="auto">
          <a:xfrm>
            <a:off x="6799263" y="3328988"/>
            <a:ext cx="631825" cy="404812"/>
          </a:xfrm>
          <a:prstGeom prst="rect">
            <a:avLst/>
          </a:prstGeom>
          <a:noFill/>
          <a:ln w="9525">
            <a:noFill/>
            <a:miter lim="800000"/>
            <a:headEnd/>
            <a:tailEnd/>
          </a:ln>
        </p:spPr>
      </p:pic>
      <p:sp>
        <p:nvSpPr>
          <p:cNvPr id="15419" name="TextBox 108"/>
          <p:cNvSpPr txBox="1">
            <a:spLocks noChangeArrowheads="1"/>
          </p:cNvSpPr>
          <p:nvPr/>
        </p:nvSpPr>
        <p:spPr bwMode="auto">
          <a:xfrm>
            <a:off x="633413" y="3600450"/>
            <a:ext cx="1500187" cy="238125"/>
          </a:xfrm>
          <a:prstGeom prst="rect">
            <a:avLst/>
          </a:prstGeom>
          <a:noFill/>
          <a:ln w="9525">
            <a:noFill/>
            <a:miter lim="800000"/>
            <a:headEnd/>
            <a:tailEnd/>
          </a:ln>
        </p:spPr>
        <p:txBody>
          <a:bodyPr>
            <a:spAutoFit/>
          </a:bodyPr>
          <a:lstStyle/>
          <a:p>
            <a:pPr algn="ctr">
              <a:lnSpc>
                <a:spcPct val="95000"/>
              </a:lnSpc>
            </a:pPr>
            <a:r>
              <a:rPr lang="en-US" sz="1000" dirty="0"/>
              <a:t>Pharmacy System</a:t>
            </a:r>
          </a:p>
        </p:txBody>
      </p:sp>
      <p:sp>
        <p:nvSpPr>
          <p:cNvPr id="116" name="Freeform 115"/>
          <p:cNvSpPr/>
          <p:nvPr/>
        </p:nvSpPr>
        <p:spPr bwMode="auto">
          <a:xfrm>
            <a:off x="2057400" y="2725738"/>
            <a:ext cx="3517900" cy="2182812"/>
          </a:xfrm>
          <a:custGeom>
            <a:avLst/>
            <a:gdLst>
              <a:gd name="connsiteX0" fmla="*/ 3786996 w 3936521"/>
              <a:gd name="connsiteY0" fmla="*/ 1886309 h 1886309"/>
              <a:gd name="connsiteX1" fmla="*/ 3761117 w 3936521"/>
              <a:gd name="connsiteY1" fmla="*/ 1006415 h 1886309"/>
              <a:gd name="connsiteX2" fmla="*/ 2734573 w 3936521"/>
              <a:gd name="connsiteY2" fmla="*/ 126521 h 1886309"/>
              <a:gd name="connsiteX3" fmla="*/ 879894 w 3936521"/>
              <a:gd name="connsiteY3" fmla="*/ 247290 h 1886309"/>
              <a:gd name="connsiteX4" fmla="*/ 0 w 3936521"/>
              <a:gd name="connsiteY4" fmla="*/ 178279 h 1886309"/>
              <a:gd name="connsiteX0" fmla="*/ 4054415 w 4203940"/>
              <a:gd name="connsiteY0" fmla="*/ 1886309 h 1886309"/>
              <a:gd name="connsiteX1" fmla="*/ 4028536 w 4203940"/>
              <a:gd name="connsiteY1" fmla="*/ 1006415 h 1886309"/>
              <a:gd name="connsiteX2" fmla="*/ 3001992 w 4203940"/>
              <a:gd name="connsiteY2" fmla="*/ 126521 h 1886309"/>
              <a:gd name="connsiteX3" fmla="*/ 1147313 w 4203940"/>
              <a:gd name="connsiteY3" fmla="*/ 247290 h 1886309"/>
              <a:gd name="connsiteX4" fmla="*/ 0 w 4203940"/>
              <a:gd name="connsiteY4" fmla="*/ 406879 h 1886309"/>
              <a:gd name="connsiteX0" fmla="*/ 4054415 w 4203940"/>
              <a:gd name="connsiteY0" fmla="*/ 1923211 h 1923211"/>
              <a:gd name="connsiteX1" fmla="*/ 4028536 w 4203940"/>
              <a:gd name="connsiteY1" fmla="*/ 1043317 h 1923211"/>
              <a:gd name="connsiteX2" fmla="*/ 3001992 w 4203940"/>
              <a:gd name="connsiteY2" fmla="*/ 163423 h 1923211"/>
              <a:gd name="connsiteX3" fmla="*/ 1143000 w 4203940"/>
              <a:gd name="connsiteY3" fmla="*/ 62781 h 1923211"/>
              <a:gd name="connsiteX4" fmla="*/ 0 w 4203940"/>
              <a:gd name="connsiteY4" fmla="*/ 443781 h 1923211"/>
              <a:gd name="connsiteX0" fmla="*/ 3368615 w 3518140"/>
              <a:gd name="connsiteY0" fmla="*/ 1923211 h 1923211"/>
              <a:gd name="connsiteX1" fmla="*/ 3342736 w 3518140"/>
              <a:gd name="connsiteY1" fmla="*/ 1043317 h 1923211"/>
              <a:gd name="connsiteX2" fmla="*/ 2316192 w 3518140"/>
              <a:gd name="connsiteY2" fmla="*/ 163423 h 1923211"/>
              <a:gd name="connsiteX3" fmla="*/ 457200 w 3518140"/>
              <a:gd name="connsiteY3" fmla="*/ 62781 h 1923211"/>
              <a:gd name="connsiteX4" fmla="*/ 0 w 3518140"/>
              <a:gd name="connsiteY4" fmla="*/ 62781 h 1923211"/>
              <a:gd name="connsiteX0" fmla="*/ 3368615 w 3518140"/>
              <a:gd name="connsiteY0" fmla="*/ 2182004 h 2182004"/>
              <a:gd name="connsiteX1" fmla="*/ 3342736 w 3518140"/>
              <a:gd name="connsiteY1" fmla="*/ 1302110 h 2182004"/>
              <a:gd name="connsiteX2" fmla="*/ 2316192 w 3518140"/>
              <a:gd name="connsiteY2" fmla="*/ 422216 h 2182004"/>
              <a:gd name="connsiteX3" fmla="*/ 457200 w 3518140"/>
              <a:gd name="connsiteY3" fmla="*/ 16774 h 2182004"/>
              <a:gd name="connsiteX4" fmla="*/ 0 w 3518140"/>
              <a:gd name="connsiteY4" fmla="*/ 321574 h 218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140" h="2182004">
                <a:moveTo>
                  <a:pt x="3368615" y="2182004"/>
                </a:moveTo>
                <a:cubicBezTo>
                  <a:pt x="3443377" y="1888706"/>
                  <a:pt x="3518140" y="1595408"/>
                  <a:pt x="3342736" y="1302110"/>
                </a:cubicBezTo>
                <a:cubicBezTo>
                  <a:pt x="3167332" y="1008812"/>
                  <a:pt x="2797115" y="636439"/>
                  <a:pt x="2316192" y="422216"/>
                </a:cubicBezTo>
                <a:cubicBezTo>
                  <a:pt x="1835269" y="207993"/>
                  <a:pt x="843232" y="33548"/>
                  <a:pt x="457200" y="16774"/>
                </a:cubicBezTo>
                <a:cubicBezTo>
                  <a:pt x="71168" y="0"/>
                  <a:pt x="155275" y="337389"/>
                  <a:pt x="0" y="321574"/>
                </a:cubicBezTo>
              </a:path>
            </a:pathLst>
          </a:custGeom>
          <a:noFill/>
          <a:ln w="22225" cap="flat" cmpd="sng" algn="ctr">
            <a:solidFill>
              <a:schemeClr val="accent4"/>
            </a:solidFill>
            <a:prstDash val="sysDot"/>
            <a:round/>
            <a:headEnd type="none" w="med" len="med"/>
            <a:tailEnd type="none" w="med" len="med"/>
          </a:ln>
          <a:effectLst/>
        </p:spPr>
        <p:txBody>
          <a:bodyPr wrap="none" lIns="82124" tIns="41061" rIns="82124" bIns="41061" anchor="ctr">
            <a:spAutoFit/>
          </a:bodyPr>
          <a:lstStyle/>
          <a:p>
            <a:pPr algn="ctr" defTabSz="814388" eaLnBrk="0" hangingPunct="0">
              <a:lnSpc>
                <a:spcPct val="90000"/>
              </a:lnSpc>
              <a:defRPr/>
            </a:pPr>
            <a:endParaRPr lang="en-US" sz="2400" b="1" dirty="0"/>
          </a:p>
        </p:txBody>
      </p:sp>
      <p:sp>
        <p:nvSpPr>
          <p:cNvPr id="120" name="Freeform 119"/>
          <p:cNvSpPr/>
          <p:nvPr/>
        </p:nvSpPr>
        <p:spPr bwMode="auto">
          <a:xfrm>
            <a:off x="5695950" y="2019300"/>
            <a:ext cx="3051175" cy="2906713"/>
          </a:xfrm>
          <a:custGeom>
            <a:avLst/>
            <a:gdLst>
              <a:gd name="connsiteX0" fmla="*/ 3050876 w 3050876"/>
              <a:gd name="connsiteY0" fmla="*/ 2431211 h 2905664"/>
              <a:gd name="connsiteX1" fmla="*/ 2852468 w 3050876"/>
              <a:gd name="connsiteY1" fmla="*/ 352245 h 2905664"/>
              <a:gd name="connsiteX2" fmla="*/ 1955321 w 3050876"/>
              <a:gd name="connsiteY2" fmla="*/ 317739 h 2905664"/>
              <a:gd name="connsiteX3" fmla="*/ 1385978 w 3050876"/>
              <a:gd name="connsiteY3" fmla="*/ 1465053 h 2905664"/>
              <a:gd name="connsiteX4" fmla="*/ 212785 w 3050876"/>
              <a:gd name="connsiteY4" fmla="*/ 1818736 h 2905664"/>
              <a:gd name="connsiteX5" fmla="*/ 109268 w 3050876"/>
              <a:gd name="connsiteY5" fmla="*/ 2905664 h 290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0876" h="2905664">
                <a:moveTo>
                  <a:pt x="3050876" y="2431211"/>
                </a:moveTo>
                <a:cubicBezTo>
                  <a:pt x="3042968" y="1567850"/>
                  <a:pt x="3035060" y="704490"/>
                  <a:pt x="2852468" y="352245"/>
                </a:cubicBezTo>
                <a:cubicBezTo>
                  <a:pt x="2669876" y="0"/>
                  <a:pt x="2199736" y="132271"/>
                  <a:pt x="1955321" y="317739"/>
                </a:cubicBezTo>
                <a:cubicBezTo>
                  <a:pt x="1710906" y="503207"/>
                  <a:pt x="1676401" y="1214887"/>
                  <a:pt x="1385978" y="1465053"/>
                </a:cubicBezTo>
                <a:cubicBezTo>
                  <a:pt x="1095555" y="1715219"/>
                  <a:pt x="425570" y="1578634"/>
                  <a:pt x="212785" y="1818736"/>
                </a:cubicBezTo>
                <a:cubicBezTo>
                  <a:pt x="0" y="2058838"/>
                  <a:pt x="54634" y="2482251"/>
                  <a:pt x="109268" y="2905664"/>
                </a:cubicBezTo>
              </a:path>
            </a:pathLst>
          </a:custGeom>
          <a:noFill/>
          <a:ln w="15875" cap="flat" cmpd="sng" algn="ctr">
            <a:solidFill>
              <a:schemeClr val="accent6"/>
            </a:solidFill>
            <a:prstDash val="dash"/>
            <a:round/>
            <a:headEnd type="none" w="med" len="med"/>
            <a:tailEnd type="none" w="med" len="med"/>
          </a:ln>
          <a:effectLst/>
        </p:spPr>
        <p:txBody>
          <a:bodyPr wrap="none" lIns="82124" tIns="41061" rIns="82124" bIns="41061" anchor="ctr">
            <a:spAutoFit/>
          </a:bodyPr>
          <a:lstStyle/>
          <a:p>
            <a:pPr algn="ctr" defTabSz="814388" eaLnBrk="0" hangingPunct="0">
              <a:lnSpc>
                <a:spcPct val="90000"/>
              </a:lnSpc>
              <a:defRPr/>
            </a:pPr>
            <a:endParaRPr lang="en-US" sz="2400" b="1" dirty="0"/>
          </a:p>
        </p:txBody>
      </p:sp>
      <p:grpSp>
        <p:nvGrpSpPr>
          <p:cNvPr id="15422" name="Group 111"/>
          <p:cNvGrpSpPr>
            <a:grpSpLocks/>
          </p:cNvGrpSpPr>
          <p:nvPr/>
        </p:nvGrpSpPr>
        <p:grpSpPr bwMode="auto">
          <a:xfrm>
            <a:off x="3984625" y="3810000"/>
            <a:ext cx="449263" cy="457200"/>
            <a:chOff x="2156604" y="1155940"/>
            <a:chExt cx="448573" cy="457200"/>
          </a:xfrm>
        </p:grpSpPr>
        <p:sp>
          <p:nvSpPr>
            <p:cNvPr id="15447" name="Oval 89"/>
            <p:cNvSpPr>
              <a:spLocks noChangeArrowheads="1"/>
            </p:cNvSpPr>
            <p:nvPr/>
          </p:nvSpPr>
          <p:spPr bwMode="auto">
            <a:xfrm>
              <a:off x="2156604" y="1155940"/>
              <a:ext cx="448573" cy="457200"/>
            </a:xfrm>
            <a:prstGeom prst="ellipse">
              <a:avLst/>
            </a:prstGeom>
            <a:noFill/>
            <a:ln w="53975" algn="ctr">
              <a:solidFill>
                <a:srgbClr val="FF0000"/>
              </a:solidFill>
              <a:round/>
              <a:headEnd/>
              <a:tailEnd/>
            </a:ln>
          </p:spPr>
          <p:txBody>
            <a:bodyPr wrap="none" lIns="82124" tIns="41061" rIns="82124" bIns="41061" anchor="ctr">
              <a:spAutoFit/>
            </a:bodyPr>
            <a:lstStyle/>
            <a:p>
              <a:pPr algn="ctr" defTabSz="814388" eaLnBrk="0" hangingPunct="0">
                <a:lnSpc>
                  <a:spcPct val="90000"/>
                </a:lnSpc>
              </a:pPr>
              <a:endParaRPr lang="en-US" sz="2400" b="1" dirty="0"/>
            </a:p>
          </p:txBody>
        </p:sp>
        <p:cxnSp>
          <p:nvCxnSpPr>
            <p:cNvPr id="15448" name="Straight Connector 90"/>
            <p:cNvCxnSpPr>
              <a:cxnSpLocks noChangeShapeType="1"/>
              <a:stCxn id="15447" idx="3"/>
              <a:endCxn id="15447" idx="7"/>
            </p:cNvCxnSpPr>
            <p:nvPr/>
          </p:nvCxnSpPr>
          <p:spPr bwMode="auto">
            <a:xfrm rot="5400000" flipH="1" flipV="1">
              <a:off x="2219245" y="1225945"/>
              <a:ext cx="323290" cy="317189"/>
            </a:xfrm>
            <a:prstGeom prst="line">
              <a:avLst/>
            </a:prstGeom>
            <a:noFill/>
            <a:ln w="53975" algn="ctr">
              <a:solidFill>
                <a:srgbClr val="FF0000"/>
              </a:solidFill>
              <a:round/>
              <a:headEnd/>
              <a:tailEnd/>
            </a:ln>
          </p:spPr>
        </p:cxnSp>
      </p:grpSp>
      <p:pic>
        <p:nvPicPr>
          <p:cNvPr id="15423" name="Picture 3" descr="432324018@09062009-2079"/>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466725" y="3124200"/>
            <a:ext cx="468313" cy="454025"/>
          </a:xfrm>
          <a:prstGeom prst="rect">
            <a:avLst/>
          </a:prstGeom>
          <a:noFill/>
          <a:ln w="9525">
            <a:noFill/>
            <a:miter lim="800000"/>
            <a:headEnd/>
            <a:tailEnd/>
          </a:ln>
        </p:spPr>
      </p:pic>
      <p:pic>
        <p:nvPicPr>
          <p:cNvPr id="15424" name="Picture 76"/>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285750" y="2660650"/>
            <a:ext cx="315913" cy="530225"/>
          </a:xfrm>
          <a:prstGeom prst="rect">
            <a:avLst/>
          </a:prstGeom>
          <a:noFill/>
          <a:ln w="9525">
            <a:noFill/>
            <a:miter lim="800000"/>
            <a:headEnd/>
            <a:tailEnd/>
          </a:ln>
        </p:spPr>
      </p:pic>
      <p:sp>
        <p:nvSpPr>
          <p:cNvPr id="15425" name="TextBox 97"/>
          <p:cNvSpPr txBox="1">
            <a:spLocks noChangeArrowheads="1"/>
          </p:cNvSpPr>
          <p:nvPr/>
        </p:nvSpPr>
        <p:spPr bwMode="auto">
          <a:xfrm>
            <a:off x="2336800" y="3200400"/>
            <a:ext cx="950913" cy="244475"/>
          </a:xfrm>
          <a:prstGeom prst="rect">
            <a:avLst/>
          </a:prstGeom>
          <a:noFill/>
          <a:ln w="9525">
            <a:noFill/>
            <a:miter lim="800000"/>
            <a:headEnd/>
            <a:tailEnd/>
          </a:ln>
        </p:spPr>
        <p:txBody>
          <a:bodyPr>
            <a:spAutoFit/>
          </a:bodyPr>
          <a:lstStyle/>
          <a:p>
            <a:r>
              <a:rPr lang="en-US" sz="1100" dirty="0"/>
              <a:t>RIS/PACS</a:t>
            </a:r>
          </a:p>
        </p:txBody>
      </p:sp>
      <p:sp>
        <p:nvSpPr>
          <p:cNvPr id="15426" name="Oval 98"/>
          <p:cNvSpPr>
            <a:spLocks noChangeArrowheads="1"/>
          </p:cNvSpPr>
          <p:nvPr/>
        </p:nvSpPr>
        <p:spPr bwMode="auto">
          <a:xfrm>
            <a:off x="4718050" y="3260725"/>
            <a:ext cx="147638" cy="155575"/>
          </a:xfrm>
          <a:prstGeom prst="ellipse">
            <a:avLst/>
          </a:prstGeom>
          <a:noFill/>
          <a:ln w="19050" algn="ctr">
            <a:solidFill>
              <a:schemeClr val="tx1"/>
            </a:solidFill>
            <a:round/>
            <a:headEnd/>
            <a:tailEnd/>
          </a:ln>
        </p:spPr>
        <p:txBody>
          <a:bodyPr lIns="82124" tIns="41061" rIns="82124" bIns="41061" anchor="ctr">
            <a:spAutoFit/>
          </a:bodyPr>
          <a:lstStyle/>
          <a:p>
            <a:pPr algn="ctr" defTabSz="814388" eaLnBrk="0" hangingPunct="0">
              <a:lnSpc>
                <a:spcPct val="90000"/>
              </a:lnSpc>
            </a:pPr>
            <a:endParaRPr lang="en-US" sz="2400" b="1" dirty="0"/>
          </a:p>
        </p:txBody>
      </p:sp>
      <p:sp>
        <p:nvSpPr>
          <p:cNvPr id="15427" name="Oval 99"/>
          <p:cNvSpPr>
            <a:spLocks noChangeArrowheads="1"/>
          </p:cNvSpPr>
          <p:nvPr/>
        </p:nvSpPr>
        <p:spPr bwMode="auto">
          <a:xfrm>
            <a:off x="4419600" y="3814763"/>
            <a:ext cx="146050" cy="155575"/>
          </a:xfrm>
          <a:prstGeom prst="ellipse">
            <a:avLst/>
          </a:prstGeom>
          <a:noFill/>
          <a:ln w="19050" algn="ctr">
            <a:solidFill>
              <a:schemeClr val="tx1"/>
            </a:solidFill>
            <a:round/>
            <a:headEnd/>
            <a:tailEnd/>
          </a:ln>
        </p:spPr>
        <p:txBody>
          <a:bodyPr lIns="82124" tIns="41061" rIns="82124" bIns="41061" anchor="ctr">
            <a:spAutoFit/>
          </a:bodyPr>
          <a:lstStyle/>
          <a:p>
            <a:pPr algn="ctr" defTabSz="814388" eaLnBrk="0" hangingPunct="0">
              <a:lnSpc>
                <a:spcPct val="90000"/>
              </a:lnSpc>
            </a:pPr>
            <a:endParaRPr lang="en-US" sz="2400" b="1" dirty="0"/>
          </a:p>
        </p:txBody>
      </p:sp>
      <p:sp>
        <p:nvSpPr>
          <p:cNvPr id="15428" name="Oval 100"/>
          <p:cNvSpPr>
            <a:spLocks noChangeArrowheads="1"/>
          </p:cNvSpPr>
          <p:nvPr/>
        </p:nvSpPr>
        <p:spPr bwMode="auto">
          <a:xfrm>
            <a:off x="7364413" y="2619375"/>
            <a:ext cx="146050" cy="155575"/>
          </a:xfrm>
          <a:prstGeom prst="ellipse">
            <a:avLst/>
          </a:prstGeom>
          <a:noFill/>
          <a:ln w="19050" algn="ctr">
            <a:solidFill>
              <a:schemeClr val="tx1"/>
            </a:solidFill>
            <a:round/>
            <a:headEnd/>
            <a:tailEnd/>
          </a:ln>
        </p:spPr>
        <p:txBody>
          <a:bodyPr lIns="82124" tIns="41061" rIns="82124" bIns="41061" anchor="ctr">
            <a:spAutoFit/>
          </a:bodyPr>
          <a:lstStyle/>
          <a:p>
            <a:pPr algn="ctr" defTabSz="814388" eaLnBrk="0" hangingPunct="0">
              <a:lnSpc>
                <a:spcPct val="90000"/>
              </a:lnSpc>
            </a:pPr>
            <a:endParaRPr lang="en-US" sz="2400" b="1" dirty="0"/>
          </a:p>
        </p:txBody>
      </p:sp>
      <p:sp>
        <p:nvSpPr>
          <p:cNvPr id="15429" name="Oval 101"/>
          <p:cNvSpPr>
            <a:spLocks noChangeArrowheads="1"/>
          </p:cNvSpPr>
          <p:nvPr/>
        </p:nvSpPr>
        <p:spPr bwMode="auto">
          <a:xfrm>
            <a:off x="8264525" y="2895600"/>
            <a:ext cx="147638" cy="155575"/>
          </a:xfrm>
          <a:prstGeom prst="ellipse">
            <a:avLst/>
          </a:prstGeom>
          <a:noFill/>
          <a:ln w="19050" algn="ctr">
            <a:solidFill>
              <a:schemeClr val="tx1"/>
            </a:solidFill>
            <a:round/>
            <a:headEnd/>
            <a:tailEnd/>
          </a:ln>
        </p:spPr>
        <p:txBody>
          <a:bodyPr lIns="82124" tIns="41061" rIns="82124" bIns="41061" anchor="ctr">
            <a:spAutoFit/>
          </a:bodyPr>
          <a:lstStyle/>
          <a:p>
            <a:pPr algn="ctr" defTabSz="814388" eaLnBrk="0" hangingPunct="0">
              <a:lnSpc>
                <a:spcPct val="90000"/>
              </a:lnSpc>
            </a:pPr>
            <a:endParaRPr lang="en-US" sz="2400" b="1" dirty="0"/>
          </a:p>
        </p:txBody>
      </p:sp>
      <p:sp>
        <p:nvSpPr>
          <p:cNvPr id="106" name="Rectangle 105"/>
          <p:cNvSpPr/>
          <p:nvPr/>
        </p:nvSpPr>
        <p:spPr bwMode="auto">
          <a:xfrm>
            <a:off x="7086600" y="5964238"/>
            <a:ext cx="1905000" cy="638175"/>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1000" dirty="0">
                <a:solidFill>
                  <a:schemeClr val="bg2"/>
                </a:solidFill>
              </a:rPr>
              <a:t>Only supported VDI protocols and access methods.  Deep packet inspection if not encrypted</a:t>
            </a:r>
          </a:p>
        </p:txBody>
      </p:sp>
      <p:cxnSp>
        <p:nvCxnSpPr>
          <p:cNvPr id="15431" name="Straight Arrow Connector 107"/>
          <p:cNvCxnSpPr>
            <a:cxnSpLocks noChangeShapeType="1"/>
            <a:endCxn id="15429" idx="3"/>
          </p:cNvCxnSpPr>
          <p:nvPr/>
        </p:nvCxnSpPr>
        <p:spPr bwMode="auto">
          <a:xfrm rot="5400000" flipH="1" flipV="1">
            <a:off x="7913687" y="3051176"/>
            <a:ext cx="396875" cy="349250"/>
          </a:xfrm>
          <a:prstGeom prst="straightConnector1">
            <a:avLst/>
          </a:prstGeom>
          <a:noFill/>
          <a:ln w="19050" algn="ctr">
            <a:solidFill>
              <a:schemeClr val="tx1"/>
            </a:solidFill>
            <a:round/>
            <a:headEnd/>
            <a:tailEnd type="arrow" w="med" len="med"/>
          </a:ln>
        </p:spPr>
      </p:cxnSp>
      <p:pic>
        <p:nvPicPr>
          <p:cNvPr id="15432" name="Picture 36" descr="Router with firewall"/>
          <p:cNvPicPr>
            <a:picLocks noChangeAspect="1" noChangeArrowheads="1"/>
          </p:cNvPicPr>
          <p:nvPr/>
        </p:nvPicPr>
        <p:blipFill>
          <a:blip r:embed="rId18" cstate="print"/>
          <a:srcRect/>
          <a:stretch>
            <a:fillRect/>
          </a:stretch>
        </p:blipFill>
        <p:spPr bwMode="auto">
          <a:xfrm>
            <a:off x="8502650" y="2590800"/>
            <a:ext cx="412750" cy="346075"/>
          </a:xfrm>
          <a:prstGeom prst="rect">
            <a:avLst/>
          </a:prstGeom>
          <a:noFill/>
          <a:ln w="9525">
            <a:noFill/>
            <a:miter lim="800000"/>
            <a:headEnd/>
            <a:tailEnd/>
          </a:ln>
        </p:spPr>
      </p:pic>
      <p:cxnSp>
        <p:nvCxnSpPr>
          <p:cNvPr id="15433" name="Straight Arrow Connector 122"/>
          <p:cNvCxnSpPr>
            <a:cxnSpLocks noChangeShapeType="1"/>
            <a:endCxn id="15428" idx="0"/>
          </p:cNvCxnSpPr>
          <p:nvPr/>
        </p:nvCxnSpPr>
        <p:spPr bwMode="auto">
          <a:xfrm rot="5400000">
            <a:off x="7004844" y="2182019"/>
            <a:ext cx="869950" cy="4762"/>
          </a:xfrm>
          <a:prstGeom prst="straightConnector1">
            <a:avLst/>
          </a:prstGeom>
          <a:noFill/>
          <a:ln w="19050" algn="ctr">
            <a:solidFill>
              <a:schemeClr val="tx1"/>
            </a:solidFill>
            <a:round/>
            <a:headEnd/>
            <a:tailEnd type="arrow" w="med" len="med"/>
          </a:ln>
        </p:spPr>
      </p:cxnSp>
      <p:cxnSp>
        <p:nvCxnSpPr>
          <p:cNvPr id="15434" name="Straight Arrow Connector 125"/>
          <p:cNvCxnSpPr>
            <a:cxnSpLocks noChangeShapeType="1"/>
          </p:cNvCxnSpPr>
          <p:nvPr/>
        </p:nvCxnSpPr>
        <p:spPr bwMode="auto">
          <a:xfrm rot="16200000" flipH="1">
            <a:off x="4341019" y="2794794"/>
            <a:ext cx="876300" cy="11112"/>
          </a:xfrm>
          <a:prstGeom prst="straightConnector1">
            <a:avLst/>
          </a:prstGeom>
          <a:noFill/>
          <a:ln w="19050" algn="ctr">
            <a:solidFill>
              <a:schemeClr val="tx1"/>
            </a:solidFill>
            <a:round/>
            <a:headEnd/>
            <a:tailEnd type="arrow" w="med" len="med"/>
          </a:ln>
        </p:spPr>
      </p:cxnSp>
      <p:cxnSp>
        <p:nvCxnSpPr>
          <p:cNvPr id="15435" name="Straight Arrow Connector 126"/>
          <p:cNvCxnSpPr>
            <a:cxnSpLocks noChangeShapeType="1"/>
            <a:endCxn id="15427" idx="4"/>
          </p:cNvCxnSpPr>
          <p:nvPr/>
        </p:nvCxnSpPr>
        <p:spPr bwMode="auto">
          <a:xfrm rot="16200000" flipV="1">
            <a:off x="3663950" y="4799013"/>
            <a:ext cx="1677987" cy="20638"/>
          </a:xfrm>
          <a:prstGeom prst="straightConnector1">
            <a:avLst/>
          </a:prstGeom>
          <a:noFill/>
          <a:ln w="19050" algn="ctr">
            <a:solidFill>
              <a:schemeClr val="tx1"/>
            </a:solidFill>
            <a:round/>
            <a:headEnd/>
            <a:tailEnd type="arrow" w="med" len="med"/>
          </a:ln>
        </p:spPr>
      </p:cxnSp>
      <p:sp>
        <p:nvSpPr>
          <p:cNvPr id="15436" name="Oval 133"/>
          <p:cNvSpPr>
            <a:spLocks noChangeArrowheads="1"/>
          </p:cNvSpPr>
          <p:nvPr/>
        </p:nvSpPr>
        <p:spPr bwMode="auto">
          <a:xfrm>
            <a:off x="5692775" y="4343400"/>
            <a:ext cx="146050" cy="155575"/>
          </a:xfrm>
          <a:prstGeom prst="ellipse">
            <a:avLst/>
          </a:prstGeom>
          <a:noFill/>
          <a:ln w="19050" algn="ctr">
            <a:solidFill>
              <a:schemeClr val="tx1"/>
            </a:solidFill>
            <a:round/>
            <a:headEnd/>
            <a:tailEnd/>
          </a:ln>
        </p:spPr>
        <p:txBody>
          <a:bodyPr lIns="82124" tIns="41061" rIns="82124" bIns="41061" anchor="ctr">
            <a:spAutoFit/>
          </a:bodyPr>
          <a:lstStyle/>
          <a:p>
            <a:pPr algn="ctr" defTabSz="814388" eaLnBrk="0" hangingPunct="0">
              <a:lnSpc>
                <a:spcPct val="90000"/>
              </a:lnSpc>
            </a:pPr>
            <a:endParaRPr lang="en-US" sz="2400" b="1" dirty="0"/>
          </a:p>
        </p:txBody>
      </p:sp>
      <p:cxnSp>
        <p:nvCxnSpPr>
          <p:cNvPr id="15437" name="Straight Arrow Connector 134"/>
          <p:cNvCxnSpPr>
            <a:cxnSpLocks noChangeShapeType="1"/>
            <a:stCxn id="106" idx="1"/>
            <a:endCxn id="15436" idx="5"/>
          </p:cNvCxnSpPr>
          <p:nvPr/>
        </p:nvCxnSpPr>
        <p:spPr bwMode="auto">
          <a:xfrm flipH="1" flipV="1">
            <a:off x="5818188" y="4486275"/>
            <a:ext cx="1268412" cy="1797050"/>
          </a:xfrm>
          <a:prstGeom prst="straightConnector1">
            <a:avLst/>
          </a:prstGeom>
          <a:noFill/>
          <a:ln w="19050" algn="ctr">
            <a:solidFill>
              <a:schemeClr val="tx1"/>
            </a:solidFill>
            <a:round/>
            <a:headEnd/>
            <a:tailEnd type="arrow" w="med" len="med"/>
          </a:ln>
        </p:spPr>
      </p:cxnSp>
      <p:sp>
        <p:nvSpPr>
          <p:cNvPr id="140" name="TextBox 139"/>
          <p:cNvSpPr txBox="1"/>
          <p:nvPr/>
        </p:nvSpPr>
        <p:spPr>
          <a:xfrm>
            <a:off x="6750120" y="5373386"/>
            <a:ext cx="1272284" cy="553998"/>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000" dirty="0">
                <a:latin typeface="+mn-lt"/>
              </a:rPr>
              <a:t>Secure Remote Access via </a:t>
            </a:r>
            <a:br>
              <a:rPr lang="en-US" sz="1000" dirty="0">
                <a:latin typeface="+mn-lt"/>
              </a:rPr>
            </a:br>
            <a:r>
              <a:rPr lang="en-US" sz="1000" dirty="0">
                <a:latin typeface="+mn-lt"/>
              </a:rPr>
              <a:t>SSL/AES VPN</a:t>
            </a:r>
          </a:p>
        </p:txBody>
      </p:sp>
      <p:sp>
        <p:nvSpPr>
          <p:cNvPr id="105" name="Rectangle 104"/>
          <p:cNvSpPr/>
          <p:nvPr/>
        </p:nvSpPr>
        <p:spPr bwMode="auto">
          <a:xfrm>
            <a:off x="7061200" y="1133475"/>
            <a:ext cx="762000" cy="638175"/>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1000" dirty="0">
                <a:solidFill>
                  <a:schemeClr val="bg2"/>
                </a:solidFill>
              </a:rPr>
              <a:t>Only supported VDI hosts permitted</a:t>
            </a:r>
          </a:p>
        </p:txBody>
      </p:sp>
      <p:sp>
        <p:nvSpPr>
          <p:cNvPr id="104" name="Rectangle 103"/>
          <p:cNvSpPr/>
          <p:nvPr/>
        </p:nvSpPr>
        <p:spPr bwMode="auto">
          <a:xfrm>
            <a:off x="7467600" y="3346748"/>
            <a:ext cx="838200" cy="92333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1000" dirty="0">
                <a:solidFill>
                  <a:schemeClr val="bg2"/>
                </a:solidFill>
              </a:rPr>
              <a:t>Only IPSec and/or SSL allowed to inside VPN termination device</a:t>
            </a:r>
          </a:p>
        </p:txBody>
      </p:sp>
      <p:sp>
        <p:nvSpPr>
          <p:cNvPr id="107" name="Rectangle 106"/>
          <p:cNvSpPr/>
          <p:nvPr/>
        </p:nvSpPr>
        <p:spPr bwMode="auto">
          <a:xfrm>
            <a:off x="4114800" y="5624513"/>
            <a:ext cx="914400" cy="638175"/>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1000" dirty="0">
                <a:solidFill>
                  <a:schemeClr val="bg2"/>
                </a:solidFill>
              </a:rPr>
              <a:t>Access to unauthorized hosts is prevented</a:t>
            </a:r>
          </a:p>
        </p:txBody>
      </p:sp>
      <p:sp>
        <p:nvSpPr>
          <p:cNvPr id="103" name="Rectangle 102"/>
          <p:cNvSpPr/>
          <p:nvPr/>
        </p:nvSpPr>
        <p:spPr bwMode="auto">
          <a:xfrm>
            <a:off x="4648200" y="1763713"/>
            <a:ext cx="1143000" cy="1184275"/>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anchor="ctr">
            <a:spAutoFit/>
          </a:bodyPr>
          <a:lstStyle/>
          <a:p>
            <a:pPr>
              <a:lnSpc>
                <a:spcPct val="90000"/>
              </a:lnSpc>
              <a:defRPr/>
            </a:pPr>
            <a:r>
              <a:rPr lang="en-US" sz="1000" dirty="0">
                <a:solidFill>
                  <a:schemeClr val="bg2"/>
                </a:solidFill>
              </a:rPr>
              <a:t>Policy only </a:t>
            </a:r>
            <a:br>
              <a:rPr lang="en-US" sz="1000" dirty="0">
                <a:solidFill>
                  <a:schemeClr val="bg2"/>
                </a:solidFill>
              </a:rPr>
            </a:br>
            <a:r>
              <a:rPr lang="en-US" sz="1000" dirty="0">
                <a:solidFill>
                  <a:schemeClr val="bg2"/>
                </a:solidFill>
              </a:rPr>
              <a:t>allows access to authorized hosts and protocols.  Deep packet inspection using SSM module </a:t>
            </a:r>
            <a:br>
              <a:rPr lang="en-US" sz="1000" dirty="0">
                <a:solidFill>
                  <a:schemeClr val="bg2"/>
                </a:solidFill>
              </a:rPr>
            </a:br>
            <a:r>
              <a:rPr lang="en-US" sz="1000" dirty="0">
                <a:solidFill>
                  <a:schemeClr val="bg2"/>
                </a:solidFill>
              </a:rPr>
              <a:t>in ASA</a:t>
            </a:r>
          </a:p>
        </p:txBody>
      </p:sp>
      <p:sp>
        <p:nvSpPr>
          <p:cNvPr id="242" name="TextBox 241"/>
          <p:cNvSpPr txBox="1"/>
          <p:nvPr/>
        </p:nvSpPr>
        <p:spPr>
          <a:xfrm>
            <a:off x="5723696" y="2362200"/>
            <a:ext cx="1045404" cy="553998"/>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000" dirty="0">
                <a:latin typeface="+mn-lt"/>
              </a:rPr>
              <a:t>AAA Authentication Server</a:t>
            </a:r>
          </a:p>
        </p:txBody>
      </p:sp>
      <p:pic>
        <p:nvPicPr>
          <p:cNvPr id="15444" name="Picture 1040"/>
          <p:cNvPicPr>
            <a:picLocks noChangeArrowheads="1"/>
          </p:cNvPicPr>
          <p:nvPr/>
        </p:nvPicPr>
        <p:blipFill>
          <a:blip r:embed="rId23" cstate="print"/>
          <a:srcRect/>
          <a:stretch>
            <a:fillRect/>
          </a:stretch>
        </p:blipFill>
        <p:spPr bwMode="auto">
          <a:xfrm>
            <a:off x="6243638" y="5767388"/>
            <a:ext cx="501650" cy="346075"/>
          </a:xfrm>
          <a:prstGeom prst="rect">
            <a:avLst/>
          </a:prstGeom>
          <a:noFill/>
          <a:ln w="9525">
            <a:noFill/>
            <a:miter lim="800000"/>
            <a:headEnd/>
            <a:tailEnd/>
          </a:ln>
        </p:spPr>
      </p:pic>
      <p:cxnSp>
        <p:nvCxnSpPr>
          <p:cNvPr id="15445" name="Straight Arrow Connector 269"/>
          <p:cNvCxnSpPr>
            <a:cxnSpLocks noChangeShapeType="1"/>
          </p:cNvCxnSpPr>
          <p:nvPr/>
        </p:nvCxnSpPr>
        <p:spPr bwMode="auto">
          <a:xfrm>
            <a:off x="5954713" y="5502275"/>
            <a:ext cx="436562" cy="241300"/>
          </a:xfrm>
          <a:prstGeom prst="straightConnector1">
            <a:avLst/>
          </a:prstGeom>
          <a:noFill/>
          <a:ln w="19050" algn="ctr">
            <a:solidFill>
              <a:schemeClr val="tx1"/>
            </a:solidFill>
            <a:round/>
            <a:headEnd/>
            <a:tailEnd type="arrow" w="med" len="med"/>
          </a:ln>
        </p:spPr>
      </p:cxnSp>
      <p:sp>
        <p:nvSpPr>
          <p:cNvPr id="273" name="TextBox 272"/>
          <p:cNvSpPr txBox="1"/>
          <p:nvPr/>
        </p:nvSpPr>
        <p:spPr>
          <a:xfrm>
            <a:off x="6040437" y="6075402"/>
            <a:ext cx="988034" cy="553998"/>
          </a:xfrm>
          <a:prstGeom prst="rect">
            <a:avLst/>
          </a:prstGeom>
          <a:noFill/>
          <a:scene3d>
            <a:camera prst="orthographicFront">
              <a:rot lat="0" lon="0" rev="0"/>
            </a:camera>
            <a:lightRig rig="threePt" dir="t"/>
          </a:scene3d>
        </p:spPr>
        <p:txBody>
          <a:bodyPr>
            <a:spAutoFit/>
          </a:bodyPr>
          <a:lstStyle/>
          <a:p>
            <a:pPr algn="ctr" fontAlgn="auto">
              <a:spcBef>
                <a:spcPts val="0"/>
              </a:spcBef>
              <a:spcAft>
                <a:spcPts val="0"/>
              </a:spcAft>
              <a:defRPr/>
            </a:pPr>
            <a:r>
              <a:rPr lang="en-US" sz="1000" dirty="0">
                <a:latin typeface="+mn-lt"/>
              </a:rPr>
              <a:t>Session</a:t>
            </a:r>
            <a:br>
              <a:rPr lang="en-US" sz="1000" dirty="0">
                <a:latin typeface="+mn-lt"/>
              </a:rPr>
            </a:br>
            <a:r>
              <a:rPr lang="en-US" sz="1000" dirty="0">
                <a:latin typeface="+mn-lt"/>
              </a:rPr>
              <a:t>Logging &amp;  Recording</a:t>
            </a:r>
          </a:p>
        </p:txBody>
      </p:sp>
      <p:sp>
        <p:nvSpPr>
          <p:cNvPr id="108" name="TextBox 107"/>
          <p:cNvSpPr txBox="1"/>
          <p:nvPr/>
        </p:nvSpPr>
        <p:spPr>
          <a:xfrm>
            <a:off x="1219200" y="5163979"/>
            <a:ext cx="2678250" cy="246221"/>
          </a:xfrm>
          <a:prstGeom prst="rect">
            <a:avLst/>
          </a:prstGeom>
          <a:noFill/>
          <a:scene3d>
            <a:camera prst="orthographicFront">
              <a:rot lat="0" lon="0" rev="0"/>
            </a:camera>
            <a:lightRig rig="threePt" dir="t"/>
          </a:scene3d>
        </p:spPr>
        <p:txBody>
          <a:bodyPr wrap="square">
            <a:spAutoFit/>
          </a:bodyPr>
          <a:lstStyle/>
          <a:p>
            <a:pPr fontAlgn="auto">
              <a:spcBef>
                <a:spcPts val="0"/>
              </a:spcBef>
              <a:spcAft>
                <a:spcPts val="0"/>
              </a:spcAft>
              <a:defRPr/>
            </a:pPr>
            <a:r>
              <a:rPr lang="en-US" sz="1000" dirty="0" smtClean="0">
                <a:latin typeface="+mn-lt"/>
              </a:rPr>
              <a:t>Identity Service Engine</a:t>
            </a:r>
            <a:endParaRPr lang="en-US" sz="1000" dirty="0">
              <a:latin typeface="+mn-lt"/>
            </a:endParaRPr>
          </a:p>
        </p:txBody>
      </p:sp>
      <p:pic>
        <p:nvPicPr>
          <p:cNvPr id="109" name="Picture 108"/>
          <p:cNvPicPr>
            <a:picLocks noChangeAspect="1"/>
          </p:cNvPicPr>
          <p:nvPr/>
        </p:nvPicPr>
        <p:blipFill>
          <a:blip r:embed="rId24"/>
          <a:stretch>
            <a:fillRect/>
          </a:stretch>
        </p:blipFill>
        <p:spPr>
          <a:xfrm>
            <a:off x="1600200" y="4724400"/>
            <a:ext cx="584200" cy="458486"/>
          </a:xfrm>
          <a:prstGeom prst="rect">
            <a:avLst/>
          </a:prstGeom>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76"/>
          <p:cNvGrpSpPr>
            <a:grpSpLocks/>
          </p:cNvGrpSpPr>
          <p:nvPr/>
        </p:nvGrpSpPr>
        <p:grpSpPr bwMode="auto">
          <a:xfrm>
            <a:off x="5546725" y="1266825"/>
            <a:ext cx="3384550" cy="5551488"/>
            <a:chOff x="5232400" y="1266825"/>
            <a:chExt cx="3446463" cy="5551488"/>
          </a:xfrm>
        </p:grpSpPr>
        <p:sp>
          <p:nvSpPr>
            <p:cNvPr id="7" name="Rectangle 6"/>
            <p:cNvSpPr/>
            <p:nvPr/>
          </p:nvSpPr>
          <p:spPr bwMode="auto">
            <a:xfrm>
              <a:off x="5232400" y="1266825"/>
              <a:ext cx="3446463" cy="508635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defTabSz="814388" fontAlgn="auto">
                <a:spcBef>
                  <a:spcPts val="0"/>
                </a:spcBef>
                <a:spcAft>
                  <a:spcPts val="0"/>
                </a:spcAft>
                <a:defRPr/>
              </a:pPr>
              <a:endParaRPr lang="en-US" dirty="0">
                <a:latin typeface="+mn-lt"/>
              </a:endParaRPr>
            </a:p>
          </p:txBody>
        </p:sp>
        <p:sp>
          <p:nvSpPr>
            <p:cNvPr id="38919" name="Rectangle 19"/>
            <p:cNvSpPr>
              <a:spLocks noChangeArrowheads="1"/>
            </p:cNvSpPr>
            <p:nvPr/>
          </p:nvSpPr>
          <p:spPr bwMode="auto">
            <a:xfrm>
              <a:off x="5308600" y="1343025"/>
              <a:ext cx="3284538" cy="877888"/>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dirty="0"/>
            </a:p>
          </p:txBody>
        </p:sp>
        <p:sp>
          <p:nvSpPr>
            <p:cNvPr id="38920" name="AutoShape 40"/>
            <p:cNvSpPr>
              <a:spLocks noChangeArrowheads="1"/>
            </p:cNvSpPr>
            <p:nvPr/>
          </p:nvSpPr>
          <p:spPr bwMode="ltGray">
            <a:xfrm>
              <a:off x="5232400" y="6403975"/>
              <a:ext cx="3441700" cy="414338"/>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dirty="0"/>
            </a:p>
          </p:txBody>
        </p:sp>
      </p:grpSp>
      <p:sp>
        <p:nvSpPr>
          <p:cNvPr id="38915" name="Rectangle 10"/>
          <p:cNvSpPr>
            <a:spLocks noGrp="1"/>
          </p:cNvSpPr>
          <p:nvPr>
            <p:ph type="title" idx="4294967295"/>
          </p:nvPr>
        </p:nvSpPr>
        <p:spPr/>
        <p:txBody>
          <a:bodyPr/>
          <a:lstStyle/>
          <a:p>
            <a:pPr eaLnBrk="1" hangingPunct="1"/>
            <a:r>
              <a:rPr lang="en-US" dirty="0" smtClean="0"/>
              <a:t>MGN Guiding Principles</a:t>
            </a:r>
          </a:p>
        </p:txBody>
      </p:sp>
      <p:sp>
        <p:nvSpPr>
          <p:cNvPr id="38916" name="Rectangle 11"/>
          <p:cNvSpPr>
            <a:spLocks noGrp="1"/>
          </p:cNvSpPr>
          <p:nvPr>
            <p:ph type="body" idx="4294967295"/>
          </p:nvPr>
        </p:nvSpPr>
        <p:spPr/>
        <p:txBody>
          <a:bodyPr/>
          <a:lstStyle/>
          <a:p>
            <a:pPr eaLnBrk="1" hangingPunct="1"/>
            <a:r>
              <a:rPr lang="en-US" dirty="0" smtClean="0"/>
              <a:t>Protected</a:t>
            </a:r>
          </a:p>
          <a:p>
            <a:pPr marL="917575" lvl="1" indent="-342900" eaLnBrk="1" hangingPunct="1">
              <a:buFont typeface="Arial" pitchFamily="34" charset="0"/>
              <a:buChar char="•"/>
            </a:pPr>
            <a:r>
              <a:rPr lang="en-US" dirty="0" smtClean="0"/>
              <a:t>Data at rest or in motion</a:t>
            </a:r>
          </a:p>
          <a:p>
            <a:pPr marL="917575" lvl="1" indent="-342900" eaLnBrk="1" hangingPunct="1">
              <a:buFont typeface="Arial" pitchFamily="34" charset="0"/>
              <a:buChar char="•"/>
            </a:pPr>
            <a:r>
              <a:rPr lang="en-US" dirty="0" smtClean="0"/>
              <a:t>Wired or wireless</a:t>
            </a:r>
          </a:p>
          <a:p>
            <a:pPr eaLnBrk="1" hangingPunct="1"/>
            <a:r>
              <a:rPr lang="en-US" dirty="0" smtClean="0"/>
              <a:t>Responsive</a:t>
            </a:r>
          </a:p>
          <a:p>
            <a:pPr marL="917575" lvl="1" indent="-342900" eaLnBrk="1" hangingPunct="1">
              <a:buFont typeface="Arial" pitchFamily="34" charset="0"/>
              <a:buChar char="•"/>
            </a:pPr>
            <a:r>
              <a:rPr lang="en-US" dirty="0" smtClean="0"/>
              <a:t>Adapt to the changing </a:t>
            </a:r>
            <a:br>
              <a:rPr lang="en-US" dirty="0" smtClean="0"/>
            </a:br>
            <a:r>
              <a:rPr lang="en-US" dirty="0" smtClean="0"/>
              <a:t>communications needs </a:t>
            </a:r>
          </a:p>
          <a:p>
            <a:pPr eaLnBrk="1" hangingPunct="1"/>
            <a:r>
              <a:rPr lang="en-US" dirty="0" smtClean="0"/>
              <a:t>Interactive</a:t>
            </a:r>
          </a:p>
          <a:p>
            <a:pPr marL="917575" lvl="1" indent="-342900" eaLnBrk="1" hangingPunct="1">
              <a:buFont typeface="Arial" pitchFamily="34" charset="0"/>
              <a:buChar char="•"/>
            </a:pPr>
            <a:r>
              <a:rPr lang="en-US" dirty="0" smtClean="0"/>
              <a:t>Access any time, any device</a:t>
            </a:r>
          </a:p>
          <a:p>
            <a:pPr eaLnBrk="1" hangingPunct="1"/>
            <a:r>
              <a:rPr lang="en-US" dirty="0" smtClean="0"/>
              <a:t>Resilient</a:t>
            </a:r>
          </a:p>
          <a:p>
            <a:pPr marL="917575" lvl="1" indent="-342900" eaLnBrk="1" hangingPunct="1">
              <a:buFont typeface="Arial" pitchFamily="34" charset="0"/>
              <a:buChar char="•"/>
            </a:pPr>
            <a:r>
              <a:rPr lang="en-US" dirty="0" smtClean="0"/>
              <a:t>Non-stop computing</a:t>
            </a:r>
          </a:p>
        </p:txBody>
      </p:sp>
      <p:pic>
        <p:nvPicPr>
          <p:cNvPr id="38917" name="Picture 1" descr="C:\Users\elementccs\Desktop\clients\Duarte\assets\MAG56526.jpg"/>
          <p:cNvPicPr>
            <a:picLocks noChangeAspect="1" noChangeArrowheads="1"/>
          </p:cNvPicPr>
          <p:nvPr/>
        </p:nvPicPr>
        <p:blipFill>
          <a:blip r:embed="rId2" cstate="print"/>
          <a:srcRect l="26015" t="-1466" r="29594"/>
          <a:stretch>
            <a:fillRect/>
          </a:stretch>
        </p:blipFill>
        <p:spPr bwMode="auto">
          <a:xfrm>
            <a:off x="5638800" y="1295400"/>
            <a:ext cx="3200400" cy="4876800"/>
          </a:xfrm>
          <a:prstGeom prst="rect">
            <a:avLst/>
          </a:prstGeom>
          <a:noFill/>
          <a:ln w="9525" algn="ctr">
            <a:solidFill>
              <a:srgbClr val="E6E6E8"/>
            </a:solidFill>
            <a:miter lim="800000"/>
            <a:headEnd/>
            <a:tailEnd/>
          </a:ln>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Grp="1" noChangeArrowheads="1"/>
          </p:cNvSpPr>
          <p:nvPr>
            <p:ph type="title"/>
          </p:nvPr>
        </p:nvSpPr>
        <p:spPr/>
        <p:txBody>
          <a:bodyPr/>
          <a:lstStyle/>
          <a:p>
            <a:pPr eaLnBrk="1" hangingPunct="1"/>
            <a:r>
              <a:rPr lang="en-US" dirty="0" smtClean="0"/>
              <a:t>Agenda</a:t>
            </a:r>
          </a:p>
        </p:txBody>
      </p:sp>
      <p:sp>
        <p:nvSpPr>
          <p:cNvPr id="35843" name="Rectangle 2"/>
          <p:cNvSpPr>
            <a:spLocks noChangeArrowheads="1"/>
          </p:cNvSpPr>
          <p:nvPr/>
        </p:nvSpPr>
        <p:spPr bwMode="auto">
          <a:xfrm>
            <a:off x="401638" y="6046788"/>
            <a:ext cx="8512175" cy="354012"/>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endParaRPr lang="en-US" dirty="0"/>
          </a:p>
        </p:txBody>
      </p:sp>
      <p:sp>
        <p:nvSpPr>
          <p:cNvPr id="34" name="AutoShape 38"/>
          <p:cNvSpPr>
            <a:spLocks noChangeArrowheads="1"/>
          </p:cNvSpPr>
          <p:nvPr/>
        </p:nvSpPr>
        <p:spPr bwMode="ltGray">
          <a:xfrm>
            <a:off x="609600" y="1249363"/>
            <a:ext cx="8143875" cy="4951412"/>
          </a:xfrm>
          <a:prstGeom prst="roundRect">
            <a:avLst>
              <a:gd name="adj" fmla="val 0"/>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fontAlgn="auto">
              <a:spcBef>
                <a:spcPts val="0"/>
              </a:spcBef>
              <a:spcAft>
                <a:spcPts val="0"/>
              </a:spcAft>
              <a:defRPr/>
            </a:pPr>
            <a:endParaRPr lang="en-US" dirty="0">
              <a:latin typeface="+mn-lt"/>
            </a:endParaRPr>
          </a:p>
        </p:txBody>
      </p:sp>
      <p:sp>
        <p:nvSpPr>
          <p:cNvPr id="35845" name="AutoShape 39"/>
          <p:cNvSpPr>
            <a:spLocks noChangeArrowheads="1"/>
          </p:cNvSpPr>
          <p:nvPr/>
        </p:nvSpPr>
        <p:spPr bwMode="ltGray">
          <a:xfrm>
            <a:off x="666750" y="1314450"/>
            <a:ext cx="8013700" cy="4953000"/>
          </a:xfrm>
          <a:prstGeom prst="roundRect">
            <a:avLst>
              <a:gd name="adj" fmla="val 0"/>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endParaRPr lang="en-US" dirty="0"/>
          </a:p>
        </p:txBody>
      </p:sp>
      <p:sp>
        <p:nvSpPr>
          <p:cNvPr id="35846" name="AutoShape 40"/>
          <p:cNvSpPr>
            <a:spLocks noChangeArrowheads="1"/>
          </p:cNvSpPr>
          <p:nvPr/>
        </p:nvSpPr>
        <p:spPr bwMode="ltGray">
          <a:xfrm>
            <a:off x="612775" y="6232525"/>
            <a:ext cx="8147050" cy="484188"/>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dirty="0"/>
          </a:p>
        </p:txBody>
      </p:sp>
      <p:sp>
        <p:nvSpPr>
          <p:cNvPr id="37" name="Rectangle 36"/>
          <p:cNvSpPr/>
          <p:nvPr/>
        </p:nvSpPr>
        <p:spPr bwMode="auto">
          <a:xfrm rot="10800000">
            <a:off x="762000" y="1828800"/>
            <a:ext cx="71437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solidFill>
                <a:schemeClr val="bg1"/>
              </a:solidFill>
              <a:latin typeface="+mn-lt"/>
            </a:endParaRPr>
          </a:p>
        </p:txBody>
      </p:sp>
      <p:sp>
        <p:nvSpPr>
          <p:cNvPr id="38" name="Rectangle 37"/>
          <p:cNvSpPr/>
          <p:nvPr/>
        </p:nvSpPr>
        <p:spPr bwMode="auto">
          <a:xfrm rot="10800000">
            <a:off x="790575" y="2253544"/>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39" name="Rectangle 38"/>
          <p:cNvSpPr/>
          <p:nvPr/>
        </p:nvSpPr>
        <p:spPr bwMode="auto">
          <a:xfrm rot="10800000">
            <a:off x="790575" y="2678287"/>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0" name="Rectangle 39"/>
          <p:cNvSpPr/>
          <p:nvPr/>
        </p:nvSpPr>
        <p:spPr bwMode="auto">
          <a:xfrm rot="10800000">
            <a:off x="790575" y="3103030"/>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1" name="Rectangle 40"/>
          <p:cNvSpPr/>
          <p:nvPr/>
        </p:nvSpPr>
        <p:spPr bwMode="auto">
          <a:xfrm rot="10800000">
            <a:off x="790575" y="3527773"/>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2" name="Rectangle 41"/>
          <p:cNvSpPr/>
          <p:nvPr/>
        </p:nvSpPr>
        <p:spPr bwMode="auto">
          <a:xfrm rot="10800000">
            <a:off x="790575" y="3952516"/>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3" name="Rectangle 42"/>
          <p:cNvSpPr/>
          <p:nvPr/>
        </p:nvSpPr>
        <p:spPr bwMode="auto">
          <a:xfrm rot="10800000">
            <a:off x="790575" y="4377259"/>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4" name="Rectangle 43"/>
          <p:cNvSpPr/>
          <p:nvPr/>
        </p:nvSpPr>
        <p:spPr bwMode="auto">
          <a:xfrm rot="10800000">
            <a:off x="790575" y="4802002"/>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6" name="Rectangle 23"/>
          <p:cNvSpPr>
            <a:spLocks noChangeArrowheads="1"/>
          </p:cNvSpPr>
          <p:nvPr/>
        </p:nvSpPr>
        <p:spPr bwMode="auto">
          <a:xfrm>
            <a:off x="790575" y="1873250"/>
            <a:ext cx="2874963" cy="338138"/>
          </a:xfrm>
          <a:prstGeom prst="rect">
            <a:avLst/>
          </a:prstGeom>
          <a:noFill/>
          <a:ln w="9525">
            <a:noFill/>
            <a:miter lim="800000"/>
            <a:headEnd/>
            <a:tailEnd/>
          </a:ln>
        </p:spPr>
        <p:txBody>
          <a:bodyPr wrap="none">
            <a:spAutoFit/>
          </a:bodyPr>
          <a:lstStyle/>
          <a:p>
            <a:pPr fontAlgn="auto">
              <a:spcBef>
                <a:spcPts val="0"/>
              </a:spcBef>
              <a:spcAft>
                <a:spcPts val="0"/>
              </a:spcAft>
              <a:buClr>
                <a:schemeClr val="bg1"/>
              </a:buClr>
              <a:defRPr/>
            </a:pPr>
            <a:r>
              <a:rPr lang="en-US" sz="1600" dirty="0">
                <a:solidFill>
                  <a:schemeClr val="bg1"/>
                </a:solidFill>
                <a:latin typeface="+mn-lt"/>
              </a:rPr>
              <a:t>Security Trends in Healthcare</a:t>
            </a:r>
          </a:p>
        </p:txBody>
      </p:sp>
      <p:sp>
        <p:nvSpPr>
          <p:cNvPr id="47" name="Rectangle 24"/>
          <p:cNvSpPr>
            <a:spLocks noChangeArrowheads="1"/>
          </p:cNvSpPr>
          <p:nvPr/>
        </p:nvSpPr>
        <p:spPr bwMode="auto">
          <a:xfrm>
            <a:off x="790575" y="2295525"/>
            <a:ext cx="4572000" cy="338138"/>
          </a:xfrm>
          <a:prstGeom prst="rect">
            <a:avLst/>
          </a:prstGeom>
          <a:noFill/>
          <a:ln w="9525">
            <a:noFill/>
            <a:miter lim="800000"/>
            <a:headEnd/>
            <a:tailEnd/>
          </a:ln>
        </p:spPr>
        <p:txBody>
          <a:bodyPr>
            <a:spAutoFit/>
          </a:bodyPr>
          <a:lstStyle/>
          <a:p>
            <a:pPr>
              <a:buClr>
                <a:schemeClr val="bg1"/>
              </a:buClr>
            </a:pPr>
            <a:r>
              <a:rPr lang="en-US" sz="1600" dirty="0">
                <a:solidFill>
                  <a:schemeClr val="bg1"/>
                </a:solidFill>
              </a:rPr>
              <a:t>Cisco MGN 2.0—Security Architecture</a:t>
            </a:r>
          </a:p>
        </p:txBody>
      </p:sp>
      <p:sp>
        <p:nvSpPr>
          <p:cNvPr id="48" name="Rectangle 25"/>
          <p:cNvSpPr>
            <a:spLocks noChangeArrowheads="1"/>
          </p:cNvSpPr>
          <p:nvPr/>
        </p:nvSpPr>
        <p:spPr bwMode="auto">
          <a:xfrm>
            <a:off x="790575" y="2717800"/>
            <a:ext cx="1995488" cy="338138"/>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Deployment Models</a:t>
            </a:r>
          </a:p>
        </p:txBody>
      </p:sp>
      <p:sp>
        <p:nvSpPr>
          <p:cNvPr id="49" name="Rectangle 26"/>
          <p:cNvSpPr>
            <a:spLocks noChangeArrowheads="1"/>
          </p:cNvSpPr>
          <p:nvPr/>
        </p:nvSpPr>
        <p:spPr bwMode="auto">
          <a:xfrm>
            <a:off x="790575" y="3140075"/>
            <a:ext cx="3624263" cy="338138"/>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Regulatory and Compliance Overview</a:t>
            </a:r>
          </a:p>
        </p:txBody>
      </p:sp>
      <p:sp>
        <p:nvSpPr>
          <p:cNvPr id="50" name="Rectangle 27"/>
          <p:cNvSpPr>
            <a:spLocks noChangeArrowheads="1"/>
          </p:cNvSpPr>
          <p:nvPr/>
        </p:nvSpPr>
        <p:spPr bwMode="auto">
          <a:xfrm>
            <a:off x="790575" y="3560763"/>
            <a:ext cx="2871299" cy="338554"/>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Clinical </a:t>
            </a:r>
            <a:r>
              <a:rPr lang="en-US" sz="1600" dirty="0" smtClean="0">
                <a:solidFill>
                  <a:schemeClr val="bg1"/>
                </a:solidFill>
              </a:rPr>
              <a:t>Devices and Systems</a:t>
            </a:r>
            <a:endParaRPr lang="en-US" sz="1600" dirty="0">
              <a:solidFill>
                <a:schemeClr val="bg1"/>
              </a:solidFill>
            </a:endParaRPr>
          </a:p>
        </p:txBody>
      </p:sp>
      <p:sp>
        <p:nvSpPr>
          <p:cNvPr id="52" name="Rectangle 29"/>
          <p:cNvSpPr>
            <a:spLocks noChangeArrowheads="1"/>
          </p:cNvSpPr>
          <p:nvPr/>
        </p:nvSpPr>
        <p:spPr bwMode="auto">
          <a:xfrm>
            <a:off x="791849" y="3981254"/>
            <a:ext cx="3048000" cy="338554"/>
          </a:xfrm>
          <a:prstGeom prst="rect">
            <a:avLst/>
          </a:prstGeom>
          <a:noFill/>
          <a:ln w="9525">
            <a:noFill/>
            <a:miter lim="800000"/>
            <a:headEnd/>
            <a:tailEnd/>
          </a:ln>
        </p:spPr>
        <p:txBody>
          <a:bodyPr wrap="square">
            <a:spAutoFit/>
          </a:bodyPr>
          <a:lstStyle/>
          <a:p>
            <a:pPr>
              <a:buClr>
                <a:schemeClr val="bg1"/>
              </a:buClr>
            </a:pPr>
            <a:r>
              <a:rPr lang="en-US" sz="1600" dirty="0">
                <a:solidFill>
                  <a:schemeClr val="accent3"/>
                </a:solidFill>
              </a:rPr>
              <a:t>Communication Devices</a:t>
            </a:r>
          </a:p>
        </p:txBody>
      </p:sp>
      <p:sp>
        <p:nvSpPr>
          <p:cNvPr id="53" name="Rectangle 30"/>
          <p:cNvSpPr>
            <a:spLocks noChangeArrowheads="1"/>
          </p:cNvSpPr>
          <p:nvPr/>
        </p:nvSpPr>
        <p:spPr bwMode="auto">
          <a:xfrm>
            <a:off x="800492" y="4400746"/>
            <a:ext cx="2520950" cy="338137"/>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General Purpose Devices</a:t>
            </a:r>
          </a:p>
        </p:txBody>
      </p:sp>
      <p:sp>
        <p:nvSpPr>
          <p:cNvPr id="54" name="Rectangle 31"/>
          <p:cNvSpPr>
            <a:spLocks noChangeArrowheads="1"/>
          </p:cNvSpPr>
          <p:nvPr/>
        </p:nvSpPr>
        <p:spPr bwMode="auto">
          <a:xfrm>
            <a:off x="809135" y="4800600"/>
            <a:ext cx="1063625" cy="338137"/>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Summary</a:t>
            </a:r>
          </a:p>
        </p:txBody>
      </p:sp>
      <p:pic>
        <p:nvPicPr>
          <p:cNvPr id="35883" name="Picture 54" descr="blueprint"/>
          <p:cNvPicPr>
            <a:picLocks noChangeAspect="1" noChangeArrowheads="1"/>
          </p:cNvPicPr>
          <p:nvPr/>
        </p:nvPicPr>
        <p:blipFill>
          <a:blip r:embed="rId3" cstate="print"/>
          <a:srcRect/>
          <a:stretch>
            <a:fillRect/>
          </a:stretch>
        </p:blipFill>
        <p:spPr bwMode="auto">
          <a:xfrm>
            <a:off x="5305425" y="1390650"/>
            <a:ext cx="3305175" cy="4676775"/>
          </a:xfrm>
          <a:prstGeom prst="rect">
            <a:avLst/>
          </a:prstGeom>
          <a:noFill/>
          <a:ln w="9525" algn="ctr">
            <a:solidFill>
              <a:srgbClr val="E6E6E8"/>
            </a:solid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par>
                                <p:cTn id="8" presetID="22" presetClass="entr" presetSubtype="2"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500"/>
                                        <p:tgtEl>
                                          <p:spTgt spid="38"/>
                                        </p:tgtEl>
                                      </p:cBhvr>
                                    </p:animEffect>
                                  </p:childTnLst>
                                </p:cTn>
                              </p:par>
                              <p:par>
                                <p:cTn id="11" presetID="22" presetClass="entr" presetSubtype="2"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right)">
                                      <p:cBhvr>
                                        <p:cTn id="13" dur="500"/>
                                        <p:tgtEl>
                                          <p:spTgt spid="39"/>
                                        </p:tgtEl>
                                      </p:cBhvr>
                                    </p:animEffect>
                                  </p:childTnLst>
                                </p:cTn>
                              </p:par>
                              <p:par>
                                <p:cTn id="14" presetID="22" presetClass="entr" presetSubtype="2"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right)">
                                      <p:cBhvr>
                                        <p:cTn id="16" dur="500"/>
                                        <p:tgtEl>
                                          <p:spTgt spid="40"/>
                                        </p:tgtEl>
                                      </p:cBhvr>
                                    </p:animEffect>
                                  </p:childTnLst>
                                </p:cTn>
                              </p:par>
                              <p:par>
                                <p:cTn id="17" presetID="22" presetClass="entr" presetSubtype="2"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par>
                                <p:cTn id="20" presetID="22" presetClass="entr" presetSubtype="2"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right)">
                                      <p:cBhvr>
                                        <p:cTn id="22" dur="500"/>
                                        <p:tgtEl>
                                          <p:spTgt spid="42"/>
                                        </p:tgtEl>
                                      </p:cBhvr>
                                    </p:animEffect>
                                  </p:childTnLst>
                                </p:cTn>
                              </p:par>
                              <p:par>
                                <p:cTn id="23" presetID="22" presetClass="entr" presetSubtype="2"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right)">
                                      <p:cBhvr>
                                        <p:cTn id="25" dur="500"/>
                                        <p:tgtEl>
                                          <p:spTgt spid="43"/>
                                        </p:tgtEl>
                                      </p:cBhvr>
                                    </p:animEffect>
                                  </p:childTnLst>
                                </p:cTn>
                              </p:par>
                              <p:par>
                                <p:cTn id="26" presetID="22" presetClass="entr" presetSubtype="2"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right)">
                                      <p:cBhvr>
                                        <p:cTn id="28" dur="500"/>
                                        <p:tgtEl>
                                          <p:spTgt spid="4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2" grpId="0"/>
      <p:bldP spid="53" grpId="0"/>
      <p:bldP spid="5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5232400" y="1266825"/>
            <a:ext cx="3446463" cy="508635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defTabSz="814388" fontAlgn="auto">
              <a:spcBef>
                <a:spcPts val="0"/>
              </a:spcBef>
              <a:spcAft>
                <a:spcPts val="0"/>
              </a:spcAft>
              <a:defRPr/>
            </a:pPr>
            <a:endParaRPr lang="en-US" dirty="0">
              <a:latin typeface="+mn-lt"/>
            </a:endParaRPr>
          </a:p>
        </p:txBody>
      </p:sp>
      <p:sp>
        <p:nvSpPr>
          <p:cNvPr id="15363" name="Rectangle 29"/>
          <p:cNvSpPr>
            <a:spLocks noChangeArrowheads="1"/>
          </p:cNvSpPr>
          <p:nvPr/>
        </p:nvSpPr>
        <p:spPr bwMode="auto">
          <a:xfrm>
            <a:off x="5308600" y="1343025"/>
            <a:ext cx="3284538" cy="877888"/>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dirty="0"/>
          </a:p>
        </p:txBody>
      </p:sp>
      <p:sp>
        <p:nvSpPr>
          <p:cNvPr id="67588" name="Rectangle 25"/>
          <p:cNvSpPr>
            <a:spLocks noGrp="1"/>
          </p:cNvSpPr>
          <p:nvPr>
            <p:ph type="title" idx="4294967295"/>
          </p:nvPr>
        </p:nvSpPr>
        <p:spPr/>
        <p:txBody>
          <a:bodyPr/>
          <a:lstStyle/>
          <a:p>
            <a:pPr eaLnBrk="1" hangingPunct="1"/>
            <a:r>
              <a:rPr lang="en-US" dirty="0" smtClean="0"/>
              <a:t>Communication Device Security</a:t>
            </a:r>
          </a:p>
        </p:txBody>
      </p:sp>
      <p:sp>
        <p:nvSpPr>
          <p:cNvPr id="148506" name="Rectangle 26"/>
          <p:cNvSpPr>
            <a:spLocks noGrp="1"/>
          </p:cNvSpPr>
          <p:nvPr>
            <p:ph type="body" sz="half" idx="4294967295"/>
          </p:nvPr>
        </p:nvSpPr>
        <p:spPr>
          <a:xfrm>
            <a:off x="793750" y="1600200"/>
            <a:ext cx="4006850" cy="4525963"/>
          </a:xfrm>
        </p:spPr>
        <p:txBody>
          <a:bodyPr/>
          <a:lstStyle/>
          <a:p>
            <a:pPr eaLnBrk="1" hangingPunct="1">
              <a:spcBef>
                <a:spcPct val="50000"/>
              </a:spcBef>
              <a:buFont typeface="Wingdings" pitchFamily="2" charset="2"/>
              <a:buNone/>
            </a:pPr>
            <a:r>
              <a:rPr lang="en-US" sz="2000" b="1" dirty="0" smtClean="0">
                <a:solidFill>
                  <a:schemeClr val="accent1"/>
                </a:solidFill>
              </a:rPr>
              <a:t>Security Challenges</a:t>
            </a:r>
          </a:p>
          <a:p>
            <a:pPr eaLnBrk="1" hangingPunct="1">
              <a:spcBef>
                <a:spcPct val="50000"/>
              </a:spcBef>
            </a:pPr>
            <a:r>
              <a:rPr lang="en-US" sz="2000" dirty="0" smtClean="0"/>
              <a:t>Applications share Protected Healthcare Information (PHI) on a variety of endpoints</a:t>
            </a:r>
          </a:p>
          <a:p>
            <a:pPr marL="742950" lvl="1" indent="-285750" eaLnBrk="1" hangingPunct="1">
              <a:spcBef>
                <a:spcPct val="50000"/>
              </a:spcBef>
              <a:buFont typeface="Arial" pitchFamily="34" charset="0"/>
              <a:buChar char="•"/>
            </a:pPr>
            <a:r>
              <a:rPr lang="en-US" sz="1600" dirty="0" smtClean="0"/>
              <a:t>PHI must be protected in motion and at rest</a:t>
            </a:r>
          </a:p>
          <a:p>
            <a:pPr eaLnBrk="1" hangingPunct="1">
              <a:spcBef>
                <a:spcPct val="50000"/>
              </a:spcBef>
            </a:pPr>
            <a:r>
              <a:rPr lang="en-US" sz="2000" dirty="0" smtClean="0"/>
              <a:t>Personal devices</a:t>
            </a:r>
          </a:p>
          <a:p>
            <a:pPr marL="628650" lvl="1" indent="-171450" eaLnBrk="1" hangingPunct="1">
              <a:spcBef>
                <a:spcPct val="50000"/>
              </a:spcBef>
              <a:buFont typeface="Arial" pitchFamily="34" charset="0"/>
              <a:buChar char="•"/>
            </a:pPr>
            <a:r>
              <a:rPr lang="en-US" sz="1600" dirty="0" smtClean="0"/>
              <a:t>Clinicians expect to use their personal devices to access clinical systems</a:t>
            </a:r>
          </a:p>
          <a:p>
            <a:pPr eaLnBrk="1" hangingPunct="1">
              <a:spcBef>
                <a:spcPct val="50000"/>
              </a:spcBef>
            </a:pPr>
            <a:r>
              <a:rPr lang="en-US" sz="2000" dirty="0" smtClean="0"/>
              <a:t>Easily stolen/lost</a:t>
            </a:r>
          </a:p>
          <a:p>
            <a:pPr marL="742950" lvl="1" indent="-285750" eaLnBrk="1" hangingPunct="1">
              <a:spcBef>
                <a:spcPct val="50000"/>
              </a:spcBef>
              <a:buFont typeface="Arial" pitchFamily="34" charset="0"/>
              <a:buChar char="•"/>
            </a:pPr>
            <a:r>
              <a:rPr lang="en-US" sz="1600" dirty="0" smtClean="0"/>
              <a:t>Small computers that contain software so vulnerable to compromise—some easily breached</a:t>
            </a:r>
          </a:p>
        </p:txBody>
      </p:sp>
      <p:grpSp>
        <p:nvGrpSpPr>
          <p:cNvPr id="2" name="Group 3"/>
          <p:cNvGrpSpPr>
            <a:grpSpLocks/>
          </p:cNvGrpSpPr>
          <p:nvPr/>
        </p:nvGrpSpPr>
        <p:grpSpPr bwMode="auto">
          <a:xfrm>
            <a:off x="5505450" y="3175000"/>
            <a:ext cx="849313" cy="1219200"/>
            <a:chOff x="3161" y="1152"/>
            <a:chExt cx="535" cy="768"/>
          </a:xfrm>
        </p:grpSpPr>
        <p:sp>
          <p:nvSpPr>
            <p:cNvPr id="84" name="Rectangle 4"/>
            <p:cNvSpPr>
              <a:spLocks noChangeArrowheads="1"/>
            </p:cNvSpPr>
            <p:nvPr/>
          </p:nvSpPr>
          <p:spPr bwMode="auto">
            <a:xfrm>
              <a:off x="3168" y="1152"/>
              <a:ext cx="528" cy="768"/>
            </a:xfrm>
            <a:prstGeom prst="rect">
              <a:avLst/>
            </a:prstGeom>
            <a:gradFill rotWithShape="1">
              <a:gsLst>
                <a:gs pos="0">
                  <a:schemeClr val="bg1">
                    <a:gamma/>
                    <a:shade val="89020"/>
                    <a:invGamma/>
                  </a:schemeClr>
                </a:gs>
                <a:gs pos="100000">
                  <a:schemeClr val="bg1"/>
                </a:gs>
              </a:gsLst>
              <a:lin ang="5400000" scaled="1"/>
            </a:gradFill>
            <a:ln w="25400" algn="ctr">
              <a:solidFill>
                <a:srgbClr val="C0C0C4"/>
              </a:solidFill>
              <a:miter lim="800000"/>
              <a:headEnd/>
              <a:tailEnd/>
            </a:ln>
            <a:effectLst/>
          </p:spPr>
          <p:txBody>
            <a:bodyPr wrap="none" lIns="82124" tIns="41061" rIns="82124" bIns="41061" anchor="ctr"/>
            <a:lstStyle/>
            <a:p>
              <a:pPr algn="ctr" fontAlgn="auto">
                <a:spcBef>
                  <a:spcPts val="0"/>
                </a:spcBef>
                <a:spcAft>
                  <a:spcPts val="0"/>
                </a:spcAft>
                <a:defRPr/>
              </a:pPr>
              <a:endParaRPr lang="en-US" sz="1000" dirty="0">
                <a:solidFill>
                  <a:schemeClr val="bg1"/>
                </a:solidFill>
                <a:latin typeface="+mn-lt"/>
              </a:endParaRPr>
            </a:p>
          </p:txBody>
        </p:sp>
        <p:sp>
          <p:nvSpPr>
            <p:cNvPr id="67606" name="Text Box 5"/>
            <p:cNvSpPr txBox="1">
              <a:spLocks noChangeArrowheads="1"/>
            </p:cNvSpPr>
            <p:nvPr/>
          </p:nvSpPr>
          <p:spPr bwMode="auto">
            <a:xfrm>
              <a:off x="3161" y="1175"/>
              <a:ext cx="534" cy="244"/>
            </a:xfrm>
            <a:prstGeom prst="rect">
              <a:avLst/>
            </a:prstGeom>
            <a:noFill/>
            <a:ln w="9525" algn="ctr">
              <a:noFill/>
              <a:miter lim="800000"/>
              <a:headEnd/>
              <a:tailEnd/>
            </a:ln>
          </p:spPr>
          <p:txBody>
            <a:bodyPr lIns="82124" tIns="41061" rIns="82124" bIns="41061">
              <a:spAutoFit/>
            </a:bodyPr>
            <a:lstStyle/>
            <a:p>
              <a:pPr algn="ctr" defTabSz="814388">
                <a:spcBef>
                  <a:spcPct val="50000"/>
                </a:spcBef>
              </a:pPr>
              <a:r>
                <a:rPr lang="en-US" sz="1000" dirty="0"/>
                <a:t>Multimode Phones</a:t>
              </a:r>
            </a:p>
          </p:txBody>
        </p:sp>
      </p:grpSp>
      <p:sp>
        <p:nvSpPr>
          <p:cNvPr id="67591" name="Text Box 10"/>
          <p:cNvSpPr txBox="1">
            <a:spLocks noChangeArrowheads="1"/>
          </p:cNvSpPr>
          <p:nvPr/>
        </p:nvSpPr>
        <p:spPr bwMode="auto">
          <a:xfrm>
            <a:off x="12512675" y="1038225"/>
            <a:ext cx="838200" cy="165100"/>
          </a:xfrm>
          <a:prstGeom prst="rect">
            <a:avLst/>
          </a:prstGeom>
          <a:noFill/>
          <a:ln w="9525" algn="ctr">
            <a:noFill/>
            <a:miter lim="800000"/>
            <a:headEnd/>
            <a:tailEnd/>
          </a:ln>
        </p:spPr>
        <p:txBody>
          <a:bodyPr lIns="0" tIns="0" rIns="0" bIns="0">
            <a:spAutoFit/>
          </a:bodyPr>
          <a:lstStyle/>
          <a:p>
            <a:pPr defTabSz="814388">
              <a:spcBef>
                <a:spcPct val="10000"/>
              </a:spcBef>
            </a:pPr>
            <a:r>
              <a:rPr lang="en-US" sz="1200" dirty="0">
                <a:solidFill>
                  <a:srgbClr val="89A424"/>
                </a:solidFill>
              </a:rPr>
              <a:t> </a:t>
            </a:r>
          </a:p>
        </p:txBody>
      </p:sp>
      <p:grpSp>
        <p:nvGrpSpPr>
          <p:cNvPr id="3" name="Group 37"/>
          <p:cNvGrpSpPr>
            <a:grpSpLocks/>
          </p:cNvGrpSpPr>
          <p:nvPr/>
        </p:nvGrpSpPr>
        <p:grpSpPr bwMode="auto">
          <a:xfrm>
            <a:off x="5429250" y="1600200"/>
            <a:ext cx="1000125" cy="1219200"/>
            <a:chOff x="2461076" y="1224540"/>
            <a:chExt cx="1000125" cy="1219200"/>
          </a:xfrm>
        </p:grpSpPr>
        <p:grpSp>
          <p:nvGrpSpPr>
            <p:cNvPr id="67601" name="Group 36"/>
            <p:cNvGrpSpPr>
              <a:grpSpLocks/>
            </p:cNvGrpSpPr>
            <p:nvPr/>
          </p:nvGrpSpPr>
          <p:grpSpPr bwMode="auto">
            <a:xfrm>
              <a:off x="2461076" y="1224540"/>
              <a:ext cx="1000125" cy="1219200"/>
              <a:chOff x="2470601" y="1267402"/>
              <a:chExt cx="1000125" cy="1219200"/>
            </a:xfrm>
          </p:grpSpPr>
          <p:sp>
            <p:nvSpPr>
              <p:cNvPr id="89" name="Rectangle 9"/>
              <p:cNvSpPr>
                <a:spLocks noChangeArrowheads="1"/>
              </p:cNvSpPr>
              <p:nvPr/>
            </p:nvSpPr>
            <p:spPr bwMode="auto">
              <a:xfrm>
                <a:off x="2556326" y="1267402"/>
                <a:ext cx="838200" cy="1219200"/>
              </a:xfrm>
              <a:prstGeom prst="rect">
                <a:avLst/>
              </a:prstGeom>
              <a:gradFill rotWithShape="1">
                <a:gsLst>
                  <a:gs pos="0">
                    <a:schemeClr val="bg1">
                      <a:gamma/>
                      <a:shade val="89020"/>
                      <a:invGamma/>
                    </a:schemeClr>
                  </a:gs>
                  <a:gs pos="100000">
                    <a:schemeClr val="bg1"/>
                  </a:gs>
                </a:gsLst>
                <a:lin ang="5400000" scaled="1"/>
              </a:gradFill>
              <a:ln w="25400" algn="ctr">
                <a:solidFill>
                  <a:srgbClr val="C0C0C4"/>
                </a:solidFill>
                <a:miter lim="800000"/>
                <a:headEnd/>
                <a:tailEnd/>
              </a:ln>
              <a:effectLst/>
            </p:spPr>
            <p:txBody>
              <a:bodyPr wrap="none" lIns="82124" tIns="41061" rIns="82124" bIns="41061" anchor="ctr"/>
              <a:lstStyle/>
              <a:p>
                <a:pPr algn="ctr" fontAlgn="auto">
                  <a:spcBef>
                    <a:spcPts val="0"/>
                  </a:spcBef>
                  <a:spcAft>
                    <a:spcPts val="0"/>
                  </a:spcAft>
                  <a:defRPr/>
                </a:pPr>
                <a:endParaRPr lang="en-US" sz="1000" dirty="0">
                  <a:solidFill>
                    <a:schemeClr val="bg1"/>
                  </a:solidFill>
                  <a:latin typeface="+mn-lt"/>
                </a:endParaRPr>
              </a:p>
            </p:txBody>
          </p:sp>
          <p:sp>
            <p:nvSpPr>
              <p:cNvPr id="67604" name="Text Box 12"/>
              <p:cNvSpPr txBox="1">
                <a:spLocks noChangeArrowheads="1"/>
              </p:cNvSpPr>
              <p:nvPr/>
            </p:nvSpPr>
            <p:spPr bwMode="auto">
              <a:xfrm>
                <a:off x="2470601" y="1305502"/>
                <a:ext cx="1000125" cy="387350"/>
              </a:xfrm>
              <a:prstGeom prst="rect">
                <a:avLst/>
              </a:prstGeom>
              <a:noFill/>
              <a:ln w="9525" algn="ctr">
                <a:noFill/>
                <a:miter lim="800000"/>
                <a:headEnd/>
                <a:tailEnd/>
              </a:ln>
            </p:spPr>
            <p:txBody>
              <a:bodyPr lIns="82124" tIns="41061" rIns="82124" bIns="41061">
                <a:spAutoFit/>
              </a:bodyPr>
              <a:lstStyle/>
              <a:p>
                <a:pPr algn="ctr" defTabSz="814388">
                  <a:spcBef>
                    <a:spcPct val="50000"/>
                  </a:spcBef>
                </a:pPr>
                <a:r>
                  <a:rPr lang="en-US" sz="1000" dirty="0"/>
                  <a:t>Wireless IP Phones</a:t>
                </a:r>
              </a:p>
            </p:txBody>
          </p:sp>
        </p:grpSp>
        <p:pic>
          <p:nvPicPr>
            <p:cNvPr id="67602" name="Picture 35" descr="IPT - Figure 9 - 7925G_Phone.png"/>
            <p:cNvPicPr>
              <a:picLocks noChangeAspect="1"/>
            </p:cNvPicPr>
            <p:nvPr/>
          </p:nvPicPr>
          <p:blipFill>
            <a:blip r:embed="rId3" cstate="print">
              <a:clrChange>
                <a:clrFrom>
                  <a:srgbClr val="FEFEFE"/>
                </a:clrFrom>
                <a:clrTo>
                  <a:srgbClr val="FEFEFE">
                    <a:alpha val="0"/>
                  </a:srgbClr>
                </a:clrTo>
              </a:clrChange>
            </a:blip>
            <a:srcRect/>
            <a:stretch>
              <a:fillRect/>
            </a:stretch>
          </p:blipFill>
          <p:spPr bwMode="auto">
            <a:xfrm>
              <a:off x="2667965" y="1638524"/>
              <a:ext cx="586346" cy="752444"/>
            </a:xfrm>
            <a:prstGeom prst="rect">
              <a:avLst/>
            </a:prstGeom>
            <a:noFill/>
            <a:ln w="9525">
              <a:noFill/>
              <a:miter lim="800000"/>
              <a:headEnd/>
              <a:tailEnd/>
            </a:ln>
          </p:spPr>
        </p:pic>
      </p:grpSp>
      <p:sp>
        <p:nvSpPr>
          <p:cNvPr id="31" name="Rectangle 4"/>
          <p:cNvSpPr>
            <a:spLocks noChangeArrowheads="1"/>
          </p:cNvSpPr>
          <p:nvPr/>
        </p:nvSpPr>
        <p:spPr bwMode="auto">
          <a:xfrm>
            <a:off x="5516563" y="4795838"/>
            <a:ext cx="838200" cy="1219200"/>
          </a:xfrm>
          <a:prstGeom prst="rect">
            <a:avLst/>
          </a:prstGeom>
          <a:gradFill rotWithShape="1">
            <a:gsLst>
              <a:gs pos="0">
                <a:schemeClr val="bg1">
                  <a:gamma/>
                  <a:shade val="89020"/>
                  <a:invGamma/>
                </a:schemeClr>
              </a:gs>
              <a:gs pos="100000">
                <a:schemeClr val="bg1"/>
              </a:gs>
            </a:gsLst>
            <a:lin ang="5400000" scaled="1"/>
          </a:gradFill>
          <a:ln w="25400" algn="ctr">
            <a:solidFill>
              <a:srgbClr val="C0C0C4"/>
            </a:solidFill>
            <a:miter lim="800000"/>
            <a:headEnd/>
            <a:tailEnd/>
          </a:ln>
          <a:effectLst/>
        </p:spPr>
        <p:txBody>
          <a:bodyPr wrap="none" lIns="82124" tIns="41061" rIns="82124" bIns="41061" anchor="ctr"/>
          <a:lstStyle/>
          <a:p>
            <a:pPr fontAlgn="auto">
              <a:spcBef>
                <a:spcPts val="0"/>
              </a:spcBef>
              <a:spcAft>
                <a:spcPts val="0"/>
              </a:spcAft>
              <a:defRPr/>
            </a:pPr>
            <a:endParaRPr lang="en-US" sz="1000" dirty="0">
              <a:solidFill>
                <a:schemeClr val="bg1"/>
              </a:solidFill>
              <a:latin typeface="+mn-lt"/>
            </a:endParaRPr>
          </a:p>
        </p:txBody>
      </p:sp>
      <p:sp>
        <p:nvSpPr>
          <p:cNvPr id="15371" name="Rectangle 25"/>
          <p:cNvSpPr>
            <a:spLocks noChangeArrowheads="1"/>
          </p:cNvSpPr>
          <p:nvPr/>
        </p:nvSpPr>
        <p:spPr bwMode="auto">
          <a:xfrm>
            <a:off x="6464300" y="1782763"/>
            <a:ext cx="2108200" cy="861774"/>
          </a:xfrm>
          <a:prstGeom prst="rect">
            <a:avLst/>
          </a:prstGeom>
          <a:noFill/>
          <a:ln w="9525">
            <a:noFill/>
            <a:miter lim="800000"/>
            <a:headEnd/>
            <a:tailEnd/>
          </a:ln>
        </p:spPr>
        <p:txBody>
          <a:bodyPr>
            <a:spAutoFit/>
          </a:bodyPr>
          <a:lstStyle/>
          <a:p>
            <a:r>
              <a:rPr lang="en-US" sz="1400" b="1" dirty="0">
                <a:solidFill>
                  <a:schemeClr val="bg1"/>
                </a:solidFill>
              </a:rPr>
              <a:t>Wireless IP Phones</a:t>
            </a:r>
          </a:p>
          <a:p>
            <a:r>
              <a:rPr lang="en-US" sz="1200" dirty="0">
                <a:solidFill>
                  <a:schemeClr val="bg1"/>
                </a:solidFill>
              </a:rPr>
              <a:t>802.11a/b/g/n </a:t>
            </a:r>
            <a:r>
              <a:rPr lang="en-US" sz="1200" dirty="0" smtClean="0">
                <a:solidFill>
                  <a:schemeClr val="bg1"/>
                </a:solidFill>
              </a:rPr>
              <a:t>phones </a:t>
            </a:r>
            <a:r>
              <a:rPr lang="en-US" sz="1200" dirty="0">
                <a:solidFill>
                  <a:schemeClr val="bg1"/>
                </a:solidFill>
              </a:rPr>
              <a:t>for </a:t>
            </a:r>
            <a:r>
              <a:rPr lang="en-US" sz="1200" dirty="0" smtClean="0">
                <a:solidFill>
                  <a:schemeClr val="bg1"/>
                </a:solidFill>
              </a:rPr>
              <a:t>mobile </a:t>
            </a:r>
            <a:r>
              <a:rPr lang="en-US" sz="1200" dirty="0">
                <a:solidFill>
                  <a:schemeClr val="bg1"/>
                </a:solidFill>
              </a:rPr>
              <a:t>c</a:t>
            </a:r>
            <a:r>
              <a:rPr lang="en-US" sz="1200" dirty="0" smtClean="0">
                <a:solidFill>
                  <a:schemeClr val="bg1"/>
                </a:solidFill>
              </a:rPr>
              <a:t>ommunications </a:t>
            </a:r>
            <a:r>
              <a:rPr lang="en-US" sz="1200" dirty="0">
                <a:solidFill>
                  <a:schemeClr val="bg1"/>
                </a:solidFill>
              </a:rPr>
              <a:t>and </a:t>
            </a:r>
            <a:r>
              <a:rPr lang="en-US" sz="1200" dirty="0" smtClean="0">
                <a:solidFill>
                  <a:schemeClr val="bg1"/>
                </a:solidFill>
              </a:rPr>
              <a:t>integrated </a:t>
            </a:r>
            <a:r>
              <a:rPr lang="en-US" sz="1200" dirty="0">
                <a:solidFill>
                  <a:schemeClr val="bg1"/>
                </a:solidFill>
              </a:rPr>
              <a:t>a</a:t>
            </a:r>
            <a:r>
              <a:rPr lang="en-US" sz="1200" dirty="0" smtClean="0">
                <a:solidFill>
                  <a:schemeClr val="bg1"/>
                </a:solidFill>
              </a:rPr>
              <a:t>pplications</a:t>
            </a:r>
            <a:endParaRPr lang="en-US" sz="1200" dirty="0">
              <a:solidFill>
                <a:schemeClr val="bg1"/>
              </a:solidFill>
            </a:endParaRPr>
          </a:p>
        </p:txBody>
      </p:sp>
      <p:sp>
        <p:nvSpPr>
          <p:cNvPr id="15372" name="AutoShape 40"/>
          <p:cNvSpPr>
            <a:spLocks noChangeArrowheads="1"/>
          </p:cNvSpPr>
          <p:nvPr/>
        </p:nvSpPr>
        <p:spPr bwMode="ltGray">
          <a:xfrm>
            <a:off x="5232400" y="6403975"/>
            <a:ext cx="3441700" cy="414338"/>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dirty="0"/>
          </a:p>
        </p:txBody>
      </p:sp>
      <p:sp>
        <p:nvSpPr>
          <p:cNvPr id="15373" name="Rectangle 36"/>
          <p:cNvSpPr>
            <a:spLocks noChangeArrowheads="1"/>
          </p:cNvSpPr>
          <p:nvPr/>
        </p:nvSpPr>
        <p:spPr bwMode="auto">
          <a:xfrm>
            <a:off x="6464300" y="3175000"/>
            <a:ext cx="2260600" cy="1046440"/>
          </a:xfrm>
          <a:prstGeom prst="rect">
            <a:avLst/>
          </a:prstGeom>
          <a:noFill/>
          <a:ln w="9525">
            <a:noFill/>
            <a:miter lim="800000"/>
            <a:headEnd/>
            <a:tailEnd/>
          </a:ln>
        </p:spPr>
        <p:txBody>
          <a:bodyPr>
            <a:spAutoFit/>
          </a:bodyPr>
          <a:lstStyle/>
          <a:p>
            <a:r>
              <a:rPr lang="en-US" sz="1400" b="1" dirty="0">
                <a:solidFill>
                  <a:schemeClr val="bg1"/>
                </a:solidFill>
              </a:rPr>
              <a:t>Dual Mode Phones</a:t>
            </a:r>
          </a:p>
          <a:p>
            <a:r>
              <a:rPr lang="en-US" sz="1200" dirty="0">
                <a:solidFill>
                  <a:schemeClr val="bg1"/>
                </a:solidFill>
              </a:rPr>
              <a:t>Cellular </a:t>
            </a:r>
            <a:r>
              <a:rPr lang="en-US" sz="1200" dirty="0" smtClean="0">
                <a:solidFill>
                  <a:schemeClr val="bg1"/>
                </a:solidFill>
              </a:rPr>
              <a:t>phones </a:t>
            </a:r>
            <a:r>
              <a:rPr lang="en-US" sz="1200" dirty="0">
                <a:solidFill>
                  <a:schemeClr val="bg1"/>
                </a:solidFill>
              </a:rPr>
              <a:t>with 802.11a/b/g/n c</a:t>
            </a:r>
            <a:r>
              <a:rPr lang="en-US" sz="1200" dirty="0" smtClean="0">
                <a:solidFill>
                  <a:schemeClr val="bg1"/>
                </a:solidFill>
              </a:rPr>
              <a:t>apabilities</a:t>
            </a:r>
            <a:r>
              <a:rPr lang="en-US" sz="1200" dirty="0">
                <a:solidFill>
                  <a:schemeClr val="bg1"/>
                </a:solidFill>
              </a:rPr>
              <a:t>.  Typically </a:t>
            </a:r>
            <a:r>
              <a:rPr lang="en-US" sz="1200" dirty="0" smtClean="0">
                <a:solidFill>
                  <a:schemeClr val="bg1"/>
                </a:solidFill>
              </a:rPr>
              <a:t>smartphones </a:t>
            </a:r>
            <a:r>
              <a:rPr lang="en-US" sz="1200" dirty="0">
                <a:solidFill>
                  <a:schemeClr val="bg1"/>
                </a:solidFill>
              </a:rPr>
              <a:t>t</a:t>
            </a:r>
            <a:r>
              <a:rPr lang="en-US" sz="1200" dirty="0" smtClean="0">
                <a:solidFill>
                  <a:schemeClr val="bg1"/>
                </a:solidFill>
              </a:rPr>
              <a:t>hat </a:t>
            </a:r>
            <a:r>
              <a:rPr lang="en-US" sz="1200" dirty="0">
                <a:solidFill>
                  <a:schemeClr val="bg1"/>
                </a:solidFill>
              </a:rPr>
              <a:t>a</a:t>
            </a:r>
            <a:r>
              <a:rPr lang="en-US" sz="1200" dirty="0" smtClean="0">
                <a:solidFill>
                  <a:schemeClr val="bg1"/>
                </a:solidFill>
              </a:rPr>
              <a:t>re </a:t>
            </a:r>
            <a:r>
              <a:rPr lang="en-US" sz="1200" dirty="0">
                <a:solidFill>
                  <a:schemeClr val="bg1"/>
                </a:solidFill>
              </a:rPr>
              <a:t>c</a:t>
            </a:r>
            <a:r>
              <a:rPr lang="en-US" sz="1200" dirty="0" smtClean="0">
                <a:solidFill>
                  <a:schemeClr val="bg1"/>
                </a:solidFill>
              </a:rPr>
              <a:t>apable </a:t>
            </a:r>
            <a:r>
              <a:rPr lang="en-US" sz="1200" dirty="0">
                <a:solidFill>
                  <a:schemeClr val="bg1"/>
                </a:solidFill>
              </a:rPr>
              <a:t>of d</a:t>
            </a:r>
            <a:r>
              <a:rPr lang="en-US" sz="1200" dirty="0" smtClean="0">
                <a:solidFill>
                  <a:schemeClr val="bg1"/>
                </a:solidFill>
              </a:rPr>
              <a:t>ata applications</a:t>
            </a:r>
            <a:endParaRPr lang="en-US" sz="1200" dirty="0">
              <a:solidFill>
                <a:schemeClr val="bg1"/>
              </a:solidFill>
            </a:endParaRPr>
          </a:p>
        </p:txBody>
      </p:sp>
      <p:sp>
        <p:nvSpPr>
          <p:cNvPr id="15374" name="Rectangle 37"/>
          <p:cNvSpPr>
            <a:spLocks noChangeArrowheads="1"/>
          </p:cNvSpPr>
          <p:nvPr/>
        </p:nvSpPr>
        <p:spPr bwMode="auto">
          <a:xfrm>
            <a:off x="6464300" y="4887913"/>
            <a:ext cx="2260600" cy="1046440"/>
          </a:xfrm>
          <a:prstGeom prst="rect">
            <a:avLst/>
          </a:prstGeom>
          <a:noFill/>
          <a:ln w="9525">
            <a:noFill/>
            <a:miter lim="800000"/>
            <a:headEnd/>
            <a:tailEnd/>
          </a:ln>
        </p:spPr>
        <p:txBody>
          <a:bodyPr>
            <a:spAutoFit/>
          </a:bodyPr>
          <a:lstStyle/>
          <a:p>
            <a:r>
              <a:rPr lang="en-US" sz="1400" b="1" dirty="0">
                <a:solidFill>
                  <a:schemeClr val="bg1"/>
                </a:solidFill>
              </a:rPr>
              <a:t>Wired IP Phones</a:t>
            </a:r>
          </a:p>
          <a:p>
            <a:r>
              <a:rPr lang="en-US" sz="1200" dirty="0">
                <a:solidFill>
                  <a:schemeClr val="bg1"/>
                </a:solidFill>
              </a:rPr>
              <a:t>IP </a:t>
            </a:r>
            <a:r>
              <a:rPr lang="en-US" sz="1200" dirty="0" smtClean="0">
                <a:solidFill>
                  <a:schemeClr val="bg1"/>
                </a:solidFill>
              </a:rPr>
              <a:t>hard </a:t>
            </a:r>
            <a:r>
              <a:rPr lang="en-US" sz="1200" dirty="0">
                <a:solidFill>
                  <a:schemeClr val="bg1"/>
                </a:solidFill>
              </a:rPr>
              <a:t>p</a:t>
            </a:r>
            <a:r>
              <a:rPr lang="en-US" sz="1200" dirty="0" smtClean="0">
                <a:solidFill>
                  <a:schemeClr val="bg1"/>
                </a:solidFill>
              </a:rPr>
              <a:t>hones </a:t>
            </a:r>
            <a:r>
              <a:rPr lang="en-US" sz="1200" dirty="0">
                <a:solidFill>
                  <a:schemeClr val="bg1"/>
                </a:solidFill>
              </a:rPr>
              <a:t>with </a:t>
            </a:r>
            <a:r>
              <a:rPr lang="en-US" sz="1200" dirty="0" smtClean="0">
                <a:solidFill>
                  <a:schemeClr val="bg1"/>
                </a:solidFill>
              </a:rPr>
              <a:t>various </a:t>
            </a:r>
            <a:r>
              <a:rPr lang="en-US" sz="1200" dirty="0">
                <a:solidFill>
                  <a:schemeClr val="bg1"/>
                </a:solidFill>
              </a:rPr>
              <a:t>s</a:t>
            </a:r>
            <a:r>
              <a:rPr lang="en-US" sz="1200" dirty="0" smtClean="0">
                <a:solidFill>
                  <a:schemeClr val="bg1"/>
                </a:solidFill>
              </a:rPr>
              <a:t>ize </a:t>
            </a:r>
            <a:r>
              <a:rPr lang="en-US" sz="1200" dirty="0">
                <a:solidFill>
                  <a:schemeClr val="bg1"/>
                </a:solidFill>
              </a:rPr>
              <a:t>LCD/LED </a:t>
            </a:r>
            <a:r>
              <a:rPr lang="en-US" sz="1200" dirty="0" smtClean="0">
                <a:solidFill>
                  <a:schemeClr val="bg1"/>
                </a:solidFill>
              </a:rPr>
              <a:t>displays allowing </a:t>
            </a:r>
            <a:r>
              <a:rPr lang="en-US" sz="1200" dirty="0">
                <a:solidFill>
                  <a:schemeClr val="bg1"/>
                </a:solidFill>
              </a:rPr>
              <a:t>i</a:t>
            </a:r>
            <a:r>
              <a:rPr lang="en-US" sz="1200" dirty="0" smtClean="0">
                <a:solidFill>
                  <a:schemeClr val="bg1"/>
                </a:solidFill>
              </a:rPr>
              <a:t>ntegrated </a:t>
            </a:r>
            <a:r>
              <a:rPr lang="en-US" sz="1200" dirty="0">
                <a:solidFill>
                  <a:schemeClr val="bg1"/>
                </a:solidFill>
              </a:rPr>
              <a:t>d</a:t>
            </a:r>
            <a:r>
              <a:rPr lang="en-US" sz="1200" dirty="0" smtClean="0">
                <a:solidFill>
                  <a:schemeClr val="bg1"/>
                </a:solidFill>
              </a:rPr>
              <a:t>ata </a:t>
            </a:r>
            <a:r>
              <a:rPr lang="en-US" sz="1200" dirty="0">
                <a:solidFill>
                  <a:schemeClr val="bg1"/>
                </a:solidFill>
              </a:rPr>
              <a:t>a</a:t>
            </a:r>
            <a:r>
              <a:rPr lang="en-US" sz="1200" dirty="0" smtClean="0">
                <a:solidFill>
                  <a:schemeClr val="bg1"/>
                </a:solidFill>
              </a:rPr>
              <a:t>pplications</a:t>
            </a:r>
            <a:endParaRPr lang="en-US" sz="1200" dirty="0">
              <a:solidFill>
                <a:schemeClr val="bg1"/>
              </a:solidFill>
            </a:endParaRPr>
          </a:p>
        </p:txBody>
      </p:sp>
      <p:pic>
        <p:nvPicPr>
          <p:cNvPr id="26" name="Picture 25" descr="LKH02025.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5626100" y="5441950"/>
            <a:ext cx="609600" cy="487363"/>
          </a:xfrm>
          <a:prstGeom prst="rect">
            <a:avLst/>
          </a:prstGeom>
          <a:noFill/>
          <a:ln w="9525">
            <a:noFill/>
            <a:miter lim="800000"/>
            <a:headEnd/>
            <a:tailEnd/>
          </a:ln>
        </p:spPr>
      </p:pic>
      <p:pic>
        <p:nvPicPr>
          <p:cNvPr id="27" name="Picture 26" descr="LKJ08371.png"/>
          <p:cNvPicPr>
            <a:picLocks noChangeAspect="1"/>
          </p:cNvPicPr>
          <p:nvPr/>
        </p:nvPicPr>
        <p:blipFill>
          <a:blip r:embed="rId5" cstate="print"/>
          <a:srcRect/>
          <a:stretch>
            <a:fillRect/>
          </a:stretch>
        </p:blipFill>
        <p:spPr bwMode="auto">
          <a:xfrm>
            <a:off x="5484813" y="4832350"/>
            <a:ext cx="904875" cy="723900"/>
          </a:xfrm>
          <a:prstGeom prst="rect">
            <a:avLst/>
          </a:prstGeom>
          <a:noFill/>
          <a:ln w="9525">
            <a:noFill/>
            <a:miter lim="800000"/>
            <a:headEnd/>
            <a:tailEnd/>
          </a:ln>
        </p:spPr>
      </p:pic>
      <p:pic>
        <p:nvPicPr>
          <p:cNvPr id="24" name="Picture 23" descr="iPhone new 2.png"/>
          <p:cNvPicPr>
            <a:picLocks noChangeAspect="1"/>
          </p:cNvPicPr>
          <p:nvPr/>
        </p:nvPicPr>
        <p:blipFill>
          <a:blip r:embed="rId6" cstate="print"/>
          <a:srcRect/>
          <a:stretch>
            <a:fillRect/>
          </a:stretch>
        </p:blipFill>
        <p:spPr bwMode="auto">
          <a:xfrm>
            <a:off x="5699125" y="3594100"/>
            <a:ext cx="409575" cy="762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8506"/>
                                        </p:tgtEl>
                                        <p:attrNameLst>
                                          <p:attrName>style.visibility</p:attrName>
                                        </p:attrNameLst>
                                      </p:cBhvr>
                                      <p:to>
                                        <p:strVal val="visible"/>
                                      </p:to>
                                    </p:set>
                                    <p:animEffect transition="in" filter="fade">
                                      <p:cBhvr>
                                        <p:cTn id="7" dur="500"/>
                                        <p:tgtEl>
                                          <p:spTgt spid="14850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nodeType="withEffect">
                                  <p:stCondLst>
                                    <p:cond delay="0"/>
                                  </p:stCondLst>
                                  <p:childTnLst>
                                    <p:set>
                                      <p:cBhvr>
                                        <p:cTn id="13" dur="1" fill="hold">
                                          <p:stCondLst>
                                            <p:cond delay="0"/>
                                          </p:stCondLst>
                                        </p:cTn>
                                        <p:tgtEl>
                                          <p:spTgt spid="15363"/>
                                        </p:tgtEl>
                                        <p:attrNameLst>
                                          <p:attrName>style.visibility</p:attrName>
                                        </p:attrNameLst>
                                      </p:cBhvr>
                                      <p:to>
                                        <p:strVal val="visible"/>
                                      </p:to>
                                    </p:set>
                                    <p:animEffect transition="in" filter="fade">
                                      <p:cBhvr>
                                        <p:cTn id="14" dur="500"/>
                                        <p:tgtEl>
                                          <p:spTgt spid="15363"/>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nodeType="withEffect">
                                  <p:stCondLst>
                                    <p:cond delay="0"/>
                                  </p:stCondLst>
                                  <p:childTnLst>
                                    <p:set>
                                      <p:cBhvr>
                                        <p:cTn id="25" dur="1" fill="hold">
                                          <p:stCondLst>
                                            <p:cond delay="0"/>
                                          </p:stCondLst>
                                        </p:cTn>
                                        <p:tgtEl>
                                          <p:spTgt spid="15371"/>
                                        </p:tgtEl>
                                        <p:attrNameLst>
                                          <p:attrName>style.visibility</p:attrName>
                                        </p:attrNameLst>
                                      </p:cBhvr>
                                      <p:to>
                                        <p:strVal val="visible"/>
                                      </p:to>
                                    </p:set>
                                    <p:animEffect transition="in" filter="fade">
                                      <p:cBhvr>
                                        <p:cTn id="26" dur="500"/>
                                        <p:tgtEl>
                                          <p:spTgt spid="15371"/>
                                        </p:tgtEl>
                                      </p:cBhvr>
                                    </p:animEffect>
                                  </p:childTnLst>
                                </p:cTn>
                              </p:par>
                              <p:par>
                                <p:cTn id="27" presetID="10" presetClass="entr" presetSubtype="0" fill="hold" nodeType="withEffect">
                                  <p:stCondLst>
                                    <p:cond delay="0"/>
                                  </p:stCondLst>
                                  <p:childTnLst>
                                    <p:set>
                                      <p:cBhvr>
                                        <p:cTn id="28" dur="1" fill="hold">
                                          <p:stCondLst>
                                            <p:cond delay="0"/>
                                          </p:stCondLst>
                                        </p:cTn>
                                        <p:tgtEl>
                                          <p:spTgt spid="15372"/>
                                        </p:tgtEl>
                                        <p:attrNameLst>
                                          <p:attrName>style.visibility</p:attrName>
                                        </p:attrNameLst>
                                      </p:cBhvr>
                                      <p:to>
                                        <p:strVal val="visible"/>
                                      </p:to>
                                    </p:set>
                                    <p:animEffect transition="in" filter="fade">
                                      <p:cBhvr>
                                        <p:cTn id="29" dur="500"/>
                                        <p:tgtEl>
                                          <p:spTgt spid="15372"/>
                                        </p:tgtEl>
                                      </p:cBhvr>
                                    </p:animEffect>
                                  </p:childTnLst>
                                </p:cTn>
                              </p:par>
                              <p:par>
                                <p:cTn id="30" presetID="10" presetClass="entr" presetSubtype="0" fill="hold" nodeType="withEffect">
                                  <p:stCondLst>
                                    <p:cond delay="0"/>
                                  </p:stCondLst>
                                  <p:childTnLst>
                                    <p:set>
                                      <p:cBhvr>
                                        <p:cTn id="31" dur="1" fill="hold">
                                          <p:stCondLst>
                                            <p:cond delay="0"/>
                                          </p:stCondLst>
                                        </p:cTn>
                                        <p:tgtEl>
                                          <p:spTgt spid="15373"/>
                                        </p:tgtEl>
                                        <p:attrNameLst>
                                          <p:attrName>style.visibility</p:attrName>
                                        </p:attrNameLst>
                                      </p:cBhvr>
                                      <p:to>
                                        <p:strVal val="visible"/>
                                      </p:to>
                                    </p:set>
                                    <p:animEffect transition="in" filter="fade">
                                      <p:cBhvr>
                                        <p:cTn id="32" dur="500"/>
                                        <p:tgtEl>
                                          <p:spTgt spid="15373"/>
                                        </p:tgtEl>
                                      </p:cBhvr>
                                    </p:animEffect>
                                  </p:childTnLst>
                                </p:cTn>
                              </p:par>
                              <p:par>
                                <p:cTn id="33" presetID="10" presetClass="entr" presetSubtype="0" fill="hold" nodeType="withEffect">
                                  <p:stCondLst>
                                    <p:cond delay="0"/>
                                  </p:stCondLst>
                                  <p:childTnLst>
                                    <p:set>
                                      <p:cBhvr>
                                        <p:cTn id="34" dur="1" fill="hold">
                                          <p:stCondLst>
                                            <p:cond delay="0"/>
                                          </p:stCondLst>
                                        </p:cTn>
                                        <p:tgtEl>
                                          <p:spTgt spid="15374"/>
                                        </p:tgtEl>
                                        <p:attrNameLst>
                                          <p:attrName>style.visibility</p:attrName>
                                        </p:attrNameLst>
                                      </p:cBhvr>
                                      <p:to>
                                        <p:strVal val="visible"/>
                                      </p:to>
                                    </p:set>
                                    <p:animEffect transition="in" filter="fade">
                                      <p:cBhvr>
                                        <p:cTn id="35" dur="500"/>
                                        <p:tgtEl>
                                          <p:spTgt spid="15374"/>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4850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64"/>
          <p:cNvGrpSpPr>
            <a:grpSpLocks/>
          </p:cNvGrpSpPr>
          <p:nvPr/>
        </p:nvGrpSpPr>
        <p:grpSpPr bwMode="auto">
          <a:xfrm>
            <a:off x="2514600" y="1828800"/>
            <a:ext cx="4041775" cy="4041775"/>
            <a:chOff x="7467600" y="1752600"/>
            <a:chExt cx="4041776" cy="4041774"/>
          </a:xfrm>
        </p:grpSpPr>
        <p:sp>
          <p:nvSpPr>
            <p:cNvPr id="162" name="Donut 161"/>
            <p:cNvSpPr/>
            <p:nvPr/>
          </p:nvSpPr>
          <p:spPr bwMode="auto">
            <a:xfrm>
              <a:off x="7467600" y="1752600"/>
              <a:ext cx="4041776" cy="4041774"/>
            </a:xfrm>
            <a:prstGeom prst="donut">
              <a:avLst>
                <a:gd name="adj" fmla="val 7078"/>
              </a:avLst>
            </a:prstGeom>
            <a:gradFill>
              <a:gsLst>
                <a:gs pos="0">
                  <a:schemeClr val="tx2">
                    <a:lumMod val="20000"/>
                    <a:lumOff val="80000"/>
                    <a:alpha val="49000"/>
                  </a:schemeClr>
                </a:gs>
                <a:gs pos="100000">
                  <a:srgbClr val="000000">
                    <a:alpha val="0"/>
                  </a:srgbClr>
                </a:gs>
              </a:gsLst>
              <a:lin ang="5400000" scaled="0"/>
            </a:gradFill>
            <a:ln w="9525" cap="flat" cmpd="sng" algn="ctr">
              <a:noFill/>
              <a:prstDash val="solid"/>
              <a:round/>
              <a:headEnd type="none" w="med" len="med"/>
              <a:tailEnd type="none" w="med" len="med"/>
            </a:ln>
            <a:effectLst/>
          </p:spPr>
          <p:txBody>
            <a:bodyPr wrap="none" lIns="82124" tIns="41061" rIns="82124" bIns="41061" anchor="ctr"/>
            <a:lstStyle/>
            <a:p>
              <a:pPr defTabSz="814388" fontAlgn="auto">
                <a:spcBef>
                  <a:spcPts val="0"/>
                </a:spcBef>
                <a:spcAft>
                  <a:spcPts val="0"/>
                </a:spcAft>
                <a:defRPr/>
              </a:pPr>
              <a:endParaRPr lang="en-US" dirty="0">
                <a:latin typeface="+mn-lt"/>
              </a:endParaRPr>
            </a:p>
          </p:txBody>
        </p:sp>
        <p:sp>
          <p:nvSpPr>
            <p:cNvPr id="163" name="Donut 162"/>
            <p:cNvSpPr/>
            <p:nvPr/>
          </p:nvSpPr>
          <p:spPr bwMode="auto">
            <a:xfrm>
              <a:off x="7921625" y="2209800"/>
              <a:ext cx="3127376" cy="3127374"/>
            </a:xfrm>
            <a:prstGeom prst="donut">
              <a:avLst>
                <a:gd name="adj" fmla="val 9119"/>
              </a:avLst>
            </a:prstGeom>
            <a:gradFill>
              <a:gsLst>
                <a:gs pos="0">
                  <a:schemeClr val="tx2">
                    <a:lumMod val="20000"/>
                    <a:lumOff val="80000"/>
                    <a:alpha val="49000"/>
                  </a:schemeClr>
                </a:gs>
                <a:gs pos="100000">
                  <a:srgbClr val="000000">
                    <a:alpha val="0"/>
                  </a:srgbClr>
                </a:gs>
              </a:gsLst>
              <a:lin ang="5400000" scaled="0"/>
            </a:gradFill>
            <a:ln w="9525" cap="flat" cmpd="sng" algn="ctr">
              <a:noFill/>
              <a:prstDash val="solid"/>
              <a:round/>
              <a:headEnd type="none" w="med" len="med"/>
              <a:tailEnd type="none" w="med" len="med"/>
            </a:ln>
            <a:effectLst/>
          </p:spPr>
          <p:txBody>
            <a:bodyPr wrap="none" lIns="82124" tIns="41061" rIns="82124" bIns="41061" anchor="ctr"/>
            <a:lstStyle/>
            <a:p>
              <a:pPr defTabSz="814388" fontAlgn="auto">
                <a:spcBef>
                  <a:spcPts val="0"/>
                </a:spcBef>
                <a:spcAft>
                  <a:spcPts val="0"/>
                </a:spcAft>
                <a:defRPr/>
              </a:pPr>
              <a:endParaRPr lang="en-US" dirty="0">
                <a:latin typeface="+mn-lt"/>
              </a:endParaRPr>
            </a:p>
          </p:txBody>
        </p:sp>
        <p:sp>
          <p:nvSpPr>
            <p:cNvPr id="164" name="Donut 163"/>
            <p:cNvSpPr/>
            <p:nvPr/>
          </p:nvSpPr>
          <p:spPr bwMode="auto">
            <a:xfrm>
              <a:off x="8458200" y="2743200"/>
              <a:ext cx="2054226" cy="2054224"/>
            </a:xfrm>
            <a:prstGeom prst="donut">
              <a:avLst>
                <a:gd name="adj" fmla="val 16060"/>
              </a:avLst>
            </a:prstGeom>
            <a:gradFill>
              <a:gsLst>
                <a:gs pos="0">
                  <a:schemeClr val="tx2">
                    <a:lumMod val="20000"/>
                    <a:lumOff val="80000"/>
                    <a:alpha val="49000"/>
                  </a:schemeClr>
                </a:gs>
                <a:gs pos="100000">
                  <a:srgbClr val="000000">
                    <a:alpha val="0"/>
                  </a:srgbClr>
                </a:gs>
              </a:gsLst>
              <a:lin ang="5400000" scaled="0"/>
            </a:gradFill>
            <a:ln w="9525" cap="flat" cmpd="sng" algn="ctr">
              <a:noFill/>
              <a:prstDash val="solid"/>
              <a:round/>
              <a:headEnd type="none" w="med" len="med"/>
              <a:tailEnd type="none" w="med" len="med"/>
            </a:ln>
            <a:effectLst/>
          </p:spPr>
          <p:txBody>
            <a:bodyPr wrap="none" lIns="82124" tIns="41061" rIns="82124" bIns="41061" anchor="ctr"/>
            <a:lstStyle/>
            <a:p>
              <a:pPr defTabSz="814388" fontAlgn="auto">
                <a:spcBef>
                  <a:spcPts val="0"/>
                </a:spcBef>
                <a:spcAft>
                  <a:spcPts val="0"/>
                </a:spcAft>
                <a:defRPr/>
              </a:pPr>
              <a:endParaRPr lang="en-US" dirty="0">
                <a:latin typeface="+mn-lt"/>
              </a:endParaRPr>
            </a:p>
          </p:txBody>
        </p:sp>
      </p:grpSp>
      <p:grpSp>
        <p:nvGrpSpPr>
          <p:cNvPr id="68611" name="Group 154"/>
          <p:cNvGrpSpPr>
            <a:grpSpLocks/>
          </p:cNvGrpSpPr>
          <p:nvPr/>
        </p:nvGrpSpPr>
        <p:grpSpPr bwMode="auto">
          <a:xfrm>
            <a:off x="6096000" y="4572000"/>
            <a:ext cx="2743200" cy="1920875"/>
            <a:chOff x="736600" y="1249363"/>
            <a:chExt cx="3254375" cy="1825625"/>
          </a:xfrm>
        </p:grpSpPr>
        <p:sp>
          <p:nvSpPr>
            <p:cNvPr id="156" name="AutoShape 38"/>
            <p:cNvSpPr>
              <a:spLocks noChangeArrowheads="1"/>
            </p:cNvSpPr>
            <p:nvPr/>
          </p:nvSpPr>
          <p:spPr bwMode="ltGray">
            <a:xfrm>
              <a:off x="736600" y="1249363"/>
              <a:ext cx="3254375" cy="1825625"/>
            </a:xfrm>
            <a:prstGeom prst="roundRect">
              <a:avLst>
                <a:gd name="adj" fmla="val 3337"/>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fontAlgn="auto">
                <a:spcBef>
                  <a:spcPts val="0"/>
                </a:spcBef>
                <a:spcAft>
                  <a:spcPts val="0"/>
                </a:spcAft>
                <a:defRPr/>
              </a:pPr>
              <a:endParaRPr lang="en-US" dirty="0">
                <a:latin typeface="+mn-lt"/>
              </a:endParaRPr>
            </a:p>
          </p:txBody>
        </p:sp>
        <p:sp>
          <p:nvSpPr>
            <p:cNvPr id="68696" name="AutoShape 39"/>
            <p:cNvSpPr>
              <a:spLocks noChangeArrowheads="1"/>
            </p:cNvSpPr>
            <p:nvPr/>
          </p:nvSpPr>
          <p:spPr bwMode="ltGray">
            <a:xfrm>
              <a:off x="793750" y="1314450"/>
              <a:ext cx="3124200" cy="1414463"/>
            </a:xfrm>
            <a:prstGeom prst="roundRect">
              <a:avLst>
                <a:gd name="adj" fmla="val 2866"/>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endParaRPr lang="en-US" dirty="0"/>
            </a:p>
          </p:txBody>
        </p:sp>
      </p:grpSp>
      <p:grpSp>
        <p:nvGrpSpPr>
          <p:cNvPr id="68612" name="Group 157"/>
          <p:cNvGrpSpPr>
            <a:grpSpLocks/>
          </p:cNvGrpSpPr>
          <p:nvPr/>
        </p:nvGrpSpPr>
        <p:grpSpPr bwMode="auto">
          <a:xfrm>
            <a:off x="304800" y="4572000"/>
            <a:ext cx="2743200" cy="1920875"/>
            <a:chOff x="736600" y="1249363"/>
            <a:chExt cx="3254375" cy="1825625"/>
          </a:xfrm>
        </p:grpSpPr>
        <p:sp>
          <p:nvSpPr>
            <p:cNvPr id="159" name="AutoShape 38"/>
            <p:cNvSpPr>
              <a:spLocks noChangeArrowheads="1"/>
            </p:cNvSpPr>
            <p:nvPr/>
          </p:nvSpPr>
          <p:spPr bwMode="ltGray">
            <a:xfrm>
              <a:off x="736600" y="1249363"/>
              <a:ext cx="3254375" cy="1825625"/>
            </a:xfrm>
            <a:prstGeom prst="roundRect">
              <a:avLst>
                <a:gd name="adj" fmla="val 3337"/>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fontAlgn="auto">
                <a:spcBef>
                  <a:spcPts val="0"/>
                </a:spcBef>
                <a:spcAft>
                  <a:spcPts val="0"/>
                </a:spcAft>
                <a:defRPr/>
              </a:pPr>
              <a:endParaRPr lang="en-US" dirty="0">
                <a:latin typeface="+mn-lt"/>
              </a:endParaRPr>
            </a:p>
          </p:txBody>
        </p:sp>
        <p:sp>
          <p:nvSpPr>
            <p:cNvPr id="68694" name="AutoShape 39"/>
            <p:cNvSpPr>
              <a:spLocks noChangeArrowheads="1"/>
            </p:cNvSpPr>
            <p:nvPr/>
          </p:nvSpPr>
          <p:spPr bwMode="ltGray">
            <a:xfrm>
              <a:off x="793750" y="1314450"/>
              <a:ext cx="3124200" cy="1414463"/>
            </a:xfrm>
            <a:prstGeom prst="roundRect">
              <a:avLst>
                <a:gd name="adj" fmla="val 2866"/>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endParaRPr lang="en-US" dirty="0"/>
            </a:p>
          </p:txBody>
        </p:sp>
      </p:grpSp>
      <p:grpSp>
        <p:nvGrpSpPr>
          <p:cNvPr id="68613" name="Group 151"/>
          <p:cNvGrpSpPr>
            <a:grpSpLocks/>
          </p:cNvGrpSpPr>
          <p:nvPr/>
        </p:nvGrpSpPr>
        <p:grpSpPr bwMode="auto">
          <a:xfrm>
            <a:off x="6096000" y="1143000"/>
            <a:ext cx="2743200" cy="1920875"/>
            <a:chOff x="736600" y="1249363"/>
            <a:chExt cx="3254375" cy="1825625"/>
          </a:xfrm>
        </p:grpSpPr>
        <p:sp>
          <p:nvSpPr>
            <p:cNvPr id="153" name="AutoShape 38"/>
            <p:cNvSpPr>
              <a:spLocks noChangeArrowheads="1"/>
            </p:cNvSpPr>
            <p:nvPr/>
          </p:nvSpPr>
          <p:spPr bwMode="ltGray">
            <a:xfrm>
              <a:off x="736600" y="1249363"/>
              <a:ext cx="3254375" cy="1825625"/>
            </a:xfrm>
            <a:prstGeom prst="roundRect">
              <a:avLst>
                <a:gd name="adj" fmla="val 3337"/>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fontAlgn="auto">
                <a:spcBef>
                  <a:spcPts val="0"/>
                </a:spcBef>
                <a:spcAft>
                  <a:spcPts val="0"/>
                </a:spcAft>
                <a:defRPr/>
              </a:pPr>
              <a:endParaRPr lang="en-US" dirty="0">
                <a:latin typeface="+mn-lt"/>
              </a:endParaRPr>
            </a:p>
          </p:txBody>
        </p:sp>
        <p:sp>
          <p:nvSpPr>
            <p:cNvPr id="68692" name="AutoShape 39"/>
            <p:cNvSpPr>
              <a:spLocks noChangeArrowheads="1"/>
            </p:cNvSpPr>
            <p:nvPr/>
          </p:nvSpPr>
          <p:spPr bwMode="ltGray">
            <a:xfrm>
              <a:off x="793750" y="1314450"/>
              <a:ext cx="3124200" cy="1414463"/>
            </a:xfrm>
            <a:prstGeom prst="roundRect">
              <a:avLst>
                <a:gd name="adj" fmla="val 2866"/>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endParaRPr lang="en-US" dirty="0"/>
            </a:p>
          </p:txBody>
        </p:sp>
      </p:grpSp>
      <p:grpSp>
        <p:nvGrpSpPr>
          <p:cNvPr id="68614" name="Group 149"/>
          <p:cNvGrpSpPr>
            <a:grpSpLocks/>
          </p:cNvGrpSpPr>
          <p:nvPr/>
        </p:nvGrpSpPr>
        <p:grpSpPr bwMode="auto">
          <a:xfrm>
            <a:off x="304800" y="1143000"/>
            <a:ext cx="2743200" cy="1920875"/>
            <a:chOff x="736600" y="1249363"/>
            <a:chExt cx="3254375" cy="1825625"/>
          </a:xfrm>
        </p:grpSpPr>
        <p:sp>
          <p:nvSpPr>
            <p:cNvPr id="148" name="AutoShape 38"/>
            <p:cNvSpPr>
              <a:spLocks noChangeArrowheads="1"/>
            </p:cNvSpPr>
            <p:nvPr/>
          </p:nvSpPr>
          <p:spPr bwMode="ltGray">
            <a:xfrm>
              <a:off x="736600" y="1249363"/>
              <a:ext cx="3254375" cy="1825625"/>
            </a:xfrm>
            <a:prstGeom prst="roundRect">
              <a:avLst>
                <a:gd name="adj" fmla="val 3337"/>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fontAlgn="auto">
                <a:spcBef>
                  <a:spcPts val="0"/>
                </a:spcBef>
                <a:spcAft>
                  <a:spcPts val="0"/>
                </a:spcAft>
                <a:defRPr/>
              </a:pPr>
              <a:endParaRPr lang="en-US" dirty="0">
                <a:latin typeface="+mn-lt"/>
              </a:endParaRPr>
            </a:p>
          </p:txBody>
        </p:sp>
        <p:sp>
          <p:nvSpPr>
            <p:cNvPr id="68690" name="AutoShape 39"/>
            <p:cNvSpPr>
              <a:spLocks noChangeArrowheads="1"/>
            </p:cNvSpPr>
            <p:nvPr/>
          </p:nvSpPr>
          <p:spPr bwMode="ltGray">
            <a:xfrm>
              <a:off x="793750" y="1314450"/>
              <a:ext cx="3124200" cy="1414463"/>
            </a:xfrm>
            <a:prstGeom prst="roundRect">
              <a:avLst>
                <a:gd name="adj" fmla="val 2866"/>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endParaRPr lang="en-US" dirty="0"/>
            </a:p>
          </p:txBody>
        </p:sp>
      </p:grpSp>
      <p:sp>
        <p:nvSpPr>
          <p:cNvPr id="68615" name="Line 14"/>
          <p:cNvSpPr>
            <a:spLocks noChangeShapeType="1"/>
          </p:cNvSpPr>
          <p:nvPr/>
        </p:nvSpPr>
        <p:spPr bwMode="auto">
          <a:xfrm flipH="1">
            <a:off x="4992688" y="2847975"/>
            <a:ext cx="1587" cy="598488"/>
          </a:xfrm>
          <a:prstGeom prst="line">
            <a:avLst/>
          </a:prstGeom>
          <a:noFill/>
          <a:ln w="25400">
            <a:solidFill>
              <a:schemeClr val="accent2"/>
            </a:solidFill>
            <a:round/>
            <a:headEnd type="none" w="sm" len="sm"/>
            <a:tailEnd type="none" w="sm" len="sm"/>
          </a:ln>
        </p:spPr>
        <p:txBody>
          <a:bodyPr wrap="none" anchor="ctr"/>
          <a:lstStyle/>
          <a:p>
            <a:endParaRPr lang="en-US" dirty="0"/>
          </a:p>
        </p:txBody>
      </p:sp>
      <p:sp>
        <p:nvSpPr>
          <p:cNvPr id="68616" name="Line 15"/>
          <p:cNvSpPr>
            <a:spLocks noChangeShapeType="1"/>
          </p:cNvSpPr>
          <p:nvPr/>
        </p:nvSpPr>
        <p:spPr bwMode="auto">
          <a:xfrm flipH="1">
            <a:off x="3986213" y="2855913"/>
            <a:ext cx="28575" cy="585787"/>
          </a:xfrm>
          <a:prstGeom prst="line">
            <a:avLst/>
          </a:prstGeom>
          <a:noFill/>
          <a:ln w="25400">
            <a:solidFill>
              <a:schemeClr val="accent2"/>
            </a:solidFill>
            <a:round/>
            <a:headEnd type="none" w="sm" len="sm"/>
            <a:tailEnd type="none" w="sm" len="sm"/>
          </a:ln>
        </p:spPr>
        <p:txBody>
          <a:bodyPr wrap="none" anchor="ctr"/>
          <a:lstStyle/>
          <a:p>
            <a:endParaRPr lang="en-US" dirty="0"/>
          </a:p>
        </p:txBody>
      </p:sp>
      <p:sp>
        <p:nvSpPr>
          <p:cNvPr id="68617" name="Line 16"/>
          <p:cNvSpPr>
            <a:spLocks noChangeShapeType="1"/>
          </p:cNvSpPr>
          <p:nvPr/>
        </p:nvSpPr>
        <p:spPr bwMode="auto">
          <a:xfrm flipV="1">
            <a:off x="3833813" y="4191000"/>
            <a:ext cx="246062" cy="388938"/>
          </a:xfrm>
          <a:prstGeom prst="line">
            <a:avLst/>
          </a:prstGeom>
          <a:noFill/>
          <a:ln w="28575">
            <a:solidFill>
              <a:srgbClr val="B2B2B2"/>
            </a:solidFill>
            <a:round/>
            <a:headEnd/>
            <a:tailEnd/>
          </a:ln>
        </p:spPr>
        <p:txBody>
          <a:bodyPr lIns="73025" tIns="36512" rIns="73025" bIns="36512"/>
          <a:lstStyle/>
          <a:p>
            <a:endParaRPr lang="en-US" dirty="0"/>
          </a:p>
        </p:txBody>
      </p:sp>
      <p:sp>
        <p:nvSpPr>
          <p:cNvPr id="68618" name="Line 17"/>
          <p:cNvSpPr>
            <a:spLocks noChangeShapeType="1"/>
          </p:cNvSpPr>
          <p:nvPr/>
        </p:nvSpPr>
        <p:spPr bwMode="auto">
          <a:xfrm flipV="1">
            <a:off x="3844925" y="5530850"/>
            <a:ext cx="6350" cy="182563"/>
          </a:xfrm>
          <a:prstGeom prst="line">
            <a:avLst/>
          </a:prstGeom>
          <a:noFill/>
          <a:ln w="28575">
            <a:solidFill>
              <a:srgbClr val="B2B2B2"/>
            </a:solidFill>
            <a:round/>
            <a:headEnd/>
            <a:tailEnd/>
          </a:ln>
        </p:spPr>
        <p:txBody>
          <a:bodyPr lIns="73025" tIns="36512" rIns="73025" bIns="36512"/>
          <a:lstStyle/>
          <a:p>
            <a:endParaRPr lang="en-US" dirty="0"/>
          </a:p>
        </p:txBody>
      </p:sp>
      <p:sp>
        <p:nvSpPr>
          <p:cNvPr id="68619" name="Line 18"/>
          <p:cNvSpPr>
            <a:spLocks noChangeShapeType="1"/>
          </p:cNvSpPr>
          <p:nvPr/>
        </p:nvSpPr>
        <p:spPr bwMode="auto">
          <a:xfrm flipV="1">
            <a:off x="4240213" y="5537200"/>
            <a:ext cx="6350" cy="180975"/>
          </a:xfrm>
          <a:prstGeom prst="line">
            <a:avLst/>
          </a:prstGeom>
          <a:noFill/>
          <a:ln w="28575">
            <a:solidFill>
              <a:srgbClr val="B2B2B2"/>
            </a:solidFill>
            <a:round/>
            <a:headEnd/>
            <a:tailEnd/>
          </a:ln>
        </p:spPr>
        <p:txBody>
          <a:bodyPr lIns="73025" tIns="36512" rIns="73025" bIns="36512"/>
          <a:lstStyle/>
          <a:p>
            <a:endParaRPr lang="en-US" dirty="0"/>
          </a:p>
        </p:txBody>
      </p:sp>
      <p:sp>
        <p:nvSpPr>
          <p:cNvPr id="68620" name="Line 19"/>
          <p:cNvSpPr>
            <a:spLocks noChangeShapeType="1"/>
          </p:cNvSpPr>
          <p:nvPr/>
        </p:nvSpPr>
        <p:spPr bwMode="auto">
          <a:xfrm flipV="1">
            <a:off x="4645025" y="5537200"/>
            <a:ext cx="7938" cy="180975"/>
          </a:xfrm>
          <a:prstGeom prst="line">
            <a:avLst/>
          </a:prstGeom>
          <a:noFill/>
          <a:ln w="28575">
            <a:solidFill>
              <a:srgbClr val="B2B2B2"/>
            </a:solidFill>
            <a:round/>
            <a:headEnd/>
            <a:tailEnd/>
          </a:ln>
        </p:spPr>
        <p:txBody>
          <a:bodyPr lIns="73025" tIns="36512" rIns="73025" bIns="36512"/>
          <a:lstStyle/>
          <a:p>
            <a:endParaRPr lang="en-US" dirty="0"/>
          </a:p>
        </p:txBody>
      </p:sp>
      <p:sp>
        <p:nvSpPr>
          <p:cNvPr id="68621" name="Line 20"/>
          <p:cNvSpPr>
            <a:spLocks noChangeShapeType="1"/>
          </p:cNvSpPr>
          <p:nvPr/>
        </p:nvSpPr>
        <p:spPr bwMode="auto">
          <a:xfrm flipH="1">
            <a:off x="5043488" y="4906963"/>
            <a:ext cx="190500" cy="368300"/>
          </a:xfrm>
          <a:prstGeom prst="line">
            <a:avLst/>
          </a:prstGeom>
          <a:noFill/>
          <a:ln w="28575">
            <a:solidFill>
              <a:srgbClr val="B2B2B2"/>
            </a:solidFill>
            <a:round/>
            <a:headEnd/>
            <a:tailEnd/>
          </a:ln>
        </p:spPr>
        <p:txBody>
          <a:bodyPr lIns="73025" tIns="36512" rIns="73025" bIns="36512"/>
          <a:lstStyle/>
          <a:p>
            <a:endParaRPr lang="en-US" dirty="0"/>
          </a:p>
        </p:txBody>
      </p:sp>
      <p:sp>
        <p:nvSpPr>
          <p:cNvPr id="68622" name="Line 21"/>
          <p:cNvSpPr>
            <a:spLocks noChangeShapeType="1"/>
          </p:cNvSpPr>
          <p:nvPr/>
        </p:nvSpPr>
        <p:spPr bwMode="auto">
          <a:xfrm flipV="1">
            <a:off x="5030788" y="5545138"/>
            <a:ext cx="7937" cy="179387"/>
          </a:xfrm>
          <a:prstGeom prst="line">
            <a:avLst/>
          </a:prstGeom>
          <a:noFill/>
          <a:ln w="28575">
            <a:solidFill>
              <a:srgbClr val="B2B2B2"/>
            </a:solidFill>
            <a:round/>
            <a:headEnd/>
            <a:tailEnd/>
          </a:ln>
        </p:spPr>
        <p:txBody>
          <a:bodyPr lIns="73025" tIns="36512" rIns="73025" bIns="36512"/>
          <a:lstStyle/>
          <a:p>
            <a:endParaRPr lang="en-US" dirty="0"/>
          </a:p>
        </p:txBody>
      </p:sp>
      <p:sp>
        <p:nvSpPr>
          <p:cNvPr id="68623" name="Line 22"/>
          <p:cNvSpPr>
            <a:spLocks noChangeShapeType="1"/>
          </p:cNvSpPr>
          <p:nvPr/>
        </p:nvSpPr>
        <p:spPr bwMode="auto">
          <a:xfrm flipH="1" flipV="1">
            <a:off x="4900613" y="4186238"/>
            <a:ext cx="282575" cy="403225"/>
          </a:xfrm>
          <a:prstGeom prst="line">
            <a:avLst/>
          </a:prstGeom>
          <a:noFill/>
          <a:ln w="28575">
            <a:solidFill>
              <a:srgbClr val="B2B2B2"/>
            </a:solidFill>
            <a:round/>
            <a:headEnd/>
            <a:tailEnd/>
          </a:ln>
        </p:spPr>
        <p:txBody>
          <a:bodyPr lIns="73025" tIns="36512" rIns="73025" bIns="36512"/>
          <a:lstStyle/>
          <a:p>
            <a:endParaRPr lang="en-US" dirty="0"/>
          </a:p>
        </p:txBody>
      </p:sp>
      <p:sp>
        <p:nvSpPr>
          <p:cNvPr id="68624" name="Line 25"/>
          <p:cNvSpPr>
            <a:spLocks noChangeShapeType="1"/>
          </p:cNvSpPr>
          <p:nvPr/>
        </p:nvSpPr>
        <p:spPr bwMode="auto">
          <a:xfrm flipH="1">
            <a:off x="3984625" y="3479800"/>
            <a:ext cx="928688" cy="0"/>
          </a:xfrm>
          <a:prstGeom prst="line">
            <a:avLst/>
          </a:prstGeom>
          <a:noFill/>
          <a:ln w="25400">
            <a:solidFill>
              <a:schemeClr val="accent2"/>
            </a:solidFill>
            <a:round/>
            <a:headEnd type="none" w="sm" len="sm"/>
            <a:tailEnd type="none" w="sm" len="sm"/>
          </a:ln>
        </p:spPr>
        <p:txBody>
          <a:bodyPr wrap="none" anchor="ctr"/>
          <a:lstStyle/>
          <a:p>
            <a:endParaRPr lang="en-US" dirty="0"/>
          </a:p>
        </p:txBody>
      </p:sp>
      <p:sp>
        <p:nvSpPr>
          <p:cNvPr id="68625" name="Arc 26"/>
          <p:cNvSpPr>
            <a:spLocks/>
          </p:cNvSpPr>
          <p:nvPr/>
        </p:nvSpPr>
        <p:spPr bwMode="gray">
          <a:xfrm flipH="1">
            <a:off x="4498975" y="3319463"/>
            <a:ext cx="87313" cy="285750"/>
          </a:xfrm>
          <a:custGeom>
            <a:avLst/>
            <a:gdLst>
              <a:gd name="T0" fmla="*/ 2147483647 w 21600"/>
              <a:gd name="T1" fmla="*/ 2147483647 h 43150"/>
              <a:gd name="T2" fmla="*/ 2147483647 w 21600"/>
              <a:gd name="T3" fmla="*/ 0 h 43150"/>
              <a:gd name="T4" fmla="*/ 2147483647 w 21600"/>
              <a:gd name="T5" fmla="*/ 2147483647 h 43150"/>
              <a:gd name="T6" fmla="*/ 0 60000 65536"/>
              <a:gd name="T7" fmla="*/ 0 60000 65536"/>
              <a:gd name="T8" fmla="*/ 0 60000 65536"/>
              <a:gd name="T9" fmla="*/ 0 w 21600"/>
              <a:gd name="T10" fmla="*/ 0 h 43150"/>
              <a:gd name="T11" fmla="*/ 21600 w 21600"/>
              <a:gd name="T12" fmla="*/ 43150 h 43150"/>
            </a:gdLst>
            <a:ahLst/>
            <a:cxnLst>
              <a:cxn ang="T6">
                <a:pos x="T0" y="T1"/>
              </a:cxn>
              <a:cxn ang="T7">
                <a:pos x="T2" y="T3"/>
              </a:cxn>
              <a:cxn ang="T8">
                <a:pos x="T4" y="T5"/>
              </a:cxn>
            </a:cxnLst>
            <a:rect l="T9" t="T10" r="T11" b="T12"/>
            <a:pathLst>
              <a:path w="21600" h="43150" fill="none" extrusionOk="0">
                <a:moveTo>
                  <a:pt x="20473" y="43149"/>
                </a:moveTo>
                <a:cubicBezTo>
                  <a:pt x="8997" y="42550"/>
                  <a:pt x="0" y="33070"/>
                  <a:pt x="0" y="21579"/>
                </a:cubicBezTo>
                <a:cubicBezTo>
                  <a:pt x="-1" y="10017"/>
                  <a:pt x="9103" y="506"/>
                  <a:pt x="20653" y="-1"/>
                </a:cubicBezTo>
              </a:path>
              <a:path w="21600" h="43150" stroke="0" extrusionOk="0">
                <a:moveTo>
                  <a:pt x="20473" y="43149"/>
                </a:moveTo>
                <a:cubicBezTo>
                  <a:pt x="8997" y="42550"/>
                  <a:pt x="0" y="33070"/>
                  <a:pt x="0" y="21579"/>
                </a:cubicBezTo>
                <a:cubicBezTo>
                  <a:pt x="-1" y="10017"/>
                  <a:pt x="9103" y="506"/>
                  <a:pt x="20653" y="-1"/>
                </a:cubicBezTo>
                <a:lnTo>
                  <a:pt x="21600" y="21579"/>
                </a:lnTo>
                <a:close/>
              </a:path>
            </a:pathLst>
          </a:custGeom>
          <a:noFill/>
          <a:ln w="28575" cap="rnd">
            <a:solidFill>
              <a:schemeClr val="accent2"/>
            </a:solidFill>
            <a:round/>
            <a:headEnd type="none" w="sm" len="sm"/>
            <a:tailEnd type="none" w="sm" len="sm"/>
          </a:ln>
        </p:spPr>
        <p:txBody>
          <a:bodyPr wrap="none" anchor="ctr"/>
          <a:lstStyle/>
          <a:p>
            <a:endParaRPr lang="en-US" dirty="0"/>
          </a:p>
        </p:txBody>
      </p:sp>
      <p:sp>
        <p:nvSpPr>
          <p:cNvPr id="68626" name="Line 27"/>
          <p:cNvSpPr>
            <a:spLocks noChangeShapeType="1"/>
          </p:cNvSpPr>
          <p:nvPr/>
        </p:nvSpPr>
        <p:spPr bwMode="auto">
          <a:xfrm>
            <a:off x="3559175" y="1971675"/>
            <a:ext cx="1443038" cy="881063"/>
          </a:xfrm>
          <a:prstGeom prst="line">
            <a:avLst/>
          </a:prstGeom>
          <a:noFill/>
          <a:ln w="28575">
            <a:solidFill>
              <a:schemeClr val="tx1"/>
            </a:solidFill>
            <a:round/>
            <a:headEnd/>
            <a:tailEnd/>
          </a:ln>
        </p:spPr>
        <p:txBody>
          <a:bodyPr wrap="none" lIns="73025" tIns="36512" rIns="73025" bIns="36512" anchor="ctr"/>
          <a:lstStyle/>
          <a:p>
            <a:endParaRPr lang="en-US" dirty="0"/>
          </a:p>
        </p:txBody>
      </p:sp>
      <p:sp>
        <p:nvSpPr>
          <p:cNvPr id="68627" name="Line 28"/>
          <p:cNvSpPr>
            <a:spLocks noChangeShapeType="1"/>
          </p:cNvSpPr>
          <p:nvPr/>
        </p:nvSpPr>
        <p:spPr bwMode="auto">
          <a:xfrm flipH="1" flipV="1">
            <a:off x="3883025" y="2090738"/>
            <a:ext cx="122238" cy="766762"/>
          </a:xfrm>
          <a:prstGeom prst="line">
            <a:avLst/>
          </a:prstGeom>
          <a:noFill/>
          <a:ln w="28575">
            <a:solidFill>
              <a:schemeClr val="tx1"/>
            </a:solidFill>
            <a:round/>
            <a:headEnd/>
            <a:tailEnd/>
          </a:ln>
        </p:spPr>
        <p:txBody>
          <a:bodyPr wrap="none" lIns="73025" tIns="36512" rIns="73025" bIns="36512" anchor="ctr"/>
          <a:lstStyle/>
          <a:p>
            <a:endParaRPr lang="en-US" dirty="0"/>
          </a:p>
        </p:txBody>
      </p:sp>
      <p:sp>
        <p:nvSpPr>
          <p:cNvPr id="68628" name="Line 29"/>
          <p:cNvSpPr>
            <a:spLocks noChangeShapeType="1"/>
          </p:cNvSpPr>
          <p:nvPr/>
        </p:nvSpPr>
        <p:spPr bwMode="auto">
          <a:xfrm flipV="1">
            <a:off x="4999038" y="2070100"/>
            <a:ext cx="215900" cy="776288"/>
          </a:xfrm>
          <a:prstGeom prst="line">
            <a:avLst/>
          </a:prstGeom>
          <a:noFill/>
          <a:ln w="28575">
            <a:solidFill>
              <a:schemeClr val="tx1"/>
            </a:solidFill>
            <a:round/>
            <a:headEnd/>
            <a:tailEnd/>
          </a:ln>
        </p:spPr>
        <p:txBody>
          <a:bodyPr wrap="none" lIns="73025" tIns="36512" rIns="73025" bIns="36512" anchor="ctr"/>
          <a:lstStyle/>
          <a:p>
            <a:endParaRPr lang="en-US" dirty="0"/>
          </a:p>
        </p:txBody>
      </p:sp>
      <p:sp>
        <p:nvSpPr>
          <p:cNvPr id="68629" name="Line 30"/>
          <p:cNvSpPr>
            <a:spLocks noChangeShapeType="1"/>
          </p:cNvSpPr>
          <p:nvPr/>
        </p:nvSpPr>
        <p:spPr bwMode="auto">
          <a:xfrm flipV="1">
            <a:off x="3998913" y="2049463"/>
            <a:ext cx="1243012" cy="849312"/>
          </a:xfrm>
          <a:prstGeom prst="line">
            <a:avLst/>
          </a:prstGeom>
          <a:noFill/>
          <a:ln w="28575">
            <a:solidFill>
              <a:schemeClr val="tx1"/>
            </a:solidFill>
            <a:round/>
            <a:headEnd/>
            <a:tailEnd/>
          </a:ln>
        </p:spPr>
        <p:txBody>
          <a:bodyPr wrap="none" lIns="73025" tIns="36512" rIns="73025" bIns="36512" anchor="ctr"/>
          <a:lstStyle/>
          <a:p>
            <a:endParaRPr lang="en-US" dirty="0"/>
          </a:p>
        </p:txBody>
      </p:sp>
      <p:sp>
        <p:nvSpPr>
          <p:cNvPr id="68630" name="Line 35"/>
          <p:cNvSpPr>
            <a:spLocks noChangeShapeType="1"/>
          </p:cNvSpPr>
          <p:nvPr/>
        </p:nvSpPr>
        <p:spPr bwMode="auto">
          <a:xfrm>
            <a:off x="5084763" y="4640263"/>
            <a:ext cx="149225" cy="290512"/>
          </a:xfrm>
          <a:prstGeom prst="line">
            <a:avLst/>
          </a:prstGeom>
          <a:noFill/>
          <a:ln w="28575">
            <a:solidFill>
              <a:srgbClr val="B2B2B2"/>
            </a:solidFill>
            <a:round/>
            <a:headEnd/>
            <a:tailEnd/>
          </a:ln>
        </p:spPr>
        <p:txBody>
          <a:bodyPr lIns="73025" tIns="36512" rIns="73025" bIns="36512"/>
          <a:lstStyle/>
          <a:p>
            <a:endParaRPr lang="en-US" dirty="0"/>
          </a:p>
        </p:txBody>
      </p:sp>
      <p:sp>
        <p:nvSpPr>
          <p:cNvPr id="68631" name="Line 36"/>
          <p:cNvSpPr>
            <a:spLocks noChangeShapeType="1"/>
          </p:cNvSpPr>
          <p:nvPr/>
        </p:nvSpPr>
        <p:spPr bwMode="auto">
          <a:xfrm flipH="1">
            <a:off x="3724275" y="4551363"/>
            <a:ext cx="157163" cy="384175"/>
          </a:xfrm>
          <a:prstGeom prst="line">
            <a:avLst/>
          </a:prstGeom>
          <a:noFill/>
          <a:ln w="28575">
            <a:solidFill>
              <a:srgbClr val="B2B2B2"/>
            </a:solidFill>
            <a:round/>
            <a:headEnd/>
            <a:tailEnd/>
          </a:ln>
        </p:spPr>
        <p:txBody>
          <a:bodyPr lIns="73025" tIns="36512" rIns="73025" bIns="36512"/>
          <a:lstStyle/>
          <a:p>
            <a:endParaRPr lang="en-US" dirty="0"/>
          </a:p>
        </p:txBody>
      </p:sp>
      <p:pic>
        <p:nvPicPr>
          <p:cNvPr id="68632" name="Picture 25" descr="man_mtbz_cha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32300" y="5245100"/>
            <a:ext cx="374650" cy="322263"/>
          </a:xfrm>
          <a:prstGeom prst="rect">
            <a:avLst/>
          </a:prstGeom>
          <a:noFill/>
          <a:ln w="9525">
            <a:noFill/>
            <a:miter lim="800000"/>
            <a:headEnd/>
            <a:tailEnd/>
          </a:ln>
        </p:spPr>
      </p:pic>
      <p:pic>
        <p:nvPicPr>
          <p:cNvPr id="68633" name="Picture 26" descr="man_mtbz_cha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13200" y="5249863"/>
            <a:ext cx="374650" cy="322262"/>
          </a:xfrm>
          <a:prstGeom prst="rect">
            <a:avLst/>
          </a:prstGeom>
          <a:noFill/>
          <a:ln w="9525">
            <a:noFill/>
            <a:miter lim="800000"/>
            <a:headEnd/>
            <a:tailEnd/>
          </a:ln>
        </p:spPr>
      </p:pic>
      <p:pic>
        <p:nvPicPr>
          <p:cNvPr id="68634" name="Picture 27" descr="man_mtbz_cha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19500" y="5249863"/>
            <a:ext cx="374650" cy="322262"/>
          </a:xfrm>
          <a:prstGeom prst="rect">
            <a:avLst/>
          </a:prstGeom>
          <a:noFill/>
          <a:ln w="9525">
            <a:noFill/>
            <a:miter lim="800000"/>
            <a:headEnd/>
            <a:tailEnd/>
          </a:ln>
        </p:spPr>
      </p:pic>
      <p:pic>
        <p:nvPicPr>
          <p:cNvPr id="68635" name="Picture 28" descr="man_mtbz_cha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06950" y="5256213"/>
            <a:ext cx="374650" cy="320675"/>
          </a:xfrm>
          <a:prstGeom prst="rect">
            <a:avLst/>
          </a:prstGeom>
          <a:noFill/>
          <a:ln w="9525">
            <a:noFill/>
            <a:miter lim="800000"/>
            <a:headEnd/>
            <a:tailEnd/>
          </a:ln>
        </p:spPr>
      </p:pic>
      <p:sp>
        <p:nvSpPr>
          <p:cNvPr id="68636" name="Line 45"/>
          <p:cNvSpPr>
            <a:spLocks noChangeShapeType="1"/>
          </p:cNvSpPr>
          <p:nvPr/>
        </p:nvSpPr>
        <p:spPr bwMode="auto">
          <a:xfrm flipH="1">
            <a:off x="3275013" y="4906963"/>
            <a:ext cx="468312" cy="460375"/>
          </a:xfrm>
          <a:prstGeom prst="line">
            <a:avLst/>
          </a:prstGeom>
          <a:noFill/>
          <a:ln w="28575">
            <a:solidFill>
              <a:srgbClr val="B2B2B2"/>
            </a:solidFill>
            <a:round/>
            <a:headEnd/>
            <a:tailEnd/>
          </a:ln>
        </p:spPr>
        <p:txBody>
          <a:bodyPr lIns="73025" tIns="36512" rIns="73025" bIns="36512"/>
          <a:lstStyle/>
          <a:p>
            <a:endParaRPr lang="en-US" dirty="0"/>
          </a:p>
        </p:txBody>
      </p:sp>
      <p:sp>
        <p:nvSpPr>
          <p:cNvPr id="68637" name="Line 46"/>
          <p:cNvSpPr>
            <a:spLocks noChangeShapeType="1"/>
          </p:cNvSpPr>
          <p:nvPr/>
        </p:nvSpPr>
        <p:spPr bwMode="auto">
          <a:xfrm>
            <a:off x="5224463" y="4908550"/>
            <a:ext cx="500062" cy="450850"/>
          </a:xfrm>
          <a:prstGeom prst="line">
            <a:avLst/>
          </a:prstGeom>
          <a:noFill/>
          <a:ln w="28575">
            <a:solidFill>
              <a:srgbClr val="B2B2B2"/>
            </a:solidFill>
            <a:round/>
            <a:headEnd/>
            <a:tailEnd/>
          </a:ln>
        </p:spPr>
        <p:txBody>
          <a:bodyPr lIns="73025" tIns="36512" rIns="73025" bIns="36512"/>
          <a:lstStyle/>
          <a:p>
            <a:endParaRPr lang="en-US" dirty="0"/>
          </a:p>
        </p:txBody>
      </p:sp>
      <p:sp>
        <p:nvSpPr>
          <p:cNvPr id="68638" name="Line 47"/>
          <p:cNvSpPr>
            <a:spLocks noChangeShapeType="1"/>
          </p:cNvSpPr>
          <p:nvPr/>
        </p:nvSpPr>
        <p:spPr bwMode="auto">
          <a:xfrm flipV="1">
            <a:off x="5143500" y="3248025"/>
            <a:ext cx="515938" cy="131763"/>
          </a:xfrm>
          <a:prstGeom prst="line">
            <a:avLst/>
          </a:prstGeom>
          <a:noFill/>
          <a:ln w="28575">
            <a:solidFill>
              <a:schemeClr val="accent2"/>
            </a:solidFill>
            <a:round/>
            <a:headEnd/>
            <a:tailEnd/>
          </a:ln>
        </p:spPr>
        <p:txBody>
          <a:bodyPr wrap="none" lIns="73025" tIns="36512" rIns="73025" bIns="36512" anchor="ctr"/>
          <a:lstStyle/>
          <a:p>
            <a:endParaRPr lang="en-US" dirty="0"/>
          </a:p>
        </p:txBody>
      </p:sp>
      <p:sp>
        <p:nvSpPr>
          <p:cNvPr id="68639" name="Line 48"/>
          <p:cNvSpPr>
            <a:spLocks noChangeShapeType="1"/>
          </p:cNvSpPr>
          <p:nvPr/>
        </p:nvSpPr>
        <p:spPr bwMode="auto">
          <a:xfrm>
            <a:off x="5143500" y="3511550"/>
            <a:ext cx="481013" cy="95250"/>
          </a:xfrm>
          <a:prstGeom prst="line">
            <a:avLst/>
          </a:prstGeom>
          <a:noFill/>
          <a:ln w="28575">
            <a:solidFill>
              <a:schemeClr val="accent2"/>
            </a:solidFill>
            <a:round/>
            <a:headEnd/>
            <a:tailEnd/>
          </a:ln>
        </p:spPr>
        <p:txBody>
          <a:bodyPr wrap="none" lIns="73025" tIns="36512" rIns="73025" bIns="36512" anchor="ctr"/>
          <a:lstStyle/>
          <a:p>
            <a:endParaRPr lang="en-US" dirty="0"/>
          </a:p>
        </p:txBody>
      </p:sp>
      <p:sp>
        <p:nvSpPr>
          <p:cNvPr id="68640" name="Line 49"/>
          <p:cNvSpPr>
            <a:spLocks noChangeShapeType="1"/>
          </p:cNvSpPr>
          <p:nvPr/>
        </p:nvSpPr>
        <p:spPr bwMode="auto">
          <a:xfrm flipH="1">
            <a:off x="4086225" y="3471863"/>
            <a:ext cx="912813" cy="723900"/>
          </a:xfrm>
          <a:prstGeom prst="line">
            <a:avLst/>
          </a:prstGeom>
          <a:noFill/>
          <a:ln w="25400">
            <a:solidFill>
              <a:schemeClr val="accent2"/>
            </a:solidFill>
            <a:round/>
            <a:headEnd type="none" w="sm" len="sm"/>
            <a:tailEnd type="none" w="sm" len="sm"/>
          </a:ln>
        </p:spPr>
        <p:txBody>
          <a:bodyPr wrap="none" anchor="ctr"/>
          <a:lstStyle/>
          <a:p>
            <a:endParaRPr lang="en-US" dirty="0"/>
          </a:p>
        </p:txBody>
      </p:sp>
      <p:sp>
        <p:nvSpPr>
          <p:cNvPr id="68641" name="Line 50"/>
          <p:cNvSpPr>
            <a:spLocks noChangeShapeType="1"/>
          </p:cNvSpPr>
          <p:nvPr/>
        </p:nvSpPr>
        <p:spPr bwMode="auto">
          <a:xfrm flipH="1" flipV="1">
            <a:off x="3975100" y="3509963"/>
            <a:ext cx="925513" cy="673100"/>
          </a:xfrm>
          <a:prstGeom prst="line">
            <a:avLst/>
          </a:prstGeom>
          <a:noFill/>
          <a:ln w="25400">
            <a:solidFill>
              <a:schemeClr val="accent2"/>
            </a:solidFill>
            <a:round/>
            <a:headEnd type="none" w="sm" len="sm"/>
            <a:tailEnd type="none" w="sm" len="sm"/>
          </a:ln>
        </p:spPr>
        <p:txBody>
          <a:bodyPr wrap="none" anchor="ctr"/>
          <a:lstStyle/>
          <a:p>
            <a:endParaRPr lang="en-US" dirty="0"/>
          </a:p>
        </p:txBody>
      </p:sp>
      <p:sp>
        <p:nvSpPr>
          <p:cNvPr id="68642" name="Line 51"/>
          <p:cNvSpPr>
            <a:spLocks noChangeShapeType="1"/>
          </p:cNvSpPr>
          <p:nvPr/>
        </p:nvSpPr>
        <p:spPr bwMode="auto">
          <a:xfrm>
            <a:off x="3975100" y="3533775"/>
            <a:ext cx="85725" cy="661988"/>
          </a:xfrm>
          <a:prstGeom prst="line">
            <a:avLst/>
          </a:prstGeom>
          <a:noFill/>
          <a:ln w="25400">
            <a:solidFill>
              <a:schemeClr val="accent2"/>
            </a:solidFill>
            <a:round/>
            <a:headEnd type="none" w="sm" len="sm"/>
            <a:tailEnd type="none" w="sm" len="sm"/>
          </a:ln>
        </p:spPr>
        <p:txBody>
          <a:bodyPr wrap="none" anchor="ctr"/>
          <a:lstStyle/>
          <a:p>
            <a:endParaRPr lang="en-US" dirty="0"/>
          </a:p>
        </p:txBody>
      </p:sp>
      <p:sp>
        <p:nvSpPr>
          <p:cNvPr id="68643" name="Line 52"/>
          <p:cNvSpPr>
            <a:spLocks noChangeShapeType="1"/>
          </p:cNvSpPr>
          <p:nvPr/>
        </p:nvSpPr>
        <p:spPr bwMode="auto">
          <a:xfrm flipH="1">
            <a:off x="4913313" y="3484563"/>
            <a:ext cx="74612" cy="698500"/>
          </a:xfrm>
          <a:prstGeom prst="line">
            <a:avLst/>
          </a:prstGeom>
          <a:noFill/>
          <a:ln w="25400">
            <a:solidFill>
              <a:schemeClr val="accent2"/>
            </a:solidFill>
            <a:round/>
            <a:headEnd type="none" w="sm" len="sm"/>
            <a:tailEnd type="none" w="sm" len="sm"/>
          </a:ln>
        </p:spPr>
        <p:txBody>
          <a:bodyPr wrap="none" anchor="ctr"/>
          <a:lstStyle/>
          <a:p>
            <a:endParaRPr lang="en-US" dirty="0"/>
          </a:p>
        </p:txBody>
      </p:sp>
      <p:sp>
        <p:nvSpPr>
          <p:cNvPr id="68644" name="Line 53"/>
          <p:cNvSpPr>
            <a:spLocks noChangeShapeType="1"/>
          </p:cNvSpPr>
          <p:nvPr/>
        </p:nvSpPr>
        <p:spPr bwMode="auto">
          <a:xfrm>
            <a:off x="3990975" y="2828925"/>
            <a:ext cx="1009650" cy="585788"/>
          </a:xfrm>
          <a:prstGeom prst="line">
            <a:avLst/>
          </a:prstGeom>
          <a:noFill/>
          <a:ln w="25400">
            <a:solidFill>
              <a:schemeClr val="accent2"/>
            </a:solidFill>
            <a:round/>
            <a:headEnd type="none" w="sm" len="sm"/>
            <a:tailEnd type="none" w="sm" len="sm"/>
          </a:ln>
        </p:spPr>
        <p:txBody>
          <a:bodyPr wrap="none" anchor="ctr"/>
          <a:lstStyle/>
          <a:p>
            <a:endParaRPr lang="en-US" dirty="0"/>
          </a:p>
        </p:txBody>
      </p:sp>
      <p:sp>
        <p:nvSpPr>
          <p:cNvPr id="68645" name="Line 54"/>
          <p:cNvSpPr>
            <a:spLocks noChangeShapeType="1"/>
          </p:cNvSpPr>
          <p:nvPr/>
        </p:nvSpPr>
        <p:spPr bwMode="auto">
          <a:xfrm flipH="1">
            <a:off x="3957638" y="2843213"/>
            <a:ext cx="1047750" cy="611187"/>
          </a:xfrm>
          <a:prstGeom prst="line">
            <a:avLst/>
          </a:prstGeom>
          <a:noFill/>
          <a:ln w="25400">
            <a:solidFill>
              <a:schemeClr val="accent2"/>
            </a:solidFill>
            <a:round/>
            <a:headEnd type="none" w="sm" len="sm"/>
            <a:tailEnd type="none" w="sm" len="sm"/>
          </a:ln>
        </p:spPr>
        <p:txBody>
          <a:bodyPr wrap="none" anchor="ctr"/>
          <a:lstStyle/>
          <a:p>
            <a:endParaRPr lang="en-US" dirty="0"/>
          </a:p>
        </p:txBody>
      </p:sp>
      <p:sp>
        <p:nvSpPr>
          <p:cNvPr id="68646" name="Line 55"/>
          <p:cNvSpPr>
            <a:spLocks noChangeShapeType="1"/>
          </p:cNvSpPr>
          <p:nvPr/>
        </p:nvSpPr>
        <p:spPr bwMode="auto">
          <a:xfrm>
            <a:off x="4475163" y="4716463"/>
            <a:ext cx="225425" cy="557212"/>
          </a:xfrm>
          <a:prstGeom prst="line">
            <a:avLst/>
          </a:prstGeom>
          <a:noFill/>
          <a:ln w="28575">
            <a:solidFill>
              <a:srgbClr val="B2B2B2"/>
            </a:solidFill>
            <a:round/>
            <a:headEnd/>
            <a:tailEnd/>
          </a:ln>
        </p:spPr>
        <p:txBody>
          <a:bodyPr lIns="73025" tIns="36512" rIns="73025" bIns="36512"/>
          <a:lstStyle/>
          <a:p>
            <a:endParaRPr lang="en-US" dirty="0"/>
          </a:p>
        </p:txBody>
      </p:sp>
      <p:sp>
        <p:nvSpPr>
          <p:cNvPr id="68647" name="Line 56"/>
          <p:cNvSpPr>
            <a:spLocks noChangeShapeType="1"/>
          </p:cNvSpPr>
          <p:nvPr/>
        </p:nvSpPr>
        <p:spPr bwMode="auto">
          <a:xfrm>
            <a:off x="3727450" y="4913313"/>
            <a:ext cx="142875" cy="371475"/>
          </a:xfrm>
          <a:prstGeom prst="line">
            <a:avLst/>
          </a:prstGeom>
          <a:noFill/>
          <a:ln w="28575">
            <a:solidFill>
              <a:srgbClr val="B2B2B2"/>
            </a:solidFill>
            <a:round/>
            <a:headEnd/>
            <a:tailEnd/>
          </a:ln>
        </p:spPr>
        <p:txBody>
          <a:bodyPr lIns="73025" tIns="36512" rIns="73025" bIns="36512"/>
          <a:lstStyle/>
          <a:p>
            <a:endParaRPr lang="en-US" dirty="0"/>
          </a:p>
        </p:txBody>
      </p:sp>
      <p:sp>
        <p:nvSpPr>
          <p:cNvPr id="68648" name="Line 57"/>
          <p:cNvSpPr>
            <a:spLocks noChangeShapeType="1"/>
          </p:cNvSpPr>
          <p:nvPr/>
        </p:nvSpPr>
        <p:spPr bwMode="auto">
          <a:xfrm flipH="1">
            <a:off x="4278313" y="4792663"/>
            <a:ext cx="120650" cy="493712"/>
          </a:xfrm>
          <a:prstGeom prst="line">
            <a:avLst/>
          </a:prstGeom>
          <a:noFill/>
          <a:ln w="28575">
            <a:solidFill>
              <a:srgbClr val="B2B2B2"/>
            </a:solidFill>
            <a:round/>
            <a:headEnd/>
            <a:tailEnd/>
          </a:ln>
        </p:spPr>
        <p:txBody>
          <a:bodyPr lIns="73025" tIns="36512" rIns="73025" bIns="36512"/>
          <a:lstStyle/>
          <a:p>
            <a:endParaRPr lang="en-US" dirty="0"/>
          </a:p>
        </p:txBody>
      </p:sp>
      <p:sp>
        <p:nvSpPr>
          <p:cNvPr id="68649" name="Line 58"/>
          <p:cNvSpPr>
            <a:spLocks noChangeShapeType="1"/>
          </p:cNvSpPr>
          <p:nvPr/>
        </p:nvSpPr>
        <p:spPr bwMode="auto">
          <a:xfrm flipV="1">
            <a:off x="3879850" y="4200525"/>
            <a:ext cx="1036638" cy="395288"/>
          </a:xfrm>
          <a:prstGeom prst="line">
            <a:avLst/>
          </a:prstGeom>
          <a:noFill/>
          <a:ln w="28575">
            <a:solidFill>
              <a:srgbClr val="B2B2B2"/>
            </a:solidFill>
            <a:round/>
            <a:headEnd/>
            <a:tailEnd/>
          </a:ln>
        </p:spPr>
        <p:txBody>
          <a:bodyPr lIns="73025" tIns="36512" rIns="73025" bIns="36512"/>
          <a:lstStyle/>
          <a:p>
            <a:endParaRPr lang="en-US" dirty="0"/>
          </a:p>
        </p:txBody>
      </p:sp>
      <p:sp>
        <p:nvSpPr>
          <p:cNvPr id="68650" name="Line 59"/>
          <p:cNvSpPr>
            <a:spLocks noChangeShapeType="1"/>
          </p:cNvSpPr>
          <p:nvPr/>
        </p:nvSpPr>
        <p:spPr bwMode="auto">
          <a:xfrm flipH="1" flipV="1">
            <a:off x="4064000" y="4195763"/>
            <a:ext cx="401638" cy="431800"/>
          </a:xfrm>
          <a:prstGeom prst="line">
            <a:avLst/>
          </a:prstGeom>
          <a:noFill/>
          <a:ln w="28575">
            <a:solidFill>
              <a:srgbClr val="B2B2B2"/>
            </a:solidFill>
            <a:round/>
            <a:headEnd/>
            <a:tailEnd/>
          </a:ln>
        </p:spPr>
        <p:txBody>
          <a:bodyPr lIns="73025" tIns="36512" rIns="73025" bIns="36512"/>
          <a:lstStyle/>
          <a:p>
            <a:endParaRPr lang="en-US" dirty="0"/>
          </a:p>
        </p:txBody>
      </p:sp>
      <p:sp>
        <p:nvSpPr>
          <p:cNvPr id="68651" name="Line 60"/>
          <p:cNvSpPr>
            <a:spLocks noChangeShapeType="1"/>
          </p:cNvSpPr>
          <p:nvPr/>
        </p:nvSpPr>
        <p:spPr bwMode="auto">
          <a:xfrm flipV="1">
            <a:off x="4473575" y="4181475"/>
            <a:ext cx="461963" cy="455613"/>
          </a:xfrm>
          <a:prstGeom prst="line">
            <a:avLst/>
          </a:prstGeom>
          <a:noFill/>
          <a:ln w="28575">
            <a:solidFill>
              <a:srgbClr val="B2B2B2"/>
            </a:solidFill>
            <a:round/>
            <a:headEnd/>
            <a:tailEnd/>
          </a:ln>
        </p:spPr>
        <p:txBody>
          <a:bodyPr lIns="73025" tIns="36512" rIns="73025" bIns="36512"/>
          <a:lstStyle/>
          <a:p>
            <a:endParaRPr lang="en-US" dirty="0"/>
          </a:p>
        </p:txBody>
      </p:sp>
      <p:sp>
        <p:nvSpPr>
          <p:cNvPr id="68652" name="Line 61"/>
          <p:cNvSpPr>
            <a:spLocks noChangeShapeType="1"/>
          </p:cNvSpPr>
          <p:nvPr/>
        </p:nvSpPr>
        <p:spPr bwMode="auto">
          <a:xfrm flipH="1" flipV="1">
            <a:off x="4170363" y="4233863"/>
            <a:ext cx="838200" cy="406400"/>
          </a:xfrm>
          <a:prstGeom prst="line">
            <a:avLst/>
          </a:prstGeom>
          <a:noFill/>
          <a:ln w="28575">
            <a:solidFill>
              <a:srgbClr val="B2B2B2"/>
            </a:solidFill>
            <a:round/>
            <a:headEnd/>
            <a:tailEnd/>
          </a:ln>
        </p:spPr>
        <p:txBody>
          <a:bodyPr lIns="73025" tIns="36512" rIns="73025" bIns="36512"/>
          <a:lstStyle/>
          <a:p>
            <a:endParaRPr lang="en-US" dirty="0"/>
          </a:p>
        </p:txBody>
      </p:sp>
      <p:sp>
        <p:nvSpPr>
          <p:cNvPr id="68653" name="Arc 62"/>
          <p:cNvSpPr>
            <a:spLocks/>
          </p:cNvSpPr>
          <p:nvPr/>
        </p:nvSpPr>
        <p:spPr bwMode="gray">
          <a:xfrm>
            <a:off x="4422775" y="3306763"/>
            <a:ext cx="88900" cy="284162"/>
          </a:xfrm>
          <a:custGeom>
            <a:avLst/>
            <a:gdLst>
              <a:gd name="T0" fmla="*/ 2147483647 w 21600"/>
              <a:gd name="T1" fmla="*/ 2147483647 h 43065"/>
              <a:gd name="T2" fmla="*/ 2147483647 w 21600"/>
              <a:gd name="T3" fmla="*/ 0 h 43065"/>
              <a:gd name="T4" fmla="*/ 2147483647 w 21600"/>
              <a:gd name="T5" fmla="*/ 2147483647 h 43065"/>
              <a:gd name="T6" fmla="*/ 0 60000 65536"/>
              <a:gd name="T7" fmla="*/ 0 60000 65536"/>
              <a:gd name="T8" fmla="*/ 0 60000 65536"/>
              <a:gd name="T9" fmla="*/ 0 w 21600"/>
              <a:gd name="T10" fmla="*/ 0 h 43065"/>
              <a:gd name="T11" fmla="*/ 21600 w 21600"/>
              <a:gd name="T12" fmla="*/ 43065 h 43065"/>
            </a:gdLst>
            <a:ahLst/>
            <a:cxnLst>
              <a:cxn ang="T6">
                <a:pos x="T0" y="T1"/>
              </a:cxn>
              <a:cxn ang="T7">
                <a:pos x="T2" y="T3"/>
              </a:cxn>
              <a:cxn ang="T8">
                <a:pos x="T4" y="T5"/>
              </a:cxn>
            </a:cxnLst>
            <a:rect l="T9" t="T10" r="T11" b="T12"/>
            <a:pathLst>
              <a:path w="21600" h="43065" fill="none" extrusionOk="0">
                <a:moveTo>
                  <a:pt x="19385" y="43065"/>
                </a:moveTo>
                <a:cubicBezTo>
                  <a:pt x="8372" y="41930"/>
                  <a:pt x="0" y="32651"/>
                  <a:pt x="0" y="21579"/>
                </a:cubicBezTo>
                <a:cubicBezTo>
                  <a:pt x="-1" y="10017"/>
                  <a:pt x="9103" y="506"/>
                  <a:pt x="20653" y="-1"/>
                </a:cubicBezTo>
              </a:path>
              <a:path w="21600" h="43065" stroke="0" extrusionOk="0">
                <a:moveTo>
                  <a:pt x="19385" y="43065"/>
                </a:moveTo>
                <a:cubicBezTo>
                  <a:pt x="8372" y="41930"/>
                  <a:pt x="0" y="32651"/>
                  <a:pt x="0" y="21579"/>
                </a:cubicBezTo>
                <a:cubicBezTo>
                  <a:pt x="-1" y="10017"/>
                  <a:pt x="9103" y="506"/>
                  <a:pt x="20653" y="-1"/>
                </a:cubicBezTo>
                <a:lnTo>
                  <a:pt x="21600" y="21579"/>
                </a:lnTo>
                <a:close/>
              </a:path>
            </a:pathLst>
          </a:custGeom>
          <a:noFill/>
          <a:ln w="28575" cap="rnd">
            <a:solidFill>
              <a:schemeClr val="accent2"/>
            </a:solidFill>
            <a:round/>
            <a:headEnd type="none" w="sm" len="sm"/>
            <a:tailEnd type="none" w="sm" len="sm"/>
          </a:ln>
        </p:spPr>
        <p:txBody>
          <a:bodyPr wrap="none" anchor="ctr"/>
          <a:lstStyle/>
          <a:p>
            <a:endParaRPr lang="en-US" dirty="0"/>
          </a:p>
        </p:txBody>
      </p:sp>
      <p:sp>
        <p:nvSpPr>
          <p:cNvPr id="68654" name="Line 63"/>
          <p:cNvSpPr>
            <a:spLocks noChangeShapeType="1"/>
          </p:cNvSpPr>
          <p:nvPr/>
        </p:nvSpPr>
        <p:spPr bwMode="auto">
          <a:xfrm flipH="1">
            <a:off x="3998913" y="3416300"/>
            <a:ext cx="928687" cy="0"/>
          </a:xfrm>
          <a:prstGeom prst="line">
            <a:avLst/>
          </a:prstGeom>
          <a:noFill/>
          <a:ln w="25400">
            <a:solidFill>
              <a:schemeClr val="accent2"/>
            </a:solidFill>
            <a:round/>
            <a:headEnd type="none" w="sm" len="sm"/>
            <a:tailEnd type="none" w="sm" len="sm"/>
          </a:ln>
        </p:spPr>
        <p:txBody>
          <a:bodyPr wrap="none" anchor="ctr"/>
          <a:lstStyle/>
          <a:p>
            <a:endParaRPr lang="en-US" dirty="0"/>
          </a:p>
        </p:txBody>
      </p:sp>
      <p:sp>
        <p:nvSpPr>
          <p:cNvPr id="68655" name="Line 64"/>
          <p:cNvSpPr>
            <a:spLocks noChangeShapeType="1"/>
          </p:cNvSpPr>
          <p:nvPr/>
        </p:nvSpPr>
        <p:spPr bwMode="auto">
          <a:xfrm flipH="1">
            <a:off x="3998913" y="3513138"/>
            <a:ext cx="928687" cy="0"/>
          </a:xfrm>
          <a:prstGeom prst="line">
            <a:avLst/>
          </a:prstGeom>
          <a:noFill/>
          <a:ln w="25400">
            <a:solidFill>
              <a:schemeClr val="accent2"/>
            </a:solidFill>
            <a:round/>
            <a:headEnd type="none" w="sm" len="sm"/>
            <a:tailEnd type="none" w="sm" len="sm"/>
          </a:ln>
        </p:spPr>
        <p:txBody>
          <a:bodyPr wrap="none" anchor="ctr"/>
          <a:lstStyle/>
          <a:p>
            <a:endParaRPr lang="en-US" dirty="0"/>
          </a:p>
        </p:txBody>
      </p:sp>
      <p:sp>
        <p:nvSpPr>
          <p:cNvPr id="68656" name="Line 65"/>
          <p:cNvSpPr>
            <a:spLocks noChangeShapeType="1"/>
          </p:cNvSpPr>
          <p:nvPr/>
        </p:nvSpPr>
        <p:spPr bwMode="auto">
          <a:xfrm flipH="1">
            <a:off x="3998913" y="3368675"/>
            <a:ext cx="928687" cy="0"/>
          </a:xfrm>
          <a:prstGeom prst="line">
            <a:avLst/>
          </a:prstGeom>
          <a:noFill/>
          <a:ln w="25400">
            <a:solidFill>
              <a:schemeClr val="accent2"/>
            </a:solidFill>
            <a:round/>
            <a:headEnd type="none" w="sm" len="sm"/>
            <a:tailEnd type="none" w="sm" len="sm"/>
          </a:ln>
        </p:spPr>
        <p:txBody>
          <a:bodyPr wrap="none" anchor="ctr"/>
          <a:lstStyle/>
          <a:p>
            <a:endParaRPr lang="en-US" dirty="0"/>
          </a:p>
        </p:txBody>
      </p:sp>
      <p:sp>
        <p:nvSpPr>
          <p:cNvPr id="68657" name="Line 69"/>
          <p:cNvSpPr>
            <a:spLocks noChangeShapeType="1"/>
          </p:cNvSpPr>
          <p:nvPr/>
        </p:nvSpPr>
        <p:spPr bwMode="auto">
          <a:xfrm>
            <a:off x="3468688" y="3314700"/>
            <a:ext cx="387350" cy="196850"/>
          </a:xfrm>
          <a:prstGeom prst="line">
            <a:avLst/>
          </a:prstGeom>
          <a:noFill/>
          <a:ln w="28575">
            <a:solidFill>
              <a:schemeClr val="accent2"/>
            </a:solidFill>
            <a:round/>
            <a:headEnd/>
            <a:tailEnd/>
          </a:ln>
        </p:spPr>
        <p:txBody>
          <a:bodyPr wrap="none" lIns="73025" tIns="36512" rIns="73025" bIns="36512" anchor="ctr"/>
          <a:lstStyle/>
          <a:p>
            <a:endParaRPr lang="en-US" dirty="0"/>
          </a:p>
        </p:txBody>
      </p:sp>
      <p:sp>
        <p:nvSpPr>
          <p:cNvPr id="68658" name="Line 71"/>
          <p:cNvSpPr>
            <a:spLocks noChangeShapeType="1"/>
          </p:cNvSpPr>
          <p:nvPr/>
        </p:nvSpPr>
        <p:spPr bwMode="auto">
          <a:xfrm flipV="1">
            <a:off x="3468688" y="3578225"/>
            <a:ext cx="322262" cy="263525"/>
          </a:xfrm>
          <a:prstGeom prst="line">
            <a:avLst/>
          </a:prstGeom>
          <a:noFill/>
          <a:ln w="28575">
            <a:solidFill>
              <a:schemeClr val="accent2"/>
            </a:solidFill>
            <a:round/>
            <a:headEnd/>
            <a:tailEnd/>
          </a:ln>
        </p:spPr>
        <p:txBody>
          <a:bodyPr wrap="none" lIns="73025" tIns="36512" rIns="73025" bIns="36512" anchor="ctr"/>
          <a:lstStyle/>
          <a:p>
            <a:endParaRPr lang="en-US" dirty="0"/>
          </a:p>
        </p:txBody>
      </p:sp>
      <p:sp>
        <p:nvSpPr>
          <p:cNvPr id="68659" name="Text Box 83"/>
          <p:cNvSpPr txBox="1">
            <a:spLocks noChangeArrowheads="1"/>
          </p:cNvSpPr>
          <p:nvPr/>
        </p:nvSpPr>
        <p:spPr bwMode="auto">
          <a:xfrm>
            <a:off x="360363" y="1211263"/>
            <a:ext cx="2322512" cy="1781175"/>
          </a:xfrm>
          <a:prstGeom prst="rect">
            <a:avLst/>
          </a:prstGeom>
          <a:noFill/>
          <a:ln w="9525">
            <a:noFill/>
            <a:miter lim="800000"/>
            <a:headEnd/>
            <a:tailEnd/>
          </a:ln>
        </p:spPr>
        <p:txBody>
          <a:bodyPr lIns="82124" tIns="41061" rIns="82124" bIns="41061">
            <a:spAutoFit/>
          </a:bodyPr>
          <a:lstStyle/>
          <a:p>
            <a:pPr marL="171450" indent="-171450" defTabSz="814388">
              <a:lnSpc>
                <a:spcPct val="90000"/>
              </a:lnSpc>
              <a:buClr>
                <a:srgbClr val="EFB525"/>
              </a:buClr>
              <a:buFont typeface="Arial" charset="0"/>
              <a:buNone/>
            </a:pPr>
            <a:r>
              <a:rPr lang="en-US" sz="1600" b="1" dirty="0">
                <a:solidFill>
                  <a:schemeClr val="bg1"/>
                </a:solidFill>
                <a:cs typeface="Arial" charset="0"/>
                <a:sym typeface="Arial" charset="0"/>
              </a:rPr>
              <a:t>Infrastructure</a:t>
            </a:r>
          </a:p>
          <a:p>
            <a:pPr marL="171450" indent="-171450" defTabSz="814388">
              <a:lnSpc>
                <a:spcPct val="95000"/>
              </a:lnSpc>
              <a:spcBef>
                <a:spcPct val="15000"/>
              </a:spcBef>
              <a:buClr>
                <a:srgbClr val="FFFFFF"/>
              </a:buClr>
              <a:buFont typeface="Wingdings" pitchFamily="2" charset="2"/>
              <a:buChar char="§"/>
            </a:pPr>
            <a:r>
              <a:rPr lang="en-US" sz="1200" dirty="0">
                <a:solidFill>
                  <a:schemeClr val="bg1"/>
                </a:solidFill>
                <a:cs typeface="Arial" charset="0"/>
                <a:sym typeface="Arial" charset="0"/>
              </a:rPr>
              <a:t>VLAN segmentation</a:t>
            </a:r>
          </a:p>
          <a:p>
            <a:pPr marL="171450" indent="-171450" defTabSz="814388">
              <a:lnSpc>
                <a:spcPct val="95000"/>
              </a:lnSpc>
              <a:spcBef>
                <a:spcPct val="15000"/>
              </a:spcBef>
              <a:buClr>
                <a:srgbClr val="FFFFFF"/>
              </a:buClr>
              <a:buFont typeface="Wingdings" pitchFamily="2" charset="2"/>
              <a:buChar char="§"/>
            </a:pPr>
            <a:r>
              <a:rPr lang="en-US" sz="1200" dirty="0">
                <a:solidFill>
                  <a:schemeClr val="bg1"/>
                </a:solidFill>
                <a:cs typeface="Arial" charset="0"/>
                <a:sym typeface="Arial" charset="0"/>
              </a:rPr>
              <a:t>Layer 2 protection</a:t>
            </a:r>
          </a:p>
          <a:p>
            <a:pPr marL="171450" indent="-171450" defTabSz="814388">
              <a:lnSpc>
                <a:spcPct val="95000"/>
              </a:lnSpc>
              <a:spcBef>
                <a:spcPct val="15000"/>
              </a:spcBef>
              <a:buClr>
                <a:srgbClr val="FFFFFF"/>
              </a:buClr>
              <a:buFont typeface="Wingdings" pitchFamily="2" charset="2"/>
              <a:buChar char="§"/>
            </a:pPr>
            <a:r>
              <a:rPr lang="en-US" sz="1200" dirty="0">
                <a:solidFill>
                  <a:schemeClr val="bg1"/>
                </a:solidFill>
                <a:cs typeface="Arial" charset="0"/>
                <a:sym typeface="Arial" charset="0"/>
              </a:rPr>
              <a:t>Firewall</a:t>
            </a:r>
          </a:p>
          <a:p>
            <a:pPr marL="171450" indent="-171450" defTabSz="814388">
              <a:lnSpc>
                <a:spcPct val="95000"/>
              </a:lnSpc>
              <a:spcBef>
                <a:spcPct val="15000"/>
              </a:spcBef>
              <a:buClr>
                <a:srgbClr val="FFFFFF"/>
              </a:buClr>
              <a:buFont typeface="Wingdings" pitchFamily="2" charset="2"/>
              <a:buChar char="§"/>
            </a:pPr>
            <a:r>
              <a:rPr lang="en-US" sz="1200" dirty="0">
                <a:solidFill>
                  <a:schemeClr val="bg1"/>
                </a:solidFill>
                <a:cs typeface="Arial" charset="0"/>
                <a:sym typeface="Arial" charset="0"/>
              </a:rPr>
              <a:t>Intrusion detection</a:t>
            </a:r>
          </a:p>
          <a:p>
            <a:pPr marL="171450" indent="-171450" defTabSz="814388">
              <a:lnSpc>
                <a:spcPct val="95000"/>
              </a:lnSpc>
              <a:spcBef>
                <a:spcPct val="15000"/>
              </a:spcBef>
              <a:buClr>
                <a:srgbClr val="FFFFFF"/>
              </a:buClr>
              <a:buFont typeface="Wingdings" pitchFamily="2" charset="2"/>
              <a:buChar char="§"/>
            </a:pPr>
            <a:r>
              <a:rPr lang="en-US" sz="1200" dirty="0">
                <a:solidFill>
                  <a:schemeClr val="bg1"/>
                </a:solidFill>
                <a:cs typeface="Arial" charset="0"/>
                <a:sym typeface="Arial" charset="0"/>
              </a:rPr>
              <a:t>QoS and thresholds</a:t>
            </a:r>
          </a:p>
          <a:p>
            <a:pPr marL="171450" indent="-171450" defTabSz="814388">
              <a:lnSpc>
                <a:spcPct val="95000"/>
              </a:lnSpc>
              <a:spcBef>
                <a:spcPct val="15000"/>
              </a:spcBef>
              <a:buClr>
                <a:srgbClr val="FFFFFF"/>
              </a:buClr>
              <a:buFont typeface="Wingdings" pitchFamily="2" charset="2"/>
              <a:buChar char="§"/>
            </a:pPr>
            <a:r>
              <a:rPr lang="en-US" sz="1200" dirty="0">
                <a:solidFill>
                  <a:schemeClr val="bg1"/>
                </a:solidFill>
                <a:cs typeface="Arial" charset="0"/>
                <a:sym typeface="Arial" charset="0"/>
              </a:rPr>
              <a:t>Secure VPN</a:t>
            </a:r>
          </a:p>
          <a:p>
            <a:pPr marL="171450" indent="-171450" defTabSz="814388">
              <a:lnSpc>
                <a:spcPct val="95000"/>
              </a:lnSpc>
              <a:spcBef>
                <a:spcPct val="15000"/>
              </a:spcBef>
              <a:buClr>
                <a:srgbClr val="FFFFFF"/>
              </a:buClr>
              <a:buFont typeface="Wingdings" pitchFamily="2" charset="2"/>
              <a:buChar char="§"/>
            </a:pPr>
            <a:r>
              <a:rPr lang="en-US" sz="1200" dirty="0">
                <a:solidFill>
                  <a:schemeClr val="bg1"/>
                </a:solidFill>
                <a:cs typeface="Arial" charset="0"/>
                <a:sym typeface="Arial" charset="0"/>
              </a:rPr>
              <a:t>Wireless security</a:t>
            </a:r>
          </a:p>
        </p:txBody>
      </p:sp>
      <p:sp>
        <p:nvSpPr>
          <p:cNvPr id="68660" name="Text Box 87"/>
          <p:cNvSpPr txBox="1">
            <a:spLocks noChangeArrowheads="1"/>
          </p:cNvSpPr>
          <p:nvPr/>
        </p:nvSpPr>
        <p:spPr bwMode="auto">
          <a:xfrm>
            <a:off x="6184900" y="4648200"/>
            <a:ext cx="2322513" cy="1497157"/>
          </a:xfrm>
          <a:prstGeom prst="rect">
            <a:avLst/>
          </a:prstGeom>
          <a:noFill/>
          <a:ln w="9525">
            <a:noFill/>
            <a:miter lim="800000"/>
            <a:headEnd/>
            <a:tailEnd/>
          </a:ln>
        </p:spPr>
        <p:txBody>
          <a:bodyPr lIns="82124" tIns="41061" rIns="82124" bIns="41061">
            <a:spAutoFit/>
          </a:bodyPr>
          <a:lstStyle/>
          <a:p>
            <a:pPr marL="171450" indent="-171450" defTabSz="814388">
              <a:lnSpc>
                <a:spcPct val="90000"/>
              </a:lnSpc>
              <a:buClr>
                <a:srgbClr val="EFB525"/>
              </a:buClr>
            </a:pPr>
            <a:r>
              <a:rPr lang="en-US" sz="1600" b="1" dirty="0">
                <a:solidFill>
                  <a:schemeClr val="bg1"/>
                </a:solidFill>
                <a:cs typeface="Arial" charset="0"/>
                <a:sym typeface="Arial" charset="0"/>
              </a:rPr>
              <a:t>Call Management</a:t>
            </a:r>
          </a:p>
          <a:p>
            <a:pPr marL="171450" indent="-171450" defTabSz="814388">
              <a:lnSpc>
                <a:spcPct val="95000"/>
              </a:lnSpc>
              <a:spcBef>
                <a:spcPct val="15000"/>
              </a:spcBef>
              <a:buClr>
                <a:srgbClr val="FFFFFF"/>
              </a:buClr>
              <a:buFont typeface="Wingdings" pitchFamily="2" charset="2"/>
              <a:buChar char="§"/>
            </a:pPr>
            <a:r>
              <a:rPr lang="en-US" sz="1200" dirty="0">
                <a:solidFill>
                  <a:schemeClr val="bg1"/>
                </a:solidFill>
                <a:cs typeface="Arial" charset="0"/>
                <a:sym typeface="Arial" charset="0"/>
              </a:rPr>
              <a:t>Hardened Windows OS</a:t>
            </a:r>
          </a:p>
          <a:p>
            <a:pPr marL="171450" indent="-171450" defTabSz="814388">
              <a:lnSpc>
                <a:spcPct val="95000"/>
              </a:lnSpc>
              <a:spcBef>
                <a:spcPct val="15000"/>
              </a:spcBef>
              <a:buClr>
                <a:srgbClr val="FFFFFF"/>
              </a:buClr>
              <a:buFont typeface="Wingdings" pitchFamily="2" charset="2"/>
              <a:buChar char="§"/>
            </a:pPr>
            <a:r>
              <a:rPr lang="en-US" sz="1200" dirty="0">
                <a:solidFill>
                  <a:schemeClr val="bg1"/>
                </a:solidFill>
                <a:cs typeface="Arial" charset="0"/>
                <a:sym typeface="Arial" charset="0"/>
              </a:rPr>
              <a:t>Digital certificates</a:t>
            </a:r>
          </a:p>
          <a:p>
            <a:pPr marL="171450" indent="-171450" defTabSz="814388">
              <a:lnSpc>
                <a:spcPct val="95000"/>
              </a:lnSpc>
              <a:spcBef>
                <a:spcPct val="15000"/>
              </a:spcBef>
              <a:buClr>
                <a:srgbClr val="FFFFFF"/>
              </a:buClr>
              <a:buFont typeface="Wingdings" pitchFamily="2" charset="2"/>
              <a:buChar char="§"/>
            </a:pPr>
            <a:r>
              <a:rPr lang="en-US" sz="1200" dirty="0">
                <a:solidFill>
                  <a:schemeClr val="bg1"/>
                </a:solidFill>
                <a:cs typeface="Arial" charset="0"/>
                <a:sym typeface="Arial" charset="0"/>
              </a:rPr>
              <a:t>Signed software images</a:t>
            </a:r>
          </a:p>
          <a:p>
            <a:pPr marL="171450" indent="-171450" defTabSz="814388">
              <a:lnSpc>
                <a:spcPct val="95000"/>
              </a:lnSpc>
              <a:spcBef>
                <a:spcPct val="15000"/>
              </a:spcBef>
              <a:buClr>
                <a:srgbClr val="FFFFFF"/>
              </a:buClr>
              <a:buFont typeface="Wingdings" pitchFamily="2" charset="2"/>
              <a:buChar char="§"/>
            </a:pPr>
            <a:r>
              <a:rPr lang="en-US" sz="1200" dirty="0" smtClean="0">
                <a:solidFill>
                  <a:schemeClr val="bg1"/>
                </a:solidFill>
                <a:cs typeface="Arial" charset="0"/>
                <a:sym typeface="Arial" charset="0"/>
              </a:rPr>
              <a:t>Integrated Host </a:t>
            </a:r>
            <a:r>
              <a:rPr lang="en-US" sz="1200" dirty="0">
                <a:solidFill>
                  <a:schemeClr val="bg1"/>
                </a:solidFill>
                <a:cs typeface="Arial" charset="0"/>
                <a:sym typeface="Arial" charset="0"/>
              </a:rPr>
              <a:t>intrusion prevention</a:t>
            </a:r>
          </a:p>
          <a:p>
            <a:pPr marL="171450" indent="-171450" defTabSz="814388">
              <a:lnSpc>
                <a:spcPct val="95000"/>
              </a:lnSpc>
              <a:spcBef>
                <a:spcPct val="15000"/>
              </a:spcBef>
              <a:buClr>
                <a:srgbClr val="FFFFFF"/>
              </a:buClr>
              <a:buFont typeface="Wingdings" pitchFamily="2" charset="2"/>
              <a:buChar char="§"/>
            </a:pPr>
            <a:r>
              <a:rPr lang="en-US" sz="1200" dirty="0">
                <a:solidFill>
                  <a:schemeClr val="bg1"/>
                </a:solidFill>
                <a:cs typeface="Arial" charset="0"/>
                <a:sym typeface="Arial" charset="0"/>
              </a:rPr>
              <a:t>H323 MGCP SCCP SIP</a:t>
            </a:r>
          </a:p>
        </p:txBody>
      </p:sp>
      <p:sp>
        <p:nvSpPr>
          <p:cNvPr id="68661" name="Text Box 91"/>
          <p:cNvSpPr txBox="1">
            <a:spLocks noChangeArrowheads="1"/>
          </p:cNvSpPr>
          <p:nvPr/>
        </p:nvSpPr>
        <p:spPr bwMode="auto">
          <a:xfrm>
            <a:off x="6172200" y="1211263"/>
            <a:ext cx="2322513" cy="1354137"/>
          </a:xfrm>
          <a:prstGeom prst="rect">
            <a:avLst/>
          </a:prstGeom>
          <a:noFill/>
          <a:ln w="9525">
            <a:noFill/>
            <a:miter lim="800000"/>
            <a:headEnd/>
            <a:tailEnd/>
          </a:ln>
        </p:spPr>
        <p:txBody>
          <a:bodyPr lIns="82124" tIns="41061" rIns="82124" bIns="41061">
            <a:spAutoFit/>
          </a:bodyPr>
          <a:lstStyle/>
          <a:p>
            <a:pPr marL="171450" indent="-171450" defTabSz="814388">
              <a:lnSpc>
                <a:spcPct val="90000"/>
              </a:lnSpc>
              <a:buClr>
                <a:srgbClr val="EFB525"/>
              </a:buClr>
            </a:pPr>
            <a:r>
              <a:rPr lang="en-US" sz="1600" b="1" dirty="0">
                <a:solidFill>
                  <a:schemeClr val="bg1"/>
                </a:solidFill>
                <a:cs typeface="Arial" charset="0"/>
                <a:sym typeface="Arial" charset="0"/>
              </a:rPr>
              <a:t>Applications</a:t>
            </a:r>
          </a:p>
          <a:p>
            <a:pPr marL="171450" indent="-171450" defTabSz="814388">
              <a:lnSpc>
                <a:spcPct val="95000"/>
              </a:lnSpc>
              <a:spcBef>
                <a:spcPct val="15000"/>
              </a:spcBef>
              <a:buClr>
                <a:srgbClr val="FFFFFF"/>
              </a:buClr>
              <a:buFont typeface="Wingdings" pitchFamily="2" charset="2"/>
              <a:buChar char="§"/>
            </a:pPr>
            <a:r>
              <a:rPr lang="en-US" sz="1200" dirty="0">
                <a:solidFill>
                  <a:schemeClr val="bg1"/>
                </a:solidFill>
                <a:cs typeface="Arial" charset="0"/>
                <a:sym typeface="Arial" charset="0"/>
              </a:rPr>
              <a:t>Multilevel administration</a:t>
            </a:r>
          </a:p>
          <a:p>
            <a:pPr marL="171450" indent="-171450" defTabSz="814388">
              <a:lnSpc>
                <a:spcPct val="95000"/>
              </a:lnSpc>
              <a:spcBef>
                <a:spcPct val="15000"/>
              </a:spcBef>
              <a:buClr>
                <a:srgbClr val="FFFFFF"/>
              </a:buClr>
              <a:buFont typeface="Wingdings" pitchFamily="2" charset="2"/>
              <a:buChar char="§"/>
            </a:pPr>
            <a:r>
              <a:rPr lang="en-US" sz="1200" dirty="0">
                <a:solidFill>
                  <a:schemeClr val="bg1"/>
                </a:solidFill>
                <a:cs typeface="Arial" charset="0"/>
                <a:sym typeface="Arial" charset="0"/>
              </a:rPr>
              <a:t>Toll fraud protection</a:t>
            </a:r>
          </a:p>
          <a:p>
            <a:pPr marL="171450" indent="-171450" defTabSz="814388">
              <a:lnSpc>
                <a:spcPct val="95000"/>
              </a:lnSpc>
              <a:spcBef>
                <a:spcPct val="15000"/>
              </a:spcBef>
              <a:buClr>
                <a:srgbClr val="FFFFFF"/>
              </a:buClr>
              <a:buFont typeface="Wingdings" pitchFamily="2" charset="2"/>
              <a:buChar char="§"/>
            </a:pPr>
            <a:r>
              <a:rPr lang="en-US" sz="1200" dirty="0">
                <a:solidFill>
                  <a:schemeClr val="bg1"/>
                </a:solidFill>
                <a:cs typeface="Arial" charset="0"/>
                <a:sym typeface="Arial" charset="0"/>
              </a:rPr>
              <a:t>Secure management</a:t>
            </a:r>
          </a:p>
          <a:p>
            <a:pPr marL="171450" indent="-171450" defTabSz="814388">
              <a:lnSpc>
                <a:spcPct val="95000"/>
              </a:lnSpc>
              <a:spcBef>
                <a:spcPct val="15000"/>
              </a:spcBef>
              <a:buClr>
                <a:srgbClr val="FFFFFF"/>
              </a:buClr>
              <a:buFont typeface="Wingdings" pitchFamily="2" charset="2"/>
              <a:buChar char="§"/>
            </a:pPr>
            <a:r>
              <a:rPr lang="en-US" sz="1200" dirty="0">
                <a:solidFill>
                  <a:schemeClr val="bg1"/>
                </a:solidFill>
                <a:cs typeface="Arial" charset="0"/>
                <a:sym typeface="Arial" charset="0"/>
              </a:rPr>
              <a:t>Hardened platforms</a:t>
            </a:r>
          </a:p>
          <a:p>
            <a:pPr marL="171450" indent="-171450" defTabSz="814388">
              <a:lnSpc>
                <a:spcPct val="95000"/>
              </a:lnSpc>
              <a:spcBef>
                <a:spcPct val="15000"/>
              </a:spcBef>
              <a:buClr>
                <a:srgbClr val="FFFFFF"/>
              </a:buClr>
              <a:buFont typeface="Wingdings" pitchFamily="2" charset="2"/>
              <a:buChar char="§"/>
            </a:pPr>
            <a:endParaRPr lang="en-US" sz="1400" dirty="0">
              <a:solidFill>
                <a:schemeClr val="bg1"/>
              </a:solidFill>
              <a:cs typeface="Arial" charset="0"/>
              <a:sym typeface="Arial" charset="0"/>
            </a:endParaRPr>
          </a:p>
        </p:txBody>
      </p:sp>
      <p:sp>
        <p:nvSpPr>
          <p:cNvPr id="68662" name="Text Box 95"/>
          <p:cNvSpPr txBox="1">
            <a:spLocks noChangeArrowheads="1"/>
          </p:cNvSpPr>
          <p:nvPr/>
        </p:nvSpPr>
        <p:spPr bwMode="auto">
          <a:xfrm>
            <a:off x="360363" y="4648200"/>
            <a:ext cx="2322512" cy="1503363"/>
          </a:xfrm>
          <a:prstGeom prst="rect">
            <a:avLst/>
          </a:prstGeom>
          <a:noFill/>
          <a:ln w="9525">
            <a:noFill/>
            <a:miter lim="800000"/>
            <a:headEnd/>
            <a:tailEnd/>
          </a:ln>
        </p:spPr>
        <p:txBody>
          <a:bodyPr lIns="82124" tIns="41061" rIns="82124" bIns="41061">
            <a:spAutoFit/>
          </a:bodyPr>
          <a:lstStyle/>
          <a:p>
            <a:pPr marL="171450" indent="-171450" defTabSz="814388">
              <a:lnSpc>
                <a:spcPct val="90000"/>
              </a:lnSpc>
              <a:buClr>
                <a:srgbClr val="EFB525"/>
              </a:buClr>
            </a:pPr>
            <a:r>
              <a:rPr lang="en-US" sz="1600" b="1" dirty="0">
                <a:solidFill>
                  <a:schemeClr val="bg1"/>
                </a:solidFill>
                <a:cs typeface="Arial" charset="0"/>
                <a:sym typeface="Arial" charset="0"/>
              </a:rPr>
              <a:t>Endpoints</a:t>
            </a:r>
          </a:p>
          <a:p>
            <a:pPr marL="171450" indent="-171450" defTabSz="814388">
              <a:lnSpc>
                <a:spcPct val="95000"/>
              </a:lnSpc>
              <a:spcBef>
                <a:spcPct val="15000"/>
              </a:spcBef>
              <a:buClr>
                <a:srgbClr val="FFFFFF"/>
              </a:buClr>
              <a:buFont typeface="Wingdings" pitchFamily="2" charset="2"/>
              <a:buChar char="§"/>
            </a:pPr>
            <a:r>
              <a:rPr lang="en-US" sz="1200" dirty="0">
                <a:solidFill>
                  <a:schemeClr val="bg1"/>
                </a:solidFill>
                <a:cs typeface="Arial" charset="0"/>
                <a:sym typeface="Arial" charset="0"/>
              </a:rPr>
              <a:t>Digital certificates</a:t>
            </a:r>
          </a:p>
          <a:p>
            <a:pPr marL="171450" indent="-171450" defTabSz="814388">
              <a:lnSpc>
                <a:spcPct val="95000"/>
              </a:lnSpc>
              <a:spcBef>
                <a:spcPct val="15000"/>
              </a:spcBef>
              <a:buClr>
                <a:srgbClr val="FFFFFF"/>
              </a:buClr>
              <a:buFont typeface="Wingdings" pitchFamily="2" charset="2"/>
              <a:buChar char="§"/>
            </a:pPr>
            <a:r>
              <a:rPr lang="en-US" sz="1200" dirty="0">
                <a:solidFill>
                  <a:schemeClr val="bg1"/>
                </a:solidFill>
                <a:cs typeface="Arial" charset="0"/>
                <a:sym typeface="Arial" charset="0"/>
              </a:rPr>
              <a:t>Authenticated phones</a:t>
            </a:r>
          </a:p>
          <a:p>
            <a:pPr marL="171450" indent="-171450" defTabSz="814388">
              <a:lnSpc>
                <a:spcPct val="95000"/>
              </a:lnSpc>
              <a:spcBef>
                <a:spcPct val="15000"/>
              </a:spcBef>
              <a:buClr>
                <a:srgbClr val="FFFFFF"/>
              </a:buClr>
              <a:buFont typeface="Wingdings" pitchFamily="2" charset="2"/>
              <a:buChar char="§"/>
            </a:pPr>
            <a:r>
              <a:rPr lang="en-US" sz="1200" dirty="0">
                <a:solidFill>
                  <a:schemeClr val="bg1"/>
                </a:solidFill>
                <a:cs typeface="Arial" charset="0"/>
                <a:sym typeface="Arial" charset="0"/>
              </a:rPr>
              <a:t>GARP protection</a:t>
            </a:r>
          </a:p>
          <a:p>
            <a:pPr marL="171450" indent="-171450" defTabSz="814388">
              <a:lnSpc>
                <a:spcPct val="95000"/>
              </a:lnSpc>
              <a:spcBef>
                <a:spcPct val="15000"/>
              </a:spcBef>
              <a:buClr>
                <a:srgbClr val="FFFFFF"/>
              </a:buClr>
              <a:buFont typeface="Wingdings" pitchFamily="2" charset="2"/>
              <a:buChar char="§"/>
            </a:pPr>
            <a:r>
              <a:rPr lang="en-US" sz="1200" dirty="0">
                <a:solidFill>
                  <a:schemeClr val="bg1"/>
                </a:solidFill>
                <a:cs typeface="Arial" charset="0"/>
                <a:sym typeface="Arial" charset="0"/>
              </a:rPr>
              <a:t>TLS protected signaling</a:t>
            </a:r>
          </a:p>
          <a:p>
            <a:pPr marL="171450" indent="-171450" defTabSz="814388">
              <a:lnSpc>
                <a:spcPct val="95000"/>
              </a:lnSpc>
              <a:spcBef>
                <a:spcPct val="15000"/>
              </a:spcBef>
              <a:buClr>
                <a:srgbClr val="FFFFFF"/>
              </a:buClr>
              <a:buFont typeface="Wingdings" pitchFamily="2" charset="2"/>
              <a:buChar char="§"/>
            </a:pPr>
            <a:r>
              <a:rPr lang="en-US" sz="1200" dirty="0">
                <a:solidFill>
                  <a:schemeClr val="bg1"/>
                </a:solidFill>
                <a:cs typeface="Arial" charset="0"/>
                <a:sym typeface="Arial" charset="0"/>
              </a:rPr>
              <a:t>SRTP media encryption</a:t>
            </a:r>
          </a:p>
          <a:p>
            <a:pPr marL="171450" indent="-171450" defTabSz="814388">
              <a:lnSpc>
                <a:spcPct val="95000"/>
              </a:lnSpc>
              <a:spcBef>
                <a:spcPct val="15000"/>
              </a:spcBef>
              <a:buClr>
                <a:srgbClr val="FFFFFF"/>
              </a:buClr>
              <a:buFont typeface="Wingdings" pitchFamily="2" charset="2"/>
              <a:buChar char="§"/>
            </a:pPr>
            <a:r>
              <a:rPr lang="en-US" sz="1200" dirty="0">
                <a:solidFill>
                  <a:schemeClr val="bg1"/>
                </a:solidFill>
                <a:cs typeface="Arial" charset="0"/>
                <a:sym typeface="Arial" charset="0"/>
              </a:rPr>
              <a:t>Centralized management</a:t>
            </a:r>
          </a:p>
        </p:txBody>
      </p:sp>
      <p:pic>
        <p:nvPicPr>
          <p:cNvPr id="68663" name="Picture 56"/>
          <p:cNvPicPr>
            <a:picLocks noChangeAspect="1" noChangeArrowheads="1"/>
          </p:cNvPicPr>
          <p:nvPr/>
        </p:nvPicPr>
        <p:blipFill>
          <a:blip r:embed="rId3" cstate="print"/>
          <a:srcRect/>
          <a:stretch>
            <a:fillRect/>
          </a:stretch>
        </p:blipFill>
        <p:spPr bwMode="auto">
          <a:xfrm>
            <a:off x="3865563" y="3954463"/>
            <a:ext cx="501650" cy="492125"/>
          </a:xfrm>
          <a:prstGeom prst="rect">
            <a:avLst/>
          </a:prstGeom>
          <a:noFill/>
          <a:ln w="9525" algn="ctr">
            <a:noFill/>
            <a:miter lim="800000"/>
            <a:headEnd/>
            <a:tailEnd/>
          </a:ln>
        </p:spPr>
      </p:pic>
      <p:pic>
        <p:nvPicPr>
          <p:cNvPr id="68664" name="Picture 57"/>
          <p:cNvPicPr>
            <a:picLocks noChangeAspect="1" noChangeArrowheads="1"/>
          </p:cNvPicPr>
          <p:nvPr/>
        </p:nvPicPr>
        <p:blipFill>
          <a:blip r:embed="rId3" cstate="print"/>
          <a:srcRect/>
          <a:stretch>
            <a:fillRect/>
          </a:stretch>
        </p:blipFill>
        <p:spPr bwMode="auto">
          <a:xfrm>
            <a:off x="4627563" y="3954463"/>
            <a:ext cx="501650" cy="492125"/>
          </a:xfrm>
          <a:prstGeom prst="rect">
            <a:avLst/>
          </a:prstGeom>
          <a:noFill/>
          <a:ln w="9525" algn="ctr">
            <a:noFill/>
            <a:miter lim="800000"/>
            <a:headEnd/>
            <a:tailEnd/>
          </a:ln>
        </p:spPr>
      </p:pic>
      <p:pic>
        <p:nvPicPr>
          <p:cNvPr id="68665" name="Picture 58"/>
          <p:cNvPicPr>
            <a:picLocks noChangeAspect="1" noChangeArrowheads="1"/>
          </p:cNvPicPr>
          <p:nvPr/>
        </p:nvPicPr>
        <p:blipFill>
          <a:blip r:embed="rId4" cstate="print"/>
          <a:srcRect/>
          <a:stretch>
            <a:fillRect/>
          </a:stretch>
        </p:blipFill>
        <p:spPr bwMode="auto">
          <a:xfrm>
            <a:off x="2874963" y="3116263"/>
            <a:ext cx="614362" cy="406400"/>
          </a:xfrm>
          <a:prstGeom prst="rect">
            <a:avLst/>
          </a:prstGeom>
          <a:noFill/>
          <a:ln w="9525">
            <a:noFill/>
            <a:miter lim="800000"/>
            <a:headEnd/>
            <a:tailEnd/>
          </a:ln>
        </p:spPr>
      </p:pic>
      <p:pic>
        <p:nvPicPr>
          <p:cNvPr id="68666" name="Picture 59"/>
          <p:cNvPicPr>
            <a:picLocks noChangeAspect="1" noChangeArrowheads="1"/>
          </p:cNvPicPr>
          <p:nvPr/>
        </p:nvPicPr>
        <p:blipFill>
          <a:blip r:embed="rId4" cstate="print"/>
          <a:srcRect/>
          <a:stretch>
            <a:fillRect/>
          </a:stretch>
        </p:blipFill>
        <p:spPr bwMode="auto">
          <a:xfrm>
            <a:off x="2874963" y="3725863"/>
            <a:ext cx="614362" cy="406400"/>
          </a:xfrm>
          <a:prstGeom prst="rect">
            <a:avLst/>
          </a:prstGeom>
          <a:noFill/>
          <a:ln w="9525">
            <a:noFill/>
            <a:miter lim="800000"/>
            <a:headEnd/>
            <a:tailEnd/>
          </a:ln>
        </p:spPr>
      </p:pic>
      <p:pic>
        <p:nvPicPr>
          <p:cNvPr id="68667" name="Picture 60"/>
          <p:cNvPicPr>
            <a:picLocks noChangeArrowheads="1"/>
          </p:cNvPicPr>
          <p:nvPr/>
        </p:nvPicPr>
        <p:blipFill>
          <a:blip r:embed="rId5" cstate="print"/>
          <a:srcRect/>
          <a:stretch>
            <a:fillRect/>
          </a:stretch>
        </p:blipFill>
        <p:spPr bwMode="auto">
          <a:xfrm>
            <a:off x="3713163" y="3192463"/>
            <a:ext cx="479425" cy="469900"/>
          </a:xfrm>
          <a:prstGeom prst="rect">
            <a:avLst/>
          </a:prstGeom>
          <a:noFill/>
          <a:ln w="9525">
            <a:noFill/>
            <a:miter lim="800000"/>
            <a:headEnd/>
            <a:tailEnd/>
          </a:ln>
        </p:spPr>
      </p:pic>
      <p:pic>
        <p:nvPicPr>
          <p:cNvPr id="68668" name="Picture 61"/>
          <p:cNvPicPr>
            <a:picLocks noChangeArrowheads="1"/>
          </p:cNvPicPr>
          <p:nvPr/>
        </p:nvPicPr>
        <p:blipFill>
          <a:blip r:embed="rId5" cstate="print"/>
          <a:srcRect/>
          <a:stretch>
            <a:fillRect/>
          </a:stretch>
        </p:blipFill>
        <p:spPr bwMode="auto">
          <a:xfrm>
            <a:off x="4779963" y="3192463"/>
            <a:ext cx="479425" cy="469900"/>
          </a:xfrm>
          <a:prstGeom prst="rect">
            <a:avLst/>
          </a:prstGeom>
          <a:noFill/>
          <a:ln w="9525">
            <a:noFill/>
            <a:miter lim="800000"/>
            <a:headEnd/>
            <a:tailEnd/>
          </a:ln>
        </p:spPr>
      </p:pic>
      <p:pic>
        <p:nvPicPr>
          <p:cNvPr id="68669" name="Picture 62"/>
          <p:cNvPicPr>
            <a:picLocks noChangeArrowheads="1"/>
          </p:cNvPicPr>
          <p:nvPr/>
        </p:nvPicPr>
        <p:blipFill>
          <a:blip r:embed="rId6" cstate="print"/>
          <a:srcRect/>
          <a:stretch>
            <a:fillRect/>
          </a:stretch>
        </p:blipFill>
        <p:spPr bwMode="auto">
          <a:xfrm>
            <a:off x="3713163" y="5707063"/>
            <a:ext cx="304800" cy="304800"/>
          </a:xfrm>
          <a:prstGeom prst="rect">
            <a:avLst/>
          </a:prstGeom>
          <a:noFill/>
          <a:ln w="9525">
            <a:noFill/>
            <a:miter lim="800000"/>
            <a:headEnd/>
            <a:tailEnd/>
          </a:ln>
        </p:spPr>
      </p:pic>
      <p:pic>
        <p:nvPicPr>
          <p:cNvPr id="68670" name="Picture 63"/>
          <p:cNvPicPr>
            <a:picLocks noChangeArrowheads="1"/>
          </p:cNvPicPr>
          <p:nvPr/>
        </p:nvPicPr>
        <p:blipFill>
          <a:blip r:embed="rId6" cstate="print"/>
          <a:srcRect/>
          <a:stretch>
            <a:fillRect/>
          </a:stretch>
        </p:blipFill>
        <p:spPr bwMode="auto">
          <a:xfrm>
            <a:off x="4094163" y="5707063"/>
            <a:ext cx="304800" cy="304800"/>
          </a:xfrm>
          <a:prstGeom prst="rect">
            <a:avLst/>
          </a:prstGeom>
          <a:noFill/>
          <a:ln w="9525">
            <a:noFill/>
            <a:miter lim="800000"/>
            <a:headEnd/>
            <a:tailEnd/>
          </a:ln>
        </p:spPr>
      </p:pic>
      <p:pic>
        <p:nvPicPr>
          <p:cNvPr id="68671" name="Picture 64"/>
          <p:cNvPicPr>
            <a:picLocks noChangeArrowheads="1"/>
          </p:cNvPicPr>
          <p:nvPr/>
        </p:nvPicPr>
        <p:blipFill>
          <a:blip r:embed="rId6" cstate="print"/>
          <a:srcRect/>
          <a:stretch>
            <a:fillRect/>
          </a:stretch>
        </p:blipFill>
        <p:spPr bwMode="auto">
          <a:xfrm>
            <a:off x="4475163" y="5707063"/>
            <a:ext cx="304800" cy="304800"/>
          </a:xfrm>
          <a:prstGeom prst="rect">
            <a:avLst/>
          </a:prstGeom>
          <a:noFill/>
          <a:ln w="9525">
            <a:noFill/>
            <a:miter lim="800000"/>
            <a:headEnd/>
            <a:tailEnd/>
          </a:ln>
        </p:spPr>
      </p:pic>
      <p:pic>
        <p:nvPicPr>
          <p:cNvPr id="68672" name="Picture 65"/>
          <p:cNvPicPr>
            <a:picLocks noChangeArrowheads="1"/>
          </p:cNvPicPr>
          <p:nvPr/>
        </p:nvPicPr>
        <p:blipFill>
          <a:blip r:embed="rId6" cstate="print"/>
          <a:srcRect/>
          <a:stretch>
            <a:fillRect/>
          </a:stretch>
        </p:blipFill>
        <p:spPr bwMode="auto">
          <a:xfrm>
            <a:off x="4856163" y="5707063"/>
            <a:ext cx="304800" cy="304800"/>
          </a:xfrm>
          <a:prstGeom prst="rect">
            <a:avLst/>
          </a:prstGeom>
          <a:noFill/>
          <a:ln w="9525">
            <a:noFill/>
            <a:miter lim="800000"/>
            <a:headEnd/>
            <a:tailEnd/>
          </a:ln>
        </p:spPr>
      </p:pic>
      <p:pic>
        <p:nvPicPr>
          <p:cNvPr id="68673" name="Picture 66" descr="LightweightAPSingle"/>
          <p:cNvPicPr>
            <a:picLocks noChangeAspect="1" noChangeArrowheads="1"/>
          </p:cNvPicPr>
          <p:nvPr/>
        </p:nvPicPr>
        <p:blipFill>
          <a:blip r:embed="rId7" cstate="print"/>
          <a:srcRect/>
          <a:stretch>
            <a:fillRect/>
          </a:stretch>
        </p:blipFill>
        <p:spPr bwMode="auto">
          <a:xfrm>
            <a:off x="5389563" y="5249863"/>
            <a:ext cx="533400" cy="261937"/>
          </a:xfrm>
          <a:prstGeom prst="rect">
            <a:avLst/>
          </a:prstGeom>
          <a:noFill/>
          <a:ln w="9525">
            <a:noFill/>
            <a:miter lim="800000"/>
            <a:headEnd/>
            <a:tailEnd/>
          </a:ln>
        </p:spPr>
      </p:pic>
      <p:pic>
        <p:nvPicPr>
          <p:cNvPr id="68674" name="Picture 67"/>
          <p:cNvPicPr>
            <a:picLocks noChangeArrowheads="1"/>
          </p:cNvPicPr>
          <p:nvPr/>
        </p:nvPicPr>
        <p:blipFill>
          <a:blip r:embed="rId8" cstate="print"/>
          <a:srcRect/>
          <a:stretch>
            <a:fillRect/>
          </a:stretch>
        </p:blipFill>
        <p:spPr bwMode="auto">
          <a:xfrm>
            <a:off x="3560763" y="4564063"/>
            <a:ext cx="557212" cy="238125"/>
          </a:xfrm>
          <a:prstGeom prst="rect">
            <a:avLst/>
          </a:prstGeom>
          <a:noFill/>
          <a:ln w="9525">
            <a:noFill/>
            <a:miter lim="800000"/>
            <a:headEnd/>
            <a:tailEnd/>
          </a:ln>
        </p:spPr>
      </p:pic>
      <p:pic>
        <p:nvPicPr>
          <p:cNvPr id="68675" name="Picture 68"/>
          <p:cNvPicPr>
            <a:picLocks noChangeArrowheads="1"/>
          </p:cNvPicPr>
          <p:nvPr/>
        </p:nvPicPr>
        <p:blipFill>
          <a:blip r:embed="rId8" cstate="print"/>
          <a:srcRect/>
          <a:stretch>
            <a:fillRect/>
          </a:stretch>
        </p:blipFill>
        <p:spPr bwMode="auto">
          <a:xfrm>
            <a:off x="4170363" y="4564063"/>
            <a:ext cx="557212" cy="238125"/>
          </a:xfrm>
          <a:prstGeom prst="rect">
            <a:avLst/>
          </a:prstGeom>
          <a:noFill/>
          <a:ln w="9525">
            <a:noFill/>
            <a:miter lim="800000"/>
            <a:headEnd/>
            <a:tailEnd/>
          </a:ln>
        </p:spPr>
      </p:pic>
      <p:pic>
        <p:nvPicPr>
          <p:cNvPr id="68676" name="Picture 69"/>
          <p:cNvPicPr>
            <a:picLocks noChangeArrowheads="1"/>
          </p:cNvPicPr>
          <p:nvPr/>
        </p:nvPicPr>
        <p:blipFill>
          <a:blip r:embed="rId8" cstate="print"/>
          <a:srcRect/>
          <a:stretch>
            <a:fillRect/>
          </a:stretch>
        </p:blipFill>
        <p:spPr bwMode="auto">
          <a:xfrm>
            <a:off x="4779963" y="4564063"/>
            <a:ext cx="557212" cy="238125"/>
          </a:xfrm>
          <a:prstGeom prst="rect">
            <a:avLst/>
          </a:prstGeom>
          <a:noFill/>
          <a:ln w="9525">
            <a:noFill/>
            <a:miter lim="800000"/>
            <a:headEnd/>
            <a:tailEnd/>
          </a:ln>
        </p:spPr>
      </p:pic>
      <p:pic>
        <p:nvPicPr>
          <p:cNvPr id="68677" name="Picture 70" descr="Router with firewall"/>
          <p:cNvPicPr>
            <a:picLocks noChangeArrowheads="1"/>
          </p:cNvPicPr>
          <p:nvPr/>
        </p:nvPicPr>
        <p:blipFill>
          <a:blip r:embed="rId9" cstate="print"/>
          <a:srcRect/>
          <a:stretch>
            <a:fillRect/>
          </a:stretch>
        </p:blipFill>
        <p:spPr bwMode="auto">
          <a:xfrm>
            <a:off x="4779963" y="2735263"/>
            <a:ext cx="374650" cy="311150"/>
          </a:xfrm>
          <a:prstGeom prst="rect">
            <a:avLst/>
          </a:prstGeom>
          <a:noFill/>
          <a:ln w="9525">
            <a:noFill/>
            <a:miter lim="800000"/>
            <a:headEnd/>
            <a:tailEnd/>
          </a:ln>
        </p:spPr>
      </p:pic>
      <p:pic>
        <p:nvPicPr>
          <p:cNvPr id="68678" name="Picture 71" descr="Router with firewall"/>
          <p:cNvPicPr>
            <a:picLocks noChangeArrowheads="1"/>
          </p:cNvPicPr>
          <p:nvPr/>
        </p:nvPicPr>
        <p:blipFill>
          <a:blip r:embed="rId9" cstate="print"/>
          <a:srcRect/>
          <a:stretch>
            <a:fillRect/>
          </a:stretch>
        </p:blipFill>
        <p:spPr bwMode="auto">
          <a:xfrm>
            <a:off x="3789363" y="2735263"/>
            <a:ext cx="374650" cy="311150"/>
          </a:xfrm>
          <a:prstGeom prst="rect">
            <a:avLst/>
          </a:prstGeom>
          <a:noFill/>
          <a:ln w="9525">
            <a:noFill/>
            <a:miter lim="800000"/>
            <a:headEnd/>
            <a:tailEnd/>
          </a:ln>
        </p:spPr>
      </p:pic>
      <p:pic>
        <p:nvPicPr>
          <p:cNvPr id="68679" name="Picture 72" descr="PPT5A.png"/>
          <p:cNvPicPr>
            <a:picLocks/>
          </p:cNvPicPr>
          <p:nvPr/>
        </p:nvPicPr>
        <p:blipFill>
          <a:blip r:embed="rId10" cstate="print"/>
          <a:srcRect/>
          <a:stretch>
            <a:fillRect/>
          </a:stretch>
        </p:blipFill>
        <p:spPr bwMode="auto">
          <a:xfrm>
            <a:off x="5618163" y="2963863"/>
            <a:ext cx="304800" cy="406400"/>
          </a:xfrm>
          <a:prstGeom prst="rect">
            <a:avLst/>
          </a:prstGeom>
          <a:noFill/>
          <a:ln w="9525">
            <a:noFill/>
            <a:miter lim="800000"/>
            <a:headEnd/>
            <a:tailEnd/>
          </a:ln>
        </p:spPr>
      </p:pic>
      <p:pic>
        <p:nvPicPr>
          <p:cNvPr id="68680" name="Picture 73" descr="PPT5B.png"/>
          <p:cNvPicPr>
            <a:picLocks/>
          </p:cNvPicPr>
          <p:nvPr/>
        </p:nvPicPr>
        <p:blipFill>
          <a:blip r:embed="rId11" cstate="print"/>
          <a:srcRect/>
          <a:stretch>
            <a:fillRect/>
          </a:stretch>
        </p:blipFill>
        <p:spPr bwMode="auto">
          <a:xfrm>
            <a:off x="5618163" y="3497263"/>
            <a:ext cx="304800" cy="404812"/>
          </a:xfrm>
          <a:prstGeom prst="rect">
            <a:avLst/>
          </a:prstGeom>
          <a:noFill/>
          <a:ln w="9525">
            <a:noFill/>
            <a:miter lim="800000"/>
            <a:headEnd/>
            <a:tailEnd/>
          </a:ln>
        </p:spPr>
      </p:pic>
      <p:pic>
        <p:nvPicPr>
          <p:cNvPr id="68681" name="Picture 74" descr="LightweightAPSingle"/>
          <p:cNvPicPr>
            <a:picLocks noChangeAspect="1" noChangeArrowheads="1"/>
          </p:cNvPicPr>
          <p:nvPr/>
        </p:nvPicPr>
        <p:blipFill>
          <a:blip r:embed="rId7" cstate="print"/>
          <a:srcRect/>
          <a:stretch>
            <a:fillRect/>
          </a:stretch>
        </p:blipFill>
        <p:spPr bwMode="auto">
          <a:xfrm>
            <a:off x="2951163" y="5249863"/>
            <a:ext cx="533400" cy="261937"/>
          </a:xfrm>
          <a:prstGeom prst="rect">
            <a:avLst/>
          </a:prstGeom>
          <a:noFill/>
          <a:ln w="9525">
            <a:noFill/>
            <a:miter lim="800000"/>
            <a:headEnd/>
            <a:tailEnd/>
          </a:ln>
        </p:spPr>
      </p:pic>
      <p:sp>
        <p:nvSpPr>
          <p:cNvPr id="68682" name="Rectangle 93"/>
          <p:cNvSpPr>
            <a:spLocks noGrp="1"/>
          </p:cNvSpPr>
          <p:nvPr>
            <p:ph type="title" idx="4294967295"/>
          </p:nvPr>
        </p:nvSpPr>
        <p:spPr/>
        <p:txBody>
          <a:bodyPr/>
          <a:lstStyle/>
          <a:p>
            <a:pPr eaLnBrk="1" hangingPunct="1"/>
            <a:r>
              <a:rPr lang="en-US" dirty="0" smtClean="0"/>
              <a:t>Unified Communications </a:t>
            </a:r>
            <a:br>
              <a:rPr lang="en-US" dirty="0" smtClean="0"/>
            </a:br>
            <a:r>
              <a:rPr lang="en-US" dirty="0" smtClean="0"/>
              <a:t>Infrastructure Security</a:t>
            </a:r>
          </a:p>
        </p:txBody>
      </p:sp>
      <p:grpSp>
        <p:nvGrpSpPr>
          <p:cNvPr id="68683" name="Group 109"/>
          <p:cNvGrpSpPr>
            <a:grpSpLocks/>
          </p:cNvGrpSpPr>
          <p:nvPr/>
        </p:nvGrpSpPr>
        <p:grpSpPr bwMode="auto">
          <a:xfrm>
            <a:off x="3200400" y="1828800"/>
            <a:ext cx="1273175" cy="560388"/>
            <a:chOff x="4224634" y="2693628"/>
            <a:chExt cx="881851" cy="339712"/>
          </a:xfrm>
        </p:grpSpPr>
        <p:pic>
          <p:nvPicPr>
            <p:cNvPr id="68687" name="Picture 14"/>
            <p:cNvPicPr>
              <a:picLocks noChangeArrowheads="1"/>
            </p:cNvPicPr>
            <p:nvPr/>
          </p:nvPicPr>
          <p:blipFill>
            <a:blip r:embed="rId12" cstate="print"/>
            <a:srcRect/>
            <a:stretch>
              <a:fillRect/>
            </a:stretch>
          </p:blipFill>
          <p:spPr bwMode="auto">
            <a:xfrm>
              <a:off x="4376173" y="2693628"/>
              <a:ext cx="562909" cy="339712"/>
            </a:xfrm>
            <a:prstGeom prst="rect">
              <a:avLst/>
            </a:prstGeom>
            <a:noFill/>
            <a:ln w="9525">
              <a:noFill/>
              <a:miter lim="800000"/>
              <a:headEnd/>
              <a:tailEnd/>
            </a:ln>
          </p:spPr>
        </p:pic>
        <p:sp>
          <p:nvSpPr>
            <p:cNvPr id="68688" name="TextBox 108"/>
            <p:cNvSpPr txBox="1">
              <a:spLocks noChangeArrowheads="1"/>
            </p:cNvSpPr>
            <p:nvPr/>
          </p:nvSpPr>
          <p:spPr bwMode="auto">
            <a:xfrm>
              <a:off x="4224634" y="2773106"/>
              <a:ext cx="881851" cy="167757"/>
            </a:xfrm>
            <a:prstGeom prst="rect">
              <a:avLst/>
            </a:prstGeom>
            <a:noFill/>
            <a:ln w="9525">
              <a:noFill/>
              <a:miter lim="800000"/>
              <a:headEnd/>
              <a:tailEnd/>
            </a:ln>
          </p:spPr>
          <p:txBody>
            <a:bodyPr>
              <a:spAutoFit/>
            </a:bodyPr>
            <a:lstStyle/>
            <a:p>
              <a:pPr algn="ctr"/>
              <a:r>
                <a:rPr lang="en-US" sz="1200" b="1" dirty="0"/>
                <a:t>Internet</a:t>
              </a:r>
              <a:endParaRPr lang="en-US" sz="1100" b="1" dirty="0"/>
            </a:p>
          </p:txBody>
        </p:sp>
      </p:grpSp>
      <p:grpSp>
        <p:nvGrpSpPr>
          <p:cNvPr id="68684" name="Group 109"/>
          <p:cNvGrpSpPr>
            <a:grpSpLocks/>
          </p:cNvGrpSpPr>
          <p:nvPr/>
        </p:nvGrpSpPr>
        <p:grpSpPr bwMode="auto">
          <a:xfrm>
            <a:off x="4594225" y="1828800"/>
            <a:ext cx="1273175" cy="560388"/>
            <a:chOff x="4224634" y="2693628"/>
            <a:chExt cx="881851" cy="339712"/>
          </a:xfrm>
        </p:grpSpPr>
        <p:pic>
          <p:nvPicPr>
            <p:cNvPr id="68685" name="Picture 14"/>
            <p:cNvPicPr>
              <a:picLocks noChangeArrowheads="1"/>
            </p:cNvPicPr>
            <p:nvPr/>
          </p:nvPicPr>
          <p:blipFill>
            <a:blip r:embed="rId12" cstate="print"/>
            <a:srcRect/>
            <a:stretch>
              <a:fillRect/>
            </a:stretch>
          </p:blipFill>
          <p:spPr bwMode="auto">
            <a:xfrm>
              <a:off x="4376173" y="2693628"/>
              <a:ext cx="562909" cy="339712"/>
            </a:xfrm>
            <a:prstGeom prst="rect">
              <a:avLst/>
            </a:prstGeom>
            <a:noFill/>
            <a:ln w="9525">
              <a:noFill/>
              <a:miter lim="800000"/>
              <a:headEnd/>
              <a:tailEnd/>
            </a:ln>
          </p:spPr>
        </p:pic>
        <p:sp>
          <p:nvSpPr>
            <p:cNvPr id="68686" name="TextBox 108"/>
            <p:cNvSpPr txBox="1">
              <a:spLocks noChangeArrowheads="1"/>
            </p:cNvSpPr>
            <p:nvPr/>
          </p:nvSpPr>
          <p:spPr bwMode="auto">
            <a:xfrm>
              <a:off x="4224634" y="2773106"/>
              <a:ext cx="881851" cy="167757"/>
            </a:xfrm>
            <a:prstGeom prst="rect">
              <a:avLst/>
            </a:prstGeom>
            <a:noFill/>
            <a:ln w="9525">
              <a:noFill/>
              <a:miter lim="800000"/>
              <a:headEnd/>
              <a:tailEnd/>
            </a:ln>
          </p:spPr>
          <p:txBody>
            <a:bodyPr>
              <a:spAutoFit/>
            </a:bodyPr>
            <a:lstStyle/>
            <a:p>
              <a:pPr algn="ctr"/>
              <a:r>
                <a:rPr lang="en-US" sz="1200" b="1" dirty="0"/>
                <a:t>Intranet</a:t>
              </a:r>
              <a:endParaRPr lang="en-US" sz="1100" b="1" dirty="0"/>
            </a:p>
          </p:txBody>
        </p:sp>
      </p:gr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5875338" y="1266825"/>
            <a:ext cx="3040062" cy="508635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defTabSz="814388" fontAlgn="auto">
              <a:spcBef>
                <a:spcPts val="0"/>
              </a:spcBef>
              <a:spcAft>
                <a:spcPts val="0"/>
              </a:spcAft>
              <a:defRPr/>
            </a:pPr>
            <a:endParaRPr lang="en-US" dirty="0">
              <a:latin typeface="+mn-lt"/>
            </a:endParaRPr>
          </a:p>
        </p:txBody>
      </p:sp>
      <p:sp>
        <p:nvSpPr>
          <p:cNvPr id="13" name="Rectangle 29"/>
          <p:cNvSpPr>
            <a:spLocks noChangeArrowheads="1"/>
          </p:cNvSpPr>
          <p:nvPr/>
        </p:nvSpPr>
        <p:spPr bwMode="auto">
          <a:xfrm>
            <a:off x="5932488" y="1343025"/>
            <a:ext cx="2897187" cy="877888"/>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dirty="0"/>
          </a:p>
        </p:txBody>
      </p:sp>
      <p:sp>
        <p:nvSpPr>
          <p:cNvPr id="14" name="AutoShape 40"/>
          <p:cNvSpPr>
            <a:spLocks noChangeArrowheads="1"/>
          </p:cNvSpPr>
          <p:nvPr/>
        </p:nvSpPr>
        <p:spPr bwMode="ltGray">
          <a:xfrm>
            <a:off x="5875338" y="6415088"/>
            <a:ext cx="3022600" cy="360362"/>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dirty="0"/>
          </a:p>
        </p:txBody>
      </p:sp>
      <p:sp>
        <p:nvSpPr>
          <p:cNvPr id="69637" name="Rectangle 13"/>
          <p:cNvSpPr>
            <a:spLocks noGrp="1"/>
          </p:cNvSpPr>
          <p:nvPr>
            <p:ph type="title" idx="4294967295"/>
          </p:nvPr>
        </p:nvSpPr>
        <p:spPr/>
        <p:txBody>
          <a:bodyPr/>
          <a:lstStyle/>
          <a:p>
            <a:pPr eaLnBrk="1" hangingPunct="1"/>
            <a:r>
              <a:rPr lang="en-US" dirty="0" smtClean="0"/>
              <a:t>Smartphones</a:t>
            </a:r>
          </a:p>
        </p:txBody>
      </p:sp>
      <p:sp>
        <p:nvSpPr>
          <p:cNvPr id="151566" name="Rectangle 14"/>
          <p:cNvSpPr>
            <a:spLocks noGrp="1"/>
          </p:cNvSpPr>
          <p:nvPr>
            <p:ph type="body" sz="half" idx="4294967295"/>
          </p:nvPr>
        </p:nvSpPr>
        <p:spPr>
          <a:xfrm>
            <a:off x="793750" y="1600200"/>
            <a:ext cx="4692650" cy="4525963"/>
          </a:xfrm>
        </p:spPr>
        <p:txBody>
          <a:bodyPr/>
          <a:lstStyle/>
          <a:p>
            <a:pPr eaLnBrk="1" hangingPunct="1">
              <a:spcBef>
                <a:spcPct val="35000"/>
              </a:spcBef>
              <a:buFont typeface="Wingdings" pitchFamily="2" charset="2"/>
              <a:buNone/>
            </a:pPr>
            <a:r>
              <a:rPr lang="en-US" sz="2000" b="1" dirty="0" smtClean="0">
                <a:solidFill>
                  <a:schemeClr val="accent1"/>
                </a:solidFill>
              </a:rPr>
              <a:t>Recommendations</a:t>
            </a:r>
          </a:p>
          <a:p>
            <a:pPr eaLnBrk="1" hangingPunct="1">
              <a:spcBef>
                <a:spcPct val="35000"/>
              </a:spcBef>
            </a:pPr>
            <a:r>
              <a:rPr lang="en-US" sz="2000" dirty="0" smtClean="0"/>
              <a:t>Do not store ePHI on the device</a:t>
            </a:r>
          </a:p>
          <a:p>
            <a:pPr marL="742950" lvl="1" indent="-285750" eaLnBrk="1" hangingPunct="1">
              <a:spcBef>
                <a:spcPct val="35000"/>
              </a:spcBef>
              <a:buFont typeface="Arial" pitchFamily="34" charset="0"/>
              <a:buChar char="•"/>
            </a:pPr>
            <a:r>
              <a:rPr lang="en-US" sz="1600" dirty="0" smtClean="0"/>
              <a:t>If possible use VDI to centralize clinical applications using the endpoint as a display and input device only</a:t>
            </a:r>
          </a:p>
          <a:p>
            <a:pPr marL="742950" lvl="1" indent="-285750" eaLnBrk="1" hangingPunct="1">
              <a:spcBef>
                <a:spcPct val="35000"/>
              </a:spcBef>
              <a:buFont typeface="Arial" pitchFamily="34" charset="0"/>
              <a:buChar char="•"/>
            </a:pPr>
            <a:r>
              <a:rPr lang="en-US" sz="1600" dirty="0" smtClean="0"/>
              <a:t>If that is not possible, ensure the clinical application provider provides encryption of ePHI stored on the device independent of the platform’s encryption</a:t>
            </a:r>
          </a:p>
          <a:p>
            <a:pPr eaLnBrk="1" hangingPunct="1">
              <a:spcBef>
                <a:spcPct val="35000"/>
              </a:spcBef>
            </a:pPr>
            <a:r>
              <a:rPr lang="en-US" sz="2000" dirty="0" smtClean="0"/>
              <a:t>Use 2 (or 3) factor authentication</a:t>
            </a:r>
          </a:p>
          <a:p>
            <a:pPr marL="742950" lvl="1" indent="-285750" eaLnBrk="1" hangingPunct="1">
              <a:spcBef>
                <a:spcPct val="35000"/>
              </a:spcBef>
              <a:buFont typeface="Arial" pitchFamily="34" charset="0"/>
              <a:buChar char="•"/>
            </a:pPr>
            <a:r>
              <a:rPr lang="en-US" sz="1600" dirty="0" smtClean="0"/>
              <a:t>For applications utilizing ePHI</a:t>
            </a:r>
          </a:p>
          <a:p>
            <a:pPr marL="742950" lvl="1" indent="-285750" eaLnBrk="1" hangingPunct="1">
              <a:spcBef>
                <a:spcPct val="35000"/>
              </a:spcBef>
              <a:buFont typeface="Arial" pitchFamily="34" charset="0"/>
              <a:buChar char="•"/>
            </a:pPr>
            <a:r>
              <a:rPr lang="en-US" sz="1600" dirty="0" smtClean="0"/>
              <a:t>Critical if the application stores ePHI </a:t>
            </a:r>
            <a:br>
              <a:rPr lang="en-US" sz="1600" dirty="0" smtClean="0"/>
            </a:br>
            <a:r>
              <a:rPr lang="en-US" sz="1600" dirty="0" smtClean="0"/>
              <a:t>on the device</a:t>
            </a:r>
          </a:p>
          <a:p>
            <a:pPr eaLnBrk="1" hangingPunct="1">
              <a:spcBef>
                <a:spcPct val="35000"/>
              </a:spcBef>
            </a:pPr>
            <a:r>
              <a:rPr lang="en-US" sz="2000" dirty="0" smtClean="0"/>
              <a:t>Lost/stolen device management</a:t>
            </a:r>
          </a:p>
          <a:p>
            <a:pPr marL="742950" lvl="1" indent="-285750" eaLnBrk="1" hangingPunct="1">
              <a:spcBef>
                <a:spcPct val="35000"/>
              </a:spcBef>
              <a:buFont typeface="Arial" pitchFamily="34" charset="0"/>
              <a:buChar char="•"/>
            </a:pPr>
            <a:r>
              <a:rPr lang="en-US" sz="1600" dirty="0" smtClean="0"/>
              <a:t>If possible centralized management should be set up to enforce policy and wipe data from stolen devices</a:t>
            </a:r>
          </a:p>
        </p:txBody>
      </p:sp>
      <p:sp>
        <p:nvSpPr>
          <p:cNvPr id="69639" name="Text Box 10"/>
          <p:cNvSpPr txBox="1">
            <a:spLocks noChangeArrowheads="1"/>
          </p:cNvSpPr>
          <p:nvPr/>
        </p:nvSpPr>
        <p:spPr bwMode="auto">
          <a:xfrm>
            <a:off x="12512675" y="1038225"/>
            <a:ext cx="838200" cy="165100"/>
          </a:xfrm>
          <a:prstGeom prst="rect">
            <a:avLst/>
          </a:prstGeom>
          <a:noFill/>
          <a:ln w="9525" algn="ctr">
            <a:noFill/>
            <a:miter lim="800000"/>
            <a:headEnd/>
            <a:tailEnd/>
          </a:ln>
        </p:spPr>
        <p:txBody>
          <a:bodyPr lIns="0" tIns="0" rIns="0" bIns="0">
            <a:spAutoFit/>
          </a:bodyPr>
          <a:lstStyle/>
          <a:p>
            <a:pPr defTabSz="814388">
              <a:spcBef>
                <a:spcPct val="10000"/>
              </a:spcBef>
            </a:pPr>
            <a:r>
              <a:rPr lang="en-US" sz="1200" dirty="0">
                <a:solidFill>
                  <a:srgbClr val="89A424"/>
                </a:solidFill>
              </a:rPr>
              <a:t> </a:t>
            </a:r>
          </a:p>
        </p:txBody>
      </p:sp>
      <p:pic>
        <p:nvPicPr>
          <p:cNvPr id="24" name="Picture 23" descr="LAI28662.jpg"/>
          <p:cNvPicPr>
            <a:picLocks noChangeAspect="1"/>
          </p:cNvPicPr>
          <p:nvPr/>
        </p:nvPicPr>
        <p:blipFill>
          <a:blip r:embed="rId3" cstate="print"/>
          <a:srcRect/>
          <a:stretch>
            <a:fillRect/>
          </a:stretch>
        </p:blipFill>
        <p:spPr bwMode="auto">
          <a:xfrm>
            <a:off x="6319838" y="3098800"/>
            <a:ext cx="2144712" cy="1428750"/>
          </a:xfrm>
          <a:prstGeom prst="rect">
            <a:avLst/>
          </a:prstGeom>
          <a:noFill/>
          <a:ln w="9525">
            <a:solidFill>
              <a:srgbClr val="E6E6E8"/>
            </a:solidFill>
            <a:miter lim="800000"/>
            <a:headEnd/>
            <a:tailEnd/>
          </a:ln>
        </p:spPr>
      </p:pic>
      <p:pic>
        <p:nvPicPr>
          <p:cNvPr id="28" name="Picture 27" descr="LAI29599.jpg"/>
          <p:cNvPicPr>
            <a:picLocks noChangeAspect="1"/>
          </p:cNvPicPr>
          <p:nvPr/>
        </p:nvPicPr>
        <p:blipFill>
          <a:blip r:embed="rId4" cstate="print"/>
          <a:srcRect/>
          <a:stretch>
            <a:fillRect/>
          </a:stretch>
        </p:blipFill>
        <p:spPr bwMode="auto">
          <a:xfrm>
            <a:off x="6315075" y="1447800"/>
            <a:ext cx="2147888" cy="1487488"/>
          </a:xfrm>
          <a:prstGeom prst="rect">
            <a:avLst/>
          </a:prstGeom>
          <a:noFill/>
          <a:ln w="9525">
            <a:solidFill>
              <a:srgbClr val="E6E6E8"/>
            </a:solidFill>
            <a:miter lim="800000"/>
            <a:headEnd/>
            <a:tailEnd/>
          </a:ln>
        </p:spPr>
      </p:pic>
      <p:pic>
        <p:nvPicPr>
          <p:cNvPr id="30" name="Picture 29" descr="LAI31141.jpg"/>
          <p:cNvPicPr>
            <a:picLocks noChangeAspect="1"/>
          </p:cNvPicPr>
          <p:nvPr/>
        </p:nvPicPr>
        <p:blipFill>
          <a:blip r:embed="rId5" cstate="print"/>
          <a:srcRect/>
          <a:stretch>
            <a:fillRect/>
          </a:stretch>
        </p:blipFill>
        <p:spPr bwMode="auto">
          <a:xfrm>
            <a:off x="6313488" y="4724400"/>
            <a:ext cx="2152650" cy="1435100"/>
          </a:xfrm>
          <a:prstGeom prst="rect">
            <a:avLst/>
          </a:prstGeom>
          <a:noFill/>
          <a:ln w="9525">
            <a:solidFill>
              <a:srgbClr val="E6E6E8"/>
            </a:solid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1566"/>
                                        </p:tgtEl>
                                        <p:attrNameLst>
                                          <p:attrName>style.visibility</p:attrName>
                                        </p:attrNameLst>
                                      </p:cBhvr>
                                      <p:to>
                                        <p:strVal val="visible"/>
                                      </p:to>
                                    </p:set>
                                    <p:animEffect transition="in" filter="fade">
                                      <p:cBhvr>
                                        <p:cTn id="7" dur="500"/>
                                        <p:tgtEl>
                                          <p:spTgt spid="15156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156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Grp="1" noChangeArrowheads="1"/>
          </p:cNvSpPr>
          <p:nvPr>
            <p:ph type="title"/>
          </p:nvPr>
        </p:nvSpPr>
        <p:spPr/>
        <p:txBody>
          <a:bodyPr/>
          <a:lstStyle/>
          <a:p>
            <a:pPr eaLnBrk="1" hangingPunct="1"/>
            <a:r>
              <a:rPr lang="en-US" dirty="0" smtClean="0"/>
              <a:t>Agenda</a:t>
            </a:r>
          </a:p>
        </p:txBody>
      </p:sp>
      <p:sp>
        <p:nvSpPr>
          <p:cNvPr id="35843" name="Rectangle 2"/>
          <p:cNvSpPr>
            <a:spLocks noChangeArrowheads="1"/>
          </p:cNvSpPr>
          <p:nvPr/>
        </p:nvSpPr>
        <p:spPr bwMode="auto">
          <a:xfrm>
            <a:off x="401638" y="6046788"/>
            <a:ext cx="8512175" cy="354012"/>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endParaRPr lang="en-US" dirty="0"/>
          </a:p>
        </p:txBody>
      </p:sp>
      <p:sp>
        <p:nvSpPr>
          <p:cNvPr id="34" name="AutoShape 38"/>
          <p:cNvSpPr>
            <a:spLocks noChangeArrowheads="1"/>
          </p:cNvSpPr>
          <p:nvPr/>
        </p:nvSpPr>
        <p:spPr bwMode="ltGray">
          <a:xfrm>
            <a:off x="609600" y="1249363"/>
            <a:ext cx="8143875" cy="4951412"/>
          </a:xfrm>
          <a:prstGeom prst="roundRect">
            <a:avLst>
              <a:gd name="adj" fmla="val 0"/>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fontAlgn="auto">
              <a:spcBef>
                <a:spcPts val="0"/>
              </a:spcBef>
              <a:spcAft>
                <a:spcPts val="0"/>
              </a:spcAft>
              <a:defRPr/>
            </a:pPr>
            <a:endParaRPr lang="en-US" dirty="0">
              <a:latin typeface="+mn-lt"/>
            </a:endParaRPr>
          </a:p>
        </p:txBody>
      </p:sp>
      <p:sp>
        <p:nvSpPr>
          <p:cNvPr id="35845" name="AutoShape 39"/>
          <p:cNvSpPr>
            <a:spLocks noChangeArrowheads="1"/>
          </p:cNvSpPr>
          <p:nvPr/>
        </p:nvSpPr>
        <p:spPr bwMode="ltGray">
          <a:xfrm>
            <a:off x="666750" y="1314450"/>
            <a:ext cx="8013700" cy="4953000"/>
          </a:xfrm>
          <a:prstGeom prst="roundRect">
            <a:avLst>
              <a:gd name="adj" fmla="val 0"/>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endParaRPr lang="en-US" dirty="0"/>
          </a:p>
        </p:txBody>
      </p:sp>
      <p:sp>
        <p:nvSpPr>
          <p:cNvPr id="35846" name="AutoShape 40"/>
          <p:cNvSpPr>
            <a:spLocks noChangeArrowheads="1"/>
          </p:cNvSpPr>
          <p:nvPr/>
        </p:nvSpPr>
        <p:spPr bwMode="ltGray">
          <a:xfrm>
            <a:off x="612775" y="6232525"/>
            <a:ext cx="8147050" cy="484188"/>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dirty="0"/>
          </a:p>
        </p:txBody>
      </p:sp>
      <p:sp>
        <p:nvSpPr>
          <p:cNvPr id="37" name="Rectangle 36"/>
          <p:cNvSpPr/>
          <p:nvPr/>
        </p:nvSpPr>
        <p:spPr bwMode="auto">
          <a:xfrm rot="10800000">
            <a:off x="666750" y="1828800"/>
            <a:ext cx="723900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solidFill>
                <a:schemeClr val="bg1"/>
              </a:solidFill>
              <a:latin typeface="+mn-lt"/>
            </a:endParaRPr>
          </a:p>
        </p:txBody>
      </p:sp>
      <p:sp>
        <p:nvSpPr>
          <p:cNvPr id="38" name="Rectangle 37"/>
          <p:cNvSpPr/>
          <p:nvPr/>
        </p:nvSpPr>
        <p:spPr bwMode="auto">
          <a:xfrm rot="10800000">
            <a:off x="790575" y="2253544"/>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39" name="Rectangle 38"/>
          <p:cNvSpPr/>
          <p:nvPr/>
        </p:nvSpPr>
        <p:spPr bwMode="auto">
          <a:xfrm rot="10800000">
            <a:off x="790575" y="2678287"/>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0" name="Rectangle 39"/>
          <p:cNvSpPr/>
          <p:nvPr/>
        </p:nvSpPr>
        <p:spPr bwMode="auto">
          <a:xfrm rot="10800000">
            <a:off x="790575" y="3103030"/>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1" name="Rectangle 40"/>
          <p:cNvSpPr/>
          <p:nvPr/>
        </p:nvSpPr>
        <p:spPr bwMode="auto">
          <a:xfrm rot="10800000">
            <a:off x="790575" y="3527773"/>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2" name="Rectangle 41"/>
          <p:cNvSpPr/>
          <p:nvPr/>
        </p:nvSpPr>
        <p:spPr bwMode="auto">
          <a:xfrm rot="10800000">
            <a:off x="790575" y="3952516"/>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3" name="Rectangle 42"/>
          <p:cNvSpPr/>
          <p:nvPr/>
        </p:nvSpPr>
        <p:spPr bwMode="auto">
          <a:xfrm rot="10800000">
            <a:off x="790575" y="4377259"/>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4" name="Rectangle 43"/>
          <p:cNvSpPr/>
          <p:nvPr/>
        </p:nvSpPr>
        <p:spPr bwMode="auto">
          <a:xfrm rot="10800000">
            <a:off x="790575" y="4802002"/>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6" name="Rectangle 23"/>
          <p:cNvSpPr>
            <a:spLocks noChangeArrowheads="1"/>
          </p:cNvSpPr>
          <p:nvPr/>
        </p:nvSpPr>
        <p:spPr bwMode="auto">
          <a:xfrm>
            <a:off x="790575" y="1873250"/>
            <a:ext cx="2874963" cy="338138"/>
          </a:xfrm>
          <a:prstGeom prst="rect">
            <a:avLst/>
          </a:prstGeom>
          <a:noFill/>
          <a:ln w="9525">
            <a:noFill/>
            <a:miter lim="800000"/>
            <a:headEnd/>
            <a:tailEnd/>
          </a:ln>
        </p:spPr>
        <p:txBody>
          <a:bodyPr wrap="none">
            <a:spAutoFit/>
          </a:bodyPr>
          <a:lstStyle/>
          <a:p>
            <a:pPr fontAlgn="auto">
              <a:spcBef>
                <a:spcPts val="0"/>
              </a:spcBef>
              <a:spcAft>
                <a:spcPts val="0"/>
              </a:spcAft>
              <a:buClr>
                <a:schemeClr val="bg1"/>
              </a:buClr>
              <a:defRPr/>
            </a:pPr>
            <a:r>
              <a:rPr lang="en-US" sz="1600" dirty="0">
                <a:solidFill>
                  <a:schemeClr val="bg1"/>
                </a:solidFill>
                <a:latin typeface="+mn-lt"/>
              </a:rPr>
              <a:t>Security Trends in Healthcare</a:t>
            </a:r>
          </a:p>
        </p:txBody>
      </p:sp>
      <p:sp>
        <p:nvSpPr>
          <p:cNvPr id="47" name="Rectangle 24"/>
          <p:cNvSpPr>
            <a:spLocks noChangeArrowheads="1"/>
          </p:cNvSpPr>
          <p:nvPr/>
        </p:nvSpPr>
        <p:spPr bwMode="auto">
          <a:xfrm>
            <a:off x="790575" y="2295525"/>
            <a:ext cx="4572000" cy="338138"/>
          </a:xfrm>
          <a:prstGeom prst="rect">
            <a:avLst/>
          </a:prstGeom>
          <a:noFill/>
          <a:ln w="9525">
            <a:noFill/>
            <a:miter lim="800000"/>
            <a:headEnd/>
            <a:tailEnd/>
          </a:ln>
        </p:spPr>
        <p:txBody>
          <a:bodyPr>
            <a:spAutoFit/>
          </a:bodyPr>
          <a:lstStyle/>
          <a:p>
            <a:pPr>
              <a:buClr>
                <a:schemeClr val="bg1"/>
              </a:buClr>
            </a:pPr>
            <a:r>
              <a:rPr lang="en-US" sz="1600" dirty="0">
                <a:solidFill>
                  <a:schemeClr val="bg1"/>
                </a:solidFill>
              </a:rPr>
              <a:t>Cisco MGN 2.0—Security Architecture</a:t>
            </a:r>
          </a:p>
        </p:txBody>
      </p:sp>
      <p:sp>
        <p:nvSpPr>
          <p:cNvPr id="48" name="Rectangle 25"/>
          <p:cNvSpPr>
            <a:spLocks noChangeArrowheads="1"/>
          </p:cNvSpPr>
          <p:nvPr/>
        </p:nvSpPr>
        <p:spPr bwMode="auto">
          <a:xfrm>
            <a:off x="790575" y="2717800"/>
            <a:ext cx="1995488" cy="338138"/>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Deployment Models</a:t>
            </a:r>
          </a:p>
        </p:txBody>
      </p:sp>
      <p:sp>
        <p:nvSpPr>
          <p:cNvPr id="49" name="Rectangle 26"/>
          <p:cNvSpPr>
            <a:spLocks noChangeArrowheads="1"/>
          </p:cNvSpPr>
          <p:nvPr/>
        </p:nvSpPr>
        <p:spPr bwMode="auto">
          <a:xfrm>
            <a:off x="790575" y="3140075"/>
            <a:ext cx="3624263" cy="338138"/>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Regulatory and Compliance Overview</a:t>
            </a:r>
          </a:p>
        </p:txBody>
      </p:sp>
      <p:sp>
        <p:nvSpPr>
          <p:cNvPr id="50" name="Rectangle 27"/>
          <p:cNvSpPr>
            <a:spLocks noChangeArrowheads="1"/>
          </p:cNvSpPr>
          <p:nvPr/>
        </p:nvSpPr>
        <p:spPr bwMode="auto">
          <a:xfrm>
            <a:off x="790575" y="3560763"/>
            <a:ext cx="2871299" cy="338554"/>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Clinical </a:t>
            </a:r>
            <a:r>
              <a:rPr lang="en-US" sz="1600" dirty="0" smtClean="0">
                <a:solidFill>
                  <a:schemeClr val="bg1"/>
                </a:solidFill>
              </a:rPr>
              <a:t>Devices and Systems</a:t>
            </a:r>
            <a:endParaRPr lang="en-US" sz="1600" dirty="0">
              <a:solidFill>
                <a:schemeClr val="bg1"/>
              </a:solidFill>
            </a:endParaRPr>
          </a:p>
        </p:txBody>
      </p:sp>
      <p:sp>
        <p:nvSpPr>
          <p:cNvPr id="52" name="Rectangle 29"/>
          <p:cNvSpPr>
            <a:spLocks noChangeArrowheads="1"/>
          </p:cNvSpPr>
          <p:nvPr/>
        </p:nvSpPr>
        <p:spPr bwMode="auto">
          <a:xfrm>
            <a:off x="791849" y="3981254"/>
            <a:ext cx="3048000" cy="338554"/>
          </a:xfrm>
          <a:prstGeom prst="rect">
            <a:avLst/>
          </a:prstGeom>
          <a:noFill/>
          <a:ln w="9525">
            <a:noFill/>
            <a:miter lim="800000"/>
            <a:headEnd/>
            <a:tailEnd/>
          </a:ln>
        </p:spPr>
        <p:txBody>
          <a:bodyPr wrap="square">
            <a:spAutoFit/>
          </a:bodyPr>
          <a:lstStyle/>
          <a:p>
            <a:pPr>
              <a:buClr>
                <a:schemeClr val="bg1"/>
              </a:buClr>
            </a:pPr>
            <a:r>
              <a:rPr lang="en-US" sz="1600" dirty="0">
                <a:solidFill>
                  <a:schemeClr val="bg1"/>
                </a:solidFill>
              </a:rPr>
              <a:t>Communication Devices</a:t>
            </a:r>
          </a:p>
        </p:txBody>
      </p:sp>
      <p:sp>
        <p:nvSpPr>
          <p:cNvPr id="53" name="Rectangle 30"/>
          <p:cNvSpPr>
            <a:spLocks noChangeArrowheads="1"/>
          </p:cNvSpPr>
          <p:nvPr/>
        </p:nvSpPr>
        <p:spPr bwMode="auto">
          <a:xfrm>
            <a:off x="800492" y="4400746"/>
            <a:ext cx="2520950" cy="338137"/>
          </a:xfrm>
          <a:prstGeom prst="rect">
            <a:avLst/>
          </a:prstGeom>
          <a:noFill/>
          <a:ln w="9525">
            <a:noFill/>
            <a:miter lim="800000"/>
            <a:headEnd/>
            <a:tailEnd/>
          </a:ln>
        </p:spPr>
        <p:txBody>
          <a:bodyPr wrap="none">
            <a:spAutoFit/>
          </a:bodyPr>
          <a:lstStyle/>
          <a:p>
            <a:pPr>
              <a:buClr>
                <a:schemeClr val="bg1"/>
              </a:buClr>
            </a:pPr>
            <a:r>
              <a:rPr lang="en-US" sz="1600" dirty="0">
                <a:solidFill>
                  <a:schemeClr val="accent3"/>
                </a:solidFill>
              </a:rPr>
              <a:t>General Purpose Devices</a:t>
            </a:r>
          </a:p>
        </p:txBody>
      </p:sp>
      <p:sp>
        <p:nvSpPr>
          <p:cNvPr id="54" name="Rectangle 31"/>
          <p:cNvSpPr>
            <a:spLocks noChangeArrowheads="1"/>
          </p:cNvSpPr>
          <p:nvPr/>
        </p:nvSpPr>
        <p:spPr bwMode="auto">
          <a:xfrm>
            <a:off x="809135" y="4800600"/>
            <a:ext cx="1063625" cy="338137"/>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Summary</a:t>
            </a:r>
          </a:p>
        </p:txBody>
      </p:sp>
      <p:pic>
        <p:nvPicPr>
          <p:cNvPr id="35883" name="Picture 54" descr="blueprint"/>
          <p:cNvPicPr>
            <a:picLocks noChangeAspect="1" noChangeArrowheads="1"/>
          </p:cNvPicPr>
          <p:nvPr/>
        </p:nvPicPr>
        <p:blipFill>
          <a:blip r:embed="rId3" cstate="print"/>
          <a:srcRect/>
          <a:stretch>
            <a:fillRect/>
          </a:stretch>
        </p:blipFill>
        <p:spPr bwMode="auto">
          <a:xfrm>
            <a:off x="5305425" y="1390650"/>
            <a:ext cx="3305175" cy="4676775"/>
          </a:xfrm>
          <a:prstGeom prst="rect">
            <a:avLst/>
          </a:prstGeom>
          <a:noFill/>
          <a:ln w="9525" algn="ctr">
            <a:solidFill>
              <a:srgbClr val="E6E6E8"/>
            </a:solid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par>
                                <p:cTn id="8" presetID="22" presetClass="entr" presetSubtype="2"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500"/>
                                        <p:tgtEl>
                                          <p:spTgt spid="38"/>
                                        </p:tgtEl>
                                      </p:cBhvr>
                                    </p:animEffect>
                                  </p:childTnLst>
                                </p:cTn>
                              </p:par>
                              <p:par>
                                <p:cTn id="11" presetID="22" presetClass="entr" presetSubtype="2"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right)">
                                      <p:cBhvr>
                                        <p:cTn id="13" dur="500"/>
                                        <p:tgtEl>
                                          <p:spTgt spid="39"/>
                                        </p:tgtEl>
                                      </p:cBhvr>
                                    </p:animEffect>
                                  </p:childTnLst>
                                </p:cTn>
                              </p:par>
                              <p:par>
                                <p:cTn id="14" presetID="22" presetClass="entr" presetSubtype="2"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right)">
                                      <p:cBhvr>
                                        <p:cTn id="16" dur="500"/>
                                        <p:tgtEl>
                                          <p:spTgt spid="40"/>
                                        </p:tgtEl>
                                      </p:cBhvr>
                                    </p:animEffect>
                                  </p:childTnLst>
                                </p:cTn>
                              </p:par>
                              <p:par>
                                <p:cTn id="17" presetID="22" presetClass="entr" presetSubtype="2"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par>
                                <p:cTn id="20" presetID="22" presetClass="entr" presetSubtype="2"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right)">
                                      <p:cBhvr>
                                        <p:cTn id="22" dur="500"/>
                                        <p:tgtEl>
                                          <p:spTgt spid="42"/>
                                        </p:tgtEl>
                                      </p:cBhvr>
                                    </p:animEffect>
                                  </p:childTnLst>
                                </p:cTn>
                              </p:par>
                              <p:par>
                                <p:cTn id="23" presetID="22" presetClass="entr" presetSubtype="2"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right)">
                                      <p:cBhvr>
                                        <p:cTn id="25" dur="500"/>
                                        <p:tgtEl>
                                          <p:spTgt spid="43"/>
                                        </p:tgtEl>
                                      </p:cBhvr>
                                    </p:animEffect>
                                  </p:childTnLst>
                                </p:cTn>
                              </p:par>
                              <p:par>
                                <p:cTn id="26" presetID="22" presetClass="entr" presetSubtype="2"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right)">
                                      <p:cBhvr>
                                        <p:cTn id="28" dur="500"/>
                                        <p:tgtEl>
                                          <p:spTgt spid="4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2" grpId="0"/>
      <p:bldP spid="53" grpId="0"/>
      <p:bldP spid="5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6"/>
          <p:cNvSpPr>
            <a:spLocks noGrp="1"/>
          </p:cNvSpPr>
          <p:nvPr>
            <p:ph type="title" idx="4294967295"/>
          </p:nvPr>
        </p:nvSpPr>
        <p:spPr/>
        <p:txBody>
          <a:bodyPr/>
          <a:lstStyle/>
          <a:p>
            <a:pPr eaLnBrk="1" hangingPunct="1"/>
            <a:r>
              <a:rPr lang="en-US" dirty="0" smtClean="0"/>
              <a:t>General Purpose IT Services </a:t>
            </a:r>
            <a:br>
              <a:rPr lang="en-US" dirty="0" smtClean="0"/>
            </a:br>
            <a:r>
              <a:rPr lang="en-US" dirty="0" smtClean="0"/>
              <a:t>and Devices</a:t>
            </a:r>
          </a:p>
        </p:txBody>
      </p:sp>
      <p:sp>
        <p:nvSpPr>
          <p:cNvPr id="71683" name="Rectangle 17"/>
          <p:cNvSpPr>
            <a:spLocks noGrp="1"/>
          </p:cNvSpPr>
          <p:nvPr>
            <p:ph type="body" idx="4294967295"/>
          </p:nvPr>
        </p:nvSpPr>
        <p:spPr/>
        <p:txBody>
          <a:bodyPr/>
          <a:lstStyle/>
          <a:p>
            <a:pPr eaLnBrk="1" hangingPunct="1"/>
            <a:r>
              <a:rPr lang="en-US" dirty="0" smtClean="0"/>
              <a:t>The MGN 2.0 Security </a:t>
            </a:r>
            <a:br>
              <a:rPr lang="en-US" dirty="0" smtClean="0"/>
            </a:br>
            <a:r>
              <a:rPr lang="en-US" dirty="0" smtClean="0"/>
              <a:t>White Paper discusses:</a:t>
            </a:r>
          </a:p>
          <a:p>
            <a:pPr marL="917575" lvl="1" indent="-342900" eaLnBrk="1" hangingPunct="1">
              <a:buFont typeface="Arial" pitchFamily="34" charset="0"/>
              <a:buChar char="•"/>
            </a:pPr>
            <a:r>
              <a:rPr lang="en-US" dirty="0" smtClean="0"/>
              <a:t>Email</a:t>
            </a:r>
          </a:p>
          <a:p>
            <a:pPr marL="917575" lvl="1" indent="-342900" eaLnBrk="1" hangingPunct="1">
              <a:buFont typeface="Arial" pitchFamily="34" charset="0"/>
              <a:buChar char="•"/>
            </a:pPr>
            <a:r>
              <a:rPr lang="en-US" dirty="0" smtClean="0"/>
              <a:t>Instant messaging</a:t>
            </a:r>
          </a:p>
          <a:p>
            <a:pPr marL="917575" lvl="1" indent="-342900" eaLnBrk="1" hangingPunct="1">
              <a:buFont typeface="Arial" pitchFamily="34" charset="0"/>
              <a:buChar char="•"/>
            </a:pPr>
            <a:r>
              <a:rPr lang="en-US" dirty="0" smtClean="0"/>
              <a:t>Internet access</a:t>
            </a:r>
          </a:p>
          <a:p>
            <a:pPr marL="917575" lvl="1" indent="-342900" eaLnBrk="1" hangingPunct="1">
              <a:buFont typeface="Arial" pitchFamily="34" charset="0"/>
              <a:buChar char="•"/>
            </a:pPr>
            <a:r>
              <a:rPr lang="en-US" dirty="0" smtClean="0"/>
              <a:t>Guest services</a:t>
            </a:r>
          </a:p>
          <a:p>
            <a:pPr marL="917575" lvl="1" indent="-342900" eaLnBrk="1" hangingPunct="1">
              <a:buFont typeface="Arial" pitchFamily="34" charset="0"/>
              <a:buChar char="•"/>
            </a:pPr>
            <a:r>
              <a:rPr lang="en-US" dirty="0" smtClean="0"/>
              <a:t>Workstations</a:t>
            </a:r>
          </a:p>
          <a:p>
            <a:pPr marL="917575" lvl="1" indent="-342900" eaLnBrk="1" hangingPunct="1">
              <a:buFont typeface="Arial" pitchFamily="34" charset="0"/>
              <a:buChar char="•"/>
            </a:pPr>
            <a:r>
              <a:rPr lang="en-US" dirty="0" smtClean="0"/>
              <a:t>Storage services</a:t>
            </a:r>
          </a:p>
          <a:p>
            <a:pPr marL="917575" lvl="1" indent="-342900" eaLnBrk="1" hangingPunct="1">
              <a:buFont typeface="Arial" pitchFamily="34" charset="0"/>
              <a:buChar char="•"/>
            </a:pPr>
            <a:r>
              <a:rPr lang="en-US" dirty="0" smtClean="0"/>
              <a:t>Identity services</a:t>
            </a:r>
          </a:p>
        </p:txBody>
      </p:sp>
      <p:sp>
        <p:nvSpPr>
          <p:cNvPr id="4" name="Rectangle 4"/>
          <p:cNvSpPr txBox="1">
            <a:spLocks noChangeArrowheads="1"/>
          </p:cNvSpPr>
          <p:nvPr/>
        </p:nvSpPr>
        <p:spPr bwMode="auto">
          <a:xfrm>
            <a:off x="615950" y="2549525"/>
            <a:ext cx="3943350" cy="3571875"/>
          </a:xfrm>
          <a:prstGeom prst="rect">
            <a:avLst/>
          </a:prstGeom>
          <a:noFill/>
          <a:ln w="9525" algn="ctr">
            <a:noFill/>
            <a:miter lim="800000"/>
            <a:headEnd/>
            <a:tailEnd/>
          </a:ln>
        </p:spPr>
        <p:txBody>
          <a:bodyPr lIns="82124" tIns="41061" rIns="82124" bIns="41061"/>
          <a:lstStyle/>
          <a:p>
            <a:pPr marL="693738" lvl="1" indent="-236538" defTabSz="814388" fontAlgn="auto">
              <a:lnSpc>
                <a:spcPct val="95000"/>
              </a:lnSpc>
              <a:spcBef>
                <a:spcPct val="50000"/>
              </a:spcBef>
              <a:spcAft>
                <a:spcPts val="0"/>
              </a:spcAft>
              <a:buClr>
                <a:schemeClr val="tx2"/>
              </a:buClr>
              <a:buSzPct val="100000"/>
              <a:buFont typeface="Wingdings" charset="2"/>
              <a:buChar char="§"/>
              <a:defRPr/>
            </a:pPr>
            <a:endParaRPr lang="en-US" sz="2000" kern="0" dirty="0">
              <a:latin typeface="+mn-lt"/>
            </a:endParaRPr>
          </a:p>
          <a:p>
            <a:pPr marL="693738" lvl="1" indent="-236538" defTabSz="814388" fontAlgn="auto">
              <a:lnSpc>
                <a:spcPct val="95000"/>
              </a:lnSpc>
              <a:spcBef>
                <a:spcPct val="50000"/>
              </a:spcBef>
              <a:spcAft>
                <a:spcPts val="0"/>
              </a:spcAft>
              <a:buClr>
                <a:schemeClr val="tx2"/>
              </a:buClr>
              <a:buSzPct val="100000"/>
              <a:buFont typeface="Wingdings" charset="2"/>
              <a:buChar char="§"/>
              <a:defRPr/>
            </a:pPr>
            <a:endParaRPr lang="en-US" sz="2000" kern="0" dirty="0">
              <a:latin typeface="+mn-lt"/>
            </a:endParaRPr>
          </a:p>
        </p:txBody>
      </p:sp>
      <p:sp>
        <p:nvSpPr>
          <p:cNvPr id="16" name="Rectangle 15"/>
          <p:cNvSpPr/>
          <p:nvPr/>
        </p:nvSpPr>
        <p:spPr bwMode="auto">
          <a:xfrm>
            <a:off x="5875338" y="1266825"/>
            <a:ext cx="3040062" cy="508635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defTabSz="814388" fontAlgn="auto">
              <a:spcBef>
                <a:spcPts val="0"/>
              </a:spcBef>
              <a:spcAft>
                <a:spcPts val="0"/>
              </a:spcAft>
              <a:defRPr/>
            </a:pPr>
            <a:endParaRPr lang="en-US" dirty="0">
              <a:latin typeface="+mn-lt"/>
            </a:endParaRPr>
          </a:p>
        </p:txBody>
      </p:sp>
      <p:sp>
        <p:nvSpPr>
          <p:cNvPr id="71686" name="Rectangle 29"/>
          <p:cNvSpPr>
            <a:spLocks noChangeArrowheads="1"/>
          </p:cNvSpPr>
          <p:nvPr/>
        </p:nvSpPr>
        <p:spPr bwMode="auto">
          <a:xfrm>
            <a:off x="5932488" y="1343025"/>
            <a:ext cx="2897187" cy="877888"/>
          </a:xfrm>
          <a:prstGeom prst="rect">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pPr defTabSz="814388"/>
            <a:endParaRPr lang="en-US" dirty="0"/>
          </a:p>
        </p:txBody>
      </p:sp>
      <p:sp>
        <p:nvSpPr>
          <p:cNvPr id="18" name="AutoShape 40"/>
          <p:cNvSpPr>
            <a:spLocks noChangeArrowheads="1"/>
          </p:cNvSpPr>
          <p:nvPr/>
        </p:nvSpPr>
        <p:spPr bwMode="ltGray">
          <a:xfrm>
            <a:off x="5875338" y="6415088"/>
            <a:ext cx="3022600" cy="360362"/>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dirty="0"/>
          </a:p>
        </p:txBody>
      </p:sp>
      <p:pic>
        <p:nvPicPr>
          <p:cNvPr id="71688" name="Picture 7" descr="LAJ25409.jpg"/>
          <p:cNvPicPr>
            <a:picLocks noChangeAspect="1"/>
          </p:cNvPicPr>
          <p:nvPr/>
        </p:nvPicPr>
        <p:blipFill>
          <a:blip r:embed="rId3" cstate="print"/>
          <a:srcRect/>
          <a:stretch>
            <a:fillRect/>
          </a:stretch>
        </p:blipFill>
        <p:spPr bwMode="auto">
          <a:xfrm>
            <a:off x="6262688" y="1709738"/>
            <a:ext cx="2236787" cy="1490662"/>
          </a:xfrm>
          <a:prstGeom prst="rect">
            <a:avLst/>
          </a:prstGeom>
          <a:noFill/>
          <a:ln w="9525">
            <a:solidFill>
              <a:srgbClr val="E6E6E8"/>
            </a:solidFill>
            <a:miter lim="800000"/>
            <a:headEnd/>
            <a:tailEnd/>
          </a:ln>
        </p:spPr>
      </p:pic>
      <p:pic>
        <p:nvPicPr>
          <p:cNvPr id="71689" name="Picture 8" descr="LEH00539.jpg"/>
          <p:cNvPicPr>
            <a:picLocks noChangeAspect="1"/>
          </p:cNvPicPr>
          <p:nvPr/>
        </p:nvPicPr>
        <p:blipFill>
          <a:blip r:embed="rId4" cstate="print"/>
          <a:srcRect/>
          <a:stretch>
            <a:fillRect/>
          </a:stretch>
        </p:blipFill>
        <p:spPr bwMode="auto">
          <a:xfrm>
            <a:off x="6248400" y="3462338"/>
            <a:ext cx="2243138" cy="1490662"/>
          </a:xfrm>
          <a:prstGeom prst="rect">
            <a:avLst/>
          </a:prstGeom>
          <a:noFill/>
          <a:ln w="9525">
            <a:solidFill>
              <a:srgbClr val="E6E6E8"/>
            </a:solidFill>
            <a:miter lim="800000"/>
            <a:headEnd/>
            <a:tailEnd/>
          </a:ln>
        </p:spPr>
      </p:pic>
      <p:grpSp>
        <p:nvGrpSpPr>
          <p:cNvPr id="2" name="Group 31"/>
          <p:cNvGrpSpPr>
            <a:grpSpLocks/>
          </p:cNvGrpSpPr>
          <p:nvPr/>
        </p:nvGrpSpPr>
        <p:grpSpPr bwMode="auto">
          <a:xfrm>
            <a:off x="0" y="5334000"/>
            <a:ext cx="9144000" cy="1295400"/>
            <a:chOff x="0" y="3557"/>
            <a:chExt cx="5760" cy="816"/>
          </a:xfrm>
        </p:grpSpPr>
        <p:sp>
          <p:nvSpPr>
            <p:cNvPr id="71691" name="Rectangle 2"/>
            <p:cNvSpPr>
              <a:spLocks noChangeArrowheads="1"/>
            </p:cNvSpPr>
            <p:nvPr/>
          </p:nvSpPr>
          <p:spPr bwMode="auto">
            <a:xfrm>
              <a:off x="282" y="3877"/>
              <a:ext cx="4966" cy="443"/>
            </a:xfrm>
            <a:prstGeom prst="rect">
              <a:avLst/>
            </a:prstGeom>
            <a:gradFill rotWithShape="1">
              <a:gsLst>
                <a:gs pos="0">
                  <a:schemeClr val="tx1">
                    <a:alpha val="35001"/>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endParaRPr lang="en-US" dirty="0"/>
            </a:p>
          </p:txBody>
        </p:sp>
        <p:sp>
          <p:nvSpPr>
            <p:cNvPr id="71692" name="Rectangle 2"/>
            <p:cNvSpPr>
              <a:spLocks noChangeArrowheads="1"/>
            </p:cNvSpPr>
            <p:nvPr/>
          </p:nvSpPr>
          <p:spPr bwMode="auto">
            <a:xfrm>
              <a:off x="273" y="3557"/>
              <a:ext cx="4966" cy="443"/>
            </a:xfrm>
            <a:prstGeom prst="rect">
              <a:avLst/>
            </a:prstGeom>
            <a:gradFill rotWithShape="1">
              <a:gsLst>
                <a:gs pos="0">
                  <a:schemeClr val="tx1">
                    <a:alpha val="35001"/>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endParaRPr lang="en-US" dirty="0"/>
            </a:p>
          </p:txBody>
        </p:sp>
        <p:sp>
          <p:nvSpPr>
            <p:cNvPr id="71693" name="Rectangle 40"/>
            <p:cNvSpPr>
              <a:spLocks noChangeArrowheads="1"/>
            </p:cNvSpPr>
            <p:nvPr/>
          </p:nvSpPr>
          <p:spPr bwMode="auto">
            <a:xfrm>
              <a:off x="0" y="3682"/>
              <a:ext cx="5760" cy="691"/>
            </a:xfrm>
            <a:prstGeom prst="rect">
              <a:avLst/>
            </a:prstGeom>
            <a:gradFill rotWithShape="1">
              <a:gsLst>
                <a:gs pos="0">
                  <a:srgbClr val="8E8E95"/>
                </a:gs>
                <a:gs pos="100000">
                  <a:srgbClr val="424245"/>
                </a:gs>
              </a:gsLst>
              <a:lin ang="5400000" scaled="1"/>
            </a:gradFill>
            <a:ln w="28575" algn="ctr">
              <a:noFill/>
              <a:round/>
              <a:headEnd/>
              <a:tailEnd/>
            </a:ln>
          </p:spPr>
          <p:txBody>
            <a:bodyPr wrap="none" lIns="73025" tIns="36511" rIns="73025" bIns="36511" anchor="ctr"/>
            <a:lstStyle/>
            <a:p>
              <a:pPr defTabSz="814388"/>
              <a:endParaRPr lang="en-US" dirty="0"/>
            </a:p>
          </p:txBody>
        </p:sp>
        <p:sp>
          <p:nvSpPr>
            <p:cNvPr id="71694" name="Rectangle 42"/>
            <p:cNvSpPr>
              <a:spLocks noChangeArrowheads="1"/>
            </p:cNvSpPr>
            <p:nvPr/>
          </p:nvSpPr>
          <p:spPr bwMode="auto">
            <a:xfrm>
              <a:off x="139" y="3688"/>
              <a:ext cx="5477" cy="634"/>
            </a:xfrm>
            <a:prstGeom prst="rect">
              <a:avLst/>
            </a:prstGeom>
            <a:noFill/>
            <a:ln w="9525">
              <a:noFill/>
              <a:miter lim="800000"/>
              <a:headEnd/>
              <a:tailEnd/>
            </a:ln>
          </p:spPr>
          <p:txBody>
            <a:bodyPr>
              <a:spAutoFit/>
            </a:bodyPr>
            <a:lstStyle/>
            <a:p>
              <a:pPr algn="ctr" defTabSz="814388">
                <a:spcAft>
                  <a:spcPct val="25000"/>
                </a:spcAft>
              </a:pPr>
              <a:r>
                <a:rPr lang="en-US" altLang="en-US" sz="2000" dirty="0">
                  <a:solidFill>
                    <a:schemeClr val="bg1"/>
                  </a:solidFill>
                </a:rPr>
                <a:t>Healthcare Organizations Must Provide the Same IT Services and Devices as Any Other Business, but They Are Dealing with Highly Regulated, Confidential Information Requiring Tight Security</a:t>
              </a: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165100" y="3365500"/>
            <a:ext cx="3749675" cy="182563"/>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endParaRPr lang="en-US" dirty="0"/>
          </a:p>
        </p:txBody>
      </p:sp>
      <p:sp>
        <p:nvSpPr>
          <p:cNvPr id="72707" name="Title 251"/>
          <p:cNvSpPr>
            <a:spLocks noGrp="1"/>
          </p:cNvSpPr>
          <p:nvPr>
            <p:ph type="title"/>
          </p:nvPr>
        </p:nvSpPr>
        <p:spPr/>
        <p:txBody>
          <a:bodyPr/>
          <a:lstStyle/>
          <a:p>
            <a:pPr eaLnBrk="1" hangingPunct="1"/>
            <a:r>
              <a:rPr lang="en-US" dirty="0" smtClean="0"/>
              <a:t>Email</a:t>
            </a:r>
            <a:br>
              <a:rPr lang="en-US" dirty="0" smtClean="0"/>
            </a:br>
            <a:endParaRPr lang="en-US" dirty="0" smtClean="0"/>
          </a:p>
        </p:txBody>
      </p:sp>
      <p:sp>
        <p:nvSpPr>
          <p:cNvPr id="4" name="Rectangle 4"/>
          <p:cNvSpPr txBox="1">
            <a:spLocks noChangeArrowheads="1"/>
          </p:cNvSpPr>
          <p:nvPr/>
        </p:nvSpPr>
        <p:spPr bwMode="auto">
          <a:xfrm>
            <a:off x="311150" y="962025"/>
            <a:ext cx="8489950" cy="1019175"/>
          </a:xfrm>
          <a:prstGeom prst="rect">
            <a:avLst/>
          </a:prstGeom>
          <a:noFill/>
          <a:ln w="9525" algn="ctr">
            <a:noFill/>
            <a:miter lim="800000"/>
            <a:headEnd/>
            <a:tailEnd/>
          </a:ln>
        </p:spPr>
        <p:txBody>
          <a:bodyPr lIns="82124" tIns="41061" rIns="82124" bIns="41061"/>
          <a:lstStyle/>
          <a:p>
            <a:pPr marL="236538" indent="-236538" defTabSz="814388" eaLnBrk="0" hangingPunct="0">
              <a:lnSpc>
                <a:spcPct val="95000"/>
              </a:lnSpc>
              <a:spcBef>
                <a:spcPct val="50000"/>
              </a:spcBef>
              <a:buClr>
                <a:schemeClr val="tx2"/>
              </a:buClr>
              <a:buSzPct val="100000"/>
            </a:pPr>
            <a:r>
              <a:rPr lang="en-US" sz="2000" dirty="0"/>
              <a:t>Email </a:t>
            </a:r>
            <a:r>
              <a:rPr lang="en-US" sz="2000" dirty="0" smtClean="0"/>
              <a:t>is </a:t>
            </a:r>
            <a:r>
              <a:rPr lang="en-US" sz="2000" dirty="0"/>
              <a:t>the Dominant Means of Business Communications</a:t>
            </a:r>
          </a:p>
          <a:p>
            <a:pPr marL="236538" indent="-236538" defTabSz="814388">
              <a:lnSpc>
                <a:spcPct val="95000"/>
              </a:lnSpc>
              <a:spcBef>
                <a:spcPct val="35000"/>
              </a:spcBef>
              <a:buClr>
                <a:schemeClr val="accent1"/>
              </a:buClr>
              <a:buFont typeface="Wingdings" pitchFamily="2" charset="2"/>
              <a:buChar char="§"/>
            </a:pPr>
            <a:r>
              <a:rPr lang="en-US" sz="1400" dirty="0"/>
              <a:t>ePHI included in email must be recognized and protected	</a:t>
            </a:r>
          </a:p>
          <a:p>
            <a:pPr marL="236538" indent="-236538" defTabSz="814388" eaLnBrk="0" hangingPunct="0">
              <a:lnSpc>
                <a:spcPct val="95000"/>
              </a:lnSpc>
              <a:spcBef>
                <a:spcPct val="35000"/>
              </a:spcBef>
              <a:buClr>
                <a:schemeClr val="accent1"/>
              </a:buClr>
              <a:buFont typeface="Wingdings" pitchFamily="2" charset="2"/>
              <a:buChar char="§"/>
            </a:pPr>
            <a:r>
              <a:rPr lang="en-US" sz="1400" dirty="0"/>
              <a:t>Email is a common vector for virus/worms so they must be identified and eliminated</a:t>
            </a:r>
          </a:p>
          <a:p>
            <a:pPr marL="693738" lvl="1" indent="-236538" defTabSz="814388">
              <a:lnSpc>
                <a:spcPct val="95000"/>
              </a:lnSpc>
              <a:spcBef>
                <a:spcPct val="50000"/>
              </a:spcBef>
              <a:buClr>
                <a:schemeClr val="tx2"/>
              </a:buClr>
              <a:buSzPct val="100000"/>
            </a:pPr>
            <a:r>
              <a:rPr lang="en-US" sz="2000" dirty="0"/>
              <a:t> </a:t>
            </a:r>
          </a:p>
          <a:p>
            <a:pPr marL="693738" lvl="1" indent="-236538" defTabSz="814388" eaLnBrk="0" hangingPunct="0">
              <a:lnSpc>
                <a:spcPct val="95000"/>
              </a:lnSpc>
              <a:spcBef>
                <a:spcPct val="35000"/>
              </a:spcBef>
              <a:buClr>
                <a:schemeClr val="tx2"/>
              </a:buClr>
            </a:pPr>
            <a:endParaRPr lang="en-US" sz="1400" dirty="0"/>
          </a:p>
        </p:txBody>
      </p:sp>
      <p:grpSp>
        <p:nvGrpSpPr>
          <p:cNvPr id="72709" name="Group 14"/>
          <p:cNvGrpSpPr>
            <a:grpSpLocks/>
          </p:cNvGrpSpPr>
          <p:nvPr/>
        </p:nvGrpSpPr>
        <p:grpSpPr bwMode="auto">
          <a:xfrm>
            <a:off x="215900" y="1982788"/>
            <a:ext cx="3644900" cy="1479550"/>
            <a:chOff x="5676900" y="2368549"/>
            <a:chExt cx="2870200" cy="1174751"/>
          </a:xfrm>
        </p:grpSpPr>
        <p:sp>
          <p:nvSpPr>
            <p:cNvPr id="12" name="Rectangle 11"/>
            <p:cNvSpPr/>
            <p:nvPr/>
          </p:nvSpPr>
          <p:spPr bwMode="auto">
            <a:xfrm>
              <a:off x="5676900" y="2368549"/>
              <a:ext cx="2870200" cy="1174751"/>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defTabSz="814388" fontAlgn="auto">
                <a:spcBef>
                  <a:spcPts val="0"/>
                </a:spcBef>
                <a:spcAft>
                  <a:spcPts val="0"/>
                </a:spcAft>
                <a:defRPr/>
              </a:pPr>
              <a:endParaRPr lang="en-US" dirty="0">
                <a:latin typeface="+mn-lt"/>
              </a:endParaRPr>
            </a:p>
          </p:txBody>
        </p:sp>
        <p:pic>
          <p:nvPicPr>
            <p:cNvPr id="72722" name="Picture 8" descr="8_1_Spam_Filtering.png"/>
            <p:cNvPicPr>
              <a:picLocks noChangeAspect="1"/>
            </p:cNvPicPr>
            <p:nvPr/>
          </p:nvPicPr>
          <p:blipFill>
            <a:blip r:embed="rId3" cstate="print"/>
            <a:srcRect/>
            <a:stretch>
              <a:fillRect/>
            </a:stretch>
          </p:blipFill>
          <p:spPr bwMode="auto">
            <a:xfrm>
              <a:off x="5684838" y="2376404"/>
              <a:ext cx="2852737" cy="1154796"/>
            </a:xfrm>
            <a:prstGeom prst="rect">
              <a:avLst/>
            </a:prstGeom>
            <a:noFill/>
            <a:ln w="9525">
              <a:noFill/>
              <a:miter lim="800000"/>
              <a:headEnd/>
              <a:tailEnd/>
            </a:ln>
          </p:spPr>
        </p:pic>
      </p:grpSp>
      <p:sp>
        <p:nvSpPr>
          <p:cNvPr id="72710" name="TextBox 17"/>
          <p:cNvSpPr txBox="1">
            <a:spLocks noChangeArrowheads="1"/>
          </p:cNvSpPr>
          <p:nvPr/>
        </p:nvSpPr>
        <p:spPr bwMode="auto">
          <a:xfrm>
            <a:off x="220663" y="3475038"/>
            <a:ext cx="5214937" cy="1500411"/>
          </a:xfrm>
          <a:prstGeom prst="rect">
            <a:avLst/>
          </a:prstGeom>
          <a:noFill/>
          <a:ln w="9525">
            <a:noFill/>
            <a:miter lim="800000"/>
            <a:headEnd/>
            <a:tailEnd/>
          </a:ln>
        </p:spPr>
        <p:txBody>
          <a:bodyPr>
            <a:spAutoFit/>
          </a:bodyPr>
          <a:lstStyle/>
          <a:p>
            <a:pPr marL="177800" indent="-177800">
              <a:spcAft>
                <a:spcPts val="300"/>
              </a:spcAft>
              <a:buClr>
                <a:schemeClr val="accent1"/>
              </a:buClr>
              <a:buFont typeface="Wingdings" pitchFamily="2" charset="2"/>
              <a:buChar char="§"/>
            </a:pPr>
            <a:r>
              <a:rPr lang="en-US" sz="1200" dirty="0"/>
              <a:t>IronPort Virus outbreak filters identify and quarantine viruses based on known patterns</a:t>
            </a:r>
          </a:p>
          <a:p>
            <a:pPr marL="177800" indent="-177800">
              <a:spcAft>
                <a:spcPts val="300"/>
              </a:spcAft>
              <a:buClr>
                <a:schemeClr val="accent1"/>
              </a:buClr>
              <a:buFont typeface="Wingdings" pitchFamily="2" charset="2"/>
              <a:buChar char="§"/>
            </a:pPr>
            <a:r>
              <a:rPr lang="en-US" sz="1200" dirty="0"/>
              <a:t>The messages are deleted or archived until new identity files </a:t>
            </a:r>
            <a:br>
              <a:rPr lang="en-US" sz="1200" dirty="0"/>
            </a:br>
            <a:r>
              <a:rPr lang="en-US" sz="1200" dirty="0"/>
              <a:t>can be updated </a:t>
            </a:r>
          </a:p>
          <a:p>
            <a:pPr marL="177800" indent="-177800">
              <a:spcAft>
                <a:spcPts val="300"/>
              </a:spcAft>
              <a:buClr>
                <a:schemeClr val="accent1"/>
              </a:buClr>
              <a:buFont typeface="Wingdings" pitchFamily="2" charset="2"/>
              <a:buChar char="§"/>
            </a:pPr>
            <a:r>
              <a:rPr lang="en-US" sz="1200" dirty="0"/>
              <a:t>Fully integrated with antivirus engines from both McAfee and Sophos,</a:t>
            </a:r>
          </a:p>
          <a:p>
            <a:pPr marL="177800" indent="-177800">
              <a:spcAft>
                <a:spcPts val="300"/>
              </a:spcAft>
              <a:buClr>
                <a:schemeClr val="accent1"/>
              </a:buClr>
              <a:buFont typeface="Wingdings" pitchFamily="2" charset="2"/>
              <a:buChar char="§"/>
            </a:pPr>
            <a:r>
              <a:rPr lang="en-US" sz="1200" dirty="0"/>
              <a:t>Can automatically rescan messages automatically when new signature updates are available</a:t>
            </a:r>
          </a:p>
        </p:txBody>
      </p:sp>
      <p:sp>
        <p:nvSpPr>
          <p:cNvPr id="72711" name="TextBox 18"/>
          <p:cNvSpPr txBox="1">
            <a:spLocks noChangeArrowheads="1"/>
          </p:cNvSpPr>
          <p:nvPr/>
        </p:nvSpPr>
        <p:spPr bwMode="auto">
          <a:xfrm>
            <a:off x="4224338" y="5022850"/>
            <a:ext cx="4919662" cy="1723549"/>
          </a:xfrm>
          <a:prstGeom prst="rect">
            <a:avLst/>
          </a:prstGeom>
          <a:noFill/>
          <a:ln w="9525">
            <a:noFill/>
            <a:miter lim="800000"/>
            <a:headEnd/>
            <a:tailEnd/>
          </a:ln>
        </p:spPr>
        <p:txBody>
          <a:bodyPr>
            <a:spAutoFit/>
          </a:bodyPr>
          <a:lstStyle/>
          <a:p>
            <a:pPr marL="177800" indent="-177800">
              <a:spcAft>
                <a:spcPts val="300"/>
              </a:spcAft>
              <a:buClr>
                <a:schemeClr val="accent1"/>
              </a:buClr>
              <a:buFont typeface="Wingdings" pitchFamily="2" charset="2"/>
              <a:buChar char="§"/>
            </a:pPr>
            <a:r>
              <a:rPr lang="en-US" sz="1200" dirty="0"/>
              <a:t>IronPort </a:t>
            </a:r>
            <a:r>
              <a:rPr lang="en-US" sz="1200" dirty="0" smtClean="0"/>
              <a:t>will </a:t>
            </a:r>
            <a:r>
              <a:rPr lang="en-US" sz="1200" dirty="0"/>
              <a:t>encrypt outgoing email based on policy using a per message key</a:t>
            </a:r>
          </a:p>
          <a:p>
            <a:pPr marL="177800" indent="-177800">
              <a:spcAft>
                <a:spcPts val="300"/>
              </a:spcAft>
              <a:buClr>
                <a:schemeClr val="accent1"/>
              </a:buClr>
              <a:buFont typeface="Wingdings" pitchFamily="2" charset="2"/>
              <a:buChar char="§"/>
            </a:pPr>
            <a:r>
              <a:rPr lang="en-US" sz="1200" dirty="0"/>
              <a:t>Messages can be received and opened with no client software or certificate on the recipient machine</a:t>
            </a:r>
          </a:p>
          <a:p>
            <a:pPr marL="177800" indent="-177800">
              <a:spcAft>
                <a:spcPts val="300"/>
              </a:spcAft>
              <a:buClr>
                <a:schemeClr val="accent1"/>
              </a:buClr>
              <a:buFont typeface="Wingdings" pitchFamily="2" charset="2"/>
              <a:buChar char="§"/>
            </a:pPr>
            <a:r>
              <a:rPr lang="en-US" sz="1200" dirty="0"/>
              <a:t>Recipient is prompted to authenticate with a key service using </a:t>
            </a:r>
            <a:br>
              <a:rPr lang="en-US" sz="1200" dirty="0"/>
            </a:br>
            <a:r>
              <a:rPr lang="en-US" sz="1200" dirty="0"/>
              <a:t>a password</a:t>
            </a:r>
          </a:p>
          <a:p>
            <a:pPr marL="177800" indent="-177800">
              <a:spcAft>
                <a:spcPts val="300"/>
              </a:spcAft>
              <a:buClr>
                <a:schemeClr val="accent1"/>
              </a:buClr>
              <a:buFont typeface="Wingdings" pitchFamily="2" charset="2"/>
              <a:buChar char="§"/>
            </a:pPr>
            <a:r>
              <a:rPr lang="en-US" sz="1200" dirty="0"/>
              <a:t>Key is released and message decrypted</a:t>
            </a:r>
          </a:p>
          <a:p>
            <a:pPr marL="177800" indent="-177800">
              <a:spcAft>
                <a:spcPts val="300"/>
              </a:spcAft>
              <a:buClr>
                <a:schemeClr val="accent1"/>
              </a:buClr>
              <a:buFont typeface="Wingdings" pitchFamily="2" charset="2"/>
              <a:buChar char="§"/>
            </a:pPr>
            <a:r>
              <a:rPr lang="en-US" sz="1200" dirty="0"/>
              <a:t>Key service can be on the IronPort Appliance or hosted by IronPort</a:t>
            </a:r>
          </a:p>
        </p:txBody>
      </p:sp>
      <p:sp>
        <p:nvSpPr>
          <p:cNvPr id="72712" name="TextBox 20"/>
          <p:cNvSpPr txBox="1">
            <a:spLocks noChangeArrowheads="1"/>
          </p:cNvSpPr>
          <p:nvPr/>
        </p:nvSpPr>
        <p:spPr bwMode="auto">
          <a:xfrm>
            <a:off x="3995738" y="1963738"/>
            <a:ext cx="4995862" cy="907941"/>
          </a:xfrm>
          <a:prstGeom prst="rect">
            <a:avLst/>
          </a:prstGeom>
          <a:noFill/>
          <a:ln w="9525">
            <a:noFill/>
            <a:miter lim="800000"/>
            <a:headEnd/>
            <a:tailEnd/>
          </a:ln>
        </p:spPr>
        <p:txBody>
          <a:bodyPr>
            <a:spAutoFit/>
          </a:bodyPr>
          <a:lstStyle/>
          <a:p>
            <a:pPr marL="177800" indent="-177800">
              <a:spcAft>
                <a:spcPts val="300"/>
              </a:spcAft>
              <a:buClr>
                <a:schemeClr val="accent1"/>
              </a:buClr>
              <a:buFont typeface="Wingdings" pitchFamily="2" charset="2"/>
              <a:buChar char="§"/>
            </a:pPr>
            <a:r>
              <a:rPr lang="en-US" sz="1200" dirty="0"/>
              <a:t>SenderBase Gathers reputation information from around 100,000      networks around the world</a:t>
            </a:r>
          </a:p>
          <a:p>
            <a:pPr marL="177800" indent="-177800">
              <a:spcAft>
                <a:spcPts val="300"/>
              </a:spcAft>
              <a:buClr>
                <a:schemeClr val="accent1"/>
              </a:buClr>
              <a:buFont typeface="Wingdings" pitchFamily="2" charset="2"/>
              <a:buChar char="§"/>
            </a:pPr>
            <a:r>
              <a:rPr lang="en-US" sz="1200" dirty="0"/>
              <a:t>Ironport appliance identifies mail from malicious sites</a:t>
            </a:r>
          </a:p>
          <a:p>
            <a:pPr marL="177800" indent="-177800">
              <a:spcAft>
                <a:spcPts val="300"/>
              </a:spcAft>
              <a:buClr>
                <a:schemeClr val="accent1"/>
              </a:buClr>
              <a:buFont typeface="Wingdings" pitchFamily="2" charset="2"/>
              <a:buChar char="§"/>
            </a:pPr>
            <a:r>
              <a:rPr lang="en-US" sz="1200" dirty="0"/>
              <a:t>Policy based actions are performed on that email</a:t>
            </a:r>
          </a:p>
        </p:txBody>
      </p:sp>
      <p:sp>
        <p:nvSpPr>
          <p:cNvPr id="72713" name="Rectangle 2"/>
          <p:cNvSpPr>
            <a:spLocks noChangeArrowheads="1"/>
          </p:cNvSpPr>
          <p:nvPr/>
        </p:nvSpPr>
        <p:spPr bwMode="auto">
          <a:xfrm>
            <a:off x="5241925" y="4902200"/>
            <a:ext cx="3749675" cy="182563"/>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endParaRPr lang="en-US" dirty="0"/>
          </a:p>
        </p:txBody>
      </p:sp>
      <p:grpSp>
        <p:nvGrpSpPr>
          <p:cNvPr id="72714" name="Group 12"/>
          <p:cNvGrpSpPr>
            <a:grpSpLocks/>
          </p:cNvGrpSpPr>
          <p:nvPr/>
        </p:nvGrpSpPr>
        <p:grpSpPr bwMode="auto">
          <a:xfrm>
            <a:off x="5392738" y="2989263"/>
            <a:ext cx="3433762" cy="2014537"/>
            <a:chOff x="6067425" y="5289550"/>
            <a:chExt cx="2146300" cy="1174750"/>
          </a:xfrm>
        </p:grpSpPr>
        <p:sp>
          <p:nvSpPr>
            <p:cNvPr id="10" name="Rectangle 9"/>
            <p:cNvSpPr/>
            <p:nvPr/>
          </p:nvSpPr>
          <p:spPr bwMode="auto">
            <a:xfrm>
              <a:off x="6067425" y="5289550"/>
              <a:ext cx="2146300" cy="117475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defTabSz="814388" fontAlgn="auto">
                <a:spcBef>
                  <a:spcPts val="0"/>
                </a:spcBef>
                <a:spcAft>
                  <a:spcPts val="0"/>
                </a:spcAft>
                <a:defRPr/>
              </a:pPr>
              <a:endParaRPr lang="en-US" dirty="0">
                <a:latin typeface="+mn-lt"/>
              </a:endParaRPr>
            </a:p>
          </p:txBody>
        </p:sp>
        <p:pic>
          <p:nvPicPr>
            <p:cNvPr id="72720" name="Picture 5" descr="8_1_Virus_Scan.png"/>
            <p:cNvPicPr>
              <a:picLocks noChangeAspect="1"/>
            </p:cNvPicPr>
            <p:nvPr/>
          </p:nvPicPr>
          <p:blipFill>
            <a:blip r:embed="rId4" cstate="print"/>
            <a:srcRect/>
            <a:stretch>
              <a:fillRect/>
            </a:stretch>
          </p:blipFill>
          <p:spPr bwMode="auto">
            <a:xfrm>
              <a:off x="6077902" y="5302250"/>
              <a:ext cx="2126298" cy="1149350"/>
            </a:xfrm>
            <a:prstGeom prst="rect">
              <a:avLst/>
            </a:prstGeom>
            <a:noFill/>
            <a:ln w="9525">
              <a:noFill/>
              <a:miter lim="800000"/>
              <a:headEnd/>
              <a:tailEnd/>
            </a:ln>
          </p:spPr>
        </p:pic>
      </p:grpSp>
      <p:sp>
        <p:nvSpPr>
          <p:cNvPr id="72715" name="Rectangle 2"/>
          <p:cNvSpPr>
            <a:spLocks noChangeArrowheads="1"/>
          </p:cNvSpPr>
          <p:nvPr/>
        </p:nvSpPr>
        <p:spPr bwMode="auto">
          <a:xfrm>
            <a:off x="161925" y="6523037"/>
            <a:ext cx="4206875" cy="182563"/>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endParaRPr lang="en-US" dirty="0"/>
          </a:p>
        </p:txBody>
      </p:sp>
      <p:grpSp>
        <p:nvGrpSpPr>
          <p:cNvPr id="72716" name="Group 13"/>
          <p:cNvGrpSpPr>
            <a:grpSpLocks/>
          </p:cNvGrpSpPr>
          <p:nvPr/>
        </p:nvGrpSpPr>
        <p:grpSpPr bwMode="auto">
          <a:xfrm>
            <a:off x="252413" y="5011738"/>
            <a:ext cx="4022725" cy="1617662"/>
            <a:chOff x="5467351" y="4111625"/>
            <a:chExt cx="3155950" cy="1098550"/>
          </a:xfrm>
        </p:grpSpPr>
        <p:sp>
          <p:nvSpPr>
            <p:cNvPr id="11" name="Rectangle 10"/>
            <p:cNvSpPr/>
            <p:nvPr/>
          </p:nvSpPr>
          <p:spPr bwMode="auto">
            <a:xfrm>
              <a:off x="5467351" y="4111625"/>
              <a:ext cx="3155950" cy="1098550"/>
            </a:xfrm>
            <a:prstGeom prst="rect">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defTabSz="814388" fontAlgn="auto">
                <a:spcBef>
                  <a:spcPts val="0"/>
                </a:spcBef>
                <a:spcAft>
                  <a:spcPts val="0"/>
                </a:spcAft>
                <a:defRPr/>
              </a:pPr>
              <a:endParaRPr lang="en-US" dirty="0">
                <a:latin typeface="+mn-lt"/>
              </a:endParaRPr>
            </a:p>
          </p:txBody>
        </p:sp>
        <p:pic>
          <p:nvPicPr>
            <p:cNvPr id="72718" name="Picture 4" descr="8_1_Email_Encryption.png"/>
            <p:cNvPicPr>
              <a:picLocks noChangeAspect="1"/>
            </p:cNvPicPr>
            <p:nvPr/>
          </p:nvPicPr>
          <p:blipFill>
            <a:blip r:embed="rId5" cstate="print"/>
            <a:srcRect/>
            <a:stretch>
              <a:fillRect/>
            </a:stretch>
          </p:blipFill>
          <p:spPr bwMode="auto">
            <a:xfrm>
              <a:off x="5475230" y="4121150"/>
              <a:ext cx="3138545" cy="1079500"/>
            </a:xfrm>
            <a:prstGeom prst="rect">
              <a:avLst/>
            </a:prstGeom>
            <a:noFill/>
            <a:ln w="9525">
              <a:noFill/>
              <a:miter lim="800000"/>
              <a:headEnd/>
              <a:tailEnd/>
            </a:ln>
          </p:spPr>
        </p:pic>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5165725" y="6523038"/>
            <a:ext cx="4206875" cy="182562"/>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endParaRPr lang="en-US" dirty="0"/>
          </a:p>
        </p:txBody>
      </p:sp>
      <p:sp>
        <p:nvSpPr>
          <p:cNvPr id="16" name="Rectangle 15"/>
          <p:cNvSpPr/>
          <p:nvPr/>
        </p:nvSpPr>
        <p:spPr>
          <a:xfrm>
            <a:off x="5029200" y="2713038"/>
            <a:ext cx="4038600" cy="39624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3732" name="Rectangle 11"/>
          <p:cNvSpPr>
            <a:spLocks noGrp="1"/>
          </p:cNvSpPr>
          <p:nvPr>
            <p:ph type="title" idx="4294967295"/>
          </p:nvPr>
        </p:nvSpPr>
        <p:spPr/>
        <p:txBody>
          <a:bodyPr/>
          <a:lstStyle/>
          <a:p>
            <a:pPr eaLnBrk="1" hangingPunct="1"/>
            <a:r>
              <a:rPr lang="en-US" dirty="0" smtClean="0"/>
              <a:t>Internet Access</a:t>
            </a:r>
          </a:p>
        </p:txBody>
      </p:sp>
      <p:sp>
        <p:nvSpPr>
          <p:cNvPr id="73733" name="Rectangle 12"/>
          <p:cNvSpPr>
            <a:spLocks noGrp="1"/>
          </p:cNvSpPr>
          <p:nvPr>
            <p:ph type="body" idx="4294967295"/>
          </p:nvPr>
        </p:nvSpPr>
        <p:spPr>
          <a:xfrm>
            <a:off x="381000" y="1600200"/>
            <a:ext cx="7435850" cy="4525963"/>
          </a:xfrm>
        </p:spPr>
        <p:txBody>
          <a:bodyPr/>
          <a:lstStyle/>
          <a:p>
            <a:pPr eaLnBrk="1" hangingPunct="1">
              <a:spcBef>
                <a:spcPct val="30000"/>
              </a:spcBef>
            </a:pPr>
            <a:r>
              <a:rPr lang="en-US" sz="1800" dirty="0" smtClean="0"/>
              <a:t>Internet access provides instant access to information that can be used to improve patient care—and many malicious sites</a:t>
            </a:r>
          </a:p>
          <a:p>
            <a:pPr marL="860425" lvl="1" indent="-285750" eaLnBrk="1" hangingPunct="1">
              <a:spcBef>
                <a:spcPct val="30000"/>
              </a:spcBef>
              <a:buFont typeface="Arial" pitchFamily="34" charset="0"/>
              <a:buChar char="•"/>
            </a:pPr>
            <a:r>
              <a:rPr lang="en-US" sz="1400" dirty="0" smtClean="0"/>
              <a:t>Malware must be recognized and blocked at the edge</a:t>
            </a:r>
          </a:p>
          <a:p>
            <a:pPr marL="860425" lvl="1" indent="-285750" eaLnBrk="1" hangingPunct="1">
              <a:spcBef>
                <a:spcPct val="30000"/>
              </a:spcBef>
              <a:buFont typeface="Arial" pitchFamily="34" charset="0"/>
              <a:buChar char="•"/>
            </a:pPr>
            <a:r>
              <a:rPr lang="en-US" sz="1400" dirty="0" smtClean="0"/>
              <a:t>Acceptable use policies must be implemented and enforced to prevent these being used as attack vectors</a:t>
            </a:r>
          </a:p>
          <a:p>
            <a:pPr eaLnBrk="1" hangingPunct="1">
              <a:spcBef>
                <a:spcPct val="30000"/>
              </a:spcBef>
            </a:pPr>
            <a:r>
              <a:rPr lang="en-US" sz="1800" dirty="0" smtClean="0"/>
              <a:t>IronPort S-Series Appliances provide </a:t>
            </a:r>
            <a:br>
              <a:rPr lang="en-US" sz="1800" dirty="0" smtClean="0"/>
            </a:br>
            <a:r>
              <a:rPr lang="en-US" sz="1800" dirty="0" smtClean="0"/>
              <a:t>these services</a:t>
            </a:r>
          </a:p>
          <a:p>
            <a:pPr marL="860425" lvl="1" indent="-285750" eaLnBrk="1" hangingPunct="1">
              <a:spcBef>
                <a:spcPct val="30000"/>
              </a:spcBef>
              <a:buFont typeface="Arial" pitchFamily="34" charset="0"/>
              <a:buChar char="•"/>
            </a:pPr>
            <a:r>
              <a:rPr lang="en-US" sz="1400" dirty="0" smtClean="0"/>
              <a:t>URL filtering based on the Cisco Security </a:t>
            </a:r>
            <a:br>
              <a:rPr lang="en-US" sz="1400" dirty="0" smtClean="0"/>
            </a:br>
            <a:r>
              <a:rPr lang="en-US" sz="1400" dirty="0" smtClean="0"/>
              <a:t>Intelligence Operation (SIO) which uses </a:t>
            </a:r>
            <a:br>
              <a:rPr lang="en-US" sz="1400" dirty="0" smtClean="0"/>
            </a:br>
            <a:r>
              <a:rPr lang="en-US" sz="1400" dirty="0" smtClean="0"/>
              <a:t>global internet traffic visibility and analysis </a:t>
            </a:r>
            <a:br>
              <a:rPr lang="en-US" sz="1400" dirty="0" smtClean="0"/>
            </a:br>
            <a:r>
              <a:rPr lang="en-US" sz="1400" dirty="0" smtClean="0"/>
              <a:t>to target categorization efforts</a:t>
            </a:r>
          </a:p>
          <a:p>
            <a:pPr marL="860425" lvl="1" indent="-285750" eaLnBrk="1" hangingPunct="1">
              <a:spcBef>
                <a:spcPct val="30000"/>
              </a:spcBef>
              <a:buFont typeface="Arial" pitchFamily="34" charset="0"/>
              <a:buChar char="•"/>
            </a:pPr>
            <a:r>
              <a:rPr lang="en-US" sz="1400" dirty="0" smtClean="0"/>
              <a:t>URL filtering is combined with real time </a:t>
            </a:r>
            <a:br>
              <a:rPr lang="en-US" sz="1400" dirty="0" smtClean="0"/>
            </a:br>
            <a:r>
              <a:rPr lang="en-US" sz="1400" dirty="0" smtClean="0"/>
              <a:t>on box dynamic page analysis for </a:t>
            </a:r>
            <a:br>
              <a:rPr lang="en-US" sz="1400" dirty="0" smtClean="0"/>
            </a:br>
            <a:r>
              <a:rPr lang="en-US" sz="1400" dirty="0" smtClean="0"/>
              <a:t>unclassified web content</a:t>
            </a:r>
          </a:p>
          <a:p>
            <a:pPr marL="860425" lvl="1" indent="-285750" eaLnBrk="1" hangingPunct="1">
              <a:spcBef>
                <a:spcPct val="30000"/>
              </a:spcBef>
              <a:buFont typeface="Arial" pitchFamily="34" charset="0"/>
              <a:buChar char="•"/>
            </a:pPr>
            <a:r>
              <a:rPr lang="en-US" sz="1400" dirty="0" smtClean="0"/>
              <a:t>DVS anti-malware engine blocks malware </a:t>
            </a:r>
            <a:br>
              <a:rPr lang="en-US" sz="1400" dirty="0" smtClean="0"/>
            </a:br>
            <a:r>
              <a:rPr lang="en-US" sz="1400" dirty="0" smtClean="0"/>
              <a:t>before it enters the network utilizing </a:t>
            </a:r>
            <a:br>
              <a:rPr lang="en-US" sz="1400" dirty="0" smtClean="0"/>
            </a:br>
            <a:r>
              <a:rPr lang="en-US" sz="1400" dirty="0" smtClean="0"/>
              <a:t>scanning engines from Sophos, WebRoot </a:t>
            </a:r>
            <a:br>
              <a:rPr lang="en-US" sz="1400" dirty="0" smtClean="0"/>
            </a:br>
            <a:r>
              <a:rPr lang="en-US" sz="1400" dirty="0" smtClean="0"/>
              <a:t>and McAfee</a:t>
            </a:r>
          </a:p>
          <a:p>
            <a:pPr marL="860425" lvl="1" indent="-285750" eaLnBrk="1" hangingPunct="1">
              <a:spcBef>
                <a:spcPct val="30000"/>
              </a:spcBef>
              <a:buFont typeface="Arial" pitchFamily="34" charset="0"/>
              <a:buChar char="•"/>
            </a:pPr>
            <a:r>
              <a:rPr lang="en-US" sz="1400" dirty="0" smtClean="0"/>
              <a:t>Reputation filtering uses data gathered </a:t>
            </a:r>
            <a:br>
              <a:rPr lang="en-US" sz="1400" dirty="0" smtClean="0"/>
            </a:br>
            <a:r>
              <a:rPr lang="en-US" sz="1400" dirty="0" smtClean="0"/>
              <a:t>by the SIO to block malware at the </a:t>
            </a:r>
            <a:br>
              <a:rPr lang="en-US" sz="1400" dirty="0" smtClean="0"/>
            </a:br>
            <a:r>
              <a:rPr lang="en-US" sz="1400" dirty="0" smtClean="0"/>
              <a:t>connection level</a:t>
            </a:r>
          </a:p>
        </p:txBody>
      </p:sp>
      <p:pic>
        <p:nvPicPr>
          <p:cNvPr id="73734" name="Picture 9" descr="S-Series.tiff"/>
          <p:cNvPicPr>
            <a:picLocks noChangeAspect="1"/>
          </p:cNvPicPr>
          <p:nvPr/>
        </p:nvPicPr>
        <p:blipFill>
          <a:blip r:embed="rId3" cstate="print"/>
          <a:srcRect/>
          <a:stretch>
            <a:fillRect/>
          </a:stretch>
        </p:blipFill>
        <p:spPr bwMode="auto">
          <a:xfrm>
            <a:off x="5126038" y="2746375"/>
            <a:ext cx="3883025" cy="2633663"/>
          </a:xfrm>
          <a:prstGeom prst="rect">
            <a:avLst/>
          </a:prstGeom>
          <a:noFill/>
          <a:ln w="9525">
            <a:noFill/>
            <a:miter lim="800000"/>
            <a:headEnd/>
            <a:tailEnd/>
          </a:ln>
        </p:spPr>
      </p:pic>
      <p:pic>
        <p:nvPicPr>
          <p:cNvPr id="73735" name="Picture 10" descr="Reputation FIltering.tiff"/>
          <p:cNvPicPr>
            <a:picLocks noChangeAspect="1"/>
          </p:cNvPicPr>
          <p:nvPr/>
        </p:nvPicPr>
        <p:blipFill>
          <a:blip r:embed="rId4" cstate="print"/>
          <a:srcRect/>
          <a:stretch>
            <a:fillRect/>
          </a:stretch>
        </p:blipFill>
        <p:spPr bwMode="auto">
          <a:xfrm>
            <a:off x="5153025" y="5600700"/>
            <a:ext cx="3876675" cy="9556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Grp="1" noChangeArrowheads="1"/>
          </p:cNvSpPr>
          <p:nvPr>
            <p:ph type="title"/>
          </p:nvPr>
        </p:nvSpPr>
        <p:spPr/>
        <p:txBody>
          <a:bodyPr/>
          <a:lstStyle/>
          <a:p>
            <a:pPr eaLnBrk="1" hangingPunct="1"/>
            <a:r>
              <a:rPr lang="en-US" dirty="0" smtClean="0"/>
              <a:t>Agenda</a:t>
            </a:r>
          </a:p>
        </p:txBody>
      </p:sp>
      <p:sp>
        <p:nvSpPr>
          <p:cNvPr id="35843" name="Rectangle 2"/>
          <p:cNvSpPr>
            <a:spLocks noChangeArrowheads="1"/>
          </p:cNvSpPr>
          <p:nvPr/>
        </p:nvSpPr>
        <p:spPr bwMode="auto">
          <a:xfrm>
            <a:off x="401638" y="6046788"/>
            <a:ext cx="8512175" cy="354012"/>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endParaRPr lang="en-US" dirty="0"/>
          </a:p>
        </p:txBody>
      </p:sp>
      <p:sp>
        <p:nvSpPr>
          <p:cNvPr id="34" name="AutoShape 38"/>
          <p:cNvSpPr>
            <a:spLocks noChangeArrowheads="1"/>
          </p:cNvSpPr>
          <p:nvPr/>
        </p:nvSpPr>
        <p:spPr bwMode="ltGray">
          <a:xfrm>
            <a:off x="609600" y="1249363"/>
            <a:ext cx="8143875" cy="4951412"/>
          </a:xfrm>
          <a:prstGeom prst="roundRect">
            <a:avLst>
              <a:gd name="adj" fmla="val 0"/>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fontAlgn="auto">
              <a:spcBef>
                <a:spcPts val="0"/>
              </a:spcBef>
              <a:spcAft>
                <a:spcPts val="0"/>
              </a:spcAft>
              <a:defRPr/>
            </a:pPr>
            <a:endParaRPr lang="en-US" dirty="0">
              <a:latin typeface="+mn-lt"/>
            </a:endParaRPr>
          </a:p>
        </p:txBody>
      </p:sp>
      <p:sp>
        <p:nvSpPr>
          <p:cNvPr id="35845" name="AutoShape 39"/>
          <p:cNvSpPr>
            <a:spLocks noChangeArrowheads="1"/>
          </p:cNvSpPr>
          <p:nvPr/>
        </p:nvSpPr>
        <p:spPr bwMode="ltGray">
          <a:xfrm>
            <a:off x="666750" y="1314450"/>
            <a:ext cx="8013700" cy="4953000"/>
          </a:xfrm>
          <a:prstGeom prst="roundRect">
            <a:avLst>
              <a:gd name="adj" fmla="val 0"/>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endParaRPr lang="en-US" dirty="0"/>
          </a:p>
        </p:txBody>
      </p:sp>
      <p:sp>
        <p:nvSpPr>
          <p:cNvPr id="35846" name="AutoShape 40"/>
          <p:cNvSpPr>
            <a:spLocks noChangeArrowheads="1"/>
          </p:cNvSpPr>
          <p:nvPr/>
        </p:nvSpPr>
        <p:spPr bwMode="ltGray">
          <a:xfrm>
            <a:off x="612775" y="6232525"/>
            <a:ext cx="8147050" cy="484188"/>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dirty="0"/>
          </a:p>
        </p:txBody>
      </p:sp>
      <p:sp>
        <p:nvSpPr>
          <p:cNvPr id="37" name="Rectangle 36"/>
          <p:cNvSpPr/>
          <p:nvPr/>
        </p:nvSpPr>
        <p:spPr bwMode="auto">
          <a:xfrm rot="10800000">
            <a:off x="612774" y="1828800"/>
            <a:ext cx="7292975"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solidFill>
                <a:schemeClr val="bg1"/>
              </a:solidFill>
              <a:latin typeface="+mn-lt"/>
            </a:endParaRPr>
          </a:p>
        </p:txBody>
      </p:sp>
      <p:sp>
        <p:nvSpPr>
          <p:cNvPr id="38" name="Rectangle 37"/>
          <p:cNvSpPr/>
          <p:nvPr/>
        </p:nvSpPr>
        <p:spPr bwMode="auto">
          <a:xfrm rot="10800000">
            <a:off x="790575" y="2253544"/>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39" name="Rectangle 38"/>
          <p:cNvSpPr/>
          <p:nvPr/>
        </p:nvSpPr>
        <p:spPr bwMode="auto">
          <a:xfrm rot="10800000">
            <a:off x="790575" y="2678287"/>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0" name="Rectangle 39"/>
          <p:cNvSpPr/>
          <p:nvPr/>
        </p:nvSpPr>
        <p:spPr bwMode="auto">
          <a:xfrm rot="10800000">
            <a:off x="790575" y="3103030"/>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1" name="Rectangle 40"/>
          <p:cNvSpPr/>
          <p:nvPr/>
        </p:nvSpPr>
        <p:spPr bwMode="auto">
          <a:xfrm rot="10800000">
            <a:off x="790575" y="3527773"/>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2" name="Rectangle 41"/>
          <p:cNvSpPr/>
          <p:nvPr/>
        </p:nvSpPr>
        <p:spPr bwMode="auto">
          <a:xfrm rot="10800000">
            <a:off x="790575" y="3952516"/>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3" name="Rectangle 42"/>
          <p:cNvSpPr/>
          <p:nvPr/>
        </p:nvSpPr>
        <p:spPr bwMode="auto">
          <a:xfrm rot="10800000">
            <a:off x="790575" y="4377259"/>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4" name="Rectangle 43"/>
          <p:cNvSpPr/>
          <p:nvPr/>
        </p:nvSpPr>
        <p:spPr bwMode="auto">
          <a:xfrm rot="10800000">
            <a:off x="790575" y="4802002"/>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6" name="Rectangle 23"/>
          <p:cNvSpPr>
            <a:spLocks noChangeArrowheads="1"/>
          </p:cNvSpPr>
          <p:nvPr/>
        </p:nvSpPr>
        <p:spPr bwMode="auto">
          <a:xfrm>
            <a:off x="790575" y="1873250"/>
            <a:ext cx="2874963" cy="338138"/>
          </a:xfrm>
          <a:prstGeom prst="rect">
            <a:avLst/>
          </a:prstGeom>
          <a:noFill/>
          <a:ln w="9525">
            <a:noFill/>
            <a:miter lim="800000"/>
            <a:headEnd/>
            <a:tailEnd/>
          </a:ln>
        </p:spPr>
        <p:txBody>
          <a:bodyPr wrap="none">
            <a:spAutoFit/>
          </a:bodyPr>
          <a:lstStyle/>
          <a:p>
            <a:pPr fontAlgn="auto">
              <a:spcBef>
                <a:spcPts val="0"/>
              </a:spcBef>
              <a:spcAft>
                <a:spcPts val="0"/>
              </a:spcAft>
              <a:buClr>
                <a:schemeClr val="bg1"/>
              </a:buClr>
              <a:defRPr/>
            </a:pPr>
            <a:r>
              <a:rPr lang="en-US" sz="1600" dirty="0">
                <a:solidFill>
                  <a:schemeClr val="bg1"/>
                </a:solidFill>
                <a:latin typeface="+mn-lt"/>
              </a:rPr>
              <a:t>Security Trends in Healthcare</a:t>
            </a:r>
          </a:p>
        </p:txBody>
      </p:sp>
      <p:sp>
        <p:nvSpPr>
          <p:cNvPr id="47" name="Rectangle 24"/>
          <p:cNvSpPr>
            <a:spLocks noChangeArrowheads="1"/>
          </p:cNvSpPr>
          <p:nvPr/>
        </p:nvSpPr>
        <p:spPr bwMode="auto">
          <a:xfrm>
            <a:off x="790575" y="2295525"/>
            <a:ext cx="4572000" cy="338138"/>
          </a:xfrm>
          <a:prstGeom prst="rect">
            <a:avLst/>
          </a:prstGeom>
          <a:noFill/>
          <a:ln w="9525">
            <a:noFill/>
            <a:miter lim="800000"/>
            <a:headEnd/>
            <a:tailEnd/>
          </a:ln>
        </p:spPr>
        <p:txBody>
          <a:bodyPr>
            <a:spAutoFit/>
          </a:bodyPr>
          <a:lstStyle/>
          <a:p>
            <a:pPr>
              <a:buClr>
                <a:schemeClr val="bg1"/>
              </a:buClr>
            </a:pPr>
            <a:r>
              <a:rPr lang="en-US" sz="1600" dirty="0">
                <a:solidFill>
                  <a:schemeClr val="bg1"/>
                </a:solidFill>
              </a:rPr>
              <a:t>Cisco MGN 2.0—Security Architecture</a:t>
            </a:r>
          </a:p>
        </p:txBody>
      </p:sp>
      <p:sp>
        <p:nvSpPr>
          <p:cNvPr id="48" name="Rectangle 25"/>
          <p:cNvSpPr>
            <a:spLocks noChangeArrowheads="1"/>
          </p:cNvSpPr>
          <p:nvPr/>
        </p:nvSpPr>
        <p:spPr bwMode="auto">
          <a:xfrm>
            <a:off x="790575" y="2717800"/>
            <a:ext cx="1995488" cy="338138"/>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Deployment Models</a:t>
            </a:r>
          </a:p>
        </p:txBody>
      </p:sp>
      <p:sp>
        <p:nvSpPr>
          <p:cNvPr id="49" name="Rectangle 26"/>
          <p:cNvSpPr>
            <a:spLocks noChangeArrowheads="1"/>
          </p:cNvSpPr>
          <p:nvPr/>
        </p:nvSpPr>
        <p:spPr bwMode="auto">
          <a:xfrm>
            <a:off x="790575" y="3140075"/>
            <a:ext cx="3624263" cy="338138"/>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Regulatory and Compliance Overview</a:t>
            </a:r>
          </a:p>
        </p:txBody>
      </p:sp>
      <p:sp>
        <p:nvSpPr>
          <p:cNvPr id="50" name="Rectangle 27"/>
          <p:cNvSpPr>
            <a:spLocks noChangeArrowheads="1"/>
          </p:cNvSpPr>
          <p:nvPr/>
        </p:nvSpPr>
        <p:spPr bwMode="auto">
          <a:xfrm>
            <a:off x="790575" y="3560763"/>
            <a:ext cx="2871299" cy="338554"/>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Clinical </a:t>
            </a:r>
            <a:r>
              <a:rPr lang="en-US" sz="1600" dirty="0" smtClean="0">
                <a:solidFill>
                  <a:schemeClr val="bg1"/>
                </a:solidFill>
              </a:rPr>
              <a:t>Devices and Systems</a:t>
            </a:r>
            <a:endParaRPr lang="en-US" sz="1600" dirty="0">
              <a:solidFill>
                <a:schemeClr val="bg1"/>
              </a:solidFill>
            </a:endParaRPr>
          </a:p>
        </p:txBody>
      </p:sp>
      <p:sp>
        <p:nvSpPr>
          <p:cNvPr id="52" name="Rectangle 29"/>
          <p:cNvSpPr>
            <a:spLocks noChangeArrowheads="1"/>
          </p:cNvSpPr>
          <p:nvPr/>
        </p:nvSpPr>
        <p:spPr bwMode="auto">
          <a:xfrm>
            <a:off x="791849" y="3981254"/>
            <a:ext cx="3048000" cy="338554"/>
          </a:xfrm>
          <a:prstGeom prst="rect">
            <a:avLst/>
          </a:prstGeom>
          <a:noFill/>
          <a:ln w="9525">
            <a:noFill/>
            <a:miter lim="800000"/>
            <a:headEnd/>
            <a:tailEnd/>
          </a:ln>
        </p:spPr>
        <p:txBody>
          <a:bodyPr wrap="square">
            <a:spAutoFit/>
          </a:bodyPr>
          <a:lstStyle/>
          <a:p>
            <a:pPr>
              <a:buClr>
                <a:schemeClr val="bg1"/>
              </a:buClr>
            </a:pPr>
            <a:r>
              <a:rPr lang="en-US" sz="1600" dirty="0">
                <a:solidFill>
                  <a:schemeClr val="bg1"/>
                </a:solidFill>
              </a:rPr>
              <a:t>Communication Devices</a:t>
            </a:r>
          </a:p>
        </p:txBody>
      </p:sp>
      <p:sp>
        <p:nvSpPr>
          <p:cNvPr id="53" name="Rectangle 30"/>
          <p:cNvSpPr>
            <a:spLocks noChangeArrowheads="1"/>
          </p:cNvSpPr>
          <p:nvPr/>
        </p:nvSpPr>
        <p:spPr bwMode="auto">
          <a:xfrm>
            <a:off x="800492" y="4400746"/>
            <a:ext cx="2520950" cy="338137"/>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General Purpose Devices</a:t>
            </a:r>
          </a:p>
        </p:txBody>
      </p:sp>
      <p:sp>
        <p:nvSpPr>
          <p:cNvPr id="54" name="Rectangle 31"/>
          <p:cNvSpPr>
            <a:spLocks noChangeArrowheads="1"/>
          </p:cNvSpPr>
          <p:nvPr/>
        </p:nvSpPr>
        <p:spPr bwMode="auto">
          <a:xfrm>
            <a:off x="809135" y="4800600"/>
            <a:ext cx="1063625" cy="338137"/>
          </a:xfrm>
          <a:prstGeom prst="rect">
            <a:avLst/>
          </a:prstGeom>
          <a:noFill/>
          <a:ln w="9525">
            <a:noFill/>
            <a:miter lim="800000"/>
            <a:headEnd/>
            <a:tailEnd/>
          </a:ln>
        </p:spPr>
        <p:txBody>
          <a:bodyPr wrap="none">
            <a:spAutoFit/>
          </a:bodyPr>
          <a:lstStyle/>
          <a:p>
            <a:pPr>
              <a:buClr>
                <a:schemeClr val="bg1"/>
              </a:buClr>
            </a:pPr>
            <a:r>
              <a:rPr lang="en-US" sz="1600" dirty="0">
                <a:solidFill>
                  <a:schemeClr val="accent3"/>
                </a:solidFill>
              </a:rPr>
              <a:t>Summary</a:t>
            </a:r>
          </a:p>
        </p:txBody>
      </p:sp>
      <p:pic>
        <p:nvPicPr>
          <p:cNvPr id="35883" name="Picture 54" descr="blueprint"/>
          <p:cNvPicPr>
            <a:picLocks noChangeAspect="1" noChangeArrowheads="1"/>
          </p:cNvPicPr>
          <p:nvPr/>
        </p:nvPicPr>
        <p:blipFill>
          <a:blip r:embed="rId3" cstate="print"/>
          <a:srcRect/>
          <a:stretch>
            <a:fillRect/>
          </a:stretch>
        </p:blipFill>
        <p:spPr bwMode="auto">
          <a:xfrm>
            <a:off x="5305425" y="1390650"/>
            <a:ext cx="3305175" cy="4676775"/>
          </a:xfrm>
          <a:prstGeom prst="rect">
            <a:avLst/>
          </a:prstGeom>
          <a:noFill/>
          <a:ln w="9525" algn="ctr">
            <a:solidFill>
              <a:srgbClr val="E6E6E8"/>
            </a:solid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par>
                                <p:cTn id="8" presetID="22" presetClass="entr" presetSubtype="2"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500"/>
                                        <p:tgtEl>
                                          <p:spTgt spid="38"/>
                                        </p:tgtEl>
                                      </p:cBhvr>
                                    </p:animEffect>
                                  </p:childTnLst>
                                </p:cTn>
                              </p:par>
                              <p:par>
                                <p:cTn id="11" presetID="22" presetClass="entr" presetSubtype="2"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right)">
                                      <p:cBhvr>
                                        <p:cTn id="13" dur="500"/>
                                        <p:tgtEl>
                                          <p:spTgt spid="39"/>
                                        </p:tgtEl>
                                      </p:cBhvr>
                                    </p:animEffect>
                                  </p:childTnLst>
                                </p:cTn>
                              </p:par>
                              <p:par>
                                <p:cTn id="14" presetID="22" presetClass="entr" presetSubtype="2"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right)">
                                      <p:cBhvr>
                                        <p:cTn id="16" dur="500"/>
                                        <p:tgtEl>
                                          <p:spTgt spid="40"/>
                                        </p:tgtEl>
                                      </p:cBhvr>
                                    </p:animEffect>
                                  </p:childTnLst>
                                </p:cTn>
                              </p:par>
                              <p:par>
                                <p:cTn id="17" presetID="22" presetClass="entr" presetSubtype="2"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par>
                                <p:cTn id="20" presetID="22" presetClass="entr" presetSubtype="2"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right)">
                                      <p:cBhvr>
                                        <p:cTn id="22" dur="500"/>
                                        <p:tgtEl>
                                          <p:spTgt spid="42"/>
                                        </p:tgtEl>
                                      </p:cBhvr>
                                    </p:animEffect>
                                  </p:childTnLst>
                                </p:cTn>
                              </p:par>
                              <p:par>
                                <p:cTn id="23" presetID="22" presetClass="entr" presetSubtype="2"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right)">
                                      <p:cBhvr>
                                        <p:cTn id="25" dur="500"/>
                                        <p:tgtEl>
                                          <p:spTgt spid="43"/>
                                        </p:tgtEl>
                                      </p:cBhvr>
                                    </p:animEffect>
                                  </p:childTnLst>
                                </p:cTn>
                              </p:par>
                              <p:par>
                                <p:cTn id="26" presetID="22" presetClass="entr" presetSubtype="2"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right)">
                                      <p:cBhvr>
                                        <p:cTn id="28" dur="500"/>
                                        <p:tgtEl>
                                          <p:spTgt spid="4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2" grpId="0"/>
      <p:bldP spid="53" grpId="0"/>
      <p:bldP spid="5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8"/>
          <p:cNvSpPr>
            <a:spLocks noChangeArrowheads="1"/>
          </p:cNvSpPr>
          <p:nvPr/>
        </p:nvSpPr>
        <p:spPr bwMode="ltGray">
          <a:xfrm>
            <a:off x="609600" y="1458913"/>
            <a:ext cx="8143875" cy="4951412"/>
          </a:xfrm>
          <a:prstGeom prst="roundRect">
            <a:avLst>
              <a:gd name="adj" fmla="val 0"/>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fontAlgn="auto">
              <a:spcBef>
                <a:spcPts val="0"/>
              </a:spcBef>
              <a:spcAft>
                <a:spcPts val="0"/>
              </a:spcAft>
              <a:defRPr/>
            </a:pPr>
            <a:endParaRPr lang="en-US" dirty="0">
              <a:latin typeface="+mn-lt"/>
            </a:endParaRPr>
          </a:p>
        </p:txBody>
      </p:sp>
      <p:sp>
        <p:nvSpPr>
          <p:cNvPr id="75779" name="AutoShape 39"/>
          <p:cNvSpPr>
            <a:spLocks noChangeArrowheads="1"/>
          </p:cNvSpPr>
          <p:nvPr/>
        </p:nvSpPr>
        <p:spPr bwMode="ltGray">
          <a:xfrm>
            <a:off x="666750" y="1524000"/>
            <a:ext cx="8013700" cy="4953000"/>
          </a:xfrm>
          <a:prstGeom prst="roundRect">
            <a:avLst>
              <a:gd name="adj" fmla="val 0"/>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endParaRPr lang="en-US" dirty="0"/>
          </a:p>
        </p:txBody>
      </p:sp>
      <p:sp>
        <p:nvSpPr>
          <p:cNvPr id="75780" name="AutoShape 40"/>
          <p:cNvSpPr>
            <a:spLocks noChangeArrowheads="1"/>
          </p:cNvSpPr>
          <p:nvPr/>
        </p:nvSpPr>
        <p:spPr bwMode="ltGray">
          <a:xfrm>
            <a:off x="609600" y="6442075"/>
            <a:ext cx="8153400" cy="415925"/>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dirty="0"/>
          </a:p>
        </p:txBody>
      </p:sp>
      <p:sp>
        <p:nvSpPr>
          <p:cNvPr id="75781" name="Rectangle 8"/>
          <p:cNvSpPr>
            <a:spLocks noGrp="1"/>
          </p:cNvSpPr>
          <p:nvPr>
            <p:ph type="title" idx="4294967295"/>
          </p:nvPr>
        </p:nvSpPr>
        <p:spPr/>
        <p:txBody>
          <a:bodyPr/>
          <a:lstStyle/>
          <a:p>
            <a:pPr eaLnBrk="1" hangingPunct="1"/>
            <a:r>
              <a:rPr lang="en-US" dirty="0" smtClean="0"/>
              <a:t>Summary</a:t>
            </a:r>
          </a:p>
        </p:txBody>
      </p:sp>
      <p:sp>
        <p:nvSpPr>
          <p:cNvPr id="163849" name="Rectangle 9"/>
          <p:cNvSpPr>
            <a:spLocks noGrp="1"/>
          </p:cNvSpPr>
          <p:nvPr>
            <p:ph type="body" idx="4294967295"/>
          </p:nvPr>
        </p:nvSpPr>
        <p:spPr/>
        <p:txBody>
          <a:bodyPr/>
          <a:lstStyle/>
          <a:p>
            <a:pPr eaLnBrk="1" hangingPunct="1">
              <a:buClr>
                <a:schemeClr val="bg1"/>
              </a:buClr>
            </a:pPr>
            <a:r>
              <a:rPr lang="en-US" dirty="0" smtClean="0">
                <a:solidFill>
                  <a:schemeClr val="bg1"/>
                </a:solidFill>
              </a:rPr>
              <a:t>Increasing usage of clinical and non-clinical wireless applications throughout the continuum </a:t>
            </a:r>
            <a:br>
              <a:rPr lang="en-US" dirty="0" smtClean="0">
                <a:solidFill>
                  <a:schemeClr val="bg1"/>
                </a:solidFill>
              </a:rPr>
            </a:br>
            <a:r>
              <a:rPr lang="en-US" dirty="0" smtClean="0">
                <a:solidFill>
                  <a:schemeClr val="bg1"/>
                </a:solidFill>
              </a:rPr>
              <a:t>of care</a:t>
            </a:r>
          </a:p>
          <a:p>
            <a:pPr eaLnBrk="1" hangingPunct="1">
              <a:buClr>
                <a:schemeClr val="bg1"/>
              </a:buClr>
            </a:pPr>
            <a:r>
              <a:rPr lang="en-US" dirty="0" smtClean="0">
                <a:solidFill>
                  <a:schemeClr val="bg1"/>
                </a:solidFill>
              </a:rPr>
              <a:t>Security applications:</a:t>
            </a:r>
          </a:p>
          <a:p>
            <a:pPr lvl="1" indent="0" eaLnBrk="1" hangingPunct="1">
              <a:buClr>
                <a:schemeClr val="bg1"/>
              </a:buClr>
            </a:pPr>
            <a:r>
              <a:rPr lang="en-US" dirty="0" smtClean="0">
                <a:solidFill>
                  <a:schemeClr val="bg1"/>
                </a:solidFill>
              </a:rPr>
              <a:t>Improve communication efficiency</a:t>
            </a:r>
          </a:p>
          <a:p>
            <a:pPr lvl="1" indent="0" eaLnBrk="1" hangingPunct="1">
              <a:buClr>
                <a:schemeClr val="bg1"/>
              </a:buClr>
            </a:pPr>
            <a:r>
              <a:rPr lang="en-US" dirty="0" smtClean="0">
                <a:solidFill>
                  <a:schemeClr val="bg1"/>
                </a:solidFill>
              </a:rPr>
              <a:t>Streamline clinical workflows</a:t>
            </a:r>
          </a:p>
          <a:p>
            <a:pPr lvl="1" indent="0" eaLnBrk="1" hangingPunct="1">
              <a:buClr>
                <a:schemeClr val="bg1"/>
              </a:buClr>
            </a:pPr>
            <a:r>
              <a:rPr lang="en-US" dirty="0" smtClean="0">
                <a:solidFill>
                  <a:schemeClr val="bg1"/>
                </a:solidFill>
              </a:rPr>
              <a:t>Enhance patient experience</a:t>
            </a:r>
          </a:p>
          <a:p>
            <a:pPr eaLnBrk="1" hangingPunct="1">
              <a:buClr>
                <a:schemeClr val="bg1"/>
              </a:buClr>
            </a:pPr>
            <a:r>
              <a:rPr lang="en-US" dirty="0" smtClean="0">
                <a:solidFill>
                  <a:schemeClr val="bg1"/>
                </a:solidFill>
              </a:rPr>
              <a:t>Cisco Medical-Grade Network 2.0—security architectures outline best practices for the effective use and deployment of variety of wireless applications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3849"/>
                                        </p:tgtEl>
                                        <p:attrNameLst>
                                          <p:attrName>style.visibility</p:attrName>
                                        </p:attrNameLst>
                                      </p:cBhvr>
                                      <p:to>
                                        <p:strVal val="visible"/>
                                      </p:to>
                                    </p:set>
                                    <p:animEffect transition="in" filter="fade">
                                      <p:cBhvr>
                                        <p:cTn id="7" dur="500"/>
                                        <p:tgtEl>
                                          <p:spTgt spid="163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p:cNvSpPr>
          <p:nvPr>
            <p:ph type="title" idx="4294967295"/>
          </p:nvPr>
        </p:nvSpPr>
        <p:spPr/>
        <p:txBody>
          <a:bodyPr/>
          <a:lstStyle/>
          <a:p>
            <a:pPr eaLnBrk="1" hangingPunct="1"/>
            <a:r>
              <a:rPr lang="en-US" dirty="0" smtClean="0"/>
              <a:t>What Is the Cisco </a:t>
            </a:r>
            <a:br>
              <a:rPr lang="en-US" dirty="0" smtClean="0"/>
            </a:br>
            <a:r>
              <a:rPr lang="en-US" dirty="0" smtClean="0"/>
              <a:t>Medical-Grade Network?</a:t>
            </a:r>
          </a:p>
        </p:txBody>
      </p:sp>
      <p:sp>
        <p:nvSpPr>
          <p:cNvPr id="39939" name="Rectangle 8"/>
          <p:cNvSpPr>
            <a:spLocks noGrp="1"/>
          </p:cNvSpPr>
          <p:nvPr>
            <p:ph type="body" idx="4294967295"/>
          </p:nvPr>
        </p:nvSpPr>
        <p:spPr/>
        <p:txBody>
          <a:bodyPr/>
          <a:lstStyle/>
          <a:p>
            <a:pPr eaLnBrk="1" hangingPunct="1">
              <a:lnSpc>
                <a:spcPct val="90000"/>
              </a:lnSpc>
              <a:spcBef>
                <a:spcPct val="20000"/>
              </a:spcBef>
            </a:pPr>
            <a:r>
              <a:rPr lang="en-US" sz="2000" dirty="0" smtClean="0"/>
              <a:t>The Cisco Medical-Grade Network is an optimized architecture for the healthcare industry based on Cisco’s best practices for security, campus, data center, remote office, and wireless networks.</a:t>
            </a:r>
          </a:p>
          <a:p>
            <a:pPr eaLnBrk="1" hangingPunct="1">
              <a:lnSpc>
                <a:spcPct val="90000"/>
              </a:lnSpc>
              <a:spcBef>
                <a:spcPct val="20000"/>
              </a:spcBef>
            </a:pPr>
            <a:r>
              <a:rPr lang="en-US" sz="2000" dirty="0" smtClean="0"/>
              <a:t>The Cisco MGN 2.0—wireless architecture:</a:t>
            </a:r>
          </a:p>
          <a:p>
            <a:pPr marL="860425" lvl="1" indent="-285750" eaLnBrk="1" hangingPunct="1">
              <a:lnSpc>
                <a:spcPct val="90000"/>
              </a:lnSpc>
              <a:spcBef>
                <a:spcPct val="20000"/>
              </a:spcBef>
              <a:buFont typeface="Arial" pitchFamily="34" charset="0"/>
              <a:buChar char="•"/>
            </a:pPr>
            <a:r>
              <a:rPr lang="en-US" sz="1600" dirty="0" smtClean="0"/>
              <a:t>Industry-specific framework </a:t>
            </a:r>
            <a:br>
              <a:rPr lang="en-US" sz="1600" dirty="0" smtClean="0"/>
            </a:br>
            <a:r>
              <a:rPr lang="en-US" sz="1600" dirty="0" smtClean="0"/>
              <a:t>following a set of proven </a:t>
            </a:r>
            <a:br>
              <a:rPr lang="en-US" sz="1600" dirty="0" smtClean="0"/>
            </a:br>
            <a:r>
              <a:rPr lang="en-US" sz="1600" dirty="0" smtClean="0"/>
              <a:t>best practices</a:t>
            </a:r>
          </a:p>
          <a:p>
            <a:pPr marL="860425" lvl="1" indent="-285750" eaLnBrk="1" hangingPunct="1">
              <a:lnSpc>
                <a:spcPct val="90000"/>
              </a:lnSpc>
              <a:spcBef>
                <a:spcPct val="20000"/>
              </a:spcBef>
              <a:buFont typeface="Arial" pitchFamily="34" charset="0"/>
              <a:buChar char="•"/>
            </a:pPr>
            <a:r>
              <a:rPr lang="en-US" sz="1600" dirty="0" smtClean="0"/>
              <a:t>Provides a mapping of clinical </a:t>
            </a:r>
            <a:br>
              <a:rPr lang="en-US" sz="1600" dirty="0" smtClean="0"/>
            </a:br>
            <a:r>
              <a:rPr lang="en-US" sz="1600" dirty="0" smtClean="0"/>
              <a:t>and business needs to </a:t>
            </a:r>
            <a:br>
              <a:rPr lang="en-US" sz="1600" dirty="0" smtClean="0"/>
            </a:br>
            <a:r>
              <a:rPr lang="en-US" sz="1600" dirty="0" smtClean="0"/>
              <a:t>technology solutions</a:t>
            </a:r>
          </a:p>
          <a:p>
            <a:pPr marL="860425" lvl="1" indent="-285750" eaLnBrk="1" hangingPunct="1">
              <a:lnSpc>
                <a:spcPct val="90000"/>
              </a:lnSpc>
              <a:spcBef>
                <a:spcPct val="20000"/>
              </a:spcBef>
              <a:buFont typeface="Arial" pitchFamily="34" charset="0"/>
              <a:buChar char="•"/>
            </a:pPr>
            <a:r>
              <a:rPr lang="en-US" sz="1600" dirty="0" smtClean="0"/>
              <a:t>Optimizes interactions between </a:t>
            </a:r>
            <a:br>
              <a:rPr lang="en-US" sz="1600" dirty="0" smtClean="0"/>
            </a:br>
            <a:r>
              <a:rPr lang="en-US" sz="1600" dirty="0" smtClean="0"/>
              <a:t>processes, applications, and </a:t>
            </a:r>
            <a:br>
              <a:rPr lang="en-US" sz="1600" dirty="0" smtClean="0"/>
            </a:br>
            <a:r>
              <a:rPr lang="en-US" sz="1600" dirty="0" smtClean="0"/>
              <a:t>technical architecture components</a:t>
            </a:r>
          </a:p>
          <a:p>
            <a:pPr marL="860425" lvl="1" indent="-285750" eaLnBrk="1" hangingPunct="1">
              <a:lnSpc>
                <a:spcPct val="90000"/>
              </a:lnSpc>
              <a:spcBef>
                <a:spcPct val="20000"/>
              </a:spcBef>
              <a:buFont typeface="Arial" pitchFamily="34" charset="0"/>
              <a:buChar char="•"/>
            </a:pPr>
            <a:r>
              <a:rPr lang="en-US" sz="1600" dirty="0" smtClean="0"/>
              <a:t>Facilitates business and clinical </a:t>
            </a:r>
            <a:br>
              <a:rPr lang="en-US" sz="1600" dirty="0" smtClean="0"/>
            </a:br>
            <a:r>
              <a:rPr lang="en-US" sz="1600" dirty="0" smtClean="0"/>
              <a:t>communications throughout the </a:t>
            </a:r>
            <a:br>
              <a:rPr lang="en-US" sz="1600" dirty="0" smtClean="0"/>
            </a:br>
            <a:r>
              <a:rPr lang="en-US" sz="1600" dirty="0" smtClean="0"/>
              <a:t>continuum of care</a:t>
            </a:r>
          </a:p>
          <a:p>
            <a:pPr marL="860425" lvl="1" indent="-285750" eaLnBrk="1" hangingPunct="1">
              <a:lnSpc>
                <a:spcPct val="90000"/>
              </a:lnSpc>
              <a:spcBef>
                <a:spcPct val="20000"/>
              </a:spcBef>
              <a:buFont typeface="Arial" pitchFamily="34" charset="0"/>
              <a:buChar char="•"/>
            </a:pPr>
            <a:r>
              <a:rPr lang="en-US" sz="1600" dirty="0" smtClean="0"/>
              <a:t>Enhances collaboration across </a:t>
            </a:r>
            <a:br>
              <a:rPr lang="en-US" sz="1600" dirty="0" smtClean="0"/>
            </a:br>
            <a:r>
              <a:rPr lang="en-US" sz="1600" dirty="0" smtClean="0"/>
              <a:t>the technology partner ecosystem</a:t>
            </a:r>
          </a:p>
        </p:txBody>
      </p:sp>
      <p:sp>
        <p:nvSpPr>
          <p:cNvPr id="39940" name="Rectangle 2"/>
          <p:cNvSpPr>
            <a:spLocks noChangeArrowheads="1"/>
          </p:cNvSpPr>
          <p:nvPr/>
        </p:nvSpPr>
        <p:spPr bwMode="auto">
          <a:xfrm>
            <a:off x="4495800" y="6032500"/>
            <a:ext cx="4664075" cy="182563"/>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endParaRPr lang="en-US" dirty="0"/>
          </a:p>
        </p:txBody>
      </p:sp>
      <p:pic>
        <p:nvPicPr>
          <p:cNvPr id="39941" name="Picture 10" descr="pdf"/>
          <p:cNvPicPr>
            <a:picLocks noChangeAspect="1" noChangeArrowheads="1"/>
          </p:cNvPicPr>
          <p:nvPr/>
        </p:nvPicPr>
        <p:blipFill>
          <a:blip r:embed="rId3" cstate="print"/>
          <a:srcRect/>
          <a:stretch>
            <a:fillRect/>
          </a:stretch>
        </p:blipFill>
        <p:spPr bwMode="auto">
          <a:xfrm>
            <a:off x="4700588" y="3276600"/>
            <a:ext cx="4252912" cy="2830513"/>
          </a:xfrm>
          <a:prstGeom prst="rect">
            <a:avLst/>
          </a:prstGeom>
          <a:noFill/>
          <a:ln w="9525">
            <a:solidFill>
              <a:srgbClr val="E6E6E8"/>
            </a:solidFill>
            <a:miter lim="800000"/>
            <a:headEnd/>
            <a:tailEnd/>
          </a:ln>
        </p:spPr>
      </p:pic>
    </p:spTree>
  </p:cSld>
  <p:clrMapOvr>
    <a:masterClrMapping/>
  </p:clrMapOvr>
  <p:transition spd="med">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88"/>
          <p:cNvGrpSpPr>
            <a:grpSpLocks/>
          </p:cNvGrpSpPr>
          <p:nvPr/>
        </p:nvGrpSpPr>
        <p:grpSpPr bwMode="auto">
          <a:xfrm>
            <a:off x="0" y="0"/>
            <a:ext cx="9144000" cy="4383088"/>
            <a:chOff x="0" y="0"/>
            <a:chExt cx="5760" cy="2761"/>
          </a:xfrm>
        </p:grpSpPr>
        <p:grpSp>
          <p:nvGrpSpPr>
            <p:cNvPr id="76803" name="Group 53"/>
            <p:cNvGrpSpPr>
              <a:grpSpLocks/>
            </p:cNvGrpSpPr>
            <p:nvPr/>
          </p:nvGrpSpPr>
          <p:grpSpPr bwMode="auto">
            <a:xfrm>
              <a:off x="1727" y="1485"/>
              <a:ext cx="2400" cy="1276"/>
              <a:chOff x="3272" y="1316"/>
              <a:chExt cx="1889" cy="1002"/>
            </a:xfrm>
          </p:grpSpPr>
          <p:sp>
            <p:nvSpPr>
              <p:cNvPr id="76805" name="AutoShape 54"/>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endParaRPr lang="en-US" dirty="0"/>
              </a:p>
            </p:txBody>
          </p:sp>
          <p:sp>
            <p:nvSpPr>
              <p:cNvPr id="76806" name="Rectangle 55"/>
              <p:cNvSpPr>
                <a:spLocks noChangeArrowheads="1"/>
              </p:cNvSpPr>
              <p:nvPr/>
            </p:nvSpPr>
            <p:spPr bwMode="auto">
              <a:xfrm>
                <a:off x="3803" y="1980"/>
                <a:ext cx="86" cy="325"/>
              </a:xfrm>
              <a:prstGeom prst="rect">
                <a:avLst/>
              </a:prstGeom>
              <a:solidFill>
                <a:srgbClr val="B21A1A"/>
              </a:solidFill>
              <a:ln w="9525">
                <a:noFill/>
                <a:miter lim="800000"/>
                <a:headEnd/>
                <a:tailEnd/>
              </a:ln>
            </p:spPr>
            <p:txBody>
              <a:bodyPr/>
              <a:lstStyle/>
              <a:p>
                <a:endParaRPr lang="en-US" dirty="0"/>
              </a:p>
            </p:txBody>
          </p:sp>
          <p:sp>
            <p:nvSpPr>
              <p:cNvPr id="76807" name="Freeform 56"/>
              <p:cNvSpPr>
                <a:spLocks/>
              </p:cNvSpPr>
              <p:nvPr/>
            </p:nvSpPr>
            <p:spPr bwMode="auto">
              <a:xfrm>
                <a:off x="4304" y="1971"/>
                <a:ext cx="249" cy="343"/>
              </a:xfrm>
              <a:custGeom>
                <a:avLst/>
                <a:gdLst>
                  <a:gd name="T0" fmla="*/ 123342925 w 58"/>
                  <a:gd name="T1" fmla="*/ 50471693 h 80"/>
                  <a:gd name="T2" fmla="*/ 89209189 w 58"/>
                  <a:gd name="T3" fmla="*/ 42135116 h 80"/>
                  <a:gd name="T4" fmla="*/ 44539099 w 58"/>
                  <a:gd name="T5" fmla="*/ 84158688 h 80"/>
                  <a:gd name="T6" fmla="*/ 89209189 w 58"/>
                  <a:gd name="T7" fmla="*/ 125840306 h 80"/>
                  <a:gd name="T8" fmla="*/ 123342925 w 58"/>
                  <a:gd name="T9" fmla="*/ 117503900 h 80"/>
                  <a:gd name="T10" fmla="*/ 123342925 w 58"/>
                  <a:gd name="T11" fmla="*/ 161583328 h 80"/>
                  <a:gd name="T12" fmla="*/ 87243429 w 58"/>
                  <a:gd name="T13" fmla="*/ 167975337 h 80"/>
                  <a:gd name="T14" fmla="*/ 0 w 58"/>
                  <a:gd name="T15" fmla="*/ 84158688 h 80"/>
                  <a:gd name="T16" fmla="*/ 87243429 w 58"/>
                  <a:gd name="T17" fmla="*/ 0 h 80"/>
                  <a:gd name="T18" fmla="*/ 123342925 w 58"/>
                  <a:gd name="T19" fmla="*/ 6392109 h 80"/>
                  <a:gd name="T20" fmla="*/ 123342925 w 58"/>
                  <a:gd name="T21" fmla="*/ 50471693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dirty="0"/>
              </a:p>
            </p:txBody>
          </p:sp>
          <p:sp>
            <p:nvSpPr>
              <p:cNvPr id="76808" name="Freeform 57"/>
              <p:cNvSpPr>
                <a:spLocks/>
              </p:cNvSpPr>
              <p:nvPr/>
            </p:nvSpPr>
            <p:spPr bwMode="auto">
              <a:xfrm>
                <a:off x="3443" y="1971"/>
                <a:ext cx="249" cy="343"/>
              </a:xfrm>
              <a:custGeom>
                <a:avLst/>
                <a:gdLst>
                  <a:gd name="T0" fmla="*/ 123342925 w 58"/>
                  <a:gd name="T1" fmla="*/ 50471693 h 80"/>
                  <a:gd name="T2" fmla="*/ 89209189 w 58"/>
                  <a:gd name="T3" fmla="*/ 42135116 h 80"/>
                  <a:gd name="T4" fmla="*/ 44539099 w 58"/>
                  <a:gd name="T5" fmla="*/ 84158688 h 80"/>
                  <a:gd name="T6" fmla="*/ 89209189 w 58"/>
                  <a:gd name="T7" fmla="*/ 125840306 h 80"/>
                  <a:gd name="T8" fmla="*/ 123342925 w 58"/>
                  <a:gd name="T9" fmla="*/ 117503900 h 80"/>
                  <a:gd name="T10" fmla="*/ 123342925 w 58"/>
                  <a:gd name="T11" fmla="*/ 161583328 h 80"/>
                  <a:gd name="T12" fmla="*/ 85153684 w 58"/>
                  <a:gd name="T13" fmla="*/ 167975337 h 80"/>
                  <a:gd name="T14" fmla="*/ 0 w 58"/>
                  <a:gd name="T15" fmla="*/ 84158688 h 80"/>
                  <a:gd name="T16" fmla="*/ 85153684 w 58"/>
                  <a:gd name="T17" fmla="*/ 0 h 80"/>
                  <a:gd name="T18" fmla="*/ 123342925 w 58"/>
                  <a:gd name="T19" fmla="*/ 6392109 h 80"/>
                  <a:gd name="T20" fmla="*/ 123342925 w 58"/>
                  <a:gd name="T21" fmla="*/ 50471693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dirty="0"/>
              </a:p>
            </p:txBody>
          </p:sp>
          <p:sp>
            <p:nvSpPr>
              <p:cNvPr id="76809" name="Freeform 58"/>
              <p:cNvSpPr>
                <a:spLocks noEditPoints="1"/>
              </p:cNvSpPr>
              <p:nvPr/>
            </p:nvSpPr>
            <p:spPr bwMode="auto">
              <a:xfrm>
                <a:off x="4643" y="1971"/>
                <a:ext cx="342" cy="343"/>
              </a:xfrm>
              <a:custGeom>
                <a:avLst/>
                <a:gdLst>
                  <a:gd name="T0" fmla="*/ 163093924 w 80"/>
                  <a:gd name="T1" fmla="*/ 84158688 h 80"/>
                  <a:gd name="T2" fmla="*/ 81544021 w 80"/>
                  <a:gd name="T3" fmla="*/ 167975337 h 80"/>
                  <a:gd name="T4" fmla="*/ 0 w 80"/>
                  <a:gd name="T5" fmla="*/ 84158688 h 80"/>
                  <a:gd name="T6" fmla="*/ 81544021 w 80"/>
                  <a:gd name="T7" fmla="*/ 0 h 80"/>
                  <a:gd name="T8" fmla="*/ 163093924 w 80"/>
                  <a:gd name="T9" fmla="*/ 84158688 h 80"/>
                  <a:gd name="T10" fmla="*/ 81544021 w 80"/>
                  <a:gd name="T11" fmla="*/ 42135116 h 80"/>
                  <a:gd name="T12" fmla="*/ 41049064 w 80"/>
                  <a:gd name="T13" fmla="*/ 84158688 h 80"/>
                  <a:gd name="T14" fmla="*/ 81544021 w 80"/>
                  <a:gd name="T15" fmla="*/ 125840306 h 80"/>
                  <a:gd name="T16" fmla="*/ 122043235 w 80"/>
                  <a:gd name="T17" fmla="*/ 84158688 h 80"/>
                  <a:gd name="T18" fmla="*/ 81544021 w 80"/>
                  <a:gd name="T19" fmla="*/ 42135116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dirty="0"/>
              </a:p>
            </p:txBody>
          </p:sp>
          <p:sp>
            <p:nvSpPr>
              <p:cNvPr id="76810" name="Freeform 59"/>
              <p:cNvSpPr>
                <a:spLocks/>
              </p:cNvSpPr>
              <p:nvPr/>
            </p:nvSpPr>
            <p:spPr bwMode="auto">
              <a:xfrm>
                <a:off x="4000" y="1971"/>
                <a:ext cx="223" cy="343"/>
              </a:xfrm>
              <a:custGeom>
                <a:avLst/>
                <a:gdLst>
                  <a:gd name="T0" fmla="*/ 99069917 w 52"/>
                  <a:gd name="T1" fmla="*/ 39631491 h 80"/>
                  <a:gd name="T2" fmla="*/ 67278411 w 52"/>
                  <a:gd name="T3" fmla="*/ 35743030 h 80"/>
                  <a:gd name="T4" fmla="*/ 42198363 w 52"/>
                  <a:gd name="T5" fmla="*/ 48421857 h 80"/>
                  <a:gd name="T6" fmla="*/ 60847093 w 52"/>
                  <a:gd name="T7" fmla="*/ 63150512 h 80"/>
                  <a:gd name="T8" fmla="*/ 71626910 w 52"/>
                  <a:gd name="T9" fmla="*/ 67039273 h 80"/>
                  <a:gd name="T10" fmla="*/ 109370867 w 52"/>
                  <a:gd name="T11" fmla="*/ 113615037 h 80"/>
                  <a:gd name="T12" fmla="*/ 44144844 w 52"/>
                  <a:gd name="T13" fmla="*/ 167975337 h 80"/>
                  <a:gd name="T14" fmla="*/ 0 w 52"/>
                  <a:gd name="T15" fmla="*/ 161583328 h 80"/>
                  <a:gd name="T16" fmla="*/ 0 w 52"/>
                  <a:gd name="T17" fmla="*/ 125840306 h 80"/>
                  <a:gd name="T18" fmla="*/ 37743923 w 52"/>
                  <a:gd name="T19" fmla="*/ 132232864 h 80"/>
                  <a:gd name="T20" fmla="*/ 67278411 w 52"/>
                  <a:gd name="T21" fmla="*/ 117503900 h 80"/>
                  <a:gd name="T22" fmla="*/ 48629681 w 52"/>
                  <a:gd name="T23" fmla="*/ 100832117 h 80"/>
                  <a:gd name="T24" fmla="*/ 39692050 w 52"/>
                  <a:gd name="T25" fmla="*/ 98887788 h 80"/>
                  <a:gd name="T26" fmla="*/ 0 w 52"/>
                  <a:gd name="T27" fmla="*/ 50471693 h 80"/>
                  <a:gd name="T28" fmla="*/ 58925280 w 52"/>
                  <a:gd name="T29" fmla="*/ 0 h 80"/>
                  <a:gd name="T30" fmla="*/ 99069917 w 52"/>
                  <a:gd name="T31" fmla="*/ 6392109 h 80"/>
                  <a:gd name="T32" fmla="*/ 99069917 w 52"/>
                  <a:gd name="T33" fmla="*/ 39631491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dirty="0"/>
              </a:p>
            </p:txBody>
          </p:sp>
          <p:sp>
            <p:nvSpPr>
              <p:cNvPr id="76811" name="Freeform 60"/>
              <p:cNvSpPr>
                <a:spLocks/>
              </p:cNvSpPr>
              <p:nvPr/>
            </p:nvSpPr>
            <p:spPr bwMode="auto">
              <a:xfrm>
                <a:off x="3272" y="1586"/>
                <a:ext cx="81" cy="167"/>
              </a:xfrm>
              <a:custGeom>
                <a:avLst/>
                <a:gdLst>
                  <a:gd name="T0" fmla="*/ 37646039 w 19"/>
                  <a:gd name="T1" fmla="*/ 20800184 h 39"/>
                  <a:gd name="T2" fmla="*/ 19960822 w 19"/>
                  <a:gd name="T3" fmla="*/ 0 h 39"/>
                  <a:gd name="T4" fmla="*/ 0 w 19"/>
                  <a:gd name="T5" fmla="*/ 20800184 h 39"/>
                  <a:gd name="T6" fmla="*/ 0 w 19"/>
                  <a:gd name="T7" fmla="*/ 61955623 h 39"/>
                  <a:gd name="T8" fmla="*/ 19960822 w 19"/>
                  <a:gd name="T9" fmla="*/ 80831017 h 39"/>
                  <a:gd name="T10" fmla="*/ 37646039 w 19"/>
                  <a:gd name="T11" fmla="*/ 61955623 h 39"/>
                  <a:gd name="T12" fmla="*/ 37646039 w 19"/>
                  <a:gd name="T13" fmla="*/ 20800184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dirty="0"/>
              </a:p>
            </p:txBody>
          </p:sp>
          <p:sp>
            <p:nvSpPr>
              <p:cNvPr id="76812" name="Freeform 61"/>
              <p:cNvSpPr>
                <a:spLocks/>
              </p:cNvSpPr>
              <p:nvPr/>
            </p:nvSpPr>
            <p:spPr bwMode="auto">
              <a:xfrm>
                <a:off x="3499" y="1474"/>
                <a:ext cx="81" cy="279"/>
              </a:xfrm>
              <a:custGeom>
                <a:avLst/>
                <a:gdLst>
                  <a:gd name="T0" fmla="*/ 37646039 w 19"/>
                  <a:gd name="T1" fmla="*/ 19249660 h 65"/>
                  <a:gd name="T2" fmla="*/ 17685307 w 19"/>
                  <a:gd name="T3" fmla="*/ 0 h 65"/>
                  <a:gd name="T4" fmla="*/ 0 w 19"/>
                  <a:gd name="T5" fmla="*/ 19249660 h 65"/>
                  <a:gd name="T6" fmla="*/ 0 w 19"/>
                  <a:gd name="T7" fmla="*/ 118672603 h 65"/>
                  <a:gd name="T8" fmla="*/ 17685307 w 19"/>
                  <a:gd name="T9" fmla="*/ 138028498 h 65"/>
                  <a:gd name="T10" fmla="*/ 37646039 w 19"/>
                  <a:gd name="T11" fmla="*/ 118672603 h 65"/>
                  <a:gd name="T12" fmla="*/ 37646039 w 19"/>
                  <a:gd name="T13" fmla="*/ 19249660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76813" name="Freeform 62"/>
              <p:cNvSpPr>
                <a:spLocks/>
              </p:cNvSpPr>
              <p:nvPr/>
            </p:nvSpPr>
            <p:spPr bwMode="auto">
              <a:xfrm>
                <a:off x="3722" y="1320"/>
                <a:ext cx="81" cy="514"/>
              </a:xfrm>
              <a:custGeom>
                <a:avLst/>
                <a:gdLst>
                  <a:gd name="T0" fmla="*/ 37646039 w 19"/>
                  <a:gd name="T1" fmla="*/ 18916454 h 120"/>
                  <a:gd name="T2" fmla="*/ 19960822 w 19"/>
                  <a:gd name="T3" fmla="*/ 0 h 120"/>
                  <a:gd name="T4" fmla="*/ 0 w 19"/>
                  <a:gd name="T5" fmla="*/ 18916454 h 120"/>
                  <a:gd name="T6" fmla="*/ 0 w 19"/>
                  <a:gd name="T7" fmla="*/ 230590827 h 120"/>
                  <a:gd name="T8" fmla="*/ 19960822 w 19"/>
                  <a:gd name="T9" fmla="*/ 249501499 h 120"/>
                  <a:gd name="T10" fmla="*/ 37646039 w 19"/>
                  <a:gd name="T11" fmla="*/ 230590827 h 120"/>
                  <a:gd name="T12" fmla="*/ 37646039 w 19"/>
                  <a:gd name="T13" fmla="*/ 18916454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dirty="0"/>
              </a:p>
            </p:txBody>
          </p:sp>
          <p:sp>
            <p:nvSpPr>
              <p:cNvPr id="76814" name="Freeform 63"/>
              <p:cNvSpPr>
                <a:spLocks/>
              </p:cNvSpPr>
              <p:nvPr/>
            </p:nvSpPr>
            <p:spPr bwMode="auto">
              <a:xfrm>
                <a:off x="3949" y="1474"/>
                <a:ext cx="81" cy="279"/>
              </a:xfrm>
              <a:custGeom>
                <a:avLst/>
                <a:gdLst>
                  <a:gd name="T0" fmla="*/ 37646039 w 19"/>
                  <a:gd name="T1" fmla="*/ 19249660 h 65"/>
                  <a:gd name="T2" fmla="*/ 17685307 w 19"/>
                  <a:gd name="T3" fmla="*/ 0 h 65"/>
                  <a:gd name="T4" fmla="*/ 0 w 19"/>
                  <a:gd name="T5" fmla="*/ 19249660 h 65"/>
                  <a:gd name="T6" fmla="*/ 0 w 19"/>
                  <a:gd name="T7" fmla="*/ 118672603 h 65"/>
                  <a:gd name="T8" fmla="*/ 17685307 w 19"/>
                  <a:gd name="T9" fmla="*/ 138028498 h 65"/>
                  <a:gd name="T10" fmla="*/ 37646039 w 19"/>
                  <a:gd name="T11" fmla="*/ 118672603 h 65"/>
                  <a:gd name="T12" fmla="*/ 37646039 w 19"/>
                  <a:gd name="T13" fmla="*/ 19249660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76815" name="Freeform 64"/>
              <p:cNvSpPr>
                <a:spLocks/>
              </p:cNvSpPr>
              <p:nvPr/>
            </p:nvSpPr>
            <p:spPr bwMode="auto">
              <a:xfrm>
                <a:off x="4171" y="1586"/>
                <a:ext cx="86" cy="167"/>
              </a:xfrm>
              <a:custGeom>
                <a:avLst/>
                <a:gdLst>
                  <a:gd name="T0" fmla="*/ 43244069 w 20"/>
                  <a:gd name="T1" fmla="*/ 20800184 h 39"/>
                  <a:gd name="T2" fmla="*/ 21605780 w 20"/>
                  <a:gd name="T3" fmla="*/ 0 h 39"/>
                  <a:gd name="T4" fmla="*/ 0 w 20"/>
                  <a:gd name="T5" fmla="*/ 20800184 h 39"/>
                  <a:gd name="T6" fmla="*/ 0 w 20"/>
                  <a:gd name="T7" fmla="*/ 61955623 h 39"/>
                  <a:gd name="T8" fmla="*/ 21605780 w 20"/>
                  <a:gd name="T9" fmla="*/ 80831017 h 39"/>
                  <a:gd name="T10" fmla="*/ 43244069 w 20"/>
                  <a:gd name="T11" fmla="*/ 61955623 h 39"/>
                  <a:gd name="T12" fmla="*/ 43244069 w 20"/>
                  <a:gd name="T13" fmla="*/ 20800184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dirty="0"/>
              </a:p>
            </p:txBody>
          </p:sp>
          <p:sp>
            <p:nvSpPr>
              <p:cNvPr id="76816" name="Freeform 65"/>
              <p:cNvSpPr>
                <a:spLocks/>
              </p:cNvSpPr>
              <p:nvPr/>
            </p:nvSpPr>
            <p:spPr bwMode="auto">
              <a:xfrm>
                <a:off x="4398" y="1474"/>
                <a:ext cx="82" cy="279"/>
              </a:xfrm>
              <a:custGeom>
                <a:avLst/>
                <a:gdLst>
                  <a:gd name="T0" fmla="*/ 42616798 w 19"/>
                  <a:gd name="T1" fmla="*/ 19249660 h 65"/>
                  <a:gd name="T2" fmla="*/ 22397739 w 19"/>
                  <a:gd name="T3" fmla="*/ 0 h 65"/>
                  <a:gd name="T4" fmla="*/ 0 w 19"/>
                  <a:gd name="T5" fmla="*/ 19249660 h 65"/>
                  <a:gd name="T6" fmla="*/ 0 w 19"/>
                  <a:gd name="T7" fmla="*/ 118672603 h 65"/>
                  <a:gd name="T8" fmla="*/ 22397739 w 19"/>
                  <a:gd name="T9" fmla="*/ 138028498 h 65"/>
                  <a:gd name="T10" fmla="*/ 42616798 w 19"/>
                  <a:gd name="T11" fmla="*/ 118672603 h 65"/>
                  <a:gd name="T12" fmla="*/ 42616798 w 19"/>
                  <a:gd name="T13" fmla="*/ 19249660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76817" name="Freeform 66"/>
              <p:cNvSpPr>
                <a:spLocks/>
              </p:cNvSpPr>
              <p:nvPr/>
            </p:nvSpPr>
            <p:spPr bwMode="auto">
              <a:xfrm>
                <a:off x="4625" y="1320"/>
                <a:ext cx="82" cy="514"/>
              </a:xfrm>
              <a:custGeom>
                <a:avLst/>
                <a:gdLst>
                  <a:gd name="T0" fmla="*/ 42616798 w 19"/>
                  <a:gd name="T1" fmla="*/ 18916454 h 120"/>
                  <a:gd name="T2" fmla="*/ 20219008 w 19"/>
                  <a:gd name="T3" fmla="*/ 0 h 120"/>
                  <a:gd name="T4" fmla="*/ 0 w 19"/>
                  <a:gd name="T5" fmla="*/ 18916454 h 120"/>
                  <a:gd name="T6" fmla="*/ 0 w 19"/>
                  <a:gd name="T7" fmla="*/ 230590827 h 120"/>
                  <a:gd name="T8" fmla="*/ 20219008 w 19"/>
                  <a:gd name="T9" fmla="*/ 249501499 h 120"/>
                  <a:gd name="T10" fmla="*/ 42616798 w 19"/>
                  <a:gd name="T11" fmla="*/ 230590827 h 120"/>
                  <a:gd name="T12" fmla="*/ 42616798 w 19"/>
                  <a:gd name="T13" fmla="*/ 18916454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dirty="0"/>
              </a:p>
            </p:txBody>
          </p:sp>
          <p:sp>
            <p:nvSpPr>
              <p:cNvPr id="76818" name="Freeform 67"/>
              <p:cNvSpPr>
                <a:spLocks/>
              </p:cNvSpPr>
              <p:nvPr/>
            </p:nvSpPr>
            <p:spPr bwMode="auto">
              <a:xfrm>
                <a:off x="4848" y="1474"/>
                <a:ext cx="82" cy="279"/>
              </a:xfrm>
              <a:custGeom>
                <a:avLst/>
                <a:gdLst>
                  <a:gd name="T0" fmla="*/ 42616798 w 19"/>
                  <a:gd name="T1" fmla="*/ 19249660 h 65"/>
                  <a:gd name="T2" fmla="*/ 22397739 w 19"/>
                  <a:gd name="T3" fmla="*/ 0 h 65"/>
                  <a:gd name="T4" fmla="*/ 0 w 19"/>
                  <a:gd name="T5" fmla="*/ 19249660 h 65"/>
                  <a:gd name="T6" fmla="*/ 0 w 19"/>
                  <a:gd name="T7" fmla="*/ 118672603 h 65"/>
                  <a:gd name="T8" fmla="*/ 22397739 w 19"/>
                  <a:gd name="T9" fmla="*/ 138028498 h 65"/>
                  <a:gd name="T10" fmla="*/ 42616798 w 19"/>
                  <a:gd name="T11" fmla="*/ 118672603 h 65"/>
                  <a:gd name="T12" fmla="*/ 42616798 w 19"/>
                  <a:gd name="T13" fmla="*/ 19249660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76819" name="Freeform 68"/>
              <p:cNvSpPr>
                <a:spLocks/>
              </p:cNvSpPr>
              <p:nvPr/>
            </p:nvSpPr>
            <p:spPr bwMode="auto">
              <a:xfrm>
                <a:off x="5075" y="1586"/>
                <a:ext cx="82" cy="167"/>
              </a:xfrm>
              <a:custGeom>
                <a:avLst/>
                <a:gdLst>
                  <a:gd name="T0" fmla="*/ 42616798 w 19"/>
                  <a:gd name="T1" fmla="*/ 20800184 h 39"/>
                  <a:gd name="T2" fmla="*/ 20219008 w 19"/>
                  <a:gd name="T3" fmla="*/ 0 h 39"/>
                  <a:gd name="T4" fmla="*/ 0 w 19"/>
                  <a:gd name="T5" fmla="*/ 20800184 h 39"/>
                  <a:gd name="T6" fmla="*/ 0 w 19"/>
                  <a:gd name="T7" fmla="*/ 61955623 h 39"/>
                  <a:gd name="T8" fmla="*/ 20219008 w 19"/>
                  <a:gd name="T9" fmla="*/ 80831017 h 39"/>
                  <a:gd name="T10" fmla="*/ 42616798 w 19"/>
                  <a:gd name="T11" fmla="*/ 61955623 h 39"/>
                  <a:gd name="T12" fmla="*/ 42616798 w 19"/>
                  <a:gd name="T13" fmla="*/ 20800184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dirty="0"/>
              </a:p>
            </p:txBody>
          </p:sp>
        </p:grpSp>
        <p:sp>
          <p:nvSpPr>
            <p:cNvPr id="76804" name="Rectangle 70"/>
            <p:cNvSpPr>
              <a:spLocks noChangeArrowheads="1"/>
            </p:cNvSpPr>
            <p:nvPr/>
          </p:nvSpPr>
          <p:spPr bwMode="auto">
            <a:xfrm>
              <a:off x="0" y="0"/>
              <a:ext cx="5760" cy="432"/>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gr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8"/>
          <p:cNvSpPr>
            <a:spLocks noChangeArrowheads="1"/>
          </p:cNvSpPr>
          <p:nvPr/>
        </p:nvSpPr>
        <p:spPr bwMode="ltGray">
          <a:xfrm>
            <a:off x="609600" y="1249363"/>
            <a:ext cx="8143875" cy="4951412"/>
          </a:xfrm>
          <a:prstGeom prst="roundRect">
            <a:avLst>
              <a:gd name="adj" fmla="val 0"/>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fontAlgn="auto">
              <a:spcBef>
                <a:spcPts val="0"/>
              </a:spcBef>
              <a:spcAft>
                <a:spcPts val="0"/>
              </a:spcAft>
              <a:defRPr/>
            </a:pPr>
            <a:endParaRPr lang="en-US" dirty="0">
              <a:latin typeface="+mn-lt"/>
            </a:endParaRPr>
          </a:p>
        </p:txBody>
      </p:sp>
      <p:sp>
        <p:nvSpPr>
          <p:cNvPr id="40963" name="AutoShape 39"/>
          <p:cNvSpPr>
            <a:spLocks noChangeArrowheads="1"/>
          </p:cNvSpPr>
          <p:nvPr/>
        </p:nvSpPr>
        <p:spPr bwMode="ltGray">
          <a:xfrm>
            <a:off x="666750" y="1314450"/>
            <a:ext cx="8013700" cy="4953000"/>
          </a:xfrm>
          <a:prstGeom prst="roundRect">
            <a:avLst>
              <a:gd name="adj" fmla="val 0"/>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endParaRPr lang="en-US" dirty="0"/>
          </a:p>
        </p:txBody>
      </p:sp>
      <p:sp>
        <p:nvSpPr>
          <p:cNvPr id="40964" name="AutoShape 40"/>
          <p:cNvSpPr>
            <a:spLocks noChangeArrowheads="1"/>
          </p:cNvSpPr>
          <p:nvPr/>
        </p:nvSpPr>
        <p:spPr bwMode="ltGray">
          <a:xfrm>
            <a:off x="609600" y="6232525"/>
            <a:ext cx="8153400" cy="415925"/>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dirty="0"/>
          </a:p>
        </p:txBody>
      </p:sp>
      <p:sp>
        <p:nvSpPr>
          <p:cNvPr id="40965" name="Rectangle 8"/>
          <p:cNvSpPr>
            <a:spLocks noGrp="1"/>
          </p:cNvSpPr>
          <p:nvPr>
            <p:ph type="title" idx="4294967295"/>
          </p:nvPr>
        </p:nvSpPr>
        <p:spPr/>
        <p:txBody>
          <a:bodyPr/>
          <a:lstStyle/>
          <a:p>
            <a:pPr eaLnBrk="1" hangingPunct="1"/>
            <a:r>
              <a:rPr lang="en-GB" dirty="0" smtClean="0"/>
              <a:t>MGN—Architecture Overview Poster</a:t>
            </a:r>
            <a:endParaRPr lang="en-US" dirty="0" smtClean="0"/>
          </a:p>
        </p:txBody>
      </p:sp>
      <p:pic>
        <p:nvPicPr>
          <p:cNvPr id="15366" name="Picture 2"/>
          <p:cNvPicPr>
            <a:picLocks noChangeAspect="1" noChangeArrowheads="1"/>
          </p:cNvPicPr>
          <p:nvPr/>
        </p:nvPicPr>
        <p:blipFill>
          <a:blip r:embed="rId3" cstate="print"/>
          <a:srcRect l="3461" r="3287"/>
          <a:stretch>
            <a:fillRect/>
          </a:stretch>
        </p:blipFill>
        <p:spPr bwMode="auto">
          <a:xfrm>
            <a:off x="1270000" y="1392238"/>
            <a:ext cx="6845300" cy="4587875"/>
          </a:xfrm>
          <a:prstGeom prst="rect">
            <a:avLst/>
          </a:prstGeom>
          <a:noFill/>
          <a:ln w="9525">
            <a:solidFill>
              <a:srgbClr val="E6E6E8"/>
            </a:solid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fade">
                                      <p:cBhvr>
                                        <p:cTn id="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6"/>
          <p:cNvSpPr>
            <a:spLocks noGrp="1"/>
          </p:cNvSpPr>
          <p:nvPr>
            <p:ph type="title" idx="4294967295"/>
          </p:nvPr>
        </p:nvSpPr>
        <p:spPr/>
        <p:txBody>
          <a:bodyPr/>
          <a:lstStyle/>
          <a:p>
            <a:pPr eaLnBrk="1" hangingPunct="1"/>
            <a:r>
              <a:rPr lang="en-US" dirty="0" smtClean="0"/>
              <a:t>The Growing Need </a:t>
            </a:r>
            <a:br>
              <a:rPr lang="en-US" dirty="0" smtClean="0"/>
            </a:br>
            <a:r>
              <a:rPr lang="en-US" dirty="0" smtClean="0"/>
              <a:t>for Security Solutions</a:t>
            </a:r>
          </a:p>
        </p:txBody>
      </p:sp>
      <p:sp>
        <p:nvSpPr>
          <p:cNvPr id="41987" name="Oval 4"/>
          <p:cNvSpPr>
            <a:spLocks noChangeArrowheads="1"/>
          </p:cNvSpPr>
          <p:nvPr/>
        </p:nvSpPr>
        <p:spPr bwMode="auto">
          <a:xfrm>
            <a:off x="3551238" y="2046288"/>
            <a:ext cx="2032000" cy="2025650"/>
          </a:xfrm>
          <a:prstGeom prst="ellipse">
            <a:avLst/>
          </a:prstGeom>
          <a:solidFill>
            <a:srgbClr val="FFFFFF"/>
          </a:solidFill>
          <a:ln w="9525">
            <a:noFill/>
            <a:round/>
            <a:headEnd/>
            <a:tailEnd/>
          </a:ln>
        </p:spPr>
        <p:txBody>
          <a:bodyPr/>
          <a:lstStyle/>
          <a:p>
            <a:endParaRPr lang="en-US" dirty="0"/>
          </a:p>
        </p:txBody>
      </p:sp>
      <p:grpSp>
        <p:nvGrpSpPr>
          <p:cNvPr id="2" name="Group 31"/>
          <p:cNvGrpSpPr>
            <a:grpSpLocks/>
          </p:cNvGrpSpPr>
          <p:nvPr/>
        </p:nvGrpSpPr>
        <p:grpSpPr bwMode="auto">
          <a:xfrm>
            <a:off x="0" y="5646738"/>
            <a:ext cx="9144000" cy="1211262"/>
            <a:chOff x="0" y="3557"/>
            <a:chExt cx="5760" cy="763"/>
          </a:xfrm>
        </p:grpSpPr>
        <p:sp>
          <p:nvSpPr>
            <p:cNvPr id="42005" name="Rectangle 2"/>
            <p:cNvSpPr>
              <a:spLocks noChangeArrowheads="1"/>
            </p:cNvSpPr>
            <p:nvPr/>
          </p:nvSpPr>
          <p:spPr bwMode="auto">
            <a:xfrm>
              <a:off x="282" y="3877"/>
              <a:ext cx="4966" cy="443"/>
            </a:xfrm>
            <a:prstGeom prst="rect">
              <a:avLst/>
            </a:prstGeom>
            <a:gradFill rotWithShape="1">
              <a:gsLst>
                <a:gs pos="0">
                  <a:schemeClr val="tx1">
                    <a:alpha val="35001"/>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endParaRPr lang="en-US" dirty="0"/>
            </a:p>
          </p:txBody>
        </p:sp>
        <p:sp>
          <p:nvSpPr>
            <p:cNvPr id="42006" name="Rectangle 2"/>
            <p:cNvSpPr>
              <a:spLocks noChangeArrowheads="1"/>
            </p:cNvSpPr>
            <p:nvPr/>
          </p:nvSpPr>
          <p:spPr bwMode="auto">
            <a:xfrm>
              <a:off x="273" y="3557"/>
              <a:ext cx="4966" cy="443"/>
            </a:xfrm>
            <a:prstGeom prst="rect">
              <a:avLst/>
            </a:prstGeom>
            <a:gradFill rotWithShape="1">
              <a:gsLst>
                <a:gs pos="0">
                  <a:schemeClr val="tx1">
                    <a:alpha val="35001"/>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endParaRPr lang="en-US" dirty="0"/>
            </a:p>
          </p:txBody>
        </p:sp>
        <p:sp>
          <p:nvSpPr>
            <p:cNvPr id="42007" name="Rectangle 40"/>
            <p:cNvSpPr>
              <a:spLocks noChangeArrowheads="1"/>
            </p:cNvSpPr>
            <p:nvPr/>
          </p:nvSpPr>
          <p:spPr bwMode="auto">
            <a:xfrm>
              <a:off x="0" y="3675"/>
              <a:ext cx="5760" cy="477"/>
            </a:xfrm>
            <a:prstGeom prst="rect">
              <a:avLst/>
            </a:prstGeom>
            <a:gradFill rotWithShape="1">
              <a:gsLst>
                <a:gs pos="0">
                  <a:srgbClr val="8E8E95"/>
                </a:gs>
                <a:gs pos="100000">
                  <a:srgbClr val="424245"/>
                </a:gs>
              </a:gsLst>
              <a:lin ang="5400000" scaled="1"/>
            </a:gradFill>
            <a:ln w="28575" algn="ctr">
              <a:noFill/>
              <a:round/>
              <a:headEnd/>
              <a:tailEnd/>
            </a:ln>
          </p:spPr>
          <p:txBody>
            <a:bodyPr wrap="none" lIns="73025" tIns="36511" rIns="73025" bIns="36511" anchor="ctr"/>
            <a:lstStyle/>
            <a:p>
              <a:pPr defTabSz="814388"/>
              <a:endParaRPr lang="en-US" dirty="0"/>
            </a:p>
          </p:txBody>
        </p:sp>
        <p:sp>
          <p:nvSpPr>
            <p:cNvPr id="42008" name="Rectangle 42"/>
            <p:cNvSpPr>
              <a:spLocks noChangeArrowheads="1"/>
            </p:cNvSpPr>
            <p:nvPr/>
          </p:nvSpPr>
          <p:spPr bwMode="auto">
            <a:xfrm>
              <a:off x="832" y="3688"/>
              <a:ext cx="4091" cy="446"/>
            </a:xfrm>
            <a:prstGeom prst="rect">
              <a:avLst/>
            </a:prstGeom>
            <a:noFill/>
            <a:ln w="9525">
              <a:noFill/>
              <a:miter lim="800000"/>
              <a:headEnd/>
              <a:tailEnd/>
            </a:ln>
          </p:spPr>
          <p:txBody>
            <a:bodyPr>
              <a:spAutoFit/>
            </a:bodyPr>
            <a:lstStyle/>
            <a:p>
              <a:pPr algn="ctr" defTabSz="814388">
                <a:spcAft>
                  <a:spcPct val="25000"/>
                </a:spcAft>
              </a:pPr>
              <a:r>
                <a:rPr lang="en-US" altLang="en-US" sz="2000" dirty="0">
                  <a:solidFill>
                    <a:schemeClr val="bg1"/>
                  </a:solidFill>
                </a:rPr>
                <a:t>A Systems Approach to Streamline IT </a:t>
              </a:r>
              <a:br>
                <a:rPr lang="en-US" altLang="en-US" sz="2000" dirty="0">
                  <a:solidFill>
                    <a:schemeClr val="bg1"/>
                  </a:solidFill>
                </a:rPr>
              </a:br>
              <a:r>
                <a:rPr lang="en-US" altLang="en-US" sz="2000" dirty="0">
                  <a:solidFill>
                    <a:schemeClr val="bg1"/>
                  </a:solidFill>
                </a:rPr>
                <a:t>Risk Management for Security and Compliance</a:t>
              </a:r>
            </a:p>
          </p:txBody>
        </p:sp>
      </p:grpSp>
      <p:sp>
        <p:nvSpPr>
          <p:cNvPr id="41989" name="Text Box 14"/>
          <p:cNvSpPr txBox="1">
            <a:spLocks noChangeArrowheads="1"/>
          </p:cNvSpPr>
          <p:nvPr/>
        </p:nvSpPr>
        <p:spPr bwMode="auto">
          <a:xfrm>
            <a:off x="76200" y="2203450"/>
            <a:ext cx="1828800" cy="615950"/>
          </a:xfrm>
          <a:prstGeom prst="rect">
            <a:avLst/>
          </a:prstGeom>
          <a:noFill/>
          <a:ln w="9525">
            <a:noFill/>
            <a:miter lim="800000"/>
            <a:headEnd/>
            <a:tailEnd/>
          </a:ln>
        </p:spPr>
        <p:txBody>
          <a:bodyPr>
            <a:spAutoFit/>
          </a:bodyPr>
          <a:lstStyle/>
          <a:p>
            <a:pPr algn="ctr">
              <a:lnSpc>
                <a:spcPct val="85000"/>
              </a:lnSpc>
            </a:pPr>
            <a:r>
              <a:rPr lang="en-US" sz="2000" dirty="0">
                <a:solidFill>
                  <a:schemeClr val="accent1"/>
                </a:solidFill>
              </a:rPr>
              <a:t>Regulatory Compliance</a:t>
            </a:r>
          </a:p>
        </p:txBody>
      </p:sp>
      <p:sp>
        <p:nvSpPr>
          <p:cNvPr id="41990" name="Text Box 14"/>
          <p:cNvSpPr txBox="1">
            <a:spLocks noChangeArrowheads="1"/>
          </p:cNvSpPr>
          <p:nvPr/>
        </p:nvSpPr>
        <p:spPr bwMode="auto">
          <a:xfrm>
            <a:off x="5334000" y="4794250"/>
            <a:ext cx="1828800" cy="615950"/>
          </a:xfrm>
          <a:prstGeom prst="rect">
            <a:avLst/>
          </a:prstGeom>
          <a:noFill/>
          <a:ln w="9525">
            <a:noFill/>
            <a:miter lim="800000"/>
            <a:headEnd/>
            <a:tailEnd/>
          </a:ln>
        </p:spPr>
        <p:txBody>
          <a:bodyPr>
            <a:spAutoFit/>
          </a:bodyPr>
          <a:lstStyle/>
          <a:p>
            <a:pPr>
              <a:lnSpc>
                <a:spcPct val="85000"/>
              </a:lnSpc>
            </a:pPr>
            <a:r>
              <a:rPr lang="en-US" sz="2000" dirty="0">
                <a:solidFill>
                  <a:schemeClr val="accent1"/>
                </a:solidFill>
              </a:rPr>
              <a:t>Threat Management</a:t>
            </a:r>
          </a:p>
        </p:txBody>
      </p:sp>
      <p:sp>
        <p:nvSpPr>
          <p:cNvPr id="41991" name="Text Box 14"/>
          <p:cNvSpPr txBox="1">
            <a:spLocks noChangeArrowheads="1"/>
          </p:cNvSpPr>
          <p:nvPr/>
        </p:nvSpPr>
        <p:spPr bwMode="auto">
          <a:xfrm>
            <a:off x="7010400" y="2389188"/>
            <a:ext cx="1905000" cy="354012"/>
          </a:xfrm>
          <a:prstGeom prst="rect">
            <a:avLst/>
          </a:prstGeom>
          <a:noFill/>
          <a:ln w="9525">
            <a:noFill/>
            <a:miter lim="800000"/>
            <a:headEnd/>
            <a:tailEnd/>
          </a:ln>
        </p:spPr>
        <p:txBody>
          <a:bodyPr>
            <a:spAutoFit/>
          </a:bodyPr>
          <a:lstStyle/>
          <a:p>
            <a:pPr algn="ctr">
              <a:lnSpc>
                <a:spcPct val="85000"/>
              </a:lnSpc>
            </a:pPr>
            <a:r>
              <a:rPr lang="en-US" sz="2000" dirty="0">
                <a:solidFill>
                  <a:schemeClr val="accent1"/>
                </a:solidFill>
              </a:rPr>
              <a:t>Data Loss</a:t>
            </a:r>
          </a:p>
        </p:txBody>
      </p:sp>
      <p:grpSp>
        <p:nvGrpSpPr>
          <p:cNvPr id="41992" name="Group 35"/>
          <p:cNvGrpSpPr>
            <a:grpSpLocks/>
          </p:cNvGrpSpPr>
          <p:nvPr/>
        </p:nvGrpSpPr>
        <p:grpSpPr bwMode="auto">
          <a:xfrm>
            <a:off x="1828800" y="1058863"/>
            <a:ext cx="5432425" cy="4732337"/>
            <a:chOff x="1828800" y="685800"/>
            <a:chExt cx="5432298" cy="4731682"/>
          </a:xfrm>
        </p:grpSpPr>
        <p:grpSp>
          <p:nvGrpSpPr>
            <p:cNvPr id="41993" name="Group 33"/>
            <p:cNvGrpSpPr>
              <a:grpSpLocks/>
            </p:cNvGrpSpPr>
            <p:nvPr/>
          </p:nvGrpSpPr>
          <p:grpSpPr bwMode="auto">
            <a:xfrm>
              <a:off x="1828800" y="685800"/>
              <a:ext cx="5432298" cy="4731682"/>
              <a:chOff x="1828800" y="691965"/>
              <a:chExt cx="5432298" cy="4731682"/>
            </a:xfrm>
          </p:grpSpPr>
          <p:sp>
            <p:nvSpPr>
              <p:cNvPr id="37" name="Donut 36"/>
              <p:cNvSpPr/>
              <p:nvPr/>
            </p:nvSpPr>
            <p:spPr bwMode="auto">
              <a:xfrm>
                <a:off x="2438386" y="691965"/>
                <a:ext cx="4244876" cy="4244387"/>
              </a:xfrm>
              <a:prstGeom prst="donut">
                <a:avLst>
                  <a:gd name="adj" fmla="val 7741"/>
                </a:avLst>
              </a:prstGeom>
              <a:gradFill>
                <a:gsLst>
                  <a:gs pos="0">
                    <a:schemeClr val="tx2">
                      <a:lumMod val="20000"/>
                      <a:lumOff val="80000"/>
                      <a:alpha val="49000"/>
                    </a:schemeClr>
                  </a:gs>
                  <a:gs pos="100000">
                    <a:srgbClr val="000000">
                      <a:alpha val="0"/>
                    </a:srgbClr>
                  </a:gs>
                </a:gsLst>
                <a:lin ang="5400000" scaled="0"/>
              </a:gradFill>
              <a:ln w="9525" cap="flat" cmpd="sng" algn="ctr">
                <a:noFill/>
                <a:prstDash val="solid"/>
                <a:round/>
                <a:headEnd type="none" w="med" len="med"/>
                <a:tailEnd type="none" w="med" len="med"/>
              </a:ln>
              <a:effectLst/>
            </p:spPr>
            <p:txBody>
              <a:bodyPr wrap="none" lIns="82124" tIns="41061" rIns="82124" bIns="41061" anchor="ctr"/>
              <a:lstStyle/>
              <a:p>
                <a:pPr defTabSz="814388" fontAlgn="auto">
                  <a:spcBef>
                    <a:spcPts val="0"/>
                  </a:spcBef>
                  <a:spcAft>
                    <a:spcPts val="0"/>
                  </a:spcAft>
                  <a:defRPr/>
                </a:pPr>
                <a:endParaRPr lang="en-US" dirty="0">
                  <a:latin typeface="+mn-lt"/>
                </a:endParaRPr>
              </a:p>
            </p:txBody>
          </p:sp>
          <p:pic>
            <p:nvPicPr>
              <p:cNvPr id="41996" name="Picture 12"/>
              <p:cNvPicPr>
                <a:picLocks noChangeAspect="1" noChangeArrowheads="1"/>
              </p:cNvPicPr>
              <p:nvPr/>
            </p:nvPicPr>
            <p:blipFill>
              <a:blip r:embed="rId3" cstate="print"/>
              <a:srcRect/>
              <a:stretch>
                <a:fillRect/>
              </a:stretch>
            </p:blipFill>
            <p:spPr bwMode="auto">
              <a:xfrm>
                <a:off x="3592513" y="1835150"/>
                <a:ext cx="1952625" cy="1952625"/>
              </a:xfrm>
              <a:prstGeom prst="rect">
                <a:avLst/>
              </a:prstGeom>
              <a:noFill/>
              <a:ln w="9525" algn="ctr">
                <a:noFill/>
                <a:miter lim="800000"/>
                <a:headEnd/>
                <a:tailEnd/>
              </a:ln>
            </p:spPr>
          </p:pic>
          <p:grpSp>
            <p:nvGrpSpPr>
              <p:cNvPr id="41997" name="Group 25"/>
              <p:cNvGrpSpPr>
                <a:grpSpLocks/>
              </p:cNvGrpSpPr>
              <p:nvPr/>
            </p:nvGrpSpPr>
            <p:grpSpPr bwMode="auto">
              <a:xfrm>
                <a:off x="1828800" y="1577975"/>
                <a:ext cx="1395413" cy="1393825"/>
                <a:chOff x="374" y="2891"/>
                <a:chExt cx="879" cy="878"/>
              </a:xfrm>
            </p:grpSpPr>
            <p:pic>
              <p:nvPicPr>
                <p:cNvPr id="42003" name="Picture 17"/>
                <p:cNvPicPr>
                  <a:picLocks noChangeAspect="1" noChangeArrowheads="1"/>
                </p:cNvPicPr>
                <p:nvPr/>
              </p:nvPicPr>
              <p:blipFill>
                <a:blip r:embed="rId4" cstate="print"/>
                <a:srcRect/>
                <a:stretch>
                  <a:fillRect/>
                </a:stretch>
              </p:blipFill>
              <p:spPr bwMode="auto">
                <a:xfrm>
                  <a:off x="383" y="2901"/>
                  <a:ext cx="870" cy="868"/>
                </a:xfrm>
                <a:prstGeom prst="rect">
                  <a:avLst/>
                </a:prstGeom>
                <a:noFill/>
                <a:ln w="9525" algn="ctr">
                  <a:noFill/>
                  <a:miter lim="800000"/>
                  <a:headEnd/>
                  <a:tailEnd/>
                </a:ln>
              </p:spPr>
            </p:pic>
            <p:sp>
              <p:nvSpPr>
                <p:cNvPr id="42004" name="Oval 26"/>
                <p:cNvSpPr>
                  <a:spLocks noChangeArrowheads="1"/>
                </p:cNvSpPr>
                <p:nvPr/>
              </p:nvSpPr>
              <p:spPr bwMode="auto">
                <a:xfrm>
                  <a:off x="374" y="2891"/>
                  <a:ext cx="870" cy="870"/>
                </a:xfrm>
                <a:prstGeom prst="ellipse">
                  <a:avLst/>
                </a:prstGeom>
                <a:noFill/>
                <a:ln w="38100" algn="ctr">
                  <a:solidFill>
                    <a:schemeClr val="accent1"/>
                  </a:solidFill>
                  <a:round/>
                  <a:headEnd/>
                  <a:tailEnd/>
                </a:ln>
              </p:spPr>
              <p:txBody>
                <a:bodyPr wrap="none" anchor="ctr"/>
                <a:lstStyle/>
                <a:p>
                  <a:endParaRPr lang="en-US" dirty="0"/>
                </a:p>
              </p:txBody>
            </p:sp>
          </p:grpSp>
          <p:sp>
            <p:nvSpPr>
              <p:cNvPr id="27" name="Donut 26"/>
              <p:cNvSpPr/>
              <p:nvPr/>
            </p:nvSpPr>
            <p:spPr bwMode="auto">
              <a:xfrm>
                <a:off x="3274979" y="1523700"/>
                <a:ext cx="2571690" cy="2571394"/>
              </a:xfrm>
              <a:prstGeom prst="donut">
                <a:avLst>
                  <a:gd name="adj" fmla="val 7741"/>
                </a:avLst>
              </a:prstGeom>
              <a:gradFill>
                <a:gsLst>
                  <a:gs pos="0">
                    <a:schemeClr val="tx2">
                      <a:lumMod val="20000"/>
                      <a:lumOff val="80000"/>
                      <a:alpha val="49000"/>
                    </a:schemeClr>
                  </a:gs>
                  <a:gs pos="100000">
                    <a:srgbClr val="000000">
                      <a:alpha val="0"/>
                    </a:srgbClr>
                  </a:gs>
                </a:gsLst>
                <a:lin ang="5400000" scaled="0"/>
              </a:gradFill>
              <a:ln w="9525" cap="flat" cmpd="sng" algn="ctr">
                <a:noFill/>
                <a:prstDash val="solid"/>
                <a:round/>
                <a:headEnd type="none" w="med" len="med"/>
                <a:tailEnd type="none" w="med" len="med"/>
              </a:ln>
              <a:effectLst/>
            </p:spPr>
            <p:txBody>
              <a:bodyPr wrap="none" lIns="82124" tIns="41061" rIns="82124" bIns="41061" anchor="ctr"/>
              <a:lstStyle/>
              <a:p>
                <a:pPr defTabSz="814388" fontAlgn="auto">
                  <a:spcBef>
                    <a:spcPts val="0"/>
                  </a:spcBef>
                  <a:spcAft>
                    <a:spcPts val="0"/>
                  </a:spcAft>
                  <a:defRPr/>
                </a:pPr>
                <a:endParaRPr lang="en-US" dirty="0">
                  <a:latin typeface="+mn-lt"/>
                </a:endParaRPr>
              </a:p>
            </p:txBody>
          </p:sp>
          <p:grpSp>
            <p:nvGrpSpPr>
              <p:cNvPr id="41999" name="Group 38"/>
              <p:cNvGrpSpPr>
                <a:grpSpLocks/>
              </p:cNvGrpSpPr>
              <p:nvPr/>
            </p:nvGrpSpPr>
            <p:grpSpPr bwMode="auto">
              <a:xfrm>
                <a:off x="3871165" y="4038600"/>
                <a:ext cx="1386635" cy="1385047"/>
                <a:chOff x="3871165" y="4329953"/>
                <a:chExt cx="1386635" cy="1385047"/>
              </a:xfrm>
            </p:grpSpPr>
            <p:pic>
              <p:nvPicPr>
                <p:cNvPr id="42001" name="Picture 19"/>
                <p:cNvPicPr>
                  <a:picLocks noChangeAspect="1" noChangeArrowheads="1"/>
                </p:cNvPicPr>
                <p:nvPr/>
              </p:nvPicPr>
              <p:blipFill>
                <a:blip r:embed="rId5" cstate="print"/>
                <a:srcRect/>
                <a:stretch>
                  <a:fillRect/>
                </a:stretch>
              </p:blipFill>
              <p:spPr bwMode="auto">
                <a:xfrm>
                  <a:off x="3886200" y="4343400"/>
                  <a:ext cx="1371600" cy="1371600"/>
                </a:xfrm>
                <a:prstGeom prst="rect">
                  <a:avLst/>
                </a:prstGeom>
                <a:noFill/>
                <a:ln w="9525" algn="ctr">
                  <a:noFill/>
                  <a:miter lim="800000"/>
                  <a:headEnd/>
                  <a:tailEnd/>
                </a:ln>
              </p:spPr>
            </p:pic>
            <p:sp>
              <p:nvSpPr>
                <p:cNvPr id="42002" name="Oval 26"/>
                <p:cNvSpPr>
                  <a:spLocks noChangeArrowheads="1"/>
                </p:cNvSpPr>
                <p:nvPr/>
              </p:nvSpPr>
              <p:spPr bwMode="auto">
                <a:xfrm>
                  <a:off x="3871165" y="4329953"/>
                  <a:ext cx="1381125" cy="1381125"/>
                </a:xfrm>
                <a:prstGeom prst="ellipse">
                  <a:avLst/>
                </a:prstGeom>
                <a:noFill/>
                <a:ln w="38100" algn="ctr">
                  <a:solidFill>
                    <a:schemeClr val="accent1"/>
                  </a:solidFill>
                  <a:round/>
                  <a:headEnd/>
                  <a:tailEnd/>
                </a:ln>
              </p:spPr>
              <p:txBody>
                <a:bodyPr wrap="none" anchor="ctr"/>
                <a:lstStyle/>
                <a:p>
                  <a:endParaRPr lang="en-US" dirty="0"/>
                </a:p>
              </p:txBody>
            </p:sp>
          </p:grpSp>
          <p:pic>
            <p:nvPicPr>
              <p:cNvPr id="42000" name="Picture 18"/>
              <p:cNvPicPr>
                <a:picLocks noChangeAspect="1" noChangeArrowheads="1"/>
              </p:cNvPicPr>
              <p:nvPr/>
            </p:nvPicPr>
            <p:blipFill>
              <a:blip r:embed="rId6" cstate="print"/>
              <a:srcRect/>
              <a:stretch>
                <a:fillRect/>
              </a:stretch>
            </p:blipFill>
            <p:spPr bwMode="auto">
              <a:xfrm>
                <a:off x="5889498" y="1588643"/>
                <a:ext cx="1371600" cy="1371600"/>
              </a:xfrm>
              <a:prstGeom prst="rect">
                <a:avLst/>
              </a:prstGeom>
              <a:noFill/>
              <a:ln w="9525" algn="ctr">
                <a:noFill/>
                <a:miter lim="800000"/>
                <a:headEnd/>
                <a:tailEnd/>
              </a:ln>
            </p:spPr>
          </p:pic>
        </p:grpSp>
        <p:sp>
          <p:nvSpPr>
            <p:cNvPr id="41994" name="Oval 42"/>
            <p:cNvSpPr>
              <a:spLocks noChangeArrowheads="1"/>
            </p:cNvSpPr>
            <p:nvPr/>
          </p:nvSpPr>
          <p:spPr bwMode="auto">
            <a:xfrm>
              <a:off x="5870448" y="1572768"/>
              <a:ext cx="1381125" cy="1381125"/>
            </a:xfrm>
            <a:prstGeom prst="ellipse">
              <a:avLst/>
            </a:prstGeom>
            <a:noFill/>
            <a:ln w="38100" algn="ctr">
              <a:solidFill>
                <a:schemeClr val="accent1"/>
              </a:solidFill>
              <a:round/>
              <a:headEnd/>
              <a:tailEnd/>
            </a:ln>
          </p:spPr>
          <p:txBody>
            <a:bodyPr wrap="none" anchor="ctr"/>
            <a:lstStyle/>
            <a:p>
              <a:endParaRPr lang="en-US" dirty="0"/>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AutoShape 2"/>
          <p:cNvSpPr>
            <a:spLocks noChangeArrowheads="1"/>
          </p:cNvSpPr>
          <p:nvPr/>
        </p:nvSpPr>
        <p:spPr bwMode="auto">
          <a:xfrm rot="5400000">
            <a:off x="893762" y="-100012"/>
            <a:ext cx="6972301" cy="69723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56 w 21600"/>
              <a:gd name="T13" fmla="*/ 0 h 21600"/>
              <a:gd name="T14" fmla="*/ 21544 w 21600"/>
              <a:gd name="T15" fmla="*/ 10523 h 21600"/>
            </a:gdLst>
            <a:ahLst/>
            <a:cxnLst>
              <a:cxn ang="T8">
                <a:pos x="T0" y="T1"/>
              </a:cxn>
              <a:cxn ang="T9">
                <a:pos x="T2" y="T3"/>
              </a:cxn>
              <a:cxn ang="T10">
                <a:pos x="T4" y="T5"/>
              </a:cxn>
              <a:cxn ang="T11">
                <a:pos x="T6" y="T7"/>
              </a:cxn>
            </a:cxnLst>
            <a:rect l="T12" t="T13" r="T14" b="T15"/>
            <a:pathLst>
              <a:path w="21600" h="21600">
                <a:moveTo>
                  <a:pt x="8248" y="9843"/>
                </a:moveTo>
                <a:cubicBezTo>
                  <a:pt x="8647" y="8779"/>
                  <a:pt x="9664" y="8074"/>
                  <a:pt x="10800" y="8075"/>
                </a:cubicBezTo>
                <a:cubicBezTo>
                  <a:pt x="11935" y="8075"/>
                  <a:pt x="12952" y="8779"/>
                  <a:pt x="13351" y="9843"/>
                </a:cubicBezTo>
                <a:lnTo>
                  <a:pt x="20912" y="7007"/>
                </a:lnTo>
                <a:cubicBezTo>
                  <a:pt x="19331" y="2792"/>
                  <a:pt x="15301" y="-1"/>
                  <a:pt x="10799" y="0"/>
                </a:cubicBezTo>
                <a:cubicBezTo>
                  <a:pt x="6298" y="0"/>
                  <a:pt x="2268" y="2792"/>
                  <a:pt x="687" y="7007"/>
                </a:cubicBezTo>
                <a:close/>
              </a:path>
            </a:pathLst>
          </a:custGeom>
          <a:gradFill rotWithShape="1">
            <a:gsLst>
              <a:gs pos="0">
                <a:srgbClr val="A0C02A">
                  <a:alpha val="51999"/>
                </a:srgbClr>
              </a:gs>
              <a:gs pos="100000">
                <a:srgbClr val="4A5913">
                  <a:alpha val="0"/>
                </a:srgbClr>
              </a:gs>
            </a:gsLst>
            <a:path path="rect">
              <a:fillToRect l="50000" t="50000" r="50000" b="50000"/>
            </a:path>
          </a:gradFill>
          <a:ln w="19050" algn="ctr">
            <a:noFill/>
            <a:miter lim="800000"/>
            <a:headEnd/>
            <a:tailEnd/>
          </a:ln>
        </p:spPr>
        <p:txBody>
          <a:bodyPr lIns="82124" tIns="41061" rIns="82124" bIns="41061" anchor="ctr"/>
          <a:lstStyle/>
          <a:p>
            <a:endParaRPr lang="en-US" dirty="0"/>
          </a:p>
        </p:txBody>
      </p:sp>
      <p:sp>
        <p:nvSpPr>
          <p:cNvPr id="43011" name="Rectangle 3"/>
          <p:cNvSpPr>
            <a:spLocks noChangeArrowheads="1"/>
          </p:cNvSpPr>
          <p:nvPr/>
        </p:nvSpPr>
        <p:spPr bwMode="auto">
          <a:xfrm flipH="1">
            <a:off x="5626100" y="0"/>
            <a:ext cx="3517900" cy="6453188"/>
          </a:xfrm>
          <a:prstGeom prst="rect">
            <a:avLst/>
          </a:prstGeom>
          <a:gradFill rotWithShape="1">
            <a:gsLst>
              <a:gs pos="0">
                <a:schemeClr val="bg1"/>
              </a:gs>
              <a:gs pos="100000">
                <a:schemeClr val="bg1">
                  <a:alpha val="0"/>
                </a:schemeClr>
              </a:gs>
            </a:gsLst>
            <a:lin ang="0" scaled="1"/>
          </a:gradFill>
          <a:ln w="9525" algn="ctr">
            <a:noFill/>
            <a:miter lim="800000"/>
            <a:headEnd/>
            <a:tailEnd/>
          </a:ln>
        </p:spPr>
        <p:txBody>
          <a:bodyPr wrap="none" lIns="73025" tIns="36511" rIns="73025" bIns="36511" anchor="ctr"/>
          <a:lstStyle/>
          <a:p>
            <a:endParaRPr lang="en-US" dirty="0"/>
          </a:p>
        </p:txBody>
      </p:sp>
      <p:sp>
        <p:nvSpPr>
          <p:cNvPr id="1159172" name="AutoShape 4"/>
          <p:cNvSpPr>
            <a:spLocks noChangeArrowheads="1"/>
          </p:cNvSpPr>
          <p:nvPr/>
        </p:nvSpPr>
        <p:spPr bwMode="auto">
          <a:xfrm rot="16200000" flipH="1">
            <a:off x="995362" y="-100012"/>
            <a:ext cx="6972301" cy="69723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56 w 21600"/>
              <a:gd name="T13" fmla="*/ 0 h 21600"/>
              <a:gd name="T14" fmla="*/ 21544 w 21600"/>
              <a:gd name="T15" fmla="*/ 10523 h 21600"/>
            </a:gdLst>
            <a:ahLst/>
            <a:cxnLst>
              <a:cxn ang="T8">
                <a:pos x="T0" y="T1"/>
              </a:cxn>
              <a:cxn ang="T9">
                <a:pos x="T2" y="T3"/>
              </a:cxn>
              <a:cxn ang="T10">
                <a:pos x="T4" y="T5"/>
              </a:cxn>
              <a:cxn ang="T11">
                <a:pos x="T6" y="T7"/>
              </a:cxn>
            </a:cxnLst>
            <a:rect l="T12" t="T13" r="T14" b="T15"/>
            <a:pathLst>
              <a:path w="21600" h="21600">
                <a:moveTo>
                  <a:pt x="8248" y="9843"/>
                </a:moveTo>
                <a:cubicBezTo>
                  <a:pt x="8647" y="8779"/>
                  <a:pt x="9664" y="8074"/>
                  <a:pt x="10800" y="8075"/>
                </a:cubicBezTo>
                <a:cubicBezTo>
                  <a:pt x="11935" y="8075"/>
                  <a:pt x="12952" y="8779"/>
                  <a:pt x="13351" y="9843"/>
                </a:cubicBezTo>
                <a:lnTo>
                  <a:pt x="20912" y="7007"/>
                </a:lnTo>
                <a:cubicBezTo>
                  <a:pt x="19331" y="2792"/>
                  <a:pt x="15301" y="-1"/>
                  <a:pt x="10799" y="0"/>
                </a:cubicBezTo>
                <a:cubicBezTo>
                  <a:pt x="6298" y="0"/>
                  <a:pt x="2268" y="2792"/>
                  <a:pt x="687" y="7007"/>
                </a:cubicBezTo>
                <a:close/>
              </a:path>
            </a:pathLst>
          </a:custGeom>
          <a:gradFill rotWithShape="1">
            <a:gsLst>
              <a:gs pos="0">
                <a:srgbClr val="8A44AA">
                  <a:alpha val="70000"/>
                </a:srgbClr>
              </a:gs>
              <a:gs pos="100000">
                <a:srgbClr val="401F4F">
                  <a:alpha val="0"/>
                </a:srgbClr>
              </a:gs>
            </a:gsLst>
            <a:path path="rect">
              <a:fillToRect l="50000" t="50000" r="50000" b="50000"/>
            </a:path>
          </a:gradFill>
          <a:ln w="19050" algn="ctr">
            <a:noFill/>
            <a:miter lim="800000"/>
            <a:headEnd/>
            <a:tailEnd/>
          </a:ln>
        </p:spPr>
        <p:txBody>
          <a:bodyPr lIns="82124" tIns="41061" rIns="82124" bIns="41061" anchor="ctr"/>
          <a:lstStyle/>
          <a:p>
            <a:endParaRPr lang="en-US" dirty="0"/>
          </a:p>
        </p:txBody>
      </p:sp>
      <p:sp>
        <p:nvSpPr>
          <p:cNvPr id="34821" name="Rectangle 5"/>
          <p:cNvSpPr>
            <a:spLocks noChangeArrowheads="1"/>
          </p:cNvSpPr>
          <p:nvPr/>
        </p:nvSpPr>
        <p:spPr bwMode="auto">
          <a:xfrm>
            <a:off x="361950" y="176213"/>
            <a:ext cx="3308350" cy="6453187"/>
          </a:xfrm>
          <a:prstGeom prst="rect">
            <a:avLst/>
          </a:prstGeom>
          <a:gradFill rotWithShape="1">
            <a:gsLst>
              <a:gs pos="30000">
                <a:schemeClr val="bg1"/>
              </a:gs>
              <a:gs pos="100000">
                <a:schemeClr val="bg1">
                  <a:alpha val="0"/>
                </a:schemeClr>
              </a:gs>
            </a:gsLst>
            <a:lin ang="0" scaled="1"/>
          </a:gradFill>
          <a:ln w="9525" algn="ctr">
            <a:noFill/>
            <a:miter lim="800000"/>
            <a:headEnd/>
            <a:tailEnd/>
          </a:ln>
        </p:spPr>
        <p:txBody>
          <a:bodyPr wrap="none" lIns="73025" tIns="36511" rIns="73025" bIns="36511" anchor="ctr"/>
          <a:lstStyle/>
          <a:p>
            <a:pPr fontAlgn="auto">
              <a:spcBef>
                <a:spcPts val="0"/>
              </a:spcBef>
              <a:spcAft>
                <a:spcPts val="0"/>
              </a:spcAft>
              <a:defRPr/>
            </a:pPr>
            <a:endParaRPr lang="en-US" dirty="0">
              <a:latin typeface="Arial" pitchFamily="34" charset="0"/>
            </a:endParaRPr>
          </a:p>
        </p:txBody>
      </p:sp>
      <p:sp>
        <p:nvSpPr>
          <p:cNvPr id="34822" name="Oval 6"/>
          <p:cNvSpPr>
            <a:spLocks noChangeArrowheads="1"/>
          </p:cNvSpPr>
          <p:nvPr/>
        </p:nvSpPr>
        <p:spPr bwMode="auto">
          <a:xfrm>
            <a:off x="2940050" y="1844675"/>
            <a:ext cx="3041650" cy="3041650"/>
          </a:xfrm>
          <a:prstGeom prst="ellipse">
            <a:avLst/>
          </a:prstGeom>
          <a:gradFill rotWithShape="1">
            <a:gsLst>
              <a:gs pos="0">
                <a:schemeClr val="accent1">
                  <a:lumMod val="20000"/>
                  <a:lumOff val="80000"/>
                </a:schemeClr>
              </a:gs>
              <a:gs pos="100000">
                <a:srgbClr val="000000">
                  <a:alpha val="0"/>
                </a:srgbClr>
              </a:gs>
            </a:gsLst>
            <a:path path="shape">
              <a:fillToRect l="50000" t="50000" r="50000" b="50000"/>
            </a:path>
          </a:gradFill>
          <a:ln w="19050" algn="ctr">
            <a:noFill/>
            <a:round/>
            <a:headEnd/>
            <a:tailEnd/>
          </a:ln>
        </p:spPr>
        <p:txBody>
          <a:bodyPr lIns="82124" tIns="41061" rIns="82124" bIns="41061" anchor="ctr"/>
          <a:lstStyle/>
          <a:p>
            <a:pPr fontAlgn="auto">
              <a:spcBef>
                <a:spcPts val="0"/>
              </a:spcBef>
              <a:spcAft>
                <a:spcPts val="0"/>
              </a:spcAft>
              <a:defRPr/>
            </a:pPr>
            <a:endParaRPr lang="en-US" dirty="0">
              <a:latin typeface="Arial" pitchFamily="34" charset="0"/>
            </a:endParaRPr>
          </a:p>
        </p:txBody>
      </p:sp>
      <p:sp>
        <p:nvSpPr>
          <p:cNvPr id="43017" name="Rectangle 51"/>
          <p:cNvSpPr>
            <a:spLocks noGrp="1"/>
          </p:cNvSpPr>
          <p:nvPr>
            <p:ph type="title" idx="4294967295"/>
          </p:nvPr>
        </p:nvSpPr>
        <p:spPr/>
        <p:txBody>
          <a:bodyPr/>
          <a:lstStyle/>
          <a:p>
            <a:pPr eaLnBrk="1" hangingPunct="1"/>
            <a:r>
              <a:rPr lang="en-US" dirty="0" smtClean="0"/>
              <a:t>Cisco MGN 2.0—Security Architectures</a:t>
            </a:r>
          </a:p>
        </p:txBody>
      </p:sp>
      <p:grpSp>
        <p:nvGrpSpPr>
          <p:cNvPr id="2" name="Group 8"/>
          <p:cNvGrpSpPr>
            <a:grpSpLocks/>
          </p:cNvGrpSpPr>
          <p:nvPr/>
        </p:nvGrpSpPr>
        <p:grpSpPr bwMode="auto">
          <a:xfrm>
            <a:off x="2957513" y="1749425"/>
            <a:ext cx="5840412" cy="3389313"/>
            <a:chOff x="1863" y="1102"/>
            <a:chExt cx="3679" cy="2135"/>
          </a:xfrm>
        </p:grpSpPr>
        <p:grpSp>
          <p:nvGrpSpPr>
            <p:cNvPr id="43043" name="Group 9"/>
            <p:cNvGrpSpPr>
              <a:grpSpLocks/>
            </p:cNvGrpSpPr>
            <p:nvPr/>
          </p:nvGrpSpPr>
          <p:grpSpPr bwMode="auto">
            <a:xfrm>
              <a:off x="1863" y="1162"/>
              <a:ext cx="1956" cy="1962"/>
              <a:chOff x="1863" y="1162"/>
              <a:chExt cx="1956" cy="1962"/>
            </a:xfrm>
          </p:grpSpPr>
          <p:sp>
            <p:nvSpPr>
              <p:cNvPr id="43050" name="AutoShape 10"/>
              <p:cNvSpPr>
                <a:spLocks noChangeArrowheads="1"/>
              </p:cNvSpPr>
              <p:nvPr/>
            </p:nvSpPr>
            <p:spPr bwMode="auto">
              <a:xfrm rot="5400000">
                <a:off x="1863" y="1192"/>
                <a:ext cx="1896" cy="18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71 w 21600"/>
                  <a:gd name="T13" fmla="*/ 0 h 21600"/>
                  <a:gd name="T14" fmla="*/ 21429 w 21600"/>
                  <a:gd name="T15" fmla="*/ 8920 h 21600"/>
                </a:gdLst>
                <a:ahLst/>
                <a:cxnLst>
                  <a:cxn ang="T8">
                    <a:pos x="T0" y="T1"/>
                  </a:cxn>
                  <a:cxn ang="T9">
                    <a:pos x="T2" y="T3"/>
                  </a:cxn>
                  <a:cxn ang="T10">
                    <a:pos x="T4" y="T5"/>
                  </a:cxn>
                  <a:cxn ang="T11">
                    <a:pos x="T6" y="T7"/>
                  </a:cxn>
                </a:cxnLst>
                <a:rect l="T12" t="T13" r="T14" b="T15"/>
                <a:pathLst>
                  <a:path w="21600" h="21600">
                    <a:moveTo>
                      <a:pt x="1264" y="6425"/>
                    </a:moveTo>
                    <a:cubicBezTo>
                      <a:pt x="2974" y="2698"/>
                      <a:pt x="6699" y="308"/>
                      <a:pt x="10800" y="309"/>
                    </a:cubicBezTo>
                    <a:cubicBezTo>
                      <a:pt x="14900" y="309"/>
                      <a:pt x="18625" y="2698"/>
                      <a:pt x="20335" y="6425"/>
                    </a:cubicBezTo>
                    <a:lnTo>
                      <a:pt x="20616" y="6296"/>
                    </a:lnTo>
                    <a:cubicBezTo>
                      <a:pt x="18855" y="2459"/>
                      <a:pt x="15021" y="-1"/>
                      <a:pt x="10799" y="0"/>
                    </a:cubicBezTo>
                    <a:cubicBezTo>
                      <a:pt x="6578" y="0"/>
                      <a:pt x="2744" y="2459"/>
                      <a:pt x="983" y="6296"/>
                    </a:cubicBezTo>
                    <a:close/>
                  </a:path>
                </a:pathLst>
              </a:custGeom>
              <a:solidFill>
                <a:srgbClr val="A0C02A"/>
              </a:solidFill>
              <a:ln w="19050" algn="ctr">
                <a:noFill/>
                <a:miter lim="800000"/>
                <a:headEnd/>
                <a:tailEnd/>
              </a:ln>
            </p:spPr>
            <p:txBody>
              <a:bodyPr lIns="82124" tIns="41061" rIns="82124" bIns="41061" anchor="ctr"/>
              <a:lstStyle/>
              <a:p>
                <a:endParaRPr lang="en-US" dirty="0"/>
              </a:p>
            </p:txBody>
          </p:sp>
          <p:sp>
            <p:nvSpPr>
              <p:cNvPr id="43051" name="Oval 11"/>
              <p:cNvSpPr>
                <a:spLocks noChangeArrowheads="1"/>
              </p:cNvSpPr>
              <p:nvPr/>
            </p:nvSpPr>
            <p:spPr bwMode="auto">
              <a:xfrm>
                <a:off x="3627" y="2260"/>
                <a:ext cx="192" cy="192"/>
              </a:xfrm>
              <a:prstGeom prst="ellipse">
                <a:avLst/>
              </a:prstGeom>
              <a:gradFill rotWithShape="1">
                <a:gsLst>
                  <a:gs pos="0">
                    <a:srgbClr val="92D050"/>
                  </a:gs>
                  <a:gs pos="78999">
                    <a:srgbClr val="365A16"/>
                  </a:gs>
                  <a:gs pos="100000">
                    <a:srgbClr val="365A16"/>
                  </a:gs>
                </a:gsLst>
                <a:path path="shape">
                  <a:fillToRect l="50000" t="50000" r="50000" b="50000"/>
                </a:path>
              </a:gradFill>
              <a:ln w="25400" algn="ctr">
                <a:solidFill>
                  <a:srgbClr val="92D050"/>
                </a:solidFill>
                <a:round/>
                <a:headEnd/>
                <a:tailEnd/>
              </a:ln>
            </p:spPr>
            <p:txBody>
              <a:bodyPr lIns="82124" tIns="41061" rIns="82124" bIns="41061" anchor="ctr"/>
              <a:lstStyle/>
              <a:p>
                <a:endParaRPr lang="en-US" dirty="0"/>
              </a:p>
            </p:txBody>
          </p:sp>
          <p:sp>
            <p:nvSpPr>
              <p:cNvPr id="43052" name="Oval 12"/>
              <p:cNvSpPr>
                <a:spLocks noChangeArrowheads="1"/>
              </p:cNvSpPr>
              <p:nvPr/>
            </p:nvSpPr>
            <p:spPr bwMode="auto">
              <a:xfrm>
                <a:off x="3411" y="2680"/>
                <a:ext cx="192" cy="192"/>
              </a:xfrm>
              <a:prstGeom prst="ellipse">
                <a:avLst/>
              </a:prstGeom>
              <a:gradFill rotWithShape="1">
                <a:gsLst>
                  <a:gs pos="0">
                    <a:srgbClr val="92D050"/>
                  </a:gs>
                  <a:gs pos="78999">
                    <a:srgbClr val="365A16"/>
                  </a:gs>
                  <a:gs pos="100000">
                    <a:srgbClr val="365A16"/>
                  </a:gs>
                </a:gsLst>
                <a:path path="shape">
                  <a:fillToRect l="50000" t="50000" r="50000" b="50000"/>
                </a:path>
              </a:gradFill>
              <a:ln w="25400" algn="ctr">
                <a:solidFill>
                  <a:srgbClr val="92D050"/>
                </a:solidFill>
                <a:round/>
                <a:headEnd/>
                <a:tailEnd/>
              </a:ln>
            </p:spPr>
            <p:txBody>
              <a:bodyPr lIns="82124" tIns="41061" rIns="82124" bIns="41061" anchor="ctr"/>
              <a:lstStyle/>
              <a:p>
                <a:endParaRPr lang="en-US" dirty="0"/>
              </a:p>
            </p:txBody>
          </p:sp>
          <p:sp>
            <p:nvSpPr>
              <p:cNvPr id="43053" name="Oval 13"/>
              <p:cNvSpPr>
                <a:spLocks noChangeArrowheads="1"/>
              </p:cNvSpPr>
              <p:nvPr/>
            </p:nvSpPr>
            <p:spPr bwMode="auto">
              <a:xfrm>
                <a:off x="3045" y="2932"/>
                <a:ext cx="192" cy="192"/>
              </a:xfrm>
              <a:prstGeom prst="ellipse">
                <a:avLst/>
              </a:prstGeom>
              <a:gradFill rotWithShape="1">
                <a:gsLst>
                  <a:gs pos="0">
                    <a:srgbClr val="92D050"/>
                  </a:gs>
                  <a:gs pos="78999">
                    <a:srgbClr val="365A16"/>
                  </a:gs>
                  <a:gs pos="100000">
                    <a:srgbClr val="365A16"/>
                  </a:gs>
                </a:gsLst>
                <a:path path="shape">
                  <a:fillToRect l="50000" t="50000" r="50000" b="50000"/>
                </a:path>
              </a:gradFill>
              <a:ln w="25400" algn="ctr">
                <a:solidFill>
                  <a:srgbClr val="92D050"/>
                </a:solidFill>
                <a:round/>
                <a:headEnd/>
                <a:tailEnd/>
              </a:ln>
            </p:spPr>
            <p:txBody>
              <a:bodyPr lIns="82124" tIns="41061" rIns="82124" bIns="41061" anchor="ctr"/>
              <a:lstStyle/>
              <a:p>
                <a:endParaRPr lang="en-US" dirty="0"/>
              </a:p>
            </p:txBody>
          </p:sp>
          <p:sp>
            <p:nvSpPr>
              <p:cNvPr id="43054" name="Oval 14"/>
              <p:cNvSpPr>
                <a:spLocks noChangeArrowheads="1"/>
              </p:cNvSpPr>
              <p:nvPr/>
            </p:nvSpPr>
            <p:spPr bwMode="auto">
              <a:xfrm>
                <a:off x="3045" y="1162"/>
                <a:ext cx="192" cy="192"/>
              </a:xfrm>
              <a:prstGeom prst="ellipse">
                <a:avLst/>
              </a:prstGeom>
              <a:gradFill rotWithShape="1">
                <a:gsLst>
                  <a:gs pos="0">
                    <a:srgbClr val="92D050"/>
                  </a:gs>
                  <a:gs pos="78999">
                    <a:srgbClr val="365A16"/>
                  </a:gs>
                  <a:gs pos="100000">
                    <a:srgbClr val="365A16"/>
                  </a:gs>
                </a:gsLst>
                <a:path path="shape">
                  <a:fillToRect l="50000" t="50000" r="50000" b="50000"/>
                </a:path>
              </a:gradFill>
              <a:ln w="25400" algn="ctr">
                <a:solidFill>
                  <a:srgbClr val="92D050"/>
                </a:solidFill>
                <a:round/>
                <a:headEnd/>
                <a:tailEnd/>
              </a:ln>
            </p:spPr>
            <p:txBody>
              <a:bodyPr lIns="82124" tIns="41061" rIns="82124" bIns="41061" anchor="ctr"/>
              <a:lstStyle/>
              <a:p>
                <a:endParaRPr lang="en-US" dirty="0"/>
              </a:p>
            </p:txBody>
          </p:sp>
          <p:sp>
            <p:nvSpPr>
              <p:cNvPr id="43055" name="Oval 15"/>
              <p:cNvSpPr>
                <a:spLocks noChangeArrowheads="1"/>
              </p:cNvSpPr>
              <p:nvPr/>
            </p:nvSpPr>
            <p:spPr bwMode="auto">
              <a:xfrm>
                <a:off x="3627" y="1822"/>
                <a:ext cx="192" cy="192"/>
              </a:xfrm>
              <a:prstGeom prst="ellipse">
                <a:avLst/>
              </a:prstGeom>
              <a:gradFill rotWithShape="1">
                <a:gsLst>
                  <a:gs pos="0">
                    <a:srgbClr val="92D050"/>
                  </a:gs>
                  <a:gs pos="78999">
                    <a:srgbClr val="365A16"/>
                  </a:gs>
                  <a:gs pos="100000">
                    <a:srgbClr val="365A16"/>
                  </a:gs>
                </a:gsLst>
                <a:path path="shape">
                  <a:fillToRect l="50000" t="50000" r="50000" b="50000"/>
                </a:path>
              </a:gradFill>
              <a:ln w="25400" algn="ctr">
                <a:solidFill>
                  <a:srgbClr val="92D050"/>
                </a:solidFill>
                <a:round/>
                <a:headEnd/>
                <a:tailEnd/>
              </a:ln>
            </p:spPr>
            <p:txBody>
              <a:bodyPr lIns="82124" tIns="41061" rIns="82124" bIns="41061" anchor="ctr"/>
              <a:lstStyle/>
              <a:p>
                <a:endParaRPr lang="en-US" dirty="0"/>
              </a:p>
            </p:txBody>
          </p:sp>
          <p:sp>
            <p:nvSpPr>
              <p:cNvPr id="43056" name="Oval 16"/>
              <p:cNvSpPr>
                <a:spLocks noChangeArrowheads="1"/>
              </p:cNvSpPr>
              <p:nvPr/>
            </p:nvSpPr>
            <p:spPr bwMode="auto">
              <a:xfrm>
                <a:off x="3411" y="1420"/>
                <a:ext cx="192" cy="192"/>
              </a:xfrm>
              <a:prstGeom prst="ellipse">
                <a:avLst/>
              </a:prstGeom>
              <a:gradFill rotWithShape="1">
                <a:gsLst>
                  <a:gs pos="0">
                    <a:srgbClr val="92D050"/>
                  </a:gs>
                  <a:gs pos="78999">
                    <a:srgbClr val="365A16"/>
                  </a:gs>
                  <a:gs pos="100000">
                    <a:srgbClr val="365A16"/>
                  </a:gs>
                </a:gsLst>
                <a:path path="shape">
                  <a:fillToRect l="50000" t="50000" r="50000" b="50000"/>
                </a:path>
              </a:gradFill>
              <a:ln w="25400" algn="ctr">
                <a:solidFill>
                  <a:srgbClr val="92D050"/>
                </a:solidFill>
                <a:round/>
                <a:headEnd/>
                <a:tailEnd/>
              </a:ln>
            </p:spPr>
            <p:txBody>
              <a:bodyPr lIns="82124" tIns="41061" rIns="82124" bIns="41061" anchor="ctr"/>
              <a:lstStyle/>
              <a:p>
                <a:endParaRPr lang="en-US" dirty="0"/>
              </a:p>
            </p:txBody>
          </p:sp>
        </p:grpSp>
        <p:sp>
          <p:nvSpPr>
            <p:cNvPr id="43044" name="Text Box 10"/>
            <p:cNvSpPr txBox="1">
              <a:spLocks noChangeArrowheads="1"/>
            </p:cNvSpPr>
            <p:nvPr/>
          </p:nvSpPr>
          <p:spPr bwMode="auto">
            <a:xfrm>
              <a:off x="3354" y="1102"/>
              <a:ext cx="1882" cy="202"/>
            </a:xfrm>
            <a:prstGeom prst="rect">
              <a:avLst/>
            </a:prstGeom>
            <a:noFill/>
            <a:ln w="9525">
              <a:noFill/>
              <a:miter lim="800000"/>
              <a:headEnd/>
              <a:tailEnd/>
            </a:ln>
          </p:spPr>
          <p:txBody>
            <a:bodyPr wrap="none" lIns="73928" tIns="36963" rIns="73928" bIns="36963"/>
            <a:lstStyle/>
            <a:p>
              <a:pPr defTabSz="733425"/>
              <a:r>
                <a:rPr lang="en-US" sz="1200" dirty="0">
                  <a:ea typeface="ＭＳ Ｐゴシック" charset="-128"/>
                </a:rPr>
                <a:t>Provides </a:t>
              </a:r>
              <a:r>
                <a:rPr lang="en-US" sz="1200" dirty="0" smtClean="0">
                  <a:ea typeface="ＭＳ Ｐゴシック" charset="-128"/>
                </a:rPr>
                <a:t>architecture </a:t>
              </a:r>
              <a:r>
                <a:rPr lang="en-US" sz="1200" dirty="0">
                  <a:ea typeface="ＭＳ Ｐゴシック" charset="-128"/>
                </a:rPr>
                <a:t>to </a:t>
              </a:r>
              <a:r>
                <a:rPr lang="en-US" sz="1200" dirty="0" smtClean="0">
                  <a:ea typeface="ＭＳ Ｐゴシック" charset="-128"/>
                </a:rPr>
                <a:t>help meet various </a:t>
              </a:r>
              <a:r>
                <a:rPr lang="en-US" sz="1200" dirty="0">
                  <a:ea typeface="ＭＳ Ｐゴシック" charset="-128"/>
                </a:rPr>
                <a:t>r</a:t>
              </a:r>
              <a:r>
                <a:rPr lang="en-US" sz="1200" dirty="0" smtClean="0">
                  <a:ea typeface="ＭＳ Ｐゴシック" charset="-128"/>
                </a:rPr>
                <a:t>egulatory</a:t>
              </a:r>
              <a:endParaRPr lang="en-US" sz="1200" dirty="0">
                <a:ea typeface="ＭＳ Ｐゴシック" charset="-128"/>
              </a:endParaRPr>
            </a:p>
            <a:p>
              <a:pPr defTabSz="733425"/>
              <a:r>
                <a:rPr lang="en-US" sz="1200" dirty="0">
                  <a:ea typeface="ＭＳ Ｐゴシック" charset="-128"/>
                </a:rPr>
                <a:t>r</a:t>
              </a:r>
              <a:r>
                <a:rPr lang="en-US" sz="1200" dirty="0" smtClean="0">
                  <a:ea typeface="ＭＳ Ｐゴシック" charset="-128"/>
                </a:rPr>
                <a:t>equirements</a:t>
              </a:r>
              <a:endParaRPr lang="en-US" sz="1200" dirty="0">
                <a:ea typeface="ＭＳ Ｐゴシック" charset="-128"/>
              </a:endParaRPr>
            </a:p>
          </p:txBody>
        </p:sp>
        <p:sp>
          <p:nvSpPr>
            <p:cNvPr id="43045" name="Text Box 11"/>
            <p:cNvSpPr txBox="1">
              <a:spLocks noChangeArrowheads="1"/>
            </p:cNvSpPr>
            <p:nvPr/>
          </p:nvSpPr>
          <p:spPr bwMode="auto">
            <a:xfrm>
              <a:off x="3850" y="1805"/>
              <a:ext cx="1251" cy="203"/>
            </a:xfrm>
            <a:prstGeom prst="rect">
              <a:avLst/>
            </a:prstGeom>
            <a:noFill/>
            <a:ln w="9525">
              <a:noFill/>
              <a:miter lim="800000"/>
              <a:headEnd/>
              <a:tailEnd/>
            </a:ln>
          </p:spPr>
          <p:txBody>
            <a:bodyPr wrap="none" lIns="73928" tIns="36963" rIns="73928" bIns="36963"/>
            <a:lstStyle/>
            <a:p>
              <a:pPr defTabSz="733425"/>
              <a:r>
                <a:rPr lang="en-US" sz="1200" dirty="0" smtClean="0">
                  <a:ea typeface="ＭＳ Ｐゴシック" charset="-128"/>
                </a:rPr>
                <a:t>Provides Security of PHI </a:t>
              </a:r>
              <a:r>
                <a:rPr lang="en-US" sz="1200" dirty="0">
                  <a:ea typeface="ＭＳ Ｐゴシック" charset="-128"/>
                </a:rPr>
                <a:t>and PCI Data</a:t>
              </a:r>
            </a:p>
            <a:p>
              <a:pPr defTabSz="733425"/>
              <a:r>
                <a:rPr lang="en-US" sz="1200" dirty="0">
                  <a:ea typeface="ＭＳ Ｐゴシック" charset="-128"/>
                </a:rPr>
                <a:t>Secure Today and Tomorrow</a:t>
              </a:r>
            </a:p>
          </p:txBody>
        </p:sp>
        <p:sp>
          <p:nvSpPr>
            <p:cNvPr id="43046" name="Text Box 10"/>
            <p:cNvSpPr txBox="1">
              <a:spLocks noChangeArrowheads="1"/>
            </p:cNvSpPr>
            <p:nvPr/>
          </p:nvSpPr>
          <p:spPr bwMode="auto">
            <a:xfrm>
              <a:off x="3668" y="2701"/>
              <a:ext cx="1874" cy="219"/>
            </a:xfrm>
            <a:prstGeom prst="rect">
              <a:avLst/>
            </a:prstGeom>
            <a:noFill/>
            <a:ln w="9525">
              <a:noFill/>
              <a:miter lim="800000"/>
              <a:headEnd/>
              <a:tailEnd/>
            </a:ln>
          </p:spPr>
          <p:txBody>
            <a:bodyPr wrap="none" lIns="73928" tIns="36963" rIns="73928" bIns="36963"/>
            <a:lstStyle/>
            <a:p>
              <a:pPr defTabSz="733425"/>
              <a:r>
                <a:rPr lang="en-US" sz="1200" dirty="0">
                  <a:ea typeface="ＭＳ Ｐゴシック" charset="-128"/>
                </a:rPr>
                <a:t>Provides </a:t>
              </a:r>
              <a:r>
                <a:rPr lang="en-US" sz="1200" dirty="0" smtClean="0">
                  <a:ea typeface="ＭＳ Ｐゴシック" charset="-128"/>
                </a:rPr>
                <a:t>Highly Secure </a:t>
              </a:r>
              <a:r>
                <a:rPr lang="en-US" sz="1200" dirty="0">
                  <a:ea typeface="ＭＳ Ｐゴシック" charset="-128"/>
                </a:rPr>
                <a:t>Access to Clinical</a:t>
              </a:r>
              <a:br>
                <a:rPr lang="en-US" sz="1200" dirty="0">
                  <a:ea typeface="ＭＳ Ｐゴシック" charset="-128"/>
                </a:rPr>
              </a:br>
              <a:r>
                <a:rPr lang="en-US" sz="1200" dirty="0">
                  <a:ea typeface="ＭＳ Ｐゴシック" charset="-128"/>
                </a:rPr>
                <a:t>Network Resources</a:t>
              </a:r>
            </a:p>
          </p:txBody>
        </p:sp>
        <p:sp>
          <p:nvSpPr>
            <p:cNvPr id="43047" name="Text Box 11"/>
            <p:cNvSpPr txBox="1">
              <a:spLocks noChangeArrowheads="1"/>
            </p:cNvSpPr>
            <p:nvPr/>
          </p:nvSpPr>
          <p:spPr bwMode="auto">
            <a:xfrm>
              <a:off x="3846" y="2284"/>
              <a:ext cx="1251" cy="203"/>
            </a:xfrm>
            <a:prstGeom prst="rect">
              <a:avLst/>
            </a:prstGeom>
            <a:noFill/>
            <a:ln w="9525">
              <a:noFill/>
              <a:miter lim="800000"/>
              <a:headEnd/>
              <a:tailEnd/>
            </a:ln>
          </p:spPr>
          <p:txBody>
            <a:bodyPr wrap="none" lIns="73928" tIns="36963" rIns="73928" bIns="36963"/>
            <a:lstStyle/>
            <a:p>
              <a:pPr defTabSz="733425"/>
              <a:r>
                <a:rPr lang="en-US" sz="1200" dirty="0">
                  <a:ea typeface="ＭＳ Ｐゴシック" charset="-128"/>
                </a:rPr>
                <a:t>Leverage SAFE Architecture to Prevent</a:t>
              </a:r>
            </a:p>
            <a:p>
              <a:pPr defTabSz="733425"/>
              <a:r>
                <a:rPr lang="en-US" sz="1200" dirty="0">
                  <a:ea typeface="ＭＳ Ｐゴシック" charset="-128"/>
                </a:rPr>
                <a:t>Data Loss </a:t>
              </a:r>
            </a:p>
          </p:txBody>
        </p:sp>
        <p:sp>
          <p:nvSpPr>
            <p:cNvPr id="43048" name="Text Box 11"/>
            <p:cNvSpPr txBox="1">
              <a:spLocks noChangeArrowheads="1"/>
            </p:cNvSpPr>
            <p:nvPr/>
          </p:nvSpPr>
          <p:spPr bwMode="auto">
            <a:xfrm>
              <a:off x="3654" y="1438"/>
              <a:ext cx="1449" cy="202"/>
            </a:xfrm>
            <a:prstGeom prst="rect">
              <a:avLst/>
            </a:prstGeom>
            <a:noFill/>
            <a:ln w="9525">
              <a:noFill/>
              <a:miter lim="800000"/>
              <a:headEnd/>
              <a:tailEnd/>
            </a:ln>
          </p:spPr>
          <p:txBody>
            <a:bodyPr wrap="none" lIns="73928" tIns="36963" rIns="73928" bIns="36963"/>
            <a:lstStyle/>
            <a:p>
              <a:pPr defTabSz="733425"/>
              <a:r>
                <a:rPr lang="en-US" sz="1200" dirty="0">
                  <a:ea typeface="ＭＳ Ｐゴシック" charset="-128"/>
                </a:rPr>
                <a:t>Integrate Security into Network to </a:t>
              </a:r>
              <a:br>
                <a:rPr lang="en-US" sz="1200" dirty="0">
                  <a:ea typeface="ＭＳ Ｐゴシック" charset="-128"/>
                </a:rPr>
              </a:br>
              <a:r>
                <a:rPr lang="en-US" sz="1200" dirty="0">
                  <a:ea typeface="ＭＳ Ｐゴシック" charset="-128"/>
                </a:rPr>
                <a:t>Meet Audits</a:t>
              </a:r>
            </a:p>
          </p:txBody>
        </p:sp>
        <p:sp>
          <p:nvSpPr>
            <p:cNvPr id="43049" name="Text Box 11"/>
            <p:cNvSpPr txBox="1">
              <a:spLocks noChangeArrowheads="1"/>
            </p:cNvSpPr>
            <p:nvPr/>
          </p:nvSpPr>
          <p:spPr bwMode="auto">
            <a:xfrm>
              <a:off x="3276" y="3035"/>
              <a:ext cx="1995" cy="202"/>
            </a:xfrm>
            <a:prstGeom prst="rect">
              <a:avLst/>
            </a:prstGeom>
            <a:noFill/>
            <a:ln w="9525">
              <a:noFill/>
              <a:miter lim="800000"/>
              <a:headEnd/>
              <a:tailEnd/>
            </a:ln>
          </p:spPr>
          <p:txBody>
            <a:bodyPr wrap="none" lIns="73928" tIns="36963" rIns="73928" bIns="36963"/>
            <a:lstStyle/>
            <a:p>
              <a:pPr defTabSz="733425"/>
              <a:r>
                <a:rPr lang="en-US" sz="1200" dirty="0">
                  <a:ea typeface="ＭＳ Ｐゴシック" charset="-128"/>
                </a:rPr>
                <a:t>Utilize Best Practices in Securing IT </a:t>
              </a:r>
              <a:br>
                <a:rPr lang="en-US" sz="1200" dirty="0">
                  <a:ea typeface="ＭＳ Ｐゴシック" charset="-128"/>
                </a:rPr>
              </a:br>
              <a:r>
                <a:rPr lang="en-US" sz="1200" dirty="0">
                  <a:ea typeface="ＭＳ Ｐゴシック" charset="-128"/>
                </a:rPr>
                <a:t>and Voice Systems</a:t>
              </a:r>
            </a:p>
          </p:txBody>
        </p:sp>
      </p:grpSp>
      <p:grpSp>
        <p:nvGrpSpPr>
          <p:cNvPr id="4" name="Group 23"/>
          <p:cNvGrpSpPr>
            <a:grpSpLocks/>
          </p:cNvGrpSpPr>
          <p:nvPr/>
        </p:nvGrpSpPr>
        <p:grpSpPr bwMode="auto">
          <a:xfrm>
            <a:off x="1141413" y="1806575"/>
            <a:ext cx="4919662" cy="3284538"/>
            <a:chOff x="719" y="1138"/>
            <a:chExt cx="3099" cy="2069"/>
          </a:xfrm>
        </p:grpSpPr>
        <p:grpSp>
          <p:nvGrpSpPr>
            <p:cNvPr id="43029" name="Group 24"/>
            <p:cNvGrpSpPr>
              <a:grpSpLocks/>
            </p:cNvGrpSpPr>
            <p:nvPr/>
          </p:nvGrpSpPr>
          <p:grpSpPr bwMode="auto">
            <a:xfrm>
              <a:off x="1850" y="1162"/>
              <a:ext cx="1968" cy="1962"/>
              <a:chOff x="1850" y="1162"/>
              <a:chExt cx="1968" cy="1962"/>
            </a:xfrm>
          </p:grpSpPr>
          <p:sp>
            <p:nvSpPr>
              <p:cNvPr id="43036" name="AutoShape 25"/>
              <p:cNvSpPr>
                <a:spLocks noChangeArrowheads="1"/>
              </p:cNvSpPr>
              <p:nvPr/>
            </p:nvSpPr>
            <p:spPr bwMode="auto">
              <a:xfrm rot="-5400000">
                <a:off x="1922" y="1198"/>
                <a:ext cx="1896" cy="18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71 w 21600"/>
                  <a:gd name="T13" fmla="*/ 0 h 21600"/>
                  <a:gd name="T14" fmla="*/ 21429 w 21600"/>
                  <a:gd name="T15" fmla="*/ 8920 h 21600"/>
                </a:gdLst>
                <a:ahLst/>
                <a:cxnLst>
                  <a:cxn ang="T8">
                    <a:pos x="T0" y="T1"/>
                  </a:cxn>
                  <a:cxn ang="T9">
                    <a:pos x="T2" y="T3"/>
                  </a:cxn>
                  <a:cxn ang="T10">
                    <a:pos x="T4" y="T5"/>
                  </a:cxn>
                  <a:cxn ang="T11">
                    <a:pos x="T6" y="T7"/>
                  </a:cxn>
                </a:cxnLst>
                <a:rect l="T12" t="T13" r="T14" b="T15"/>
                <a:pathLst>
                  <a:path w="21600" h="21600">
                    <a:moveTo>
                      <a:pt x="1264" y="6425"/>
                    </a:moveTo>
                    <a:cubicBezTo>
                      <a:pt x="2974" y="2698"/>
                      <a:pt x="6699" y="308"/>
                      <a:pt x="10800" y="309"/>
                    </a:cubicBezTo>
                    <a:cubicBezTo>
                      <a:pt x="14900" y="309"/>
                      <a:pt x="18625" y="2698"/>
                      <a:pt x="20335" y="6425"/>
                    </a:cubicBezTo>
                    <a:lnTo>
                      <a:pt x="20616" y="6296"/>
                    </a:lnTo>
                    <a:cubicBezTo>
                      <a:pt x="18855" y="2459"/>
                      <a:pt x="15021" y="-1"/>
                      <a:pt x="10799" y="0"/>
                    </a:cubicBezTo>
                    <a:cubicBezTo>
                      <a:pt x="6578" y="0"/>
                      <a:pt x="2744" y="2459"/>
                      <a:pt x="983" y="6296"/>
                    </a:cubicBezTo>
                    <a:close/>
                  </a:path>
                </a:pathLst>
              </a:custGeom>
              <a:solidFill>
                <a:srgbClr val="8A44AA"/>
              </a:solidFill>
              <a:ln w="19050" algn="ctr">
                <a:noFill/>
                <a:miter lim="800000"/>
                <a:headEnd/>
                <a:tailEnd/>
              </a:ln>
            </p:spPr>
            <p:txBody>
              <a:bodyPr lIns="82124" tIns="41061" rIns="82124" bIns="41061" anchor="ctr"/>
              <a:lstStyle/>
              <a:p>
                <a:endParaRPr lang="en-US" dirty="0"/>
              </a:p>
            </p:txBody>
          </p:sp>
          <p:sp>
            <p:nvSpPr>
              <p:cNvPr id="43037" name="Oval 26"/>
              <p:cNvSpPr>
                <a:spLocks noChangeArrowheads="1"/>
              </p:cNvSpPr>
              <p:nvPr/>
            </p:nvSpPr>
            <p:spPr bwMode="auto">
              <a:xfrm rot="10800000">
                <a:off x="1850" y="1834"/>
                <a:ext cx="192" cy="192"/>
              </a:xfrm>
              <a:prstGeom prst="ellipse">
                <a:avLst/>
              </a:prstGeom>
              <a:gradFill rotWithShape="1">
                <a:gsLst>
                  <a:gs pos="0">
                    <a:srgbClr val="CFAFE7"/>
                  </a:gs>
                  <a:gs pos="92000">
                    <a:srgbClr val="4D206E"/>
                  </a:gs>
                  <a:gs pos="100000">
                    <a:srgbClr val="4D206E"/>
                  </a:gs>
                </a:gsLst>
                <a:path path="shape">
                  <a:fillToRect l="50000" t="50000" r="50000" b="50000"/>
                </a:path>
              </a:gradFill>
              <a:ln w="25400" algn="ctr">
                <a:solidFill>
                  <a:srgbClr val="7030A0"/>
                </a:solidFill>
                <a:round/>
                <a:headEnd/>
                <a:tailEnd/>
              </a:ln>
            </p:spPr>
            <p:txBody>
              <a:bodyPr lIns="82124" tIns="41061" rIns="82124" bIns="41061" anchor="ctr"/>
              <a:lstStyle/>
              <a:p>
                <a:endParaRPr lang="en-US" dirty="0"/>
              </a:p>
            </p:txBody>
          </p:sp>
          <p:sp>
            <p:nvSpPr>
              <p:cNvPr id="43038" name="Oval 27"/>
              <p:cNvSpPr>
                <a:spLocks noChangeArrowheads="1"/>
              </p:cNvSpPr>
              <p:nvPr/>
            </p:nvSpPr>
            <p:spPr bwMode="auto">
              <a:xfrm rot="10800000">
                <a:off x="2066" y="1414"/>
                <a:ext cx="192" cy="192"/>
              </a:xfrm>
              <a:prstGeom prst="ellipse">
                <a:avLst/>
              </a:prstGeom>
              <a:gradFill rotWithShape="1">
                <a:gsLst>
                  <a:gs pos="0">
                    <a:srgbClr val="CFAFE7"/>
                  </a:gs>
                  <a:gs pos="92000">
                    <a:srgbClr val="4D206E"/>
                  </a:gs>
                  <a:gs pos="100000">
                    <a:srgbClr val="4D206E"/>
                  </a:gs>
                </a:gsLst>
                <a:path path="shape">
                  <a:fillToRect l="50000" t="50000" r="50000" b="50000"/>
                </a:path>
              </a:gradFill>
              <a:ln w="25400" algn="ctr">
                <a:solidFill>
                  <a:srgbClr val="7030A0"/>
                </a:solidFill>
                <a:round/>
                <a:headEnd/>
                <a:tailEnd/>
              </a:ln>
            </p:spPr>
            <p:txBody>
              <a:bodyPr lIns="82124" tIns="41061" rIns="82124" bIns="41061" anchor="ctr"/>
              <a:lstStyle/>
              <a:p>
                <a:endParaRPr lang="en-US" dirty="0"/>
              </a:p>
            </p:txBody>
          </p:sp>
          <p:sp>
            <p:nvSpPr>
              <p:cNvPr id="43039" name="Oval 28"/>
              <p:cNvSpPr>
                <a:spLocks noChangeArrowheads="1"/>
              </p:cNvSpPr>
              <p:nvPr/>
            </p:nvSpPr>
            <p:spPr bwMode="auto">
              <a:xfrm rot="10800000">
                <a:off x="2444" y="1162"/>
                <a:ext cx="192" cy="192"/>
              </a:xfrm>
              <a:prstGeom prst="ellipse">
                <a:avLst/>
              </a:prstGeom>
              <a:gradFill rotWithShape="1">
                <a:gsLst>
                  <a:gs pos="0">
                    <a:srgbClr val="CFAFE7"/>
                  </a:gs>
                  <a:gs pos="92000">
                    <a:srgbClr val="4D206E"/>
                  </a:gs>
                  <a:gs pos="100000">
                    <a:srgbClr val="4D206E"/>
                  </a:gs>
                </a:gsLst>
                <a:path path="shape">
                  <a:fillToRect l="50000" t="50000" r="50000" b="50000"/>
                </a:path>
              </a:gradFill>
              <a:ln w="25400" algn="ctr">
                <a:solidFill>
                  <a:srgbClr val="7030A0"/>
                </a:solidFill>
                <a:round/>
                <a:headEnd/>
                <a:tailEnd/>
              </a:ln>
            </p:spPr>
            <p:txBody>
              <a:bodyPr lIns="82124" tIns="41061" rIns="82124" bIns="41061" anchor="ctr"/>
              <a:lstStyle/>
              <a:p>
                <a:endParaRPr lang="en-US" dirty="0"/>
              </a:p>
            </p:txBody>
          </p:sp>
          <p:sp>
            <p:nvSpPr>
              <p:cNvPr id="43040" name="Oval 29"/>
              <p:cNvSpPr>
                <a:spLocks noChangeArrowheads="1"/>
              </p:cNvSpPr>
              <p:nvPr/>
            </p:nvSpPr>
            <p:spPr bwMode="auto">
              <a:xfrm rot="10800000">
                <a:off x="2433" y="2932"/>
                <a:ext cx="192" cy="192"/>
              </a:xfrm>
              <a:prstGeom prst="ellipse">
                <a:avLst/>
              </a:prstGeom>
              <a:gradFill rotWithShape="1">
                <a:gsLst>
                  <a:gs pos="0">
                    <a:srgbClr val="CFAFE7"/>
                  </a:gs>
                  <a:gs pos="92000">
                    <a:srgbClr val="4D206E"/>
                  </a:gs>
                  <a:gs pos="100000">
                    <a:srgbClr val="4D206E"/>
                  </a:gs>
                </a:gsLst>
                <a:path path="shape">
                  <a:fillToRect l="50000" t="50000" r="50000" b="50000"/>
                </a:path>
              </a:gradFill>
              <a:ln w="25400" algn="ctr">
                <a:solidFill>
                  <a:srgbClr val="7030A0"/>
                </a:solidFill>
                <a:round/>
                <a:headEnd/>
                <a:tailEnd/>
              </a:ln>
            </p:spPr>
            <p:txBody>
              <a:bodyPr lIns="82124" tIns="41061" rIns="82124" bIns="41061" anchor="ctr"/>
              <a:lstStyle/>
              <a:p>
                <a:endParaRPr lang="en-US" dirty="0"/>
              </a:p>
            </p:txBody>
          </p:sp>
          <p:sp>
            <p:nvSpPr>
              <p:cNvPr id="43041" name="Oval 30"/>
              <p:cNvSpPr>
                <a:spLocks noChangeArrowheads="1"/>
              </p:cNvSpPr>
              <p:nvPr/>
            </p:nvSpPr>
            <p:spPr bwMode="auto">
              <a:xfrm rot="10800000">
                <a:off x="1850" y="2272"/>
                <a:ext cx="192" cy="192"/>
              </a:xfrm>
              <a:prstGeom prst="ellipse">
                <a:avLst/>
              </a:prstGeom>
              <a:gradFill rotWithShape="1">
                <a:gsLst>
                  <a:gs pos="0">
                    <a:srgbClr val="CFAFE7"/>
                  </a:gs>
                  <a:gs pos="92000">
                    <a:srgbClr val="4D206E"/>
                  </a:gs>
                  <a:gs pos="100000">
                    <a:srgbClr val="4D206E"/>
                  </a:gs>
                </a:gsLst>
                <a:path path="shape">
                  <a:fillToRect l="50000" t="50000" r="50000" b="50000"/>
                </a:path>
              </a:gradFill>
              <a:ln w="25400" algn="ctr">
                <a:solidFill>
                  <a:srgbClr val="7030A0"/>
                </a:solidFill>
                <a:round/>
                <a:headEnd/>
                <a:tailEnd/>
              </a:ln>
            </p:spPr>
            <p:txBody>
              <a:bodyPr lIns="82124" tIns="41061" rIns="82124" bIns="41061" anchor="ctr"/>
              <a:lstStyle/>
              <a:p>
                <a:endParaRPr lang="en-US" dirty="0"/>
              </a:p>
            </p:txBody>
          </p:sp>
          <p:sp>
            <p:nvSpPr>
              <p:cNvPr id="43042" name="Oval 31"/>
              <p:cNvSpPr>
                <a:spLocks noChangeArrowheads="1"/>
              </p:cNvSpPr>
              <p:nvPr/>
            </p:nvSpPr>
            <p:spPr bwMode="auto">
              <a:xfrm rot="10800000">
                <a:off x="2067" y="2674"/>
                <a:ext cx="192" cy="192"/>
              </a:xfrm>
              <a:prstGeom prst="ellipse">
                <a:avLst/>
              </a:prstGeom>
              <a:gradFill rotWithShape="1">
                <a:gsLst>
                  <a:gs pos="0">
                    <a:srgbClr val="CFAFE7"/>
                  </a:gs>
                  <a:gs pos="92000">
                    <a:srgbClr val="4D206E"/>
                  </a:gs>
                  <a:gs pos="100000">
                    <a:srgbClr val="4D206E"/>
                  </a:gs>
                </a:gsLst>
                <a:path path="shape">
                  <a:fillToRect l="50000" t="50000" r="50000" b="50000"/>
                </a:path>
              </a:gradFill>
              <a:ln w="25400" algn="ctr">
                <a:solidFill>
                  <a:srgbClr val="7030A0"/>
                </a:solidFill>
                <a:round/>
                <a:headEnd/>
                <a:tailEnd/>
              </a:ln>
            </p:spPr>
            <p:txBody>
              <a:bodyPr lIns="82124" tIns="41061" rIns="82124" bIns="41061" anchor="ctr"/>
              <a:lstStyle/>
              <a:p>
                <a:endParaRPr lang="en-US" dirty="0"/>
              </a:p>
            </p:txBody>
          </p:sp>
        </p:grpSp>
        <p:sp>
          <p:nvSpPr>
            <p:cNvPr id="43030" name="Text Box 10"/>
            <p:cNvSpPr txBox="1">
              <a:spLocks noChangeArrowheads="1"/>
            </p:cNvSpPr>
            <p:nvPr/>
          </p:nvSpPr>
          <p:spPr bwMode="auto">
            <a:xfrm>
              <a:off x="1312" y="1138"/>
              <a:ext cx="1078" cy="202"/>
            </a:xfrm>
            <a:prstGeom prst="rect">
              <a:avLst/>
            </a:prstGeom>
            <a:noFill/>
            <a:ln w="9525">
              <a:noFill/>
              <a:miter lim="800000"/>
              <a:headEnd/>
              <a:tailEnd/>
            </a:ln>
          </p:spPr>
          <p:txBody>
            <a:bodyPr wrap="none" lIns="73928" tIns="36963" rIns="73928" bIns="36963"/>
            <a:lstStyle/>
            <a:p>
              <a:pPr algn="r" defTabSz="733425"/>
              <a:r>
                <a:rPr lang="en-US" sz="1200" dirty="0">
                  <a:ea typeface="ＭＳ Ｐゴシック" charset="-128"/>
                </a:rPr>
                <a:t>Regulatory</a:t>
              </a:r>
            </a:p>
          </p:txBody>
        </p:sp>
        <p:sp>
          <p:nvSpPr>
            <p:cNvPr id="43031" name="Text Box 10"/>
            <p:cNvSpPr txBox="1">
              <a:spLocks noChangeArrowheads="1"/>
            </p:cNvSpPr>
            <p:nvPr/>
          </p:nvSpPr>
          <p:spPr bwMode="auto">
            <a:xfrm>
              <a:off x="1318" y="3005"/>
              <a:ext cx="1078" cy="202"/>
            </a:xfrm>
            <a:prstGeom prst="rect">
              <a:avLst/>
            </a:prstGeom>
            <a:noFill/>
            <a:ln w="9525">
              <a:noFill/>
              <a:miter lim="800000"/>
              <a:headEnd/>
              <a:tailEnd/>
            </a:ln>
          </p:spPr>
          <p:txBody>
            <a:bodyPr wrap="none" lIns="73928" tIns="36963" rIns="73928" bIns="36963"/>
            <a:lstStyle/>
            <a:p>
              <a:pPr algn="r" defTabSz="733425"/>
              <a:r>
                <a:rPr lang="en-US" sz="1200" dirty="0">
                  <a:ea typeface="ＭＳ Ｐゴシック" charset="-128"/>
                </a:rPr>
                <a:t>Securing Voice, IT Devices and Systems</a:t>
              </a:r>
            </a:p>
          </p:txBody>
        </p:sp>
        <p:sp>
          <p:nvSpPr>
            <p:cNvPr id="43032" name="Text Box 10"/>
            <p:cNvSpPr txBox="1">
              <a:spLocks noChangeArrowheads="1"/>
            </p:cNvSpPr>
            <p:nvPr/>
          </p:nvSpPr>
          <p:spPr bwMode="auto">
            <a:xfrm>
              <a:off x="966" y="2712"/>
              <a:ext cx="1078" cy="202"/>
            </a:xfrm>
            <a:prstGeom prst="rect">
              <a:avLst/>
            </a:prstGeom>
            <a:noFill/>
            <a:ln w="9525">
              <a:noFill/>
              <a:miter lim="800000"/>
              <a:headEnd/>
              <a:tailEnd/>
            </a:ln>
          </p:spPr>
          <p:txBody>
            <a:bodyPr wrap="none" lIns="73928" tIns="36963" rIns="73928" bIns="36963"/>
            <a:lstStyle/>
            <a:p>
              <a:pPr algn="r" defTabSz="733425"/>
              <a:r>
                <a:rPr lang="en-US" sz="1200" dirty="0">
                  <a:ea typeface="ＭＳ Ｐゴシック" charset="-128"/>
                </a:rPr>
                <a:t>Securing Clinical and Biomedical </a:t>
              </a:r>
              <a:br>
                <a:rPr lang="en-US" sz="1200" dirty="0">
                  <a:ea typeface="ＭＳ Ｐゴシック" charset="-128"/>
                </a:rPr>
              </a:br>
              <a:r>
                <a:rPr lang="en-US" sz="1200" dirty="0">
                  <a:ea typeface="ＭＳ Ｐゴシック" charset="-128"/>
                </a:rPr>
                <a:t>Devices and Systems</a:t>
              </a:r>
            </a:p>
          </p:txBody>
        </p:sp>
        <p:sp>
          <p:nvSpPr>
            <p:cNvPr id="43033" name="Text Box 10"/>
            <p:cNvSpPr txBox="1">
              <a:spLocks noChangeArrowheads="1"/>
            </p:cNvSpPr>
            <p:nvPr/>
          </p:nvSpPr>
          <p:spPr bwMode="auto">
            <a:xfrm>
              <a:off x="888" y="1436"/>
              <a:ext cx="1078" cy="202"/>
            </a:xfrm>
            <a:prstGeom prst="rect">
              <a:avLst/>
            </a:prstGeom>
            <a:noFill/>
            <a:ln w="9525">
              <a:noFill/>
              <a:miter lim="800000"/>
              <a:headEnd/>
              <a:tailEnd/>
            </a:ln>
          </p:spPr>
          <p:txBody>
            <a:bodyPr wrap="none" lIns="73928" tIns="36963" rIns="73928" bIns="36963"/>
            <a:lstStyle/>
            <a:p>
              <a:pPr algn="r" defTabSz="733425"/>
              <a:r>
                <a:rPr lang="en-US" sz="1200" dirty="0">
                  <a:ea typeface="ＭＳ Ｐゴシック" charset="-128"/>
                </a:rPr>
                <a:t>HIPAA and PCI Compliance</a:t>
              </a:r>
            </a:p>
          </p:txBody>
        </p:sp>
        <p:sp>
          <p:nvSpPr>
            <p:cNvPr id="43034" name="Text Box 10"/>
            <p:cNvSpPr txBox="1">
              <a:spLocks noChangeArrowheads="1"/>
            </p:cNvSpPr>
            <p:nvPr/>
          </p:nvSpPr>
          <p:spPr bwMode="auto">
            <a:xfrm>
              <a:off x="719" y="1855"/>
              <a:ext cx="1078" cy="202"/>
            </a:xfrm>
            <a:prstGeom prst="rect">
              <a:avLst/>
            </a:prstGeom>
            <a:noFill/>
            <a:ln w="9525">
              <a:noFill/>
              <a:miter lim="800000"/>
              <a:headEnd/>
              <a:tailEnd/>
            </a:ln>
          </p:spPr>
          <p:txBody>
            <a:bodyPr wrap="none" lIns="73928" tIns="36963" rIns="73928" bIns="36963"/>
            <a:lstStyle/>
            <a:p>
              <a:pPr algn="r" defTabSz="733425"/>
              <a:r>
                <a:rPr lang="en-US" sz="1200" dirty="0">
                  <a:ea typeface="ＭＳ Ｐゴシック" charset="-128"/>
                </a:rPr>
                <a:t>Securing ePHI</a:t>
              </a:r>
            </a:p>
          </p:txBody>
        </p:sp>
        <p:sp>
          <p:nvSpPr>
            <p:cNvPr id="43035" name="Text Box 10"/>
            <p:cNvSpPr txBox="1">
              <a:spLocks noChangeArrowheads="1"/>
            </p:cNvSpPr>
            <p:nvPr/>
          </p:nvSpPr>
          <p:spPr bwMode="auto">
            <a:xfrm>
              <a:off x="725" y="2311"/>
              <a:ext cx="1078" cy="202"/>
            </a:xfrm>
            <a:prstGeom prst="rect">
              <a:avLst/>
            </a:prstGeom>
            <a:noFill/>
            <a:ln w="9525">
              <a:noFill/>
              <a:miter lim="800000"/>
              <a:headEnd/>
              <a:tailEnd/>
            </a:ln>
          </p:spPr>
          <p:txBody>
            <a:bodyPr wrap="none" lIns="73928" tIns="36963" rIns="73928" bIns="36963"/>
            <a:lstStyle/>
            <a:p>
              <a:pPr algn="r" defTabSz="733425"/>
              <a:r>
                <a:rPr lang="en-US" sz="1200" dirty="0">
                  <a:ea typeface="ＭＳ Ｐゴシック" charset="-128"/>
                </a:rPr>
                <a:t>Data Loss Prevention</a:t>
              </a:r>
            </a:p>
          </p:txBody>
        </p:sp>
      </p:grpSp>
      <p:sp>
        <p:nvSpPr>
          <p:cNvPr id="43020" name="Rectangle 38"/>
          <p:cNvSpPr>
            <a:spLocks noChangeArrowheads="1"/>
          </p:cNvSpPr>
          <p:nvPr/>
        </p:nvSpPr>
        <p:spPr bwMode="auto">
          <a:xfrm>
            <a:off x="1354138" y="1379538"/>
            <a:ext cx="2303462" cy="304800"/>
          </a:xfrm>
          <a:prstGeom prst="rect">
            <a:avLst/>
          </a:prstGeom>
          <a:noFill/>
          <a:ln w="9525" algn="ctr">
            <a:noFill/>
            <a:miter lim="800000"/>
            <a:headEnd/>
            <a:tailEnd/>
          </a:ln>
        </p:spPr>
        <p:txBody>
          <a:bodyPr lIns="82124" tIns="41061" rIns="82124" bIns="41061"/>
          <a:lstStyle/>
          <a:p>
            <a:pPr defTabSz="814388"/>
            <a:r>
              <a:rPr lang="en-US" sz="1600" dirty="0">
                <a:solidFill>
                  <a:srgbClr val="7030A0"/>
                </a:solidFill>
                <a:ea typeface="ＭＳ Ｐゴシック" charset="-128"/>
              </a:rPr>
              <a:t>Business Challenges</a:t>
            </a:r>
          </a:p>
        </p:txBody>
      </p:sp>
      <p:sp>
        <p:nvSpPr>
          <p:cNvPr id="43021" name="Rectangle 41"/>
          <p:cNvSpPr>
            <a:spLocks noChangeArrowheads="1"/>
          </p:cNvSpPr>
          <p:nvPr/>
        </p:nvSpPr>
        <p:spPr bwMode="auto">
          <a:xfrm>
            <a:off x="5637213" y="1354138"/>
            <a:ext cx="2190750" cy="304800"/>
          </a:xfrm>
          <a:prstGeom prst="rect">
            <a:avLst/>
          </a:prstGeom>
          <a:noFill/>
          <a:ln w="9525" algn="ctr">
            <a:noFill/>
            <a:miter lim="800000"/>
            <a:headEnd/>
            <a:tailEnd/>
          </a:ln>
        </p:spPr>
        <p:txBody>
          <a:bodyPr lIns="82124" tIns="41061" rIns="82124" bIns="41061"/>
          <a:lstStyle/>
          <a:p>
            <a:pPr defTabSz="814388"/>
            <a:r>
              <a:rPr lang="en-US" sz="1600" dirty="0">
                <a:solidFill>
                  <a:srgbClr val="365A16"/>
                </a:solidFill>
                <a:ea typeface="ＭＳ Ｐゴシック" charset="-128"/>
              </a:rPr>
              <a:t>Cisco MGN 2.0</a:t>
            </a:r>
          </a:p>
        </p:txBody>
      </p:sp>
      <p:sp>
        <p:nvSpPr>
          <p:cNvPr id="1159210" name="Oval 42"/>
          <p:cNvSpPr>
            <a:spLocks noChangeArrowheads="1"/>
          </p:cNvSpPr>
          <p:nvPr/>
        </p:nvSpPr>
        <p:spPr bwMode="auto">
          <a:xfrm>
            <a:off x="3679825" y="2538413"/>
            <a:ext cx="1717675" cy="1717675"/>
          </a:xfrm>
          <a:prstGeom prst="ellipse">
            <a:avLst/>
          </a:prstGeom>
          <a:gradFill rotWithShape="1">
            <a:gsLst>
              <a:gs pos="0">
                <a:schemeClr val="accent1"/>
              </a:gs>
              <a:gs pos="100000">
                <a:schemeClr val="accent1">
                  <a:gamma/>
                  <a:shade val="46275"/>
                  <a:invGamma/>
                </a:schemeClr>
              </a:gs>
            </a:gsLst>
            <a:lin ang="5400000" scaled="1"/>
          </a:gradFill>
          <a:ln w="38100" algn="ctr">
            <a:solidFill>
              <a:schemeClr val="bg1">
                <a:lumMod val="75000"/>
              </a:schemeClr>
            </a:solidFill>
            <a:round/>
            <a:headEnd/>
            <a:tailEnd/>
          </a:ln>
          <a:effectLst/>
        </p:spPr>
        <p:txBody>
          <a:bodyPr lIns="82124" tIns="41061" rIns="82124" bIns="41061" anchor="ctr"/>
          <a:lstStyle/>
          <a:p>
            <a:pPr fontAlgn="auto">
              <a:spcBef>
                <a:spcPts val="0"/>
              </a:spcBef>
              <a:spcAft>
                <a:spcPts val="0"/>
              </a:spcAft>
              <a:defRPr/>
            </a:pPr>
            <a:endParaRPr lang="en-US" dirty="0">
              <a:latin typeface="+mn-lt"/>
            </a:endParaRPr>
          </a:p>
        </p:txBody>
      </p:sp>
      <p:sp>
        <p:nvSpPr>
          <p:cNvPr id="43023" name="Rectangle 43"/>
          <p:cNvSpPr>
            <a:spLocks noChangeArrowheads="1"/>
          </p:cNvSpPr>
          <p:nvPr/>
        </p:nvSpPr>
        <p:spPr bwMode="auto">
          <a:xfrm>
            <a:off x="3286125" y="2857500"/>
            <a:ext cx="2505075" cy="1079500"/>
          </a:xfrm>
          <a:prstGeom prst="rect">
            <a:avLst/>
          </a:prstGeom>
          <a:noFill/>
          <a:ln w="9525" algn="ctr">
            <a:noFill/>
            <a:miter lim="800000"/>
            <a:headEnd/>
            <a:tailEnd/>
          </a:ln>
        </p:spPr>
        <p:txBody>
          <a:bodyPr lIns="82124" tIns="41061" rIns="82124" bIns="41061" anchor="ctr"/>
          <a:lstStyle/>
          <a:p>
            <a:pPr algn="ctr" defTabSz="814388"/>
            <a:r>
              <a:rPr lang="en-US" dirty="0">
                <a:solidFill>
                  <a:schemeClr val="bg1"/>
                </a:solidFill>
              </a:rPr>
              <a:t>Cisco MGN 2.0</a:t>
            </a:r>
          </a:p>
        </p:txBody>
      </p:sp>
      <p:grpSp>
        <p:nvGrpSpPr>
          <p:cNvPr id="6" name="Group 50"/>
          <p:cNvGrpSpPr>
            <a:grpSpLocks/>
          </p:cNvGrpSpPr>
          <p:nvPr/>
        </p:nvGrpSpPr>
        <p:grpSpPr bwMode="auto">
          <a:xfrm>
            <a:off x="-7938" y="5105400"/>
            <a:ext cx="9151938" cy="1770063"/>
            <a:chOff x="-5" y="3216"/>
            <a:chExt cx="5765" cy="1115"/>
          </a:xfrm>
        </p:grpSpPr>
        <p:sp>
          <p:nvSpPr>
            <p:cNvPr id="43025" name="Rectangle 2"/>
            <p:cNvSpPr>
              <a:spLocks noChangeArrowheads="1"/>
            </p:cNvSpPr>
            <p:nvPr/>
          </p:nvSpPr>
          <p:spPr bwMode="auto">
            <a:xfrm>
              <a:off x="410" y="3888"/>
              <a:ext cx="4966" cy="443"/>
            </a:xfrm>
            <a:prstGeom prst="rect">
              <a:avLst/>
            </a:prstGeom>
            <a:gradFill rotWithShape="1">
              <a:gsLst>
                <a:gs pos="0">
                  <a:schemeClr val="tx1">
                    <a:alpha val="35001"/>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endParaRPr lang="en-US" dirty="0"/>
            </a:p>
          </p:txBody>
        </p:sp>
        <p:sp>
          <p:nvSpPr>
            <p:cNvPr id="43026" name="Rectangle 2"/>
            <p:cNvSpPr>
              <a:spLocks noChangeArrowheads="1"/>
            </p:cNvSpPr>
            <p:nvPr/>
          </p:nvSpPr>
          <p:spPr bwMode="auto">
            <a:xfrm>
              <a:off x="401" y="3216"/>
              <a:ext cx="4966" cy="443"/>
            </a:xfrm>
            <a:prstGeom prst="rect">
              <a:avLst/>
            </a:prstGeom>
            <a:gradFill rotWithShape="1">
              <a:gsLst>
                <a:gs pos="0">
                  <a:schemeClr val="tx1">
                    <a:alpha val="35001"/>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endParaRPr lang="en-US" dirty="0"/>
            </a:p>
          </p:txBody>
        </p:sp>
        <p:sp>
          <p:nvSpPr>
            <p:cNvPr id="43027" name="Rectangle 40"/>
            <p:cNvSpPr>
              <a:spLocks noChangeArrowheads="1"/>
            </p:cNvSpPr>
            <p:nvPr/>
          </p:nvSpPr>
          <p:spPr bwMode="auto">
            <a:xfrm>
              <a:off x="0" y="3378"/>
              <a:ext cx="5760" cy="806"/>
            </a:xfrm>
            <a:prstGeom prst="rect">
              <a:avLst/>
            </a:prstGeom>
            <a:gradFill rotWithShape="1">
              <a:gsLst>
                <a:gs pos="0">
                  <a:srgbClr val="8E8E95"/>
                </a:gs>
                <a:gs pos="100000">
                  <a:srgbClr val="424245"/>
                </a:gs>
              </a:gsLst>
              <a:lin ang="5400000" scaled="1"/>
            </a:gradFill>
            <a:ln w="28575" algn="ctr">
              <a:noFill/>
              <a:round/>
              <a:headEnd/>
              <a:tailEnd/>
            </a:ln>
          </p:spPr>
          <p:txBody>
            <a:bodyPr wrap="none" lIns="73025" tIns="36511" rIns="73025" bIns="36511" anchor="ctr"/>
            <a:lstStyle/>
            <a:p>
              <a:pPr defTabSz="814388"/>
              <a:endParaRPr lang="en-US" dirty="0"/>
            </a:p>
          </p:txBody>
        </p:sp>
        <p:sp>
          <p:nvSpPr>
            <p:cNvPr id="43028" name="Rectangle 42"/>
            <p:cNvSpPr>
              <a:spLocks noChangeArrowheads="1"/>
            </p:cNvSpPr>
            <p:nvPr/>
          </p:nvSpPr>
          <p:spPr bwMode="auto">
            <a:xfrm>
              <a:off x="-5" y="3369"/>
              <a:ext cx="5765" cy="826"/>
            </a:xfrm>
            <a:prstGeom prst="rect">
              <a:avLst/>
            </a:prstGeom>
            <a:noFill/>
            <a:ln w="9525">
              <a:noFill/>
              <a:miter lim="800000"/>
              <a:headEnd/>
              <a:tailEnd/>
            </a:ln>
          </p:spPr>
          <p:txBody>
            <a:bodyPr>
              <a:spAutoFit/>
            </a:bodyPr>
            <a:lstStyle/>
            <a:p>
              <a:pPr algn="ctr" defTabSz="814388">
                <a:spcAft>
                  <a:spcPct val="25000"/>
                </a:spcAft>
              </a:pPr>
              <a:r>
                <a:rPr lang="en-US" altLang="en-US" sz="2000" dirty="0">
                  <a:solidFill>
                    <a:schemeClr val="bg1"/>
                  </a:solidFill>
                </a:rPr>
                <a:t>Cisco MGN 2.0—Security Architectures Meet Security Needs for Regulatory and Compliance, Data Loss Prevention and Threat Mitigation, Giving Healthcare Providers a </a:t>
              </a:r>
              <a:r>
                <a:rPr lang="en-US" altLang="en-US" sz="2000" dirty="0" smtClean="0">
                  <a:solidFill>
                    <a:schemeClr val="bg1"/>
                  </a:solidFill>
                </a:rPr>
                <a:t>Highly Secure </a:t>
              </a:r>
              <a:r>
                <a:rPr lang="en-US" altLang="en-US" sz="2000" dirty="0">
                  <a:solidFill>
                    <a:schemeClr val="bg1"/>
                  </a:solidFill>
                </a:rPr>
                <a:t>Network Ready for Today’s </a:t>
              </a:r>
              <a:br>
                <a:rPr lang="en-US" altLang="en-US" sz="2000" dirty="0">
                  <a:solidFill>
                    <a:schemeClr val="bg1"/>
                  </a:solidFill>
                </a:rPr>
              </a:br>
              <a:r>
                <a:rPr lang="en-US" altLang="en-US" sz="2000" dirty="0">
                  <a:solidFill>
                    <a:schemeClr val="bg1"/>
                  </a:solidFill>
                </a:rPr>
                <a:t>Modern Healthcare Environment</a:t>
              </a: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59172"/>
                                        </p:tgtEl>
                                        <p:attrNameLst>
                                          <p:attrName>style.visibility</p:attrName>
                                        </p:attrNameLst>
                                      </p:cBhvr>
                                      <p:to>
                                        <p:strVal val="visible"/>
                                      </p:to>
                                    </p:set>
                                    <p:animEffect transition="in" filter="wipe(right)">
                                      <p:cBhvr>
                                        <p:cTn id="7" dur="1000"/>
                                        <p:tgtEl>
                                          <p:spTgt spid="115917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59170"/>
                                        </p:tgtEl>
                                        <p:attrNameLst>
                                          <p:attrName>style.visibility</p:attrName>
                                        </p:attrNameLst>
                                      </p:cBhvr>
                                      <p:to>
                                        <p:strVal val="visible"/>
                                      </p:to>
                                    </p:set>
                                    <p:animEffect transition="in" filter="wipe(left)">
                                      <p:cBhvr>
                                        <p:cTn id="13" dur="1000"/>
                                        <p:tgtEl>
                                          <p:spTgt spid="1159170"/>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out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9170" grpId="0" animBg="1"/>
      <p:bldP spid="11591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Grp="1" noChangeArrowheads="1"/>
          </p:cNvSpPr>
          <p:nvPr>
            <p:ph type="title"/>
          </p:nvPr>
        </p:nvSpPr>
        <p:spPr/>
        <p:txBody>
          <a:bodyPr/>
          <a:lstStyle/>
          <a:p>
            <a:pPr eaLnBrk="1" hangingPunct="1"/>
            <a:r>
              <a:rPr lang="en-US" dirty="0" smtClean="0"/>
              <a:t>Agenda</a:t>
            </a:r>
          </a:p>
        </p:txBody>
      </p:sp>
      <p:sp>
        <p:nvSpPr>
          <p:cNvPr id="35843" name="Rectangle 2"/>
          <p:cNvSpPr>
            <a:spLocks noChangeArrowheads="1"/>
          </p:cNvSpPr>
          <p:nvPr/>
        </p:nvSpPr>
        <p:spPr bwMode="auto">
          <a:xfrm>
            <a:off x="401638" y="6046788"/>
            <a:ext cx="8512175" cy="354012"/>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endParaRPr lang="en-US" dirty="0"/>
          </a:p>
        </p:txBody>
      </p:sp>
      <p:sp>
        <p:nvSpPr>
          <p:cNvPr id="34" name="AutoShape 38"/>
          <p:cNvSpPr>
            <a:spLocks noChangeArrowheads="1"/>
          </p:cNvSpPr>
          <p:nvPr/>
        </p:nvSpPr>
        <p:spPr bwMode="ltGray">
          <a:xfrm>
            <a:off x="609600" y="1249363"/>
            <a:ext cx="8143875" cy="4951412"/>
          </a:xfrm>
          <a:prstGeom prst="roundRect">
            <a:avLst>
              <a:gd name="adj" fmla="val 0"/>
            </a:avLst>
          </a:prstGeom>
          <a:gradFill rotWithShape="1">
            <a:gsLst>
              <a:gs pos="0">
                <a:schemeClr val="accent1"/>
              </a:gs>
              <a:gs pos="100000">
                <a:schemeClr val="accent1">
                  <a:gamma/>
                  <a:shade val="46275"/>
                  <a:invGamma/>
                </a:schemeClr>
              </a:gs>
            </a:gsLst>
            <a:lin ang="5400000" scaled="1"/>
          </a:gradFill>
          <a:ln w="28575" algn="ctr">
            <a:noFill/>
            <a:round/>
            <a:headEnd/>
            <a:tailEnd/>
          </a:ln>
          <a:effectLst/>
        </p:spPr>
        <p:txBody>
          <a:bodyPr wrap="none" lIns="73025" tIns="36511" rIns="73025" bIns="36511" anchor="ctr"/>
          <a:lstStyle/>
          <a:p>
            <a:pPr fontAlgn="auto">
              <a:spcBef>
                <a:spcPts val="0"/>
              </a:spcBef>
              <a:spcAft>
                <a:spcPts val="0"/>
              </a:spcAft>
              <a:defRPr/>
            </a:pPr>
            <a:endParaRPr lang="en-US" dirty="0">
              <a:latin typeface="+mn-lt"/>
            </a:endParaRPr>
          </a:p>
        </p:txBody>
      </p:sp>
      <p:sp>
        <p:nvSpPr>
          <p:cNvPr id="35845" name="AutoShape 39"/>
          <p:cNvSpPr>
            <a:spLocks noChangeArrowheads="1"/>
          </p:cNvSpPr>
          <p:nvPr/>
        </p:nvSpPr>
        <p:spPr bwMode="ltGray">
          <a:xfrm>
            <a:off x="666750" y="1314450"/>
            <a:ext cx="8013700" cy="4953000"/>
          </a:xfrm>
          <a:prstGeom prst="roundRect">
            <a:avLst>
              <a:gd name="adj" fmla="val 0"/>
            </a:avLst>
          </a:prstGeom>
          <a:gradFill rotWithShape="1">
            <a:gsLst>
              <a:gs pos="0">
                <a:srgbClr val="FFFFFF">
                  <a:alpha val="18999"/>
                </a:srgbClr>
              </a:gs>
              <a:gs pos="100000">
                <a:schemeClr val="tx2">
                  <a:alpha val="0"/>
                </a:schemeClr>
              </a:gs>
            </a:gsLst>
            <a:lin ang="5400000" scaled="1"/>
          </a:gradFill>
          <a:ln w="25400" algn="ctr">
            <a:noFill/>
            <a:round/>
            <a:headEnd/>
            <a:tailEnd/>
          </a:ln>
        </p:spPr>
        <p:txBody>
          <a:bodyPr/>
          <a:lstStyle/>
          <a:p>
            <a:endParaRPr lang="en-US" dirty="0"/>
          </a:p>
        </p:txBody>
      </p:sp>
      <p:sp>
        <p:nvSpPr>
          <p:cNvPr id="35846" name="AutoShape 40"/>
          <p:cNvSpPr>
            <a:spLocks noChangeArrowheads="1"/>
          </p:cNvSpPr>
          <p:nvPr/>
        </p:nvSpPr>
        <p:spPr bwMode="ltGray">
          <a:xfrm>
            <a:off x="612775" y="6232525"/>
            <a:ext cx="8147050" cy="484188"/>
          </a:xfrm>
          <a:prstGeom prst="roundRect">
            <a:avLst>
              <a:gd name="adj" fmla="val 0"/>
            </a:avLst>
          </a:prstGeom>
          <a:gradFill rotWithShape="1">
            <a:gsLst>
              <a:gs pos="0">
                <a:srgbClr val="0183B7">
                  <a:alpha val="29999"/>
                </a:srgbClr>
              </a:gs>
              <a:gs pos="100000">
                <a:schemeClr val="bg1">
                  <a:alpha val="0"/>
                </a:schemeClr>
              </a:gs>
            </a:gsLst>
            <a:lin ang="5400000" scaled="1"/>
          </a:gradFill>
          <a:ln w="9525" algn="ctr">
            <a:noFill/>
            <a:round/>
            <a:headEnd/>
            <a:tailEnd/>
          </a:ln>
        </p:spPr>
        <p:txBody>
          <a:bodyPr lIns="82124" tIns="41061" rIns="82124" bIns="41061" anchor="ctr">
            <a:spAutoFit/>
          </a:bodyPr>
          <a:lstStyle/>
          <a:p>
            <a:endParaRPr lang="en-US" dirty="0"/>
          </a:p>
        </p:txBody>
      </p:sp>
      <p:sp>
        <p:nvSpPr>
          <p:cNvPr id="37" name="Rectangle 36"/>
          <p:cNvSpPr/>
          <p:nvPr/>
        </p:nvSpPr>
        <p:spPr bwMode="auto">
          <a:xfrm rot="10800000">
            <a:off x="790574" y="1828800"/>
            <a:ext cx="7115175"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solidFill>
                <a:schemeClr val="bg1"/>
              </a:solidFill>
              <a:latin typeface="+mn-lt"/>
            </a:endParaRPr>
          </a:p>
        </p:txBody>
      </p:sp>
      <p:sp>
        <p:nvSpPr>
          <p:cNvPr id="38" name="Rectangle 37"/>
          <p:cNvSpPr/>
          <p:nvPr/>
        </p:nvSpPr>
        <p:spPr bwMode="auto">
          <a:xfrm rot="10800000">
            <a:off x="790575" y="2253544"/>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39" name="Rectangle 38"/>
          <p:cNvSpPr/>
          <p:nvPr/>
        </p:nvSpPr>
        <p:spPr bwMode="auto">
          <a:xfrm rot="10800000">
            <a:off x="790575" y="2678287"/>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0" name="Rectangle 39"/>
          <p:cNvSpPr/>
          <p:nvPr/>
        </p:nvSpPr>
        <p:spPr bwMode="auto">
          <a:xfrm rot="10800000">
            <a:off x="790575" y="3103030"/>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1" name="Rectangle 40"/>
          <p:cNvSpPr/>
          <p:nvPr/>
        </p:nvSpPr>
        <p:spPr bwMode="auto">
          <a:xfrm rot="10800000">
            <a:off x="790575" y="3527773"/>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2" name="Rectangle 41"/>
          <p:cNvSpPr/>
          <p:nvPr/>
        </p:nvSpPr>
        <p:spPr bwMode="auto">
          <a:xfrm rot="10800000">
            <a:off x="790575" y="3952516"/>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3" name="Rectangle 42"/>
          <p:cNvSpPr/>
          <p:nvPr/>
        </p:nvSpPr>
        <p:spPr bwMode="auto">
          <a:xfrm rot="10800000">
            <a:off x="790575" y="4377259"/>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4" name="Rectangle 43"/>
          <p:cNvSpPr/>
          <p:nvPr/>
        </p:nvSpPr>
        <p:spPr bwMode="auto">
          <a:xfrm rot="10800000">
            <a:off x="790575" y="4802002"/>
            <a:ext cx="7753350" cy="375782"/>
          </a:xfrm>
          <a:prstGeom prst="rect">
            <a:avLst/>
          </a:prstGeom>
          <a:gradFill>
            <a:gsLst>
              <a:gs pos="0">
                <a:srgbClr val="FFFFFF">
                  <a:alpha val="0"/>
                </a:srgbClr>
              </a:gs>
              <a:gs pos="47000">
                <a:schemeClr val="accent1">
                  <a:lumMod val="20000"/>
                  <a:lumOff val="80000"/>
                  <a:alpha val="53000"/>
                </a:schemeClr>
              </a:gs>
              <a:gs pos="100000">
                <a:schemeClr val="tx2">
                  <a:alpha val="0"/>
                </a:schemeClr>
              </a:gs>
            </a:gsLst>
            <a:lin ang="10800000" scaled="0"/>
          </a:gradFill>
          <a:ln w="9525" cap="flat" cmpd="sng" algn="ctr">
            <a:noFill/>
            <a:prstDash val="solid"/>
            <a:round/>
            <a:headEnd type="none" w="med" len="med"/>
            <a:tailEnd type="none" w="med" len="med"/>
          </a:ln>
          <a:effectLst/>
        </p:spPr>
        <p:txBody>
          <a:bodyPr lIns="82124" tIns="41061" rIns="82124" bIns="41061" anchor="ctr"/>
          <a:lstStyle/>
          <a:p>
            <a:pPr defTabSz="814388" fontAlgn="auto">
              <a:spcBef>
                <a:spcPts val="0"/>
              </a:spcBef>
              <a:spcAft>
                <a:spcPts val="0"/>
              </a:spcAft>
              <a:defRPr/>
            </a:pPr>
            <a:endParaRPr lang="en-US" dirty="0">
              <a:latin typeface="+mn-lt"/>
            </a:endParaRPr>
          </a:p>
        </p:txBody>
      </p:sp>
      <p:sp>
        <p:nvSpPr>
          <p:cNvPr id="46" name="Rectangle 23"/>
          <p:cNvSpPr>
            <a:spLocks noChangeArrowheads="1"/>
          </p:cNvSpPr>
          <p:nvPr/>
        </p:nvSpPr>
        <p:spPr bwMode="auto">
          <a:xfrm>
            <a:off x="790575" y="1873250"/>
            <a:ext cx="2874963" cy="338138"/>
          </a:xfrm>
          <a:prstGeom prst="rect">
            <a:avLst/>
          </a:prstGeom>
          <a:noFill/>
          <a:ln w="9525">
            <a:noFill/>
            <a:miter lim="800000"/>
            <a:headEnd/>
            <a:tailEnd/>
          </a:ln>
        </p:spPr>
        <p:txBody>
          <a:bodyPr wrap="none">
            <a:spAutoFit/>
          </a:bodyPr>
          <a:lstStyle/>
          <a:p>
            <a:pPr fontAlgn="auto">
              <a:spcBef>
                <a:spcPts val="0"/>
              </a:spcBef>
              <a:spcAft>
                <a:spcPts val="0"/>
              </a:spcAft>
              <a:buClr>
                <a:schemeClr val="bg1"/>
              </a:buClr>
              <a:defRPr/>
            </a:pPr>
            <a:r>
              <a:rPr lang="en-US" sz="1600" dirty="0">
                <a:solidFill>
                  <a:schemeClr val="bg1"/>
                </a:solidFill>
                <a:latin typeface="+mn-lt"/>
              </a:rPr>
              <a:t>Security Trends in Healthcare</a:t>
            </a:r>
          </a:p>
        </p:txBody>
      </p:sp>
      <p:sp>
        <p:nvSpPr>
          <p:cNvPr id="47" name="Rectangle 24"/>
          <p:cNvSpPr>
            <a:spLocks noChangeArrowheads="1"/>
          </p:cNvSpPr>
          <p:nvPr/>
        </p:nvSpPr>
        <p:spPr bwMode="auto">
          <a:xfrm>
            <a:off x="790575" y="2295525"/>
            <a:ext cx="4572000" cy="338138"/>
          </a:xfrm>
          <a:prstGeom prst="rect">
            <a:avLst/>
          </a:prstGeom>
          <a:noFill/>
          <a:ln w="9525">
            <a:noFill/>
            <a:miter lim="800000"/>
            <a:headEnd/>
            <a:tailEnd/>
          </a:ln>
        </p:spPr>
        <p:txBody>
          <a:bodyPr>
            <a:spAutoFit/>
          </a:bodyPr>
          <a:lstStyle/>
          <a:p>
            <a:pPr>
              <a:buClr>
                <a:schemeClr val="bg1"/>
              </a:buClr>
            </a:pPr>
            <a:r>
              <a:rPr lang="en-US" sz="1600" dirty="0">
                <a:solidFill>
                  <a:schemeClr val="accent3"/>
                </a:solidFill>
              </a:rPr>
              <a:t>Cisco MGN 2.0—Security Architecture</a:t>
            </a:r>
          </a:p>
        </p:txBody>
      </p:sp>
      <p:sp>
        <p:nvSpPr>
          <p:cNvPr id="48" name="Rectangle 25"/>
          <p:cNvSpPr>
            <a:spLocks noChangeArrowheads="1"/>
          </p:cNvSpPr>
          <p:nvPr/>
        </p:nvSpPr>
        <p:spPr bwMode="auto">
          <a:xfrm>
            <a:off x="790575" y="2717800"/>
            <a:ext cx="1995488" cy="338138"/>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Deployment Models</a:t>
            </a:r>
          </a:p>
        </p:txBody>
      </p:sp>
      <p:sp>
        <p:nvSpPr>
          <p:cNvPr id="49" name="Rectangle 26"/>
          <p:cNvSpPr>
            <a:spLocks noChangeArrowheads="1"/>
          </p:cNvSpPr>
          <p:nvPr/>
        </p:nvSpPr>
        <p:spPr bwMode="auto">
          <a:xfrm>
            <a:off x="790575" y="3140075"/>
            <a:ext cx="3624263" cy="338138"/>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Regulatory and Compliance Overview</a:t>
            </a:r>
          </a:p>
        </p:txBody>
      </p:sp>
      <p:sp>
        <p:nvSpPr>
          <p:cNvPr id="50" name="Rectangle 27"/>
          <p:cNvSpPr>
            <a:spLocks noChangeArrowheads="1"/>
          </p:cNvSpPr>
          <p:nvPr/>
        </p:nvSpPr>
        <p:spPr bwMode="auto">
          <a:xfrm>
            <a:off x="790575" y="3560763"/>
            <a:ext cx="2871299" cy="338554"/>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Clinical </a:t>
            </a:r>
            <a:r>
              <a:rPr lang="en-US" sz="1600" dirty="0" smtClean="0">
                <a:solidFill>
                  <a:schemeClr val="bg1"/>
                </a:solidFill>
              </a:rPr>
              <a:t>Devices and Systems</a:t>
            </a:r>
            <a:endParaRPr lang="en-US" sz="1600" dirty="0">
              <a:solidFill>
                <a:schemeClr val="bg1"/>
              </a:solidFill>
            </a:endParaRPr>
          </a:p>
        </p:txBody>
      </p:sp>
      <p:sp>
        <p:nvSpPr>
          <p:cNvPr id="52" name="Rectangle 29"/>
          <p:cNvSpPr>
            <a:spLocks noChangeArrowheads="1"/>
          </p:cNvSpPr>
          <p:nvPr/>
        </p:nvSpPr>
        <p:spPr bwMode="auto">
          <a:xfrm>
            <a:off x="791849" y="3981254"/>
            <a:ext cx="3048000" cy="338554"/>
          </a:xfrm>
          <a:prstGeom prst="rect">
            <a:avLst/>
          </a:prstGeom>
          <a:noFill/>
          <a:ln w="9525">
            <a:noFill/>
            <a:miter lim="800000"/>
            <a:headEnd/>
            <a:tailEnd/>
          </a:ln>
        </p:spPr>
        <p:txBody>
          <a:bodyPr wrap="square">
            <a:spAutoFit/>
          </a:bodyPr>
          <a:lstStyle/>
          <a:p>
            <a:pPr>
              <a:buClr>
                <a:schemeClr val="bg1"/>
              </a:buClr>
            </a:pPr>
            <a:r>
              <a:rPr lang="en-US" sz="1600" dirty="0">
                <a:solidFill>
                  <a:schemeClr val="bg1"/>
                </a:solidFill>
              </a:rPr>
              <a:t>Communication Devices</a:t>
            </a:r>
          </a:p>
        </p:txBody>
      </p:sp>
      <p:sp>
        <p:nvSpPr>
          <p:cNvPr id="53" name="Rectangle 30"/>
          <p:cNvSpPr>
            <a:spLocks noChangeArrowheads="1"/>
          </p:cNvSpPr>
          <p:nvPr/>
        </p:nvSpPr>
        <p:spPr bwMode="auto">
          <a:xfrm>
            <a:off x="800492" y="4400746"/>
            <a:ext cx="2520950" cy="338137"/>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General Purpose Devices</a:t>
            </a:r>
          </a:p>
        </p:txBody>
      </p:sp>
      <p:sp>
        <p:nvSpPr>
          <p:cNvPr id="54" name="Rectangle 31"/>
          <p:cNvSpPr>
            <a:spLocks noChangeArrowheads="1"/>
          </p:cNvSpPr>
          <p:nvPr/>
        </p:nvSpPr>
        <p:spPr bwMode="auto">
          <a:xfrm>
            <a:off x="809135" y="4800600"/>
            <a:ext cx="1063625" cy="338137"/>
          </a:xfrm>
          <a:prstGeom prst="rect">
            <a:avLst/>
          </a:prstGeom>
          <a:noFill/>
          <a:ln w="9525">
            <a:noFill/>
            <a:miter lim="800000"/>
            <a:headEnd/>
            <a:tailEnd/>
          </a:ln>
        </p:spPr>
        <p:txBody>
          <a:bodyPr wrap="none">
            <a:spAutoFit/>
          </a:bodyPr>
          <a:lstStyle/>
          <a:p>
            <a:pPr>
              <a:buClr>
                <a:schemeClr val="bg1"/>
              </a:buClr>
            </a:pPr>
            <a:r>
              <a:rPr lang="en-US" sz="1600" dirty="0">
                <a:solidFill>
                  <a:schemeClr val="bg1"/>
                </a:solidFill>
              </a:rPr>
              <a:t>Summary</a:t>
            </a:r>
          </a:p>
        </p:txBody>
      </p:sp>
      <p:pic>
        <p:nvPicPr>
          <p:cNvPr id="35883" name="Picture 54" descr="blueprint"/>
          <p:cNvPicPr>
            <a:picLocks noChangeAspect="1" noChangeArrowheads="1"/>
          </p:cNvPicPr>
          <p:nvPr/>
        </p:nvPicPr>
        <p:blipFill>
          <a:blip r:embed="rId3" cstate="print"/>
          <a:srcRect/>
          <a:stretch>
            <a:fillRect/>
          </a:stretch>
        </p:blipFill>
        <p:spPr bwMode="auto">
          <a:xfrm>
            <a:off x="5305425" y="1390650"/>
            <a:ext cx="3305175" cy="4676775"/>
          </a:xfrm>
          <a:prstGeom prst="rect">
            <a:avLst/>
          </a:prstGeom>
          <a:noFill/>
          <a:ln w="9525" algn="ctr">
            <a:solidFill>
              <a:srgbClr val="E6E6E8"/>
            </a:solid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par>
                                <p:cTn id="8" presetID="22" presetClass="entr" presetSubtype="2"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500"/>
                                        <p:tgtEl>
                                          <p:spTgt spid="38"/>
                                        </p:tgtEl>
                                      </p:cBhvr>
                                    </p:animEffect>
                                  </p:childTnLst>
                                </p:cTn>
                              </p:par>
                              <p:par>
                                <p:cTn id="11" presetID="22" presetClass="entr" presetSubtype="2"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right)">
                                      <p:cBhvr>
                                        <p:cTn id="13" dur="500"/>
                                        <p:tgtEl>
                                          <p:spTgt spid="39"/>
                                        </p:tgtEl>
                                      </p:cBhvr>
                                    </p:animEffect>
                                  </p:childTnLst>
                                </p:cTn>
                              </p:par>
                              <p:par>
                                <p:cTn id="14" presetID="22" presetClass="entr" presetSubtype="2"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right)">
                                      <p:cBhvr>
                                        <p:cTn id="16" dur="500"/>
                                        <p:tgtEl>
                                          <p:spTgt spid="40"/>
                                        </p:tgtEl>
                                      </p:cBhvr>
                                    </p:animEffect>
                                  </p:childTnLst>
                                </p:cTn>
                              </p:par>
                              <p:par>
                                <p:cTn id="17" presetID="22" presetClass="entr" presetSubtype="2"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par>
                                <p:cTn id="20" presetID="22" presetClass="entr" presetSubtype="2"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right)">
                                      <p:cBhvr>
                                        <p:cTn id="22" dur="500"/>
                                        <p:tgtEl>
                                          <p:spTgt spid="42"/>
                                        </p:tgtEl>
                                      </p:cBhvr>
                                    </p:animEffect>
                                  </p:childTnLst>
                                </p:cTn>
                              </p:par>
                              <p:par>
                                <p:cTn id="23" presetID="22" presetClass="entr" presetSubtype="2"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right)">
                                      <p:cBhvr>
                                        <p:cTn id="25" dur="500"/>
                                        <p:tgtEl>
                                          <p:spTgt spid="43"/>
                                        </p:tgtEl>
                                      </p:cBhvr>
                                    </p:animEffect>
                                  </p:childTnLst>
                                </p:cTn>
                              </p:par>
                              <p:par>
                                <p:cTn id="26" presetID="22" presetClass="entr" presetSubtype="2"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right)">
                                      <p:cBhvr>
                                        <p:cTn id="28" dur="500"/>
                                        <p:tgtEl>
                                          <p:spTgt spid="4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2" grpId="0"/>
      <p:bldP spid="53" grpId="0"/>
      <p:bldP spid="54"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bC7tkkpxkqyeh52sOi0S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pIruecNTkW6KSYqhSRnf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d0GRQjnq.0CSGyIrSSRa_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d0GRQjnq.0CSGyIrSSRa_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d0GRQjnq.0CSGyIrSSRa_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d0GRQjnq.0CSGyIrSSRa_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0GRQjnq.0CSGyIrSSRa_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d0GRQjnq.0CSGyIrSSRa_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d0GRQjnq.0CSGyIrSSRa_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d0GRQjnq.0CSGyIrSSRa_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d0GRQjnq.0CSGyIrSSRa_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d0GRQjnq.0CSGyIrSSRa_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bC7tkkpxkqyeh52sOi0S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d0GRQjnq.0CSGyIrSSRa_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d0GRQjnq.0CSGyIrSSRa_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d0GRQjnq.0CSGyIrSSRa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d0GRQjnq.0CSGyIrSSRa_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d0GRQjnq.0CSGyIrSSRa_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pIruecNTkW6KSYqhSRnf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VbC7tkkpxkqyeh52sOi0S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VbC7tkkpxkqyeh52sOi0S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VbC7tkkpxkqyeh52sOi0S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bC7tkkpxkqyeh52sOi0S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VbC7tkkpxkqyeh52sOi0SQ"/>
</p:tagLst>
</file>

<file path=ppt/theme/theme1.xml><?xml version="1.0" encoding="utf-8"?>
<a:theme xmlns:a="http://schemas.openxmlformats.org/drawingml/2006/main" name="Cisco_White_Template_2009">
  <a:themeElements>
    <a:clrScheme name="Custom 1">
      <a:dk1>
        <a:sysClr val="windowText" lastClr="000000"/>
      </a:dk1>
      <a:lt1>
        <a:srgbClr val="FFFFFF"/>
      </a:lt1>
      <a:dk2>
        <a:srgbClr val="000000"/>
      </a:dk2>
      <a:lt2>
        <a:srgbClr val="FFFFFF"/>
      </a:lt2>
      <a:accent1>
        <a:srgbClr val="0183B7"/>
      </a:accent1>
      <a:accent2>
        <a:srgbClr val="EE6804"/>
      </a:accent2>
      <a:accent3>
        <a:srgbClr val="FFE429"/>
      </a:accent3>
      <a:accent4>
        <a:srgbClr val="68B442"/>
      </a:accent4>
      <a:accent5>
        <a:srgbClr val="7F44C6"/>
      </a:accent5>
      <a:accent6>
        <a:srgbClr val="B21A1A"/>
      </a:accent6>
      <a:hlink>
        <a:srgbClr val="47B0D5"/>
      </a:hlink>
      <a:folHlink>
        <a:srgbClr val="C9A303"/>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9756A05D85964CA5A3B317FE375265" ma:contentTypeVersion="6" ma:contentTypeDescription="Create a new document." ma:contentTypeScope="" ma:versionID="8f0b0eb8e23cd0cece72a6c28c54063e">
  <xsd:schema xmlns:xsd="http://www.w3.org/2001/XMLSchema" xmlns:p="http://schemas.microsoft.com/office/2006/metadata/properties" xmlns:ns1="http://schemas.microsoft.com/sharepoint/v3" targetNamespace="http://schemas.microsoft.com/office/2006/metadata/properties" ma:root="true" ma:fieldsID="9d83ee8c39aea94682d0bf95a687ad5b" ns1:_="">
    <xsd:import namespace="http://schemas.microsoft.com/sharepoint/v3"/>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EmailSender" ma:index="8" nillable="true" ma:displayName="E-Mail Sender" ma:hidden="true" ma:internalName="EmailSender">
      <xsd:simpleType>
        <xsd:restriction base="dms:Note"/>
      </xsd:simpleType>
    </xsd:element>
    <xsd:element name="EmailTo" ma:index="9" nillable="true" ma:displayName="E-Mail To" ma:hidden="true" ma:internalName="EmailTo">
      <xsd:simpleType>
        <xsd:restriction base="dms:Note"/>
      </xsd:simpleType>
    </xsd:element>
    <xsd:element name="EmailCc" ma:index="10" nillable="true" ma:displayName="E-Mail Cc" ma:hidden="true" ma:internalName="EmailCc">
      <xsd:simpleType>
        <xsd:restriction base="dms:Note"/>
      </xsd:simpleType>
    </xsd:element>
    <xsd:element name="EmailFrom" ma:index="11" nillable="true" ma:displayName="E-Mail From" ma:hidden="true" ma:internalName="EmailFrom">
      <xsd:simpleType>
        <xsd:restriction base="dms:Text"/>
      </xsd:simpleType>
    </xsd:element>
    <xsd:element name="EmailSubject" ma:index="12" nillable="true" ma:displayName="E-Mail Subject" ma:hidden="true" ma:internalName="EmailSubjec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Item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EmailTo xmlns="http://schemas.microsoft.com/sharepoint/v3">&amp;lt;marcoplus@cisco.com&amp;gt;</EmailTo>
    <EmailSender xmlns="http://schemas.microsoft.com/sharepoint/v3">&lt;a href="mailto:xxmktedc@cisco.com"&gt;xxmktedc@cisco.com&lt;/a&gt;</EmailSender>
    <EmailFrom xmlns="http://schemas.microsoft.com/sharepoint/v3" xsi:nil="true"/>
    <EmailSubject xmlns="http://schemas.microsoft.com/sharepoint/v3">INC000026732275 INC000027927157</EmailSubject>
    <EmailCc xmlns="http://schemas.microsoft.com/sharepoint/v3" xsi:nil="true"/>
  </documentManagement>
</p:properties>
</file>

<file path=customXml/itemProps1.xml><?xml version="1.0" encoding="utf-8"?>
<ds:datastoreItem xmlns:ds="http://schemas.openxmlformats.org/officeDocument/2006/customXml" ds:itemID="{316EA18A-209A-4A45-9747-6DF8554FB37C}"/>
</file>

<file path=customXml/itemProps2.xml><?xml version="1.0" encoding="utf-8"?>
<ds:datastoreItem xmlns:ds="http://schemas.openxmlformats.org/officeDocument/2006/customXml" ds:itemID="{97AF0F0F-D2C0-40AE-8C98-17F9880C486A}"/>
</file>

<file path=customXml/itemProps3.xml><?xml version="1.0" encoding="utf-8"?>
<ds:datastoreItem xmlns:ds="http://schemas.openxmlformats.org/officeDocument/2006/customXml" ds:itemID="{E8859C2D-A03E-4B91-9F08-B8184E59B267}"/>
</file>

<file path=docProps/app.xml><?xml version="1.0" encoding="utf-8"?>
<Properties xmlns="http://schemas.openxmlformats.org/officeDocument/2006/extended-properties" xmlns:vt="http://schemas.openxmlformats.org/officeDocument/2006/docPropsVTypes">
  <Template>Cisco_White_Template_2009</Template>
  <TotalTime>19981</TotalTime>
  <Words>3781</Words>
  <Application>Microsoft Office PowerPoint</Application>
  <PresentationFormat>On-screen Show (4:3)</PresentationFormat>
  <Paragraphs>891</Paragraphs>
  <Slides>50</Slides>
  <Notes>44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Cisco_White_Template_2009</vt:lpstr>
      <vt:lpstr>think-cell Slide</vt:lpstr>
      <vt:lpstr>Cisco Medical-Grade Network 2.0 Security Architecture and Solutions</vt:lpstr>
      <vt:lpstr>Agenda</vt:lpstr>
      <vt:lpstr> State of Healthcare</vt:lpstr>
      <vt:lpstr>MGN Guiding Principles</vt:lpstr>
      <vt:lpstr>What Is the Cisco  Medical-Grade Network?</vt:lpstr>
      <vt:lpstr>MGN—Architecture Overview Poster</vt:lpstr>
      <vt:lpstr>The Growing Need  for Security Solutions</vt:lpstr>
      <vt:lpstr>Cisco MGN 2.0—Security Architectures</vt:lpstr>
      <vt:lpstr>Agenda</vt:lpstr>
      <vt:lpstr>MGN 2.0 Security Architecture   </vt:lpstr>
      <vt:lpstr>Agenda</vt:lpstr>
      <vt:lpstr>Compute and Network Services for Primary and Secondary Care Segments</vt:lpstr>
      <vt:lpstr>Secondary Care/Acute Care Centralized and Shared Datacenter Architectures</vt:lpstr>
      <vt:lpstr>PACS and EHR Storage Architectures </vt:lpstr>
      <vt:lpstr>Primary Care/Ambulatory Architecture </vt:lpstr>
      <vt:lpstr>Guest Internet and Voice  Service Architecture</vt:lpstr>
      <vt:lpstr>Remote Clinical Access Architecture</vt:lpstr>
      <vt:lpstr>Remote Vendor Access Architecture </vt:lpstr>
      <vt:lpstr>Primary Care/Ambulatory EHR and Practice Management Considerations</vt:lpstr>
      <vt:lpstr>Agenda</vt:lpstr>
      <vt:lpstr>Healthcare Compliance Regulations </vt:lpstr>
      <vt:lpstr> The PCI Data Security Standard </vt:lpstr>
      <vt:lpstr>Building Blocks of the Payment Card Industry Data Security Standard (DSS)</vt:lpstr>
      <vt:lpstr>HIPAA: Security Rule</vt:lpstr>
      <vt:lpstr>EHR Meaningful Use  in the Stimulus Legislation</vt:lpstr>
      <vt:lpstr>Privacy/Security Objectives and Criteria</vt:lpstr>
      <vt:lpstr>Technology Categories for  Healthcare Compliance</vt:lpstr>
      <vt:lpstr>Security Compliance Mapping Table</vt:lpstr>
      <vt:lpstr>MGN Security Requirements and PIN</vt:lpstr>
      <vt:lpstr>Agenda</vt:lpstr>
      <vt:lpstr>Common Three-Tier EHR Architecture</vt:lpstr>
      <vt:lpstr>Common Two-Tier EHR Architecture</vt:lpstr>
      <vt:lpstr>High Availability EHR Architecture </vt:lpstr>
      <vt:lpstr>Clinical Workstation Security </vt:lpstr>
      <vt:lpstr>Pharmacy and Lab—Vendor and Remote Access Architecture</vt:lpstr>
      <vt:lpstr>Patient Floor—Clinical System Architecture Overview</vt:lpstr>
      <vt:lpstr>Data Loss Prevention Using SSL  for End-to-End Encryption</vt:lpstr>
      <vt:lpstr>Secure Remote Vendor Access </vt:lpstr>
      <vt:lpstr>Virtual Desktop Infrastructure (VDI) Security Summary</vt:lpstr>
      <vt:lpstr>Agenda</vt:lpstr>
      <vt:lpstr>Communication Device Security</vt:lpstr>
      <vt:lpstr>Unified Communications  Infrastructure Security</vt:lpstr>
      <vt:lpstr>Smartphones</vt:lpstr>
      <vt:lpstr>Agenda</vt:lpstr>
      <vt:lpstr>General Purpose IT Services  and Devices</vt:lpstr>
      <vt:lpstr>Email </vt:lpstr>
      <vt:lpstr>Internet Access</vt:lpstr>
      <vt:lpstr>Agenda</vt:lpstr>
      <vt:lpstr>Summary</vt:lpstr>
      <vt:lpstr>PowerPoint Presentation</vt:lpstr>
    </vt:vector>
  </TitlesOfParts>
  <Company>Duarte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Palette</dc:title>
  <dc:creator>cheryl davis</dc:creator>
  <dc:description>www.duarte.com</dc:description>
  <cp:lastModifiedBy>Karen Kiscaden</cp:lastModifiedBy>
  <cp:revision>242</cp:revision>
  <dcterms:created xsi:type="dcterms:W3CDTF">2010-03-30T04:59:50Z</dcterms:created>
  <dcterms:modified xsi:type="dcterms:W3CDTF">2013-04-22T21:53:05Z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0x010100E89756A05D85964CA5A3B317FE375265</vt:lpwstr>
  </property>
</Properties>
</file>