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30" r:id="rId1"/>
  </p:sldMasterIdLst>
  <p:notesMasterIdLst>
    <p:notesMasterId r:id="rId28"/>
  </p:notesMasterIdLst>
  <p:handoutMasterIdLst>
    <p:handoutMasterId r:id="rId29"/>
  </p:handoutMasterIdLst>
  <p:sldIdLst>
    <p:sldId id="293" r:id="rId2"/>
    <p:sldId id="318" r:id="rId3"/>
    <p:sldId id="296" r:id="rId4"/>
    <p:sldId id="297" r:id="rId5"/>
    <p:sldId id="322" r:id="rId6"/>
    <p:sldId id="299" r:id="rId7"/>
    <p:sldId id="300" r:id="rId8"/>
    <p:sldId id="323" r:id="rId9"/>
    <p:sldId id="302" r:id="rId10"/>
    <p:sldId id="303" r:id="rId11"/>
    <p:sldId id="324" r:id="rId12"/>
    <p:sldId id="305" r:id="rId13"/>
    <p:sldId id="306" r:id="rId14"/>
    <p:sldId id="307" r:id="rId15"/>
    <p:sldId id="308" r:id="rId16"/>
    <p:sldId id="309" r:id="rId17"/>
    <p:sldId id="326" r:id="rId18"/>
    <p:sldId id="327" r:id="rId19"/>
    <p:sldId id="310" r:id="rId20"/>
    <p:sldId id="311" r:id="rId21"/>
    <p:sldId id="312" r:id="rId22"/>
    <p:sldId id="313" r:id="rId23"/>
    <p:sldId id="314" r:id="rId24"/>
    <p:sldId id="328" r:id="rId25"/>
    <p:sldId id="316" r:id="rId26"/>
    <p:sldId id="317" r:id="rId27"/>
  </p:sldIdLst>
  <p:sldSz cx="9144000" cy="6858000" type="screen4x3"/>
  <p:notesSz cx="6858000" cy="9296400"/>
  <p:embeddedFontLst>
    <p:embeddedFont>
      <p:font typeface="Ciscolight"/>
      <p:regular r:id="rId30"/>
    </p:embeddedFont>
    <p:embeddedFont>
      <p:font typeface="Calibri"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BB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9" autoAdjust="0"/>
    <p:restoredTop sz="81934" autoAdjust="0"/>
  </p:normalViewPr>
  <p:slideViewPr>
    <p:cSldViewPr snapToGrid="0" snapToObjects="1" showGuides="1">
      <p:cViewPr varScale="1">
        <p:scale>
          <a:sx n="58" d="100"/>
          <a:sy n="58" d="100"/>
        </p:scale>
        <p:origin x="-1308" y="-84"/>
      </p:cViewPr>
      <p:guideLst>
        <p:guide orient="horz" pos="152"/>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2484"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4A282-9F26-4FF1-9132-59721CCC9072}"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2F4F140-BDA3-481F-9FEB-22E81D04BEF1}">
      <dgm:prSet phldrT="[Text]"/>
      <dgm:spPr/>
      <dgm:t>
        <a:bodyPr/>
        <a:lstStyle/>
        <a:p>
          <a:r>
            <a:rPr lang="en-US" altLang="ja-JP" b="1" dirty="0" smtClean="0">
              <a:solidFill>
                <a:schemeClr val="bg2"/>
              </a:solidFill>
            </a:rPr>
            <a:t>Targets Your Audience</a:t>
          </a:r>
          <a:endParaRPr lang="en-US" b="1" dirty="0">
            <a:solidFill>
              <a:schemeClr val="bg2"/>
            </a:solidFill>
          </a:endParaRPr>
        </a:p>
      </dgm:t>
    </dgm:pt>
    <dgm:pt modelId="{2D732168-E84F-4901-BB7D-16BA8F5352BD}" type="parTrans" cxnId="{A85F002E-40BC-4DDC-9637-68FB12C958E5}">
      <dgm:prSet/>
      <dgm:spPr/>
      <dgm:t>
        <a:bodyPr/>
        <a:lstStyle/>
        <a:p>
          <a:endParaRPr lang="en-US"/>
        </a:p>
      </dgm:t>
    </dgm:pt>
    <dgm:pt modelId="{5312CB6C-8125-4113-8887-65486C2818B4}" type="sibTrans" cxnId="{A85F002E-40BC-4DDC-9637-68FB12C958E5}">
      <dgm:prSet/>
      <dgm:spPr/>
      <dgm:t>
        <a:bodyPr/>
        <a:lstStyle/>
        <a:p>
          <a:endParaRPr lang="en-US"/>
        </a:p>
      </dgm:t>
    </dgm:pt>
    <dgm:pt modelId="{B2E7546C-7408-41B8-954D-65E9204EA5D9}">
      <dgm:prSet phldrT="[Text]"/>
      <dgm:spPr/>
      <dgm:t>
        <a:bodyPr/>
        <a:lstStyle/>
        <a:p>
          <a:r>
            <a:rPr lang="en-US" b="1" dirty="0" smtClean="0">
              <a:solidFill>
                <a:schemeClr val="bg2"/>
              </a:solidFill>
            </a:rPr>
            <a:t>Serves as a Cost-Effective</a:t>
          </a:r>
        </a:p>
        <a:p>
          <a:r>
            <a:rPr lang="en-US" b="1" dirty="0" smtClean="0">
              <a:solidFill>
                <a:schemeClr val="bg2"/>
              </a:solidFill>
            </a:rPr>
            <a:t>Complement</a:t>
          </a:r>
          <a:endParaRPr lang="en-US" b="1" dirty="0">
            <a:solidFill>
              <a:schemeClr val="bg2"/>
            </a:solidFill>
          </a:endParaRPr>
        </a:p>
      </dgm:t>
    </dgm:pt>
    <dgm:pt modelId="{2ADD96AC-F148-4434-9E27-C3CFC6E2343D}" type="parTrans" cxnId="{B746D669-4A9E-4C06-ADB3-BF9CECF11AC6}">
      <dgm:prSet/>
      <dgm:spPr/>
      <dgm:t>
        <a:bodyPr/>
        <a:lstStyle/>
        <a:p>
          <a:endParaRPr lang="en-US"/>
        </a:p>
      </dgm:t>
    </dgm:pt>
    <dgm:pt modelId="{04240525-8008-48A2-8568-4A5147275442}" type="sibTrans" cxnId="{B746D669-4A9E-4C06-ADB3-BF9CECF11AC6}">
      <dgm:prSet/>
      <dgm:spPr/>
      <dgm:t>
        <a:bodyPr/>
        <a:lstStyle/>
        <a:p>
          <a:endParaRPr lang="en-US"/>
        </a:p>
      </dgm:t>
    </dgm:pt>
    <dgm:pt modelId="{1971D130-B0F9-4E2D-BACF-A695C22F8AEE}">
      <dgm:prSet phldrT="[Text]"/>
      <dgm:spPr/>
      <dgm:t>
        <a:bodyPr/>
        <a:lstStyle/>
        <a:p>
          <a:r>
            <a:rPr lang="en-US" b="1" dirty="0" smtClean="0">
              <a:solidFill>
                <a:schemeClr val="bg2"/>
              </a:solidFill>
            </a:rPr>
            <a:t>Builds Relationships Differently</a:t>
          </a:r>
          <a:endParaRPr lang="en-US" b="1" dirty="0">
            <a:solidFill>
              <a:schemeClr val="bg2"/>
            </a:solidFill>
          </a:endParaRPr>
        </a:p>
      </dgm:t>
    </dgm:pt>
    <dgm:pt modelId="{2A7A5332-63A9-4181-AD60-A9AB2B1651AF}" type="parTrans" cxnId="{FB376B09-48F5-479F-A5D2-F5207A38CEF3}">
      <dgm:prSet/>
      <dgm:spPr/>
      <dgm:t>
        <a:bodyPr/>
        <a:lstStyle/>
        <a:p>
          <a:endParaRPr lang="en-US"/>
        </a:p>
      </dgm:t>
    </dgm:pt>
    <dgm:pt modelId="{A888C041-95FF-4F8F-AF00-1FAD7193BB79}" type="sibTrans" cxnId="{FB376B09-48F5-479F-A5D2-F5207A38CEF3}">
      <dgm:prSet/>
      <dgm:spPr/>
      <dgm:t>
        <a:bodyPr/>
        <a:lstStyle/>
        <a:p>
          <a:endParaRPr lang="en-US"/>
        </a:p>
      </dgm:t>
    </dgm:pt>
    <dgm:pt modelId="{C09FCE25-BFBE-4F77-A4BA-DC18EBA7DB84}">
      <dgm:prSet phldrT="[Text]"/>
      <dgm:spPr/>
      <dgm:t>
        <a:bodyPr/>
        <a:lstStyle/>
        <a:p>
          <a:r>
            <a:rPr lang="en-US" b="1" dirty="0" smtClean="0">
              <a:solidFill>
                <a:schemeClr val="bg2"/>
              </a:solidFill>
            </a:rPr>
            <a:t>Adds the Human Element</a:t>
          </a:r>
          <a:endParaRPr lang="en-US" b="1" dirty="0">
            <a:solidFill>
              <a:schemeClr val="bg2"/>
            </a:solidFill>
          </a:endParaRPr>
        </a:p>
      </dgm:t>
    </dgm:pt>
    <dgm:pt modelId="{FBCDDBD8-0169-40D7-8BFC-E9310CCC6394}" type="parTrans" cxnId="{759F2EDB-236F-4489-9957-E659265F0206}">
      <dgm:prSet/>
      <dgm:spPr/>
      <dgm:t>
        <a:bodyPr/>
        <a:lstStyle/>
        <a:p>
          <a:endParaRPr lang="en-US"/>
        </a:p>
      </dgm:t>
    </dgm:pt>
    <dgm:pt modelId="{12CDB348-E3DD-4D89-9826-8462B7C094F5}" type="sibTrans" cxnId="{759F2EDB-236F-4489-9957-E659265F0206}">
      <dgm:prSet/>
      <dgm:spPr/>
      <dgm:t>
        <a:bodyPr/>
        <a:lstStyle/>
        <a:p>
          <a:endParaRPr lang="en-US"/>
        </a:p>
      </dgm:t>
    </dgm:pt>
    <dgm:pt modelId="{8FE3A31F-CD33-440D-B407-458F560D2EDE}">
      <dgm:prSet phldrT="[Text]"/>
      <dgm:spPr/>
      <dgm:t>
        <a:bodyPr/>
        <a:lstStyle/>
        <a:p>
          <a:r>
            <a:rPr lang="en-US" b="1" dirty="0" smtClean="0">
              <a:solidFill>
                <a:schemeClr val="bg2"/>
              </a:solidFill>
            </a:rPr>
            <a:t>Creates a Two-Way Dialogue</a:t>
          </a:r>
          <a:endParaRPr lang="en-US" b="1" dirty="0">
            <a:solidFill>
              <a:schemeClr val="bg2"/>
            </a:solidFill>
          </a:endParaRPr>
        </a:p>
      </dgm:t>
    </dgm:pt>
    <dgm:pt modelId="{0E9D4BFF-FDD1-4BCF-BF51-14A408899BCB}" type="parTrans" cxnId="{54A0BE16-B820-45C1-948A-8EE82DDBB707}">
      <dgm:prSet/>
      <dgm:spPr/>
      <dgm:t>
        <a:bodyPr/>
        <a:lstStyle/>
        <a:p>
          <a:endParaRPr lang="en-US"/>
        </a:p>
      </dgm:t>
    </dgm:pt>
    <dgm:pt modelId="{BFF93A1B-84F3-416B-9FE8-1A4AC7FFA6E5}" type="sibTrans" cxnId="{54A0BE16-B820-45C1-948A-8EE82DDBB707}">
      <dgm:prSet/>
      <dgm:spPr/>
      <dgm:t>
        <a:bodyPr/>
        <a:lstStyle/>
        <a:p>
          <a:endParaRPr lang="en-US"/>
        </a:p>
      </dgm:t>
    </dgm:pt>
    <dgm:pt modelId="{CC0C5FE8-63FD-4940-9359-C8A347C18CB4}" type="pres">
      <dgm:prSet presAssocID="{3624A282-9F26-4FF1-9132-59721CCC9072}" presName="linear" presStyleCnt="0">
        <dgm:presLayoutVars>
          <dgm:animLvl val="lvl"/>
          <dgm:resizeHandles val="exact"/>
        </dgm:presLayoutVars>
      </dgm:prSet>
      <dgm:spPr/>
      <dgm:t>
        <a:bodyPr/>
        <a:lstStyle/>
        <a:p>
          <a:endParaRPr lang="en-US"/>
        </a:p>
      </dgm:t>
    </dgm:pt>
    <dgm:pt modelId="{5EE9F0A7-81B4-4ABD-BB07-C3C4EE0145EF}" type="pres">
      <dgm:prSet presAssocID="{C2F4F140-BDA3-481F-9FEB-22E81D04BEF1}" presName="parentText" presStyleLbl="node1" presStyleIdx="0" presStyleCnt="5">
        <dgm:presLayoutVars>
          <dgm:chMax val="0"/>
          <dgm:bulletEnabled val="1"/>
        </dgm:presLayoutVars>
      </dgm:prSet>
      <dgm:spPr/>
      <dgm:t>
        <a:bodyPr/>
        <a:lstStyle/>
        <a:p>
          <a:endParaRPr lang="en-US"/>
        </a:p>
      </dgm:t>
    </dgm:pt>
    <dgm:pt modelId="{FC56AA95-EB9D-4265-BB01-71C653502734}" type="pres">
      <dgm:prSet presAssocID="{5312CB6C-8125-4113-8887-65486C2818B4}" presName="spacer" presStyleCnt="0"/>
      <dgm:spPr/>
    </dgm:pt>
    <dgm:pt modelId="{5FA7958F-A990-4B9A-9DB4-FC9E1A18B238}" type="pres">
      <dgm:prSet presAssocID="{B2E7546C-7408-41B8-954D-65E9204EA5D9}" presName="parentText" presStyleLbl="node1" presStyleIdx="1" presStyleCnt="5">
        <dgm:presLayoutVars>
          <dgm:chMax val="0"/>
          <dgm:bulletEnabled val="1"/>
        </dgm:presLayoutVars>
      </dgm:prSet>
      <dgm:spPr/>
      <dgm:t>
        <a:bodyPr/>
        <a:lstStyle/>
        <a:p>
          <a:endParaRPr lang="en-US"/>
        </a:p>
      </dgm:t>
    </dgm:pt>
    <dgm:pt modelId="{A527B580-67E1-4323-BBA8-DBF39941CC56}" type="pres">
      <dgm:prSet presAssocID="{04240525-8008-48A2-8568-4A5147275442}" presName="spacer" presStyleCnt="0"/>
      <dgm:spPr/>
    </dgm:pt>
    <dgm:pt modelId="{FE7624AD-C9B7-4281-8E7C-AB27FBCA5AB7}" type="pres">
      <dgm:prSet presAssocID="{1971D130-B0F9-4E2D-BACF-A695C22F8AEE}" presName="parentText" presStyleLbl="node1" presStyleIdx="2" presStyleCnt="5">
        <dgm:presLayoutVars>
          <dgm:chMax val="0"/>
          <dgm:bulletEnabled val="1"/>
        </dgm:presLayoutVars>
      </dgm:prSet>
      <dgm:spPr/>
      <dgm:t>
        <a:bodyPr/>
        <a:lstStyle/>
        <a:p>
          <a:endParaRPr lang="en-US"/>
        </a:p>
      </dgm:t>
    </dgm:pt>
    <dgm:pt modelId="{9120738C-FC8B-4AA8-A351-035CDFDE26EB}" type="pres">
      <dgm:prSet presAssocID="{A888C041-95FF-4F8F-AF00-1FAD7193BB79}" presName="spacer" presStyleCnt="0"/>
      <dgm:spPr/>
    </dgm:pt>
    <dgm:pt modelId="{DA8D506B-9540-4844-93F3-1DA893F897EA}" type="pres">
      <dgm:prSet presAssocID="{C09FCE25-BFBE-4F77-A4BA-DC18EBA7DB84}" presName="parentText" presStyleLbl="node1" presStyleIdx="3" presStyleCnt="5">
        <dgm:presLayoutVars>
          <dgm:chMax val="0"/>
          <dgm:bulletEnabled val="1"/>
        </dgm:presLayoutVars>
      </dgm:prSet>
      <dgm:spPr/>
      <dgm:t>
        <a:bodyPr/>
        <a:lstStyle/>
        <a:p>
          <a:endParaRPr lang="en-US"/>
        </a:p>
      </dgm:t>
    </dgm:pt>
    <dgm:pt modelId="{CC07F19F-ED74-4940-93E7-B66BF77EF51E}" type="pres">
      <dgm:prSet presAssocID="{12CDB348-E3DD-4D89-9826-8462B7C094F5}" presName="spacer" presStyleCnt="0"/>
      <dgm:spPr/>
    </dgm:pt>
    <dgm:pt modelId="{2B418808-E5B5-440E-AC0F-4E8837A58721}" type="pres">
      <dgm:prSet presAssocID="{8FE3A31F-CD33-440D-B407-458F560D2EDE}" presName="parentText" presStyleLbl="node1" presStyleIdx="4" presStyleCnt="5">
        <dgm:presLayoutVars>
          <dgm:chMax val="0"/>
          <dgm:bulletEnabled val="1"/>
        </dgm:presLayoutVars>
      </dgm:prSet>
      <dgm:spPr/>
      <dgm:t>
        <a:bodyPr/>
        <a:lstStyle/>
        <a:p>
          <a:endParaRPr lang="en-US"/>
        </a:p>
      </dgm:t>
    </dgm:pt>
  </dgm:ptLst>
  <dgm:cxnLst>
    <dgm:cxn modelId="{759F2EDB-236F-4489-9957-E659265F0206}" srcId="{3624A282-9F26-4FF1-9132-59721CCC9072}" destId="{C09FCE25-BFBE-4F77-A4BA-DC18EBA7DB84}" srcOrd="3" destOrd="0" parTransId="{FBCDDBD8-0169-40D7-8BFC-E9310CCC6394}" sibTransId="{12CDB348-E3DD-4D89-9826-8462B7C094F5}"/>
    <dgm:cxn modelId="{5786F5C7-5F40-44CB-86EE-DC6B49305E5B}" type="presOf" srcId="{C2F4F140-BDA3-481F-9FEB-22E81D04BEF1}" destId="{5EE9F0A7-81B4-4ABD-BB07-C3C4EE0145EF}" srcOrd="0" destOrd="0" presId="urn:microsoft.com/office/officeart/2005/8/layout/vList2"/>
    <dgm:cxn modelId="{D843C302-62F0-41DA-8469-938F3224AE4A}" type="presOf" srcId="{3624A282-9F26-4FF1-9132-59721CCC9072}" destId="{CC0C5FE8-63FD-4940-9359-C8A347C18CB4}" srcOrd="0" destOrd="0" presId="urn:microsoft.com/office/officeart/2005/8/layout/vList2"/>
    <dgm:cxn modelId="{F0B5B13F-8D4E-4E24-8D9E-3E8CB830C883}" type="presOf" srcId="{C09FCE25-BFBE-4F77-A4BA-DC18EBA7DB84}" destId="{DA8D506B-9540-4844-93F3-1DA893F897EA}" srcOrd="0" destOrd="0" presId="urn:microsoft.com/office/officeart/2005/8/layout/vList2"/>
    <dgm:cxn modelId="{A85F002E-40BC-4DDC-9637-68FB12C958E5}" srcId="{3624A282-9F26-4FF1-9132-59721CCC9072}" destId="{C2F4F140-BDA3-481F-9FEB-22E81D04BEF1}" srcOrd="0" destOrd="0" parTransId="{2D732168-E84F-4901-BB7D-16BA8F5352BD}" sibTransId="{5312CB6C-8125-4113-8887-65486C2818B4}"/>
    <dgm:cxn modelId="{5C0B627A-CAC0-4FE4-8C2B-3514C6AF83BE}" type="presOf" srcId="{B2E7546C-7408-41B8-954D-65E9204EA5D9}" destId="{5FA7958F-A990-4B9A-9DB4-FC9E1A18B238}" srcOrd="0" destOrd="0" presId="urn:microsoft.com/office/officeart/2005/8/layout/vList2"/>
    <dgm:cxn modelId="{FB376B09-48F5-479F-A5D2-F5207A38CEF3}" srcId="{3624A282-9F26-4FF1-9132-59721CCC9072}" destId="{1971D130-B0F9-4E2D-BACF-A695C22F8AEE}" srcOrd="2" destOrd="0" parTransId="{2A7A5332-63A9-4181-AD60-A9AB2B1651AF}" sibTransId="{A888C041-95FF-4F8F-AF00-1FAD7193BB79}"/>
    <dgm:cxn modelId="{3F284545-7942-436E-96BD-DC6DC60303ED}" type="presOf" srcId="{1971D130-B0F9-4E2D-BACF-A695C22F8AEE}" destId="{FE7624AD-C9B7-4281-8E7C-AB27FBCA5AB7}" srcOrd="0" destOrd="0" presId="urn:microsoft.com/office/officeart/2005/8/layout/vList2"/>
    <dgm:cxn modelId="{B746D669-4A9E-4C06-ADB3-BF9CECF11AC6}" srcId="{3624A282-9F26-4FF1-9132-59721CCC9072}" destId="{B2E7546C-7408-41B8-954D-65E9204EA5D9}" srcOrd="1" destOrd="0" parTransId="{2ADD96AC-F148-4434-9E27-C3CFC6E2343D}" sibTransId="{04240525-8008-48A2-8568-4A5147275442}"/>
    <dgm:cxn modelId="{E0A85FE2-A477-4CB0-8689-3F7D5C2FD2CA}" type="presOf" srcId="{8FE3A31F-CD33-440D-B407-458F560D2EDE}" destId="{2B418808-E5B5-440E-AC0F-4E8837A58721}" srcOrd="0" destOrd="0" presId="urn:microsoft.com/office/officeart/2005/8/layout/vList2"/>
    <dgm:cxn modelId="{54A0BE16-B820-45C1-948A-8EE82DDBB707}" srcId="{3624A282-9F26-4FF1-9132-59721CCC9072}" destId="{8FE3A31F-CD33-440D-B407-458F560D2EDE}" srcOrd="4" destOrd="0" parTransId="{0E9D4BFF-FDD1-4BCF-BF51-14A408899BCB}" sibTransId="{BFF93A1B-84F3-416B-9FE8-1A4AC7FFA6E5}"/>
    <dgm:cxn modelId="{DBCA2679-7F4F-4606-A117-4739643442B7}" type="presParOf" srcId="{CC0C5FE8-63FD-4940-9359-C8A347C18CB4}" destId="{5EE9F0A7-81B4-4ABD-BB07-C3C4EE0145EF}" srcOrd="0" destOrd="0" presId="urn:microsoft.com/office/officeart/2005/8/layout/vList2"/>
    <dgm:cxn modelId="{E9024245-9B64-4B70-87D0-0DB468CF401D}" type="presParOf" srcId="{CC0C5FE8-63FD-4940-9359-C8A347C18CB4}" destId="{FC56AA95-EB9D-4265-BB01-71C653502734}" srcOrd="1" destOrd="0" presId="urn:microsoft.com/office/officeart/2005/8/layout/vList2"/>
    <dgm:cxn modelId="{2B3F6132-FF26-4D12-8365-06FD294942F3}" type="presParOf" srcId="{CC0C5FE8-63FD-4940-9359-C8A347C18CB4}" destId="{5FA7958F-A990-4B9A-9DB4-FC9E1A18B238}" srcOrd="2" destOrd="0" presId="urn:microsoft.com/office/officeart/2005/8/layout/vList2"/>
    <dgm:cxn modelId="{301A8C07-0764-4F19-BA25-437CD8C8FFF3}" type="presParOf" srcId="{CC0C5FE8-63FD-4940-9359-C8A347C18CB4}" destId="{A527B580-67E1-4323-BBA8-DBF39941CC56}" srcOrd="3" destOrd="0" presId="urn:microsoft.com/office/officeart/2005/8/layout/vList2"/>
    <dgm:cxn modelId="{5718B6DA-D3F6-4F91-BBE9-1352F1DAC58A}" type="presParOf" srcId="{CC0C5FE8-63FD-4940-9359-C8A347C18CB4}" destId="{FE7624AD-C9B7-4281-8E7C-AB27FBCA5AB7}" srcOrd="4" destOrd="0" presId="urn:microsoft.com/office/officeart/2005/8/layout/vList2"/>
    <dgm:cxn modelId="{F3A70E99-81C0-4ABA-8F3D-042B51F9D5E4}" type="presParOf" srcId="{CC0C5FE8-63FD-4940-9359-C8A347C18CB4}" destId="{9120738C-FC8B-4AA8-A351-035CDFDE26EB}" srcOrd="5" destOrd="0" presId="urn:microsoft.com/office/officeart/2005/8/layout/vList2"/>
    <dgm:cxn modelId="{B74694EE-51C5-4126-882D-0548BFA08160}" type="presParOf" srcId="{CC0C5FE8-63FD-4940-9359-C8A347C18CB4}" destId="{DA8D506B-9540-4844-93F3-1DA893F897EA}" srcOrd="6" destOrd="0" presId="urn:microsoft.com/office/officeart/2005/8/layout/vList2"/>
    <dgm:cxn modelId="{F2F1D34B-1124-42AF-8682-CBEEBE50FF93}" type="presParOf" srcId="{CC0C5FE8-63FD-4940-9359-C8A347C18CB4}" destId="{CC07F19F-ED74-4940-93E7-B66BF77EF51E}" srcOrd="7" destOrd="0" presId="urn:microsoft.com/office/officeart/2005/8/layout/vList2"/>
    <dgm:cxn modelId="{A995874E-0F16-41E5-AEDC-68DBF4E605C6}" type="presParOf" srcId="{CC0C5FE8-63FD-4940-9359-C8A347C18CB4}" destId="{2B418808-E5B5-440E-AC0F-4E8837A58721}" srcOrd="8"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8AA073F6-5133-4404-BD40-92478F573F23}" type="doc">
      <dgm:prSet loTypeId="urn:microsoft.com/office/officeart/2005/8/layout/gear1" loCatId="process" qsTypeId="urn:microsoft.com/office/officeart/2005/8/quickstyle/simple2" qsCatId="simple" csTypeId="urn:microsoft.com/office/officeart/2005/8/colors/accent1_2" csCatId="accent1" phldr="1"/>
      <dgm:spPr/>
    </dgm:pt>
    <dgm:pt modelId="{0DCD9B80-778A-4828-B370-61BD0D8B0754}">
      <dgm:prSet phldrT="[Text]"/>
      <dgm:spPr/>
      <dgm:t>
        <a:bodyPr/>
        <a:lstStyle/>
        <a:p>
          <a:r>
            <a:rPr lang="en-US" b="1" dirty="0" smtClean="0">
              <a:solidFill>
                <a:schemeClr val="tx2">
                  <a:lumMod val="50000"/>
                </a:schemeClr>
              </a:solidFill>
            </a:rPr>
            <a:t>Social Media Sites</a:t>
          </a:r>
          <a:endParaRPr lang="en-US" b="1" dirty="0">
            <a:solidFill>
              <a:schemeClr val="tx2">
                <a:lumMod val="50000"/>
              </a:schemeClr>
            </a:solidFill>
          </a:endParaRPr>
        </a:p>
      </dgm:t>
    </dgm:pt>
    <dgm:pt modelId="{F6A65BF5-A841-4E42-9FFB-75A619E99730}" type="parTrans" cxnId="{B41FF457-8090-432F-83AA-C6CF3FF59AB2}">
      <dgm:prSet/>
      <dgm:spPr/>
      <dgm:t>
        <a:bodyPr/>
        <a:lstStyle/>
        <a:p>
          <a:endParaRPr lang="en-US"/>
        </a:p>
      </dgm:t>
    </dgm:pt>
    <dgm:pt modelId="{2A0DBAFF-8A04-4E3A-B212-D279880E25DE}" type="sibTrans" cxnId="{B41FF457-8090-432F-83AA-C6CF3FF59AB2}">
      <dgm:prSet/>
      <dgm:spPr/>
      <dgm:t>
        <a:bodyPr/>
        <a:lstStyle/>
        <a:p>
          <a:endParaRPr lang="en-US">
            <a:solidFill>
              <a:schemeClr val="tx2">
                <a:lumMod val="50000"/>
              </a:schemeClr>
            </a:solidFill>
          </a:endParaRPr>
        </a:p>
      </dgm:t>
    </dgm:pt>
    <dgm:pt modelId="{DD4A635E-EE01-41CE-B96B-B0A529B2FB75}">
      <dgm:prSet phldrT="[Text]"/>
      <dgm:spPr/>
      <dgm:t>
        <a:bodyPr/>
        <a:lstStyle/>
        <a:p>
          <a:r>
            <a:rPr lang="en-US" b="1" dirty="0" smtClean="0">
              <a:solidFill>
                <a:schemeClr val="tx2">
                  <a:lumMod val="50000"/>
                </a:schemeClr>
              </a:solidFill>
            </a:rPr>
            <a:t>Video</a:t>
          </a:r>
          <a:endParaRPr lang="en-US" b="1" dirty="0">
            <a:solidFill>
              <a:schemeClr val="tx2">
                <a:lumMod val="50000"/>
              </a:schemeClr>
            </a:solidFill>
          </a:endParaRPr>
        </a:p>
      </dgm:t>
    </dgm:pt>
    <dgm:pt modelId="{702D1021-17FC-42D1-A575-2E2AD23C8BF0}" type="parTrans" cxnId="{5AF3B8EC-378C-4511-B0ED-58E3584BFE18}">
      <dgm:prSet/>
      <dgm:spPr/>
      <dgm:t>
        <a:bodyPr/>
        <a:lstStyle/>
        <a:p>
          <a:endParaRPr lang="en-US"/>
        </a:p>
      </dgm:t>
    </dgm:pt>
    <dgm:pt modelId="{C7C92474-6501-4079-A0F6-7A679C00565A}" type="sibTrans" cxnId="{5AF3B8EC-378C-4511-B0ED-58E3584BFE18}">
      <dgm:prSet/>
      <dgm:spPr/>
      <dgm:t>
        <a:bodyPr/>
        <a:lstStyle/>
        <a:p>
          <a:endParaRPr lang="en-US">
            <a:solidFill>
              <a:schemeClr val="tx2">
                <a:lumMod val="50000"/>
              </a:schemeClr>
            </a:solidFill>
          </a:endParaRPr>
        </a:p>
      </dgm:t>
    </dgm:pt>
    <dgm:pt modelId="{662078EC-921A-4CA8-B484-87D39382B7F2}">
      <dgm:prSet phldrT="[Text]"/>
      <dgm:spPr/>
      <dgm:t>
        <a:bodyPr/>
        <a:lstStyle/>
        <a:p>
          <a:r>
            <a:rPr lang="en-US" b="1" dirty="0" smtClean="0">
              <a:solidFill>
                <a:schemeClr val="tx2">
                  <a:lumMod val="50000"/>
                </a:schemeClr>
              </a:solidFill>
            </a:rPr>
            <a:t>Company Webpage</a:t>
          </a:r>
          <a:endParaRPr lang="en-US" b="1" dirty="0">
            <a:solidFill>
              <a:schemeClr val="tx2">
                <a:lumMod val="50000"/>
              </a:schemeClr>
            </a:solidFill>
          </a:endParaRPr>
        </a:p>
      </dgm:t>
    </dgm:pt>
    <dgm:pt modelId="{15BF7712-24B4-4949-9792-B32D2070FCC3}" type="parTrans" cxnId="{3540AD24-2099-4837-86DF-99690C01E2DE}">
      <dgm:prSet/>
      <dgm:spPr/>
      <dgm:t>
        <a:bodyPr/>
        <a:lstStyle/>
        <a:p>
          <a:endParaRPr lang="en-US"/>
        </a:p>
      </dgm:t>
    </dgm:pt>
    <dgm:pt modelId="{16CD15E2-2EA3-4A23-AAA4-7C0646B371C3}" type="sibTrans" cxnId="{3540AD24-2099-4837-86DF-99690C01E2DE}">
      <dgm:prSet/>
      <dgm:spPr/>
      <dgm:t>
        <a:bodyPr/>
        <a:lstStyle/>
        <a:p>
          <a:endParaRPr lang="en-US">
            <a:solidFill>
              <a:schemeClr val="tx2">
                <a:lumMod val="50000"/>
              </a:schemeClr>
            </a:solidFill>
          </a:endParaRPr>
        </a:p>
      </dgm:t>
    </dgm:pt>
    <dgm:pt modelId="{2E3ABDB2-FAA3-4B74-846F-82663CB1E1A3}" type="pres">
      <dgm:prSet presAssocID="{8AA073F6-5133-4404-BD40-92478F573F23}" presName="composite" presStyleCnt="0">
        <dgm:presLayoutVars>
          <dgm:chMax val="3"/>
          <dgm:animLvl val="lvl"/>
          <dgm:resizeHandles val="exact"/>
        </dgm:presLayoutVars>
      </dgm:prSet>
      <dgm:spPr/>
    </dgm:pt>
    <dgm:pt modelId="{7B2332A0-E5DE-4EEB-8EA1-6E04FD4E619C}" type="pres">
      <dgm:prSet presAssocID="{0DCD9B80-778A-4828-B370-61BD0D8B0754}" presName="gear1" presStyleLbl="node1" presStyleIdx="0" presStyleCnt="3">
        <dgm:presLayoutVars>
          <dgm:chMax val="1"/>
          <dgm:bulletEnabled val="1"/>
        </dgm:presLayoutVars>
      </dgm:prSet>
      <dgm:spPr/>
      <dgm:t>
        <a:bodyPr/>
        <a:lstStyle/>
        <a:p>
          <a:endParaRPr lang="en-US"/>
        </a:p>
      </dgm:t>
    </dgm:pt>
    <dgm:pt modelId="{89555110-1AB1-4CE3-8166-A8D8C114F586}" type="pres">
      <dgm:prSet presAssocID="{0DCD9B80-778A-4828-B370-61BD0D8B0754}" presName="gear1srcNode" presStyleLbl="node1" presStyleIdx="0" presStyleCnt="3"/>
      <dgm:spPr/>
      <dgm:t>
        <a:bodyPr/>
        <a:lstStyle/>
        <a:p>
          <a:endParaRPr lang="en-US"/>
        </a:p>
      </dgm:t>
    </dgm:pt>
    <dgm:pt modelId="{7ABFD98E-46A6-42D3-8AEE-9D5E4CD68679}" type="pres">
      <dgm:prSet presAssocID="{0DCD9B80-778A-4828-B370-61BD0D8B0754}" presName="gear1dstNode" presStyleLbl="node1" presStyleIdx="0" presStyleCnt="3"/>
      <dgm:spPr/>
      <dgm:t>
        <a:bodyPr/>
        <a:lstStyle/>
        <a:p>
          <a:endParaRPr lang="en-US"/>
        </a:p>
      </dgm:t>
    </dgm:pt>
    <dgm:pt modelId="{746E8D6D-77E4-4FFA-A23B-044D4F7E7CA4}" type="pres">
      <dgm:prSet presAssocID="{DD4A635E-EE01-41CE-B96B-B0A529B2FB75}" presName="gear2" presStyleLbl="node1" presStyleIdx="1" presStyleCnt="3">
        <dgm:presLayoutVars>
          <dgm:chMax val="1"/>
          <dgm:bulletEnabled val="1"/>
        </dgm:presLayoutVars>
      </dgm:prSet>
      <dgm:spPr/>
      <dgm:t>
        <a:bodyPr/>
        <a:lstStyle/>
        <a:p>
          <a:endParaRPr lang="en-US"/>
        </a:p>
      </dgm:t>
    </dgm:pt>
    <dgm:pt modelId="{80CA6118-DD40-4976-9164-8EBFB8AFB4E1}" type="pres">
      <dgm:prSet presAssocID="{DD4A635E-EE01-41CE-B96B-B0A529B2FB75}" presName="gear2srcNode" presStyleLbl="node1" presStyleIdx="1" presStyleCnt="3"/>
      <dgm:spPr/>
      <dgm:t>
        <a:bodyPr/>
        <a:lstStyle/>
        <a:p>
          <a:endParaRPr lang="en-US"/>
        </a:p>
      </dgm:t>
    </dgm:pt>
    <dgm:pt modelId="{0E6B0931-A58D-4375-B291-8478E30D8493}" type="pres">
      <dgm:prSet presAssocID="{DD4A635E-EE01-41CE-B96B-B0A529B2FB75}" presName="gear2dstNode" presStyleLbl="node1" presStyleIdx="1" presStyleCnt="3"/>
      <dgm:spPr/>
      <dgm:t>
        <a:bodyPr/>
        <a:lstStyle/>
        <a:p>
          <a:endParaRPr lang="en-US"/>
        </a:p>
      </dgm:t>
    </dgm:pt>
    <dgm:pt modelId="{216420A5-83F6-41D0-B614-E81BDE4B7430}" type="pres">
      <dgm:prSet presAssocID="{662078EC-921A-4CA8-B484-87D39382B7F2}" presName="gear3" presStyleLbl="node1" presStyleIdx="2" presStyleCnt="3"/>
      <dgm:spPr/>
      <dgm:t>
        <a:bodyPr/>
        <a:lstStyle/>
        <a:p>
          <a:endParaRPr lang="en-US"/>
        </a:p>
      </dgm:t>
    </dgm:pt>
    <dgm:pt modelId="{848C4350-7739-47BF-ABDC-82B2513C8565}" type="pres">
      <dgm:prSet presAssocID="{662078EC-921A-4CA8-B484-87D39382B7F2}" presName="gear3tx" presStyleLbl="node1" presStyleIdx="2" presStyleCnt="3">
        <dgm:presLayoutVars>
          <dgm:chMax val="1"/>
          <dgm:bulletEnabled val="1"/>
        </dgm:presLayoutVars>
      </dgm:prSet>
      <dgm:spPr/>
      <dgm:t>
        <a:bodyPr/>
        <a:lstStyle/>
        <a:p>
          <a:endParaRPr lang="en-US"/>
        </a:p>
      </dgm:t>
    </dgm:pt>
    <dgm:pt modelId="{1E859313-E1A9-4324-93D7-FF905F7527B2}" type="pres">
      <dgm:prSet presAssocID="{662078EC-921A-4CA8-B484-87D39382B7F2}" presName="gear3srcNode" presStyleLbl="node1" presStyleIdx="2" presStyleCnt="3"/>
      <dgm:spPr/>
      <dgm:t>
        <a:bodyPr/>
        <a:lstStyle/>
        <a:p>
          <a:endParaRPr lang="en-US"/>
        </a:p>
      </dgm:t>
    </dgm:pt>
    <dgm:pt modelId="{A57CCF55-E24C-4B08-9D09-D0C54ED2D68D}" type="pres">
      <dgm:prSet presAssocID="{662078EC-921A-4CA8-B484-87D39382B7F2}" presName="gear3dstNode" presStyleLbl="node1" presStyleIdx="2" presStyleCnt="3"/>
      <dgm:spPr/>
      <dgm:t>
        <a:bodyPr/>
        <a:lstStyle/>
        <a:p>
          <a:endParaRPr lang="en-US"/>
        </a:p>
      </dgm:t>
    </dgm:pt>
    <dgm:pt modelId="{27CFD662-CCD2-4C6D-AAB4-835FF3F0A02D}" type="pres">
      <dgm:prSet presAssocID="{2A0DBAFF-8A04-4E3A-B212-D279880E25DE}" presName="connector1" presStyleLbl="sibTrans2D1" presStyleIdx="0" presStyleCnt="3"/>
      <dgm:spPr/>
      <dgm:t>
        <a:bodyPr/>
        <a:lstStyle/>
        <a:p>
          <a:endParaRPr lang="en-US"/>
        </a:p>
      </dgm:t>
    </dgm:pt>
    <dgm:pt modelId="{59463C2A-8DFF-4C51-9D8F-E13735B44E68}" type="pres">
      <dgm:prSet presAssocID="{C7C92474-6501-4079-A0F6-7A679C00565A}" presName="connector2" presStyleLbl="sibTrans2D1" presStyleIdx="1" presStyleCnt="3"/>
      <dgm:spPr/>
      <dgm:t>
        <a:bodyPr/>
        <a:lstStyle/>
        <a:p>
          <a:endParaRPr lang="en-US"/>
        </a:p>
      </dgm:t>
    </dgm:pt>
    <dgm:pt modelId="{5CC9046A-FBB2-4457-8EC6-A696FD1B1067}" type="pres">
      <dgm:prSet presAssocID="{16CD15E2-2EA3-4A23-AAA4-7C0646B371C3}" presName="connector3" presStyleLbl="sibTrans2D1" presStyleIdx="2" presStyleCnt="3"/>
      <dgm:spPr/>
      <dgm:t>
        <a:bodyPr/>
        <a:lstStyle/>
        <a:p>
          <a:endParaRPr lang="en-US"/>
        </a:p>
      </dgm:t>
    </dgm:pt>
  </dgm:ptLst>
  <dgm:cxnLst>
    <dgm:cxn modelId="{778D8E02-A013-4E13-B1DD-66528E45A36E}" type="presOf" srcId="{DD4A635E-EE01-41CE-B96B-B0A529B2FB75}" destId="{80CA6118-DD40-4976-9164-8EBFB8AFB4E1}" srcOrd="1" destOrd="0" presId="urn:microsoft.com/office/officeart/2005/8/layout/gear1"/>
    <dgm:cxn modelId="{3A81A2B0-E48B-434F-AE98-579048F47B86}" type="presOf" srcId="{662078EC-921A-4CA8-B484-87D39382B7F2}" destId="{216420A5-83F6-41D0-B614-E81BDE4B7430}" srcOrd="0" destOrd="0" presId="urn:microsoft.com/office/officeart/2005/8/layout/gear1"/>
    <dgm:cxn modelId="{9AEC0538-C958-44D5-B768-5AD8102B8294}" type="presOf" srcId="{DD4A635E-EE01-41CE-B96B-B0A529B2FB75}" destId="{0E6B0931-A58D-4375-B291-8478E30D8493}" srcOrd="2" destOrd="0" presId="urn:microsoft.com/office/officeart/2005/8/layout/gear1"/>
    <dgm:cxn modelId="{29076F08-3216-4699-8665-6E8FCEEC3B5E}" type="presOf" srcId="{16CD15E2-2EA3-4A23-AAA4-7C0646B371C3}" destId="{5CC9046A-FBB2-4457-8EC6-A696FD1B1067}" srcOrd="0" destOrd="0" presId="urn:microsoft.com/office/officeart/2005/8/layout/gear1"/>
    <dgm:cxn modelId="{FA7E8B18-0622-4677-BEF6-DDB7AE7213B1}" type="presOf" srcId="{DD4A635E-EE01-41CE-B96B-B0A529B2FB75}" destId="{746E8D6D-77E4-4FFA-A23B-044D4F7E7CA4}" srcOrd="0" destOrd="0" presId="urn:microsoft.com/office/officeart/2005/8/layout/gear1"/>
    <dgm:cxn modelId="{5AF3B8EC-378C-4511-B0ED-58E3584BFE18}" srcId="{8AA073F6-5133-4404-BD40-92478F573F23}" destId="{DD4A635E-EE01-41CE-B96B-B0A529B2FB75}" srcOrd="1" destOrd="0" parTransId="{702D1021-17FC-42D1-A575-2E2AD23C8BF0}" sibTransId="{C7C92474-6501-4079-A0F6-7A679C00565A}"/>
    <dgm:cxn modelId="{0010FDEA-9BB8-432D-859C-E6F0A703EB45}" type="presOf" srcId="{0DCD9B80-778A-4828-B370-61BD0D8B0754}" destId="{7B2332A0-E5DE-4EEB-8EA1-6E04FD4E619C}" srcOrd="0" destOrd="0" presId="urn:microsoft.com/office/officeart/2005/8/layout/gear1"/>
    <dgm:cxn modelId="{B41FF457-8090-432F-83AA-C6CF3FF59AB2}" srcId="{8AA073F6-5133-4404-BD40-92478F573F23}" destId="{0DCD9B80-778A-4828-B370-61BD0D8B0754}" srcOrd="0" destOrd="0" parTransId="{F6A65BF5-A841-4E42-9FFB-75A619E99730}" sibTransId="{2A0DBAFF-8A04-4E3A-B212-D279880E25DE}"/>
    <dgm:cxn modelId="{66447440-859A-4233-BED8-30F02F73D3D6}" type="presOf" srcId="{0DCD9B80-778A-4828-B370-61BD0D8B0754}" destId="{89555110-1AB1-4CE3-8166-A8D8C114F586}" srcOrd="1" destOrd="0" presId="urn:microsoft.com/office/officeart/2005/8/layout/gear1"/>
    <dgm:cxn modelId="{038555DA-D910-4F30-A992-3F7E9EBA90D5}" type="presOf" srcId="{C7C92474-6501-4079-A0F6-7A679C00565A}" destId="{59463C2A-8DFF-4C51-9D8F-E13735B44E68}" srcOrd="0" destOrd="0" presId="urn:microsoft.com/office/officeart/2005/8/layout/gear1"/>
    <dgm:cxn modelId="{123D2CFD-D27F-4521-897C-36F026688A86}" type="presOf" srcId="{662078EC-921A-4CA8-B484-87D39382B7F2}" destId="{1E859313-E1A9-4324-93D7-FF905F7527B2}" srcOrd="2" destOrd="0" presId="urn:microsoft.com/office/officeart/2005/8/layout/gear1"/>
    <dgm:cxn modelId="{DA4420F7-BF8E-4807-94E9-A900B0B6304E}" type="presOf" srcId="{662078EC-921A-4CA8-B484-87D39382B7F2}" destId="{848C4350-7739-47BF-ABDC-82B2513C8565}" srcOrd="1" destOrd="0" presId="urn:microsoft.com/office/officeart/2005/8/layout/gear1"/>
    <dgm:cxn modelId="{645F490A-3E5E-48AC-A6B3-72A1EA886E9C}" type="presOf" srcId="{662078EC-921A-4CA8-B484-87D39382B7F2}" destId="{A57CCF55-E24C-4B08-9D09-D0C54ED2D68D}" srcOrd="3" destOrd="0" presId="urn:microsoft.com/office/officeart/2005/8/layout/gear1"/>
    <dgm:cxn modelId="{3540AD24-2099-4837-86DF-99690C01E2DE}" srcId="{8AA073F6-5133-4404-BD40-92478F573F23}" destId="{662078EC-921A-4CA8-B484-87D39382B7F2}" srcOrd="2" destOrd="0" parTransId="{15BF7712-24B4-4949-9792-B32D2070FCC3}" sibTransId="{16CD15E2-2EA3-4A23-AAA4-7C0646B371C3}"/>
    <dgm:cxn modelId="{C74F48A4-D11D-4A53-B0B7-7407E0F6CE58}" type="presOf" srcId="{8AA073F6-5133-4404-BD40-92478F573F23}" destId="{2E3ABDB2-FAA3-4B74-846F-82663CB1E1A3}" srcOrd="0" destOrd="0" presId="urn:microsoft.com/office/officeart/2005/8/layout/gear1"/>
    <dgm:cxn modelId="{7F824CC4-DF3D-406B-8294-206AA04892C8}" type="presOf" srcId="{0DCD9B80-778A-4828-B370-61BD0D8B0754}" destId="{7ABFD98E-46A6-42D3-8AEE-9D5E4CD68679}" srcOrd="2" destOrd="0" presId="urn:microsoft.com/office/officeart/2005/8/layout/gear1"/>
    <dgm:cxn modelId="{81CE1E76-44F7-43F1-B657-B64DFEC00039}" type="presOf" srcId="{2A0DBAFF-8A04-4E3A-B212-D279880E25DE}" destId="{27CFD662-CCD2-4C6D-AAB4-835FF3F0A02D}" srcOrd="0" destOrd="0" presId="urn:microsoft.com/office/officeart/2005/8/layout/gear1"/>
    <dgm:cxn modelId="{140C5AD1-D443-459F-8F2D-EDFD1C25654F}" type="presParOf" srcId="{2E3ABDB2-FAA3-4B74-846F-82663CB1E1A3}" destId="{7B2332A0-E5DE-4EEB-8EA1-6E04FD4E619C}" srcOrd="0" destOrd="0" presId="urn:microsoft.com/office/officeart/2005/8/layout/gear1"/>
    <dgm:cxn modelId="{E1E559F0-82AD-4692-9ED9-59F24260D0F4}" type="presParOf" srcId="{2E3ABDB2-FAA3-4B74-846F-82663CB1E1A3}" destId="{89555110-1AB1-4CE3-8166-A8D8C114F586}" srcOrd="1" destOrd="0" presId="urn:microsoft.com/office/officeart/2005/8/layout/gear1"/>
    <dgm:cxn modelId="{2FE0517B-4441-41E8-8060-779B65A1AA26}" type="presParOf" srcId="{2E3ABDB2-FAA3-4B74-846F-82663CB1E1A3}" destId="{7ABFD98E-46A6-42D3-8AEE-9D5E4CD68679}" srcOrd="2" destOrd="0" presId="urn:microsoft.com/office/officeart/2005/8/layout/gear1"/>
    <dgm:cxn modelId="{4425F113-72B6-40D5-A6BF-3CCE85A3CC01}" type="presParOf" srcId="{2E3ABDB2-FAA3-4B74-846F-82663CB1E1A3}" destId="{746E8D6D-77E4-4FFA-A23B-044D4F7E7CA4}" srcOrd="3" destOrd="0" presId="urn:microsoft.com/office/officeart/2005/8/layout/gear1"/>
    <dgm:cxn modelId="{360DCF39-25DF-49FB-B654-6FD96F323455}" type="presParOf" srcId="{2E3ABDB2-FAA3-4B74-846F-82663CB1E1A3}" destId="{80CA6118-DD40-4976-9164-8EBFB8AFB4E1}" srcOrd="4" destOrd="0" presId="urn:microsoft.com/office/officeart/2005/8/layout/gear1"/>
    <dgm:cxn modelId="{EAD7395B-A304-4CD0-B78F-65DDE5E2A061}" type="presParOf" srcId="{2E3ABDB2-FAA3-4B74-846F-82663CB1E1A3}" destId="{0E6B0931-A58D-4375-B291-8478E30D8493}" srcOrd="5" destOrd="0" presId="urn:microsoft.com/office/officeart/2005/8/layout/gear1"/>
    <dgm:cxn modelId="{38DDDD4D-5E4E-49D5-81D9-928BF8BA6BA0}" type="presParOf" srcId="{2E3ABDB2-FAA3-4B74-846F-82663CB1E1A3}" destId="{216420A5-83F6-41D0-B614-E81BDE4B7430}" srcOrd="6" destOrd="0" presId="urn:microsoft.com/office/officeart/2005/8/layout/gear1"/>
    <dgm:cxn modelId="{62CA91C6-BD8A-42D8-884D-B9D51BB9B90D}" type="presParOf" srcId="{2E3ABDB2-FAA3-4B74-846F-82663CB1E1A3}" destId="{848C4350-7739-47BF-ABDC-82B2513C8565}" srcOrd="7" destOrd="0" presId="urn:microsoft.com/office/officeart/2005/8/layout/gear1"/>
    <dgm:cxn modelId="{F1C92D75-5192-4BF3-B021-DF6EDAEEE4C3}" type="presParOf" srcId="{2E3ABDB2-FAA3-4B74-846F-82663CB1E1A3}" destId="{1E859313-E1A9-4324-93D7-FF905F7527B2}" srcOrd="8" destOrd="0" presId="urn:microsoft.com/office/officeart/2005/8/layout/gear1"/>
    <dgm:cxn modelId="{64CCA9D8-BEB9-46E7-953D-E834BF0D5BC3}" type="presParOf" srcId="{2E3ABDB2-FAA3-4B74-846F-82663CB1E1A3}" destId="{A57CCF55-E24C-4B08-9D09-D0C54ED2D68D}" srcOrd="9" destOrd="0" presId="urn:microsoft.com/office/officeart/2005/8/layout/gear1"/>
    <dgm:cxn modelId="{BFDCF121-B29D-41ED-883E-C99559D4BD62}" type="presParOf" srcId="{2E3ABDB2-FAA3-4B74-846F-82663CB1E1A3}" destId="{27CFD662-CCD2-4C6D-AAB4-835FF3F0A02D}" srcOrd="10" destOrd="0" presId="urn:microsoft.com/office/officeart/2005/8/layout/gear1"/>
    <dgm:cxn modelId="{2EA3D683-BECD-42F7-9758-07AB62367990}" type="presParOf" srcId="{2E3ABDB2-FAA3-4B74-846F-82663CB1E1A3}" destId="{59463C2A-8DFF-4C51-9D8F-E13735B44E68}" srcOrd="11" destOrd="0" presId="urn:microsoft.com/office/officeart/2005/8/layout/gear1"/>
    <dgm:cxn modelId="{8A9123A4-228F-4292-A9F0-E809654826F4}" type="presParOf" srcId="{2E3ABDB2-FAA3-4B74-846F-82663CB1E1A3}" destId="{5CC9046A-FBB2-4457-8EC6-A696FD1B1067}" srcOrd="12" destOrd="0" presId="urn:microsoft.com/office/officeart/2005/8/layout/gear1"/>
  </dgm:cxnLst>
  <dgm:bg/>
  <dgm:whole/>
</dgm:dataModel>
</file>

<file path=ppt/diagrams/data3.xml><?xml version="1.0" encoding="utf-8"?>
<dgm:dataModel xmlns:dgm="http://schemas.openxmlformats.org/drawingml/2006/diagram" xmlns:a="http://schemas.openxmlformats.org/drawingml/2006/main">
  <dgm:ptLst>
    <dgm:pt modelId="{13137443-89CD-4118-91FD-2489F5C21183}" type="doc">
      <dgm:prSet loTypeId="urn:microsoft.com/office/officeart/2005/8/layout/cycle8" loCatId="cycle" qsTypeId="urn:microsoft.com/office/officeart/2005/8/quickstyle/simple2" qsCatId="simple" csTypeId="urn:microsoft.com/office/officeart/2005/8/colors/accent1_2" csCatId="accent1" phldr="1"/>
      <dgm:spPr/>
      <dgm:t>
        <a:bodyPr/>
        <a:lstStyle/>
        <a:p>
          <a:endParaRPr lang="en-US"/>
        </a:p>
      </dgm:t>
    </dgm:pt>
    <dgm:pt modelId="{00C4AA51-94E2-44B8-A7B5-49E254269FB3}">
      <dgm:prSet phldrT="[Text]"/>
      <dgm:spPr/>
      <dgm:t>
        <a:bodyPr/>
        <a:lstStyle/>
        <a:p>
          <a:r>
            <a:rPr lang="en-US" dirty="0" smtClean="0">
              <a:solidFill>
                <a:schemeClr val="bg1"/>
              </a:solidFill>
            </a:rPr>
            <a:t>Network</a:t>
          </a:r>
          <a:endParaRPr lang="en-US" dirty="0">
            <a:solidFill>
              <a:schemeClr val="bg1"/>
            </a:solidFill>
          </a:endParaRPr>
        </a:p>
      </dgm:t>
    </dgm:pt>
    <dgm:pt modelId="{8A421EC9-890A-4320-961E-8792F7D1ADE2}" type="parTrans" cxnId="{671A586A-3887-437A-BC8C-B98FEC3D41B5}">
      <dgm:prSet/>
      <dgm:spPr/>
      <dgm:t>
        <a:bodyPr/>
        <a:lstStyle/>
        <a:p>
          <a:endParaRPr lang="en-US"/>
        </a:p>
      </dgm:t>
    </dgm:pt>
    <dgm:pt modelId="{B067FFBA-600B-4A91-9EC0-2AB6C6C55C66}" type="sibTrans" cxnId="{671A586A-3887-437A-BC8C-B98FEC3D41B5}">
      <dgm:prSet/>
      <dgm:spPr/>
      <dgm:t>
        <a:bodyPr/>
        <a:lstStyle/>
        <a:p>
          <a:endParaRPr lang="en-US"/>
        </a:p>
      </dgm:t>
    </dgm:pt>
    <dgm:pt modelId="{C2C1B900-6E95-47B4-872B-505630328A82}">
      <dgm:prSet phldrT="[Text]"/>
      <dgm:spPr/>
      <dgm:t>
        <a:bodyPr/>
        <a:lstStyle/>
        <a:p>
          <a:r>
            <a:rPr lang="en-US" dirty="0" smtClean="0">
              <a:solidFill>
                <a:schemeClr val="bg1"/>
              </a:solidFill>
            </a:rPr>
            <a:t>Share</a:t>
          </a:r>
          <a:endParaRPr lang="en-US" dirty="0">
            <a:solidFill>
              <a:schemeClr val="bg1"/>
            </a:solidFill>
          </a:endParaRPr>
        </a:p>
      </dgm:t>
    </dgm:pt>
    <dgm:pt modelId="{19E1F90D-7FA4-4AF1-A3BD-06CAD2BECEF8}" type="parTrans" cxnId="{2209ED0A-7934-4197-94F5-FED3186102AE}">
      <dgm:prSet/>
      <dgm:spPr/>
      <dgm:t>
        <a:bodyPr/>
        <a:lstStyle/>
        <a:p>
          <a:endParaRPr lang="en-US"/>
        </a:p>
      </dgm:t>
    </dgm:pt>
    <dgm:pt modelId="{2A2C68DA-64F7-4145-85B0-F0FE0FB269F4}" type="sibTrans" cxnId="{2209ED0A-7934-4197-94F5-FED3186102AE}">
      <dgm:prSet/>
      <dgm:spPr/>
      <dgm:t>
        <a:bodyPr/>
        <a:lstStyle/>
        <a:p>
          <a:endParaRPr lang="en-US"/>
        </a:p>
      </dgm:t>
    </dgm:pt>
    <dgm:pt modelId="{54C64CDA-824E-44FE-B0CA-5ECF5EEB4A8B}">
      <dgm:prSet phldrT="[Text]"/>
      <dgm:spPr/>
      <dgm:t>
        <a:bodyPr/>
        <a:lstStyle/>
        <a:p>
          <a:r>
            <a:rPr lang="en-US" dirty="0" smtClean="0">
              <a:solidFill>
                <a:schemeClr val="bg1"/>
              </a:solidFill>
            </a:rPr>
            <a:t>Promote</a:t>
          </a:r>
          <a:endParaRPr lang="en-US" dirty="0">
            <a:solidFill>
              <a:schemeClr val="bg1"/>
            </a:solidFill>
          </a:endParaRPr>
        </a:p>
      </dgm:t>
    </dgm:pt>
    <dgm:pt modelId="{74E12707-8B34-43D0-9AAE-94FE43579127}" type="parTrans" cxnId="{2B475CC5-499F-48D6-8C0F-559A68B6D4D8}">
      <dgm:prSet/>
      <dgm:spPr/>
      <dgm:t>
        <a:bodyPr/>
        <a:lstStyle/>
        <a:p>
          <a:endParaRPr lang="en-US"/>
        </a:p>
      </dgm:t>
    </dgm:pt>
    <dgm:pt modelId="{BE9CBE96-3D4B-4D7D-A315-564B1D36464A}" type="sibTrans" cxnId="{2B475CC5-499F-48D6-8C0F-559A68B6D4D8}">
      <dgm:prSet/>
      <dgm:spPr/>
      <dgm:t>
        <a:bodyPr/>
        <a:lstStyle/>
        <a:p>
          <a:endParaRPr lang="en-US"/>
        </a:p>
      </dgm:t>
    </dgm:pt>
    <dgm:pt modelId="{6E17610B-369C-42C4-81CB-CAB3564E90DB}" type="pres">
      <dgm:prSet presAssocID="{13137443-89CD-4118-91FD-2489F5C21183}" presName="compositeShape" presStyleCnt="0">
        <dgm:presLayoutVars>
          <dgm:chMax val="7"/>
          <dgm:dir/>
          <dgm:resizeHandles val="exact"/>
        </dgm:presLayoutVars>
      </dgm:prSet>
      <dgm:spPr/>
      <dgm:t>
        <a:bodyPr/>
        <a:lstStyle/>
        <a:p>
          <a:endParaRPr lang="en-US"/>
        </a:p>
      </dgm:t>
    </dgm:pt>
    <dgm:pt modelId="{B9DCF67A-034B-451C-A6A7-2B4E605F5B4B}" type="pres">
      <dgm:prSet presAssocID="{13137443-89CD-4118-91FD-2489F5C21183}" presName="wedge1" presStyleLbl="node1" presStyleIdx="0" presStyleCnt="3"/>
      <dgm:spPr/>
      <dgm:t>
        <a:bodyPr/>
        <a:lstStyle/>
        <a:p>
          <a:endParaRPr lang="en-US"/>
        </a:p>
      </dgm:t>
    </dgm:pt>
    <dgm:pt modelId="{447BE36F-D0D1-42FB-91A0-A7ED08A163D8}" type="pres">
      <dgm:prSet presAssocID="{13137443-89CD-4118-91FD-2489F5C21183}" presName="dummy1a" presStyleCnt="0"/>
      <dgm:spPr/>
    </dgm:pt>
    <dgm:pt modelId="{6F2DBBE8-F418-42DD-A733-649C92CC3C88}" type="pres">
      <dgm:prSet presAssocID="{13137443-89CD-4118-91FD-2489F5C21183}" presName="dummy1b" presStyleCnt="0"/>
      <dgm:spPr/>
    </dgm:pt>
    <dgm:pt modelId="{341B2E1E-3CAF-4DAA-B8FC-7965AD6C29B5}" type="pres">
      <dgm:prSet presAssocID="{13137443-89CD-4118-91FD-2489F5C21183}" presName="wedge1Tx" presStyleLbl="node1" presStyleIdx="0" presStyleCnt="3">
        <dgm:presLayoutVars>
          <dgm:chMax val="0"/>
          <dgm:chPref val="0"/>
          <dgm:bulletEnabled val="1"/>
        </dgm:presLayoutVars>
      </dgm:prSet>
      <dgm:spPr/>
      <dgm:t>
        <a:bodyPr/>
        <a:lstStyle/>
        <a:p>
          <a:endParaRPr lang="en-US"/>
        </a:p>
      </dgm:t>
    </dgm:pt>
    <dgm:pt modelId="{AF5D3CBF-F0EB-4444-BCD0-BCD7ED0256C6}" type="pres">
      <dgm:prSet presAssocID="{13137443-89CD-4118-91FD-2489F5C21183}" presName="wedge2" presStyleLbl="node1" presStyleIdx="1" presStyleCnt="3" custLinFactNeighborY="-1249"/>
      <dgm:spPr/>
      <dgm:t>
        <a:bodyPr/>
        <a:lstStyle/>
        <a:p>
          <a:endParaRPr lang="en-US"/>
        </a:p>
      </dgm:t>
    </dgm:pt>
    <dgm:pt modelId="{C7510282-A0BE-4F15-949B-969E54C59188}" type="pres">
      <dgm:prSet presAssocID="{13137443-89CD-4118-91FD-2489F5C21183}" presName="dummy2a" presStyleCnt="0"/>
      <dgm:spPr/>
    </dgm:pt>
    <dgm:pt modelId="{2922ADAF-8B62-4D04-B753-E991A6E2501F}" type="pres">
      <dgm:prSet presAssocID="{13137443-89CD-4118-91FD-2489F5C21183}" presName="dummy2b" presStyleCnt="0"/>
      <dgm:spPr/>
    </dgm:pt>
    <dgm:pt modelId="{22AEC8F8-7CAF-4414-A58A-F574C3ACB684}" type="pres">
      <dgm:prSet presAssocID="{13137443-89CD-4118-91FD-2489F5C21183}" presName="wedge2Tx" presStyleLbl="node1" presStyleIdx="1" presStyleCnt="3">
        <dgm:presLayoutVars>
          <dgm:chMax val="0"/>
          <dgm:chPref val="0"/>
          <dgm:bulletEnabled val="1"/>
        </dgm:presLayoutVars>
      </dgm:prSet>
      <dgm:spPr/>
      <dgm:t>
        <a:bodyPr/>
        <a:lstStyle/>
        <a:p>
          <a:endParaRPr lang="en-US"/>
        </a:p>
      </dgm:t>
    </dgm:pt>
    <dgm:pt modelId="{C98276E9-FDC3-45CD-A3E3-E56DFEFB864B}" type="pres">
      <dgm:prSet presAssocID="{13137443-89CD-4118-91FD-2489F5C21183}" presName="wedge3" presStyleLbl="node1" presStyleIdx="2" presStyleCnt="3"/>
      <dgm:spPr/>
      <dgm:t>
        <a:bodyPr/>
        <a:lstStyle/>
        <a:p>
          <a:endParaRPr lang="en-US"/>
        </a:p>
      </dgm:t>
    </dgm:pt>
    <dgm:pt modelId="{7F517D29-2A6F-4056-84DD-20B73936918C}" type="pres">
      <dgm:prSet presAssocID="{13137443-89CD-4118-91FD-2489F5C21183}" presName="dummy3a" presStyleCnt="0"/>
      <dgm:spPr/>
    </dgm:pt>
    <dgm:pt modelId="{FD490C13-7207-47A3-B627-E982BA219104}" type="pres">
      <dgm:prSet presAssocID="{13137443-89CD-4118-91FD-2489F5C21183}" presName="dummy3b" presStyleCnt="0"/>
      <dgm:spPr/>
    </dgm:pt>
    <dgm:pt modelId="{9B4F7CE1-D5A8-4130-A84E-6D181C9A01DC}" type="pres">
      <dgm:prSet presAssocID="{13137443-89CD-4118-91FD-2489F5C21183}" presName="wedge3Tx" presStyleLbl="node1" presStyleIdx="2" presStyleCnt="3">
        <dgm:presLayoutVars>
          <dgm:chMax val="0"/>
          <dgm:chPref val="0"/>
          <dgm:bulletEnabled val="1"/>
        </dgm:presLayoutVars>
      </dgm:prSet>
      <dgm:spPr/>
      <dgm:t>
        <a:bodyPr/>
        <a:lstStyle/>
        <a:p>
          <a:endParaRPr lang="en-US"/>
        </a:p>
      </dgm:t>
    </dgm:pt>
    <dgm:pt modelId="{3A2FCA15-0811-4B1F-911F-DB26E1E9E619}" type="pres">
      <dgm:prSet presAssocID="{B067FFBA-600B-4A91-9EC0-2AB6C6C55C66}" presName="arrowWedge1" presStyleLbl="fgSibTrans2D1" presStyleIdx="0" presStyleCnt="3"/>
      <dgm:spPr/>
    </dgm:pt>
    <dgm:pt modelId="{9A09E1DC-31CB-4F61-ACDF-E1DED226B857}" type="pres">
      <dgm:prSet presAssocID="{2A2C68DA-64F7-4145-85B0-F0FE0FB269F4}" presName="arrowWedge2" presStyleLbl="fgSibTrans2D1" presStyleIdx="1" presStyleCnt="3"/>
      <dgm:spPr/>
    </dgm:pt>
    <dgm:pt modelId="{629EA4C1-9B62-4C74-A096-89F9FE48D2A2}" type="pres">
      <dgm:prSet presAssocID="{BE9CBE96-3D4B-4D7D-A315-564B1D36464A}" presName="arrowWedge3" presStyleLbl="fgSibTrans2D1" presStyleIdx="2" presStyleCnt="3"/>
      <dgm:spPr/>
    </dgm:pt>
  </dgm:ptLst>
  <dgm:cxnLst>
    <dgm:cxn modelId="{02CD2947-76C4-4148-B949-1A5550E997AC}" type="presOf" srcId="{00C4AA51-94E2-44B8-A7B5-49E254269FB3}" destId="{B9DCF67A-034B-451C-A6A7-2B4E605F5B4B}" srcOrd="0" destOrd="0" presId="urn:microsoft.com/office/officeart/2005/8/layout/cycle8"/>
    <dgm:cxn modelId="{624EBE84-7FE5-4F9B-B5A9-AE8816583DFE}" type="presOf" srcId="{13137443-89CD-4118-91FD-2489F5C21183}" destId="{6E17610B-369C-42C4-81CB-CAB3564E90DB}" srcOrd="0" destOrd="0" presId="urn:microsoft.com/office/officeart/2005/8/layout/cycle8"/>
    <dgm:cxn modelId="{964FFE8A-DB0A-4253-B166-925D034B8875}" type="presOf" srcId="{00C4AA51-94E2-44B8-A7B5-49E254269FB3}" destId="{341B2E1E-3CAF-4DAA-B8FC-7965AD6C29B5}" srcOrd="1" destOrd="0" presId="urn:microsoft.com/office/officeart/2005/8/layout/cycle8"/>
    <dgm:cxn modelId="{671A586A-3887-437A-BC8C-B98FEC3D41B5}" srcId="{13137443-89CD-4118-91FD-2489F5C21183}" destId="{00C4AA51-94E2-44B8-A7B5-49E254269FB3}" srcOrd="0" destOrd="0" parTransId="{8A421EC9-890A-4320-961E-8792F7D1ADE2}" sibTransId="{B067FFBA-600B-4A91-9EC0-2AB6C6C55C66}"/>
    <dgm:cxn modelId="{D139100B-3817-4D2B-9EEA-FEAD3D26029E}" type="presOf" srcId="{54C64CDA-824E-44FE-B0CA-5ECF5EEB4A8B}" destId="{9B4F7CE1-D5A8-4130-A84E-6D181C9A01DC}" srcOrd="1" destOrd="0" presId="urn:microsoft.com/office/officeart/2005/8/layout/cycle8"/>
    <dgm:cxn modelId="{3A5A00E8-76F5-4965-ADD6-68BC9A90FF72}" type="presOf" srcId="{C2C1B900-6E95-47B4-872B-505630328A82}" destId="{22AEC8F8-7CAF-4414-A58A-F574C3ACB684}" srcOrd="1" destOrd="0" presId="urn:microsoft.com/office/officeart/2005/8/layout/cycle8"/>
    <dgm:cxn modelId="{2AEC8CF5-6340-4501-9D1A-F48514F209A5}" type="presOf" srcId="{C2C1B900-6E95-47B4-872B-505630328A82}" destId="{AF5D3CBF-F0EB-4444-BCD0-BCD7ED0256C6}" srcOrd="0" destOrd="0" presId="urn:microsoft.com/office/officeart/2005/8/layout/cycle8"/>
    <dgm:cxn modelId="{2209ED0A-7934-4197-94F5-FED3186102AE}" srcId="{13137443-89CD-4118-91FD-2489F5C21183}" destId="{C2C1B900-6E95-47B4-872B-505630328A82}" srcOrd="1" destOrd="0" parTransId="{19E1F90D-7FA4-4AF1-A3BD-06CAD2BECEF8}" sibTransId="{2A2C68DA-64F7-4145-85B0-F0FE0FB269F4}"/>
    <dgm:cxn modelId="{2B475CC5-499F-48D6-8C0F-559A68B6D4D8}" srcId="{13137443-89CD-4118-91FD-2489F5C21183}" destId="{54C64CDA-824E-44FE-B0CA-5ECF5EEB4A8B}" srcOrd="2" destOrd="0" parTransId="{74E12707-8B34-43D0-9AAE-94FE43579127}" sibTransId="{BE9CBE96-3D4B-4D7D-A315-564B1D36464A}"/>
    <dgm:cxn modelId="{F197FA1D-79CE-4464-9F8B-4086975FD228}" type="presOf" srcId="{54C64CDA-824E-44FE-B0CA-5ECF5EEB4A8B}" destId="{C98276E9-FDC3-45CD-A3E3-E56DFEFB864B}" srcOrd="0" destOrd="0" presId="urn:microsoft.com/office/officeart/2005/8/layout/cycle8"/>
    <dgm:cxn modelId="{21222F42-2C3F-4B43-97D5-5EBD00AD17C5}" type="presParOf" srcId="{6E17610B-369C-42C4-81CB-CAB3564E90DB}" destId="{B9DCF67A-034B-451C-A6A7-2B4E605F5B4B}" srcOrd="0" destOrd="0" presId="urn:microsoft.com/office/officeart/2005/8/layout/cycle8"/>
    <dgm:cxn modelId="{E0B6923C-92D0-45A5-914C-2E510F482D77}" type="presParOf" srcId="{6E17610B-369C-42C4-81CB-CAB3564E90DB}" destId="{447BE36F-D0D1-42FB-91A0-A7ED08A163D8}" srcOrd="1" destOrd="0" presId="urn:microsoft.com/office/officeart/2005/8/layout/cycle8"/>
    <dgm:cxn modelId="{97C570A7-802C-4563-94BA-3075A5C48D2F}" type="presParOf" srcId="{6E17610B-369C-42C4-81CB-CAB3564E90DB}" destId="{6F2DBBE8-F418-42DD-A733-649C92CC3C88}" srcOrd="2" destOrd="0" presId="urn:microsoft.com/office/officeart/2005/8/layout/cycle8"/>
    <dgm:cxn modelId="{96B69EC9-FA51-4587-BE75-D652C4911769}" type="presParOf" srcId="{6E17610B-369C-42C4-81CB-CAB3564E90DB}" destId="{341B2E1E-3CAF-4DAA-B8FC-7965AD6C29B5}" srcOrd="3" destOrd="0" presId="urn:microsoft.com/office/officeart/2005/8/layout/cycle8"/>
    <dgm:cxn modelId="{C3745AEB-984D-41E3-8E5C-8874BA438A10}" type="presParOf" srcId="{6E17610B-369C-42C4-81CB-CAB3564E90DB}" destId="{AF5D3CBF-F0EB-4444-BCD0-BCD7ED0256C6}" srcOrd="4" destOrd="0" presId="urn:microsoft.com/office/officeart/2005/8/layout/cycle8"/>
    <dgm:cxn modelId="{E04C33C3-6E44-4557-AAC2-F7031EDDA665}" type="presParOf" srcId="{6E17610B-369C-42C4-81CB-CAB3564E90DB}" destId="{C7510282-A0BE-4F15-949B-969E54C59188}" srcOrd="5" destOrd="0" presId="urn:microsoft.com/office/officeart/2005/8/layout/cycle8"/>
    <dgm:cxn modelId="{9C442CDD-4EBB-4F09-9939-5599B1146FA0}" type="presParOf" srcId="{6E17610B-369C-42C4-81CB-CAB3564E90DB}" destId="{2922ADAF-8B62-4D04-B753-E991A6E2501F}" srcOrd="6" destOrd="0" presId="urn:microsoft.com/office/officeart/2005/8/layout/cycle8"/>
    <dgm:cxn modelId="{CE32FA71-4B07-4609-A6C0-79B2EE67BE8F}" type="presParOf" srcId="{6E17610B-369C-42C4-81CB-CAB3564E90DB}" destId="{22AEC8F8-7CAF-4414-A58A-F574C3ACB684}" srcOrd="7" destOrd="0" presId="urn:microsoft.com/office/officeart/2005/8/layout/cycle8"/>
    <dgm:cxn modelId="{6FC0047A-94E4-46FC-A10A-EE3E1D4EF4E9}" type="presParOf" srcId="{6E17610B-369C-42C4-81CB-CAB3564E90DB}" destId="{C98276E9-FDC3-45CD-A3E3-E56DFEFB864B}" srcOrd="8" destOrd="0" presId="urn:microsoft.com/office/officeart/2005/8/layout/cycle8"/>
    <dgm:cxn modelId="{E7EBFE08-BDDF-4BED-87D7-2B65BC09EBD0}" type="presParOf" srcId="{6E17610B-369C-42C4-81CB-CAB3564E90DB}" destId="{7F517D29-2A6F-4056-84DD-20B73936918C}" srcOrd="9" destOrd="0" presId="urn:microsoft.com/office/officeart/2005/8/layout/cycle8"/>
    <dgm:cxn modelId="{C61DCE5E-58BB-4099-B4CF-84D4224F731E}" type="presParOf" srcId="{6E17610B-369C-42C4-81CB-CAB3564E90DB}" destId="{FD490C13-7207-47A3-B627-E982BA219104}" srcOrd="10" destOrd="0" presId="urn:microsoft.com/office/officeart/2005/8/layout/cycle8"/>
    <dgm:cxn modelId="{C2F0CE74-797F-4313-8703-FCA0F12D4E64}" type="presParOf" srcId="{6E17610B-369C-42C4-81CB-CAB3564E90DB}" destId="{9B4F7CE1-D5A8-4130-A84E-6D181C9A01DC}" srcOrd="11" destOrd="0" presId="urn:microsoft.com/office/officeart/2005/8/layout/cycle8"/>
    <dgm:cxn modelId="{E1625ED2-E354-41C6-8FFE-A58E7268A251}" type="presParOf" srcId="{6E17610B-369C-42C4-81CB-CAB3564E90DB}" destId="{3A2FCA15-0811-4B1F-911F-DB26E1E9E619}" srcOrd="12" destOrd="0" presId="urn:microsoft.com/office/officeart/2005/8/layout/cycle8"/>
    <dgm:cxn modelId="{78C6D770-0B73-4720-AA42-C8B32BC4A851}" type="presParOf" srcId="{6E17610B-369C-42C4-81CB-CAB3564E90DB}" destId="{9A09E1DC-31CB-4F61-ACDF-E1DED226B857}" srcOrd="13" destOrd="0" presId="urn:microsoft.com/office/officeart/2005/8/layout/cycle8"/>
    <dgm:cxn modelId="{BDF6C4EC-3002-4857-9CB8-1861ABA78681}" type="presParOf" srcId="{6E17610B-369C-42C4-81CB-CAB3564E90DB}" destId="{629EA4C1-9B62-4C74-A096-89F9FE48D2A2}" srcOrd="14" destOrd="0" presId="urn:microsoft.com/office/officeart/2005/8/layout/cycle8"/>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7031805E-0F8F-49C0-ABC2-B1151850CA2B}" type="datetimeFigureOut">
              <a:rPr lang="en-US" smtClean="0"/>
              <a:pPr/>
              <a:t>8/15/2011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0BF7E6C0-C779-4A9C-BA87-210E4876D04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829F803A-6339-4A0E-8A9C-B242A256DF94}" type="datetimeFigureOut">
              <a:rPr lang="en-US" smtClean="0"/>
              <a:pPr/>
              <a:t>8/15/2011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85CC33AB-C986-4F82-A7D8-63FE7E0F54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latin typeface="Arial" pitchFamily="34" charset="0"/>
                <a:cs typeface="Arial" pitchFamily="34" charset="0"/>
              </a:rPr>
              <a:t>This</a:t>
            </a:r>
            <a:r>
              <a:rPr lang="en-US" sz="1100" baseline="0" dirty="0" smtClean="0">
                <a:latin typeface="Arial" pitchFamily="34" charset="0"/>
                <a:cs typeface="Arial" pitchFamily="34" charset="0"/>
              </a:rPr>
              <a:t> guide was developed based on questions from Cisco partners on how to incorporate social media into marketing plans.</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The guide is divided into three major sections. Within each section, we discuss the following:</a:t>
            </a:r>
          </a:p>
          <a:p>
            <a:pPr>
              <a:buFont typeface="Wingdings" pitchFamily="2" charset="2"/>
              <a:buChar char="§"/>
            </a:pPr>
            <a:r>
              <a:rPr lang="en-US" sz="1100" baseline="0" dirty="0" smtClean="0">
                <a:latin typeface="Arial" pitchFamily="34" charset="0"/>
                <a:cs typeface="Arial" pitchFamily="34" charset="0"/>
              </a:rPr>
              <a:t> Why it is critical to use social media</a:t>
            </a:r>
          </a:p>
          <a:p>
            <a:pPr>
              <a:buFont typeface="Wingdings" pitchFamily="2" charset="2"/>
              <a:buChar char="§"/>
            </a:pPr>
            <a:r>
              <a:rPr lang="en-US" sz="1100" baseline="0" dirty="0" smtClean="0">
                <a:latin typeface="Arial" pitchFamily="34" charset="0"/>
                <a:cs typeface="Arial" pitchFamily="34" charset="0"/>
              </a:rPr>
              <a:t> What are the media or outlets that you can tap into</a:t>
            </a:r>
          </a:p>
          <a:p>
            <a:pPr>
              <a:buFont typeface="Wingdings" pitchFamily="2" charset="2"/>
              <a:buChar char="§"/>
            </a:pPr>
            <a:r>
              <a:rPr lang="en-US" sz="1100" baseline="0" dirty="0" smtClean="0">
                <a:latin typeface="Arial" pitchFamily="34" charset="0"/>
                <a:cs typeface="Arial" pitchFamily="34" charset="0"/>
              </a:rPr>
              <a:t> How to incorporate social media into your marketing mix</a:t>
            </a:r>
          </a:p>
          <a:p>
            <a:pPr>
              <a:buFont typeface="Wingdings" pitchFamily="2" charset="2"/>
              <a:buChar char="§"/>
            </a:pPr>
            <a:r>
              <a:rPr lang="en-US" sz="1100" baseline="0" dirty="0" smtClean="0">
                <a:latin typeface="Arial" pitchFamily="34" charset="0"/>
                <a:cs typeface="Arial" pitchFamily="34" charset="0"/>
              </a:rPr>
              <a:t> Some valuable resources that you can use</a:t>
            </a:r>
            <a:endParaRPr lang="en-US" sz="11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5CC33AB-C986-4F82-A7D8-63FE7E0F541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itchFamily="34" charset="0"/>
                <a:cs typeface="Arial" pitchFamily="34" charset="0"/>
              </a:rPr>
              <a:t>Here are some Cisco</a:t>
            </a:r>
            <a:r>
              <a:rPr lang="en-US" sz="1100" baseline="0" dirty="0" smtClean="0">
                <a:latin typeface="Arial" pitchFamily="34" charset="0"/>
                <a:cs typeface="Arial" pitchFamily="34" charset="0"/>
              </a:rPr>
              <a:t> resources that already exist on the Partner Channel and on Cisco Partner Velocity (http://www.cisco-partner-velocity.com/) to assist you with incorporating video into your web 2.0 marketing strategy.</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7146D45-FF63-4BF9-BF7E-74BF457C3D5D}" type="slidenum">
              <a:rPr lang="en-US" smtClean="0"/>
              <a:pPr/>
              <a:t>10</a:t>
            </a:fld>
            <a:endParaRPr lang="en-US"/>
          </a:p>
        </p:txBody>
      </p:sp>
    </p:spTree>
    <p:extLst>
      <p:ext uri="{BB962C8B-B14F-4D97-AF65-F5344CB8AC3E}">
        <p14:creationId xmlns="" xmlns:p14="http://schemas.microsoft.com/office/powerpoint/2010/main" xmlns:mv="urn:schemas-microsoft-com:mac:vml" xmlns:mc="http://schemas.openxmlformats.org/markup-compatibility/2006" val="20675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6BE1F6E7-3612-4BEB-81F2-FAC4CE2D7313}" type="slidenum">
              <a:rPr lang="en-US"/>
              <a:pPr/>
              <a:t>11</a:t>
            </a:fld>
            <a:endParaRPr lang="en-US"/>
          </a:p>
        </p:txBody>
      </p:sp>
      <p:sp>
        <p:nvSpPr>
          <p:cNvPr id="929794" name="Rectangle 2"/>
          <p:cNvSpPr>
            <a:spLocks noGrp="1" noRot="1" noChangeAspect="1" noChangeArrowheads="1" noTextEdit="1"/>
          </p:cNvSpPr>
          <p:nvPr>
            <p:ph type="sldImg"/>
          </p:nvPr>
        </p:nvSpPr>
        <p:spPr>
          <a:ln/>
        </p:spPr>
      </p:sp>
      <p:sp>
        <p:nvSpPr>
          <p:cNvPr id="929795" name="Rectangle 3"/>
          <p:cNvSpPr>
            <a:spLocks noGrp="1" noChangeArrowheads="1"/>
          </p:cNvSpPr>
          <p:nvPr>
            <p:ph type="body" idx="1"/>
          </p:nvPr>
        </p:nvSpPr>
        <p:spPr/>
        <p:txBody>
          <a:bodyPr/>
          <a:lstStyle/>
          <a:p>
            <a:r>
              <a:rPr lang="en-US" sz="1100" dirty="0" smtClean="0">
                <a:latin typeface="Arial" pitchFamily="34" charset="0"/>
                <a:cs typeface="Arial" pitchFamily="34" charset="0"/>
              </a:rPr>
              <a:t>Social media platforms can help you to engage customers and others</a:t>
            </a:r>
            <a:r>
              <a:rPr lang="en-US" sz="1100" baseline="0" dirty="0" smtClean="0">
                <a:latin typeface="Arial" pitchFamily="34" charset="0"/>
                <a:cs typeface="Arial" pitchFamily="34" charset="0"/>
              </a:rPr>
              <a:t> in meaningful ways: to tell your story, build your brand, and open up new opportunities.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itchFamily="34" charset="0"/>
                <a:cs typeface="Arial" pitchFamily="34" charset="0"/>
              </a:rPr>
              <a:t>Social media outlets can be used for a combination</a:t>
            </a:r>
            <a:r>
              <a:rPr lang="en-US" sz="1100" baseline="0" dirty="0" smtClean="0">
                <a:latin typeface="Arial" pitchFamily="34" charset="0"/>
                <a:cs typeface="Arial" pitchFamily="34" charset="0"/>
              </a:rPr>
              <a:t> of networking, promoting, and sharing. Your company can network with other partners, vendors, customers, and potential customers; promote products and events; and share information about what the company has been working on. Depending on the social media outlet, it can be used for one or more of the three functions. </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Your company’s social media strategy will depend on the following:</a:t>
            </a:r>
          </a:p>
          <a:p>
            <a:pPr>
              <a:buFont typeface="Wingdings" pitchFamily="2" charset="2"/>
              <a:buChar char="§"/>
            </a:pPr>
            <a:r>
              <a:rPr lang="en-US" sz="1100" baseline="0" dirty="0" smtClean="0">
                <a:latin typeface="Arial" pitchFamily="34" charset="0"/>
                <a:cs typeface="Arial" pitchFamily="34" charset="0"/>
              </a:rPr>
              <a:t> Goals. Consider if you are using social media for brand building, PR, selling products, driving traffic, and/or communications. </a:t>
            </a:r>
          </a:p>
          <a:p>
            <a:pPr>
              <a:buFont typeface="Wingdings" pitchFamily="2" charset="2"/>
              <a:buChar char="§"/>
            </a:pPr>
            <a:r>
              <a:rPr lang="en-US" sz="1100" baseline="0" dirty="0" smtClean="0">
                <a:latin typeface="Arial" pitchFamily="34" charset="0"/>
                <a:cs typeface="Arial" pitchFamily="34" charset="0"/>
              </a:rPr>
              <a:t> Audience. Consider who your audience is and where you can find them online, to determine what social media outlet you want to use. </a:t>
            </a:r>
          </a:p>
          <a:p>
            <a:pPr>
              <a:buFont typeface="Wingdings" pitchFamily="2" charset="2"/>
              <a:buChar char="§"/>
            </a:pPr>
            <a:r>
              <a:rPr lang="en-US" sz="1100" baseline="0" dirty="0" smtClean="0">
                <a:latin typeface="Arial" pitchFamily="34" charset="0"/>
                <a:cs typeface="Arial" pitchFamily="34" charset="0"/>
              </a:rPr>
              <a:t> Resources. Consider how many people you can have to update the pages regularly. If it’s just you, you might want to start small, but if there is a larger internal team, you may be able to use more than one outlet.</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We will be focusing on </a:t>
            </a:r>
            <a:r>
              <a:rPr lang="en-US" sz="1100" baseline="0" dirty="0" err="1" smtClean="0">
                <a:latin typeface="Arial" pitchFamily="34" charset="0"/>
                <a:cs typeface="Arial" pitchFamily="34" charset="0"/>
              </a:rPr>
              <a:t>Facebook</a:t>
            </a:r>
            <a:r>
              <a:rPr lang="en-US" sz="1100" baseline="0" dirty="0" smtClean="0">
                <a:latin typeface="Arial" pitchFamily="34" charset="0"/>
                <a:cs typeface="Arial" pitchFamily="34" charset="0"/>
              </a:rPr>
              <a:t> and Twitter, because these are the most popular options. The ideas presented here, however, can be applied across the board. Take some time to research some of the other social media outlets to see if they fit in with your company’s goals, audience, and resources.</a:t>
            </a:r>
            <a:endParaRPr lang="en-US" sz="1100" dirty="0" smtClean="0">
              <a:latin typeface="Arial" pitchFamily="34" charset="0"/>
              <a:cs typeface="Arial" pitchFamily="34" charset="0"/>
            </a:endParaRPr>
          </a:p>
          <a:p>
            <a:endParaRPr lang="en-US" dirty="0" smtClean="0"/>
          </a:p>
          <a:p>
            <a:endParaRPr lang="en-US" dirty="0" smtClean="0"/>
          </a:p>
          <a:p>
            <a:endParaRPr lang="en-US" dirty="0" smtClean="0"/>
          </a:p>
          <a:p>
            <a:r>
              <a:rPr lang="en-US" dirty="0" smtClean="0"/>
              <a:t>Social media outlets can be used for a combination</a:t>
            </a:r>
            <a:r>
              <a:rPr lang="en-US" baseline="0" dirty="0" smtClean="0"/>
              <a:t> of networking, promoting, and sharing. Your company can network with other partners, vendors, customers, and potential customers; promote products and events; and share information about what the company has been working on. Depending on the social media outlet, it can be used for one or more of the three functions. </a:t>
            </a:r>
          </a:p>
          <a:p>
            <a:endParaRPr lang="en-US" baseline="0" dirty="0" smtClean="0"/>
          </a:p>
          <a:p>
            <a:r>
              <a:rPr lang="en-US" baseline="0" dirty="0" smtClean="0"/>
              <a:t>Your company’s social media strategy will depend on your goals, audience, and resources. For goals, you should consider if you are using social media for brand building, PR, selling products, driving traffic, and/or communication. You should consider who your audience is, who they are and where you can find them online, to determine what social media outlet you want to use. And finally, consider your own resources and how many people you can have to update the pages regularly. If it’s just you, you might want to start small, but if there is a larger internal team, you may be able to use more than one outlet.</a:t>
            </a:r>
          </a:p>
          <a:p>
            <a:endParaRPr lang="en-US" baseline="0" dirty="0" smtClean="0"/>
          </a:p>
          <a:p>
            <a:r>
              <a:rPr lang="en-US" baseline="0" dirty="0" smtClean="0"/>
              <a:t>For the presentation, we will be focusing on Facebook and Twitter, because these are the most popular options. However, these ideas can be applied across the board. Take some time to research some of the other social media outlets to see if they fit in with your company’s goals, audience, and resources.</a:t>
            </a:r>
            <a:endParaRPr lang="en-US" dirty="0"/>
          </a:p>
        </p:txBody>
      </p:sp>
      <p:sp>
        <p:nvSpPr>
          <p:cNvPr id="4" name="Slide Number Placeholder 3"/>
          <p:cNvSpPr>
            <a:spLocks noGrp="1"/>
          </p:cNvSpPr>
          <p:nvPr>
            <p:ph type="sldNum" sz="quarter" idx="10"/>
          </p:nvPr>
        </p:nvSpPr>
        <p:spPr/>
        <p:txBody>
          <a:bodyPr/>
          <a:lstStyle/>
          <a:p>
            <a:fld id="{D7146D45-FF63-4BF9-BF7E-74BF457C3D5D}" type="slidenum">
              <a:rPr lang="en-US" smtClean="0"/>
              <a:pPr/>
              <a:t>12</a:t>
            </a:fld>
            <a:endParaRPr lang="en-US"/>
          </a:p>
        </p:txBody>
      </p:sp>
    </p:spTree>
    <p:extLst>
      <p:ext uri="{BB962C8B-B14F-4D97-AF65-F5344CB8AC3E}">
        <p14:creationId xmlns="" xmlns:p14="http://schemas.microsoft.com/office/powerpoint/2010/main" xmlns:mv="urn:schemas-microsoft-com:mac:vml" xmlns:mc="http://schemas.openxmlformats.org/markup-compatibility/2006" val="560450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100" b="0" i="0" kern="1200" dirty="0" err="1" smtClean="0">
                <a:solidFill>
                  <a:schemeClr val="tx1"/>
                </a:solidFill>
                <a:effectLst/>
                <a:latin typeface="Arial" pitchFamily="34" charset="0"/>
                <a:ea typeface="+mn-ea"/>
                <a:cs typeface="Arial" pitchFamily="34" charset="0"/>
              </a:rPr>
              <a:t>Facebook</a:t>
            </a:r>
            <a:r>
              <a:rPr lang="en-US" sz="1100" b="0" i="0" kern="1200" baseline="0" dirty="0" smtClean="0">
                <a:solidFill>
                  <a:schemeClr val="tx1"/>
                </a:solidFill>
                <a:effectLst/>
                <a:latin typeface="Arial" pitchFamily="34" charset="0"/>
                <a:ea typeface="+mn-ea"/>
                <a:cs typeface="Arial" pitchFamily="34" charset="0"/>
              </a:rPr>
              <a:t> is </a:t>
            </a:r>
            <a:r>
              <a:rPr lang="en-US" sz="1100" b="0" i="0" kern="1200" dirty="0" smtClean="0">
                <a:solidFill>
                  <a:schemeClr val="tx1"/>
                </a:solidFill>
                <a:effectLst/>
                <a:latin typeface="Arial" pitchFamily="34" charset="0"/>
                <a:ea typeface="+mn-ea"/>
                <a:cs typeface="Arial" pitchFamily="34" charset="0"/>
              </a:rPr>
              <a:t>not just for keeping tabs on friends.</a:t>
            </a:r>
            <a:r>
              <a:rPr lang="en-US" sz="1100" b="0" i="0" kern="1200" baseline="0" dirty="0" smtClean="0">
                <a:solidFill>
                  <a:schemeClr val="tx1"/>
                </a:solidFill>
                <a:effectLst/>
                <a:latin typeface="Arial" pitchFamily="34" charset="0"/>
                <a:ea typeface="+mn-ea"/>
                <a:cs typeface="Arial" pitchFamily="34" charset="0"/>
              </a:rPr>
              <a:t> I</a:t>
            </a:r>
            <a:r>
              <a:rPr lang="en-US" sz="1100" b="0" i="0" kern="1200" dirty="0" smtClean="0">
                <a:solidFill>
                  <a:schemeClr val="tx1"/>
                </a:solidFill>
                <a:effectLst/>
                <a:latin typeface="Arial" pitchFamily="34" charset="0"/>
                <a:ea typeface="+mn-ea"/>
                <a:cs typeface="Arial" pitchFamily="34" charset="0"/>
              </a:rPr>
              <a:t>t can also be used as a highly effective business tool. It’s great for marketing your products, promoting</a:t>
            </a:r>
            <a:r>
              <a:rPr lang="en-US" sz="1100" b="0" i="0" kern="1200" baseline="0" dirty="0" smtClean="0">
                <a:solidFill>
                  <a:schemeClr val="tx1"/>
                </a:solidFill>
                <a:effectLst/>
                <a:latin typeface="Arial" pitchFamily="34" charset="0"/>
                <a:ea typeface="+mn-ea"/>
                <a:cs typeface="Arial" pitchFamily="34" charset="0"/>
              </a:rPr>
              <a:t> events, </a:t>
            </a:r>
            <a:r>
              <a:rPr lang="en-US" sz="1100" b="0" i="0" kern="1200" dirty="0" smtClean="0">
                <a:solidFill>
                  <a:schemeClr val="tx1"/>
                </a:solidFill>
                <a:effectLst/>
                <a:latin typeface="Arial" pitchFamily="34" charset="0"/>
                <a:ea typeface="+mn-ea"/>
                <a:cs typeface="Arial" pitchFamily="34" charset="0"/>
              </a:rPr>
              <a:t>and connecting with your customers.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100" b="0" i="0" kern="1200" dirty="0" smtClean="0">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100" b="0" i="0" kern="1200" dirty="0" err="1" smtClean="0">
                <a:solidFill>
                  <a:schemeClr val="tx1"/>
                </a:solidFill>
                <a:effectLst/>
                <a:latin typeface="Arial" pitchFamily="34" charset="0"/>
                <a:ea typeface="+mn-ea"/>
                <a:cs typeface="Arial" pitchFamily="34" charset="0"/>
              </a:rPr>
              <a:t>Facebook’s</a:t>
            </a:r>
            <a:r>
              <a:rPr lang="en-US" sz="1100" b="0" i="0" kern="1200" dirty="0" smtClean="0">
                <a:solidFill>
                  <a:schemeClr val="tx1"/>
                </a:solidFill>
                <a:effectLst/>
                <a:latin typeface="Arial" pitchFamily="34" charset="0"/>
                <a:ea typeface="+mn-ea"/>
                <a:cs typeface="Arial" pitchFamily="34" charset="0"/>
              </a:rPr>
              <a:t> platform is unique in size and functions. </a:t>
            </a:r>
            <a:r>
              <a:rPr lang="en-US" sz="1100" kern="1200" dirty="0" smtClean="0">
                <a:solidFill>
                  <a:schemeClr val="tx1"/>
                </a:solidFill>
                <a:effectLst/>
                <a:latin typeface="Arial" pitchFamily="34" charset="0"/>
                <a:ea typeface="+mn-ea"/>
                <a:cs typeface="Arial" pitchFamily="34" charset="0"/>
              </a:rPr>
              <a:t>If </a:t>
            </a:r>
            <a:r>
              <a:rPr lang="en-US" sz="1100" kern="1200" dirty="0" err="1" smtClean="0">
                <a:solidFill>
                  <a:schemeClr val="tx1"/>
                </a:solidFill>
                <a:effectLst/>
                <a:latin typeface="Arial" pitchFamily="34" charset="0"/>
                <a:ea typeface="+mn-ea"/>
                <a:cs typeface="Arial" pitchFamily="34" charset="0"/>
              </a:rPr>
              <a:t>Facebook</a:t>
            </a:r>
            <a:r>
              <a:rPr lang="en-US" sz="1100" kern="1200" dirty="0" smtClean="0">
                <a:solidFill>
                  <a:schemeClr val="tx1"/>
                </a:solidFill>
                <a:effectLst/>
                <a:latin typeface="Arial" pitchFamily="34" charset="0"/>
                <a:ea typeface="+mn-ea"/>
                <a:cs typeface="Arial" pitchFamily="34" charset="0"/>
              </a:rPr>
              <a:t> were a country, its population of more than 500 million users would rank third in the world. This instantly provides you with a giant user base. </a:t>
            </a:r>
            <a:r>
              <a:rPr lang="en-US" sz="1100" kern="1200" dirty="0" err="1" smtClean="0">
                <a:solidFill>
                  <a:schemeClr val="tx1"/>
                </a:solidFill>
                <a:effectLst/>
                <a:latin typeface="Arial" pitchFamily="34" charset="0"/>
                <a:ea typeface="+mn-ea"/>
                <a:cs typeface="Arial" pitchFamily="34" charset="0"/>
              </a:rPr>
              <a:t>Facebook’s</a:t>
            </a:r>
            <a:r>
              <a:rPr lang="en-US" sz="1100" kern="1200" dirty="0" smtClean="0">
                <a:solidFill>
                  <a:schemeClr val="tx1"/>
                </a:solidFill>
                <a:effectLst/>
                <a:latin typeface="Arial" pitchFamily="34" charset="0"/>
                <a:ea typeface="+mn-ea"/>
                <a:cs typeface="Arial" pitchFamily="34" charset="0"/>
              </a:rPr>
              <a:t> primary</a:t>
            </a:r>
            <a:r>
              <a:rPr lang="en-US" sz="1100" kern="1200" baseline="0" dirty="0" smtClean="0">
                <a:solidFill>
                  <a:schemeClr val="tx1"/>
                </a:solidFill>
                <a:effectLst/>
                <a:latin typeface="Arial" pitchFamily="34" charset="0"/>
                <a:ea typeface="+mn-ea"/>
                <a:cs typeface="Arial" pitchFamily="34" charset="0"/>
              </a:rPr>
              <a:t> function is its networking, and its advantage is the personal relationship you have with your </a:t>
            </a:r>
            <a:r>
              <a:rPr lang="en-US" sz="1100" kern="1200" baseline="0" dirty="0" err="1" smtClean="0">
                <a:solidFill>
                  <a:schemeClr val="tx1"/>
                </a:solidFill>
                <a:effectLst/>
                <a:latin typeface="Arial" pitchFamily="34" charset="0"/>
                <a:ea typeface="+mn-ea"/>
                <a:cs typeface="Arial" pitchFamily="34" charset="0"/>
              </a:rPr>
              <a:t>Facebook</a:t>
            </a:r>
            <a:r>
              <a:rPr lang="en-US" sz="1100" kern="1200" baseline="0" dirty="0" smtClean="0">
                <a:solidFill>
                  <a:schemeClr val="tx1"/>
                </a:solidFill>
                <a:effectLst/>
                <a:latin typeface="Arial" pitchFamily="34" charset="0"/>
                <a:ea typeface="+mn-ea"/>
                <a:cs typeface="Arial" pitchFamily="34" charset="0"/>
              </a:rPr>
              <a:t> contacts. </a:t>
            </a:r>
            <a:endParaRPr lang="en-US" sz="1100" kern="1200" dirty="0" smtClean="0">
              <a:solidFill>
                <a:schemeClr val="tx1"/>
              </a:solidFill>
              <a:effectLst/>
              <a:latin typeface="Arial" pitchFamily="34" charset="0"/>
              <a:ea typeface="+mn-ea"/>
              <a:cs typeface="Arial" pitchFamily="34" charset="0"/>
            </a:endParaRPr>
          </a:p>
          <a:p>
            <a:pPr fontAlgn="base"/>
            <a:endParaRPr lang="en-US" sz="1100" b="1" i="0" kern="1200" dirty="0" smtClean="0">
              <a:solidFill>
                <a:schemeClr val="tx1"/>
              </a:solidFill>
              <a:effectLst/>
              <a:latin typeface="Arial" pitchFamily="34" charset="0"/>
              <a:ea typeface="+mn-ea"/>
              <a:cs typeface="Arial" pitchFamily="34" charset="0"/>
            </a:endParaRPr>
          </a:p>
          <a:p>
            <a:pPr fontAlgn="base"/>
            <a:r>
              <a:rPr lang="en-US" sz="1100" b="0" i="0" kern="1200" dirty="0" smtClean="0">
                <a:solidFill>
                  <a:schemeClr val="tx1"/>
                </a:solidFill>
                <a:effectLst/>
                <a:latin typeface="Arial" pitchFamily="34" charset="0"/>
                <a:ea typeface="+mn-ea"/>
                <a:cs typeface="Arial" pitchFamily="34" charset="0"/>
              </a:rPr>
              <a:t>The</a:t>
            </a:r>
            <a:r>
              <a:rPr lang="en-US" sz="1100" b="0" i="0" kern="1200" baseline="0" dirty="0" smtClean="0">
                <a:solidFill>
                  <a:schemeClr val="tx1"/>
                </a:solidFill>
                <a:effectLst/>
                <a:latin typeface="Arial" pitchFamily="34" charset="0"/>
                <a:ea typeface="+mn-ea"/>
                <a:cs typeface="Arial" pitchFamily="34" charset="0"/>
              </a:rPr>
              <a:t> first consideration when using </a:t>
            </a:r>
            <a:r>
              <a:rPr lang="en-US" sz="1100" b="0" i="0" kern="1200" baseline="0" dirty="0" err="1" smtClean="0">
                <a:solidFill>
                  <a:schemeClr val="tx1"/>
                </a:solidFill>
                <a:effectLst/>
                <a:latin typeface="Arial" pitchFamily="34" charset="0"/>
                <a:ea typeface="+mn-ea"/>
                <a:cs typeface="Arial" pitchFamily="34" charset="0"/>
              </a:rPr>
              <a:t>Facebook</a:t>
            </a:r>
            <a:r>
              <a:rPr lang="en-US" sz="1100" b="0" i="0" kern="1200" baseline="0" dirty="0" smtClean="0">
                <a:solidFill>
                  <a:schemeClr val="tx1"/>
                </a:solidFill>
                <a:effectLst/>
                <a:latin typeface="Arial" pitchFamily="34" charset="0"/>
                <a:ea typeface="+mn-ea"/>
                <a:cs typeface="Arial" pitchFamily="34" charset="0"/>
              </a:rPr>
              <a:t> is the distinction between a group and a fan page. Although much comes down to personal preference, business fan pages, one of </a:t>
            </a:r>
            <a:r>
              <a:rPr lang="en-US" sz="1100" b="0" i="0" kern="1200" baseline="0" dirty="0" err="1" smtClean="0">
                <a:solidFill>
                  <a:schemeClr val="tx1"/>
                </a:solidFill>
                <a:effectLst/>
                <a:latin typeface="Arial" pitchFamily="34" charset="0"/>
                <a:ea typeface="+mn-ea"/>
                <a:cs typeface="Arial" pitchFamily="34" charset="0"/>
              </a:rPr>
              <a:t>Facebook’s</a:t>
            </a:r>
            <a:r>
              <a:rPr lang="en-US" sz="1100" b="0" i="0" kern="1200" baseline="0" dirty="0" smtClean="0">
                <a:solidFill>
                  <a:schemeClr val="tx1"/>
                </a:solidFill>
                <a:effectLst/>
                <a:latin typeface="Arial" pitchFamily="34" charset="0"/>
                <a:ea typeface="+mn-ea"/>
                <a:cs typeface="Arial" pitchFamily="34" charset="0"/>
              </a:rPr>
              <a:t> newest functions, have many advantages that make it arguably more useful: </a:t>
            </a:r>
          </a:p>
          <a:p>
            <a:pPr fontAlgn="base">
              <a:buFont typeface="Wingdings" pitchFamily="2" charset="2"/>
              <a:buChar char="§"/>
            </a:pPr>
            <a:r>
              <a:rPr lang="en-US" sz="1100" b="1" i="0" kern="1200" baseline="0" dirty="0" smtClean="0">
                <a:solidFill>
                  <a:schemeClr val="tx1"/>
                </a:solidFill>
                <a:effectLst/>
                <a:latin typeface="Arial" pitchFamily="34" charset="0"/>
                <a:ea typeface="+mn-ea"/>
                <a:cs typeface="Arial" pitchFamily="34" charset="0"/>
              </a:rPr>
              <a:t> </a:t>
            </a:r>
            <a:r>
              <a:rPr lang="en-US" sz="1100" b="0" i="0" kern="1200" baseline="0" dirty="0" smtClean="0">
                <a:solidFill>
                  <a:schemeClr val="tx1"/>
                </a:solidFill>
                <a:effectLst/>
                <a:latin typeface="Arial" pitchFamily="34" charset="0"/>
                <a:ea typeface="+mn-ea"/>
                <a:cs typeface="Arial" pitchFamily="34" charset="0"/>
              </a:rPr>
              <a:t>Fan pages get internal promotion on Facebook.com. A </a:t>
            </a:r>
            <a:r>
              <a:rPr lang="en-US" sz="1100" b="0" i="0" kern="1200" dirty="0" err="1" smtClean="0">
                <a:solidFill>
                  <a:schemeClr val="tx1"/>
                </a:solidFill>
                <a:effectLst/>
                <a:latin typeface="Arial" pitchFamily="34" charset="0"/>
                <a:ea typeface="+mn-ea"/>
                <a:cs typeface="Arial" pitchFamily="34" charset="0"/>
              </a:rPr>
              <a:t>Facebook</a:t>
            </a:r>
            <a:r>
              <a:rPr lang="en-US" sz="1100" b="0" i="0" kern="1200" dirty="0" smtClean="0">
                <a:solidFill>
                  <a:schemeClr val="tx1"/>
                </a:solidFill>
                <a:effectLst/>
                <a:latin typeface="Arial" pitchFamily="34" charset="0"/>
                <a:ea typeface="+mn-ea"/>
                <a:cs typeface="Arial" pitchFamily="34" charset="0"/>
              </a:rPr>
              <a:t> fan page will show up on your fans’</a:t>
            </a:r>
            <a:r>
              <a:rPr lang="en-US" sz="1100" b="0" i="0" kern="1200" baseline="0" dirty="0" smtClean="0">
                <a:solidFill>
                  <a:schemeClr val="tx1"/>
                </a:solidFill>
                <a:effectLst/>
                <a:latin typeface="Arial" pitchFamily="34" charset="0"/>
                <a:ea typeface="+mn-ea"/>
                <a:cs typeface="Arial" pitchFamily="34" charset="0"/>
              </a:rPr>
              <a:t> (</a:t>
            </a:r>
            <a:r>
              <a:rPr lang="en-US" sz="1100" b="0" i="0" kern="1200" dirty="0" smtClean="0">
                <a:solidFill>
                  <a:schemeClr val="tx1"/>
                </a:solidFill>
                <a:effectLst/>
                <a:latin typeface="Arial" pitchFamily="34" charset="0"/>
                <a:ea typeface="+mn-ea"/>
                <a:cs typeface="Arial" pitchFamily="34" charset="0"/>
              </a:rPr>
              <a:t>customers’)</a:t>
            </a:r>
            <a:r>
              <a:rPr lang="en-US" sz="1100" b="0" i="0" kern="1200" baseline="0" dirty="0" smtClean="0">
                <a:solidFill>
                  <a:schemeClr val="tx1"/>
                </a:solidFill>
                <a:effectLst/>
                <a:latin typeface="Arial" pitchFamily="34" charset="0"/>
                <a:ea typeface="+mn-ea"/>
                <a:cs typeface="Arial" pitchFamily="34" charset="0"/>
              </a:rPr>
              <a:t> </a:t>
            </a:r>
            <a:r>
              <a:rPr lang="en-US" sz="1100" b="0" i="0" kern="1200" dirty="0" smtClean="0">
                <a:solidFill>
                  <a:schemeClr val="tx1"/>
                </a:solidFill>
                <a:effectLst/>
                <a:latin typeface="Arial" pitchFamily="34" charset="0"/>
                <a:ea typeface="+mn-ea"/>
                <a:cs typeface="Arial" pitchFamily="34" charset="0"/>
              </a:rPr>
              <a:t>pages</a:t>
            </a:r>
            <a:r>
              <a:rPr lang="en-US" sz="1100" b="0" i="0" kern="1200" baseline="0" dirty="0" smtClean="0">
                <a:solidFill>
                  <a:schemeClr val="tx1"/>
                </a:solidFill>
                <a:effectLst/>
                <a:latin typeface="Arial" pitchFamily="34" charset="0"/>
                <a:ea typeface="+mn-ea"/>
                <a:cs typeface="Arial" pitchFamily="34" charset="0"/>
              </a:rPr>
              <a:t> </a:t>
            </a:r>
            <a:r>
              <a:rPr lang="en-US" sz="1100" b="0" i="0" kern="1200" dirty="0" smtClean="0">
                <a:solidFill>
                  <a:schemeClr val="tx1"/>
                </a:solidFill>
                <a:effectLst/>
                <a:latin typeface="Arial" pitchFamily="34" charset="0"/>
                <a:ea typeface="+mn-ea"/>
                <a:cs typeface="Arial" pitchFamily="34" charset="0"/>
              </a:rPr>
              <a:t>when they click "Like" it.</a:t>
            </a:r>
            <a:r>
              <a:rPr lang="en-US" sz="1100" b="0" i="0" kern="1200" baseline="0" dirty="0" smtClean="0">
                <a:solidFill>
                  <a:schemeClr val="tx1"/>
                </a:solidFill>
                <a:effectLst/>
                <a:latin typeface="Arial" pitchFamily="34" charset="0"/>
                <a:ea typeface="+mn-ea"/>
                <a:cs typeface="Arial" pitchFamily="34" charset="0"/>
              </a:rPr>
              <a:t> </a:t>
            </a:r>
            <a:r>
              <a:rPr lang="en-US" sz="1100" b="0" i="0" kern="1200" dirty="0" err="1" smtClean="0">
                <a:solidFill>
                  <a:schemeClr val="tx1"/>
                </a:solidFill>
                <a:effectLst/>
                <a:latin typeface="Arial" pitchFamily="34" charset="0"/>
                <a:ea typeface="+mn-ea"/>
                <a:cs typeface="Arial" pitchFamily="34" charset="0"/>
              </a:rPr>
              <a:t>Facebook</a:t>
            </a:r>
            <a:r>
              <a:rPr lang="en-US" sz="1100" b="0" i="0" kern="1200" dirty="0" smtClean="0">
                <a:solidFill>
                  <a:schemeClr val="tx1"/>
                </a:solidFill>
                <a:effectLst/>
                <a:latin typeface="Arial" pitchFamily="34" charset="0"/>
                <a:ea typeface="+mn-ea"/>
                <a:cs typeface="Arial" pitchFamily="34" charset="0"/>
              </a:rPr>
              <a:t> groups don't get this treatment.</a:t>
            </a:r>
          </a:p>
          <a:p>
            <a:pPr fontAlgn="base">
              <a:buFont typeface="Wingdings" pitchFamily="2" charset="2"/>
              <a:buChar char="§"/>
            </a:pPr>
            <a:r>
              <a:rPr lang="en-US" sz="1100" b="0" i="0" kern="1200" baseline="0" dirty="0" smtClean="0">
                <a:solidFill>
                  <a:schemeClr val="tx1"/>
                </a:solidFill>
                <a:effectLst/>
                <a:latin typeface="Arial" pitchFamily="34" charset="0"/>
                <a:ea typeface="+mn-ea"/>
                <a:cs typeface="Arial" pitchFamily="34" charset="0"/>
              </a:rPr>
              <a:t> </a:t>
            </a:r>
            <a:r>
              <a:rPr lang="en-US" sz="1100" b="0" i="0" kern="1200" dirty="0" smtClean="0">
                <a:solidFill>
                  <a:schemeClr val="tx1"/>
                </a:solidFill>
                <a:effectLst/>
                <a:latin typeface="Arial" pitchFamily="34" charset="0"/>
                <a:ea typeface="+mn-ea"/>
                <a:cs typeface="Arial" pitchFamily="34" charset="0"/>
              </a:rPr>
              <a:t>Fan pages have more options for customization.</a:t>
            </a:r>
            <a:r>
              <a:rPr lang="en-US" sz="1100" b="0" i="0" kern="1200" baseline="0" dirty="0" smtClean="0">
                <a:solidFill>
                  <a:schemeClr val="tx1"/>
                </a:solidFill>
                <a:effectLst/>
                <a:latin typeface="Arial" pitchFamily="34" charset="0"/>
                <a:ea typeface="+mn-ea"/>
                <a:cs typeface="Arial" pitchFamily="34" charset="0"/>
              </a:rPr>
              <a:t> </a:t>
            </a:r>
            <a:r>
              <a:rPr lang="en-US" sz="1100" b="0" i="0" kern="1200" dirty="0" smtClean="0">
                <a:solidFill>
                  <a:schemeClr val="tx1"/>
                </a:solidFill>
                <a:effectLst/>
                <a:latin typeface="Arial" pitchFamily="34" charset="0"/>
                <a:ea typeface="+mn-ea"/>
                <a:cs typeface="Arial" pitchFamily="34" charset="0"/>
              </a:rPr>
              <a:t>Groups are basically chat rooms; there</a:t>
            </a:r>
            <a:r>
              <a:rPr lang="en-US" sz="1100" b="0" i="0" kern="1200" baseline="0" dirty="0" smtClean="0">
                <a:solidFill>
                  <a:schemeClr val="tx1"/>
                </a:solidFill>
                <a:effectLst/>
                <a:latin typeface="Arial" pitchFamily="34" charset="0"/>
                <a:ea typeface="+mn-ea"/>
                <a:cs typeface="Arial" pitchFamily="34" charset="0"/>
              </a:rPr>
              <a:t> is </a:t>
            </a:r>
            <a:r>
              <a:rPr lang="en-US" sz="1100" b="0" i="0" kern="1200" dirty="0" smtClean="0">
                <a:solidFill>
                  <a:schemeClr val="tx1"/>
                </a:solidFill>
                <a:effectLst/>
                <a:latin typeface="Arial" pitchFamily="34" charset="0"/>
                <a:ea typeface="+mn-ea"/>
                <a:cs typeface="Arial" pitchFamily="34" charset="0"/>
              </a:rPr>
              <a:t>no real "look and feel" to them. Their primary focus is live discussions that can be continued at any time. Fan</a:t>
            </a:r>
            <a:r>
              <a:rPr lang="en-US" sz="1100" b="0" i="0" kern="1200" baseline="0" dirty="0" smtClean="0">
                <a:solidFill>
                  <a:schemeClr val="tx1"/>
                </a:solidFill>
                <a:effectLst/>
                <a:latin typeface="Arial" pitchFamily="34" charset="0"/>
                <a:ea typeface="+mn-ea"/>
                <a:cs typeface="Arial" pitchFamily="34" charset="0"/>
              </a:rPr>
              <a:t> p</a:t>
            </a:r>
            <a:r>
              <a:rPr lang="en-US" sz="1100" b="0" i="0" kern="1200" dirty="0" smtClean="0">
                <a:solidFill>
                  <a:schemeClr val="tx1"/>
                </a:solidFill>
                <a:effectLst/>
                <a:latin typeface="Arial" pitchFamily="34" charset="0"/>
                <a:ea typeface="+mn-ea"/>
                <a:cs typeface="Arial" pitchFamily="34" charset="0"/>
              </a:rPr>
              <a:t>ages, however, act more like a blog with actual content pieces and the ability to add new tabs, static information, and the like.</a:t>
            </a:r>
          </a:p>
          <a:p>
            <a:pPr fontAlgn="base">
              <a:buFont typeface="Wingdings" pitchFamily="2" charset="2"/>
              <a:buChar char="§"/>
            </a:pPr>
            <a:r>
              <a:rPr lang="en-US" sz="1100" b="0" i="0" kern="1200" baseline="0" dirty="0" smtClean="0">
                <a:solidFill>
                  <a:schemeClr val="tx1"/>
                </a:solidFill>
                <a:effectLst/>
                <a:latin typeface="Arial" pitchFamily="34" charset="0"/>
                <a:ea typeface="+mn-ea"/>
                <a:cs typeface="Arial" pitchFamily="34" charset="0"/>
              </a:rPr>
              <a:t> </a:t>
            </a:r>
            <a:r>
              <a:rPr lang="en-US" sz="1100" b="0" i="0" kern="1200" dirty="0" smtClean="0">
                <a:solidFill>
                  <a:schemeClr val="tx1"/>
                </a:solidFill>
                <a:effectLst/>
                <a:latin typeface="Arial" pitchFamily="34" charset="0"/>
                <a:ea typeface="+mn-ea"/>
                <a:cs typeface="Arial" pitchFamily="34" charset="0"/>
              </a:rPr>
              <a:t>Search engine visibility.</a:t>
            </a:r>
            <a:r>
              <a:rPr lang="en-US" sz="1100" b="0" i="0" kern="1200" baseline="0" dirty="0" smtClean="0">
                <a:solidFill>
                  <a:schemeClr val="tx1"/>
                </a:solidFill>
                <a:effectLst/>
                <a:latin typeface="Arial" pitchFamily="34" charset="0"/>
                <a:ea typeface="+mn-ea"/>
                <a:cs typeface="Arial" pitchFamily="34" charset="0"/>
              </a:rPr>
              <a:t> Fan p</a:t>
            </a:r>
            <a:r>
              <a:rPr lang="en-US" sz="1100" b="0" i="0" kern="1200" dirty="0" smtClean="0">
                <a:solidFill>
                  <a:schemeClr val="tx1"/>
                </a:solidFill>
                <a:effectLst/>
                <a:latin typeface="Arial" pitchFamily="34" charset="0"/>
                <a:ea typeface="+mn-ea"/>
                <a:cs typeface="Arial" pitchFamily="34" charset="0"/>
              </a:rPr>
              <a:t>ages can be seen by non-</a:t>
            </a:r>
            <a:r>
              <a:rPr lang="en-US" sz="1100" b="0" i="0" kern="1200" dirty="0" err="1" smtClean="0">
                <a:solidFill>
                  <a:schemeClr val="tx1"/>
                </a:solidFill>
                <a:effectLst/>
                <a:latin typeface="Arial" pitchFamily="34" charset="0"/>
                <a:ea typeface="+mn-ea"/>
                <a:cs typeface="Arial" pitchFamily="34" charset="0"/>
              </a:rPr>
              <a:t>Facebook</a:t>
            </a:r>
            <a:r>
              <a:rPr lang="en-US" sz="1100" b="0" i="0" kern="1200" dirty="0" smtClean="0">
                <a:solidFill>
                  <a:schemeClr val="tx1"/>
                </a:solidFill>
                <a:effectLst/>
                <a:latin typeface="Arial" pitchFamily="34" charset="0"/>
                <a:ea typeface="+mn-ea"/>
                <a:cs typeface="Arial" pitchFamily="34" charset="0"/>
              </a:rPr>
              <a:t> users and can be crawled by search engines like any other static page. </a:t>
            </a:r>
            <a:r>
              <a:rPr lang="en-US" sz="1100" b="0" i="0" kern="1200" dirty="0" err="1" smtClean="0">
                <a:solidFill>
                  <a:schemeClr val="tx1"/>
                </a:solidFill>
                <a:effectLst/>
                <a:latin typeface="Arial" pitchFamily="34" charset="0"/>
                <a:ea typeface="+mn-ea"/>
                <a:cs typeface="Arial" pitchFamily="34" charset="0"/>
              </a:rPr>
              <a:t>Facebook</a:t>
            </a:r>
            <a:r>
              <a:rPr lang="en-US" sz="1100" b="0" i="0" kern="1200" dirty="0" smtClean="0">
                <a:solidFill>
                  <a:schemeClr val="tx1"/>
                </a:solidFill>
                <a:effectLst/>
                <a:latin typeface="Arial" pitchFamily="34" charset="0"/>
                <a:ea typeface="+mn-ea"/>
                <a:cs typeface="Arial" pitchFamily="34" charset="0"/>
              </a:rPr>
              <a:t> groups cannot. </a:t>
            </a:r>
            <a:r>
              <a:rPr lang="en-US" sz="1100" b="0" i="0" kern="1200" dirty="0" err="1" smtClean="0">
                <a:solidFill>
                  <a:schemeClr val="tx1"/>
                </a:solidFill>
                <a:effectLst/>
                <a:latin typeface="Arial" pitchFamily="34" charset="0"/>
                <a:ea typeface="+mn-ea"/>
                <a:cs typeface="Arial" pitchFamily="34" charset="0"/>
              </a:rPr>
              <a:t>Facebook</a:t>
            </a:r>
            <a:r>
              <a:rPr lang="en-US" sz="1100" b="0" i="0" kern="1200" dirty="0" smtClean="0">
                <a:solidFill>
                  <a:schemeClr val="tx1"/>
                </a:solidFill>
                <a:effectLst/>
                <a:latin typeface="Arial" pitchFamily="34" charset="0"/>
                <a:ea typeface="+mn-ea"/>
                <a:cs typeface="Arial" pitchFamily="34" charset="0"/>
              </a:rPr>
              <a:t> pages can also have a "vanity URL" (Facebook.com/</a:t>
            </a:r>
            <a:r>
              <a:rPr lang="en-US" sz="1100" b="0" i="0" kern="1200" dirty="0" err="1" smtClean="0">
                <a:solidFill>
                  <a:schemeClr val="tx1"/>
                </a:solidFill>
                <a:effectLst/>
                <a:latin typeface="Arial" pitchFamily="34" charset="0"/>
                <a:ea typeface="+mn-ea"/>
                <a:cs typeface="Arial" pitchFamily="34" charset="0"/>
              </a:rPr>
              <a:t>MyPage</a:t>
            </a:r>
            <a:r>
              <a:rPr lang="en-US" sz="1100" b="0" i="0" kern="1200" dirty="0" smtClean="0">
                <a:solidFill>
                  <a:schemeClr val="tx1"/>
                </a:solidFill>
                <a:effectLst/>
                <a:latin typeface="Arial" pitchFamily="34" charset="0"/>
                <a:ea typeface="+mn-ea"/>
                <a:cs typeface="Arial" pitchFamily="34" charset="0"/>
              </a:rPr>
              <a:t>);</a:t>
            </a:r>
            <a:r>
              <a:rPr lang="en-US" sz="1100" b="0" i="0" kern="1200" baseline="0" dirty="0" smtClean="0">
                <a:solidFill>
                  <a:schemeClr val="tx1"/>
                </a:solidFill>
                <a:effectLst/>
                <a:latin typeface="Arial" pitchFamily="34" charset="0"/>
                <a:ea typeface="+mn-ea"/>
                <a:cs typeface="Arial" pitchFamily="34" charset="0"/>
              </a:rPr>
              <a:t> </a:t>
            </a:r>
            <a:r>
              <a:rPr lang="en-US" sz="1100" b="0" i="0" kern="1200" dirty="0" smtClean="0">
                <a:solidFill>
                  <a:schemeClr val="tx1"/>
                </a:solidFill>
                <a:effectLst/>
                <a:latin typeface="Arial" pitchFamily="34" charset="0"/>
                <a:ea typeface="+mn-ea"/>
                <a:cs typeface="Arial" pitchFamily="34" charset="0"/>
              </a:rPr>
              <a:t>groups do not have this feature.</a:t>
            </a:r>
          </a:p>
          <a:p>
            <a:pPr fontAlgn="base">
              <a:buFont typeface="Wingdings" pitchFamily="2" charset="2"/>
              <a:buChar char="§"/>
            </a:pPr>
            <a:r>
              <a:rPr lang="en-US" sz="1100" b="0" i="0" kern="1200" dirty="0" smtClean="0">
                <a:solidFill>
                  <a:schemeClr val="tx1"/>
                </a:solidFill>
                <a:effectLst/>
                <a:latin typeface="Arial" pitchFamily="34" charset="0"/>
                <a:ea typeface="+mn-ea"/>
                <a:cs typeface="Arial" pitchFamily="34" charset="0"/>
              </a:rPr>
              <a:t> Anonymity.</a:t>
            </a:r>
            <a:r>
              <a:rPr lang="en-US" sz="1100" b="0" i="0" kern="1200" baseline="0" dirty="0" smtClean="0">
                <a:solidFill>
                  <a:schemeClr val="tx1"/>
                </a:solidFill>
                <a:effectLst/>
                <a:latin typeface="Arial" pitchFamily="34" charset="0"/>
                <a:ea typeface="+mn-ea"/>
                <a:cs typeface="Arial" pitchFamily="34" charset="0"/>
              </a:rPr>
              <a:t> </a:t>
            </a:r>
            <a:r>
              <a:rPr lang="en-US" sz="1100" b="0" i="0" kern="1200" dirty="0" smtClean="0">
                <a:solidFill>
                  <a:schemeClr val="tx1"/>
                </a:solidFill>
                <a:effectLst/>
                <a:latin typeface="Arial" pitchFamily="34" charset="0"/>
                <a:ea typeface="+mn-ea"/>
                <a:cs typeface="Arial" pitchFamily="34" charset="0"/>
              </a:rPr>
              <a:t>The creator of a group is identified</a:t>
            </a:r>
            <a:r>
              <a:rPr lang="en-US" sz="1100" b="0" i="0" kern="1200" baseline="0" dirty="0" smtClean="0">
                <a:solidFill>
                  <a:schemeClr val="tx1"/>
                </a:solidFill>
                <a:effectLst/>
                <a:latin typeface="Arial" pitchFamily="34" charset="0"/>
                <a:ea typeface="+mn-ea"/>
                <a:cs typeface="Arial" pitchFamily="34" charset="0"/>
              </a:rPr>
              <a:t> </a:t>
            </a:r>
            <a:r>
              <a:rPr lang="en-US" sz="1100" b="0" i="0" kern="1200" dirty="0" smtClean="0">
                <a:solidFill>
                  <a:schemeClr val="tx1"/>
                </a:solidFill>
                <a:effectLst/>
                <a:latin typeface="Arial" pitchFamily="34" charset="0"/>
                <a:ea typeface="+mn-ea"/>
                <a:cs typeface="Arial" pitchFamily="34" charset="0"/>
              </a:rPr>
              <a:t>with a linked </a:t>
            </a:r>
            <a:r>
              <a:rPr lang="en-US" sz="1100" b="0" i="0" kern="1200" dirty="0" err="1" smtClean="0">
                <a:solidFill>
                  <a:schemeClr val="tx1"/>
                </a:solidFill>
                <a:effectLst/>
                <a:latin typeface="Arial" pitchFamily="34" charset="0"/>
                <a:ea typeface="+mn-ea"/>
                <a:cs typeface="Arial" pitchFamily="34" charset="0"/>
              </a:rPr>
              <a:t>Facebook</a:t>
            </a:r>
            <a:r>
              <a:rPr lang="en-US" sz="1100" b="0" i="0" kern="1200" dirty="0" smtClean="0">
                <a:solidFill>
                  <a:schemeClr val="tx1"/>
                </a:solidFill>
                <a:effectLst/>
                <a:latin typeface="Arial" pitchFamily="34" charset="0"/>
                <a:ea typeface="+mn-ea"/>
                <a:cs typeface="Arial" pitchFamily="34" charset="0"/>
              </a:rPr>
              <a:t> avatar</a:t>
            </a:r>
            <a:r>
              <a:rPr lang="en-US" sz="1100" b="0" i="0" kern="1200" baseline="0" dirty="0" smtClean="0">
                <a:solidFill>
                  <a:schemeClr val="tx1"/>
                </a:solidFill>
                <a:effectLst/>
                <a:latin typeface="Arial" pitchFamily="34" charset="0"/>
                <a:ea typeface="+mn-ea"/>
                <a:cs typeface="Arial" pitchFamily="34" charset="0"/>
              </a:rPr>
              <a:t> </a:t>
            </a:r>
            <a:r>
              <a:rPr lang="en-US" sz="1100" b="0" i="0" kern="1200" dirty="0" smtClean="0">
                <a:solidFill>
                  <a:schemeClr val="tx1"/>
                </a:solidFill>
                <a:effectLst/>
                <a:latin typeface="Arial" pitchFamily="34" charset="0"/>
                <a:ea typeface="+mn-ea"/>
                <a:cs typeface="Arial" pitchFamily="34" charset="0"/>
              </a:rPr>
              <a:t>stating the group's admin. There is no way to remove this, which is bad news for those who wish to remain anonymous. </a:t>
            </a:r>
            <a:r>
              <a:rPr lang="en-US" sz="1100" b="0" i="0" kern="1200" dirty="0" err="1" smtClean="0">
                <a:solidFill>
                  <a:schemeClr val="tx1"/>
                </a:solidFill>
                <a:effectLst/>
                <a:latin typeface="Arial" pitchFamily="34" charset="0"/>
                <a:ea typeface="+mn-ea"/>
                <a:cs typeface="Arial" pitchFamily="34" charset="0"/>
              </a:rPr>
              <a:t>Fages</a:t>
            </a:r>
            <a:r>
              <a:rPr lang="en-US" sz="1100" b="0" i="0" kern="1200" dirty="0" smtClean="0">
                <a:solidFill>
                  <a:schemeClr val="tx1"/>
                </a:solidFill>
                <a:effectLst/>
                <a:latin typeface="Arial" pitchFamily="34" charset="0"/>
                <a:ea typeface="+mn-ea"/>
                <a:cs typeface="Arial" pitchFamily="34" charset="0"/>
              </a:rPr>
              <a:t>, on the other hand, are completely anonymous;</a:t>
            </a:r>
            <a:r>
              <a:rPr lang="en-US" sz="1100" b="0" i="0" kern="1200" baseline="0" dirty="0" smtClean="0">
                <a:solidFill>
                  <a:schemeClr val="tx1"/>
                </a:solidFill>
                <a:effectLst/>
                <a:latin typeface="Arial" pitchFamily="34" charset="0"/>
                <a:ea typeface="+mn-ea"/>
                <a:cs typeface="Arial" pitchFamily="34" charset="0"/>
              </a:rPr>
              <a:t> </a:t>
            </a:r>
            <a:r>
              <a:rPr lang="en-US" sz="1100" b="0" i="0" kern="1200" dirty="0" smtClean="0">
                <a:solidFill>
                  <a:schemeClr val="tx1"/>
                </a:solidFill>
                <a:effectLst/>
                <a:latin typeface="Arial" pitchFamily="34" charset="0"/>
                <a:ea typeface="+mn-ea"/>
                <a:cs typeface="Arial" pitchFamily="34" charset="0"/>
              </a:rPr>
              <a:t>nobody will know that you own it, unless you make a public statement.</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Tips for setting up a fan page:</a:t>
            </a:r>
          </a:p>
          <a:p>
            <a:pPr>
              <a:buFont typeface="Wingdings" pitchFamily="2" charset="2"/>
              <a:buChar char="§"/>
            </a:pPr>
            <a:r>
              <a:rPr lang="en-US" sz="1100" baseline="0" dirty="0" smtClean="0">
                <a:latin typeface="Arial" pitchFamily="34" charset="0"/>
                <a:cs typeface="Arial" pitchFamily="34" charset="0"/>
              </a:rPr>
              <a:t> You can set up a business fan page without using your personal </a:t>
            </a:r>
            <a:r>
              <a:rPr lang="en-US" sz="1100" baseline="0" dirty="0" err="1" smtClean="0">
                <a:latin typeface="Arial" pitchFamily="34" charset="0"/>
                <a:cs typeface="Arial" pitchFamily="34" charset="0"/>
              </a:rPr>
              <a:t>Facebook</a:t>
            </a:r>
            <a:r>
              <a:rPr lang="en-US" sz="1100" baseline="0" dirty="0" smtClean="0">
                <a:latin typeface="Arial" pitchFamily="34" charset="0"/>
                <a:cs typeface="Arial" pitchFamily="34" charset="0"/>
              </a:rPr>
              <a:t> account by setting up a business account. </a:t>
            </a:r>
          </a:p>
          <a:p>
            <a:pPr>
              <a:buFont typeface="Wingdings" pitchFamily="2" charset="2"/>
              <a:buChar char="§"/>
            </a:pPr>
            <a:r>
              <a:rPr lang="en-US" sz="1100" baseline="0" dirty="0" smtClean="0">
                <a:latin typeface="Arial" pitchFamily="34" charset="0"/>
                <a:cs typeface="Arial" pitchFamily="34" charset="0"/>
              </a:rPr>
              <a:t> Once you reach 25 fans, you can secure a URL for your fan page, which makes accessing your profile a lot easier. </a:t>
            </a:r>
          </a:p>
          <a:p>
            <a:pPr>
              <a:buFont typeface="Wingdings" pitchFamily="2" charset="2"/>
              <a:buChar char="§"/>
            </a:pPr>
            <a:r>
              <a:rPr lang="en-US" sz="1100" b="0" i="0" kern="1200" baseline="0" dirty="0" smtClean="0">
                <a:solidFill>
                  <a:schemeClr val="tx1"/>
                </a:solidFill>
                <a:effectLst/>
                <a:latin typeface="Arial" pitchFamily="34" charset="0"/>
                <a:ea typeface="+mn-ea"/>
                <a:cs typeface="Arial" pitchFamily="34" charset="0"/>
              </a:rPr>
              <a:t> After your page is set up, the goal is to get as much user participation as possible. Post links, videos, photos, and business updates through your newsfeed. Encourage interaction through questions and ask for feedback through discussions, which serve as a forum.</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100" b="0" i="0" kern="1200" baseline="0" dirty="0" smtClean="0">
                <a:solidFill>
                  <a:schemeClr val="tx1"/>
                </a:solidFill>
                <a:effectLst/>
                <a:latin typeface="Arial" pitchFamily="34" charset="0"/>
                <a:ea typeface="+mn-ea"/>
                <a:cs typeface="Arial" pitchFamily="34" charset="0"/>
              </a:rPr>
              <a:t> Also consider exploring groups, events, and applications. With a group, it’s easy to create an event through the group and automatically invite all of the group’s friends. </a:t>
            </a:r>
            <a:endParaRPr lang="en-US" sz="110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D7146D45-FF63-4BF9-BF7E-74BF457C3D5D}" type="slidenum">
              <a:rPr lang="en-US" smtClean="0"/>
              <a:pPr/>
              <a:t>13</a:t>
            </a:fld>
            <a:endParaRPr lang="en-US"/>
          </a:p>
        </p:txBody>
      </p:sp>
    </p:spTree>
    <p:extLst>
      <p:ext uri="{BB962C8B-B14F-4D97-AF65-F5344CB8AC3E}">
        <p14:creationId xmlns="" xmlns:p14="http://schemas.microsoft.com/office/powerpoint/2010/main" xmlns:mv="urn:schemas-microsoft-com:mac:vml" xmlns:mc="http://schemas.openxmlformats.org/markup-compatibility/2006" val="292916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err="1" smtClean="0">
                <a:latin typeface="Arial" pitchFamily="34" charset="0"/>
                <a:cs typeface="Arial" pitchFamily="34" charset="0"/>
              </a:rPr>
              <a:t>Facebook</a:t>
            </a:r>
            <a:r>
              <a:rPr lang="en-US" sz="1100" baseline="0" dirty="0" smtClean="0">
                <a:latin typeface="Arial" pitchFamily="34" charset="0"/>
                <a:cs typeface="Arial" pitchFamily="34" charset="0"/>
              </a:rPr>
              <a:t> has some conventional uses: updating fans on business products and sharing links for company-related articles and videos. While these are very important, you may also want to explore creative uses of </a:t>
            </a:r>
            <a:r>
              <a:rPr lang="en-US" sz="1100" baseline="0" dirty="0" err="1" smtClean="0">
                <a:latin typeface="Arial" pitchFamily="34" charset="0"/>
                <a:cs typeface="Arial" pitchFamily="34" charset="0"/>
              </a:rPr>
              <a:t>Facebook</a:t>
            </a:r>
            <a:r>
              <a:rPr lang="en-US" sz="1100" baseline="0" dirty="0" smtClean="0">
                <a:latin typeface="Arial" pitchFamily="34" charset="0"/>
                <a:cs typeface="Arial" pitchFamily="34" charset="0"/>
              </a:rPr>
              <a:t> to augment your marketing programs.</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Companies are using three primary creative strategies for engaging its fans: contests, promotions and discounts, and customer feedback. </a:t>
            </a:r>
          </a:p>
          <a:p>
            <a:endParaRPr lang="en-US" sz="1100" baseline="0" dirty="0" smtClean="0">
              <a:latin typeface="Arial" pitchFamily="34" charset="0"/>
              <a:cs typeface="Arial" pitchFamily="34" charset="0"/>
            </a:endParaRPr>
          </a:p>
          <a:p>
            <a:r>
              <a:rPr lang="en-US" sz="1100" b="1" baseline="0" dirty="0" smtClean="0">
                <a:latin typeface="Arial" pitchFamily="34" charset="0"/>
                <a:cs typeface="Arial" pitchFamily="34" charset="0"/>
              </a:rPr>
              <a:t>Contests</a:t>
            </a:r>
          </a:p>
          <a:p>
            <a:r>
              <a:rPr lang="en-US" sz="1100" b="0" baseline="0" dirty="0" smtClean="0">
                <a:latin typeface="Arial" pitchFamily="34" charset="0"/>
                <a:cs typeface="Arial" pitchFamily="34" charset="0"/>
              </a:rPr>
              <a:t>Contests serve as a great interactive option to market your company while engaging your fans and even boosting your fan base.</a:t>
            </a:r>
          </a:p>
          <a:p>
            <a:endParaRPr lang="en-US" sz="1100" b="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Arial" pitchFamily="34" charset="0"/>
                <a:ea typeface="+mn-ea"/>
                <a:cs typeface="Arial" pitchFamily="34" charset="0"/>
              </a:rPr>
              <a:t>For example, Sony's </a:t>
            </a:r>
            <a:r>
              <a:rPr lang="en-US" sz="1100" kern="1200" dirty="0" err="1" smtClean="0">
                <a:solidFill>
                  <a:schemeClr val="tx1"/>
                </a:solidFill>
                <a:latin typeface="Arial" pitchFamily="34" charset="0"/>
                <a:ea typeface="+mn-ea"/>
                <a:cs typeface="Arial" pitchFamily="34" charset="0"/>
              </a:rPr>
              <a:t>Facebook</a:t>
            </a:r>
            <a:r>
              <a:rPr lang="en-US" sz="1100" kern="1200" dirty="0" smtClean="0">
                <a:solidFill>
                  <a:schemeClr val="tx1"/>
                </a:solidFill>
                <a:latin typeface="Arial" pitchFamily="34" charset="0"/>
                <a:ea typeface="+mn-ea"/>
                <a:cs typeface="Arial" pitchFamily="34" charset="0"/>
              </a:rPr>
              <a:t> campaign was designed to promote its 30 Day Night vampire horror movie. They wanted to hire a third-party developer to rebrand a popular game/widget. </a:t>
            </a:r>
            <a:r>
              <a:rPr lang="en-US" sz="1100" kern="1200" dirty="0" err="1" smtClean="0">
                <a:solidFill>
                  <a:schemeClr val="tx1"/>
                </a:solidFill>
                <a:latin typeface="Arial" pitchFamily="34" charset="0"/>
                <a:ea typeface="+mn-ea"/>
                <a:cs typeface="Arial" pitchFamily="34" charset="0"/>
              </a:rPr>
              <a:t>Facebook</a:t>
            </a:r>
            <a:r>
              <a:rPr lang="en-US" sz="1100" kern="1200" dirty="0" smtClean="0">
                <a:solidFill>
                  <a:schemeClr val="tx1"/>
                </a:solidFill>
                <a:latin typeface="Arial" pitchFamily="34" charset="0"/>
                <a:ea typeface="+mn-ea"/>
                <a:cs typeface="Arial" pitchFamily="34" charset="0"/>
              </a:rPr>
              <a:t> marketing efforts to drive it became viral. The contest drew 11.6 million hits on the front page and more than 59,000 sweepstake entries.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pitchFamily="34" charset="0"/>
                <a:cs typeface="Arial" pitchFamily="34" charset="0"/>
              </a:rPr>
              <a:t>Promotions and discounts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Arial" pitchFamily="34" charset="0"/>
                <a:cs typeface="Arial" pitchFamily="34" charset="0"/>
              </a:rPr>
              <a:t>Microsoft, through its “Windows”</a:t>
            </a:r>
            <a:r>
              <a:rPr lang="en-US" sz="1100" b="0" baseline="0" dirty="0" smtClean="0">
                <a:latin typeface="Arial" pitchFamily="34" charset="0"/>
                <a:cs typeface="Arial" pitchFamily="34" charset="0"/>
              </a:rPr>
              <a:t> page, </a:t>
            </a:r>
            <a:r>
              <a:rPr lang="en-US" sz="1100" b="0" dirty="0" smtClean="0">
                <a:latin typeface="Arial" pitchFamily="34" charset="0"/>
                <a:cs typeface="Arial" pitchFamily="34" charset="0"/>
              </a:rPr>
              <a:t>offers promotional deals</a:t>
            </a:r>
            <a:r>
              <a:rPr lang="en-US" sz="1100" b="0" baseline="0" dirty="0" smtClean="0">
                <a:latin typeface="Arial" pitchFamily="34" charset="0"/>
                <a:cs typeface="Arial" pitchFamily="34" charset="0"/>
              </a:rPr>
              <a:t> for its operating system. Avon does something similar with its products. A good strategy for promotions and discounts is to have the discounts last for a short period of time and to offer them on an irregular schedule. This encourages fans to continuously check back for updates so they don’t miss out on a great deal.</a:t>
            </a:r>
            <a:endParaRPr lang="en-US" sz="1100" b="0" dirty="0" smtClean="0">
              <a:latin typeface="Arial" pitchFamily="34" charset="0"/>
              <a:cs typeface="Arial" pitchFamily="34" charset="0"/>
            </a:endParaRPr>
          </a:p>
          <a:p>
            <a:endParaRPr lang="en-US" sz="1100" dirty="0" smtClean="0">
              <a:latin typeface="Arial" pitchFamily="34" charset="0"/>
              <a:cs typeface="Arial" pitchFamily="34" charset="0"/>
            </a:endParaRPr>
          </a:p>
          <a:p>
            <a:r>
              <a:rPr lang="en-US" sz="1100" b="1" dirty="0" smtClean="0">
                <a:latin typeface="Arial" pitchFamily="34" charset="0"/>
                <a:cs typeface="Arial" pitchFamily="34" charset="0"/>
              </a:rPr>
              <a:t>Customer feedback</a:t>
            </a:r>
          </a:p>
          <a:p>
            <a:r>
              <a:rPr lang="en-US" sz="1100" b="0" dirty="0" smtClean="0">
                <a:latin typeface="Arial" pitchFamily="34" charset="0"/>
                <a:cs typeface="Arial" pitchFamily="34" charset="0"/>
              </a:rPr>
              <a:t>Pringles allows customers to post reviews about</a:t>
            </a:r>
            <a:r>
              <a:rPr lang="en-US" sz="1100" b="0" baseline="0" dirty="0" smtClean="0">
                <a:latin typeface="Arial" pitchFamily="34" charset="0"/>
                <a:cs typeface="Arial" pitchFamily="34" charset="0"/>
              </a:rPr>
              <a:t> its products. Because Pringles does not censor its reviews, demonstrating honesty and facts are important to the company. This adds a human element as well as shows that the company values the opinion of its consumers. </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7146D45-FF63-4BF9-BF7E-74BF457C3D5D}" type="slidenum">
              <a:rPr lang="en-US" smtClean="0"/>
              <a:pPr/>
              <a:t>14</a:t>
            </a:fld>
            <a:endParaRPr lang="en-US"/>
          </a:p>
        </p:txBody>
      </p:sp>
    </p:spTree>
    <p:extLst>
      <p:ext uri="{BB962C8B-B14F-4D97-AF65-F5344CB8AC3E}">
        <p14:creationId xmlns="" xmlns:p14="http://schemas.microsoft.com/office/powerpoint/2010/main" xmlns:mv="urn:schemas-microsoft-com:mac:vml" xmlns:mc="http://schemas.openxmlformats.org/markup-compatibility/2006" val="171991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100" kern="1200" dirty="0" smtClean="0">
                <a:solidFill>
                  <a:schemeClr val="tx1"/>
                </a:solidFill>
                <a:latin typeface="Arial" pitchFamily="34" charset="0"/>
                <a:ea typeface="+mn-ea"/>
                <a:cs typeface="Arial" pitchFamily="34" charset="0"/>
              </a:rPr>
              <a:t>Twitter may not be as</a:t>
            </a:r>
            <a:r>
              <a:rPr lang="en-US" sz="1100" kern="1200" baseline="0" dirty="0" smtClean="0">
                <a:solidFill>
                  <a:schemeClr val="tx1"/>
                </a:solidFill>
                <a:latin typeface="Arial" pitchFamily="34" charset="0"/>
                <a:ea typeface="+mn-ea"/>
                <a:cs typeface="Arial" pitchFamily="34" charset="0"/>
              </a:rPr>
              <a:t> large as </a:t>
            </a:r>
            <a:r>
              <a:rPr lang="en-US" sz="1100" kern="1200" baseline="0" dirty="0" err="1" smtClean="0">
                <a:solidFill>
                  <a:schemeClr val="tx1"/>
                </a:solidFill>
                <a:latin typeface="Arial" pitchFamily="34" charset="0"/>
                <a:ea typeface="+mn-ea"/>
                <a:cs typeface="Arial" pitchFamily="34" charset="0"/>
              </a:rPr>
              <a:t>Facebook</a:t>
            </a:r>
            <a:r>
              <a:rPr lang="en-US" sz="1100" kern="1200" baseline="0" dirty="0" smtClean="0">
                <a:solidFill>
                  <a:schemeClr val="tx1"/>
                </a:solidFill>
                <a:latin typeface="Arial" pitchFamily="34" charset="0"/>
                <a:ea typeface="+mn-ea"/>
                <a:cs typeface="Arial" pitchFamily="34" charset="0"/>
              </a:rPr>
              <a:t>, but it is gaining momentum quickly. </a:t>
            </a:r>
            <a:r>
              <a:rPr lang="en-US" sz="1100" kern="1200" dirty="0" smtClean="0">
                <a:solidFill>
                  <a:schemeClr val="tx1"/>
                </a:solidFill>
                <a:effectLst/>
                <a:latin typeface="Arial" pitchFamily="34" charset="0"/>
                <a:ea typeface="+mn-ea"/>
                <a:cs typeface="Arial" pitchFamily="34" charset="0"/>
              </a:rPr>
              <a:t>About 95 million tweets are sent every day, and your company</a:t>
            </a:r>
            <a:r>
              <a:rPr lang="en-US" sz="1100" kern="1200" baseline="0" dirty="0" smtClean="0">
                <a:solidFill>
                  <a:schemeClr val="tx1"/>
                </a:solidFill>
                <a:effectLst/>
                <a:latin typeface="Arial" pitchFamily="34" charset="0"/>
                <a:ea typeface="+mn-ea"/>
                <a:cs typeface="Arial" pitchFamily="34" charset="0"/>
              </a:rPr>
              <a:t> can be included in that number. Twitter may not be as large as </a:t>
            </a:r>
            <a:r>
              <a:rPr lang="en-US" sz="1100" kern="1200" baseline="0" dirty="0" err="1" smtClean="0">
                <a:solidFill>
                  <a:schemeClr val="tx1"/>
                </a:solidFill>
                <a:effectLst/>
                <a:latin typeface="Arial" pitchFamily="34" charset="0"/>
                <a:ea typeface="+mn-ea"/>
                <a:cs typeface="Arial" pitchFamily="34" charset="0"/>
              </a:rPr>
              <a:t>Facebook</a:t>
            </a:r>
            <a:r>
              <a:rPr lang="en-US" sz="1100" kern="1200" baseline="0" dirty="0" smtClean="0">
                <a:solidFill>
                  <a:schemeClr val="tx1"/>
                </a:solidFill>
                <a:effectLst/>
                <a:latin typeface="Arial" pitchFamily="34" charset="0"/>
                <a:ea typeface="+mn-ea"/>
                <a:cs typeface="Arial" pitchFamily="34" charset="0"/>
              </a:rPr>
              <a:t>, but there are unique advantages. For one, Twitter is less personal than </a:t>
            </a:r>
            <a:r>
              <a:rPr lang="en-US" sz="1100" kern="1200" baseline="0" dirty="0" err="1" smtClean="0">
                <a:solidFill>
                  <a:schemeClr val="tx1"/>
                </a:solidFill>
                <a:effectLst/>
                <a:latin typeface="Arial" pitchFamily="34" charset="0"/>
                <a:ea typeface="+mn-ea"/>
                <a:cs typeface="Arial" pitchFamily="34" charset="0"/>
              </a:rPr>
              <a:t>Facebook</a:t>
            </a:r>
            <a:r>
              <a:rPr lang="en-US" sz="1100" kern="1200" baseline="0" dirty="0" smtClean="0">
                <a:solidFill>
                  <a:schemeClr val="tx1"/>
                </a:solidFill>
                <a:effectLst/>
                <a:latin typeface="Arial" pitchFamily="34" charset="0"/>
                <a:ea typeface="+mn-ea"/>
                <a:cs typeface="Arial" pitchFamily="34" charset="0"/>
              </a:rPr>
              <a:t>, which allows people to follow or be followed by thousands. For example, </a:t>
            </a:r>
            <a:r>
              <a:rPr lang="en-US" sz="1100" kern="1200" baseline="0" dirty="0" err="1" smtClean="0">
                <a:solidFill>
                  <a:schemeClr val="tx1"/>
                </a:solidFill>
                <a:effectLst/>
                <a:latin typeface="Arial" pitchFamily="34" charset="0"/>
                <a:ea typeface="+mn-ea"/>
                <a:cs typeface="Arial" pitchFamily="34" charset="0"/>
              </a:rPr>
              <a:t>Padmasree</a:t>
            </a:r>
            <a:r>
              <a:rPr lang="en-US" sz="1100" kern="1200" baseline="0" dirty="0" smtClean="0">
                <a:solidFill>
                  <a:schemeClr val="tx1"/>
                </a:solidFill>
                <a:effectLst/>
                <a:latin typeface="Arial" pitchFamily="34" charset="0"/>
                <a:ea typeface="+mn-ea"/>
                <a:cs typeface="Arial" pitchFamily="34" charset="0"/>
              </a:rPr>
              <a:t> Warrior, Cisco’s </a:t>
            </a:r>
            <a:r>
              <a:rPr lang="en-US" sz="1100" kern="1200" baseline="0" dirty="0" err="1" smtClean="0">
                <a:solidFill>
                  <a:schemeClr val="tx1"/>
                </a:solidFill>
                <a:effectLst/>
                <a:latin typeface="Arial" pitchFamily="34" charset="0"/>
                <a:ea typeface="+mn-ea"/>
                <a:cs typeface="Arial" pitchFamily="34" charset="0"/>
              </a:rPr>
              <a:t>CTO</a:t>
            </a:r>
            <a:r>
              <a:rPr lang="en-US" sz="1100" kern="1200" baseline="0" dirty="0" smtClean="0">
                <a:solidFill>
                  <a:schemeClr val="tx1"/>
                </a:solidFill>
                <a:effectLst/>
                <a:latin typeface="Arial" pitchFamily="34" charset="0"/>
                <a:ea typeface="+mn-ea"/>
                <a:cs typeface="Arial" pitchFamily="34" charset="0"/>
              </a:rPr>
              <a:t>, is followed by more than a million people.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Arial" pitchFamily="34" charset="0"/>
                <a:ea typeface="+mn-ea"/>
                <a:cs typeface="Arial" pitchFamily="34" charset="0"/>
              </a:rPr>
              <a:t>More followers, however, does not necessarily mean better. A smaller platform just means you can better engage your loyal followers.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Arial" pitchFamily="34" charset="0"/>
                <a:ea typeface="+mn-ea"/>
                <a:cs typeface="Arial" pitchFamily="34" charset="0"/>
              </a:rPr>
              <a:t>To start off, set up a profile for your company. Immediately connect with existing friends, colleagues, and contacts as well as other business contacts.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Arial" pitchFamily="34" charset="0"/>
                <a:ea typeface="+mn-ea"/>
                <a:cs typeface="Arial" pitchFamily="34" charset="0"/>
              </a:rPr>
              <a:t>When tweeting, blend a combination of daily activities and adventures with interesting links to articles and videos. You want to try to maintain 50% business and 50% personal. People who are following you or your business want to hear some of the random entertaining day-to-day stories but at the same time want valuable information about your product. Remember to focus on providing value and be authentic.</a:t>
            </a:r>
            <a:endParaRPr lang="en-US" sz="11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D7146D45-FF63-4BF9-BF7E-74BF457C3D5D}" type="slidenum">
              <a:rPr lang="en-US" smtClean="0"/>
              <a:pPr/>
              <a:t>15</a:t>
            </a:fld>
            <a:endParaRPr lang="en-US"/>
          </a:p>
        </p:txBody>
      </p:sp>
    </p:spTree>
    <p:extLst>
      <p:ext uri="{BB962C8B-B14F-4D97-AF65-F5344CB8AC3E}">
        <p14:creationId xmlns="" xmlns:p14="http://schemas.microsoft.com/office/powerpoint/2010/main" xmlns:mv="urn:schemas-microsoft-com:mac:vml" xmlns:mc="http://schemas.openxmlformats.org/markup-compatibility/2006" val="2929160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itchFamily="34" charset="0"/>
                <a:cs typeface="Arial" pitchFamily="34" charset="0"/>
              </a:rPr>
              <a:t>Twitter is for tweeting, but there a lot</a:t>
            </a:r>
            <a:r>
              <a:rPr lang="en-US" sz="1100" baseline="0" dirty="0" smtClean="0">
                <a:latin typeface="Arial" pitchFamily="34" charset="0"/>
                <a:cs typeface="Arial" pitchFamily="34" charset="0"/>
              </a:rPr>
              <a:t> of creative uses as well.</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One example is twitter quizzes. For instance, Mid-Columbia Insurance, a small, independent insurance company, quizzes its followers on the rules of the road in Washington state. You can use a similar format to ask questions and start a discussion. </a:t>
            </a:r>
            <a:endParaRPr lang="en-US" sz="1100" dirty="0" smtClean="0">
              <a:latin typeface="Arial" pitchFamily="34" charset="0"/>
              <a:cs typeface="Arial" pitchFamily="34" charset="0"/>
            </a:endParaRPr>
          </a:p>
          <a:p>
            <a:endParaRPr lang="en-US" sz="1100" b="0" i="0" kern="1200" baseline="0" dirty="0" smtClean="0">
              <a:solidFill>
                <a:schemeClr val="tx1"/>
              </a:solidFill>
              <a:effectLst/>
              <a:latin typeface="Arial" pitchFamily="34" charset="0"/>
              <a:ea typeface="+mn-ea"/>
              <a:cs typeface="Arial" pitchFamily="34" charset="0"/>
            </a:endParaRPr>
          </a:p>
          <a:p>
            <a:r>
              <a:rPr lang="en-US" sz="1100" b="0" i="0" kern="1200" baseline="0" dirty="0" smtClean="0">
                <a:solidFill>
                  <a:schemeClr val="tx1"/>
                </a:solidFill>
                <a:effectLst/>
                <a:latin typeface="Arial" pitchFamily="34" charset="0"/>
                <a:ea typeface="+mn-ea"/>
                <a:cs typeface="Arial" pitchFamily="34" charset="0"/>
              </a:rPr>
              <a:t>Another option, similar to </a:t>
            </a:r>
            <a:r>
              <a:rPr lang="en-US" sz="1100" b="0" i="0" kern="1200" baseline="0" dirty="0" err="1" smtClean="0">
                <a:solidFill>
                  <a:schemeClr val="tx1"/>
                </a:solidFill>
                <a:effectLst/>
                <a:latin typeface="Arial" pitchFamily="34" charset="0"/>
                <a:ea typeface="+mn-ea"/>
                <a:cs typeface="Arial" pitchFamily="34" charset="0"/>
              </a:rPr>
              <a:t>Facebook</a:t>
            </a:r>
            <a:r>
              <a:rPr lang="en-US" sz="1100" b="0" i="0" kern="1200" baseline="0" dirty="0" smtClean="0">
                <a:solidFill>
                  <a:schemeClr val="tx1"/>
                </a:solidFill>
                <a:effectLst/>
                <a:latin typeface="Arial" pitchFamily="34" charset="0"/>
                <a:ea typeface="+mn-ea"/>
                <a:cs typeface="Arial" pitchFamily="34" charset="0"/>
              </a:rPr>
              <a:t>, is promotions and discounts. Twitter promotions and discounts are a bit more effective than those on </a:t>
            </a:r>
            <a:r>
              <a:rPr lang="en-US" sz="1100" b="0" i="0" kern="1200" baseline="0" dirty="0" err="1" smtClean="0">
                <a:solidFill>
                  <a:schemeClr val="tx1"/>
                </a:solidFill>
                <a:effectLst/>
                <a:latin typeface="Arial" pitchFamily="34" charset="0"/>
                <a:ea typeface="+mn-ea"/>
                <a:cs typeface="Arial" pitchFamily="34" charset="0"/>
              </a:rPr>
              <a:t>Facebook</a:t>
            </a:r>
            <a:r>
              <a:rPr lang="en-US" sz="1100" b="0" i="0" kern="1200" baseline="0" dirty="0" smtClean="0">
                <a:solidFill>
                  <a:schemeClr val="tx1"/>
                </a:solidFill>
                <a:effectLst/>
                <a:latin typeface="Arial" pitchFamily="34" charset="0"/>
                <a:ea typeface="+mn-ea"/>
                <a:cs typeface="Arial" pitchFamily="34" charset="0"/>
              </a:rPr>
              <a:t> because they combine instant word of mouth with the deal. For instance, </a:t>
            </a:r>
            <a:r>
              <a:rPr lang="en-US" sz="1100" b="0" i="0" kern="1200" baseline="0" dirty="0" err="1" smtClean="0">
                <a:solidFill>
                  <a:schemeClr val="tx1"/>
                </a:solidFill>
                <a:effectLst/>
                <a:latin typeface="Arial" pitchFamily="34" charset="0"/>
                <a:ea typeface="+mn-ea"/>
                <a:cs typeface="Arial" pitchFamily="34" charset="0"/>
              </a:rPr>
              <a:t>Patxis</a:t>
            </a:r>
            <a:r>
              <a:rPr lang="en-US" sz="1100" b="0" i="0" kern="1200" baseline="0" dirty="0" smtClean="0">
                <a:solidFill>
                  <a:schemeClr val="tx1"/>
                </a:solidFill>
                <a:effectLst/>
                <a:latin typeface="Arial" pitchFamily="34" charset="0"/>
                <a:ea typeface="+mn-ea"/>
                <a:cs typeface="Arial" pitchFamily="34" charset="0"/>
              </a:rPr>
              <a:t> Pizza asks followers to tweet about </a:t>
            </a:r>
            <a:r>
              <a:rPr lang="en-US" sz="1100" b="0" i="0" kern="1200" baseline="0" dirty="0" err="1" smtClean="0">
                <a:solidFill>
                  <a:schemeClr val="tx1"/>
                </a:solidFill>
                <a:effectLst/>
                <a:latin typeface="Arial" pitchFamily="34" charset="0"/>
                <a:ea typeface="+mn-ea"/>
                <a:cs typeface="Arial" pitchFamily="34" charset="0"/>
              </a:rPr>
              <a:t>Patxi’s</a:t>
            </a:r>
            <a:r>
              <a:rPr lang="en-US" sz="1100" b="0" i="0" kern="1200" baseline="0" dirty="0" smtClean="0">
                <a:solidFill>
                  <a:schemeClr val="tx1"/>
                </a:solidFill>
                <a:effectLst/>
                <a:latin typeface="Arial" pitchFamily="34" charset="0"/>
                <a:ea typeface="+mn-ea"/>
                <a:cs typeface="Arial" pitchFamily="34" charset="0"/>
              </a:rPr>
              <a:t>, show their servers the tweets, and receive a free fountain beverage. This encourages retention on Twitter because customers will be looking for future discounts.</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Customer service is one of the most important aspects of Twitter. For instance, Dell provides basic IT support through Twitter, helping customers by answering questions about products.</a:t>
            </a:r>
          </a:p>
        </p:txBody>
      </p:sp>
      <p:sp>
        <p:nvSpPr>
          <p:cNvPr id="4" name="Slide Number Placeholder 3"/>
          <p:cNvSpPr>
            <a:spLocks noGrp="1"/>
          </p:cNvSpPr>
          <p:nvPr>
            <p:ph type="sldNum" sz="quarter" idx="10"/>
          </p:nvPr>
        </p:nvSpPr>
        <p:spPr/>
        <p:txBody>
          <a:bodyPr/>
          <a:lstStyle/>
          <a:p>
            <a:fld id="{D7146D45-FF63-4BF9-BF7E-74BF457C3D5D}" type="slidenum">
              <a:rPr lang="en-US" smtClean="0"/>
              <a:pPr/>
              <a:t>16</a:t>
            </a:fld>
            <a:endParaRPr lang="en-US"/>
          </a:p>
        </p:txBody>
      </p:sp>
    </p:spTree>
    <p:extLst>
      <p:ext uri="{BB962C8B-B14F-4D97-AF65-F5344CB8AC3E}">
        <p14:creationId xmlns="" xmlns:p14="http://schemas.microsoft.com/office/powerpoint/2010/main" xmlns:mv="urn:schemas-microsoft-com:mac:vml" xmlns:mc="http://schemas.openxmlformats.org/markup-compatibility/2006" val="188294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Online communities</a:t>
            </a:r>
            <a:r>
              <a:rPr lang="en-US" sz="1100" baseline="0" dirty="0" smtClean="0">
                <a:latin typeface="Arial" pitchFamily="34" charset="0"/>
                <a:cs typeface="Arial" pitchFamily="34" charset="0"/>
              </a:rPr>
              <a:t> ensure a two-way conversation with the customer. Communities emphasize collaboration and are a great way to build loyalty, receive </a:t>
            </a:r>
            <a:r>
              <a:rPr lang="en-US" sz="1100" dirty="0" smtClean="0">
                <a:latin typeface="Arial" pitchFamily="34" charset="0"/>
                <a:cs typeface="Arial" pitchFamily="34" charset="0"/>
              </a:rPr>
              <a:t>valuable feedback,</a:t>
            </a:r>
            <a:r>
              <a:rPr lang="en-US" sz="1100" baseline="0" dirty="0" smtClean="0">
                <a:latin typeface="Arial" pitchFamily="34" charset="0"/>
                <a:cs typeface="Arial" pitchFamily="34" charset="0"/>
              </a:rPr>
              <a:t> increase sales, and reduce costs. </a:t>
            </a:r>
            <a:r>
              <a:rPr lang="en-US" sz="1100" dirty="0" smtClean="0">
                <a:latin typeface="Arial" pitchFamily="34" charset="0"/>
                <a:cs typeface="Arial" pitchFamily="34" charset="0"/>
              </a:rPr>
              <a:t>A McKinsey</a:t>
            </a:r>
            <a:r>
              <a:rPr lang="en-US" sz="1100" baseline="0" dirty="0" smtClean="0">
                <a:latin typeface="Arial" pitchFamily="34" charset="0"/>
                <a:cs typeface="Arial" pitchFamily="34" charset="0"/>
              </a:rPr>
              <a:t> and </a:t>
            </a:r>
            <a:r>
              <a:rPr lang="en-US" sz="1100" dirty="0" smtClean="0">
                <a:latin typeface="Arial" pitchFamily="34" charset="0"/>
                <a:cs typeface="Arial" pitchFamily="34" charset="0"/>
              </a:rPr>
              <a:t>Jupiter Media </a:t>
            </a:r>
            <a:r>
              <a:rPr lang="en-US" sz="1100" dirty="0" err="1" smtClean="0">
                <a:latin typeface="Arial" pitchFamily="34" charset="0"/>
                <a:cs typeface="Arial" pitchFamily="34" charset="0"/>
              </a:rPr>
              <a:t>Metrix</a:t>
            </a:r>
            <a:r>
              <a:rPr lang="en-US" sz="1100" dirty="0" smtClean="0">
                <a:latin typeface="Arial" pitchFamily="34" charset="0"/>
                <a:cs typeface="Arial" pitchFamily="34" charset="0"/>
              </a:rPr>
              <a:t> study showed that chat rooms, bulletin boards, product review pages, and similar community features create substantial value for both retail and content sites.</a:t>
            </a:r>
            <a:r>
              <a:rPr lang="en-US" sz="1100" baseline="0" dirty="0" smtClean="0">
                <a:latin typeface="Arial" pitchFamily="34" charset="0"/>
                <a:cs typeface="Arial" pitchFamily="34" charset="0"/>
              </a:rPr>
              <a:t> For example</a:t>
            </a:r>
            <a:r>
              <a:rPr lang="en-US" sz="1100" dirty="0" smtClean="0">
                <a:latin typeface="Arial" pitchFamily="34" charset="0"/>
                <a:cs typeface="Arial" pitchFamily="34" charset="0"/>
              </a:rPr>
              <a:t>: Users of community features at the web sites studied generate two-thirds of their sales despite accounting for only one-third of their visitors. Users who contribute product reviews or post messages visit these sites nine times as often as nonusers do, remain twice as loyal,</a:t>
            </a:r>
            <a:r>
              <a:rPr lang="en-US" sz="1100" baseline="0" dirty="0" smtClean="0">
                <a:latin typeface="Arial" pitchFamily="34" charset="0"/>
                <a:cs typeface="Arial" pitchFamily="34" charset="0"/>
              </a:rPr>
              <a:t> </a:t>
            </a:r>
            <a:r>
              <a:rPr lang="en-US" sz="1100" dirty="0" smtClean="0">
                <a:latin typeface="Arial" pitchFamily="34" charset="0"/>
                <a:cs typeface="Arial" pitchFamily="34" charset="0"/>
              </a:rPr>
              <a:t>and buy almost twice as often. Even users who read but don’t contribute to community exchanges are more frequent visitors and buyers. (See the </a:t>
            </a:r>
            <a:r>
              <a:rPr lang="en-US" sz="1100" i="1" dirty="0" smtClean="0">
                <a:latin typeface="Arial" pitchFamily="34" charset="0"/>
                <a:cs typeface="Arial" pitchFamily="34" charset="0"/>
              </a:rPr>
              <a:t>McKinsey Quarterly</a:t>
            </a:r>
            <a:r>
              <a:rPr lang="en-US" sz="1100" dirty="0" smtClean="0">
                <a:latin typeface="Arial" pitchFamily="34" charset="0"/>
                <a:cs typeface="Arial" pitchFamily="34" charset="0"/>
              </a:rPr>
              <a:t> for more information.)</a:t>
            </a:r>
          </a:p>
          <a:p>
            <a:endParaRPr lang="en-US" sz="1100" b="1" u="none" dirty="0" smtClean="0">
              <a:latin typeface="Arial" pitchFamily="34" charset="0"/>
              <a:cs typeface="Arial" pitchFamily="34" charset="0"/>
            </a:endParaRPr>
          </a:p>
          <a:p>
            <a:endParaRPr lang="en-US" sz="1100" b="1" u="none" dirty="0" smtClean="0">
              <a:latin typeface="Arial" pitchFamily="34" charset="0"/>
              <a:cs typeface="Arial" pitchFamily="34" charset="0"/>
            </a:endParaRPr>
          </a:p>
          <a:p>
            <a:r>
              <a:rPr lang="en-US" sz="1100" b="1" u="none" dirty="0" smtClean="0">
                <a:latin typeface="Arial" pitchFamily="34" charset="0"/>
                <a:cs typeface="Arial" pitchFamily="34" charset="0"/>
              </a:rPr>
              <a:t>DO</a:t>
            </a:r>
          </a:p>
          <a:p>
            <a:endParaRPr lang="en-US" sz="1100" b="1" u="sng" dirty="0" smtClean="0">
              <a:latin typeface="Arial" pitchFamily="34" charset="0"/>
              <a:cs typeface="Arial" pitchFamily="34" charset="0"/>
            </a:endParaRPr>
          </a:p>
          <a:p>
            <a:r>
              <a:rPr lang="en-US" sz="1100" b="1" u="none" dirty="0" smtClean="0">
                <a:latin typeface="Arial" pitchFamily="34" charset="0"/>
                <a:cs typeface="Arial" pitchFamily="34" charset="0"/>
              </a:rPr>
              <a:t>Identify monetization goals and strategy:</a:t>
            </a:r>
            <a:r>
              <a:rPr lang="en-US" sz="1100" b="1" u="none" baseline="0" dirty="0" smtClean="0">
                <a:latin typeface="Arial" pitchFamily="34" charset="0"/>
                <a:cs typeface="Arial" pitchFamily="34" charset="0"/>
              </a:rPr>
              <a:t> b</a:t>
            </a:r>
            <a:r>
              <a:rPr lang="en-US" sz="1100" b="1" u="none" dirty="0" smtClean="0">
                <a:latin typeface="Arial" pitchFamily="34" charset="0"/>
                <a:cs typeface="Arial" pitchFamily="34" charset="0"/>
              </a:rPr>
              <a:t>rand-building vs. monetization</a:t>
            </a:r>
          </a:p>
          <a:p>
            <a:r>
              <a:rPr lang="en-US" sz="1100" dirty="0" smtClean="0">
                <a:latin typeface="Arial" pitchFamily="34" charset="0"/>
                <a:cs typeface="Arial" pitchFamily="34" charset="0"/>
              </a:rPr>
              <a:t>To monetize or not goes back to your goals for building a community in the first place. If your goal is to use the community</a:t>
            </a:r>
            <a:r>
              <a:rPr lang="en-US" sz="1100" baseline="0" dirty="0" smtClean="0">
                <a:latin typeface="Arial" pitchFamily="34" charset="0"/>
                <a:cs typeface="Arial" pitchFamily="34" charset="0"/>
              </a:rPr>
              <a:t> </a:t>
            </a:r>
            <a:r>
              <a:rPr lang="en-US" sz="1100" dirty="0" smtClean="0">
                <a:latin typeface="Arial" pitchFamily="34" charset="0"/>
                <a:cs typeface="Arial" pitchFamily="34" charset="0"/>
              </a:rPr>
              <a:t>to enhance your brand or gain feedback from your customers, monetization may not be part of your strategy. Rather, the</a:t>
            </a:r>
            <a:r>
              <a:rPr lang="en-US" sz="1100" baseline="0" dirty="0" smtClean="0">
                <a:latin typeface="Arial" pitchFamily="34" charset="0"/>
                <a:cs typeface="Arial" pitchFamily="34" charset="0"/>
              </a:rPr>
              <a:t> goal of your community can simply be to listen to the voice of your customer and make sure that your company is developing strong relationships and innovating based on customer preferences. </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If monetization is an important objective, however, there are various monetization models you can use.</a:t>
            </a:r>
            <a:r>
              <a:rPr lang="en-US" sz="1100" baseline="0" dirty="0" smtClean="0">
                <a:latin typeface="Arial" pitchFamily="34" charset="0"/>
                <a:cs typeface="Arial" pitchFamily="34" charset="0"/>
              </a:rPr>
              <a:t> Here are some examples:</a:t>
            </a:r>
            <a:endParaRPr lang="en-US" sz="1100" dirty="0" smtClean="0">
              <a:latin typeface="Arial" pitchFamily="34" charset="0"/>
              <a:cs typeface="Arial" pitchFamily="34" charset="0"/>
            </a:endParaRPr>
          </a:p>
          <a:p>
            <a:pPr>
              <a:buFont typeface="Wingdings" pitchFamily="2" charset="2"/>
              <a:buChar char="§"/>
            </a:pPr>
            <a:r>
              <a:rPr lang="en-US" sz="1100" baseline="0" dirty="0" smtClean="0">
                <a:latin typeface="Arial" pitchFamily="34" charset="0"/>
                <a:cs typeface="Arial" pitchFamily="34" charset="0"/>
              </a:rPr>
              <a:t> </a:t>
            </a:r>
            <a:r>
              <a:rPr lang="en-US" sz="1100" dirty="0" smtClean="0">
                <a:latin typeface="Arial" pitchFamily="34" charset="0"/>
                <a:cs typeface="Arial" pitchFamily="34" charset="0"/>
              </a:rPr>
              <a:t>Advertising.</a:t>
            </a:r>
            <a:r>
              <a:rPr lang="en-US" sz="1100" baseline="0" dirty="0" smtClean="0">
                <a:latin typeface="Arial" pitchFamily="34" charset="0"/>
                <a:cs typeface="Arial" pitchFamily="34" charset="0"/>
              </a:rPr>
              <a:t> Opportunities include p</a:t>
            </a:r>
            <a:r>
              <a:rPr lang="en-US" sz="1100" dirty="0" smtClean="0">
                <a:latin typeface="Arial" pitchFamily="34" charset="0"/>
                <a:cs typeface="Arial" pitchFamily="34" charset="0"/>
              </a:rPr>
              <a:t>re- or post-roll video ads (the commercials you see before and after a video plays), ad overlays (ads that take up the bottom third of the video), and affiliate partnerships (through which you can buy products that are featured in videos.</a:t>
            </a:r>
          </a:p>
          <a:p>
            <a:pPr>
              <a:buFont typeface="Wingdings" pitchFamily="2" charset="2"/>
              <a:buChar char="§"/>
            </a:pPr>
            <a:r>
              <a:rPr lang="en-US" sz="1100" baseline="0" dirty="0" smtClean="0">
                <a:latin typeface="Arial" pitchFamily="34" charset="0"/>
                <a:cs typeface="Arial" pitchFamily="34" charset="0"/>
              </a:rPr>
              <a:t> </a:t>
            </a:r>
            <a:r>
              <a:rPr lang="en-US" sz="1100" dirty="0" smtClean="0">
                <a:latin typeface="Arial" pitchFamily="34" charset="0"/>
                <a:cs typeface="Arial" pitchFamily="34" charset="0"/>
              </a:rPr>
              <a:t>E-commerce.</a:t>
            </a:r>
            <a:r>
              <a:rPr lang="en-US" sz="1100" baseline="0" dirty="0" smtClean="0">
                <a:latin typeface="Arial" pitchFamily="34" charset="0"/>
                <a:cs typeface="Arial" pitchFamily="34" charset="0"/>
              </a:rPr>
              <a:t> This </a:t>
            </a:r>
            <a:r>
              <a:rPr lang="en-US" sz="1100" dirty="0" smtClean="0">
                <a:latin typeface="Arial" pitchFamily="34" charset="0"/>
                <a:cs typeface="Arial" pitchFamily="34" charset="0"/>
              </a:rPr>
              <a:t>is a hot monetization topic as brands determine how to better integrate the buying process and turn valuable customer buzz into immediate sales.</a:t>
            </a:r>
          </a:p>
          <a:p>
            <a:pPr>
              <a:buFont typeface="Wingdings" pitchFamily="2" charset="2"/>
              <a:buChar char="§"/>
            </a:pPr>
            <a:r>
              <a:rPr lang="en-US" sz="1100" baseline="0" dirty="0" smtClean="0">
                <a:latin typeface="Arial" pitchFamily="34" charset="0"/>
                <a:cs typeface="Arial" pitchFamily="34" charset="0"/>
              </a:rPr>
              <a:t> </a:t>
            </a:r>
            <a:r>
              <a:rPr lang="en-US" sz="1100" dirty="0" smtClean="0">
                <a:latin typeface="Arial" pitchFamily="34" charset="0"/>
                <a:cs typeface="Arial" pitchFamily="34" charset="0"/>
              </a:rPr>
              <a:t>Pay-to-participate. This is a unique model that online communities are experimenting with. Users pay a membership fee to receive members-only content (similar to online magazine subscriptions) or a nominal entry fee to participate in a contest or tournament.</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Don’t </a:t>
            </a:r>
            <a:r>
              <a:rPr lang="en-US" sz="1100" baseline="0" dirty="0" smtClean="0">
                <a:latin typeface="Arial" pitchFamily="34" charset="0"/>
                <a:cs typeface="Arial" pitchFamily="34" charset="0"/>
              </a:rPr>
              <a:t>feel obligated to monetize your site. </a:t>
            </a:r>
            <a:r>
              <a:rPr lang="en-US" sz="1100" dirty="0" smtClean="0">
                <a:latin typeface="Arial" pitchFamily="34" charset="0"/>
                <a:cs typeface="Arial" pitchFamily="34" charset="0"/>
              </a:rPr>
              <a:t>You can obtain value from your community in several ways that don't always equate directly to revenue. Sometimes a brand needs an</a:t>
            </a:r>
            <a:r>
              <a:rPr lang="en-US" sz="1100" baseline="0" dirty="0" smtClean="0">
                <a:latin typeface="Arial" pitchFamily="34" charset="0"/>
                <a:cs typeface="Arial" pitchFamily="34" charset="0"/>
              </a:rPr>
              <a:t> online community </a:t>
            </a:r>
            <a:r>
              <a:rPr lang="en-US" sz="1100" dirty="0" smtClean="0">
                <a:latin typeface="Arial" pitchFamily="34" charset="0"/>
                <a:cs typeface="Arial" pitchFamily="34" charset="0"/>
              </a:rPr>
              <a:t>to stay current, competitive, and in touch with its customers.</a:t>
            </a:r>
          </a:p>
          <a:p>
            <a:endParaRPr lang="en-US" sz="1100" b="0" u="none" dirty="0" smtClean="0">
              <a:latin typeface="Arial" pitchFamily="34" charset="0"/>
              <a:cs typeface="Arial" pitchFamily="34" charset="0"/>
            </a:endParaRPr>
          </a:p>
          <a:p>
            <a:r>
              <a:rPr lang="en-US" sz="1100" b="1" u="none" dirty="0" smtClean="0">
                <a:latin typeface="Arial" pitchFamily="34" charset="0"/>
                <a:cs typeface="Arial" pitchFamily="34" charset="0"/>
              </a:rPr>
              <a:t>Promote</a:t>
            </a:r>
            <a:r>
              <a:rPr lang="en-US" sz="1100" b="1" u="none" baseline="0" dirty="0" smtClean="0">
                <a:latin typeface="Arial" pitchFamily="34" charset="0"/>
                <a:cs typeface="Arial" pitchFamily="34" charset="0"/>
              </a:rPr>
              <a:t> community content</a:t>
            </a:r>
          </a:p>
          <a:p>
            <a:r>
              <a:rPr lang="en-US" sz="1100" b="0" u="none" dirty="0" smtClean="0">
                <a:latin typeface="Arial" pitchFamily="34" charset="0"/>
                <a:cs typeface="Arial" pitchFamily="34" charset="0"/>
              </a:rPr>
              <a:t>Instead of simply having a discussion section on the community, put exclusive content on the community that isn’t found in other places, and then promote it through newsletters, webcasts, and conversations. For example, </a:t>
            </a:r>
            <a:r>
              <a:rPr lang="en-US" sz="1100" dirty="0" smtClean="0">
                <a:latin typeface="Arial" pitchFamily="34" charset="0"/>
                <a:cs typeface="Arial" pitchFamily="34" charset="0"/>
              </a:rPr>
              <a:t>Sony Electronics rolled out a series of online, community-focused features in 2008, including electronics-related courses and tutorials, forums and discussion boards, contests, and more—all aimed at providing value for, and making a connection with, personal electronics users of all brands.</a:t>
            </a:r>
            <a:r>
              <a:rPr lang="en-US" sz="1100" baseline="0" dirty="0" smtClean="0">
                <a:latin typeface="Arial" pitchFamily="34" charset="0"/>
                <a:cs typeface="Arial" pitchFamily="34" charset="0"/>
              </a:rPr>
              <a:t> </a:t>
            </a:r>
            <a:r>
              <a:rPr lang="en-US" sz="1100" dirty="0" smtClean="0">
                <a:latin typeface="Arial" pitchFamily="34" charset="0"/>
                <a:cs typeface="Arial" pitchFamily="34" charset="0"/>
              </a:rPr>
              <a:t>The endeavor has been paying off with high usage rates, increased insight into consumer preferences, consumer loyalty and advocacy for Sony products, and month-after-month growth in product sales.</a:t>
            </a:r>
            <a:r>
              <a:rPr lang="en-US" sz="1100" u="none" strike="noStrike" kern="1200" dirty="0" smtClean="0">
                <a:solidFill>
                  <a:schemeClr val="tx1"/>
                </a:solidFill>
                <a:latin typeface="Arial" pitchFamily="34" charset="0"/>
                <a:ea typeface="+mn-ea"/>
                <a:cs typeface="Arial" pitchFamily="34" charset="0"/>
              </a:rPr>
              <a:t/>
            </a:r>
            <a:br>
              <a:rPr lang="en-US" sz="1100" u="none" strike="noStrike" kern="1200" dirty="0" smtClean="0">
                <a:solidFill>
                  <a:schemeClr val="tx1"/>
                </a:solidFill>
                <a:latin typeface="Arial" pitchFamily="34" charset="0"/>
                <a:ea typeface="+mn-ea"/>
                <a:cs typeface="Arial" pitchFamily="34" charset="0"/>
              </a:rPr>
            </a:br>
            <a:endParaRPr lang="en-US" sz="1100" b="0" u="none" strike="noStrike" kern="1200" dirty="0" smtClean="0">
              <a:solidFill>
                <a:schemeClr val="tx1"/>
              </a:solidFill>
              <a:latin typeface="Arial" pitchFamily="34" charset="0"/>
              <a:ea typeface="+mn-ea"/>
              <a:cs typeface="Arial" pitchFamily="34" charset="0"/>
            </a:endParaRPr>
          </a:p>
          <a:p>
            <a:r>
              <a:rPr lang="en-US" sz="1100" b="1" u="none" strike="noStrike" kern="1200" dirty="0" smtClean="0">
                <a:solidFill>
                  <a:schemeClr val="tx1"/>
                </a:solidFill>
                <a:latin typeface="Arial" pitchFamily="34" charset="0"/>
                <a:ea typeface="+mn-ea"/>
                <a:cs typeface="Arial" pitchFamily="34" charset="0"/>
              </a:rPr>
              <a:t>Observe,</a:t>
            </a:r>
            <a:r>
              <a:rPr lang="en-US" sz="1100" b="1" u="none" strike="noStrike" kern="1200" baseline="0" dirty="0" smtClean="0">
                <a:solidFill>
                  <a:schemeClr val="tx1"/>
                </a:solidFill>
                <a:latin typeface="Arial" pitchFamily="34" charset="0"/>
                <a:ea typeface="+mn-ea"/>
                <a:cs typeface="Arial" pitchFamily="34" charset="0"/>
              </a:rPr>
              <a:t> understand, and implement</a:t>
            </a:r>
            <a:endParaRPr lang="en-US" sz="1100" b="1" u="none" strike="noStrike" kern="1200" dirty="0" smtClean="0">
              <a:solidFill>
                <a:schemeClr val="tx1"/>
              </a:solidFill>
              <a:latin typeface="Arial" pitchFamily="34" charset="0"/>
              <a:ea typeface="+mn-ea"/>
              <a:cs typeface="Arial" pitchFamily="34" charset="0"/>
            </a:endParaRPr>
          </a:p>
          <a:p>
            <a:r>
              <a:rPr lang="en-US" sz="1100" b="0" u="none" dirty="0" smtClean="0">
                <a:latin typeface="Arial" pitchFamily="34" charset="0"/>
                <a:cs typeface="Arial" pitchFamily="34" charset="0"/>
              </a:rPr>
              <a:t>Online communities are the best way to pick up on the voice</a:t>
            </a:r>
            <a:r>
              <a:rPr lang="en-US" sz="1100" b="0" u="none" baseline="0" dirty="0" smtClean="0">
                <a:latin typeface="Arial" pitchFamily="34" charset="0"/>
                <a:cs typeface="Arial" pitchFamily="34" charset="0"/>
              </a:rPr>
              <a:t> of the customer. Rather than having an unstructured discussion, you can explore other activities such as online journaling and online panels that can supplement or even replace other time-consuming and costly offline focus groups and ethnographic studies. Additionally, consider creating a section or a contest for customers to submit ideas for new products or product improvements.</a:t>
            </a:r>
          </a:p>
          <a:p>
            <a:endParaRPr lang="en-US" sz="1100" b="0" u="none" baseline="0" dirty="0" smtClean="0">
              <a:latin typeface="Arial" pitchFamily="34" charset="0"/>
              <a:cs typeface="Arial" pitchFamily="34" charset="0"/>
            </a:endParaRPr>
          </a:p>
          <a:p>
            <a:r>
              <a:rPr lang="en-US" sz="1100" b="0" u="none" baseline="0" dirty="0" smtClean="0">
                <a:latin typeface="Arial" pitchFamily="34" charset="0"/>
                <a:cs typeface="Arial" pitchFamily="34" charset="0"/>
              </a:rPr>
              <a:t>Be sure to follow through with the information you gather from your online community, tracking the influence on fiscal year planning, product enhancements, marketing strategies, and so on.</a:t>
            </a:r>
            <a:endParaRPr lang="en-US" sz="1100" b="0" u="none" dirty="0" smtClean="0">
              <a:latin typeface="Arial" pitchFamily="34" charset="0"/>
              <a:cs typeface="Arial" pitchFamily="34" charset="0"/>
            </a:endParaRPr>
          </a:p>
          <a:p>
            <a:endParaRPr lang="en-US" sz="1100" b="0" u="none" dirty="0" smtClean="0">
              <a:latin typeface="Arial" pitchFamily="34" charset="0"/>
              <a:cs typeface="Arial" pitchFamily="34" charset="0"/>
            </a:endParaRPr>
          </a:p>
          <a:p>
            <a:r>
              <a:rPr lang="en-US" sz="1100" b="1" u="none" dirty="0" smtClean="0">
                <a:latin typeface="Arial" pitchFamily="34" charset="0"/>
                <a:cs typeface="Arial" pitchFamily="34" charset="0"/>
              </a:rPr>
              <a:t>DON’T</a:t>
            </a:r>
          </a:p>
          <a:p>
            <a:endParaRPr lang="en-US" sz="1100" b="1" u="sng" dirty="0" smtClean="0">
              <a:latin typeface="Arial" pitchFamily="34" charset="0"/>
              <a:cs typeface="Arial" pitchFamily="34" charset="0"/>
            </a:endParaRPr>
          </a:p>
          <a:p>
            <a:r>
              <a:rPr lang="en-US" sz="1100" b="1" u="none" dirty="0" smtClean="0">
                <a:latin typeface="Arial" pitchFamily="34" charset="0"/>
                <a:cs typeface="Arial" pitchFamily="34" charset="0"/>
              </a:rPr>
              <a:t>Overly censor customer comments and posts</a:t>
            </a:r>
          </a:p>
          <a:p>
            <a:r>
              <a:rPr lang="en-US" sz="1100" dirty="0" smtClean="0">
                <a:latin typeface="Arial" pitchFamily="34" charset="0"/>
                <a:cs typeface="Arial" pitchFamily="34" charset="0"/>
              </a:rPr>
              <a:t>Embrace the good and bad comments. Controlling what customers say in your communities only results in mistrust. Accept criticism. Apologize. Let people vent. Tell them you promise to improve.</a:t>
            </a:r>
            <a:r>
              <a:rPr lang="en-US" sz="1100" baseline="0" dirty="0" smtClean="0">
                <a:latin typeface="Arial" pitchFamily="34" charset="0"/>
                <a:cs typeface="Arial" pitchFamily="34" charset="0"/>
              </a:rPr>
              <a:t> </a:t>
            </a:r>
            <a:r>
              <a:rPr lang="en-US" sz="1100" dirty="0" smtClean="0">
                <a:latin typeface="Arial" pitchFamily="34" charset="0"/>
                <a:cs typeface="Arial" pitchFamily="34" charset="0"/>
              </a:rPr>
              <a:t>If you have an irrational customer in your community, use the Socratic approach to deal with him or her: Ask the group if it's their experience as well. A vigilante will be neutralized if you have strong supporters. This is much better than</a:t>
            </a:r>
            <a:r>
              <a:rPr lang="en-US" sz="1100" baseline="0" dirty="0" smtClean="0">
                <a:latin typeface="Arial" pitchFamily="34" charset="0"/>
                <a:cs typeface="Arial" pitchFamily="34" charset="0"/>
              </a:rPr>
              <a:t> simply ignoring the customer or, worse, deleting the comment.</a:t>
            </a:r>
          </a:p>
          <a:p>
            <a:endParaRPr lang="en-US" sz="1100" baseline="0" dirty="0" smtClean="0">
              <a:latin typeface="Arial" pitchFamily="34" charset="0"/>
              <a:cs typeface="Arial" pitchFamily="34" charset="0"/>
            </a:endParaRPr>
          </a:p>
          <a:p>
            <a:r>
              <a:rPr lang="en-US" sz="1100" b="1" u="none" baseline="0" dirty="0" smtClean="0">
                <a:latin typeface="Arial" pitchFamily="34" charset="0"/>
                <a:cs typeface="Arial" pitchFamily="34" charset="0"/>
              </a:rPr>
              <a:t>Leave up outdated content</a:t>
            </a:r>
          </a:p>
          <a:p>
            <a:r>
              <a:rPr lang="en-US" sz="1100" b="0" u="none" baseline="0" dirty="0" smtClean="0">
                <a:latin typeface="Arial" pitchFamily="34" charset="0"/>
                <a:cs typeface="Arial" pitchFamily="34" charset="0"/>
              </a:rPr>
              <a:t>The worst thing you can do is leave up outdated content. This will turn off customers and make them assume that there will not be anything worthwhile on the community and that your company does not take the community seriously. Be sure to spend time cleaning up the community as well as actively posting new content and responding to posts. The faster you respond to your customers, the more valued they will feel. </a:t>
            </a:r>
            <a:endParaRPr lang="en-US" b="0" u="none" dirty="0" smtClean="0"/>
          </a:p>
        </p:txBody>
      </p:sp>
      <p:sp>
        <p:nvSpPr>
          <p:cNvPr id="4" name="Slide Number Placeholder 3"/>
          <p:cNvSpPr>
            <a:spLocks noGrp="1"/>
          </p:cNvSpPr>
          <p:nvPr>
            <p:ph type="sldNum" sz="quarter" idx="10"/>
          </p:nvPr>
        </p:nvSpPr>
        <p:spPr/>
        <p:txBody>
          <a:bodyPr/>
          <a:lstStyle/>
          <a:p>
            <a:fld id="{D7146D45-FF63-4BF9-BF7E-74BF457C3D5D}" type="slidenum">
              <a:rPr lang="en-US" smtClean="0"/>
              <a:pPr/>
              <a:t>17</a:t>
            </a:fld>
            <a:endParaRPr lang="en-US"/>
          </a:p>
        </p:txBody>
      </p:sp>
    </p:spTree>
    <p:extLst>
      <p:ext uri="{BB962C8B-B14F-4D97-AF65-F5344CB8AC3E}">
        <p14:creationId xmlns="" xmlns:p14="http://schemas.microsoft.com/office/powerpoint/2010/main" xmlns:mv="urn:schemas-microsoft-com:mac:vml" xmlns:mc="http://schemas.openxmlformats.org/markup-compatibility/2006" val="83553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46D45-FF63-4BF9-BF7E-74BF457C3D5D}" type="slidenum">
              <a:rPr lang="en-US" smtClean="0"/>
              <a:pPr/>
              <a:t>18</a:t>
            </a:fld>
            <a:endParaRPr lang="en-US"/>
          </a:p>
        </p:txBody>
      </p:sp>
    </p:spTree>
    <p:extLst>
      <p:ext uri="{BB962C8B-B14F-4D97-AF65-F5344CB8AC3E}">
        <p14:creationId xmlns="" xmlns:p14="http://schemas.microsoft.com/office/powerpoint/2010/main" xmlns:mv="urn:schemas-microsoft-com:mac:vml" xmlns:mc="http://schemas.openxmlformats.org/markup-compatibility/2006" val="206751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latin typeface="Arial" pitchFamily="34" charset="0"/>
                <a:cs typeface="Arial" pitchFamily="34" charset="0"/>
              </a:rPr>
              <a:t>How often should you update social media outlets? It varies from outlet to outlet. For Twitter, it is recommended to tweet at least 4-5 times a day, if possible, sometimes even more. While it might seem difficult to interrupt your work to consistently update Twitter, you can utilize </a:t>
            </a:r>
            <a:r>
              <a:rPr lang="en-US" sz="1100" baseline="0" dirty="0" err="1" smtClean="0">
                <a:latin typeface="Arial" pitchFamily="34" charset="0"/>
                <a:cs typeface="Arial" pitchFamily="34" charset="0"/>
              </a:rPr>
              <a:t>HootSuite</a:t>
            </a:r>
            <a:r>
              <a:rPr lang="en-US" sz="1100" baseline="0" dirty="0" smtClean="0">
                <a:latin typeface="Arial" pitchFamily="34" charset="0"/>
                <a:cs typeface="Arial" pitchFamily="34" charset="0"/>
              </a:rPr>
              <a:t>, a free resource that allows you to schedule the time at which a tweet will go out. </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With </a:t>
            </a:r>
            <a:r>
              <a:rPr lang="en-US" sz="1100" baseline="0" dirty="0" err="1" smtClean="0">
                <a:latin typeface="Arial" pitchFamily="34" charset="0"/>
                <a:cs typeface="Arial" pitchFamily="34" charset="0"/>
              </a:rPr>
              <a:t>Facebook</a:t>
            </a:r>
            <a:r>
              <a:rPr lang="en-US" sz="1100" baseline="0" dirty="0" smtClean="0">
                <a:latin typeface="Arial" pitchFamily="34" charset="0"/>
                <a:cs typeface="Arial" pitchFamily="34" charset="0"/>
              </a:rPr>
              <a:t>, it’s not as important that you update very frequently, but about once a day is recommended. For instance, Cisco updates about 2 times a day: one Cisco update, and one update about other news in the world. </a:t>
            </a:r>
          </a:p>
          <a:p>
            <a:endParaRPr lang="en-US" sz="1100" baseline="0" dirty="0" smtClean="0">
              <a:latin typeface="Arial" pitchFamily="34" charset="0"/>
              <a:cs typeface="Arial" pitchFamily="34" charset="0"/>
            </a:endParaRPr>
          </a:p>
          <a:p>
            <a:r>
              <a:rPr lang="en-US" sz="1100" baseline="0" dirty="0" err="1" smtClean="0">
                <a:latin typeface="Arial" pitchFamily="34" charset="0"/>
                <a:cs typeface="Arial" pitchFamily="34" charset="0"/>
              </a:rPr>
              <a:t>TweetDeck</a:t>
            </a:r>
            <a:r>
              <a:rPr lang="en-US" sz="1100" baseline="0" dirty="0" smtClean="0">
                <a:latin typeface="Arial" pitchFamily="34" charset="0"/>
                <a:cs typeface="Arial" pitchFamily="34" charset="0"/>
              </a:rPr>
              <a:t> or </a:t>
            </a:r>
            <a:r>
              <a:rPr lang="en-US" sz="1100" baseline="0" dirty="0" err="1" smtClean="0">
                <a:latin typeface="Arial" pitchFamily="34" charset="0"/>
                <a:cs typeface="Arial" pitchFamily="34" charset="0"/>
              </a:rPr>
              <a:t>Tweetie</a:t>
            </a:r>
            <a:r>
              <a:rPr lang="en-US" sz="1100" baseline="0" dirty="0" smtClean="0">
                <a:latin typeface="Arial" pitchFamily="34" charset="0"/>
                <a:cs typeface="Arial" pitchFamily="34" charset="0"/>
              </a:rPr>
              <a:t> allows you to manage all of your social media outlets in one location. You can log in and at once update everything, from </a:t>
            </a:r>
            <a:r>
              <a:rPr lang="en-US" sz="1100" baseline="0" dirty="0" err="1" smtClean="0">
                <a:latin typeface="Arial" pitchFamily="34" charset="0"/>
                <a:cs typeface="Arial" pitchFamily="34" charset="0"/>
              </a:rPr>
              <a:t>Facebook</a:t>
            </a:r>
            <a:r>
              <a:rPr lang="en-US" sz="1100" baseline="0" dirty="0" smtClean="0">
                <a:latin typeface="Arial" pitchFamily="34" charset="0"/>
                <a:cs typeface="Arial" pitchFamily="34" charset="0"/>
              </a:rPr>
              <a:t> to Twitter to blog. </a:t>
            </a:r>
          </a:p>
          <a:p>
            <a:endParaRPr lang="en-US" sz="1100" baseline="0" dirty="0" smtClean="0">
              <a:latin typeface="Arial" pitchFamily="34" charset="0"/>
              <a:cs typeface="Arial" pitchFamily="34" charset="0"/>
            </a:endParaRPr>
          </a:p>
          <a:p>
            <a:r>
              <a:rPr lang="en-US" sz="1100" dirty="0" smtClean="0">
                <a:latin typeface="Arial" pitchFamily="34" charset="0"/>
                <a:cs typeface="Arial" pitchFamily="34" charset="0"/>
              </a:rPr>
              <a:t>Cisco </a:t>
            </a:r>
            <a:r>
              <a:rPr lang="en-US" sz="1100" dirty="0" err="1" smtClean="0">
                <a:latin typeface="Arial" pitchFamily="34" charset="0"/>
                <a:cs typeface="Arial" pitchFamily="34" charset="0"/>
              </a:rPr>
              <a:t>SocialMiner</a:t>
            </a:r>
            <a:r>
              <a:rPr lang="en-US" sz="1100" dirty="0" smtClean="0">
                <a:latin typeface="Arial" pitchFamily="34" charset="0"/>
                <a:cs typeface="Arial" pitchFamily="34" charset="0"/>
              </a:rPr>
              <a:t> is a social media customer care solution that can help you proactively respond to customers and prospects communicating through public social media networks like Twitter, </a:t>
            </a:r>
            <a:r>
              <a:rPr lang="en-US" sz="1100" dirty="0" err="1" smtClean="0">
                <a:latin typeface="Arial" pitchFamily="34" charset="0"/>
                <a:cs typeface="Arial" pitchFamily="34" charset="0"/>
              </a:rPr>
              <a:t>Facebook</a:t>
            </a:r>
            <a:r>
              <a:rPr lang="en-US" sz="1100" dirty="0" smtClean="0">
                <a:latin typeface="Arial" pitchFamily="34" charset="0"/>
                <a:cs typeface="Arial" pitchFamily="34" charset="0"/>
              </a:rPr>
              <a:t>, or other public forums or blogging sites. By providing social media monitoring, queuing, and workflow to organize customer posts on social media networks and deliver them to your social media customer care team, your company can respond to customers in real-time using the same social network they are using.</a:t>
            </a:r>
          </a:p>
        </p:txBody>
      </p:sp>
      <p:sp>
        <p:nvSpPr>
          <p:cNvPr id="4" name="Slide Number Placeholder 3"/>
          <p:cNvSpPr>
            <a:spLocks noGrp="1"/>
          </p:cNvSpPr>
          <p:nvPr>
            <p:ph type="sldNum" sz="quarter" idx="10"/>
          </p:nvPr>
        </p:nvSpPr>
        <p:spPr/>
        <p:txBody>
          <a:bodyPr/>
          <a:lstStyle/>
          <a:p>
            <a:fld id="{D7146D45-FF63-4BF9-BF7E-74BF457C3D5D}" type="slidenum">
              <a:rPr lang="en-US" smtClean="0"/>
              <a:pPr/>
              <a:t>19</a:t>
            </a:fld>
            <a:endParaRPr lang="en-US"/>
          </a:p>
        </p:txBody>
      </p:sp>
    </p:spTree>
    <p:extLst>
      <p:ext uri="{BB962C8B-B14F-4D97-AF65-F5344CB8AC3E}">
        <p14:creationId xmlns="" xmlns:p14="http://schemas.microsoft.com/office/powerpoint/2010/main" xmlns:mv="urn:schemas-microsoft-com:mac:vml" xmlns:mc="http://schemas.openxmlformats.org/markup-compatibility/2006" val="284218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1100" b="0" u="none" kern="1200" baseline="0" dirty="0" smtClean="0">
                <a:solidFill>
                  <a:schemeClr val="tx1"/>
                </a:solidFill>
                <a:effectLst/>
                <a:latin typeface="Arial" pitchFamily="34" charset="0"/>
                <a:ea typeface="+mn-ea"/>
                <a:cs typeface="Arial" pitchFamily="34" charset="0"/>
              </a:rPr>
              <a:t>Why use social media?</a:t>
            </a:r>
          </a:p>
          <a:p>
            <a:pPr lvl="0"/>
            <a:endParaRPr lang="en-US" sz="1100" b="1" u="sng" kern="1200" dirty="0" smtClean="0">
              <a:solidFill>
                <a:schemeClr val="tx1"/>
              </a:solidFill>
              <a:effectLst/>
              <a:latin typeface="Arial" pitchFamily="34" charset="0"/>
              <a:ea typeface="+mn-ea"/>
              <a:cs typeface="Arial" pitchFamily="34" charset="0"/>
            </a:endParaRPr>
          </a:p>
          <a:p>
            <a:pPr lvl="0"/>
            <a:r>
              <a:rPr lang="en-US" sz="1100" b="1" u="none" kern="1200" dirty="0" smtClean="0">
                <a:solidFill>
                  <a:schemeClr val="tx1"/>
                </a:solidFill>
                <a:effectLst/>
                <a:latin typeface="Arial" pitchFamily="34" charset="0"/>
                <a:ea typeface="+mn-ea"/>
                <a:cs typeface="Arial" pitchFamily="34" charset="0"/>
              </a:rPr>
              <a:t>Targets your audience </a:t>
            </a:r>
          </a:p>
          <a:p>
            <a:pPr marL="0" lvl="0" indent="0">
              <a:buFont typeface="Arial" pitchFamily="34" charset="0"/>
              <a:buNone/>
            </a:pPr>
            <a:r>
              <a:rPr lang="en-US" sz="1100" kern="1200" dirty="0" smtClean="0">
                <a:solidFill>
                  <a:schemeClr val="tx1"/>
                </a:solidFill>
                <a:effectLst/>
                <a:latin typeface="Arial" pitchFamily="34" charset="0"/>
                <a:ea typeface="+mn-ea"/>
                <a:cs typeface="Arial" pitchFamily="34" charset="0"/>
              </a:rPr>
              <a:t>66.2% of </a:t>
            </a:r>
            <a:r>
              <a:rPr lang="en-US" sz="1100" kern="1200" dirty="0" err="1" smtClean="0">
                <a:solidFill>
                  <a:schemeClr val="tx1"/>
                </a:solidFill>
                <a:effectLst/>
                <a:latin typeface="Arial" pitchFamily="34" charset="0"/>
                <a:ea typeface="+mn-ea"/>
                <a:cs typeface="Arial" pitchFamily="34" charset="0"/>
              </a:rPr>
              <a:t>Facebook</a:t>
            </a:r>
            <a:r>
              <a:rPr lang="en-US" sz="1100" kern="1200" dirty="0" smtClean="0">
                <a:solidFill>
                  <a:schemeClr val="tx1"/>
                </a:solidFill>
                <a:effectLst/>
                <a:latin typeface="Arial" pitchFamily="34" charset="0"/>
                <a:ea typeface="+mn-ea"/>
                <a:cs typeface="Arial" pitchFamily="34" charset="0"/>
              </a:rPr>
              <a:t> users are between the ages 25 to 54,</a:t>
            </a:r>
            <a:r>
              <a:rPr lang="en-US" sz="1100" kern="1200" baseline="0" dirty="0" smtClean="0">
                <a:solidFill>
                  <a:schemeClr val="tx1"/>
                </a:solidFill>
                <a:effectLst/>
                <a:latin typeface="Arial" pitchFamily="34" charset="0"/>
                <a:ea typeface="+mn-ea"/>
                <a:cs typeface="Arial" pitchFamily="34" charset="0"/>
              </a:rPr>
              <a:t> typically the </a:t>
            </a:r>
            <a:r>
              <a:rPr lang="en-US" sz="1100" kern="1200" dirty="0" smtClean="0">
                <a:solidFill>
                  <a:schemeClr val="tx1"/>
                </a:solidFill>
                <a:effectLst/>
                <a:latin typeface="Arial" pitchFamily="34" charset="0"/>
                <a:ea typeface="+mn-ea"/>
                <a:cs typeface="Arial" pitchFamily="34" charset="0"/>
              </a:rPr>
              <a:t>age group of your business decision makers and buyers. So, if you want your company to be where your customers are, then it is time to</a:t>
            </a:r>
            <a:r>
              <a:rPr lang="en-US" sz="1100" kern="1200" baseline="0" dirty="0" smtClean="0">
                <a:solidFill>
                  <a:schemeClr val="tx1"/>
                </a:solidFill>
                <a:effectLst/>
                <a:latin typeface="Arial" pitchFamily="34" charset="0"/>
                <a:ea typeface="+mn-ea"/>
                <a:cs typeface="Arial" pitchFamily="34" charset="0"/>
              </a:rPr>
              <a:t> look at social media.</a:t>
            </a:r>
            <a:endParaRPr lang="en-US" sz="1100" kern="1200" dirty="0" smtClean="0">
              <a:solidFill>
                <a:schemeClr val="tx1"/>
              </a:solidFill>
              <a:effectLst/>
              <a:latin typeface="Arial" pitchFamily="34" charset="0"/>
              <a:ea typeface="+mn-ea"/>
              <a:cs typeface="Arial" pitchFamily="34" charset="0"/>
            </a:endParaRPr>
          </a:p>
          <a:p>
            <a:pPr lvl="0"/>
            <a:endParaRPr lang="en-US" sz="1100" kern="1200" dirty="0" smtClean="0">
              <a:solidFill>
                <a:schemeClr val="tx1"/>
              </a:solidFill>
              <a:effectLst/>
              <a:latin typeface="Arial" pitchFamily="34" charset="0"/>
              <a:ea typeface="+mn-ea"/>
              <a:cs typeface="Arial" pitchFamily="34" charset="0"/>
            </a:endParaRPr>
          </a:p>
          <a:p>
            <a:pPr lvl="0"/>
            <a:r>
              <a:rPr lang="en-US" sz="1100" b="1" u="none" kern="1200" dirty="0" smtClean="0">
                <a:solidFill>
                  <a:schemeClr val="tx1"/>
                </a:solidFill>
                <a:effectLst/>
                <a:latin typeface="Arial" pitchFamily="34" charset="0"/>
                <a:ea typeface="+mn-ea"/>
                <a:cs typeface="Arial" pitchFamily="34" charset="0"/>
              </a:rPr>
              <a:t>Serves as a cost-effective complement</a:t>
            </a:r>
          </a:p>
          <a:p>
            <a:pPr lvl="0"/>
            <a:r>
              <a:rPr lang="en-US" sz="1100" kern="1200" dirty="0" smtClean="0">
                <a:solidFill>
                  <a:schemeClr val="tx1"/>
                </a:solidFill>
                <a:effectLst/>
                <a:latin typeface="Arial" pitchFamily="34" charset="0"/>
                <a:ea typeface="+mn-ea"/>
                <a:cs typeface="Arial" pitchFamily="34" charset="0"/>
              </a:rPr>
              <a:t>Social media offers a cost-effective opportunity for amplifying your messages and communicating with your stakeholders. Social</a:t>
            </a:r>
            <a:r>
              <a:rPr lang="en-US" sz="1100" kern="1200" baseline="0" dirty="0" smtClean="0">
                <a:solidFill>
                  <a:schemeClr val="tx1"/>
                </a:solidFill>
                <a:effectLst/>
                <a:latin typeface="Arial" pitchFamily="34" charset="0"/>
                <a:ea typeface="+mn-ea"/>
                <a:cs typeface="Arial" pitchFamily="34" charset="0"/>
              </a:rPr>
              <a:t> media are </a:t>
            </a:r>
            <a:r>
              <a:rPr lang="en-US" sz="1100" kern="1200" dirty="0" smtClean="0">
                <a:solidFill>
                  <a:schemeClr val="tx1"/>
                </a:solidFill>
                <a:effectLst/>
                <a:latin typeface="Arial" pitchFamily="34" charset="0"/>
                <a:ea typeface="+mn-ea"/>
                <a:cs typeface="Arial" pitchFamily="34" charset="0"/>
              </a:rPr>
              <a:t>simple and easy to use once you know how.  Mos</a:t>
            </a:r>
            <a:r>
              <a:rPr lang="en-US" sz="1100" kern="1200" baseline="0" dirty="0" smtClean="0">
                <a:solidFill>
                  <a:schemeClr val="tx1"/>
                </a:solidFill>
                <a:effectLst/>
                <a:latin typeface="Arial" pitchFamily="34" charset="0"/>
                <a:ea typeface="+mn-ea"/>
                <a:cs typeface="Arial" pitchFamily="34" charset="0"/>
              </a:rPr>
              <a:t>t of the outlets and media are free and give you an effective way to reach out to a broader audience.</a:t>
            </a:r>
            <a:endParaRPr lang="en-US" sz="1100" kern="1200" dirty="0" smtClean="0">
              <a:solidFill>
                <a:schemeClr val="tx1"/>
              </a:solidFill>
              <a:effectLst/>
              <a:latin typeface="Arial" pitchFamily="34" charset="0"/>
              <a:ea typeface="+mn-ea"/>
              <a:cs typeface="Arial" pitchFamily="34" charset="0"/>
            </a:endParaRPr>
          </a:p>
          <a:p>
            <a:pPr lvl="0"/>
            <a:endParaRPr lang="en-US" sz="1100" kern="1200" dirty="0" smtClean="0">
              <a:solidFill>
                <a:schemeClr val="tx1"/>
              </a:solidFill>
              <a:effectLst/>
              <a:latin typeface="Arial" pitchFamily="34" charset="0"/>
              <a:ea typeface="+mn-ea"/>
              <a:cs typeface="Arial" pitchFamily="34" charset="0"/>
            </a:endParaRPr>
          </a:p>
          <a:p>
            <a:pPr lvl="0"/>
            <a:r>
              <a:rPr lang="en-US" sz="1100" b="1" u="none" kern="1200" dirty="0" smtClean="0">
                <a:solidFill>
                  <a:schemeClr val="tx1"/>
                </a:solidFill>
                <a:effectLst/>
                <a:latin typeface="Arial" pitchFamily="34" charset="0"/>
                <a:ea typeface="+mn-ea"/>
                <a:cs typeface="Arial" pitchFamily="34" charset="0"/>
              </a:rPr>
              <a:t>Builds relationships differently</a:t>
            </a:r>
          </a:p>
          <a:p>
            <a:pPr lvl="0"/>
            <a:r>
              <a:rPr lang="en-US" sz="1100" b="0" u="none" kern="1200" dirty="0" smtClean="0">
                <a:solidFill>
                  <a:schemeClr val="tx1"/>
                </a:solidFill>
                <a:effectLst/>
                <a:latin typeface="Arial" pitchFamily="34" charset="0"/>
                <a:ea typeface="+mn-ea"/>
                <a:cs typeface="Arial" pitchFamily="34" charset="0"/>
              </a:rPr>
              <a:t>Social media let you engage</a:t>
            </a:r>
            <a:r>
              <a:rPr lang="en-US" sz="1100" b="0" u="none" kern="1200" baseline="0" dirty="0" smtClean="0">
                <a:solidFill>
                  <a:schemeClr val="tx1"/>
                </a:solidFill>
                <a:effectLst/>
                <a:latin typeface="Arial" pitchFamily="34" charset="0"/>
                <a:ea typeface="+mn-ea"/>
                <a:cs typeface="Arial" pitchFamily="34" charset="0"/>
              </a:rPr>
              <a:t> customers directly, but informally, while online—and clearly send a signal that your company is open to new ways of doing things and can adapt to our changing culture.</a:t>
            </a:r>
          </a:p>
          <a:p>
            <a:pPr lvl="0"/>
            <a:endParaRPr lang="en-US" sz="1100" b="0" u="none" kern="1200" baseline="0" dirty="0" smtClean="0">
              <a:solidFill>
                <a:schemeClr val="tx1"/>
              </a:solidFill>
              <a:effectLst/>
              <a:latin typeface="Arial" pitchFamily="34" charset="0"/>
              <a:ea typeface="+mn-ea"/>
              <a:cs typeface="Arial" pitchFamily="34" charset="0"/>
            </a:endParaRPr>
          </a:p>
          <a:p>
            <a:pPr lvl="0"/>
            <a:r>
              <a:rPr lang="en-US" sz="1100" b="1" u="none" kern="1200" baseline="0" dirty="0" smtClean="0">
                <a:solidFill>
                  <a:schemeClr val="tx1"/>
                </a:solidFill>
                <a:effectLst/>
                <a:latin typeface="Arial" pitchFamily="34" charset="0"/>
                <a:ea typeface="+mn-ea"/>
                <a:cs typeface="Arial" pitchFamily="34" charset="0"/>
              </a:rPr>
              <a:t>Adds the human element</a:t>
            </a:r>
          </a:p>
          <a:p>
            <a:pPr lvl="0"/>
            <a:r>
              <a:rPr lang="en-US" sz="1100" b="0" u="none" kern="1200" baseline="0" dirty="0" smtClean="0">
                <a:solidFill>
                  <a:schemeClr val="tx1"/>
                </a:solidFill>
                <a:effectLst/>
                <a:latin typeface="Arial" pitchFamily="34" charset="0"/>
                <a:ea typeface="+mn-ea"/>
                <a:cs typeface="Arial" pitchFamily="34" charset="0"/>
              </a:rPr>
              <a:t>Puts a face behind the company by offering a more personal approach, giving the human element to your business and product.</a:t>
            </a:r>
          </a:p>
          <a:p>
            <a:pPr lvl="0"/>
            <a:endParaRPr lang="en-US" sz="1100" b="0" u="none" kern="1200" baseline="0" dirty="0" smtClean="0">
              <a:solidFill>
                <a:schemeClr val="tx1"/>
              </a:solidFill>
              <a:effectLst/>
              <a:latin typeface="Arial" pitchFamily="34" charset="0"/>
              <a:ea typeface="+mn-ea"/>
              <a:cs typeface="Arial" pitchFamily="34" charset="0"/>
            </a:endParaRPr>
          </a:p>
          <a:p>
            <a:pPr lvl="0"/>
            <a:r>
              <a:rPr lang="en-US" sz="1100" b="1" u="none" kern="1200" baseline="0" dirty="0" smtClean="0">
                <a:solidFill>
                  <a:schemeClr val="tx1"/>
                </a:solidFill>
                <a:effectLst/>
                <a:latin typeface="Arial" pitchFamily="34" charset="0"/>
                <a:ea typeface="+mn-ea"/>
                <a:cs typeface="Arial" pitchFamily="34" charset="0"/>
              </a:rPr>
              <a:t>Creates a two-way dialogue</a:t>
            </a:r>
          </a:p>
          <a:p>
            <a:pPr lvl="0"/>
            <a:r>
              <a:rPr lang="en-US" sz="1100" b="0" u="none" kern="1200" baseline="0" dirty="0" smtClean="0">
                <a:solidFill>
                  <a:schemeClr val="tx1"/>
                </a:solidFill>
                <a:effectLst/>
                <a:latin typeface="Arial" pitchFamily="34" charset="0"/>
                <a:ea typeface="+mn-ea"/>
                <a:cs typeface="Arial" pitchFamily="34" charset="0"/>
              </a:rPr>
              <a:t>Clients can interact directly by asking questions or by reading your updates.</a:t>
            </a:r>
            <a:endParaRPr lang="en-US" sz="11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85CC33AB-C986-4F82-A7D8-63FE7E0F541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Arial" pitchFamily="34" charset="0"/>
                <a:ea typeface="+mn-ea"/>
                <a:cs typeface="Arial" pitchFamily="34" charset="0"/>
              </a:rPr>
              <a:t>DO</a:t>
            </a:r>
            <a:endParaRPr lang="en-US" sz="1100"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 </a:t>
            </a:r>
            <a:endParaRPr lang="en-US" sz="1100" u="none" kern="1200" dirty="0" smtClean="0">
              <a:solidFill>
                <a:schemeClr val="tx1"/>
              </a:solidFill>
              <a:effectLst/>
              <a:latin typeface="Arial" pitchFamily="34" charset="0"/>
              <a:ea typeface="+mn-ea"/>
              <a:cs typeface="Arial" pitchFamily="34" charset="0"/>
            </a:endParaRPr>
          </a:p>
          <a:p>
            <a:r>
              <a:rPr lang="en-US" sz="1100" b="1" u="none" kern="1200" dirty="0" smtClean="0">
                <a:solidFill>
                  <a:schemeClr val="tx1"/>
                </a:solidFill>
                <a:effectLst/>
                <a:latin typeface="Arial" pitchFamily="34" charset="0"/>
                <a:ea typeface="+mn-ea"/>
                <a:cs typeface="Arial" pitchFamily="34" charset="0"/>
              </a:rPr>
              <a:t>Be authentic</a:t>
            </a:r>
            <a:endParaRPr lang="en-US" sz="1100" u="none"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While you want to remain professional because you are representing your company’s brand, you should allow your company to have a personality. One of the main benefits from having social media is the human element—don’t lose it!</a:t>
            </a:r>
          </a:p>
          <a:p>
            <a:r>
              <a:rPr lang="en-US" sz="1100" kern="1200" dirty="0" smtClean="0">
                <a:solidFill>
                  <a:schemeClr val="tx1"/>
                </a:solidFill>
                <a:effectLst/>
                <a:latin typeface="Arial" pitchFamily="34" charset="0"/>
                <a:ea typeface="+mn-ea"/>
                <a:cs typeface="Arial" pitchFamily="34" charset="0"/>
              </a:rPr>
              <a:t> </a:t>
            </a:r>
          </a:p>
          <a:p>
            <a:r>
              <a:rPr lang="en-US" sz="1100" b="1" u="none" kern="1200" dirty="0" smtClean="0">
                <a:solidFill>
                  <a:schemeClr val="tx1"/>
                </a:solidFill>
                <a:effectLst/>
                <a:latin typeface="Arial" pitchFamily="34" charset="0"/>
                <a:ea typeface="+mn-ea"/>
                <a:cs typeface="Arial" pitchFamily="34" charset="0"/>
              </a:rPr>
              <a:t>Incorporate multimedia</a:t>
            </a:r>
            <a:endParaRPr lang="en-US" sz="1100" u="none"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People are more likely to click on photos and videos than they are to read a business update. Be sure to incorporate a large amount of multimedia into your social media sites. Studies show that multimedia is clicked on far more often than photos.</a:t>
            </a:r>
          </a:p>
          <a:p>
            <a:r>
              <a:rPr lang="en-US" sz="1100" kern="1200" dirty="0" smtClean="0">
                <a:solidFill>
                  <a:schemeClr val="tx1"/>
                </a:solidFill>
                <a:effectLst/>
                <a:latin typeface="Arial" pitchFamily="34" charset="0"/>
                <a:ea typeface="+mn-ea"/>
                <a:cs typeface="Arial" pitchFamily="34" charset="0"/>
              </a:rPr>
              <a:t> </a:t>
            </a:r>
          </a:p>
          <a:p>
            <a:r>
              <a:rPr lang="en-US" sz="1100" b="1" u="none" kern="1200" dirty="0" smtClean="0">
                <a:solidFill>
                  <a:schemeClr val="tx1"/>
                </a:solidFill>
                <a:effectLst/>
                <a:latin typeface="Arial" pitchFamily="34" charset="0"/>
                <a:ea typeface="+mn-ea"/>
                <a:cs typeface="Arial" pitchFamily="34" charset="0"/>
              </a:rPr>
              <a:t>Set privacy settings</a:t>
            </a:r>
            <a:endParaRPr lang="en-US" sz="1100" u="none"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You do not necessarily want people to be able to see or do everything;</a:t>
            </a:r>
            <a:r>
              <a:rPr lang="en-US" sz="1100" kern="1200" baseline="0" dirty="0" smtClean="0">
                <a:solidFill>
                  <a:schemeClr val="tx1"/>
                </a:solidFill>
                <a:effectLst/>
                <a:latin typeface="Arial" pitchFamily="34" charset="0"/>
                <a:ea typeface="+mn-ea"/>
                <a:cs typeface="Arial" pitchFamily="34" charset="0"/>
              </a:rPr>
              <a:t> </a:t>
            </a:r>
            <a:r>
              <a:rPr lang="en-US" sz="1100" kern="1200" dirty="0" smtClean="0">
                <a:solidFill>
                  <a:schemeClr val="tx1"/>
                </a:solidFill>
                <a:effectLst/>
                <a:latin typeface="Arial" pitchFamily="34" charset="0"/>
                <a:ea typeface="+mn-ea"/>
                <a:cs typeface="Arial" pitchFamily="34" charset="0"/>
              </a:rPr>
              <a:t>think about how much power you want your customers to have.</a:t>
            </a:r>
          </a:p>
          <a:p>
            <a:r>
              <a:rPr lang="en-US" sz="1100" b="1" kern="1200" dirty="0" smtClean="0">
                <a:solidFill>
                  <a:schemeClr val="tx1"/>
                </a:solidFill>
                <a:effectLst/>
                <a:latin typeface="Arial" pitchFamily="34" charset="0"/>
                <a:ea typeface="+mn-ea"/>
                <a:cs typeface="Arial" pitchFamily="34" charset="0"/>
              </a:rPr>
              <a:t> </a:t>
            </a:r>
            <a:endParaRPr lang="en-US" sz="1100" kern="1200" dirty="0" smtClean="0">
              <a:solidFill>
                <a:schemeClr val="tx1"/>
              </a:solidFill>
              <a:effectLst/>
              <a:latin typeface="Arial" pitchFamily="34" charset="0"/>
              <a:ea typeface="+mn-ea"/>
              <a:cs typeface="Arial" pitchFamily="34" charset="0"/>
            </a:endParaRPr>
          </a:p>
          <a:p>
            <a:r>
              <a:rPr lang="en-US" sz="1100" b="1" kern="1200" dirty="0" smtClean="0">
                <a:solidFill>
                  <a:schemeClr val="tx1"/>
                </a:solidFill>
                <a:effectLst/>
                <a:latin typeface="Arial" pitchFamily="34" charset="0"/>
                <a:ea typeface="+mn-ea"/>
                <a:cs typeface="Arial" pitchFamily="34" charset="0"/>
              </a:rPr>
              <a:t> </a:t>
            </a:r>
            <a:endParaRPr lang="en-US" sz="1100" kern="1200" dirty="0" smtClean="0">
              <a:solidFill>
                <a:schemeClr val="tx1"/>
              </a:solidFill>
              <a:effectLst/>
              <a:latin typeface="Arial" pitchFamily="34" charset="0"/>
              <a:ea typeface="+mn-ea"/>
              <a:cs typeface="Arial" pitchFamily="34" charset="0"/>
            </a:endParaRPr>
          </a:p>
          <a:p>
            <a:r>
              <a:rPr lang="en-US" sz="1100" b="1" kern="1200" dirty="0" smtClean="0">
                <a:solidFill>
                  <a:schemeClr val="tx1"/>
                </a:solidFill>
                <a:effectLst/>
                <a:latin typeface="Arial" pitchFamily="34" charset="0"/>
                <a:ea typeface="+mn-ea"/>
                <a:cs typeface="Arial" pitchFamily="34" charset="0"/>
              </a:rPr>
              <a:t>DON’T</a:t>
            </a:r>
            <a:endParaRPr lang="en-US" sz="1100"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 </a:t>
            </a:r>
          </a:p>
          <a:p>
            <a:r>
              <a:rPr lang="en-US" sz="1100" b="1" u="none" kern="1200" dirty="0" smtClean="0">
                <a:solidFill>
                  <a:schemeClr val="tx1"/>
                </a:solidFill>
                <a:effectLst/>
                <a:latin typeface="Arial" pitchFamily="34" charset="0"/>
                <a:ea typeface="+mn-ea"/>
                <a:cs typeface="Arial" pitchFamily="34" charset="0"/>
              </a:rPr>
              <a:t>Perceive social media as simply an outlet for broadcasting messages</a:t>
            </a:r>
            <a:endParaRPr lang="en-US" sz="1100" u="none"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Remember that social media is a two-way stream; it is not all about your company. </a:t>
            </a:r>
          </a:p>
          <a:p>
            <a:r>
              <a:rPr lang="en-US" sz="1100" kern="1200" dirty="0" smtClean="0">
                <a:solidFill>
                  <a:schemeClr val="tx1"/>
                </a:solidFill>
                <a:effectLst/>
                <a:latin typeface="Arial" pitchFamily="34" charset="0"/>
                <a:ea typeface="+mn-ea"/>
                <a:cs typeface="Arial" pitchFamily="34" charset="0"/>
              </a:rPr>
              <a:t> </a:t>
            </a:r>
          </a:p>
          <a:p>
            <a:r>
              <a:rPr lang="en-US" sz="1100" b="1" u="none" kern="1200" dirty="0" smtClean="0">
                <a:solidFill>
                  <a:schemeClr val="tx1"/>
                </a:solidFill>
                <a:effectLst/>
                <a:latin typeface="Arial" pitchFamily="34" charset="0"/>
                <a:ea typeface="+mn-ea"/>
                <a:cs typeface="Arial" pitchFamily="34" charset="0"/>
              </a:rPr>
              <a:t>Allow social media to substitute traditional for marketing methods</a:t>
            </a:r>
            <a:endParaRPr lang="en-US" sz="1100" u="none"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Social media is a complement to, not a substitute</a:t>
            </a:r>
            <a:r>
              <a:rPr lang="en-US" sz="1100" kern="1200" baseline="0" dirty="0" smtClean="0">
                <a:solidFill>
                  <a:schemeClr val="tx1"/>
                </a:solidFill>
                <a:effectLst/>
                <a:latin typeface="Arial" pitchFamily="34" charset="0"/>
                <a:ea typeface="+mn-ea"/>
                <a:cs typeface="Arial" pitchFamily="34" charset="0"/>
              </a:rPr>
              <a:t> for, your marketing plan</a:t>
            </a:r>
            <a:r>
              <a:rPr lang="en-US" sz="1100" kern="1200" dirty="0" smtClean="0">
                <a:solidFill>
                  <a:schemeClr val="tx1"/>
                </a:solidFill>
                <a:effectLst/>
                <a:latin typeface="Arial" pitchFamily="34" charset="0"/>
                <a:ea typeface="+mn-ea"/>
                <a:cs typeface="Arial" pitchFamily="34" charset="0"/>
              </a:rPr>
              <a:t>. Social media is about giving attention.</a:t>
            </a:r>
            <a:r>
              <a:rPr lang="en-US" sz="1100" kern="1200" baseline="0" dirty="0" smtClean="0">
                <a:solidFill>
                  <a:schemeClr val="tx1"/>
                </a:solidFill>
                <a:effectLst/>
                <a:latin typeface="Arial" pitchFamily="34" charset="0"/>
                <a:ea typeface="+mn-ea"/>
                <a:cs typeface="Arial" pitchFamily="34" charset="0"/>
              </a:rPr>
              <a:t> U</a:t>
            </a:r>
            <a:r>
              <a:rPr lang="en-US" sz="1100" kern="1200" dirty="0" smtClean="0">
                <a:solidFill>
                  <a:schemeClr val="tx1"/>
                </a:solidFill>
                <a:effectLst/>
                <a:latin typeface="Arial" pitchFamily="34" charset="0"/>
                <a:ea typeface="+mn-ea"/>
                <a:cs typeface="Arial" pitchFamily="34" charset="0"/>
              </a:rPr>
              <a:t>sers are already familiar with your brand;</a:t>
            </a:r>
            <a:r>
              <a:rPr lang="en-US" sz="1100" kern="1200" baseline="0" dirty="0" smtClean="0">
                <a:solidFill>
                  <a:schemeClr val="tx1"/>
                </a:solidFill>
                <a:effectLst/>
                <a:latin typeface="Arial" pitchFamily="34" charset="0"/>
                <a:ea typeface="+mn-ea"/>
                <a:cs typeface="Arial" pitchFamily="34" charset="0"/>
              </a:rPr>
              <a:t> n</a:t>
            </a:r>
            <a:r>
              <a:rPr lang="en-US" sz="1100" kern="1200" dirty="0" smtClean="0">
                <a:solidFill>
                  <a:schemeClr val="tx1"/>
                </a:solidFill>
                <a:effectLst/>
                <a:latin typeface="Arial" pitchFamily="34" charset="0"/>
                <a:ea typeface="+mn-ea"/>
                <a:cs typeface="Arial" pitchFamily="34" charset="0"/>
              </a:rPr>
              <a:t>ow they are acting in a task-oriented manner to learn more about something that they are specifically interested in.</a:t>
            </a:r>
          </a:p>
          <a:p>
            <a:r>
              <a:rPr lang="en-US" sz="1100" kern="1200" dirty="0" smtClean="0">
                <a:solidFill>
                  <a:schemeClr val="tx1"/>
                </a:solidFill>
                <a:effectLst/>
                <a:latin typeface="Arial" pitchFamily="34" charset="0"/>
                <a:ea typeface="+mn-ea"/>
                <a:cs typeface="Arial" pitchFamily="34" charset="0"/>
              </a:rPr>
              <a:t> </a:t>
            </a:r>
          </a:p>
          <a:p>
            <a:r>
              <a:rPr lang="en-US" sz="1100" b="1" u="none" kern="1200" dirty="0" smtClean="0">
                <a:solidFill>
                  <a:schemeClr val="tx1"/>
                </a:solidFill>
                <a:effectLst/>
                <a:latin typeface="Arial" pitchFamily="34" charset="0"/>
                <a:ea typeface="+mn-ea"/>
                <a:cs typeface="Arial" pitchFamily="34" charset="0"/>
              </a:rPr>
              <a:t>Set it and forget it</a:t>
            </a:r>
            <a:endParaRPr lang="en-US" sz="1100" u="none"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It’s not enough to create a </a:t>
            </a:r>
            <a:r>
              <a:rPr lang="en-US" sz="1100" kern="1200" dirty="0" err="1" smtClean="0">
                <a:solidFill>
                  <a:schemeClr val="tx1"/>
                </a:solidFill>
                <a:effectLst/>
                <a:latin typeface="Arial" pitchFamily="34" charset="0"/>
                <a:ea typeface="+mn-ea"/>
                <a:cs typeface="Arial" pitchFamily="34" charset="0"/>
              </a:rPr>
              <a:t>Facebook</a:t>
            </a:r>
            <a:r>
              <a:rPr lang="en-US" sz="1100" kern="1200" dirty="0" smtClean="0">
                <a:solidFill>
                  <a:schemeClr val="tx1"/>
                </a:solidFill>
                <a:effectLst/>
                <a:latin typeface="Arial" pitchFamily="34" charset="0"/>
                <a:ea typeface="+mn-ea"/>
                <a:cs typeface="Arial" pitchFamily="34" charset="0"/>
              </a:rPr>
              <a:t> page or to set up a Twitter account. Update frequently with relevant information so customers keep coming back. Add potential customers to your page after meeting with them. Incorporate social media into your regular client interactions. </a:t>
            </a:r>
          </a:p>
        </p:txBody>
      </p:sp>
      <p:sp>
        <p:nvSpPr>
          <p:cNvPr id="4" name="Slide Number Placeholder 3"/>
          <p:cNvSpPr>
            <a:spLocks noGrp="1"/>
          </p:cNvSpPr>
          <p:nvPr>
            <p:ph type="sldNum" sz="quarter" idx="10"/>
          </p:nvPr>
        </p:nvSpPr>
        <p:spPr/>
        <p:txBody>
          <a:bodyPr/>
          <a:lstStyle/>
          <a:p>
            <a:fld id="{D7146D45-FF63-4BF9-BF7E-74BF457C3D5D}" type="slidenum">
              <a:rPr lang="en-US" smtClean="0"/>
              <a:pPr/>
              <a:t>20</a:t>
            </a:fld>
            <a:endParaRPr lang="en-US"/>
          </a:p>
        </p:txBody>
      </p:sp>
    </p:spTree>
    <p:extLst>
      <p:ext uri="{BB962C8B-B14F-4D97-AF65-F5344CB8AC3E}">
        <p14:creationId xmlns="" xmlns:p14="http://schemas.microsoft.com/office/powerpoint/2010/main" xmlns:mv="urn:schemas-microsoft-com:mac:vml" xmlns:mc="http://schemas.openxmlformats.org/markup-compatibility/2006" val="83553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itchFamily="34" charset="0"/>
                <a:cs typeface="Arial" pitchFamily="34" charset="0"/>
              </a:rPr>
              <a:t>Here are some Cisco resources that are available</a:t>
            </a:r>
            <a:r>
              <a:rPr lang="en-US" sz="1100" baseline="0" dirty="0" smtClean="0">
                <a:latin typeface="Arial" pitchFamily="34" charset="0"/>
                <a:cs typeface="Arial" pitchFamily="34" charset="0"/>
              </a:rPr>
              <a:t> through Cisco Partner Velocity (http://www.cisco-partner-velocity.com/) to help you get started with your social media plan.</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7146D45-FF63-4BF9-BF7E-74BF457C3D5D}" type="slidenum">
              <a:rPr lang="en-US" smtClean="0"/>
              <a:pPr/>
              <a:t>21</a:t>
            </a:fld>
            <a:endParaRPr lang="en-US"/>
          </a:p>
        </p:txBody>
      </p:sp>
    </p:spTree>
    <p:extLst>
      <p:ext uri="{BB962C8B-B14F-4D97-AF65-F5344CB8AC3E}">
        <p14:creationId xmlns="" xmlns:p14="http://schemas.microsoft.com/office/powerpoint/2010/main" xmlns:mv="urn:schemas-microsoft-com:mac:vml" xmlns:mc="http://schemas.openxmlformats.org/markup-compatibility/2006" val="2244934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itchFamily="34" charset="0"/>
                <a:cs typeface="Arial" pitchFamily="34" charset="0"/>
              </a:rPr>
              <a:t>While these resources are not provided by Cisco, they are great external resources you can use</a:t>
            </a:r>
            <a:r>
              <a:rPr lang="en-US" sz="1100" baseline="0" dirty="0" smtClean="0">
                <a:latin typeface="Arial" pitchFamily="34" charset="0"/>
                <a:cs typeface="Arial" pitchFamily="34" charset="0"/>
              </a:rPr>
              <a:t> to learn more about social media and web 2.0 marketing.</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7146D45-FF63-4BF9-BF7E-74BF457C3D5D}" type="slidenum">
              <a:rPr lang="en-US" smtClean="0"/>
              <a:pPr/>
              <a:t>22</a:t>
            </a:fld>
            <a:endParaRPr lang="en-US"/>
          </a:p>
        </p:txBody>
      </p:sp>
    </p:spTree>
    <p:extLst>
      <p:ext uri="{BB962C8B-B14F-4D97-AF65-F5344CB8AC3E}">
        <p14:creationId xmlns="" xmlns:p14="http://schemas.microsoft.com/office/powerpoint/2010/main" xmlns:mv="urn:schemas-microsoft-com:mac:vml" xmlns:mc="http://schemas.openxmlformats.org/markup-compatibility/2006" val="2244934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miter lim="800000"/>
            <a:headEnd/>
            <a:tailEnd/>
          </a:ln>
        </p:spPr>
      </p:sp>
      <p:sp>
        <p:nvSpPr>
          <p:cNvPr id="19458" name="Rectangle 3"/>
          <p:cNvSpPr>
            <a:spLocks noGrp="1"/>
          </p:cNvSpPr>
          <p:nvPr>
            <p:ph type="body" idx="1"/>
          </p:nvPr>
        </p:nvSpPr>
        <p:spPr bwMode="auto">
          <a:xfrm>
            <a:off x="419100" y="4260850"/>
            <a:ext cx="6134100" cy="4183380"/>
          </a:xfrm>
          <a:noFill/>
        </p:spPr>
        <p:txBody>
          <a:bodyPr wrap="square" numCol="1" anchor="t" anchorCtr="0" compatLnSpc="1">
            <a:prstTxWarp prst="textNoShape">
              <a:avLst/>
            </a:prstTxWarp>
            <a:noAutofit/>
          </a:bodyPr>
          <a:lstStyle/>
          <a:p>
            <a:r>
              <a:rPr lang="en-US" sz="1100" kern="1200" dirty="0" smtClean="0">
                <a:solidFill>
                  <a:schemeClr val="tx1"/>
                </a:solidFill>
                <a:effectLst/>
                <a:latin typeface="Arial" pitchFamily="34" charset="0"/>
                <a:ea typeface="+mn-ea"/>
                <a:cs typeface="Arial" pitchFamily="34" charset="0"/>
              </a:rPr>
              <a:t>When setting up your social media sites, measure success:</a:t>
            </a:r>
            <a:r>
              <a:rPr lang="en-US" sz="1100" kern="1200" baseline="0" dirty="0" smtClean="0">
                <a:solidFill>
                  <a:schemeClr val="tx1"/>
                </a:solidFill>
                <a:effectLst/>
                <a:latin typeface="Arial" pitchFamily="34" charset="0"/>
                <a:ea typeface="+mn-ea"/>
                <a:cs typeface="Arial" pitchFamily="34" charset="0"/>
              </a:rPr>
              <a:t> </a:t>
            </a:r>
            <a:r>
              <a:rPr lang="en-US" sz="1100" kern="1200" dirty="0" smtClean="0">
                <a:solidFill>
                  <a:schemeClr val="tx1"/>
                </a:solidFill>
                <a:effectLst/>
                <a:latin typeface="Arial" pitchFamily="34" charset="0"/>
                <a:ea typeface="+mn-ea"/>
                <a:cs typeface="Arial" pitchFamily="34" charset="0"/>
              </a:rPr>
              <a:t>you want to make sure that your social media sites are adding value to your marketing mix and company. For this, the three main focus areas are traffic, customer interaction, and retention. You need to set a benchmark and then have a method of measurement to determine your success.</a:t>
            </a:r>
          </a:p>
          <a:p>
            <a:r>
              <a:rPr lang="en-US" sz="1100" kern="1200" dirty="0" smtClean="0">
                <a:solidFill>
                  <a:schemeClr val="tx1"/>
                </a:solidFill>
                <a:effectLst/>
                <a:latin typeface="Arial" pitchFamily="34" charset="0"/>
                <a:ea typeface="+mn-ea"/>
                <a:cs typeface="Arial" pitchFamily="34" charset="0"/>
              </a:rPr>
              <a:t> </a:t>
            </a:r>
          </a:p>
          <a:p>
            <a:r>
              <a:rPr lang="en-US" sz="1100" b="1" u="none" kern="1200" dirty="0" smtClean="0">
                <a:solidFill>
                  <a:schemeClr val="tx1"/>
                </a:solidFill>
                <a:effectLst/>
                <a:latin typeface="Arial" pitchFamily="34" charset="0"/>
                <a:ea typeface="+mn-ea"/>
                <a:cs typeface="Arial" pitchFamily="34" charset="0"/>
              </a:rPr>
              <a:t>Qualitative</a:t>
            </a:r>
          </a:p>
          <a:p>
            <a:r>
              <a:rPr lang="en-US" sz="1100" kern="1200" dirty="0" smtClean="0">
                <a:solidFill>
                  <a:schemeClr val="tx1"/>
                </a:solidFill>
                <a:effectLst/>
                <a:latin typeface="Arial" pitchFamily="34" charset="0"/>
                <a:ea typeface="+mn-ea"/>
                <a:cs typeface="Arial" pitchFamily="34" charset="0"/>
              </a:rPr>
              <a:t>For a qualitative approach, start by setting up a benchmark. Consider how your company is part of the conversation regarding the product or industry and how the company is talked about in comparison to competitors. Then, for measurement, consider the</a:t>
            </a:r>
            <a:r>
              <a:rPr lang="en-US" sz="1100" kern="1200" baseline="0" dirty="0" smtClean="0">
                <a:solidFill>
                  <a:schemeClr val="tx1"/>
                </a:solidFill>
                <a:effectLst/>
                <a:latin typeface="Arial" pitchFamily="34" charset="0"/>
                <a:ea typeface="+mn-ea"/>
                <a:cs typeface="Arial" pitchFamily="34" charset="0"/>
              </a:rPr>
              <a:t> impact of</a:t>
            </a:r>
            <a:r>
              <a:rPr lang="en-US" sz="1100" kern="1200" dirty="0" smtClean="0">
                <a:solidFill>
                  <a:schemeClr val="tx1"/>
                </a:solidFill>
                <a:effectLst/>
                <a:latin typeface="Arial" pitchFamily="34" charset="0"/>
                <a:ea typeface="+mn-ea"/>
                <a:cs typeface="Arial" pitchFamily="34" charset="0"/>
              </a:rPr>
              <a:t> building better relationships with the key audiences, participating in conversations where you previously did not have a voice, and having meaningful dialogues with customers.</a:t>
            </a:r>
          </a:p>
          <a:p>
            <a:r>
              <a:rPr lang="en-US" sz="1100" b="1" u="none" strike="noStrike" kern="1200" dirty="0" smtClean="0">
                <a:solidFill>
                  <a:schemeClr val="tx1"/>
                </a:solidFill>
                <a:effectLst/>
                <a:latin typeface="Arial" pitchFamily="34" charset="0"/>
                <a:ea typeface="+mn-ea"/>
                <a:cs typeface="Arial" pitchFamily="34" charset="0"/>
              </a:rPr>
              <a:t> </a:t>
            </a:r>
            <a:endParaRPr lang="en-US" sz="1100" kern="1200" dirty="0" smtClean="0">
              <a:solidFill>
                <a:schemeClr val="tx1"/>
              </a:solidFill>
              <a:effectLst/>
              <a:latin typeface="Arial" pitchFamily="34" charset="0"/>
              <a:ea typeface="+mn-ea"/>
              <a:cs typeface="Arial" pitchFamily="34" charset="0"/>
            </a:endParaRPr>
          </a:p>
          <a:p>
            <a:r>
              <a:rPr lang="en-US" sz="1100" b="1" u="none" kern="1200" dirty="0" smtClean="0">
                <a:solidFill>
                  <a:schemeClr val="tx1"/>
                </a:solidFill>
                <a:effectLst/>
                <a:latin typeface="Arial" pitchFamily="34" charset="0"/>
                <a:ea typeface="+mn-ea"/>
                <a:cs typeface="Arial" pitchFamily="34" charset="0"/>
              </a:rPr>
              <a:t>Quantitative</a:t>
            </a:r>
            <a:endParaRPr lang="en-US" sz="1100" u="none"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There are many ways to quantitatively analyze your success:</a:t>
            </a:r>
          </a:p>
          <a:p>
            <a:pPr>
              <a:buFont typeface="Wingdings" pitchFamily="2" charset="2"/>
              <a:buChar char="§"/>
            </a:pPr>
            <a:r>
              <a:rPr lang="en-US" sz="1100" kern="1200" dirty="0" smtClean="0">
                <a:solidFill>
                  <a:schemeClr val="tx1"/>
                </a:solidFill>
                <a:effectLst/>
                <a:latin typeface="Arial" pitchFamily="34" charset="0"/>
                <a:ea typeface="+mn-ea"/>
                <a:cs typeface="Arial" pitchFamily="34" charset="0"/>
              </a:rPr>
              <a:t> For </a:t>
            </a:r>
            <a:r>
              <a:rPr lang="en-US" sz="1100" kern="1200" dirty="0" err="1" smtClean="0">
                <a:solidFill>
                  <a:schemeClr val="tx1"/>
                </a:solidFill>
                <a:effectLst/>
                <a:latin typeface="Arial" pitchFamily="34" charset="0"/>
                <a:ea typeface="+mn-ea"/>
                <a:cs typeface="Arial" pitchFamily="34" charset="0"/>
              </a:rPr>
              <a:t>Facebook</a:t>
            </a:r>
            <a:r>
              <a:rPr lang="en-US" sz="1100" kern="1200" dirty="0" smtClean="0">
                <a:solidFill>
                  <a:schemeClr val="tx1"/>
                </a:solidFill>
                <a:effectLst/>
                <a:latin typeface="Arial" pitchFamily="34" charset="0"/>
                <a:ea typeface="+mn-ea"/>
                <a:cs typeface="Arial" pitchFamily="34" charset="0"/>
              </a:rPr>
              <a:t>, consider total fans, monthly active users, engagement by category, fan demographics, unique page views.</a:t>
            </a:r>
          </a:p>
          <a:p>
            <a:pPr>
              <a:buFont typeface="Wingdings" pitchFamily="2" charset="2"/>
              <a:buChar char="§"/>
            </a:pPr>
            <a:r>
              <a:rPr lang="en-US" sz="1100" kern="1200" dirty="0" smtClean="0">
                <a:solidFill>
                  <a:schemeClr val="tx1"/>
                </a:solidFill>
                <a:effectLst/>
                <a:latin typeface="Arial" pitchFamily="34" charset="0"/>
                <a:ea typeface="+mn-ea"/>
                <a:cs typeface="Arial" pitchFamily="34" charset="0"/>
              </a:rPr>
              <a:t> For Twitter, consider total followers, number of times listed, @reply ratio, number of clicks per tweet, total </a:t>
            </a:r>
            <a:r>
              <a:rPr lang="en-US" sz="1100" kern="1200" dirty="0" err="1" smtClean="0">
                <a:solidFill>
                  <a:schemeClr val="tx1"/>
                </a:solidFill>
                <a:effectLst/>
                <a:latin typeface="Arial" pitchFamily="34" charset="0"/>
                <a:ea typeface="+mn-ea"/>
                <a:cs typeface="Arial" pitchFamily="34" charset="0"/>
              </a:rPr>
              <a:t>retweets</a:t>
            </a:r>
            <a:r>
              <a:rPr lang="en-US" sz="1100" kern="1200" dirty="0" smtClean="0">
                <a:solidFill>
                  <a:schemeClr val="tx1"/>
                </a:solidFill>
                <a:effectLst/>
                <a:latin typeface="Arial" pitchFamily="34" charset="0"/>
                <a:ea typeface="+mn-ea"/>
                <a:cs typeface="Arial" pitchFamily="34" charset="0"/>
              </a:rPr>
              <a:t>.</a:t>
            </a:r>
          </a:p>
          <a:p>
            <a:pPr>
              <a:buFont typeface="Wingdings" pitchFamily="2" charset="2"/>
              <a:buChar char="§"/>
            </a:pPr>
            <a:r>
              <a:rPr lang="en-US" sz="1100" kern="1200" dirty="0" smtClean="0">
                <a:solidFill>
                  <a:schemeClr val="tx1"/>
                </a:solidFill>
                <a:effectLst/>
                <a:latin typeface="Arial" pitchFamily="34" charset="0"/>
                <a:ea typeface="+mn-ea"/>
                <a:cs typeface="Arial" pitchFamily="34" charset="0"/>
              </a:rPr>
              <a:t> For website/blog, consider traffic, unique visitors, total page views, subscribers, blog comments.</a:t>
            </a:r>
          </a:p>
          <a:p>
            <a:r>
              <a:rPr lang="en-US" sz="1100" kern="1200" dirty="0" smtClean="0">
                <a:solidFill>
                  <a:schemeClr val="tx1"/>
                </a:solidFill>
                <a:effectLst/>
                <a:latin typeface="Arial" pitchFamily="34" charset="0"/>
                <a:ea typeface="+mn-ea"/>
                <a:cs typeface="Arial" pitchFamily="34" charset="0"/>
              </a:rPr>
              <a:t> </a:t>
            </a:r>
          </a:p>
          <a:p>
            <a:pPr>
              <a:buFont typeface="Wingdings" pitchFamily="2" charset="2"/>
              <a:buNone/>
            </a:pPr>
            <a:r>
              <a:rPr lang="en-US" sz="1100" kern="1200" dirty="0" smtClean="0">
                <a:solidFill>
                  <a:schemeClr val="tx1"/>
                </a:solidFill>
                <a:effectLst/>
                <a:latin typeface="Arial" pitchFamily="34" charset="0"/>
                <a:ea typeface="+mn-ea"/>
                <a:cs typeface="Arial" pitchFamily="34" charset="0"/>
              </a:rPr>
              <a:t>Check out the tools listed on the slide:</a:t>
            </a:r>
          </a:p>
          <a:p>
            <a:pPr>
              <a:buFont typeface="Wingdings" pitchFamily="2" charset="2"/>
              <a:buChar char="§"/>
            </a:pPr>
            <a:r>
              <a:rPr lang="en-US" sz="1100" kern="1200" dirty="0" smtClean="0">
                <a:solidFill>
                  <a:schemeClr val="tx1"/>
                </a:solidFill>
                <a:effectLst/>
                <a:latin typeface="Arial" pitchFamily="34" charset="0"/>
                <a:ea typeface="+mn-ea"/>
                <a:cs typeface="Arial" pitchFamily="34" charset="0"/>
              </a:rPr>
              <a:t> Google Analytics and </a:t>
            </a:r>
            <a:r>
              <a:rPr lang="en-US" sz="1100" kern="1200" dirty="0" err="1" smtClean="0">
                <a:solidFill>
                  <a:schemeClr val="tx1"/>
                </a:solidFill>
                <a:effectLst/>
                <a:latin typeface="Arial" pitchFamily="34" charset="0"/>
                <a:ea typeface="+mn-ea"/>
                <a:cs typeface="Arial" pitchFamily="34" charset="0"/>
              </a:rPr>
              <a:t>Feedburner</a:t>
            </a:r>
            <a:r>
              <a:rPr lang="en-US" sz="1100" kern="1200" dirty="0" smtClean="0">
                <a:solidFill>
                  <a:schemeClr val="tx1"/>
                </a:solidFill>
                <a:effectLst/>
                <a:latin typeface="Arial" pitchFamily="34" charset="0"/>
                <a:ea typeface="+mn-ea"/>
                <a:cs typeface="Arial" pitchFamily="34" charset="0"/>
              </a:rPr>
              <a:t> are free tools to help analyze your company’s block traffic, subscriber count, keyword optimization, and additional trends. </a:t>
            </a:r>
          </a:p>
          <a:p>
            <a:pPr>
              <a:buFont typeface="Wingdings" pitchFamily="2" charset="2"/>
              <a:buChar char="§"/>
            </a:pPr>
            <a:r>
              <a:rPr lang="en-US" sz="1100" kern="1200" dirty="0" smtClean="0">
                <a:solidFill>
                  <a:schemeClr val="tx1"/>
                </a:solidFill>
                <a:effectLst/>
                <a:latin typeface="Arial" pitchFamily="34" charset="0"/>
                <a:ea typeface="+mn-ea"/>
                <a:cs typeface="Arial" pitchFamily="34" charset="0"/>
              </a:rPr>
              <a:t> </a:t>
            </a:r>
            <a:r>
              <a:rPr lang="en-US" sz="1100" kern="1200" dirty="0" err="1" smtClean="0">
                <a:solidFill>
                  <a:schemeClr val="tx1"/>
                </a:solidFill>
                <a:effectLst/>
                <a:latin typeface="Arial" pitchFamily="34" charset="0"/>
                <a:ea typeface="+mn-ea"/>
                <a:cs typeface="Arial" pitchFamily="34" charset="0"/>
              </a:rPr>
              <a:t>Xinu</a:t>
            </a:r>
            <a:r>
              <a:rPr lang="en-US" sz="1100" kern="1200" dirty="0" smtClean="0">
                <a:solidFill>
                  <a:schemeClr val="tx1"/>
                </a:solidFill>
                <a:effectLst/>
                <a:latin typeface="Arial" pitchFamily="34" charset="0"/>
                <a:ea typeface="+mn-ea"/>
                <a:cs typeface="Arial" pitchFamily="34" charset="0"/>
              </a:rPr>
              <a:t> is also a free resource. You can type in a URL and receive a lot of useful statistics</a:t>
            </a:r>
            <a:r>
              <a:rPr lang="en-US" sz="1100" kern="1200" baseline="0" dirty="0" smtClean="0">
                <a:solidFill>
                  <a:schemeClr val="tx1"/>
                </a:solidFill>
                <a:effectLst/>
                <a:latin typeface="Arial" pitchFamily="34" charset="0"/>
                <a:ea typeface="+mn-ea"/>
                <a:cs typeface="Arial" pitchFamily="34" charset="0"/>
              </a:rPr>
              <a:t> such as</a:t>
            </a:r>
            <a:r>
              <a:rPr lang="en-US" sz="1100" kern="1200" dirty="0" smtClean="0">
                <a:solidFill>
                  <a:schemeClr val="tx1"/>
                </a:solidFill>
                <a:effectLst/>
                <a:latin typeface="Arial" pitchFamily="34" charset="0"/>
                <a:ea typeface="+mn-ea"/>
                <a:cs typeface="Arial" pitchFamily="34" charset="0"/>
              </a:rPr>
              <a:t> search engine optimization,</a:t>
            </a:r>
            <a:r>
              <a:rPr lang="en-US" sz="1100" kern="1200" baseline="0" dirty="0" smtClean="0">
                <a:solidFill>
                  <a:schemeClr val="tx1"/>
                </a:solidFill>
                <a:effectLst/>
                <a:latin typeface="Arial" pitchFamily="34" charset="0"/>
                <a:ea typeface="+mn-ea"/>
                <a:cs typeface="Arial" pitchFamily="34" charset="0"/>
              </a:rPr>
              <a:t> </a:t>
            </a:r>
            <a:r>
              <a:rPr lang="en-US" sz="1100" kern="1200" dirty="0" smtClean="0">
                <a:solidFill>
                  <a:schemeClr val="tx1"/>
                </a:solidFill>
                <a:effectLst/>
                <a:latin typeface="Arial" pitchFamily="34" charset="0"/>
                <a:ea typeface="+mn-ea"/>
                <a:cs typeface="Arial" pitchFamily="34" charset="0"/>
              </a:rPr>
              <a:t>social</a:t>
            </a:r>
            <a:r>
              <a:rPr lang="en-US" sz="1100" kern="1200" baseline="0" dirty="0" smtClean="0">
                <a:solidFill>
                  <a:schemeClr val="tx1"/>
                </a:solidFill>
                <a:effectLst/>
                <a:latin typeface="Arial" pitchFamily="34" charset="0"/>
                <a:ea typeface="+mn-ea"/>
                <a:cs typeface="Arial" pitchFamily="34" charset="0"/>
              </a:rPr>
              <a:t> </a:t>
            </a:r>
            <a:r>
              <a:rPr lang="en-US" sz="1100" kern="1200" dirty="0" smtClean="0">
                <a:solidFill>
                  <a:schemeClr val="tx1"/>
                </a:solidFill>
                <a:effectLst/>
                <a:latin typeface="Arial" pitchFamily="34" charset="0"/>
                <a:ea typeface="+mn-ea"/>
                <a:cs typeface="Arial" pitchFamily="34" charset="0"/>
              </a:rPr>
              <a:t>bookmarking,</a:t>
            </a:r>
            <a:r>
              <a:rPr lang="en-US" sz="1100" kern="1200" baseline="0" dirty="0" smtClean="0">
                <a:solidFill>
                  <a:schemeClr val="tx1"/>
                </a:solidFill>
                <a:effectLst/>
                <a:latin typeface="Arial" pitchFamily="34" charset="0"/>
                <a:ea typeface="+mn-ea"/>
                <a:cs typeface="Arial" pitchFamily="34" charset="0"/>
              </a:rPr>
              <a:t> and </a:t>
            </a:r>
            <a:r>
              <a:rPr lang="en-US" sz="1100" kern="1200" dirty="0" smtClean="0">
                <a:solidFill>
                  <a:schemeClr val="tx1"/>
                </a:solidFill>
                <a:effectLst/>
                <a:latin typeface="Arial" pitchFamily="34" charset="0"/>
                <a:ea typeface="+mn-ea"/>
                <a:cs typeface="Arial" pitchFamily="34" charset="0"/>
              </a:rPr>
              <a:t>more.</a:t>
            </a:r>
          </a:p>
          <a:p>
            <a:pPr>
              <a:buFont typeface="Wingdings" pitchFamily="2" charset="2"/>
              <a:buChar char="§"/>
            </a:pPr>
            <a:r>
              <a:rPr lang="en-US" sz="1100" kern="1200" baseline="0" dirty="0" smtClean="0">
                <a:solidFill>
                  <a:schemeClr val="tx1"/>
                </a:solidFill>
                <a:effectLst/>
                <a:latin typeface="Arial" pitchFamily="34" charset="0"/>
                <a:ea typeface="+mn-ea"/>
                <a:cs typeface="Arial" pitchFamily="34" charset="0"/>
              </a:rPr>
              <a:t> </a:t>
            </a:r>
            <a:r>
              <a:rPr lang="en-US" sz="1100" kern="1200" dirty="0" smtClean="0">
                <a:solidFill>
                  <a:schemeClr val="tx1"/>
                </a:solidFill>
                <a:effectLst/>
                <a:latin typeface="Arial" pitchFamily="34" charset="0"/>
                <a:ea typeface="+mn-ea"/>
                <a:cs typeface="Arial" pitchFamily="34" charset="0"/>
              </a:rPr>
              <a:t>Cisco’s Social</a:t>
            </a:r>
            <a:r>
              <a:rPr lang="en-US" sz="1100" kern="1200" baseline="0" dirty="0" smtClean="0">
                <a:solidFill>
                  <a:schemeClr val="tx1"/>
                </a:solidFill>
                <a:effectLst/>
                <a:latin typeface="Arial" pitchFamily="34" charset="0"/>
                <a:ea typeface="+mn-ea"/>
                <a:cs typeface="Arial" pitchFamily="34" charset="0"/>
              </a:rPr>
              <a:t> M</a:t>
            </a:r>
            <a:r>
              <a:rPr lang="en-US" sz="1100" kern="1200" dirty="0" smtClean="0">
                <a:solidFill>
                  <a:schemeClr val="tx1"/>
                </a:solidFill>
                <a:effectLst/>
                <a:latin typeface="Arial" pitchFamily="34" charset="0"/>
                <a:ea typeface="+mn-ea"/>
                <a:cs typeface="Arial" pitchFamily="34" charset="0"/>
              </a:rPr>
              <a:t>iner offers an excellent way to listen to your customers voice.</a:t>
            </a:r>
          </a:p>
          <a:p>
            <a:r>
              <a:rPr lang="en-US" sz="1100" kern="1200" dirty="0" smtClean="0">
                <a:solidFill>
                  <a:schemeClr val="tx1"/>
                </a:solidFill>
                <a:effectLst/>
                <a:latin typeface="Arial" pitchFamily="34" charset="0"/>
                <a:ea typeface="+mn-ea"/>
                <a:cs typeface="Arial" pitchFamily="34" charset="0"/>
              </a:rPr>
              <a:t> </a:t>
            </a:r>
          </a:p>
          <a:p>
            <a:r>
              <a:rPr lang="en-US" sz="1100" b="1" u="none" kern="1200" dirty="0" smtClean="0">
                <a:solidFill>
                  <a:schemeClr val="tx1"/>
                </a:solidFill>
                <a:effectLst/>
                <a:latin typeface="Arial" pitchFamily="34" charset="0"/>
                <a:ea typeface="+mn-ea"/>
                <a:cs typeface="Arial" pitchFamily="34" charset="0"/>
              </a:rPr>
              <a:t>Return on Investment</a:t>
            </a:r>
            <a:endParaRPr lang="en-US" sz="1100" u="none" kern="1200" dirty="0" smtClean="0">
              <a:solidFill>
                <a:schemeClr val="tx1"/>
              </a:solidFill>
              <a:effectLst/>
              <a:latin typeface="Arial" pitchFamily="34" charset="0"/>
              <a:ea typeface="+mn-ea"/>
              <a:cs typeface="Arial" pitchFamily="34" charset="0"/>
            </a:endParaRPr>
          </a:p>
          <a:p>
            <a:r>
              <a:rPr lang="en-US" sz="1100" kern="1200" dirty="0" smtClean="0">
                <a:solidFill>
                  <a:schemeClr val="tx1"/>
                </a:solidFill>
                <a:effectLst/>
                <a:latin typeface="Arial" pitchFamily="34" charset="0"/>
                <a:ea typeface="+mn-ea"/>
                <a:cs typeface="Arial" pitchFamily="34" charset="0"/>
              </a:rPr>
              <a:t>The most important part is the return on investment. You can determine if there is a correlation between sales and engagement. Additionally, you can determine the number of net new customers thanks to social media marketing. By providing unique promotional code redemptions only on the web, you can see how many people buy with these codes to determine the number of people utilizing your social media sites. Finally, check proactive issue resolution, or the number of issues that were able to be resolved through social media rather than by phone</a:t>
            </a:r>
            <a:r>
              <a:rPr lang="en-US" sz="1100" kern="1200" baseline="0" dirty="0" smtClean="0">
                <a:solidFill>
                  <a:schemeClr val="tx1"/>
                </a:solidFill>
                <a:effectLst/>
                <a:latin typeface="Arial" pitchFamily="34" charset="0"/>
                <a:ea typeface="+mn-ea"/>
                <a:cs typeface="Arial" pitchFamily="34" charset="0"/>
              </a:rPr>
              <a:t> or an </a:t>
            </a:r>
            <a:r>
              <a:rPr lang="en-US" sz="1100" kern="1200" dirty="0" smtClean="0">
                <a:solidFill>
                  <a:schemeClr val="tx1"/>
                </a:solidFill>
                <a:effectLst/>
                <a:latin typeface="Arial" pitchFamily="34" charset="0"/>
                <a:ea typeface="+mn-ea"/>
                <a:cs typeface="Arial" pitchFamily="34" charset="0"/>
              </a:rPr>
              <a:t>in-person meeting.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100" dirty="0" smtClean="0">
                <a:latin typeface="Arial" pitchFamily="34" charset="0"/>
                <a:cs typeface="Arial" pitchFamily="34" charset="0"/>
              </a:rPr>
              <a:t>Here</a:t>
            </a:r>
            <a:r>
              <a:rPr lang="en-US" sz="1100" baseline="0" dirty="0" smtClean="0">
                <a:latin typeface="Arial" pitchFamily="34" charset="0"/>
                <a:cs typeface="Arial" pitchFamily="34" charset="0"/>
              </a:rPr>
              <a:t> is an overview of a 5-week social media marketing plan. You can click the link on the bottom for more information on developing a social media marketing program. </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During the first 2 weeks, you want to think about your goals, audience, and resources. After that, it’s important to research different social media platforms to find the one or ones that best serve your needs. Then develop your strategy.</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During weeks two to four, it’s time for you to find the right people who will be dedicated to your social media strategy. Additionally, there should be some basic guidelines that are agreed on as well as a strategy for measuring </a:t>
            </a:r>
            <a:r>
              <a:rPr lang="en-US" sz="1100" baseline="0" dirty="0" err="1" smtClean="0">
                <a:latin typeface="Arial" pitchFamily="34" charset="0"/>
                <a:cs typeface="Arial" pitchFamily="34" charset="0"/>
              </a:rPr>
              <a:t>ROI</a:t>
            </a:r>
            <a:r>
              <a:rPr lang="en-US" sz="1100" baseline="0" dirty="0" smtClean="0">
                <a:latin typeface="Arial" pitchFamily="34" charset="0"/>
                <a:cs typeface="Arial" pitchFamily="34" charset="0"/>
              </a:rPr>
              <a:t>. We provided some ways to measure </a:t>
            </a:r>
            <a:r>
              <a:rPr lang="en-US" sz="1100" baseline="0" dirty="0" err="1" smtClean="0">
                <a:latin typeface="Arial" pitchFamily="34" charset="0"/>
                <a:cs typeface="Arial" pitchFamily="34" charset="0"/>
              </a:rPr>
              <a:t>ROI</a:t>
            </a:r>
            <a:r>
              <a:rPr lang="en-US" sz="1100" baseline="0" dirty="0" smtClean="0">
                <a:latin typeface="Arial" pitchFamily="34" charset="0"/>
                <a:cs typeface="Arial" pitchFamily="34" charset="0"/>
              </a:rPr>
              <a:t> on the previous slide. It’s impossible to track everything, so prioritize. </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During the fifth week, you want to ensure that your social media strategy is sustainable. Create some best practices and determine how you can support staff in the long run with the program. Be sure to keep updating and measuring your success.</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5CC33AB-C986-4F82-A7D8-63FE7E0F541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100" dirty="0" smtClean="0">
                <a:latin typeface="Arial" pitchFamily="34" charset="0"/>
                <a:cs typeface="Arial" pitchFamily="34" charset="0"/>
              </a:rPr>
              <a:t>We are using social media tools such as blogs,</a:t>
            </a:r>
            <a:r>
              <a:rPr lang="en-US" sz="1100" baseline="0" dirty="0" smtClean="0">
                <a:latin typeface="Arial" pitchFamily="34" charset="0"/>
                <a:cs typeface="Arial" pitchFamily="34" charset="0"/>
              </a:rPr>
              <a:t> Twitter, </a:t>
            </a:r>
            <a:r>
              <a:rPr lang="en-US" sz="1100" baseline="0" dirty="0" err="1" smtClean="0">
                <a:latin typeface="Arial" pitchFamily="34" charset="0"/>
                <a:cs typeface="Arial" pitchFamily="34" charset="0"/>
              </a:rPr>
              <a:t>Facebook</a:t>
            </a:r>
            <a:r>
              <a:rPr lang="en-US" sz="1100" baseline="0" dirty="0" smtClean="0">
                <a:latin typeface="Arial" pitchFamily="34" charset="0"/>
                <a:cs typeface="Arial" pitchFamily="34" charset="0"/>
              </a:rPr>
              <a:t>, YouTube, and communities </a:t>
            </a:r>
            <a:r>
              <a:rPr lang="en-US" sz="1100" dirty="0" smtClean="0">
                <a:latin typeface="Arial" pitchFamily="34" charset="0"/>
                <a:cs typeface="Arial" pitchFamily="34" charset="0"/>
              </a:rPr>
              <a:t>to collaborate with our partners</a:t>
            </a:r>
            <a:r>
              <a:rPr lang="en-US" sz="1100" baseline="0" dirty="0" smtClean="0">
                <a:latin typeface="Arial" pitchFamily="34" charset="0"/>
                <a:cs typeface="Arial" pitchFamily="34" charset="0"/>
              </a:rPr>
              <a:t> and </a:t>
            </a:r>
            <a:r>
              <a:rPr lang="en-US" sz="1100" dirty="0" smtClean="0">
                <a:latin typeface="Arial" pitchFamily="34" charset="0"/>
                <a:cs typeface="Arial" pitchFamily="34" charset="0"/>
              </a:rPr>
              <a:t>customers</a:t>
            </a:r>
            <a:r>
              <a:rPr lang="en-US" sz="1100" baseline="0" dirty="0" smtClean="0">
                <a:latin typeface="Arial" pitchFamily="34" charset="0"/>
                <a:cs typeface="Arial" pitchFamily="34" charset="0"/>
              </a:rPr>
              <a:t>. We encourage you to join the conversation with us.</a:t>
            </a:r>
          </a:p>
        </p:txBody>
      </p:sp>
      <p:sp>
        <p:nvSpPr>
          <p:cNvPr id="60419" name="Slide Number Placeholder 3"/>
          <p:cNvSpPr>
            <a:spLocks noGrp="1"/>
          </p:cNvSpPr>
          <p:nvPr>
            <p:ph type="sldNum" sz="quarter" idx="5"/>
          </p:nvPr>
        </p:nvSpPr>
        <p:spPr bwMode="auto">
          <a:ln>
            <a:miter lim="800000"/>
            <a:headEnd/>
            <a:tailEnd/>
          </a:ln>
        </p:spPr>
        <p:txBody>
          <a:bodyPr numCol="1" compatLnSpc="1">
            <a:prstTxWarp prst="textNoShape">
              <a:avLst/>
            </a:prstTxWarp>
          </a:bodyPr>
          <a:lstStyle/>
          <a:p>
            <a:pPr fontAlgn="base">
              <a:spcBef>
                <a:spcPct val="0"/>
              </a:spcBef>
              <a:spcAft>
                <a:spcPct val="0"/>
              </a:spcAft>
              <a:defRPr/>
            </a:pPr>
            <a:fld id="{8AC38344-9EC7-4F29-A14E-8E5455531379}" type="slidenum">
              <a:rPr lang="en-US"/>
              <a:pPr fontAlgn="base">
                <a:spcBef>
                  <a:spcPct val="0"/>
                </a:spcBef>
                <a:spcAft>
                  <a:spcPct val="0"/>
                </a:spcAft>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D7146D45-FF63-4BF9-BF7E-74BF457C3D5D}" type="slidenum">
              <a:rPr lang="en-US" smtClean="0"/>
              <a:pPr/>
              <a:t>26</a:t>
            </a:fld>
            <a:endParaRPr lang="en-US"/>
          </a:p>
        </p:txBody>
      </p:sp>
    </p:spTree>
    <p:extLst>
      <p:ext uri="{BB962C8B-B14F-4D97-AF65-F5344CB8AC3E}">
        <p14:creationId xmlns="" xmlns:p14="http://schemas.microsoft.com/office/powerpoint/2010/main" xmlns:mv="urn:schemas-microsoft-com:mac:vml" xmlns:mc="http://schemas.openxmlformats.org/markup-compatibility/2006" val="87133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latin typeface="Arial" pitchFamily="34" charset="0"/>
                <a:ea typeface="+mn-ea"/>
                <a:cs typeface="Arial" pitchFamily="34" charset="0"/>
              </a:rPr>
              <a:t>Social media does not replace traditional marketing efforts but becomes one of the key elements within your broader marketing plan.  </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While</a:t>
            </a:r>
            <a:r>
              <a:rPr lang="en-US" sz="1100" kern="1200" baseline="0" dirty="0" smtClean="0">
                <a:solidFill>
                  <a:schemeClr val="tx1"/>
                </a:solidFill>
                <a:latin typeface="Arial" pitchFamily="34" charset="0"/>
                <a:ea typeface="+mn-ea"/>
                <a:cs typeface="Arial" pitchFamily="34" charset="0"/>
              </a:rPr>
              <a:t> social media </a:t>
            </a:r>
            <a:r>
              <a:rPr lang="en-US" sz="1100" kern="1200" dirty="0" smtClean="0">
                <a:solidFill>
                  <a:schemeClr val="tx1"/>
                </a:solidFill>
                <a:latin typeface="Arial" pitchFamily="34" charset="0"/>
                <a:ea typeface="+mn-ea"/>
                <a:cs typeface="Arial" pitchFamily="34" charset="0"/>
              </a:rPr>
              <a:t>provide new ways to engage customers,</a:t>
            </a:r>
            <a:r>
              <a:rPr lang="en-US" sz="1100" kern="1200" baseline="0" dirty="0" smtClean="0">
                <a:solidFill>
                  <a:schemeClr val="tx1"/>
                </a:solidFill>
                <a:latin typeface="Arial" pitchFamily="34" charset="0"/>
                <a:ea typeface="+mn-ea"/>
                <a:cs typeface="Arial" pitchFamily="34" charset="0"/>
              </a:rPr>
              <a:t> you still need your traditional marketing mix for effective overall marketing</a:t>
            </a:r>
            <a:r>
              <a:rPr lang="en-US" sz="1100" kern="1200" dirty="0" smtClean="0">
                <a:solidFill>
                  <a:schemeClr val="tx1"/>
                </a:solidFill>
                <a:latin typeface="Arial" pitchFamily="34" charset="0"/>
                <a:ea typeface="+mn-ea"/>
                <a:cs typeface="Arial" pitchFamily="34" charset="0"/>
              </a:rPr>
              <a:t>. </a:t>
            </a: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While traditional marketing is all about getting attention, such as a magazine ad,</a:t>
            </a:r>
            <a:r>
              <a:rPr lang="en-US" sz="1100" kern="1200" baseline="0" dirty="0" smtClean="0">
                <a:solidFill>
                  <a:schemeClr val="tx1"/>
                </a:solidFill>
                <a:latin typeface="Arial" pitchFamily="34" charset="0"/>
                <a:ea typeface="+mn-ea"/>
                <a:cs typeface="Arial" pitchFamily="34" charset="0"/>
              </a:rPr>
              <a:t> social media marketing is about giving attention. Your customers already know about you and your services. It is up to you to keep them engaged. S</a:t>
            </a:r>
            <a:r>
              <a:rPr lang="en-US" sz="1100" kern="1200" dirty="0" smtClean="0">
                <a:solidFill>
                  <a:schemeClr val="tx1"/>
                </a:solidFill>
                <a:latin typeface="Arial" pitchFamily="34" charset="0"/>
                <a:ea typeface="+mn-ea"/>
                <a:cs typeface="Arial" pitchFamily="34" charset="0"/>
              </a:rPr>
              <a:t>ocial media may help to provide a more informal way for potential customers to ask questions and learn more about your company as well as to develop a “personality” for the company.</a:t>
            </a:r>
            <a:endParaRPr lang="en-US" sz="1100" kern="1200" baseline="0" dirty="0" smtClean="0">
              <a:solidFill>
                <a:schemeClr val="tx1"/>
              </a:solidFill>
              <a:latin typeface="Arial" pitchFamily="34" charset="0"/>
              <a:ea typeface="+mn-ea"/>
              <a:cs typeface="Arial" pitchFamily="34" charset="0"/>
            </a:endParaRPr>
          </a:p>
          <a:p>
            <a:endParaRPr lang="en-US" sz="1100" kern="1200" dirty="0" smtClean="0">
              <a:solidFill>
                <a:schemeClr val="tx1"/>
              </a:solidFill>
              <a:latin typeface="Arial" pitchFamily="34" charset="0"/>
              <a:ea typeface="+mn-ea"/>
              <a:cs typeface="Arial" pitchFamily="34" charset="0"/>
            </a:endParaRPr>
          </a:p>
          <a:p>
            <a:r>
              <a:rPr lang="en-US" sz="1100" kern="1200" dirty="0" smtClean="0">
                <a:solidFill>
                  <a:schemeClr val="tx1"/>
                </a:solidFill>
                <a:latin typeface="Arial" pitchFamily="34" charset="0"/>
                <a:ea typeface="+mn-ea"/>
                <a:cs typeface="Arial" pitchFamily="34" charset="0"/>
              </a:rPr>
              <a:t>It</a:t>
            </a:r>
            <a:r>
              <a:rPr lang="en-US" sz="1100" kern="1200" baseline="0" dirty="0" smtClean="0">
                <a:solidFill>
                  <a:schemeClr val="tx1"/>
                </a:solidFill>
                <a:latin typeface="Arial" pitchFamily="34" charset="0"/>
                <a:ea typeface="+mn-ea"/>
                <a:cs typeface="Arial" pitchFamily="34" charset="0"/>
              </a:rPr>
              <a:t> is key to understand that t</a:t>
            </a:r>
            <a:r>
              <a:rPr lang="en-US" sz="1100" kern="1200" dirty="0" smtClean="0">
                <a:solidFill>
                  <a:schemeClr val="tx1"/>
                </a:solidFill>
                <a:latin typeface="Arial" pitchFamily="34" charset="0"/>
                <a:ea typeface="+mn-ea"/>
                <a:cs typeface="Arial" pitchFamily="34" charset="0"/>
              </a:rPr>
              <a:t>he web supports</a:t>
            </a:r>
            <a:r>
              <a:rPr lang="en-US" sz="1100" kern="1200" baseline="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more informed customers,</a:t>
            </a:r>
            <a:r>
              <a:rPr lang="en-US" sz="1100" kern="1200" baseline="0" dirty="0" smtClean="0">
                <a:solidFill>
                  <a:schemeClr val="tx1"/>
                </a:solidFill>
                <a:latin typeface="Arial" pitchFamily="34" charset="0"/>
                <a:ea typeface="+mn-ea"/>
                <a:cs typeface="Arial" pitchFamily="34" charset="0"/>
              </a:rPr>
              <a:t> helping them </a:t>
            </a:r>
            <a:r>
              <a:rPr lang="en-US" sz="1100" kern="1200" dirty="0" smtClean="0">
                <a:solidFill>
                  <a:schemeClr val="tx1"/>
                </a:solidFill>
                <a:latin typeface="Arial" pitchFamily="34" charset="0"/>
                <a:ea typeface="+mn-ea"/>
                <a:cs typeface="Arial" pitchFamily="34" charset="0"/>
              </a:rPr>
              <a:t>to verify, compare, and check information. Online media is much more task-oriented. Thus, web marketing is all about the tasks:</a:t>
            </a:r>
            <a:r>
              <a:rPr lang="en-US" sz="1100" kern="1200" baseline="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helping customers complete the tasks they have set out to do.</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7146D45-FF63-4BF9-BF7E-74BF457C3D5D}" type="slidenum">
              <a:rPr lang="en-US" smtClean="0"/>
              <a:pPr/>
              <a:t>3</a:t>
            </a:fld>
            <a:endParaRPr lang="en-US"/>
          </a:p>
        </p:txBody>
      </p:sp>
    </p:spTree>
    <p:extLst>
      <p:ext uri="{BB962C8B-B14F-4D97-AF65-F5344CB8AC3E}">
        <p14:creationId xmlns="" xmlns:p14="http://schemas.microsoft.com/office/powerpoint/2010/main" xmlns:mv="urn:schemas-microsoft-com:mac:vml" xmlns:mc="http://schemas.openxmlformats.org/markup-compatibility/2006" val="63961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txBox="1">
            <a:spLocks noGrp="1" noChangeArrowheads="1"/>
          </p:cNvSpPr>
          <p:nvPr/>
        </p:nvSpPr>
        <p:spPr bwMode="auto">
          <a:xfrm>
            <a:off x="5800725" y="8679868"/>
            <a:ext cx="795338" cy="28728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18467" tIns="0" rIns="18467" bIns="0" anchor="b"/>
          <a:lstStyle>
            <a:lvl1pPr defTabSz="885825" eaLnBrk="0" hangingPunct="0">
              <a:defRPr>
                <a:solidFill>
                  <a:schemeClr val="tx1"/>
                </a:solidFill>
                <a:latin typeface="Arial" pitchFamily="34" charset="0"/>
                <a:cs typeface="Arial" pitchFamily="34" charset="0"/>
              </a:defRPr>
            </a:lvl1pPr>
            <a:lvl2pPr marL="742950" indent="-285750" defTabSz="885825" eaLnBrk="0" hangingPunct="0">
              <a:defRPr>
                <a:solidFill>
                  <a:schemeClr val="tx1"/>
                </a:solidFill>
                <a:latin typeface="Arial" pitchFamily="34" charset="0"/>
                <a:cs typeface="Arial" pitchFamily="34" charset="0"/>
              </a:defRPr>
            </a:lvl2pPr>
            <a:lvl3pPr marL="1143000" indent="-228600" defTabSz="885825" eaLnBrk="0" hangingPunct="0">
              <a:defRPr>
                <a:solidFill>
                  <a:schemeClr val="tx1"/>
                </a:solidFill>
                <a:latin typeface="Arial" pitchFamily="34" charset="0"/>
                <a:cs typeface="Arial" pitchFamily="34" charset="0"/>
              </a:defRPr>
            </a:lvl3pPr>
            <a:lvl4pPr marL="1600200" indent="-228600" defTabSz="885825" eaLnBrk="0" hangingPunct="0">
              <a:defRPr>
                <a:solidFill>
                  <a:schemeClr val="tx1"/>
                </a:solidFill>
                <a:latin typeface="Arial" pitchFamily="34" charset="0"/>
                <a:cs typeface="Arial" pitchFamily="34" charset="0"/>
              </a:defRPr>
            </a:lvl4pPr>
            <a:lvl5pPr marL="2057400" indent="-228600" defTabSz="885825" eaLnBrk="0" hangingPunct="0">
              <a:defRPr>
                <a:solidFill>
                  <a:schemeClr val="tx1"/>
                </a:solidFill>
                <a:latin typeface="Arial" pitchFamily="34" charset="0"/>
                <a:cs typeface="Arial" pitchFamily="34" charset="0"/>
              </a:defRPr>
            </a:lvl5pPr>
            <a:lvl6pPr marL="2514600" indent="-228600" defTabSz="8858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858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858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85825" eaLnBrk="0" fontAlgn="base" hangingPunct="0">
              <a:spcBef>
                <a:spcPct val="0"/>
              </a:spcBef>
              <a:spcAft>
                <a:spcPct val="0"/>
              </a:spcAft>
              <a:defRPr>
                <a:solidFill>
                  <a:schemeClr val="tx1"/>
                </a:solidFill>
                <a:latin typeface="Arial" pitchFamily="34" charset="0"/>
                <a:cs typeface="Arial" pitchFamily="34" charset="0"/>
              </a:defRPr>
            </a:lvl9pPr>
          </a:lstStyle>
          <a:p>
            <a:pPr algn="r"/>
            <a:fld id="{93103052-0381-42F1-A2DC-51C434B14BC9}" type="slidenum">
              <a:rPr lang="en-US" sz="800">
                <a:latin typeface="Calibri" pitchFamily="34" charset="0"/>
              </a:rPr>
              <a:pPr algn="r"/>
              <a:t>4</a:t>
            </a:fld>
            <a:endParaRPr lang="en-US" sz="800">
              <a:latin typeface="Calibri"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62468" name="Rectangle 3"/>
          <p:cNvSpPr>
            <a:spLocks noGrp="1" noChangeArrowheads="1"/>
          </p:cNvSpPr>
          <p:nvPr>
            <p:ph type="body" idx="1"/>
          </p:nvPr>
        </p:nvSpPr>
        <p:spPr bwMode="auto">
          <a:xfrm>
            <a:off x="395289" y="4378669"/>
            <a:ext cx="5989637" cy="4252780"/>
          </a:xfr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r>
              <a:rPr lang="en-GB" sz="1100" dirty="0" smtClean="0">
                <a:latin typeface="Arial" pitchFamily="34" charset="0"/>
                <a:cs typeface="Arial" pitchFamily="34" charset="0"/>
              </a:rPr>
              <a:t>We</a:t>
            </a:r>
            <a:r>
              <a:rPr lang="en-GB" sz="1100" baseline="0" dirty="0" smtClean="0">
                <a:latin typeface="Arial" pitchFamily="34" charset="0"/>
                <a:cs typeface="Arial" pitchFamily="34" charset="0"/>
              </a:rPr>
              <a:t> will be discussing </a:t>
            </a:r>
            <a:r>
              <a:rPr lang="en-GB" sz="1100" dirty="0" smtClean="0">
                <a:latin typeface="Arial" pitchFamily="34" charset="0"/>
                <a:cs typeface="Arial" pitchFamily="34" charset="0"/>
              </a:rPr>
              <a:t>three key outlets: the</a:t>
            </a:r>
            <a:r>
              <a:rPr lang="en-GB" sz="1100" baseline="0" dirty="0" smtClean="0">
                <a:latin typeface="Arial" pitchFamily="34" charset="0"/>
                <a:cs typeface="Arial" pitchFamily="34" charset="0"/>
              </a:rPr>
              <a:t> company webpage, video, and social media sites. To be most effective, these outlets need to be integrated. For instance, you can embed videos into the company webpage and into social media sites as well as integrate social media into the company webpage.</a:t>
            </a:r>
          </a:p>
          <a:p>
            <a:pPr algn="l" eaLnBrk="1" hangingPunct="1">
              <a:spcBef>
                <a:spcPct val="0"/>
              </a:spcBef>
            </a:pPr>
            <a:endParaRPr lang="en-GB" sz="1100" baseline="0" dirty="0" smtClean="0">
              <a:latin typeface="Arial" pitchFamily="34" charset="0"/>
              <a:cs typeface="Arial" pitchFamily="34" charset="0"/>
            </a:endParaRPr>
          </a:p>
          <a:p>
            <a:pPr algn="l" eaLnBrk="1" hangingPunct="1">
              <a:spcBef>
                <a:spcPct val="0"/>
              </a:spcBef>
            </a:pPr>
            <a:r>
              <a:rPr lang="en-GB" sz="1100" baseline="0" dirty="0" smtClean="0">
                <a:latin typeface="Arial" pitchFamily="34" charset="0"/>
                <a:cs typeface="Arial" pitchFamily="34" charset="0"/>
              </a:rPr>
              <a:t>Because all of the outlets tie together, your marketing strategy determines which ones you focus on and how you want to combine the three outlets to develop a strong web 2.0 strategy.</a:t>
            </a:r>
            <a:endParaRPr lang="en-GB" sz="1100"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6BE1F6E7-3612-4BEB-81F2-FAC4CE2D7313}" type="slidenum">
              <a:rPr lang="en-US"/>
              <a:pPr/>
              <a:t>5</a:t>
            </a:fld>
            <a:endParaRPr lang="en-US"/>
          </a:p>
        </p:txBody>
      </p:sp>
      <p:sp>
        <p:nvSpPr>
          <p:cNvPr id="929794" name="Rectangle 2"/>
          <p:cNvSpPr>
            <a:spLocks noGrp="1" noRot="1" noChangeAspect="1" noChangeArrowheads="1" noTextEdit="1"/>
          </p:cNvSpPr>
          <p:nvPr>
            <p:ph type="sldImg"/>
          </p:nvPr>
        </p:nvSpPr>
        <p:spPr>
          <a:ln/>
        </p:spPr>
      </p:sp>
      <p:sp>
        <p:nvSpPr>
          <p:cNvPr id="92979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The first outlet</a:t>
            </a:r>
            <a:r>
              <a:rPr lang="en-US" sz="1100" baseline="0" dirty="0" smtClean="0">
                <a:latin typeface="Arial" pitchFamily="34" charset="0"/>
                <a:cs typeface="Arial" pitchFamily="34" charset="0"/>
              </a:rPr>
              <a:t> is the company webpage. This is arguably the m</a:t>
            </a:r>
            <a:r>
              <a:rPr lang="en-US" sz="1100" dirty="0" smtClean="0">
                <a:latin typeface="Arial" pitchFamily="34" charset="0"/>
                <a:cs typeface="Arial" pitchFamily="34" charset="0"/>
              </a:rPr>
              <a:t>ost important because</a:t>
            </a:r>
            <a:r>
              <a:rPr lang="en-US" sz="1100" baseline="0" dirty="0" smtClean="0">
                <a:latin typeface="Arial" pitchFamily="34" charset="0"/>
                <a:cs typeface="Arial" pitchFamily="34" charset="0"/>
              </a:rPr>
              <a:t> the company webpage is the first go-to location for any customer or potential customer. Your company website should act as a hub for all your social media activities.</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latin typeface="Arial" pitchFamily="34" charset="0"/>
                <a:ea typeface="+mn-ea"/>
                <a:cs typeface="Arial" pitchFamily="34" charset="0"/>
              </a:rPr>
              <a:t>When developing the company website, the goal is to empower an impatient customer. Almost all customers are on your website to get something specific. Instead of attempting to manipulate emotions or sell your customer on something they haven't thought about, your website’s role is to assist your customers in getting what they want.</a:t>
            </a:r>
          </a:p>
          <a:p>
            <a:endParaRPr lang="en" sz="1100" kern="1200" dirty="0" smtClean="0">
              <a:solidFill>
                <a:schemeClr val="tx1"/>
              </a:solidFill>
              <a:latin typeface="Arial" pitchFamily="34" charset="0"/>
              <a:ea typeface="+mn-ea"/>
              <a:cs typeface="Arial" pitchFamily="34" charset="0"/>
            </a:endParaRPr>
          </a:p>
          <a:p>
            <a:r>
              <a:rPr lang="en-US" sz="1100" b="1" kern="1200" dirty="0" smtClean="0">
                <a:solidFill>
                  <a:schemeClr val="tx1"/>
                </a:solidFill>
                <a:latin typeface="Arial" pitchFamily="34" charset="0"/>
                <a:ea typeface="+mn-ea"/>
                <a:cs typeface="Arial" pitchFamily="34" charset="0"/>
              </a:rPr>
              <a:t>DO</a:t>
            </a:r>
            <a:endParaRPr lang="en-US" sz="1100" b="0" kern="1200" dirty="0" smtClean="0">
              <a:solidFill>
                <a:schemeClr val="tx1"/>
              </a:solidFill>
              <a:latin typeface="Arial" pitchFamily="34" charset="0"/>
              <a:ea typeface="+mn-ea"/>
              <a:cs typeface="Arial" pitchFamily="34" charset="0"/>
            </a:endParaRPr>
          </a:p>
          <a:p>
            <a:endParaRPr lang="en" sz="1100" b="0" kern="1200" dirty="0" smtClean="0">
              <a:solidFill>
                <a:schemeClr val="tx1"/>
              </a:solidFill>
              <a:latin typeface="Arial" pitchFamily="34" charset="0"/>
              <a:ea typeface="+mn-ea"/>
              <a:cs typeface="Arial" pitchFamily="34" charset="0"/>
            </a:endParaRPr>
          </a:p>
          <a:p>
            <a:r>
              <a:rPr lang="en-US" sz="1100" b="1" u="none" kern="1200" dirty="0" smtClean="0">
                <a:solidFill>
                  <a:schemeClr val="tx1"/>
                </a:solidFill>
                <a:latin typeface="Arial" pitchFamily="34" charset="0"/>
                <a:ea typeface="+mn-ea"/>
                <a:cs typeface="Arial" pitchFamily="34" charset="0"/>
              </a:rPr>
              <a:t>Prioritize your customer’s time</a:t>
            </a:r>
          </a:p>
          <a:p>
            <a:r>
              <a:rPr lang="en-US" sz="1100" b="0" u="none" kern="1200" dirty="0" smtClean="0">
                <a:solidFill>
                  <a:schemeClr val="tx1"/>
                </a:solidFill>
                <a:latin typeface="Arial" pitchFamily="34" charset="0"/>
                <a:ea typeface="+mn-ea"/>
                <a:cs typeface="Arial" pitchFamily="34" charset="0"/>
              </a:rPr>
              <a:t>Think about how much time your website wastes telling your customers what they already know and pushing</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new products. Your customers’ time on your</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website is valuable;</a:t>
            </a:r>
            <a:r>
              <a:rPr lang="en-US" sz="1100" b="0" u="none" kern="1200" baseline="0" dirty="0" smtClean="0">
                <a:solidFill>
                  <a:schemeClr val="tx1"/>
                </a:solidFill>
                <a:latin typeface="Arial" pitchFamily="34" charset="0"/>
                <a:ea typeface="+mn-ea"/>
                <a:cs typeface="Arial" pitchFamily="34" charset="0"/>
              </a:rPr>
              <a:t> don’t waste it</a:t>
            </a:r>
            <a:r>
              <a:rPr lang="en-US" sz="1100" b="0" u="none" kern="1200" dirty="0" smtClean="0">
                <a:solidFill>
                  <a:schemeClr val="tx1"/>
                </a:solidFill>
                <a:latin typeface="Arial" pitchFamily="34" charset="0"/>
                <a:ea typeface="+mn-ea"/>
                <a:cs typeface="Arial" pitchFamily="34" charset="0"/>
              </a:rPr>
              <a:t>.</a:t>
            </a:r>
          </a:p>
          <a:p>
            <a:endParaRPr lang="en" sz="1100" b="0" u="none" kern="1200" dirty="0" smtClean="0">
              <a:solidFill>
                <a:schemeClr val="tx1"/>
              </a:solidFill>
              <a:latin typeface="Arial" pitchFamily="34" charset="0"/>
              <a:ea typeface="+mn-ea"/>
              <a:cs typeface="Arial" pitchFamily="34" charset="0"/>
            </a:endParaRPr>
          </a:p>
          <a:p>
            <a:r>
              <a:rPr lang="en-US" sz="1100" b="0" u="none" kern="1200" dirty="0" smtClean="0">
                <a:solidFill>
                  <a:schemeClr val="tx1"/>
                </a:solidFill>
                <a:latin typeface="Arial" pitchFamily="34" charset="0"/>
                <a:ea typeface="+mn-ea"/>
                <a:cs typeface="Arial" pitchFamily="34" charset="0"/>
              </a:rPr>
              <a:t>Gerry McGovern tells us that the customer is on your website because they are interested in your product; keep that in mind when developing the page. As an example, most airline</a:t>
            </a:r>
            <a:r>
              <a:rPr lang="en-US" sz="1100" b="0" u="none" kern="1200" baseline="0" dirty="0" smtClean="0">
                <a:solidFill>
                  <a:schemeClr val="tx1"/>
                </a:solidFill>
                <a:latin typeface="Arial" pitchFamily="34" charset="0"/>
                <a:ea typeface="+mn-ea"/>
                <a:cs typeface="Arial" pitchFamily="34" charset="0"/>
              </a:rPr>
              <a:t> travel websites work because the website does not start off with an elaborate page that promotes the airline. Instead, it takes you directly to the task for which most of us visit the website: to reserve a ticket, do a price comparison, check flight status, etc.</a:t>
            </a:r>
            <a:endParaRPr lang="en-US" sz="1100" b="0" u="none" kern="1200" dirty="0" smtClean="0">
              <a:solidFill>
                <a:schemeClr val="tx1"/>
              </a:solidFill>
              <a:latin typeface="Arial" pitchFamily="34" charset="0"/>
              <a:ea typeface="+mn-ea"/>
              <a:cs typeface="Arial" pitchFamily="34" charset="0"/>
            </a:endParaRPr>
          </a:p>
          <a:p>
            <a:endParaRPr lang="en" sz="1100" b="0" u="sng" kern="1200" dirty="0" smtClean="0">
              <a:solidFill>
                <a:schemeClr val="tx1"/>
              </a:solidFill>
              <a:latin typeface="Arial" pitchFamily="34" charset="0"/>
              <a:ea typeface="+mn-ea"/>
              <a:cs typeface="Arial" pitchFamily="34" charset="0"/>
            </a:endParaRPr>
          </a:p>
          <a:p>
            <a:r>
              <a:rPr lang="en-US" sz="1100" b="1" u="none" kern="1200" dirty="0" smtClean="0">
                <a:solidFill>
                  <a:schemeClr val="tx1"/>
                </a:solidFill>
                <a:latin typeface="Arial" pitchFamily="34" charset="0"/>
                <a:ea typeface="+mn-ea"/>
                <a:cs typeface="Arial" pitchFamily="34" charset="0"/>
              </a:rPr>
              <a:t>Invest in search engine optimization</a:t>
            </a:r>
          </a:p>
          <a:p>
            <a:r>
              <a:rPr lang="en-US" sz="1100" b="0" u="none" kern="1200" dirty="0" smtClean="0">
                <a:solidFill>
                  <a:schemeClr val="tx1"/>
                </a:solidFill>
                <a:latin typeface="Arial" pitchFamily="34" charset="0"/>
                <a:ea typeface="+mn-ea"/>
                <a:cs typeface="Arial" pitchFamily="34" charset="0"/>
              </a:rPr>
              <a:t>Customers want to be able to find what they want quickly. Search is 90% effort and 10% technology; simply including a search engine on the website is not enough to meet the needs of your</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customers. How you optimize your search engine is extremely important. When searching, on average, 42% of people click on the first result and 90% of people click on a result that is on the first page. More people have probably been on the top of Mount Everest than have been to the tenth page in search results.</a:t>
            </a:r>
          </a:p>
          <a:p>
            <a:endParaRPr lang="en" sz="1100" b="0" u="none" kern="1200" dirty="0" smtClean="0">
              <a:solidFill>
                <a:schemeClr val="tx1"/>
              </a:solidFill>
              <a:latin typeface="Arial" pitchFamily="34" charset="0"/>
              <a:ea typeface="+mn-ea"/>
              <a:cs typeface="Arial" pitchFamily="34" charset="0"/>
            </a:endParaRPr>
          </a:p>
          <a:p>
            <a:r>
              <a:rPr lang="en-US" sz="1100" b="0" u="none" kern="1200" dirty="0" smtClean="0">
                <a:solidFill>
                  <a:schemeClr val="tx1"/>
                </a:solidFill>
                <a:latin typeface="Arial" pitchFamily="34" charset="0"/>
                <a:ea typeface="+mn-ea"/>
                <a:cs typeface="Arial" pitchFamily="34" charset="0"/>
              </a:rPr>
              <a:t>To optimize your search, you have to know the words that your customers are using and you have to use these words in your content. Your customers set the language. </a:t>
            </a:r>
          </a:p>
          <a:p>
            <a:endParaRPr lang="en" sz="1100" b="0" u="sng" kern="1200" dirty="0" smtClean="0">
              <a:solidFill>
                <a:schemeClr val="tx1"/>
              </a:solidFill>
              <a:latin typeface="Arial" pitchFamily="34" charset="0"/>
              <a:ea typeface="+mn-ea"/>
              <a:cs typeface="Arial" pitchFamily="34" charset="0"/>
            </a:endParaRPr>
          </a:p>
          <a:p>
            <a:r>
              <a:rPr lang="en-US" sz="1100" b="1" u="none" kern="1200" dirty="0" smtClean="0">
                <a:solidFill>
                  <a:schemeClr val="tx1"/>
                </a:solidFill>
                <a:latin typeface="Arial" pitchFamily="34" charset="0"/>
                <a:ea typeface="+mn-ea"/>
                <a:cs typeface="Arial" pitchFamily="34" charset="0"/>
              </a:rPr>
              <a:t>Simplify</a:t>
            </a:r>
          </a:p>
          <a:p>
            <a:r>
              <a:rPr lang="en-US" sz="1100" b="0" u="none" kern="1200" dirty="0" smtClean="0">
                <a:solidFill>
                  <a:schemeClr val="tx1"/>
                </a:solidFill>
                <a:latin typeface="Arial" pitchFamily="34" charset="0"/>
                <a:ea typeface="+mn-ea"/>
                <a:cs typeface="Arial" pitchFamily="34" charset="0"/>
              </a:rPr>
              <a:t>Simplicity is easy to say but hard to achieve. Consider Google:</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Google has decided to prioritize searching as a simple task, which is why the search bar is the largest thing you see on the homepage. If you want to go to Google news, email, or shopping, you must click on additional links. It starts with understanding the customers' priorities.</a:t>
            </a:r>
          </a:p>
          <a:p>
            <a:endParaRPr lang="en" sz="1100" b="0" u="none" kern="1200" dirty="0" smtClean="0">
              <a:solidFill>
                <a:schemeClr val="tx1"/>
              </a:solidFill>
              <a:latin typeface="Arial" pitchFamily="34" charset="0"/>
              <a:ea typeface="+mn-ea"/>
              <a:cs typeface="Arial" pitchFamily="34" charset="0"/>
            </a:endParaRPr>
          </a:p>
          <a:p>
            <a:r>
              <a:rPr lang="en-US" sz="1100" b="0" u="none" kern="1200" dirty="0" smtClean="0">
                <a:solidFill>
                  <a:schemeClr val="tx1"/>
                </a:solidFill>
                <a:latin typeface="Arial" pitchFamily="34" charset="0"/>
                <a:ea typeface="+mn-ea"/>
                <a:cs typeface="Arial" pitchFamily="34" charset="0"/>
              </a:rPr>
              <a:t>Keep your navigation</a:t>
            </a:r>
            <a:r>
              <a:rPr lang="en-US" sz="1100" b="0" u="none" kern="1200" baseline="0" dirty="0" smtClean="0">
                <a:solidFill>
                  <a:schemeClr val="tx1"/>
                </a:solidFill>
                <a:latin typeface="Arial" pitchFamily="34" charset="0"/>
                <a:ea typeface="+mn-ea"/>
                <a:cs typeface="Arial" pitchFamily="34" charset="0"/>
              </a:rPr>
              <a:t> simple and </a:t>
            </a:r>
            <a:r>
              <a:rPr lang="en-US" sz="1100" b="0" u="none" kern="1200" dirty="0" smtClean="0">
                <a:solidFill>
                  <a:schemeClr val="tx1"/>
                </a:solidFill>
                <a:latin typeface="Arial" pitchFamily="34" charset="0"/>
                <a:ea typeface="+mn-ea"/>
                <a:cs typeface="Arial" pitchFamily="34" charset="0"/>
              </a:rPr>
              <a:t> easy to follow. Take your homepage seriously and try to include the most important tasks on that page. For example, when you go to a hotel website, the homepage</a:t>
            </a:r>
            <a:r>
              <a:rPr lang="en-US" sz="1100" b="0" u="none" kern="1200" baseline="0" dirty="0" smtClean="0">
                <a:solidFill>
                  <a:schemeClr val="tx1"/>
                </a:solidFill>
                <a:latin typeface="Arial" pitchFamily="34" charset="0"/>
                <a:ea typeface="+mn-ea"/>
                <a:cs typeface="Arial" pitchFamily="34" charset="0"/>
              </a:rPr>
              <a:t> typically provides information on how to </a:t>
            </a:r>
            <a:r>
              <a:rPr lang="en-US" sz="1100" b="0" u="none" kern="1200" dirty="0" smtClean="0">
                <a:solidFill>
                  <a:schemeClr val="tx1"/>
                </a:solidFill>
                <a:latin typeface="Arial" pitchFamily="34" charset="0"/>
                <a:ea typeface="+mn-ea"/>
                <a:cs typeface="Arial" pitchFamily="34" charset="0"/>
              </a:rPr>
              <a:t>book the hotel.</a:t>
            </a:r>
          </a:p>
          <a:p>
            <a:endParaRPr lang="en" sz="1100" b="0" u="none" kern="1200" dirty="0" smtClean="0">
              <a:solidFill>
                <a:schemeClr val="tx1"/>
              </a:solidFill>
              <a:latin typeface="Arial" pitchFamily="34" charset="0"/>
              <a:ea typeface="+mn-ea"/>
              <a:cs typeface="Arial" pitchFamily="34" charset="0"/>
            </a:endParaRPr>
          </a:p>
          <a:p>
            <a:r>
              <a:rPr lang="en-US" sz="1100" b="0" u="none" kern="1200" dirty="0" smtClean="0">
                <a:solidFill>
                  <a:schemeClr val="tx1"/>
                </a:solidFill>
                <a:latin typeface="Arial" pitchFamily="34" charset="0"/>
                <a:ea typeface="+mn-ea"/>
                <a:cs typeface="Arial" pitchFamily="34" charset="0"/>
              </a:rPr>
              <a:t>Keep contact information accessible.</a:t>
            </a:r>
            <a:r>
              <a:rPr lang="en-US" sz="1100" b="0" u="none" kern="1200" baseline="0" dirty="0" smtClean="0">
                <a:solidFill>
                  <a:schemeClr val="tx1"/>
                </a:solidFill>
                <a:latin typeface="Arial" pitchFamily="34" charset="0"/>
                <a:ea typeface="+mn-ea"/>
                <a:cs typeface="Arial" pitchFamily="34" charset="0"/>
              </a:rPr>
              <a:t> E</a:t>
            </a:r>
            <a:r>
              <a:rPr lang="en-US" sz="1100" b="0" u="none" kern="1200" dirty="0" smtClean="0">
                <a:solidFill>
                  <a:schemeClr val="tx1"/>
                </a:solidFill>
                <a:latin typeface="Arial" pitchFamily="34" charset="0"/>
                <a:ea typeface="+mn-ea"/>
                <a:cs typeface="Arial" pitchFamily="34" charset="0"/>
              </a:rPr>
              <a:t>nsure sound functionality at any download speed or with any browser.</a:t>
            </a:r>
            <a:r>
              <a:rPr lang="en-US" sz="1100" b="0" u="none" kern="1200" baseline="0" dirty="0" smtClean="0">
                <a:solidFill>
                  <a:schemeClr val="tx1"/>
                </a:solidFill>
                <a:latin typeface="Arial" pitchFamily="34" charset="0"/>
                <a:ea typeface="+mn-ea"/>
                <a:cs typeface="Arial" pitchFamily="34" charset="0"/>
              </a:rPr>
              <a:t> A</a:t>
            </a:r>
            <a:r>
              <a:rPr lang="en-US" sz="1100" b="0" u="none" kern="1200" dirty="0" smtClean="0">
                <a:solidFill>
                  <a:schemeClr val="tx1"/>
                </a:solidFill>
                <a:latin typeface="Arial" pitchFamily="34" charset="0"/>
                <a:ea typeface="+mn-ea"/>
                <a:cs typeface="Arial" pitchFamily="34" charset="0"/>
              </a:rPr>
              <a:t>nd periodically check to make sure all of your links are working.</a:t>
            </a:r>
          </a:p>
          <a:p>
            <a:endParaRPr lang="en-US" sz="1100" b="0" u="none"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1" u="none" kern="1200" dirty="0" smtClean="0">
                <a:solidFill>
                  <a:schemeClr val="tx1"/>
                </a:solidFill>
                <a:latin typeface="Arial" pitchFamily="34" charset="0"/>
                <a:ea typeface="+mn-ea"/>
                <a:cs typeface="Arial" pitchFamily="34" charset="0"/>
              </a:rPr>
              <a:t>Tip: Customer attention goes to the top right</a:t>
            </a:r>
            <a:r>
              <a:rPr lang="en-US" sz="1100" b="0" i="1" u="none" kern="1200" baseline="0" dirty="0" smtClean="0">
                <a:solidFill>
                  <a:schemeClr val="tx1"/>
                </a:solidFill>
                <a:latin typeface="Arial" pitchFamily="34" charset="0"/>
                <a:ea typeface="+mn-ea"/>
                <a:cs typeface="Arial" pitchFamily="34" charset="0"/>
              </a:rPr>
              <a:t> corner of the webpage; put your key information there.</a:t>
            </a:r>
            <a:endParaRPr lang="en-US" sz="1100" b="0" i="1" u="none" kern="1200" dirty="0" smtClean="0">
              <a:solidFill>
                <a:schemeClr val="tx1"/>
              </a:solidFill>
              <a:latin typeface="Arial" pitchFamily="34" charset="0"/>
              <a:ea typeface="+mn-ea"/>
              <a:cs typeface="Arial" pitchFamily="34" charset="0"/>
            </a:endParaRPr>
          </a:p>
          <a:p>
            <a:endParaRPr lang="en-US" sz="1100" b="0" u="none" kern="1200" dirty="0" smtClean="0">
              <a:solidFill>
                <a:schemeClr val="tx1"/>
              </a:solidFill>
              <a:latin typeface="Arial" pitchFamily="34" charset="0"/>
              <a:ea typeface="+mn-ea"/>
              <a:cs typeface="Arial" pitchFamily="34" charset="0"/>
            </a:endParaRPr>
          </a:p>
          <a:p>
            <a:endParaRPr lang="en" sz="1100" b="0" u="sng" kern="1200" dirty="0" smtClean="0">
              <a:solidFill>
                <a:schemeClr val="tx1"/>
              </a:solidFill>
              <a:latin typeface="Arial" pitchFamily="34" charset="0"/>
              <a:ea typeface="+mn-ea"/>
              <a:cs typeface="Arial" pitchFamily="34" charset="0"/>
            </a:endParaRPr>
          </a:p>
          <a:p>
            <a:r>
              <a:rPr lang="en-US" sz="1100" b="1" u="none" kern="1200" dirty="0" smtClean="0">
                <a:solidFill>
                  <a:schemeClr val="tx1"/>
                </a:solidFill>
                <a:latin typeface="Arial" pitchFamily="34" charset="0"/>
                <a:ea typeface="+mn-ea"/>
                <a:cs typeface="Arial" pitchFamily="34" charset="0"/>
              </a:rPr>
              <a:t>DON’T</a:t>
            </a:r>
          </a:p>
          <a:p>
            <a:endParaRPr lang="en" sz="1100" b="1" u="sng" kern="1200" dirty="0" smtClean="0">
              <a:solidFill>
                <a:schemeClr val="tx1"/>
              </a:solidFill>
              <a:latin typeface="Arial" pitchFamily="34" charset="0"/>
              <a:ea typeface="+mn-ea"/>
              <a:cs typeface="Arial" pitchFamily="34" charset="0"/>
            </a:endParaRPr>
          </a:p>
          <a:p>
            <a:r>
              <a:rPr lang="en-US" sz="1100" b="1" u="none" kern="1200" dirty="0" smtClean="0">
                <a:solidFill>
                  <a:schemeClr val="tx1"/>
                </a:solidFill>
                <a:latin typeface="Arial" pitchFamily="34" charset="0"/>
                <a:ea typeface="+mn-ea"/>
                <a:cs typeface="Arial" pitchFamily="34" charset="0"/>
              </a:rPr>
              <a:t>Develop Flash, Java, and JavaScript introductions</a:t>
            </a:r>
          </a:p>
          <a:p>
            <a:r>
              <a:rPr lang="en-US" sz="1100" b="0" u="none" kern="1200" dirty="0" smtClean="0">
                <a:solidFill>
                  <a:schemeClr val="tx1"/>
                </a:solidFill>
                <a:latin typeface="Arial" pitchFamily="34" charset="0"/>
                <a:ea typeface="+mn-ea"/>
                <a:cs typeface="Arial" pitchFamily="34" charset="0"/>
              </a:rPr>
              <a:t>Not everyone has them installed</a:t>
            </a:r>
            <a:r>
              <a:rPr lang="en-US" sz="1100" b="0" u="none" kern="1200" baseline="0" dirty="0" smtClean="0">
                <a:solidFill>
                  <a:schemeClr val="tx1"/>
                </a:solidFill>
                <a:latin typeface="Arial" pitchFamily="34" charset="0"/>
                <a:ea typeface="+mn-ea"/>
                <a:cs typeface="Arial" pitchFamily="34" charset="0"/>
              </a:rPr>
              <a:t>, and in general, c</a:t>
            </a:r>
            <a:r>
              <a:rPr lang="en-US" sz="1100" b="0" u="none" kern="1200" dirty="0" smtClean="0">
                <a:solidFill>
                  <a:schemeClr val="tx1"/>
                </a:solidFill>
                <a:latin typeface="Arial" pitchFamily="34" charset="0"/>
                <a:ea typeface="+mn-ea"/>
                <a:cs typeface="Arial" pitchFamily="34" charset="0"/>
              </a:rPr>
              <a:t>ustomers do not like introductions</a:t>
            </a:r>
            <a:r>
              <a:rPr lang="en-US" sz="1100" b="0" u="none" kern="1200" baseline="0" dirty="0" smtClean="0">
                <a:solidFill>
                  <a:schemeClr val="tx1"/>
                </a:solidFill>
                <a:latin typeface="Arial" pitchFamily="34" charset="0"/>
                <a:ea typeface="+mn-ea"/>
                <a:cs typeface="Arial" pitchFamily="34" charset="0"/>
              </a:rPr>
              <a:t> and </a:t>
            </a:r>
            <a:r>
              <a:rPr lang="en-US" sz="1100" b="0" u="none" kern="1200" dirty="0" smtClean="0">
                <a:solidFill>
                  <a:schemeClr val="tx1"/>
                </a:solidFill>
                <a:latin typeface="Arial" pitchFamily="34" charset="0"/>
                <a:ea typeface="+mn-ea"/>
                <a:cs typeface="Arial" pitchFamily="34" charset="0"/>
              </a:rPr>
              <a:t>do not like websites that start with sound. Consider Toyota’s experience: after</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investing a large amount of money in designing a Flash introduction for the website, they</a:t>
            </a:r>
            <a:r>
              <a:rPr lang="en-US" sz="1100" b="0" u="none" kern="1200" baseline="0" dirty="0" smtClean="0">
                <a:solidFill>
                  <a:schemeClr val="tx1"/>
                </a:solidFill>
                <a:latin typeface="Arial" pitchFamily="34" charset="0"/>
                <a:ea typeface="+mn-ea"/>
                <a:cs typeface="Arial" pitchFamily="34" charset="0"/>
              </a:rPr>
              <a:t> found that 45% of site visitors who </a:t>
            </a:r>
            <a:r>
              <a:rPr lang="en-US" sz="1100" b="0" u="none" kern="1200" dirty="0" smtClean="0">
                <a:solidFill>
                  <a:schemeClr val="tx1"/>
                </a:solidFill>
                <a:latin typeface="Arial" pitchFamily="34" charset="0"/>
                <a:ea typeface="+mn-ea"/>
                <a:cs typeface="Arial" pitchFamily="34" charset="0"/>
              </a:rPr>
              <a:t>went to the introduction</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left before getting to the home page. Great web brands are built by being useful, not by being flashy.</a:t>
            </a:r>
          </a:p>
          <a:p>
            <a:endParaRPr lang="en" sz="1100" b="0" u="sng" kern="1200" dirty="0" smtClean="0">
              <a:solidFill>
                <a:schemeClr val="tx1"/>
              </a:solidFill>
              <a:latin typeface="Arial" pitchFamily="34" charset="0"/>
              <a:ea typeface="+mn-ea"/>
              <a:cs typeface="Arial" pitchFamily="34" charset="0"/>
            </a:endParaRPr>
          </a:p>
          <a:p>
            <a:r>
              <a:rPr lang="en-US" sz="1100" b="1" u="none" kern="1200" dirty="0" smtClean="0">
                <a:solidFill>
                  <a:schemeClr val="tx1"/>
                </a:solidFill>
                <a:latin typeface="Arial" pitchFamily="34" charset="0"/>
                <a:ea typeface="+mn-ea"/>
                <a:cs typeface="Arial" pitchFamily="34" charset="0"/>
              </a:rPr>
              <a:t>Use advertising language</a:t>
            </a:r>
            <a:endParaRPr lang="en-US" sz="1100" b="0" u="none" kern="1200" dirty="0" smtClean="0">
              <a:solidFill>
                <a:schemeClr val="tx1"/>
              </a:solidFill>
              <a:latin typeface="Arial" pitchFamily="34" charset="0"/>
              <a:ea typeface="+mn-ea"/>
              <a:cs typeface="Arial" pitchFamily="34" charset="0"/>
            </a:endParaRPr>
          </a:p>
          <a:p>
            <a:r>
              <a:rPr lang="en-US" sz="1100" b="0" u="none" kern="1200" dirty="0" smtClean="0">
                <a:solidFill>
                  <a:schemeClr val="tx1"/>
                </a:solidFill>
                <a:latin typeface="Arial" pitchFamily="34" charset="0"/>
                <a:ea typeface="+mn-ea"/>
                <a:cs typeface="Arial" pitchFamily="34" charset="0"/>
              </a:rPr>
              <a:t>Your website is a source of information. You win over the customer with honesty and facts, not by manipulating emotions as you may try to do with print advertisements. Customers are more likely to trust a website that is honest</a:t>
            </a:r>
            <a:r>
              <a:rPr lang="en-US" sz="1100" b="0" u="none" kern="1200" baseline="0" dirty="0" smtClean="0">
                <a:solidFill>
                  <a:schemeClr val="tx1"/>
                </a:solidFill>
                <a:latin typeface="Arial" pitchFamily="34" charset="0"/>
                <a:ea typeface="+mn-ea"/>
                <a:cs typeface="Arial" pitchFamily="34" charset="0"/>
              </a:rPr>
              <a:t> and authentic</a:t>
            </a:r>
            <a:r>
              <a:rPr lang="en-US" sz="1100" b="0" u="none" kern="1200" dirty="0" smtClean="0">
                <a:solidFill>
                  <a:schemeClr val="tx1"/>
                </a:solidFill>
                <a:latin typeface="Arial" pitchFamily="34" charset="0"/>
                <a:ea typeface="+mn-ea"/>
                <a:cs typeface="Arial" pitchFamily="34" charset="0"/>
              </a:rPr>
              <a:t>. Customers come to the website because they are driven by a task. Instead of trying to change your customer's mind, the best thing you can do is provide the customer with what he or she</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wants.</a:t>
            </a:r>
          </a:p>
          <a:p>
            <a:endParaRPr lang="en" sz="1100" b="0" u="sng" kern="1200" dirty="0" smtClean="0">
              <a:solidFill>
                <a:schemeClr val="tx1"/>
              </a:solidFill>
              <a:latin typeface="Arial" pitchFamily="34" charset="0"/>
              <a:ea typeface="+mn-ea"/>
              <a:cs typeface="Arial" pitchFamily="34" charset="0"/>
            </a:endParaRPr>
          </a:p>
          <a:p>
            <a:r>
              <a:rPr lang="en-US" sz="1100" b="1" u="none" kern="1200" dirty="0" smtClean="0">
                <a:solidFill>
                  <a:schemeClr val="tx1"/>
                </a:solidFill>
                <a:latin typeface="Arial" pitchFamily="34" charset="0"/>
                <a:ea typeface="+mn-ea"/>
                <a:cs typeface="Arial" pitchFamily="34" charset="0"/>
              </a:rPr>
              <a:t>Have external links open in the same window</a:t>
            </a:r>
          </a:p>
          <a:p>
            <a:r>
              <a:rPr lang="en-US" sz="1100" b="0" u="none" kern="1200" dirty="0" smtClean="0">
                <a:solidFill>
                  <a:schemeClr val="tx1"/>
                </a:solidFill>
                <a:latin typeface="Arial" pitchFamily="34" charset="0"/>
                <a:ea typeface="+mn-ea"/>
                <a:cs typeface="Arial" pitchFamily="34" charset="0"/>
              </a:rPr>
              <a:t>Let your visitors close your site down when they are finished with it;</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don’t preempt them. Your goal is to keep your customer on your website as long as possible. </a:t>
            </a:r>
          </a:p>
          <a:p>
            <a:endParaRPr lang="en-US" sz="1100" b="0" u="none" kern="1200" dirty="0" smtClean="0">
              <a:solidFill>
                <a:schemeClr val="tx1"/>
              </a:solidFill>
              <a:latin typeface="Arial" pitchFamily="34" charset="0"/>
              <a:ea typeface="+mn-ea"/>
              <a:cs typeface="Arial" pitchFamily="34" charset="0"/>
            </a:endParaRPr>
          </a:p>
          <a:p>
            <a:r>
              <a:rPr lang="en-US" sz="1100" b="0" u="none" kern="1200" dirty="0" smtClean="0">
                <a:solidFill>
                  <a:schemeClr val="tx1"/>
                </a:solidFill>
                <a:latin typeface="Arial" pitchFamily="34" charset="0"/>
                <a:ea typeface="+mn-ea"/>
                <a:cs typeface="Arial" pitchFamily="34" charset="0"/>
              </a:rPr>
              <a:t>It is better to have fewer web pages and more information. For instance, Microsoft cut down on a large portion of their web pages by deleting and hiding web pages in the search. Through its efforts, Microsoft saw a drop in website dissatisfaction from 10% to 3%.</a:t>
            </a:r>
            <a:endParaRPr lang="en-US"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7146D45-FF63-4BF9-BF7E-74BF457C3D5D}" type="slidenum">
              <a:rPr lang="en-US" smtClean="0"/>
              <a:pPr/>
              <a:t>6</a:t>
            </a:fld>
            <a:endParaRPr lang="en-US"/>
          </a:p>
        </p:txBody>
      </p:sp>
    </p:spTree>
    <p:extLst>
      <p:ext uri="{BB962C8B-B14F-4D97-AF65-F5344CB8AC3E}">
        <p14:creationId xmlns="" xmlns:p14="http://schemas.microsoft.com/office/powerpoint/2010/main" xmlns:mv="urn:schemas-microsoft-com:mac:vml" xmlns:mc="http://schemas.openxmlformats.org/markup-compatibility/2006" val="100479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dirty="0" smtClean="0">
                <a:latin typeface="Arial" pitchFamily="34" charset="0"/>
                <a:cs typeface="Arial" pitchFamily="34" charset="0"/>
              </a:rPr>
              <a:t>These</a:t>
            </a:r>
            <a:r>
              <a:rPr lang="en-US" sz="1100" b="0" u="none" baseline="0" dirty="0" smtClean="0">
                <a:latin typeface="Arial" pitchFamily="34" charset="0"/>
                <a:cs typeface="Arial" pitchFamily="34" charset="0"/>
              </a:rPr>
              <a:t> resources are found on the Cisco Velocity Partner website (http://www.cisco-partner-velocity.com/) and are from expert presentations all over the world.</a:t>
            </a:r>
          </a:p>
          <a:p>
            <a:pPr>
              <a:buFont typeface="Wingdings" pitchFamily="2" charset="2"/>
              <a:buChar char="§"/>
            </a:pPr>
            <a:r>
              <a:rPr lang="en-US" sz="1100" b="0" u="none" baseline="0" dirty="0" smtClean="0">
                <a:latin typeface="Arial" pitchFamily="34" charset="0"/>
                <a:cs typeface="Arial" pitchFamily="34" charset="0"/>
              </a:rPr>
              <a:t> Dr. </a:t>
            </a:r>
            <a:r>
              <a:rPr lang="en-US" sz="1100" b="0" u="none" baseline="0" dirty="0" err="1" smtClean="0">
                <a:latin typeface="Arial" pitchFamily="34" charset="0"/>
                <a:cs typeface="Arial" pitchFamily="34" charset="0"/>
              </a:rPr>
              <a:t>McGlaughlin</a:t>
            </a:r>
            <a:r>
              <a:rPr lang="en-US" sz="1100" b="0" u="none" baseline="0" dirty="0" smtClean="0">
                <a:latin typeface="Arial" pitchFamily="34" charset="0"/>
                <a:cs typeface="Arial" pitchFamily="34" charset="0"/>
              </a:rPr>
              <a:t> shows you, for example, how to optimize your search engine. </a:t>
            </a:r>
          </a:p>
          <a:p>
            <a:pPr>
              <a:buFont typeface="Wingdings" pitchFamily="2" charset="2"/>
              <a:buChar char="§"/>
            </a:pPr>
            <a:r>
              <a:rPr lang="en-US" sz="1100" b="0" u="none" baseline="0" dirty="0" smtClean="0">
                <a:latin typeface="Arial" pitchFamily="34" charset="0"/>
                <a:cs typeface="Arial" pitchFamily="34" charset="0"/>
              </a:rPr>
              <a:t> Gerry McGovern gives you in-depth tips on how to create a customer-centric website. </a:t>
            </a:r>
          </a:p>
          <a:p>
            <a:pPr>
              <a:buFont typeface="Wingdings" pitchFamily="2" charset="2"/>
              <a:buChar char="§"/>
            </a:pPr>
            <a:r>
              <a:rPr lang="en-US" sz="1100" b="0" u="none" baseline="0" dirty="0" smtClean="0">
                <a:latin typeface="Arial" pitchFamily="34" charset="0"/>
                <a:cs typeface="Arial" pitchFamily="34" charset="0"/>
              </a:rPr>
              <a:t> And Scott </a:t>
            </a:r>
            <a:r>
              <a:rPr lang="en-US" sz="1100" b="0" u="none" baseline="0" dirty="0" err="1" smtClean="0">
                <a:latin typeface="Arial" pitchFamily="34" charset="0"/>
                <a:cs typeface="Arial" pitchFamily="34" charset="0"/>
              </a:rPr>
              <a:t>Klososky’s</a:t>
            </a:r>
            <a:r>
              <a:rPr lang="en-US" sz="1100" b="0" u="none" baseline="0" dirty="0" smtClean="0">
                <a:latin typeface="Arial" pitchFamily="34" charset="0"/>
                <a:cs typeface="Arial" pitchFamily="34" charset="0"/>
              </a:rPr>
              <a:t> presentation teaches you about web tools.</a:t>
            </a:r>
          </a:p>
          <a:p>
            <a:endParaRPr lang="en-US" sz="1100" b="0" u="none" baseline="0" dirty="0" smtClean="0">
              <a:latin typeface="Arial" pitchFamily="34" charset="0"/>
              <a:cs typeface="Arial" pitchFamily="34" charset="0"/>
            </a:endParaRPr>
          </a:p>
          <a:p>
            <a:r>
              <a:rPr lang="en-US" sz="1100" b="0" u="none" baseline="0" dirty="0" smtClean="0">
                <a:latin typeface="Arial" pitchFamily="34" charset="0"/>
                <a:cs typeface="Arial" pitchFamily="34" charset="0"/>
              </a:rPr>
              <a:t>All of them are recorded video sessions with PowerPoint presentations.</a:t>
            </a:r>
          </a:p>
          <a:p>
            <a:endParaRPr lang="en-US" b="0" u="none" baseline="0" dirty="0" smtClean="0"/>
          </a:p>
          <a:p>
            <a:endParaRPr lang="en-US" b="0" u="none" baseline="0" dirty="0" smtClean="0"/>
          </a:p>
          <a:p>
            <a:r>
              <a:rPr lang="en-US" b="0" u="none" baseline="0" dirty="0" smtClean="0"/>
              <a:t>Transition: Moving on to our next social media category - Video</a:t>
            </a:r>
            <a:endParaRPr lang="en-US" b="0" u="none" dirty="0"/>
          </a:p>
        </p:txBody>
      </p:sp>
      <p:sp>
        <p:nvSpPr>
          <p:cNvPr id="4" name="Slide Number Placeholder 3"/>
          <p:cNvSpPr>
            <a:spLocks noGrp="1"/>
          </p:cNvSpPr>
          <p:nvPr>
            <p:ph type="sldNum" sz="quarter" idx="10"/>
          </p:nvPr>
        </p:nvSpPr>
        <p:spPr/>
        <p:txBody>
          <a:bodyPr/>
          <a:lstStyle/>
          <a:p>
            <a:fld id="{D7146D45-FF63-4BF9-BF7E-74BF457C3D5D}" type="slidenum">
              <a:rPr lang="en-US" smtClean="0"/>
              <a:pPr/>
              <a:t>7</a:t>
            </a:fld>
            <a:endParaRPr lang="en-US"/>
          </a:p>
        </p:txBody>
      </p:sp>
    </p:spTree>
    <p:extLst>
      <p:ext uri="{BB962C8B-B14F-4D97-AF65-F5344CB8AC3E}">
        <p14:creationId xmlns="" xmlns:p14="http://schemas.microsoft.com/office/powerpoint/2010/main" xmlns:mv="urn:schemas-microsoft-com:mac:vml" xmlns:mc="http://schemas.openxmlformats.org/markup-compatibility/2006" val="72438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6BE1F6E7-3612-4BEB-81F2-FAC4CE2D7313}" type="slidenum">
              <a:rPr lang="en-US"/>
              <a:pPr/>
              <a:t>8</a:t>
            </a:fld>
            <a:endParaRPr lang="en-US"/>
          </a:p>
        </p:txBody>
      </p:sp>
      <p:sp>
        <p:nvSpPr>
          <p:cNvPr id="929794" name="Rectangle 2"/>
          <p:cNvSpPr>
            <a:spLocks noGrp="1" noRot="1" noChangeAspect="1" noChangeArrowheads="1" noTextEdit="1"/>
          </p:cNvSpPr>
          <p:nvPr>
            <p:ph type="sldImg"/>
          </p:nvPr>
        </p:nvSpPr>
        <p:spPr>
          <a:ln/>
        </p:spPr>
      </p:sp>
      <p:sp>
        <p:nvSpPr>
          <p:cNvPr id="92979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The second primary outlet for</a:t>
            </a:r>
            <a:r>
              <a:rPr lang="en-US" sz="1100" baseline="0" dirty="0" smtClean="0">
                <a:latin typeface="Arial" pitchFamily="34" charset="0"/>
                <a:cs typeface="Arial" pitchFamily="34" charset="0"/>
              </a:rPr>
              <a:t> engaging the customer is through multimedia, specifically videos. Videos are beneficial because they can hold an audience, can help to build brand, and are immediate and interactive. </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latin typeface="Arial" pitchFamily="34" charset="0"/>
                <a:ea typeface="+mn-ea"/>
                <a:cs typeface="Arial" pitchFamily="34" charset="0"/>
              </a:rPr>
              <a:t>DO </a:t>
            </a:r>
          </a:p>
          <a:p>
            <a:endParaRPr lang="en-US" sz="1100" b="1" kern="1200" dirty="0" smtClean="0">
              <a:solidFill>
                <a:schemeClr val="tx1"/>
              </a:solidFill>
              <a:latin typeface="Arial" pitchFamily="34" charset="0"/>
              <a:ea typeface="+mn-ea"/>
              <a:cs typeface="Arial" pitchFamily="34" charset="0"/>
            </a:endParaRPr>
          </a:p>
          <a:p>
            <a:r>
              <a:rPr lang="en-US" sz="1100" b="1" u="none" kern="1200" dirty="0" smtClean="0">
                <a:solidFill>
                  <a:schemeClr val="tx1"/>
                </a:solidFill>
                <a:latin typeface="Arial" pitchFamily="34" charset="0"/>
                <a:ea typeface="+mn-ea"/>
                <a:cs typeface="Arial" pitchFamily="34" charset="0"/>
              </a:rPr>
              <a:t>Be creative</a:t>
            </a:r>
            <a:endParaRPr lang="en-US" sz="1100" b="0" u="none" kern="1200" dirty="0" smtClean="0">
              <a:solidFill>
                <a:schemeClr val="tx1"/>
              </a:solidFill>
              <a:latin typeface="Arial" pitchFamily="34" charset="0"/>
              <a:ea typeface="+mn-ea"/>
              <a:cs typeface="Arial" pitchFamily="34" charset="0"/>
            </a:endParaRPr>
          </a:p>
          <a:p>
            <a:r>
              <a:rPr lang="en-US" sz="1100" b="0" u="none" kern="1200" dirty="0" smtClean="0">
                <a:solidFill>
                  <a:schemeClr val="tx1"/>
                </a:solidFill>
                <a:latin typeface="Arial" pitchFamily="34" charset="0"/>
                <a:ea typeface="+mn-ea"/>
                <a:cs typeface="Arial" pitchFamily="34" charset="0"/>
              </a:rPr>
              <a:t>Multimedia is an innovative option for engaging your customers. In the typical video format, you can do a customer testimonial, how-to, primer, executive</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interview, and</a:t>
            </a:r>
            <a:r>
              <a:rPr lang="en-US" sz="1100" b="0" u="none" kern="1200" baseline="0" dirty="0" smtClean="0">
                <a:solidFill>
                  <a:schemeClr val="tx1"/>
                </a:solidFill>
                <a:latin typeface="Arial" pitchFamily="34" charset="0"/>
                <a:ea typeface="+mn-ea"/>
                <a:cs typeface="Arial" pitchFamily="34" charset="0"/>
              </a:rPr>
              <a:t> so on</a:t>
            </a:r>
            <a:r>
              <a:rPr lang="en-US" sz="1100" b="0" u="none" kern="1200" dirty="0" smtClean="0">
                <a:solidFill>
                  <a:schemeClr val="tx1"/>
                </a:solidFill>
                <a:latin typeface="Arial" pitchFamily="34" charset="0"/>
                <a:ea typeface="+mn-ea"/>
                <a:cs typeface="Arial" pitchFamily="34" charset="0"/>
              </a:rPr>
              <a:t>. </a:t>
            </a:r>
          </a:p>
          <a:p>
            <a:endParaRPr lang="en-US" sz="1100" b="0" u="none" kern="1200" dirty="0" smtClean="0">
              <a:solidFill>
                <a:schemeClr val="tx1"/>
              </a:solidFill>
              <a:latin typeface="Arial" pitchFamily="34" charset="0"/>
              <a:ea typeface="+mn-ea"/>
              <a:cs typeface="Arial" pitchFamily="34" charset="0"/>
            </a:endParaRPr>
          </a:p>
          <a:p>
            <a:r>
              <a:rPr lang="en-US" sz="1100" b="0" u="none" kern="1200" dirty="0" smtClean="0">
                <a:solidFill>
                  <a:schemeClr val="tx1"/>
                </a:solidFill>
                <a:latin typeface="Arial" pitchFamily="34" charset="0"/>
                <a:ea typeface="+mn-ea"/>
                <a:cs typeface="Arial" pitchFamily="34" charset="0"/>
              </a:rPr>
              <a:t>Another format you can explore is live streaming. The advantages:</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you have</a:t>
            </a:r>
            <a:r>
              <a:rPr lang="en-US" sz="1100" b="0" u="none" kern="1200" baseline="0" dirty="0" smtClean="0">
                <a:solidFill>
                  <a:schemeClr val="tx1"/>
                </a:solidFill>
                <a:latin typeface="Arial" pitchFamily="34" charset="0"/>
                <a:ea typeface="+mn-ea"/>
                <a:cs typeface="Arial" pitchFamily="34" charset="0"/>
              </a:rPr>
              <a:t> a </a:t>
            </a:r>
            <a:r>
              <a:rPr lang="en-US" sz="1100" b="0" u="none" kern="1200" dirty="0" smtClean="0">
                <a:solidFill>
                  <a:schemeClr val="tx1"/>
                </a:solidFill>
                <a:latin typeface="Arial" pitchFamily="34" charset="0"/>
                <a:ea typeface="+mn-ea"/>
                <a:cs typeface="Arial" pitchFamily="34" charset="0"/>
              </a:rPr>
              <a:t>captive audience, you can brand building by adding the human element, and the option is both immediate and interactive. </a:t>
            </a:r>
          </a:p>
          <a:p>
            <a:endParaRPr lang="en-US" sz="1100" b="0" u="none" kern="1200" dirty="0" smtClean="0">
              <a:solidFill>
                <a:schemeClr val="tx1"/>
              </a:solidFill>
              <a:latin typeface="Arial" pitchFamily="34" charset="0"/>
              <a:ea typeface="+mn-ea"/>
              <a:cs typeface="Arial" pitchFamily="34" charset="0"/>
            </a:endParaRPr>
          </a:p>
          <a:p>
            <a:r>
              <a:rPr lang="en-US" sz="1100" b="0" u="none" kern="1200" dirty="0" smtClean="0">
                <a:solidFill>
                  <a:schemeClr val="tx1"/>
                </a:solidFill>
                <a:latin typeface="Arial" pitchFamily="34" charset="0"/>
                <a:ea typeface="+mn-ea"/>
                <a:cs typeface="Arial" pitchFamily="34" charset="0"/>
              </a:rPr>
              <a:t>Video Internet streaming is found all around us:</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HBO, sports programming, and Netflix. Our research indicates</a:t>
            </a:r>
            <a:r>
              <a:rPr lang="en-US" sz="1100" b="0" u="none" kern="1200" baseline="0" dirty="0" smtClean="0">
                <a:solidFill>
                  <a:schemeClr val="tx1"/>
                </a:solidFill>
                <a:latin typeface="Arial" pitchFamily="34" charset="0"/>
                <a:ea typeface="+mn-ea"/>
                <a:cs typeface="Arial" pitchFamily="34" charset="0"/>
              </a:rPr>
              <a:t> that </a:t>
            </a:r>
            <a:r>
              <a:rPr lang="en-US" sz="1100" b="0" u="none" kern="1200" dirty="0" smtClean="0">
                <a:solidFill>
                  <a:schemeClr val="tx1"/>
                </a:solidFill>
                <a:latin typeface="Arial" pitchFamily="34" charset="0"/>
                <a:ea typeface="+mn-ea"/>
                <a:cs typeface="Arial" pitchFamily="34" charset="0"/>
              </a:rPr>
              <a:t>live streaming has jumped by 600% in the past year. Some great sites to consider are </a:t>
            </a:r>
            <a:r>
              <a:rPr lang="en-US" sz="1100" b="0" u="none" kern="1200" dirty="0" err="1" smtClean="0">
                <a:solidFill>
                  <a:schemeClr val="tx1"/>
                </a:solidFill>
                <a:latin typeface="Arial" pitchFamily="34" charset="0"/>
                <a:ea typeface="+mn-ea"/>
                <a:cs typeface="Arial" pitchFamily="34" charset="0"/>
              </a:rPr>
              <a:t>ustream</a:t>
            </a:r>
            <a:r>
              <a:rPr lang="en-US" sz="1100" b="0" u="none" kern="1200" dirty="0" smtClean="0">
                <a:solidFill>
                  <a:schemeClr val="tx1"/>
                </a:solidFill>
                <a:latin typeface="Arial" pitchFamily="34" charset="0"/>
                <a:ea typeface="+mn-ea"/>
                <a:cs typeface="Arial" pitchFamily="34" charset="0"/>
              </a:rPr>
              <a:t>, justin.tv, and Cisco's own Show and Share. Live streaming gives you the opportunity to invite your customers</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to ask questions, provide a technology demonstration, bring in experts, have executive chats, and more.</a:t>
            </a:r>
          </a:p>
          <a:p>
            <a:endParaRPr lang="en-US" sz="1100" b="0" u="none" kern="1200" dirty="0" smtClean="0">
              <a:solidFill>
                <a:schemeClr val="tx1"/>
              </a:solidFill>
              <a:latin typeface="Arial" pitchFamily="34" charset="0"/>
              <a:ea typeface="+mn-ea"/>
              <a:cs typeface="Arial" pitchFamily="34" charset="0"/>
            </a:endParaRPr>
          </a:p>
          <a:p>
            <a:r>
              <a:rPr lang="en-US" sz="1100" b="0" u="none" kern="1200" dirty="0" smtClean="0">
                <a:solidFill>
                  <a:schemeClr val="tx1"/>
                </a:solidFill>
                <a:latin typeface="Arial" pitchFamily="34" charset="0"/>
                <a:ea typeface="+mn-ea"/>
                <a:cs typeface="Arial" pitchFamily="34" charset="0"/>
              </a:rPr>
              <a:t>Companies all around us are integrating video into their marketing platforms. For example, </a:t>
            </a:r>
            <a:r>
              <a:rPr lang="en-US" sz="1100" b="0" u="none" kern="1200" dirty="0" err="1" smtClean="0">
                <a:solidFill>
                  <a:schemeClr val="tx1"/>
                </a:solidFill>
                <a:latin typeface="Arial" pitchFamily="34" charset="0"/>
                <a:ea typeface="+mn-ea"/>
                <a:cs typeface="Arial" pitchFamily="34" charset="0"/>
              </a:rPr>
              <a:t>FrontPoint</a:t>
            </a:r>
            <a:r>
              <a:rPr lang="en-US" sz="1100" b="0" u="none" kern="1200" dirty="0" smtClean="0">
                <a:solidFill>
                  <a:schemeClr val="tx1"/>
                </a:solidFill>
                <a:latin typeface="Arial" pitchFamily="34" charset="0"/>
                <a:ea typeface="+mn-ea"/>
                <a:cs typeface="Arial" pitchFamily="34" charset="0"/>
              </a:rPr>
              <a:t> Security, a company that makes home security systems, has video tutorials on their website and on YouTube. With the launch of the videos, the number</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of sales from the website increased 250%. Another company, </a:t>
            </a:r>
            <a:r>
              <a:rPr lang="en-US" sz="1100" b="0" u="none" kern="1200" dirty="0" err="1" smtClean="0">
                <a:solidFill>
                  <a:schemeClr val="tx1"/>
                </a:solidFill>
                <a:latin typeface="Arial" pitchFamily="34" charset="0"/>
                <a:ea typeface="+mn-ea"/>
                <a:cs typeface="Arial" pitchFamily="34" charset="0"/>
              </a:rPr>
              <a:t>Smule</a:t>
            </a:r>
            <a:r>
              <a:rPr lang="en-US" sz="1100" b="0" u="none" kern="1200" dirty="0" smtClean="0">
                <a:solidFill>
                  <a:schemeClr val="tx1"/>
                </a:solidFill>
                <a:latin typeface="Arial" pitchFamily="34" charset="0"/>
                <a:ea typeface="+mn-ea"/>
                <a:cs typeface="Arial" pitchFamily="34" charset="0"/>
              </a:rPr>
              <a:t>, maker of </a:t>
            </a:r>
            <a:r>
              <a:rPr lang="en-US" sz="1100" b="0" u="none" kern="1200" dirty="0" err="1" smtClean="0">
                <a:solidFill>
                  <a:schemeClr val="tx1"/>
                </a:solidFill>
                <a:latin typeface="Arial" pitchFamily="34" charset="0"/>
                <a:ea typeface="+mn-ea"/>
                <a:cs typeface="Arial" pitchFamily="34" charset="0"/>
              </a:rPr>
              <a:t>iPhone</a:t>
            </a:r>
            <a:r>
              <a:rPr lang="en-US" sz="1100" b="0" u="none" kern="1200" dirty="0" smtClean="0">
                <a:solidFill>
                  <a:schemeClr val="tx1"/>
                </a:solidFill>
                <a:latin typeface="Arial" pitchFamily="34" charset="0"/>
                <a:ea typeface="+mn-ea"/>
                <a:cs typeface="Arial" pitchFamily="34" charset="0"/>
              </a:rPr>
              <a:t> apps, produces in-house videos to launch each of its products.</a:t>
            </a:r>
          </a:p>
          <a:p>
            <a:endParaRPr lang="en-US" sz="1100" b="0" u="none" kern="1200" dirty="0" smtClean="0">
              <a:solidFill>
                <a:schemeClr val="tx1"/>
              </a:solidFill>
              <a:latin typeface="Arial" pitchFamily="34" charset="0"/>
              <a:ea typeface="+mn-ea"/>
              <a:cs typeface="Arial" pitchFamily="34" charset="0"/>
            </a:endParaRPr>
          </a:p>
          <a:p>
            <a:r>
              <a:rPr lang="en-US" sz="1100" b="1" u="none" kern="1200" dirty="0" smtClean="0">
                <a:solidFill>
                  <a:schemeClr val="tx1"/>
                </a:solidFill>
                <a:latin typeface="Arial" pitchFamily="34" charset="0"/>
                <a:ea typeface="+mn-ea"/>
                <a:cs typeface="Arial" pitchFamily="34" charset="0"/>
              </a:rPr>
              <a:t>Embed multimedia into your website</a:t>
            </a:r>
          </a:p>
          <a:p>
            <a:r>
              <a:rPr lang="en-US" sz="1100" b="0" u="none" kern="1200" dirty="0" smtClean="0">
                <a:solidFill>
                  <a:schemeClr val="tx1"/>
                </a:solidFill>
                <a:latin typeface="Arial" pitchFamily="34" charset="0"/>
                <a:ea typeface="+mn-ea"/>
                <a:cs typeface="Arial" pitchFamily="34" charset="0"/>
              </a:rPr>
              <a:t>You want to make sure that any multimedia you create can be embedded into your website. YouTube is a fantastic channel because it provides you with the link to embed the video directly into your website. You don't want customers to leave your website and go to an external site to view your multimedia. </a:t>
            </a:r>
          </a:p>
          <a:p>
            <a:endParaRPr lang="en-US" sz="1100" b="0" u="sng" kern="1200" dirty="0" smtClean="0">
              <a:solidFill>
                <a:schemeClr val="tx1"/>
              </a:solidFill>
              <a:latin typeface="Arial" pitchFamily="34" charset="0"/>
              <a:ea typeface="+mn-ea"/>
              <a:cs typeface="Arial" pitchFamily="34" charset="0"/>
            </a:endParaRPr>
          </a:p>
          <a:p>
            <a:r>
              <a:rPr lang="en-US" sz="1100" b="1" u="none" kern="1200" dirty="0" smtClean="0">
                <a:solidFill>
                  <a:schemeClr val="tx1"/>
                </a:solidFill>
                <a:latin typeface="Arial" pitchFamily="34" charset="0"/>
                <a:ea typeface="+mn-ea"/>
                <a:cs typeface="Arial" pitchFamily="34" charset="0"/>
              </a:rPr>
              <a:t>Consider your customer's attention span</a:t>
            </a:r>
          </a:p>
          <a:p>
            <a:r>
              <a:rPr lang="en-US" sz="1100" b="0" u="none" kern="1200" dirty="0" smtClean="0">
                <a:solidFill>
                  <a:schemeClr val="tx1"/>
                </a:solidFill>
                <a:latin typeface="Arial" pitchFamily="34" charset="0"/>
                <a:ea typeface="+mn-ea"/>
                <a:cs typeface="Arial" pitchFamily="34" charset="0"/>
              </a:rPr>
              <a:t>Try to keep your video to under 60 seconds.</a:t>
            </a:r>
          </a:p>
          <a:p>
            <a:r>
              <a:rPr lang="en-US" sz="1100" b="0" u="none" kern="1200" dirty="0" smtClean="0">
                <a:solidFill>
                  <a:schemeClr val="tx1"/>
                </a:solidFill>
                <a:latin typeface="Arial" pitchFamily="34" charset="0"/>
                <a:ea typeface="+mn-ea"/>
                <a:cs typeface="Arial" pitchFamily="34" charset="0"/>
              </a:rPr>
              <a:t> </a:t>
            </a:r>
          </a:p>
          <a:p>
            <a:r>
              <a:rPr lang="en-US" sz="1100" b="1" u="none" kern="1200" dirty="0" smtClean="0">
                <a:solidFill>
                  <a:schemeClr val="tx1"/>
                </a:solidFill>
                <a:latin typeface="Arial" pitchFamily="34" charset="0"/>
                <a:ea typeface="+mn-ea"/>
                <a:cs typeface="Arial" pitchFamily="34" charset="0"/>
              </a:rPr>
              <a:t>DON'T</a:t>
            </a:r>
          </a:p>
          <a:p>
            <a:endParaRPr lang="en-US" sz="1100" b="0" u="sng" kern="1200" dirty="0" smtClean="0">
              <a:solidFill>
                <a:schemeClr val="tx1"/>
              </a:solidFill>
              <a:latin typeface="Arial" pitchFamily="34" charset="0"/>
              <a:ea typeface="+mn-ea"/>
              <a:cs typeface="Arial" pitchFamily="34" charset="0"/>
            </a:endParaRPr>
          </a:p>
          <a:p>
            <a:r>
              <a:rPr lang="en-US" sz="1100" b="1" u="none" kern="1200" dirty="0" smtClean="0">
                <a:solidFill>
                  <a:schemeClr val="tx1"/>
                </a:solidFill>
                <a:latin typeface="Arial" pitchFamily="34" charset="0"/>
                <a:ea typeface="+mn-ea"/>
                <a:cs typeface="Arial" pitchFamily="34" charset="0"/>
              </a:rPr>
              <a:t>Skip steps in the development process</a:t>
            </a:r>
          </a:p>
          <a:p>
            <a:r>
              <a:rPr lang="en-US" sz="1100" b="0" u="none" kern="1200" dirty="0" smtClean="0">
                <a:solidFill>
                  <a:schemeClr val="tx1"/>
                </a:solidFill>
                <a:latin typeface="Arial" pitchFamily="34" charset="0"/>
                <a:ea typeface="+mn-ea"/>
                <a:cs typeface="Arial" pitchFamily="34" charset="0"/>
              </a:rPr>
              <a:t>There are really five steps to creating a video: </a:t>
            </a:r>
          </a:p>
          <a:p>
            <a:pPr>
              <a:buFont typeface="Wingdings" pitchFamily="2" charset="2"/>
              <a:buChar char="§"/>
            </a:pPr>
            <a:r>
              <a:rPr lang="en-US" sz="1100" b="0" u="none" kern="1200" dirty="0" smtClean="0">
                <a:solidFill>
                  <a:schemeClr val="tx1"/>
                </a:solidFill>
                <a:latin typeface="Arial" pitchFamily="34" charset="0"/>
                <a:ea typeface="+mn-ea"/>
                <a:cs typeface="Arial" pitchFamily="34" charset="0"/>
              </a:rPr>
              <a:t> Scripting.</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You don’t need the script to be written out word-for-word. You want your actors to be natural while talking. </a:t>
            </a:r>
          </a:p>
          <a:p>
            <a:pPr>
              <a:buFont typeface="Wingdings" pitchFamily="2" charset="2"/>
              <a:buChar char="§"/>
            </a:pP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The set.</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You need to make sure the lighting is correct and that the background doesn't distract from the speaker.</a:t>
            </a:r>
            <a:r>
              <a:rPr lang="en-US" sz="1100" b="0" u="none" kern="1200" baseline="0" dirty="0" smtClean="0">
                <a:solidFill>
                  <a:schemeClr val="tx1"/>
                </a:solidFill>
                <a:latin typeface="Arial" pitchFamily="34" charset="0"/>
                <a:ea typeface="+mn-ea"/>
                <a:cs typeface="Arial" pitchFamily="34" charset="0"/>
              </a:rPr>
              <a:t> </a:t>
            </a:r>
          </a:p>
          <a:p>
            <a:pPr>
              <a:buFont typeface="Wingdings" pitchFamily="2" charset="2"/>
              <a:buChar char="§"/>
            </a:pPr>
            <a:r>
              <a:rPr lang="en-US" sz="1100" b="0" u="none" kern="1200" baseline="0" dirty="0" smtClean="0">
                <a:solidFill>
                  <a:schemeClr val="tx1"/>
                </a:solidFill>
                <a:latin typeface="Arial" pitchFamily="34" charset="0"/>
                <a:ea typeface="+mn-ea"/>
                <a:cs typeface="Arial" pitchFamily="34" charset="0"/>
              </a:rPr>
              <a:t> Filming. </a:t>
            </a:r>
            <a:r>
              <a:rPr lang="en-US" sz="1100" b="0" u="none" kern="1200" dirty="0" smtClean="0">
                <a:solidFill>
                  <a:schemeClr val="tx1"/>
                </a:solidFill>
                <a:latin typeface="Arial" pitchFamily="34" charset="0"/>
                <a:ea typeface="+mn-ea"/>
                <a:cs typeface="Arial" pitchFamily="34" charset="0"/>
              </a:rPr>
              <a:t>When filming, try multiple camera angles and then integrate in editing. Be sure to film extra footage,</a:t>
            </a:r>
            <a:r>
              <a:rPr lang="en-US" sz="1100" b="0" u="none" kern="1200" baseline="0" dirty="0" smtClean="0">
                <a:solidFill>
                  <a:schemeClr val="tx1"/>
                </a:solidFill>
                <a:latin typeface="Arial" pitchFamily="34" charset="0"/>
                <a:ea typeface="+mn-ea"/>
                <a:cs typeface="Arial" pitchFamily="34" charset="0"/>
              </a:rPr>
              <a:t> as it’s often needed during </a:t>
            </a:r>
            <a:r>
              <a:rPr lang="en-US" sz="1100" b="0" u="none" kern="1200" dirty="0" smtClean="0">
                <a:solidFill>
                  <a:schemeClr val="tx1"/>
                </a:solidFill>
                <a:latin typeface="Arial" pitchFamily="34" charset="0"/>
                <a:ea typeface="+mn-ea"/>
                <a:cs typeface="Arial" pitchFamily="34" charset="0"/>
              </a:rPr>
              <a:t>the editing process.</a:t>
            </a:r>
          </a:p>
          <a:p>
            <a:pPr>
              <a:buFont typeface="Wingdings" pitchFamily="2" charset="2"/>
              <a:buChar char="§"/>
            </a:pP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Editing.</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During the editing process, cut irrelevant parts as well as add transitions and sound. For sound, try to avoid having sound while someone is talking.</a:t>
            </a:r>
          </a:p>
          <a:p>
            <a:pPr>
              <a:buFont typeface="Wingdings" pitchFamily="2" charset="2"/>
              <a:buChar char="§"/>
            </a:pP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Marketing.</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Embed your video into your website and release it through your social media outlets. Refer customers to the video when they have questions on the topic.</a:t>
            </a:r>
          </a:p>
          <a:p>
            <a:endParaRPr lang="en-US" sz="1100" b="0" u="none" kern="1200" dirty="0" smtClean="0">
              <a:solidFill>
                <a:schemeClr val="tx1"/>
              </a:solidFill>
              <a:latin typeface="Arial" pitchFamily="34" charset="0"/>
              <a:ea typeface="+mn-ea"/>
              <a:cs typeface="Arial" pitchFamily="34" charset="0"/>
            </a:endParaRPr>
          </a:p>
          <a:p>
            <a:r>
              <a:rPr lang="en-US" sz="1100" b="1" u="none" kern="1200" dirty="0" smtClean="0">
                <a:solidFill>
                  <a:schemeClr val="tx1"/>
                </a:solidFill>
                <a:latin typeface="Arial" pitchFamily="34" charset="0"/>
                <a:ea typeface="+mn-ea"/>
                <a:cs typeface="Arial" pitchFamily="34" charset="0"/>
              </a:rPr>
              <a:t>Use as</a:t>
            </a:r>
            <a:r>
              <a:rPr lang="en-US" sz="1100" b="1" u="none" kern="1200" baseline="0" dirty="0" smtClean="0">
                <a:solidFill>
                  <a:schemeClr val="tx1"/>
                </a:solidFill>
                <a:latin typeface="Arial" pitchFamily="34" charset="0"/>
                <a:ea typeface="+mn-ea"/>
                <a:cs typeface="Arial" pitchFamily="34" charset="0"/>
              </a:rPr>
              <a:t> a substitute for t</a:t>
            </a:r>
            <a:r>
              <a:rPr lang="en-US" sz="1100" b="1" u="none" kern="1200" dirty="0" smtClean="0">
                <a:solidFill>
                  <a:schemeClr val="tx1"/>
                </a:solidFill>
                <a:latin typeface="Arial" pitchFamily="34" charset="0"/>
                <a:ea typeface="+mn-ea"/>
                <a:cs typeface="Arial" pitchFamily="34" charset="0"/>
              </a:rPr>
              <a:t>ext</a:t>
            </a:r>
          </a:p>
          <a:p>
            <a:r>
              <a:rPr lang="en-US" sz="1100" b="0" u="none" kern="1200" dirty="0" smtClean="0">
                <a:solidFill>
                  <a:schemeClr val="tx1"/>
                </a:solidFill>
                <a:latin typeface="Arial" pitchFamily="34" charset="0"/>
                <a:ea typeface="+mn-ea"/>
                <a:cs typeface="Arial" pitchFamily="34" charset="0"/>
              </a:rPr>
              <a:t>You need captions for your videos for the page to be captured by the search engine.</a:t>
            </a:r>
            <a:r>
              <a:rPr lang="en-US" sz="1100" b="0" u="none" kern="1200" baseline="0" dirty="0" smtClean="0">
                <a:solidFill>
                  <a:schemeClr val="tx1"/>
                </a:solidFill>
                <a:latin typeface="Arial" pitchFamily="34" charset="0"/>
                <a:ea typeface="+mn-ea"/>
                <a:cs typeface="Arial" pitchFamily="34" charset="0"/>
              </a:rPr>
              <a:t> </a:t>
            </a:r>
            <a:r>
              <a:rPr lang="en-US" sz="1100" b="0" u="none" kern="1200" dirty="0" smtClean="0">
                <a:solidFill>
                  <a:schemeClr val="tx1"/>
                </a:solidFill>
                <a:latin typeface="Arial" pitchFamily="34" charset="0"/>
                <a:ea typeface="+mn-ea"/>
                <a:cs typeface="Arial" pitchFamily="34" charset="0"/>
              </a:rPr>
              <a:t>Use video to complement text.</a:t>
            </a:r>
          </a:p>
          <a:p>
            <a:endParaRPr lang="en-US" sz="1100" b="0" u="sng" kern="1200" dirty="0" smtClean="0">
              <a:solidFill>
                <a:schemeClr val="tx1"/>
              </a:solidFill>
              <a:latin typeface="Arial" pitchFamily="34" charset="0"/>
              <a:ea typeface="+mn-ea"/>
              <a:cs typeface="Arial" pitchFamily="34" charset="0"/>
            </a:endParaRPr>
          </a:p>
          <a:p>
            <a:r>
              <a:rPr lang="en-US" sz="1100" b="1" u="none" kern="1200" dirty="0" smtClean="0">
                <a:solidFill>
                  <a:schemeClr val="tx1"/>
                </a:solidFill>
                <a:latin typeface="Arial" pitchFamily="34" charset="0"/>
                <a:ea typeface="+mn-ea"/>
                <a:cs typeface="Arial" pitchFamily="34" charset="0"/>
              </a:rPr>
              <a:t>Include more than 1-3 main points</a:t>
            </a:r>
          </a:p>
          <a:p>
            <a:r>
              <a:rPr lang="en-US" sz="1100" b="0" u="none" kern="1200" dirty="0" smtClean="0">
                <a:solidFill>
                  <a:schemeClr val="tx1"/>
                </a:solidFill>
                <a:latin typeface="Arial" pitchFamily="34" charset="0"/>
                <a:ea typeface="+mn-ea"/>
                <a:cs typeface="Arial" pitchFamily="34" charset="0"/>
              </a:rPr>
              <a:t>This goes back to your customer's attention span. Instead of cramming many points into one video, consider splitting up the information into several short videos.</a:t>
            </a:r>
            <a:endParaRPr lang="en-US"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7146D45-FF63-4BF9-BF7E-74BF457C3D5D}" type="slidenum">
              <a:rPr lang="en-US" smtClean="0"/>
              <a:pPr/>
              <a:t>9</a:t>
            </a:fld>
            <a:endParaRPr lang="en-US"/>
          </a:p>
        </p:txBody>
      </p:sp>
    </p:spTree>
    <p:extLst>
      <p:ext uri="{BB962C8B-B14F-4D97-AF65-F5344CB8AC3E}">
        <p14:creationId xmlns="" xmlns:p14="http://schemas.microsoft.com/office/powerpoint/2010/main" xmlns:mv="urn:schemas-microsoft-com:mac:vml" xmlns:mc="http://schemas.openxmlformats.org/markup-compatibility/2006" val="8355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animated bar">
    <p:spTree>
      <p:nvGrpSpPr>
        <p:cNvPr id="1" name=""/>
        <p:cNvGrpSpPr/>
        <p:nvPr/>
      </p:nvGrpSpPr>
      <p:grpSpPr>
        <a:xfrm>
          <a:off x="0" y="0"/>
          <a:ext cx="0" cy="0"/>
          <a:chOff x="0" y="0"/>
          <a:chExt cx="0" cy="0"/>
        </a:xfrm>
      </p:grpSpPr>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chemeClr val="bg2">
                    <a:lumMod val="50000"/>
                  </a:schemeClr>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nchor="b"/>
          <a:lstStyle>
            <a:lvl1pPr algn="l" defTabSz="914400" rtl="0" eaLnBrk="1" latinLnBrk="0" hangingPunct="1">
              <a:lnSpc>
                <a:spcPct val="90000"/>
              </a:lnSpc>
              <a:spcBef>
                <a:spcPct val="0"/>
              </a:spcBef>
              <a:buNone/>
              <a:defRPr lang="en-US" sz="4700" b="0" kern="1200" spc="0" baseline="0" dirty="0">
                <a:solidFill>
                  <a:schemeClr val="accent1"/>
                </a:solidFill>
                <a:latin typeface="+mj-lt"/>
                <a:ea typeface="+mj-ea"/>
                <a:cs typeface="+mj-cs"/>
              </a:defRPr>
            </a:lvl1pPr>
          </a:lstStyle>
          <a:p>
            <a:r>
              <a:rPr lang="en-US" dirty="0" smtClean="0"/>
              <a:t>Presentation Title Goes Here</a:t>
            </a:r>
            <a:endParaRPr lang="en-US" dirty="0"/>
          </a:p>
        </p:txBody>
      </p:sp>
      <p:grpSp>
        <p:nvGrpSpPr>
          <p:cNvPr id="2" name="Group 67"/>
          <p:cNvGrpSpPr/>
          <p:nvPr/>
        </p:nvGrpSpPr>
        <p:grpSpPr>
          <a:xfrm>
            <a:off x="341314" y="311151"/>
            <a:ext cx="829170" cy="438358"/>
            <a:chOff x="609600" y="528537"/>
            <a:chExt cx="1444734" cy="763789"/>
          </a:xfrm>
          <a:solidFill>
            <a:schemeClr val="accent1"/>
          </a:soli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63" name="Rounded Rectangle 62"/>
          <p:cNvSpPr/>
          <p:nvPr userDrawn="1"/>
        </p:nvSpPr>
        <p:spPr>
          <a:xfrm rot="10800000" flipH="1">
            <a:off x="2737968" y="831272"/>
            <a:ext cx="656314" cy="424307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Rounded Rectangle 63"/>
          <p:cNvSpPr/>
          <p:nvPr userDrawn="1"/>
        </p:nvSpPr>
        <p:spPr>
          <a:xfrm rot="10800000" flipH="1">
            <a:off x="821966" y="4716780"/>
            <a:ext cx="656314" cy="150749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Rounded Rectangle 64"/>
          <p:cNvSpPr/>
          <p:nvPr userDrawn="1"/>
        </p:nvSpPr>
        <p:spPr>
          <a:xfrm rot="10800000" flipH="1">
            <a:off x="1332506" y="1981200"/>
            <a:ext cx="656314" cy="424307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6" name="Rounded Rectangle 65"/>
          <p:cNvSpPr/>
          <p:nvPr userDrawn="1"/>
        </p:nvSpPr>
        <p:spPr>
          <a:xfrm rot="10800000" flipH="1">
            <a:off x="5869870" y="6893559"/>
            <a:ext cx="780312" cy="3319549"/>
          </a:xfrm>
          <a:prstGeom prst="roundRect">
            <a:avLst>
              <a:gd name="adj" fmla="val 50000"/>
            </a:avLst>
          </a:prstGeom>
          <a:solidFill>
            <a:srgbClr val="1F8B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7" name="Rounded Rectangle 66"/>
          <p:cNvSpPr/>
          <p:nvPr userDrawn="1"/>
        </p:nvSpPr>
        <p:spPr>
          <a:xfrm rot="10800000" flipH="1">
            <a:off x="6933206" y="6893560"/>
            <a:ext cx="656314" cy="150749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3" name="Rounded Rectangle 82"/>
          <p:cNvSpPr/>
          <p:nvPr userDrawn="1"/>
        </p:nvSpPr>
        <p:spPr>
          <a:xfrm rot="10800000" flipH="1">
            <a:off x="2191486" y="6909950"/>
            <a:ext cx="662549" cy="6331065"/>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5" name="Rounded Rectangle 84"/>
          <p:cNvSpPr/>
          <p:nvPr userDrawn="1"/>
        </p:nvSpPr>
        <p:spPr>
          <a:xfrm rot="10800000" flipH="1">
            <a:off x="4920834" y="1025236"/>
            <a:ext cx="656314" cy="424307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6" name="Rounded Rectangle 85"/>
          <p:cNvSpPr/>
          <p:nvPr userDrawn="1"/>
        </p:nvSpPr>
        <p:spPr>
          <a:xfrm rot="10800000" flipH="1">
            <a:off x="5391889" y="1731818"/>
            <a:ext cx="656314" cy="424307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7" name="Rounded Rectangle 86"/>
          <p:cNvSpPr/>
          <p:nvPr userDrawn="1"/>
        </p:nvSpPr>
        <p:spPr>
          <a:xfrm rot="10800000" flipH="1">
            <a:off x="341313" y="6924652"/>
            <a:ext cx="780312" cy="3319549"/>
          </a:xfrm>
          <a:prstGeom prst="roundRect">
            <a:avLst>
              <a:gd name="adj" fmla="val 50000"/>
            </a:avLst>
          </a:prstGeom>
          <a:gradFill flip="none" rotWithShape="1">
            <a:gsLst>
              <a:gs pos="0">
                <a:srgbClr val="4DCAFF">
                  <a:shade val="30000"/>
                  <a:satMod val="115000"/>
                  <a:alpha val="10000"/>
                </a:srgbClr>
              </a:gs>
              <a:gs pos="50000">
                <a:srgbClr val="4DCAFF">
                  <a:shade val="67500"/>
                  <a:satMod val="115000"/>
                  <a:alpha val="10000"/>
                </a:srgbClr>
              </a:gs>
              <a:gs pos="100000">
                <a:srgbClr val="4DCAFF">
                  <a:shade val="100000"/>
                  <a:satMod val="115000"/>
                  <a:alpha val="1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8" name="Rounded Rectangle 87"/>
          <p:cNvSpPr/>
          <p:nvPr userDrawn="1"/>
        </p:nvSpPr>
        <p:spPr>
          <a:xfrm rot="10800000" flipH="1">
            <a:off x="7750373" y="8318268"/>
            <a:ext cx="780312" cy="3319549"/>
          </a:xfrm>
          <a:prstGeom prst="roundRect">
            <a:avLst>
              <a:gd name="adj" fmla="val 50000"/>
            </a:avLst>
          </a:prstGeom>
          <a:solidFill>
            <a:schemeClr val="accent3">
              <a:lumMod val="5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9" name="Rounded Rectangle 88"/>
          <p:cNvSpPr/>
          <p:nvPr userDrawn="1"/>
        </p:nvSpPr>
        <p:spPr>
          <a:xfrm rot="10800000" flipH="1">
            <a:off x="8162249" y="1731818"/>
            <a:ext cx="656314" cy="424307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0" name="Rounded Rectangle 89"/>
          <p:cNvSpPr/>
          <p:nvPr userDrawn="1"/>
        </p:nvSpPr>
        <p:spPr>
          <a:xfrm rot="10800000" flipH="1">
            <a:off x="3770906" y="1981200"/>
            <a:ext cx="656314" cy="424307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64"/>
                                        </p:tgtEl>
                                        <p:attrNameLst>
                                          <p:attrName>ppt_x</p:attrName>
                                          <p:attrName>ppt_y</p:attrName>
                                        </p:attrNameLst>
                                      </p:cBhvr>
                                      <p:rCtr x="0" y="329"/>
                                    </p:animMotion>
                                  </p:childTnLst>
                                </p:cTn>
                              </p:par>
                              <p:par>
                                <p:cTn id="7" presetID="10" presetClass="entr" presetSubtype="0" fill="hold" grpId="1" nodeType="withEffect">
                                  <p:stCondLst>
                                    <p:cond delay="0"/>
                                  </p:stCondLst>
                                  <p:childTnLst>
                                    <p:set>
                                      <p:cBhvr>
                                        <p:cTn id="8" dur="1" fill="hold">
                                          <p:stCondLst>
                                            <p:cond delay="0"/>
                                          </p:stCondLst>
                                        </p:cTn>
                                        <p:tgtEl>
                                          <p:spTgt spid="64"/>
                                        </p:tgtEl>
                                        <p:attrNameLst>
                                          <p:attrName>style.visibility</p:attrName>
                                        </p:attrNameLst>
                                      </p:cBhvr>
                                      <p:to>
                                        <p:strVal val="visible"/>
                                      </p:to>
                                    </p:set>
                                    <p:animEffect transition="in" filter="fade">
                                      <p:cBhvr>
                                        <p:cTn id="9" dur="1000"/>
                                        <p:tgtEl>
                                          <p:spTgt spid="64"/>
                                        </p:tgtEl>
                                      </p:cBhvr>
                                    </p:animEffect>
                                  </p:childTnLst>
                                </p:cTn>
                              </p:par>
                              <p:par>
                                <p:cTn id="10"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11" dur="10600" fill="hold"/>
                                        <p:tgtEl>
                                          <p:spTgt spid="65"/>
                                        </p:tgtEl>
                                        <p:attrNameLst>
                                          <p:attrName>ppt_x</p:attrName>
                                          <p:attrName>ppt_y</p:attrName>
                                        </p:attrNameLst>
                                      </p:cBhvr>
                                      <p:rCtr x="0" y="497"/>
                                    </p:animMotion>
                                  </p:childTnLst>
                                </p:cTn>
                              </p:par>
                              <p:par>
                                <p:cTn id="12" presetID="10" presetClass="entr" presetSubtype="0" fill="hold" grpId="1"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childTnLst>
                                </p:cTn>
                              </p:par>
                              <p:par>
                                <p:cTn id="15" presetID="42" presetClass="path" presetSubtype="0" repeatCount="indefinite" accel="50000" decel="50000" fill="hold" grpId="0" nodeType="withEffect">
                                  <p:stCondLst>
                                    <p:cond delay="1100"/>
                                  </p:stCondLst>
                                  <p:childTnLst>
                                    <p:animMotion origin="layout" path="M 1.94444E-6 0 L 1.94444E-6 -1.0081 " pathEditMode="relative" rAng="0" ptsTypes="AA">
                                      <p:cBhvr>
                                        <p:cTn id="16" dur="16400" fill="hold"/>
                                        <p:tgtEl>
                                          <p:spTgt spid="66"/>
                                        </p:tgtEl>
                                        <p:attrNameLst>
                                          <p:attrName>ppt_x</p:attrName>
                                          <p:attrName>ppt_y</p:attrName>
                                        </p:attrNameLst>
                                      </p:cBhvr>
                                      <p:rCtr x="0" y="-504"/>
                                    </p:animMotion>
                                  </p:childTnLst>
                                </p:cTn>
                              </p:par>
                              <p:par>
                                <p:cTn id="17" presetID="10" presetClass="entr" presetSubtype="0" fill="hold" grpId="1"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1000"/>
                                        <p:tgtEl>
                                          <p:spTgt spid="66"/>
                                        </p:tgtEl>
                                      </p:cBhvr>
                                    </p:animEffect>
                                  </p:childTnLst>
                                </p:cTn>
                              </p:par>
                              <p:par>
                                <p:cTn id="20"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21" dur="10900" fill="hold"/>
                                        <p:tgtEl>
                                          <p:spTgt spid="67"/>
                                        </p:tgtEl>
                                        <p:attrNameLst>
                                          <p:attrName>ppt_x</p:attrName>
                                          <p:attrName>ppt_y</p:attrName>
                                        </p:attrNameLst>
                                      </p:cBhvr>
                                      <p:rCtr x="0" y="-173"/>
                                    </p:animMotion>
                                  </p:childTnLst>
                                </p:cTn>
                              </p:par>
                              <p:par>
                                <p:cTn id="22" presetID="10" presetClass="entr" presetSubtype="0" fill="hold" grpId="1"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1000"/>
                                        <p:tgtEl>
                                          <p:spTgt spid="67"/>
                                        </p:tgtEl>
                                      </p:cBhvr>
                                    </p:animEffect>
                                  </p:childTnLst>
                                </p:cTn>
                              </p:par>
                              <p:par>
                                <p:cTn id="25"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26" dur="10400" fill="hold"/>
                                        <p:tgtEl>
                                          <p:spTgt spid="63"/>
                                        </p:tgtEl>
                                        <p:attrNameLst>
                                          <p:attrName>ppt_x</p:attrName>
                                          <p:attrName>ppt_y</p:attrName>
                                        </p:attrNameLst>
                                      </p:cBhvr>
                                      <p:rCtr x="0" y="572"/>
                                    </p:animMotion>
                                  </p:childTnLst>
                                </p:cTn>
                              </p:par>
                              <p:par>
                                <p:cTn id="27" presetID="10" presetClass="entr" presetSubtype="0" fill="hold" grpId="1"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childTnLst>
                                </p:cTn>
                              </p:par>
                              <p:par>
                                <p:cTn id="30"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31" dur="12100" fill="hold"/>
                                        <p:tgtEl>
                                          <p:spTgt spid="83"/>
                                        </p:tgtEl>
                                        <p:attrNameLst>
                                          <p:attrName>ppt_x</p:attrName>
                                          <p:attrName>ppt_y</p:attrName>
                                        </p:attrNameLst>
                                      </p:cBhvr>
                                      <p:rCtr x="0" y="-768"/>
                                    </p:animMotion>
                                  </p:childTnLst>
                                </p:cTn>
                              </p:par>
                              <p:par>
                                <p:cTn id="32" presetID="10" presetClass="entr" presetSubtype="0" fill="hold" grpId="1"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childTnLst>
                                </p:cTn>
                              </p:par>
                              <p:par>
                                <p:cTn id="35"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36" dur="19500" fill="hold"/>
                                        <p:tgtEl>
                                          <p:spTgt spid="85"/>
                                        </p:tgtEl>
                                        <p:attrNameLst>
                                          <p:attrName>ppt_x</p:attrName>
                                          <p:attrName>ppt_y</p:attrName>
                                        </p:attrNameLst>
                                      </p:cBhvr>
                                      <p:rCtr x="0" y="497"/>
                                    </p:animMotion>
                                  </p:childTnLst>
                                </p:cTn>
                              </p:par>
                              <p:par>
                                <p:cTn id="37" presetID="10" presetClass="entr" presetSubtype="0" fill="hold" grpId="1"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1000"/>
                                        <p:tgtEl>
                                          <p:spTgt spid="85"/>
                                        </p:tgtEl>
                                      </p:cBhvr>
                                    </p:animEffect>
                                  </p:childTnLst>
                                </p:cTn>
                              </p:par>
                              <p:par>
                                <p:cTn id="40"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41" dur="8200" fill="hold"/>
                                        <p:tgtEl>
                                          <p:spTgt spid="86"/>
                                        </p:tgtEl>
                                        <p:attrNameLst>
                                          <p:attrName>ppt_x</p:attrName>
                                          <p:attrName>ppt_y</p:attrName>
                                        </p:attrNameLst>
                                      </p:cBhvr>
                                      <p:rCtr x="0" y="497"/>
                                    </p:animMotion>
                                  </p:childTnLst>
                                </p:cTn>
                              </p:par>
                              <p:par>
                                <p:cTn id="42" presetID="10" presetClass="entr" presetSubtype="0" fill="hold" grpId="1" nodeType="with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1000"/>
                                        <p:tgtEl>
                                          <p:spTgt spid="86"/>
                                        </p:tgtEl>
                                      </p:cBhvr>
                                    </p:animEffect>
                                  </p:childTnLst>
                                </p:cTn>
                              </p:par>
                              <p:par>
                                <p:cTn id="45" presetID="42" presetClass="path" presetSubtype="0" repeatCount="indefinite" accel="50000" decel="50000" fill="hold" grpId="0" nodeType="withEffect">
                                  <p:stCondLst>
                                    <p:cond delay="5700"/>
                                  </p:stCondLst>
                                  <p:childTnLst>
                                    <p:animMotion origin="layout" path="M -4.72222E-6 -2.15822E-6 L -4.72222E-6 -1.32223 " pathEditMode="relative" rAng="0" ptsTypes="AA">
                                      <p:cBhvr>
                                        <p:cTn id="46" dur="11500" fill="hold"/>
                                        <p:tgtEl>
                                          <p:spTgt spid="87"/>
                                        </p:tgtEl>
                                        <p:attrNameLst>
                                          <p:attrName>ppt_x</p:attrName>
                                          <p:attrName>ppt_y</p:attrName>
                                        </p:attrNameLst>
                                      </p:cBhvr>
                                      <p:rCtr x="0" y="-661"/>
                                    </p:animMotion>
                                  </p:childTnLst>
                                </p:cTn>
                              </p:par>
                              <p:par>
                                <p:cTn id="47" presetID="10" presetClass="entr" presetSubtype="0" fill="hold" grpId="1"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1000"/>
                                        <p:tgtEl>
                                          <p:spTgt spid="87"/>
                                        </p:tgtEl>
                                      </p:cBhvr>
                                    </p:animEffect>
                                  </p:childTnLst>
                                </p:cTn>
                              </p:par>
                              <p:par>
                                <p:cTn id="50" presetID="42" presetClass="path" presetSubtype="0" repeatCount="indefinite" accel="50000" decel="50000" fill="hold" grpId="0" nodeType="withEffect">
                                  <p:stCondLst>
                                    <p:cond delay="1300"/>
                                  </p:stCondLst>
                                  <p:childTnLst>
                                    <p:animMotion origin="layout" path="M 1.94444E-6 0 L 1.94444E-6 -1.0081 " pathEditMode="relative" rAng="0" ptsTypes="AA">
                                      <p:cBhvr>
                                        <p:cTn id="51" dur="7300" fill="hold"/>
                                        <p:tgtEl>
                                          <p:spTgt spid="88"/>
                                        </p:tgtEl>
                                        <p:attrNameLst>
                                          <p:attrName>ppt_x</p:attrName>
                                          <p:attrName>ppt_y</p:attrName>
                                        </p:attrNameLst>
                                      </p:cBhvr>
                                      <p:rCtr x="0" y="-504"/>
                                    </p:animMotion>
                                  </p:childTnLst>
                                </p:cTn>
                              </p:par>
                              <p:par>
                                <p:cTn id="52" presetID="10" presetClass="entr" presetSubtype="0" fill="hold" grpId="1"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1000"/>
                                        <p:tgtEl>
                                          <p:spTgt spid="88"/>
                                        </p:tgtEl>
                                      </p:cBhvr>
                                    </p:animEffect>
                                  </p:childTnLst>
                                </p:cTn>
                              </p:par>
                              <p:par>
                                <p:cTn id="55"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56" dur="15100" fill="hold"/>
                                        <p:tgtEl>
                                          <p:spTgt spid="89"/>
                                        </p:tgtEl>
                                        <p:attrNameLst>
                                          <p:attrName>ppt_x</p:attrName>
                                          <p:attrName>ppt_y</p:attrName>
                                        </p:attrNameLst>
                                      </p:cBhvr>
                                      <p:rCtr x="0" y="497"/>
                                    </p:animMotion>
                                  </p:childTnLst>
                                </p:cTn>
                              </p:par>
                              <p:par>
                                <p:cTn id="57" presetID="10" presetClass="entr" presetSubtype="0" fill="hold" grpId="1"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1000"/>
                                        <p:tgtEl>
                                          <p:spTgt spid="89"/>
                                        </p:tgtEl>
                                      </p:cBhvr>
                                    </p:animEffect>
                                  </p:childTnLst>
                                </p:cTn>
                              </p:par>
                              <p:par>
                                <p:cTn id="60"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61" dur="5000" fill="hold"/>
                                        <p:tgtEl>
                                          <p:spTgt spid="90"/>
                                        </p:tgtEl>
                                        <p:attrNameLst>
                                          <p:attrName>ppt_x</p:attrName>
                                          <p:attrName>ppt_y</p:attrName>
                                        </p:attrNameLst>
                                      </p:cBhvr>
                                      <p:rCtr x="0" y="497"/>
                                    </p:animMotion>
                                  </p:childTnLst>
                                </p:cTn>
                              </p:par>
                              <p:par>
                                <p:cTn id="62" presetID="10" presetClass="entr" presetSubtype="0" fill="hold" grpId="1"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83" grpId="0" animBg="1"/>
      <p:bldP spid="83"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_2-Column w/title">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818888" y="910169"/>
            <a:ext cx="4005072" cy="668868"/>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2200" b="0" kern="1200" spc="0" baseline="0" dirty="0">
                <a:solidFill>
                  <a:schemeClr val="bg2">
                    <a:lumMod val="5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left</a:t>
            </a:r>
            <a:endParaRPr lang="en-US" dirty="0"/>
          </a:p>
        </p:txBody>
      </p:sp>
      <p:sp>
        <p:nvSpPr>
          <p:cNvPr id="5" name="Text Placeholder 8"/>
          <p:cNvSpPr>
            <a:spLocks noGrp="1"/>
          </p:cNvSpPr>
          <p:nvPr>
            <p:ph type="body" sz="quarter" idx="11" hasCustomPrompt="1"/>
          </p:nvPr>
        </p:nvSpPr>
        <p:spPr>
          <a:xfrm>
            <a:off x="219455" y="1824580"/>
            <a:ext cx="4142232" cy="4255347"/>
          </a:xfrm>
        </p:spPr>
        <p:txBody>
          <a:bodyPr/>
          <a:lstStyle>
            <a:lvl1pPr marL="0" indent="0">
              <a:buNone/>
              <a:defRPr spc="0">
                <a:solidFill>
                  <a:schemeClr val="tx2">
                    <a:lumMod val="75000"/>
                  </a:schemeClr>
                </a:solidFill>
                <a:latin typeface="+mj-lt"/>
              </a:defRPr>
            </a:lvl1pPr>
            <a:lvl2pPr marL="228600" indent="-228600">
              <a:buClr>
                <a:schemeClr val="accent1"/>
              </a:buClr>
              <a:buFont typeface="Arial" pitchFamily="34" charset="0"/>
              <a:buChar char="•"/>
              <a:tabLst/>
              <a:defRPr spc="0">
                <a:solidFill>
                  <a:schemeClr val="tx2">
                    <a:lumMod val="75000"/>
                  </a:schemeClr>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6" name="Text Placeholder 11"/>
          <p:cNvSpPr>
            <a:spLocks noGrp="1"/>
          </p:cNvSpPr>
          <p:nvPr>
            <p:ph type="body" sz="quarter" idx="12" hasCustomPrompt="1"/>
          </p:nvPr>
        </p:nvSpPr>
        <p:spPr>
          <a:xfrm>
            <a:off x="4818888" y="1824580"/>
            <a:ext cx="4005072" cy="4255348"/>
          </a:xfrm>
        </p:spPr>
        <p:txBody>
          <a:bodyPr/>
          <a:lstStyle>
            <a:lvl1pPr marL="0" indent="0">
              <a:buFontTx/>
              <a:buNone/>
              <a:defRPr>
                <a:solidFill>
                  <a:schemeClr val="tx2">
                    <a:lumMod val="75000"/>
                  </a:schemeClr>
                </a:solidFill>
                <a:latin typeface="+mj-lt"/>
              </a:defRPr>
            </a:lvl1pPr>
            <a:lvl2pPr marL="228600" indent="-228600">
              <a:buClr>
                <a:schemeClr val="accent1"/>
              </a:buClr>
              <a:buFont typeface="Arial" pitchFamily="34" charset="0"/>
              <a:buChar char="•"/>
              <a:defRPr>
                <a:solidFill>
                  <a:schemeClr val="tx2">
                    <a:lumMod val="75000"/>
                  </a:schemeClr>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pic>
        <p:nvPicPr>
          <p:cNvPr id="7" name="Picture 6" descr="verticalbar.png"/>
          <p:cNvPicPr>
            <a:picLocks/>
          </p:cNvPicPr>
          <p:nvPr userDrawn="1"/>
        </p:nvPicPr>
        <p:blipFill>
          <a:blip r:embed="rId2" cstate="print"/>
          <a:stretch>
            <a:fillRect/>
          </a:stretch>
        </p:blipFill>
        <p:spPr>
          <a:xfrm>
            <a:off x="4447858" y="1265783"/>
            <a:ext cx="89319" cy="4754880"/>
          </a:xfrm>
          <a:prstGeom prst="rect">
            <a:avLst/>
          </a:prstGeom>
          <a:noFill/>
          <a:ln>
            <a:noFill/>
          </a:ln>
        </p:spPr>
      </p:pic>
      <p:sp>
        <p:nvSpPr>
          <p:cNvPr id="8" name="Text Placeholder 6"/>
          <p:cNvSpPr>
            <a:spLocks noGrp="1"/>
          </p:cNvSpPr>
          <p:nvPr>
            <p:ph type="body" sz="quarter" idx="13" hasCustomPrompt="1"/>
          </p:nvPr>
        </p:nvSpPr>
        <p:spPr>
          <a:xfrm>
            <a:off x="219455" y="910169"/>
            <a:ext cx="4142232" cy="668868"/>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2200" b="0" kern="1200" spc="0" baseline="0" dirty="0">
                <a:solidFill>
                  <a:schemeClr val="bg2">
                    <a:lumMod val="5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left</a:t>
            </a:r>
            <a:endParaRPr lang="en-US" dirty="0"/>
          </a:p>
        </p:txBody>
      </p:sp>
      <p:sp>
        <p:nvSpPr>
          <p:cNvPr id="10" name="Title 1"/>
          <p:cNvSpPr>
            <a:spLocks noGrp="1"/>
          </p:cNvSpPr>
          <p:nvPr>
            <p:ph type="title"/>
          </p:nvPr>
        </p:nvSpPr>
        <p:spPr>
          <a:xfrm>
            <a:off x="219690" y="245533"/>
            <a:ext cx="8588861" cy="664636"/>
          </a:xfrm>
        </p:spPr>
        <p:txBody>
          <a:bodyPr/>
          <a:lstStyle>
            <a:lvl1pPr algn="l" defTabSz="914400" rtl="0" eaLnBrk="1" latinLnBrk="0" hangingPunct="1">
              <a:lnSpc>
                <a:spcPct val="80000"/>
              </a:lnSpc>
              <a:spcBef>
                <a:spcPct val="0"/>
              </a:spcBef>
              <a:buNone/>
              <a:defRPr lang="en-US" sz="2800" b="0" kern="1200" spc="-100" baseline="0" dirty="0">
                <a:solidFill>
                  <a:schemeClr val="accent1"/>
                </a:soli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3-Column Layout w title">
    <p:spTree>
      <p:nvGrpSpPr>
        <p:cNvPr id="1" name=""/>
        <p:cNvGrpSpPr/>
        <p:nvPr/>
      </p:nvGrpSpPr>
      <p:grpSpPr>
        <a:xfrm>
          <a:off x="0" y="0"/>
          <a:ext cx="0" cy="0"/>
          <a:chOff x="0" y="0"/>
          <a:chExt cx="0" cy="0"/>
        </a:xfrm>
      </p:grpSpPr>
      <p:sp>
        <p:nvSpPr>
          <p:cNvPr id="10" name="Text Placeholder 10"/>
          <p:cNvSpPr>
            <a:spLocks noGrp="1"/>
          </p:cNvSpPr>
          <p:nvPr>
            <p:ph type="body" sz="quarter" idx="13"/>
          </p:nvPr>
        </p:nvSpPr>
        <p:spPr>
          <a:xfrm>
            <a:off x="3251453" y="988142"/>
            <a:ext cx="2596896" cy="649386"/>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2200" b="0" i="0" u="none" strike="noStrike" kern="1200" cap="none" spc="0" normalizeH="0" baseline="0" noProof="0">
                <a:ln>
                  <a:noFill/>
                </a:ln>
                <a:solidFill>
                  <a:schemeClr val="bg2">
                    <a:lumMod val="50000"/>
                  </a:schemeClr>
                </a:soli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pic>
        <p:nvPicPr>
          <p:cNvPr id="16" name="Picture 15" descr="verticalbar.png"/>
          <p:cNvPicPr>
            <a:picLocks/>
          </p:cNvPicPr>
          <p:nvPr/>
        </p:nvPicPr>
        <p:blipFill>
          <a:blip r:embed="rId2" cstate="print"/>
          <a:stretch>
            <a:fillRect/>
          </a:stretch>
        </p:blipFill>
        <p:spPr>
          <a:xfrm>
            <a:off x="3000057" y="1257531"/>
            <a:ext cx="89432" cy="4754880"/>
          </a:xfrm>
          <a:prstGeom prst="rect">
            <a:avLst/>
          </a:prstGeom>
          <a:noFill/>
          <a:ln>
            <a:noFill/>
          </a:ln>
        </p:spPr>
      </p:pic>
      <p:pic>
        <p:nvPicPr>
          <p:cNvPr id="18" name="Picture 17" descr="verticalbar.png"/>
          <p:cNvPicPr>
            <a:picLocks/>
          </p:cNvPicPr>
          <p:nvPr/>
        </p:nvPicPr>
        <p:blipFill>
          <a:blip r:embed="rId2" cstate="print"/>
          <a:stretch>
            <a:fillRect/>
          </a:stretch>
        </p:blipFill>
        <p:spPr>
          <a:xfrm>
            <a:off x="5990907" y="1257531"/>
            <a:ext cx="89432" cy="4754880"/>
          </a:xfrm>
          <a:prstGeom prst="rect">
            <a:avLst/>
          </a:prstGeom>
          <a:noFill/>
          <a:ln>
            <a:noFill/>
          </a:ln>
        </p:spPr>
      </p:pic>
      <p:sp>
        <p:nvSpPr>
          <p:cNvPr id="12" name="Title 1"/>
          <p:cNvSpPr>
            <a:spLocks noGrp="1"/>
          </p:cNvSpPr>
          <p:nvPr>
            <p:ph type="title"/>
          </p:nvPr>
        </p:nvSpPr>
        <p:spPr>
          <a:xfrm>
            <a:off x="219690" y="245533"/>
            <a:ext cx="8588861" cy="491067"/>
          </a:xfrm>
        </p:spPr>
        <p:txBody>
          <a:bodyPr/>
          <a:lstStyle>
            <a:lvl1pPr algn="l" defTabSz="914400" rtl="0" eaLnBrk="1" latinLnBrk="0" hangingPunct="1">
              <a:lnSpc>
                <a:spcPct val="80000"/>
              </a:lnSpc>
              <a:spcBef>
                <a:spcPct val="0"/>
              </a:spcBef>
              <a:buNone/>
              <a:defRPr lang="en-US" sz="2800" b="0" kern="1200" spc="-100" baseline="0" dirty="0">
                <a:solidFill>
                  <a:schemeClr val="accent1"/>
                </a:solidFill>
                <a:latin typeface="+mj-lt"/>
                <a:ea typeface="+mj-ea"/>
                <a:cs typeface="+mj-cs"/>
              </a:defRPr>
            </a:lvl1pPr>
          </a:lstStyle>
          <a:p>
            <a:r>
              <a:rPr lang="en-US" smtClean="0"/>
              <a:t>Click to edit Master title style</a:t>
            </a:r>
            <a:endParaRPr lang="en-US" dirty="0"/>
          </a:p>
        </p:txBody>
      </p:sp>
      <p:sp>
        <p:nvSpPr>
          <p:cNvPr id="17" name="Text Placeholder 10"/>
          <p:cNvSpPr>
            <a:spLocks noGrp="1"/>
          </p:cNvSpPr>
          <p:nvPr>
            <p:ph type="body" sz="quarter" idx="17"/>
          </p:nvPr>
        </p:nvSpPr>
        <p:spPr>
          <a:xfrm>
            <a:off x="232029" y="988142"/>
            <a:ext cx="2596896" cy="649386"/>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2200" b="0" i="0" u="none" strike="noStrike" kern="1200" cap="none" spc="0" normalizeH="0" baseline="0" noProof="0">
                <a:ln>
                  <a:noFill/>
                </a:ln>
                <a:solidFill>
                  <a:schemeClr val="bg2">
                    <a:lumMod val="50000"/>
                  </a:schemeClr>
                </a:soli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9" name="Text Placeholder 10"/>
          <p:cNvSpPr>
            <a:spLocks noGrp="1"/>
          </p:cNvSpPr>
          <p:nvPr>
            <p:ph type="body" sz="quarter" idx="18"/>
          </p:nvPr>
        </p:nvSpPr>
        <p:spPr>
          <a:xfrm>
            <a:off x="6262688" y="988142"/>
            <a:ext cx="2596896" cy="649386"/>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2200" b="0" i="0" u="none" strike="noStrike" kern="1200" cap="none" spc="0" normalizeH="0" baseline="0" noProof="0">
                <a:ln>
                  <a:noFill/>
                </a:ln>
                <a:solidFill>
                  <a:schemeClr val="bg2">
                    <a:lumMod val="50000"/>
                  </a:schemeClr>
                </a:soli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3"/>
          <p:cNvSpPr>
            <a:spLocks noGrp="1"/>
          </p:cNvSpPr>
          <p:nvPr>
            <p:ph type="body" sz="quarter" idx="21"/>
          </p:nvPr>
        </p:nvSpPr>
        <p:spPr>
          <a:xfrm>
            <a:off x="201614" y="1926185"/>
            <a:ext cx="2627312" cy="4057649"/>
          </a:xfrm>
        </p:spPr>
        <p:txBody>
          <a:bodyPr>
            <a:normAutofit/>
          </a:bodyPr>
          <a:lstStyle>
            <a:lvl1pPr marL="228600" indent="-228600">
              <a:lnSpc>
                <a:spcPct val="95000"/>
              </a:lnSpc>
              <a:spcBef>
                <a:spcPts val="1480"/>
              </a:spcBef>
              <a:buClr>
                <a:schemeClr val="accent1"/>
              </a:buClr>
              <a:defRPr sz="1800">
                <a:solidFill>
                  <a:schemeClr val="tx2">
                    <a:lumMod val="75000"/>
                  </a:schemeClr>
                </a:solidFill>
                <a:latin typeface="+mj-lt"/>
              </a:defRPr>
            </a:lvl1pPr>
            <a:lvl2pPr marL="228600" indent="228600">
              <a:lnSpc>
                <a:spcPct val="95000"/>
              </a:lnSpc>
              <a:spcBef>
                <a:spcPts val="600"/>
              </a:spcBef>
              <a:buClr>
                <a:srgbClr val="01BBBB"/>
              </a:buClr>
              <a:buFont typeface="Arial" pitchFamily="34" charset="0"/>
              <a:buChar char="•"/>
              <a:defRPr sz="1800">
                <a:solidFill>
                  <a:schemeClr val="tx2">
                    <a:lumMod val="75000"/>
                  </a:schemeClr>
                </a:solidFill>
                <a:latin typeface="+mj-lt"/>
              </a:defRPr>
            </a:lvl2pPr>
            <a:lvl3pPr marL="457200" indent="228600">
              <a:buClr>
                <a:srgbClr val="01BBBB"/>
              </a:buClr>
              <a:buFont typeface="Arial" pitchFamily="34" charset="0"/>
              <a:buChar char="•"/>
              <a:defRPr sz="1800">
                <a:solidFill>
                  <a:schemeClr val="tx2">
                    <a:lumMod val="75000"/>
                  </a:schemeClr>
                </a:solidFill>
                <a:latin typeface="+mj-lt"/>
              </a:defRPr>
            </a:lvl3pPr>
            <a:lvl4pPr marL="685800" indent="228600">
              <a:buClr>
                <a:srgbClr val="01BBBB"/>
              </a:buClr>
              <a:buFont typeface="Arial" pitchFamily="34" charset="0"/>
              <a:buChar char="•"/>
              <a:defRPr sz="1800">
                <a:solidFill>
                  <a:schemeClr val="tx2">
                    <a:lumMod val="75000"/>
                  </a:schemeClr>
                </a:solidFill>
                <a:latin typeface="+mj-lt"/>
              </a:defRPr>
            </a:lvl4pPr>
            <a:lvl5pPr marL="914400" indent="228600">
              <a:buClr>
                <a:srgbClr val="01BBBB"/>
              </a:buClr>
              <a:buFont typeface="Arial" pitchFamily="34" charset="0"/>
              <a:buChar char="•"/>
              <a:defRPr sz="1800">
                <a:solidFill>
                  <a:schemeClr val="tx2">
                    <a:lumMod val="7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3"/>
          <p:cNvSpPr>
            <a:spLocks noGrp="1"/>
          </p:cNvSpPr>
          <p:nvPr>
            <p:ph type="body" sz="quarter" idx="22"/>
          </p:nvPr>
        </p:nvSpPr>
        <p:spPr>
          <a:xfrm>
            <a:off x="3221037" y="1926185"/>
            <a:ext cx="2627312" cy="4057649"/>
          </a:xfrm>
        </p:spPr>
        <p:txBody>
          <a:bodyPr>
            <a:normAutofit/>
          </a:bodyPr>
          <a:lstStyle>
            <a:lvl1pPr marL="228600" indent="-228600">
              <a:lnSpc>
                <a:spcPct val="95000"/>
              </a:lnSpc>
              <a:spcBef>
                <a:spcPts val="1480"/>
              </a:spcBef>
              <a:buClr>
                <a:schemeClr val="accent1"/>
              </a:buClr>
              <a:defRPr sz="1800">
                <a:solidFill>
                  <a:schemeClr val="tx2">
                    <a:lumMod val="75000"/>
                  </a:schemeClr>
                </a:solidFill>
                <a:latin typeface="+mj-lt"/>
              </a:defRPr>
            </a:lvl1pPr>
            <a:lvl2pPr marL="228600" indent="228600">
              <a:lnSpc>
                <a:spcPct val="95000"/>
              </a:lnSpc>
              <a:spcBef>
                <a:spcPts val="600"/>
              </a:spcBef>
              <a:buClr>
                <a:srgbClr val="01BBBB"/>
              </a:buClr>
              <a:buFont typeface="Arial" pitchFamily="34" charset="0"/>
              <a:buChar char="•"/>
              <a:defRPr sz="1800">
                <a:solidFill>
                  <a:schemeClr val="tx2">
                    <a:lumMod val="75000"/>
                  </a:schemeClr>
                </a:solidFill>
                <a:latin typeface="+mj-lt"/>
              </a:defRPr>
            </a:lvl2pPr>
            <a:lvl3pPr marL="457200" indent="228600">
              <a:buClr>
                <a:srgbClr val="01BBBB"/>
              </a:buClr>
              <a:buFont typeface="Arial" pitchFamily="34" charset="0"/>
              <a:buChar char="•"/>
              <a:defRPr sz="1800">
                <a:solidFill>
                  <a:schemeClr val="tx2">
                    <a:lumMod val="75000"/>
                  </a:schemeClr>
                </a:solidFill>
                <a:latin typeface="+mj-lt"/>
              </a:defRPr>
            </a:lvl3pPr>
            <a:lvl4pPr marL="685800" indent="228600">
              <a:buClr>
                <a:srgbClr val="01BBBB"/>
              </a:buClr>
              <a:buFont typeface="Arial" pitchFamily="34" charset="0"/>
              <a:buChar char="•"/>
              <a:defRPr sz="1800">
                <a:solidFill>
                  <a:schemeClr val="tx2">
                    <a:lumMod val="75000"/>
                  </a:schemeClr>
                </a:solidFill>
                <a:latin typeface="+mj-lt"/>
              </a:defRPr>
            </a:lvl4pPr>
            <a:lvl5pPr marL="914400" indent="228600">
              <a:buClr>
                <a:srgbClr val="01BBBB"/>
              </a:buClr>
              <a:buFont typeface="Arial" pitchFamily="34" charset="0"/>
              <a:buChar char="•"/>
              <a:defRPr sz="1800">
                <a:solidFill>
                  <a:schemeClr val="tx2">
                    <a:lumMod val="7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3"/>
          <p:cNvSpPr>
            <a:spLocks noGrp="1"/>
          </p:cNvSpPr>
          <p:nvPr>
            <p:ph type="body" sz="quarter" idx="23"/>
          </p:nvPr>
        </p:nvSpPr>
        <p:spPr>
          <a:xfrm>
            <a:off x="6237034" y="1926185"/>
            <a:ext cx="2627312" cy="4057649"/>
          </a:xfrm>
        </p:spPr>
        <p:txBody>
          <a:bodyPr>
            <a:normAutofit/>
          </a:bodyPr>
          <a:lstStyle>
            <a:lvl1pPr marL="228600" indent="-228600">
              <a:lnSpc>
                <a:spcPct val="95000"/>
              </a:lnSpc>
              <a:spcBef>
                <a:spcPts val="1480"/>
              </a:spcBef>
              <a:buClr>
                <a:schemeClr val="accent1"/>
              </a:buClr>
              <a:defRPr sz="1800">
                <a:solidFill>
                  <a:schemeClr val="tx2">
                    <a:lumMod val="75000"/>
                  </a:schemeClr>
                </a:solidFill>
                <a:latin typeface="+mj-lt"/>
              </a:defRPr>
            </a:lvl1pPr>
            <a:lvl2pPr marL="228600" indent="228600">
              <a:lnSpc>
                <a:spcPct val="95000"/>
              </a:lnSpc>
              <a:spcBef>
                <a:spcPts val="600"/>
              </a:spcBef>
              <a:buClr>
                <a:srgbClr val="01BBBB"/>
              </a:buClr>
              <a:buFont typeface="Arial" pitchFamily="34" charset="0"/>
              <a:buChar char="•"/>
              <a:defRPr sz="1800">
                <a:solidFill>
                  <a:schemeClr val="tx2">
                    <a:lumMod val="75000"/>
                  </a:schemeClr>
                </a:solidFill>
                <a:latin typeface="+mj-lt"/>
              </a:defRPr>
            </a:lvl2pPr>
            <a:lvl3pPr marL="457200" indent="228600">
              <a:buClr>
                <a:srgbClr val="01BBBB"/>
              </a:buClr>
              <a:buFont typeface="Arial" pitchFamily="34" charset="0"/>
              <a:buChar char="•"/>
              <a:defRPr sz="1800">
                <a:solidFill>
                  <a:schemeClr val="tx2">
                    <a:lumMod val="75000"/>
                  </a:schemeClr>
                </a:solidFill>
                <a:latin typeface="+mj-lt"/>
              </a:defRPr>
            </a:lvl3pPr>
            <a:lvl4pPr marL="685800" indent="228600">
              <a:buClr>
                <a:srgbClr val="01BBBB"/>
              </a:buClr>
              <a:buFont typeface="Arial" pitchFamily="34" charset="0"/>
              <a:buChar char="•"/>
              <a:defRPr sz="1800">
                <a:solidFill>
                  <a:schemeClr val="tx2">
                    <a:lumMod val="75000"/>
                  </a:schemeClr>
                </a:solidFill>
                <a:latin typeface="+mj-lt"/>
              </a:defRPr>
            </a:lvl4pPr>
            <a:lvl5pPr marL="914400" indent="228600">
              <a:buClr>
                <a:srgbClr val="01BBBB"/>
              </a:buClr>
              <a:buFont typeface="Arial" pitchFamily="34" charset="0"/>
              <a:buChar char="•"/>
              <a:defRPr sz="1800">
                <a:solidFill>
                  <a:schemeClr val="tx2">
                    <a:lumMod val="7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ullet_3-Column Layout No Bottom Bar">
    <p:spTree>
      <p:nvGrpSpPr>
        <p:cNvPr id="1" name=""/>
        <p:cNvGrpSpPr/>
        <p:nvPr/>
      </p:nvGrpSpPr>
      <p:grpSpPr>
        <a:xfrm>
          <a:off x="0" y="0"/>
          <a:ext cx="0" cy="0"/>
          <a:chOff x="0" y="0"/>
          <a:chExt cx="0" cy="0"/>
        </a:xfrm>
      </p:grpSpPr>
      <p:pic>
        <p:nvPicPr>
          <p:cNvPr id="16" name="Picture 15" descr="verticalbar.png"/>
          <p:cNvPicPr>
            <a:picLocks/>
          </p:cNvPicPr>
          <p:nvPr/>
        </p:nvPicPr>
        <p:blipFill>
          <a:blip r:embed="rId2" cstate="print"/>
          <a:stretch>
            <a:fillRect/>
          </a:stretch>
        </p:blipFill>
        <p:spPr>
          <a:xfrm>
            <a:off x="3038157" y="853870"/>
            <a:ext cx="89432" cy="4754880"/>
          </a:xfrm>
          <a:prstGeom prst="rect">
            <a:avLst/>
          </a:prstGeom>
          <a:noFill/>
          <a:ln>
            <a:noFill/>
          </a:ln>
        </p:spPr>
      </p:pic>
      <p:pic>
        <p:nvPicPr>
          <p:cNvPr id="18" name="Picture 17" descr="verticalbar.png"/>
          <p:cNvPicPr>
            <a:picLocks/>
          </p:cNvPicPr>
          <p:nvPr/>
        </p:nvPicPr>
        <p:blipFill>
          <a:blip r:embed="rId2" cstate="print"/>
          <a:stretch>
            <a:fillRect/>
          </a:stretch>
        </p:blipFill>
        <p:spPr>
          <a:xfrm>
            <a:off x="6029007" y="853870"/>
            <a:ext cx="89432" cy="4754880"/>
          </a:xfrm>
          <a:prstGeom prst="rect">
            <a:avLst/>
          </a:prstGeom>
          <a:noFill/>
          <a:ln>
            <a:noFill/>
          </a:ln>
        </p:spPr>
      </p:pic>
      <p:sp>
        <p:nvSpPr>
          <p:cNvPr id="22" name="Title 1"/>
          <p:cNvSpPr>
            <a:spLocks noGrp="1"/>
          </p:cNvSpPr>
          <p:nvPr>
            <p:ph type="title" hasCustomPrompt="1"/>
          </p:nvPr>
        </p:nvSpPr>
        <p:spPr>
          <a:xfrm>
            <a:off x="229702" y="250759"/>
            <a:ext cx="2650275"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2800" b="0" kern="1200" spc="-100" baseline="0" dirty="0" smtClean="0">
                <a:solidFill>
                  <a:schemeClr val="accent1"/>
                </a:solidFill>
                <a:latin typeface="+mj-lt"/>
                <a:ea typeface="+mj-ea"/>
                <a:cs typeface="+mj-cs"/>
              </a:defRPr>
            </a:lvl1pPr>
          </a:lstStyle>
          <a:p>
            <a:r>
              <a:rPr lang="en-US" dirty="0" smtClean="0"/>
              <a:t>Three Column</a:t>
            </a:r>
            <a:br>
              <a:rPr lang="en-US" dirty="0" smtClean="0"/>
            </a:br>
            <a:r>
              <a:rPr lang="en-US" dirty="0" smtClean="0"/>
              <a:t>Title Left </a:t>
            </a:r>
            <a:endParaRPr lang="en-US" dirty="0"/>
          </a:p>
        </p:txBody>
      </p:sp>
      <p:sp>
        <p:nvSpPr>
          <p:cNvPr id="23" name="Text Placeholder 6"/>
          <p:cNvSpPr>
            <a:spLocks noGrp="1"/>
          </p:cNvSpPr>
          <p:nvPr>
            <p:ph type="body" sz="quarter" idx="10" hasCustomPrompt="1"/>
          </p:nvPr>
        </p:nvSpPr>
        <p:spPr>
          <a:xfrm>
            <a:off x="3292474" y="250759"/>
            <a:ext cx="2593975" cy="841248"/>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2800" b="0" kern="1200" spc="-100" baseline="0" dirty="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Three Column</a:t>
            </a:r>
            <a:br>
              <a:rPr lang="en-US" dirty="0" smtClean="0"/>
            </a:br>
            <a:r>
              <a:rPr lang="en-US" dirty="0" smtClean="0"/>
              <a:t>Title Left</a:t>
            </a:r>
            <a:endParaRPr lang="en-US" dirty="0"/>
          </a:p>
        </p:txBody>
      </p:sp>
      <p:sp>
        <p:nvSpPr>
          <p:cNvPr id="27" name="Text Placeholder 6"/>
          <p:cNvSpPr>
            <a:spLocks noGrp="1"/>
          </p:cNvSpPr>
          <p:nvPr>
            <p:ph type="body" sz="quarter" idx="17" hasCustomPrompt="1"/>
          </p:nvPr>
        </p:nvSpPr>
        <p:spPr>
          <a:xfrm>
            <a:off x="6300788" y="250759"/>
            <a:ext cx="2593975" cy="841248"/>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2800" b="0" kern="1200" spc="-100" baseline="0" dirty="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Three Column</a:t>
            </a:r>
            <a:br>
              <a:rPr lang="en-US" dirty="0" smtClean="0"/>
            </a:br>
            <a:r>
              <a:rPr lang="en-US" dirty="0" smtClean="0"/>
              <a:t>Title Lef</a:t>
            </a:r>
            <a:r>
              <a:rPr lang="en-US" dirty="0"/>
              <a:t>t</a:t>
            </a:r>
            <a:endParaRPr lang="en-US" dirty="0" smtClean="0"/>
          </a:p>
        </p:txBody>
      </p:sp>
      <p:sp>
        <p:nvSpPr>
          <p:cNvPr id="17" name="Text Placeholder 3"/>
          <p:cNvSpPr>
            <a:spLocks noGrp="1"/>
          </p:cNvSpPr>
          <p:nvPr>
            <p:ph type="body" sz="quarter" idx="21"/>
          </p:nvPr>
        </p:nvSpPr>
        <p:spPr>
          <a:xfrm>
            <a:off x="252414" y="1557885"/>
            <a:ext cx="2627312" cy="4057649"/>
          </a:xfrm>
        </p:spPr>
        <p:txBody>
          <a:bodyPr>
            <a:normAutofit/>
          </a:bodyPr>
          <a:lstStyle>
            <a:lvl1pPr marL="228600" indent="-228600">
              <a:lnSpc>
                <a:spcPct val="95000"/>
              </a:lnSpc>
              <a:spcBef>
                <a:spcPts val="1480"/>
              </a:spcBef>
              <a:buClr>
                <a:schemeClr val="accent1"/>
              </a:buClr>
              <a:defRPr sz="1800">
                <a:solidFill>
                  <a:schemeClr val="tx2">
                    <a:lumMod val="75000"/>
                  </a:schemeClr>
                </a:solidFill>
                <a:latin typeface="+mj-lt"/>
              </a:defRPr>
            </a:lvl1pPr>
            <a:lvl2pPr marL="228600" indent="228600">
              <a:lnSpc>
                <a:spcPct val="95000"/>
              </a:lnSpc>
              <a:spcBef>
                <a:spcPts val="600"/>
              </a:spcBef>
              <a:buClr>
                <a:srgbClr val="01BBBB"/>
              </a:buClr>
              <a:buFont typeface="Arial" pitchFamily="34" charset="0"/>
              <a:buChar char="•"/>
              <a:defRPr sz="1800">
                <a:solidFill>
                  <a:schemeClr val="tx2">
                    <a:lumMod val="75000"/>
                  </a:schemeClr>
                </a:solidFill>
                <a:latin typeface="+mj-lt"/>
              </a:defRPr>
            </a:lvl2pPr>
            <a:lvl3pPr marL="457200" indent="228600">
              <a:buClr>
                <a:srgbClr val="01BBBB"/>
              </a:buClr>
              <a:buFont typeface="Arial" pitchFamily="34" charset="0"/>
              <a:buChar char="•"/>
              <a:defRPr sz="1800">
                <a:solidFill>
                  <a:schemeClr val="tx2">
                    <a:lumMod val="75000"/>
                  </a:schemeClr>
                </a:solidFill>
                <a:latin typeface="+mj-lt"/>
              </a:defRPr>
            </a:lvl3pPr>
            <a:lvl4pPr marL="685800" indent="228600">
              <a:buClr>
                <a:srgbClr val="01BBBB"/>
              </a:buClr>
              <a:buFont typeface="Arial" pitchFamily="34" charset="0"/>
              <a:buChar char="•"/>
              <a:defRPr sz="1800">
                <a:solidFill>
                  <a:schemeClr val="tx2">
                    <a:lumMod val="75000"/>
                  </a:schemeClr>
                </a:solidFill>
                <a:latin typeface="+mj-lt"/>
              </a:defRPr>
            </a:lvl4pPr>
            <a:lvl5pPr marL="914400" indent="228600">
              <a:buClr>
                <a:srgbClr val="01BBBB"/>
              </a:buClr>
              <a:buFont typeface="Arial" pitchFamily="34" charset="0"/>
              <a:buChar char="•"/>
              <a:defRPr sz="1800">
                <a:solidFill>
                  <a:schemeClr val="tx2">
                    <a:lumMod val="7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3"/>
          <p:cNvSpPr>
            <a:spLocks noGrp="1"/>
          </p:cNvSpPr>
          <p:nvPr>
            <p:ph type="body" sz="quarter" idx="22"/>
          </p:nvPr>
        </p:nvSpPr>
        <p:spPr>
          <a:xfrm>
            <a:off x="3259137" y="1545185"/>
            <a:ext cx="2627312" cy="4057649"/>
          </a:xfrm>
        </p:spPr>
        <p:txBody>
          <a:bodyPr>
            <a:normAutofit/>
          </a:bodyPr>
          <a:lstStyle>
            <a:lvl1pPr marL="228600" indent="-228600">
              <a:lnSpc>
                <a:spcPct val="95000"/>
              </a:lnSpc>
              <a:spcBef>
                <a:spcPts val="1480"/>
              </a:spcBef>
              <a:buClr>
                <a:schemeClr val="accent1"/>
              </a:buClr>
              <a:defRPr sz="1800">
                <a:solidFill>
                  <a:schemeClr val="tx2">
                    <a:lumMod val="75000"/>
                  </a:schemeClr>
                </a:solidFill>
                <a:latin typeface="+mj-lt"/>
              </a:defRPr>
            </a:lvl1pPr>
            <a:lvl2pPr marL="228600" indent="228600">
              <a:lnSpc>
                <a:spcPct val="95000"/>
              </a:lnSpc>
              <a:spcBef>
                <a:spcPts val="600"/>
              </a:spcBef>
              <a:buClr>
                <a:srgbClr val="01BBBB"/>
              </a:buClr>
              <a:buFont typeface="Arial" pitchFamily="34" charset="0"/>
              <a:buChar char="•"/>
              <a:defRPr sz="1800">
                <a:solidFill>
                  <a:schemeClr val="tx2">
                    <a:lumMod val="75000"/>
                  </a:schemeClr>
                </a:solidFill>
                <a:latin typeface="+mj-lt"/>
              </a:defRPr>
            </a:lvl2pPr>
            <a:lvl3pPr marL="457200" indent="228600">
              <a:buClr>
                <a:srgbClr val="01BBBB"/>
              </a:buClr>
              <a:buFont typeface="Arial" pitchFamily="34" charset="0"/>
              <a:buChar char="•"/>
              <a:defRPr sz="1800">
                <a:solidFill>
                  <a:schemeClr val="tx2">
                    <a:lumMod val="75000"/>
                  </a:schemeClr>
                </a:solidFill>
                <a:latin typeface="+mj-lt"/>
              </a:defRPr>
            </a:lvl3pPr>
            <a:lvl4pPr marL="685800" indent="228600">
              <a:buClr>
                <a:srgbClr val="01BBBB"/>
              </a:buClr>
              <a:buFont typeface="Arial" pitchFamily="34" charset="0"/>
              <a:buChar char="•"/>
              <a:defRPr sz="1800">
                <a:solidFill>
                  <a:schemeClr val="tx2">
                    <a:lumMod val="75000"/>
                  </a:schemeClr>
                </a:solidFill>
                <a:latin typeface="+mj-lt"/>
              </a:defRPr>
            </a:lvl4pPr>
            <a:lvl5pPr marL="914400" indent="228600">
              <a:buClr>
                <a:srgbClr val="01BBBB"/>
              </a:buClr>
              <a:buFont typeface="Arial" pitchFamily="34" charset="0"/>
              <a:buChar char="•"/>
              <a:defRPr sz="1800">
                <a:solidFill>
                  <a:schemeClr val="tx2">
                    <a:lumMod val="7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quarter" idx="23"/>
          </p:nvPr>
        </p:nvSpPr>
        <p:spPr>
          <a:xfrm>
            <a:off x="6300788" y="1557885"/>
            <a:ext cx="2627312" cy="4057649"/>
          </a:xfrm>
        </p:spPr>
        <p:txBody>
          <a:bodyPr>
            <a:normAutofit/>
          </a:bodyPr>
          <a:lstStyle>
            <a:lvl1pPr marL="228600" indent="-228600">
              <a:lnSpc>
                <a:spcPct val="95000"/>
              </a:lnSpc>
              <a:spcBef>
                <a:spcPts val="1480"/>
              </a:spcBef>
              <a:buClr>
                <a:schemeClr val="accent1"/>
              </a:buClr>
              <a:defRPr sz="1800">
                <a:solidFill>
                  <a:schemeClr val="tx2">
                    <a:lumMod val="75000"/>
                  </a:schemeClr>
                </a:solidFill>
                <a:latin typeface="+mj-lt"/>
              </a:defRPr>
            </a:lvl1pPr>
            <a:lvl2pPr marL="228600" indent="228600">
              <a:lnSpc>
                <a:spcPct val="95000"/>
              </a:lnSpc>
              <a:spcBef>
                <a:spcPts val="600"/>
              </a:spcBef>
              <a:buClr>
                <a:srgbClr val="01BBBB"/>
              </a:buClr>
              <a:buFont typeface="Arial" pitchFamily="34" charset="0"/>
              <a:buChar char="•"/>
              <a:defRPr sz="1800">
                <a:solidFill>
                  <a:schemeClr val="tx2">
                    <a:lumMod val="75000"/>
                  </a:schemeClr>
                </a:solidFill>
                <a:latin typeface="+mj-lt"/>
              </a:defRPr>
            </a:lvl2pPr>
            <a:lvl3pPr marL="457200" indent="228600">
              <a:buClr>
                <a:srgbClr val="01BBBB"/>
              </a:buClr>
              <a:buFont typeface="Arial" pitchFamily="34" charset="0"/>
              <a:buChar char="•"/>
              <a:defRPr sz="1800">
                <a:solidFill>
                  <a:schemeClr val="tx2">
                    <a:lumMod val="75000"/>
                  </a:schemeClr>
                </a:solidFill>
                <a:latin typeface="+mj-lt"/>
              </a:defRPr>
            </a:lvl3pPr>
            <a:lvl4pPr marL="685800" indent="228600">
              <a:buClr>
                <a:srgbClr val="01BBBB"/>
              </a:buClr>
              <a:buFont typeface="Arial" pitchFamily="34" charset="0"/>
              <a:buChar char="•"/>
              <a:defRPr sz="1800">
                <a:solidFill>
                  <a:schemeClr val="tx2">
                    <a:lumMod val="75000"/>
                  </a:schemeClr>
                </a:solidFill>
                <a:latin typeface="+mj-lt"/>
              </a:defRPr>
            </a:lvl4pPr>
            <a:lvl5pPr marL="914400" indent="228600">
              <a:buClr>
                <a:srgbClr val="01BBBB"/>
              </a:buClr>
              <a:buFont typeface="Arial" pitchFamily="34" charset="0"/>
              <a:buChar char="•"/>
              <a:defRPr sz="1800">
                <a:solidFill>
                  <a:schemeClr val="tx2">
                    <a:lumMod val="7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6" name="Chart Placeholder 35"/>
          <p:cNvSpPr>
            <a:spLocks noGrp="1"/>
          </p:cNvSpPr>
          <p:nvPr>
            <p:ph type="chart" sz="quarter" idx="10"/>
          </p:nvPr>
        </p:nvSpPr>
        <p:spPr>
          <a:xfrm>
            <a:off x="359764" y="12096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5795414"/>
            <a:ext cx="7461250" cy="276999"/>
          </a:xfrm>
        </p:spPr>
        <p:txBody>
          <a:bodyPr wrap="square" anchor="b" anchorCtr="0">
            <a:spAutoFit/>
          </a:bodyPr>
          <a:lstStyle>
            <a:lvl1pPr algn="l" defTabSz="804863">
              <a:lnSpc>
                <a:spcPct val="100000"/>
              </a:lnSpc>
              <a:spcBef>
                <a:spcPct val="50000"/>
              </a:spcBef>
              <a:buNone/>
              <a:defRPr sz="1200">
                <a:solidFill>
                  <a:schemeClr val="bg2"/>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
        <p:nvSpPr>
          <p:cNvPr id="6" name="Text Placeholder 3"/>
          <p:cNvSpPr>
            <a:spLocks noGrp="1"/>
          </p:cNvSpPr>
          <p:nvPr>
            <p:ph type="body" sz="quarter" idx="12"/>
          </p:nvPr>
        </p:nvSpPr>
        <p:spPr>
          <a:xfrm>
            <a:off x="228157" y="783165"/>
            <a:ext cx="8578850" cy="347133"/>
          </a:xfrm>
        </p:spPr>
        <p:txBody>
          <a:bodyPr/>
          <a:lstStyle>
            <a:lvl1pPr>
              <a:lnSpc>
                <a:spcPct val="95000"/>
              </a:lnSpc>
              <a:spcBef>
                <a:spcPts val="1480"/>
              </a:spcBef>
              <a:buNone/>
              <a:defRPr sz="2200">
                <a:solidFill>
                  <a:schemeClr val="bg2">
                    <a:lumMod val="50000"/>
                  </a:schemeClr>
                </a:solidFill>
                <a:latin typeface="+mj-lt"/>
              </a:defRPr>
            </a:lvl1pPr>
            <a:lvl2pPr>
              <a:lnSpc>
                <a:spcPct val="95000"/>
              </a:lnSpc>
              <a:spcBef>
                <a:spcPts val="600"/>
              </a:spcBef>
              <a:defRPr>
                <a:solidFill>
                  <a:srgbClr val="FFFFFF"/>
                </a:solidFill>
                <a:latin typeface="+mj-lt"/>
              </a:defRPr>
            </a:lvl2pPr>
            <a:lvl3pPr>
              <a:defRPr>
                <a:solidFill>
                  <a:srgbClr val="FFFFFF"/>
                </a:solidFill>
                <a:latin typeface="+mj-lt"/>
              </a:defRPr>
            </a:lvl3pPr>
            <a:lvl4pPr>
              <a:defRPr>
                <a:solidFill>
                  <a:srgbClr val="FFFFFF"/>
                </a:solidFill>
                <a:latin typeface="+mj-lt"/>
              </a:defRPr>
            </a:lvl4pPr>
            <a:lvl5pPr>
              <a:defRPr>
                <a:solidFill>
                  <a:srgbClr val="FFFFFF"/>
                </a:solidFill>
                <a:latin typeface="+mj-lt"/>
              </a:defRPr>
            </a:lvl5pPr>
          </a:lstStyle>
          <a:p>
            <a:pPr lvl="0"/>
            <a:r>
              <a:rPr lang="en-US" smtClean="0"/>
              <a:t>Click to edit Master text styles</a:t>
            </a:r>
          </a:p>
        </p:txBody>
      </p:sp>
      <p:sp>
        <p:nvSpPr>
          <p:cNvPr id="8" name="Title 1"/>
          <p:cNvSpPr>
            <a:spLocks noGrp="1"/>
          </p:cNvSpPr>
          <p:nvPr>
            <p:ph type="title"/>
          </p:nvPr>
        </p:nvSpPr>
        <p:spPr>
          <a:xfrm>
            <a:off x="219690" y="245533"/>
            <a:ext cx="8588861" cy="452967"/>
          </a:xfrm>
        </p:spPr>
        <p:txBody>
          <a:bodyPr/>
          <a:lstStyle>
            <a:lvl1pPr algn="l" defTabSz="914400" rtl="0" eaLnBrk="1" latinLnBrk="0" hangingPunct="1">
              <a:lnSpc>
                <a:spcPct val="80000"/>
              </a:lnSpc>
              <a:spcBef>
                <a:spcPct val="0"/>
              </a:spcBef>
              <a:buNone/>
              <a:defRPr lang="en-US" sz="2800" b="0" kern="1200" spc="-100" baseline="0" dirty="0">
                <a:solidFill>
                  <a:schemeClr val="accent1"/>
                </a:soli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solidFill>
                  <a:schemeClr val="accent1"/>
                </a:soli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bg2">
                    <a:lumMod val="50000"/>
                  </a:schemeClr>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solidFill>
                  <a:schemeClr val="accent1"/>
                </a:soli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2">
                    <a:lumMod val="50000"/>
                  </a:schemeClr>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 name="Title 1"/>
          <p:cNvSpPr>
            <a:spLocks noGrp="1"/>
          </p:cNvSpPr>
          <p:nvPr>
            <p:ph type="ctrTitle" hasCustomPrompt="1"/>
          </p:nvPr>
        </p:nvSpPr>
        <p:spPr>
          <a:xfrm>
            <a:off x="219456" y="649224"/>
            <a:ext cx="8112125" cy="4480560"/>
          </a:xfrm>
        </p:spPr>
        <p:txBody>
          <a:bodyPr/>
          <a:lstStyle>
            <a:lvl1pPr marL="233363" indent="-457200" algn="l" defTabSz="914400" rtl="0" eaLnBrk="1" latinLnBrk="0" hangingPunct="1">
              <a:lnSpc>
                <a:spcPct val="80000"/>
              </a:lnSpc>
              <a:spcBef>
                <a:spcPct val="0"/>
              </a:spcBef>
              <a:buClr>
                <a:schemeClr val="tx1"/>
              </a:buClr>
              <a:buFont typeface="Arial" pitchFamily="34" charset="0"/>
              <a:buNone/>
              <a:defRPr lang="en-US" sz="5400" b="0" kern="1200" spc="-200" baseline="0" dirty="0">
                <a:solidFill>
                  <a:schemeClr val="accent1"/>
                </a:solidFill>
                <a:latin typeface="+mj-lt"/>
                <a:ea typeface="+mj-ea"/>
                <a:cs typeface="+mj-cs"/>
              </a:defRPr>
            </a:lvl1pPr>
          </a:lstStyle>
          <a:p>
            <a:r>
              <a:rPr lang="en-US" dirty="0" smtClean="0"/>
              <a:t>“Presentation Title Goes Here”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9" name="Rounded Rectangle 8"/>
          <p:cNvSpPr/>
          <p:nvPr/>
        </p:nvSpPr>
        <p:spPr>
          <a:xfrm>
            <a:off x="1823499" y="-3578087"/>
            <a:ext cx="1729740" cy="14014174"/>
          </a:xfrm>
          <a:prstGeom prst="roundRect">
            <a:avLst>
              <a:gd name="adj" fmla="val 50000"/>
            </a:avLst>
          </a:prstGeom>
          <a:gradFill flip="none" rotWithShape="1">
            <a:gsLst>
              <a:gs pos="0">
                <a:schemeClr val="accent1">
                  <a:shade val="30000"/>
                  <a:satMod val="115000"/>
                  <a:alpha val="10000"/>
                </a:scheme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ounded Rectangle 9"/>
          <p:cNvSpPr/>
          <p:nvPr/>
        </p:nvSpPr>
        <p:spPr>
          <a:xfrm>
            <a:off x="0" y="-645215"/>
            <a:ext cx="1729740" cy="8148430"/>
          </a:xfrm>
          <a:prstGeom prst="roundRect">
            <a:avLst>
              <a:gd name="adj" fmla="val 50000"/>
            </a:avLst>
          </a:prstGeom>
          <a:gradFill flip="none" rotWithShape="1">
            <a:gsLst>
              <a:gs pos="0">
                <a:schemeClr val="accent1">
                  <a:shade val="30000"/>
                  <a:satMod val="115000"/>
                  <a:alpha val="10000"/>
                </a:scheme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ounded Rectangle 10"/>
          <p:cNvSpPr/>
          <p:nvPr/>
        </p:nvSpPr>
        <p:spPr>
          <a:xfrm rot="10800000">
            <a:off x="1013791" y="-645215"/>
            <a:ext cx="1729740" cy="814843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13" name="Rounded Rectangle 12"/>
          <p:cNvSpPr/>
          <p:nvPr/>
        </p:nvSpPr>
        <p:spPr>
          <a:xfrm>
            <a:off x="8105451" y="834887"/>
            <a:ext cx="1729740" cy="8148430"/>
          </a:xfrm>
          <a:prstGeom prst="roundRect">
            <a:avLst>
              <a:gd name="adj" fmla="val 50000"/>
            </a:avLst>
          </a:prstGeom>
          <a:gradFill flip="none" rotWithShape="1">
            <a:gsLst>
              <a:gs pos="0">
                <a:schemeClr val="accent4">
                  <a:lumMod val="75000"/>
                  <a:alpha val="10000"/>
                </a:schemeClr>
              </a:gs>
              <a:gs pos="100000">
                <a:schemeClr val="accent4">
                  <a:lumMod val="7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237744" y="484632"/>
            <a:ext cx="8755128" cy="4372131"/>
          </a:xfrm>
        </p:spPr>
        <p:txBody>
          <a:bodyPr anchor="b" anchorCtr="0"/>
          <a:lstStyle>
            <a:lvl1pPr marL="174625" indent="0">
              <a:buFont typeface="Arial" pitchFamily="34" charset="0"/>
              <a:buNone/>
              <a:defRPr sz="4800" spc="0" baseline="0">
                <a:solidFill>
                  <a:schemeClr val="accent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hasCustomPrompt="1"/>
          </p:nvPr>
        </p:nvSpPr>
        <p:spPr>
          <a:xfrm>
            <a:off x="429768" y="5358903"/>
            <a:ext cx="8574685" cy="614362"/>
          </a:xfrm>
        </p:spPr>
        <p:txBody>
          <a:bodyPr vert="horz" lIns="91440" tIns="45720" rIns="91440" bIns="45720" rtlCol="0">
            <a:normAutofit/>
          </a:bodyPr>
          <a:lstStyle>
            <a:lvl1pPr marL="0" indent="0">
              <a:buNone/>
              <a:defRPr lang="en-US" sz="2000" kern="1200" dirty="0" smtClean="0">
                <a:solidFill>
                  <a:schemeClr val="bg2">
                    <a:lumMod val="50000"/>
                  </a:schemeClr>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100" fill="hold"/>
                                        <p:tgtEl>
                                          <p:spTgt spid="13"/>
                                        </p:tgtEl>
                                        <p:attrNameLst>
                                          <p:attrName>ppt_x</p:attrName>
                                        </p:attrNameLst>
                                      </p:cBhvr>
                                      <p:tavLst>
                                        <p:tav tm="0">
                                          <p:val>
                                            <p:strVal val="#ppt_x"/>
                                          </p:val>
                                        </p:tav>
                                        <p:tav tm="100000">
                                          <p:val>
                                            <p:strVal val="#ppt_x"/>
                                          </p:val>
                                        </p:tav>
                                      </p:tavLst>
                                    </p:anim>
                                    <p:anim calcmode="lin" valueType="num">
                                      <p:cBhvr additive="base">
                                        <p:cTn id="20" dur="1100" fill="hold"/>
                                        <p:tgtEl>
                                          <p:spTgt spid="13"/>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15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par>
                                <p:cTn id="24" presetID="10" presetClass="entr" presetSubtype="0" fill="hold" grpId="0" nodeType="withEffect">
                                  <p:stCondLst>
                                    <p:cond delay="200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chemeClr val="accent1"/>
                </a:solidFill>
                <a:latin typeface="+mj-lt"/>
                <a:ea typeface="+mj-ea"/>
                <a:cs typeface="+mj-cs"/>
              </a:defRPr>
            </a:lvl1pPr>
          </a:lstStyle>
          <a:p>
            <a:r>
              <a:rPr lang="en-US" dirty="0" smtClean="0"/>
              <a:t>Agenda/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rmAutofit/>
          </a:bodyPr>
          <a:lstStyle>
            <a:lvl1pPr>
              <a:defRPr sz="2000" baseline="0">
                <a:solidFill>
                  <a:schemeClr val="tx2">
                    <a:lumMod val="50000"/>
                  </a:schemeClr>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p:nvPicPr>
        <p:blipFill>
          <a:blip r:embed="rId2" cstate="print"/>
          <a:stretch>
            <a:fillRect/>
          </a:stretch>
        </p:blipFill>
        <p:spPr>
          <a:xfrm>
            <a:off x="4441927" y="777667"/>
            <a:ext cx="89319" cy="5287676"/>
          </a:xfrm>
          <a:prstGeom prst="rect">
            <a:avLst/>
          </a:prstGeom>
          <a:noFill/>
          <a:ln>
            <a:noFill/>
          </a:ln>
        </p:spPr>
      </p:pic>
      <p:pic>
        <p:nvPicPr>
          <p:cNvPr id="6" name="Picture 5" descr="verticalbar.png"/>
          <p:cNvPicPr>
            <a:picLocks noChangeAspect="1"/>
          </p:cNvPicPr>
          <p:nvPr userDrawn="1"/>
        </p:nvPicPr>
        <p:blipFill>
          <a:blip r:embed="rId2" cstate="print"/>
          <a:stretch>
            <a:fillRect/>
          </a:stretch>
        </p:blipFill>
        <p:spPr>
          <a:xfrm>
            <a:off x="4441927"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2">
                    <a:lumMod val="50000"/>
                  </a:schemeClr>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0" baseline="0" dirty="0">
                <a:solidFill>
                  <a:schemeClr val="accent1"/>
                </a:solidFill>
                <a:latin typeface="+mj-lt"/>
                <a:ea typeface="+mj-ea"/>
                <a:cs typeface="+mj-cs"/>
              </a:defRPr>
            </a:lvl1pPr>
          </a:lstStyle>
          <a:p>
            <a:r>
              <a:rPr lang="en-US" dirty="0" smtClean="0"/>
              <a:t>Demo Title</a:t>
            </a:r>
            <a:endParaRPr lang="en-US" dirty="0"/>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buNone/>
              <a:defRPr>
                <a:latin typeface="+mj-lt"/>
              </a:defRPr>
            </a:lvl1pPr>
          </a:lstStyle>
          <a:p>
            <a:r>
              <a:rPr lang="en-US" dirty="0" smtClean="0"/>
              <a:t>Insert photo here</a:t>
            </a:r>
            <a:endParaRPr lang="en-US" dirty="0"/>
          </a:p>
        </p:txBody>
      </p:sp>
      <p:grpSp>
        <p:nvGrpSpPr>
          <p:cNvPr id="24" name="Group 67"/>
          <p:cNvGrpSpPr/>
          <p:nvPr userDrawn="1"/>
        </p:nvGrpSpPr>
        <p:grpSpPr>
          <a:xfrm>
            <a:off x="354094" y="265700"/>
            <a:ext cx="829170" cy="438358"/>
            <a:chOff x="609600" y="528537"/>
            <a:chExt cx="1444734" cy="763789"/>
          </a:xfrm>
          <a:solidFill>
            <a:schemeClr val="accent1"/>
          </a:solidFill>
        </p:grpSpPr>
        <p:sp>
          <p:nvSpPr>
            <p:cNvPr id="25" name="Rectangle 24"/>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26" name="Freeform 25"/>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27" name="Freeform 26"/>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28" name="Freeform 27"/>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29" name="Freeform 28"/>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30" name="Freeform 29"/>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32" name="Freeform 3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33" name="Freeform 3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34" name="Freeform 3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35" name="Freeform 3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36" name="Freeform 3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37" name="Freeform 3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38" name="Freeform 3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39" name="Freeform 3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animated bar_static">
    <p:spTree>
      <p:nvGrpSpPr>
        <p:cNvPr id="1" name=""/>
        <p:cNvGrpSpPr/>
        <p:nvPr/>
      </p:nvGrpSpPr>
      <p:grpSpPr>
        <a:xfrm>
          <a:off x="0" y="0"/>
          <a:ext cx="0" cy="0"/>
          <a:chOff x="0" y="0"/>
          <a:chExt cx="0" cy="0"/>
        </a:xfrm>
      </p:grpSpPr>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ounded Rectangle 27"/>
          <p:cNvSpPr/>
          <p:nvPr/>
        </p:nvSpPr>
        <p:spPr>
          <a:xfrm rot="10800000" flipH="1">
            <a:off x="821966" y="4284980"/>
            <a:ext cx="656314" cy="150749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ounded Rectangle 28"/>
          <p:cNvSpPr/>
          <p:nvPr/>
        </p:nvSpPr>
        <p:spPr>
          <a:xfrm rot="10800000" flipH="1">
            <a:off x="1332506" y="1981200"/>
            <a:ext cx="656314" cy="424307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chemeClr val="bg2">
                    <a:lumMod val="50000"/>
                  </a:schemeClr>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29"/>
            <a:ext cx="8112125" cy="2907239"/>
          </a:xfrm>
        </p:spPr>
        <p:txBody>
          <a:bodyPr anchor="b"/>
          <a:lstStyle>
            <a:lvl1pPr algn="l" defTabSz="914400" rtl="0" eaLnBrk="1" latinLnBrk="0" hangingPunct="1">
              <a:lnSpc>
                <a:spcPct val="90000"/>
              </a:lnSpc>
              <a:spcBef>
                <a:spcPct val="0"/>
              </a:spcBef>
              <a:buNone/>
              <a:defRPr lang="en-US" sz="4700" b="0" kern="1200" spc="0" baseline="0" dirty="0">
                <a:solidFill>
                  <a:schemeClr val="accent1"/>
                </a:solidFill>
                <a:latin typeface="+mj-lt"/>
                <a:ea typeface="+mj-ea"/>
                <a:cs typeface="+mj-cs"/>
              </a:defRPr>
            </a:lvl1pPr>
          </a:lstStyle>
          <a:p>
            <a:r>
              <a:rPr lang="en-US" dirty="0" smtClean="0"/>
              <a:t>Presentation Title Goes Here</a:t>
            </a:r>
            <a:endParaRPr lang="en-US" dirty="0"/>
          </a:p>
        </p:txBody>
      </p:sp>
      <p:grpSp>
        <p:nvGrpSpPr>
          <p:cNvPr id="2" name="Group 67"/>
          <p:cNvGrpSpPr/>
          <p:nvPr/>
        </p:nvGrpSpPr>
        <p:grpSpPr>
          <a:xfrm>
            <a:off x="341314" y="311151"/>
            <a:ext cx="829170" cy="438358"/>
            <a:chOff x="609600" y="528537"/>
            <a:chExt cx="1444734" cy="763789"/>
          </a:xfrm>
          <a:solidFill>
            <a:srgbClr val="3CBADC"/>
          </a:soli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Rectangle 22"/>
          <p:cNvSpPr/>
          <p:nvPr/>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spc="0">
                <a:solidFill>
                  <a:schemeClr val="bg2"/>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496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accent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896656"/>
          </a:xfrm>
        </p:spPr>
        <p:txBody>
          <a:bodyPr anchor="t">
            <a:spAutoFit/>
          </a:bodyPr>
          <a:lstStyle>
            <a:lvl1pPr>
              <a:defRPr spc="0">
                <a:solidFill>
                  <a:schemeClr val="accent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Picture Placeholder 25"/>
          <p:cNvSpPr>
            <a:spLocks noGrp="1"/>
          </p:cNvSpPr>
          <p:nvPr>
            <p:ph type="pic" sz="quarter" idx="11" hasCustomPrompt="1"/>
          </p:nvPr>
        </p:nvSpPr>
        <p:spPr>
          <a:xfrm>
            <a:off x="3668989" y="311149"/>
            <a:ext cx="3267861" cy="2660652"/>
          </a:xfrm>
          <a:solidFill>
            <a:schemeClr val="tx1">
              <a:lumMod val="50000"/>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2"/>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20824" y="311149"/>
            <a:ext cx="3272751" cy="2660652"/>
          </a:xfrm>
          <a:solidFill>
            <a:schemeClr val="tx1">
              <a:lumMod val="50000"/>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2"/>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Picture Placeholder 25"/>
          <p:cNvSpPr>
            <a:spLocks noGrp="1"/>
          </p:cNvSpPr>
          <p:nvPr>
            <p:ph type="pic" sz="quarter" idx="12" hasCustomPrompt="1"/>
          </p:nvPr>
        </p:nvSpPr>
        <p:spPr>
          <a:xfrm>
            <a:off x="7011988" y="311149"/>
            <a:ext cx="1806573" cy="1308101"/>
          </a:xfrm>
          <a:solidFill>
            <a:schemeClr val="tx1">
              <a:lumMod val="50000"/>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2"/>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tx1">
              <a:lumMod val="50000"/>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2"/>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tx1">
              <a:lumMod val="50000"/>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2"/>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Picture Placeholder 25"/>
          <p:cNvSpPr>
            <a:spLocks noGrp="1"/>
          </p:cNvSpPr>
          <p:nvPr>
            <p:ph type="pic" sz="quarter" idx="15" hasCustomPrompt="1"/>
          </p:nvPr>
        </p:nvSpPr>
        <p:spPr>
          <a:xfrm>
            <a:off x="7011988" y="1676400"/>
            <a:ext cx="1806573" cy="3449410"/>
          </a:xfrm>
          <a:solidFill>
            <a:schemeClr val="tx1">
              <a:lumMod val="50000"/>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2"/>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Picture Placeholder 25"/>
          <p:cNvSpPr>
            <a:spLocks noGrp="1"/>
          </p:cNvSpPr>
          <p:nvPr>
            <p:ph type="pic" sz="quarter" idx="16" hasCustomPrompt="1"/>
          </p:nvPr>
        </p:nvSpPr>
        <p:spPr>
          <a:xfrm>
            <a:off x="7011988" y="5182960"/>
            <a:ext cx="1806573" cy="1304925"/>
          </a:xfrm>
          <a:solidFill>
            <a:schemeClr val="tx1">
              <a:lumMod val="50000"/>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2"/>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Picture Placeholder 4"/>
          <p:cNvSpPr>
            <a:spLocks noGrp="1"/>
          </p:cNvSpPr>
          <p:nvPr>
            <p:ph type="pic" sz="quarter" idx="10" hasCustomPrompt="1"/>
          </p:nvPr>
        </p:nvSpPr>
        <p:spPr>
          <a:xfrm>
            <a:off x="333375" y="310896"/>
            <a:ext cx="8474869" cy="6054185"/>
          </a:xfrm>
          <a:ln>
            <a:solidFill>
              <a:schemeClr val="bg2"/>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FFFFFF"/>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p:nvPicPr>
        <p:blipFill>
          <a:blip r:embed="rId2" cstate="print"/>
          <a:stretch>
            <a:fillRect/>
          </a:stretch>
        </p:blipFill>
        <p:spPr>
          <a:xfrm>
            <a:off x="333375" y="6374862"/>
            <a:ext cx="8477250" cy="171450"/>
          </a:xfrm>
          <a:prstGeom prst="rect">
            <a:avLst/>
          </a:prstGeom>
        </p:spPr>
      </p:pic>
      <p:pic>
        <p:nvPicPr>
          <p:cNvPr id="9" name="Picture 8" descr="bottom bar.jpg"/>
          <p:cNvPicPr>
            <a:picLocks noChangeAspect="1"/>
          </p:cNvPicPr>
          <p:nvPr userDrawn="1"/>
        </p:nvPicPr>
        <p:blipFill>
          <a:blip r:embed="rId2" cstate="print"/>
          <a:stretch>
            <a:fillRect/>
          </a:stretch>
        </p:blipFill>
        <p:spPr>
          <a:xfrm>
            <a:off x="333375" y="6374862"/>
            <a:ext cx="8477250" cy="171450"/>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andard video">
    <p:spTree>
      <p:nvGrpSpPr>
        <p:cNvPr id="1" name=""/>
        <p:cNvGrpSpPr/>
        <p:nvPr/>
      </p:nvGrpSpPr>
      <p:grpSpPr>
        <a:xfrm>
          <a:off x="0" y="0"/>
          <a:ext cx="0" cy="0"/>
          <a:chOff x="0" y="0"/>
          <a:chExt cx="0" cy="0"/>
        </a:xfrm>
      </p:grpSpPr>
      <p:sp>
        <p:nvSpPr>
          <p:cNvPr id="20" name="Rectangle 19"/>
          <p:cNvSpPr/>
          <p:nvPr/>
        </p:nvSpPr>
        <p:spPr>
          <a:xfrm>
            <a:off x="0" y="0"/>
            <a:ext cx="9129008" cy="6858000"/>
          </a:xfrm>
          <a:prstGeom prst="rect">
            <a:avLst/>
          </a:prstGeom>
          <a:solidFill>
            <a:srgbClr val="06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p:nvSpPr>
        <p:spPr>
          <a:xfrm>
            <a:off x="-14992" y="0"/>
            <a:ext cx="9144000" cy="6858000"/>
          </a:xfrm>
          <a:prstGeom prst="rect">
            <a:avLst/>
          </a:prstGeom>
          <a:blipFill dpi="0" rotWithShape="1">
            <a:blip r:embed="rId2"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 name="Group 3"/>
          <p:cNvGrpSpPr/>
          <p:nvPr/>
        </p:nvGrpSpPr>
        <p:grpSpPr>
          <a:xfrm>
            <a:off x="341314" y="6124575"/>
            <a:ext cx="787133" cy="416134"/>
            <a:chOff x="609600" y="528537"/>
            <a:chExt cx="1444734" cy="763789"/>
          </a:xfrm>
          <a:solidFill>
            <a:schemeClr val="bg2"/>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solidFill>
                  <a:schemeClr val="bg2"/>
                </a:solidFill>
                <a:latin typeface="+mj-lt"/>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2"/>
                </a:solidFill>
                <a:latin typeface="+mj-lt"/>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2"/>
                </a:solidFill>
                <a:latin typeface="+mj-lt"/>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2"/>
                </a:solidFill>
                <a:latin typeface="+mj-lt"/>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2"/>
                </a:solidFill>
                <a:latin typeface="+mj-lt"/>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2"/>
                </a:solidFill>
                <a:latin typeface="+mj-lt"/>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2"/>
                </a:solidFill>
                <a:latin typeface="+mj-lt"/>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2"/>
                </a:solidFill>
                <a:latin typeface="+mj-lt"/>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2"/>
                </a:solidFill>
                <a:latin typeface="+mj-lt"/>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2"/>
                </a:solidFill>
                <a:latin typeface="+mj-lt"/>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2"/>
                </a:solidFill>
                <a:latin typeface="+mj-lt"/>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2"/>
                </a:solidFill>
                <a:latin typeface="+mj-lt"/>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2"/>
                </a:solidFill>
                <a:latin typeface="+mj-lt"/>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2"/>
                </a:solidFill>
                <a:latin typeface="+mj-lt"/>
              </a:endParaRPr>
            </a:p>
          </p:txBody>
        </p:sp>
      </p:grpSp>
      <p:sp>
        <p:nvSpPr>
          <p:cNvPr id="21" name="Media Placeholder 20"/>
          <p:cNvSpPr>
            <a:spLocks noGrp="1"/>
          </p:cNvSpPr>
          <p:nvPr>
            <p:ph type="media" sz="quarter" idx="10" hasCustomPrompt="1"/>
          </p:nvPr>
        </p:nvSpPr>
        <p:spPr>
          <a:xfrm>
            <a:off x="2845150"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bg2"/>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sp>
        <p:nvSpPr>
          <p:cNvPr id="20" name="Rectangle 19"/>
          <p:cNvSpPr>
            <a:spLocks noChangeArrowheads="1"/>
          </p:cNvSpPr>
          <p:nvPr/>
        </p:nvSpPr>
        <p:spPr bwMode="black">
          <a:xfrm>
            <a:off x="4373702" y="5844550"/>
            <a:ext cx="41443" cy="157016"/>
          </a:xfrm>
          <a:prstGeom prst="rect">
            <a:avLst/>
          </a:prstGeom>
          <a:solidFill>
            <a:schemeClr val="accent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userDrawn="1"/>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accent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00"/>
                                        <p:tgtEl>
                                          <p:spTgt spid="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00"/>
                                        <p:tgtEl>
                                          <p:spTgt spid="3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00"/>
                                        <p:tgtEl>
                                          <p:spTgt spid="2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00"/>
                                        <p:tgtEl>
                                          <p:spTgt spid="2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5"/>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7"/>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3"/>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6"/>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3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2"/>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00"/>
                                        <p:tgtEl>
                                          <p:spTgt spid="2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00"/>
                                        <p:tgtEl>
                                          <p:spTgt spid="20"/>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00"/>
                                        <p:tgtEl>
                                          <p:spTgt spid="24"/>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700"/>
                                        <p:tgtEl>
                                          <p:spTgt spid="21"/>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sp>
        <p:nvSpPr>
          <p:cNvPr id="20" name="Rectangle 19"/>
          <p:cNvSpPr>
            <a:spLocks noChangeArrowheads="1"/>
          </p:cNvSpPr>
          <p:nvPr/>
        </p:nvSpPr>
        <p:spPr bwMode="black">
          <a:xfrm>
            <a:off x="6312989" y="3708603"/>
            <a:ext cx="116616" cy="441827"/>
          </a:xfrm>
          <a:prstGeom prst="rect">
            <a:avLst/>
          </a:prstGeom>
          <a:solidFill>
            <a:schemeClr val="accent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accent1"/>
          </a:solidFill>
          <a:ln w="9525">
            <a:noFill/>
            <a:round/>
            <a:headEnd/>
            <a:tailEnd/>
          </a:ln>
        </p:spPr>
        <p:txBody>
          <a:bodyPr/>
          <a:lstStyle/>
          <a:p>
            <a:endParaRPr lang="en-US">
              <a:solidFill>
                <a:srgbClr val="0096D6"/>
              </a:solidFill>
              <a:latin typeface="+mj-lt"/>
            </a:endParaRPr>
          </a:p>
        </p:txBody>
      </p:sp>
      <p:sp>
        <p:nvSpPr>
          <p:cNvPr id="34" name="TextBox 33"/>
          <p:cNvSpPr txBox="1"/>
          <p:nvPr/>
        </p:nvSpPr>
        <p:spPr>
          <a:xfrm>
            <a:off x="644691" y="3060488"/>
            <a:ext cx="2468644" cy="646331"/>
          </a:xfrm>
          <a:prstGeom prst="rect">
            <a:avLst/>
          </a:prstGeom>
          <a:noFill/>
        </p:spPr>
        <p:txBody>
          <a:bodyPr wrap="none" rtlCol="0">
            <a:spAutoFit/>
          </a:bodyPr>
          <a:lstStyle/>
          <a:p>
            <a:r>
              <a:rPr lang="en-US" sz="3600" dirty="0" smtClean="0">
                <a:solidFill>
                  <a:schemeClr val="bg2">
                    <a:lumMod val="65000"/>
                  </a:schemeClr>
                </a:solidFill>
                <a:latin typeface="+mj-lt"/>
              </a:rPr>
              <a:t>Thank you.</a:t>
            </a:r>
            <a:endParaRPr lang="en-US" sz="3600" dirty="0">
              <a:solidFill>
                <a:schemeClr val="bg2">
                  <a:lumMod val="65000"/>
                </a:schemeClr>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700"/>
                                        <p:tgtEl>
                                          <p:spTgt spid="26"/>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00"/>
                                        <p:tgtEl>
                                          <p:spTgt spid="2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00"/>
                                        <p:tgtEl>
                                          <p:spTgt spid="2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00"/>
                                        <p:tgtEl>
                                          <p:spTgt spid="2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00"/>
                                        <p:tgtEl>
                                          <p:spTgt spid="3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00"/>
                                        <p:tgtEl>
                                          <p:spTgt spid="3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700"/>
                                        <p:tgtEl>
                                          <p:spTgt spid="32"/>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700"/>
                                        <p:tgtEl>
                                          <p:spTgt spid="33"/>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5"/>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7"/>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3"/>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6"/>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8"/>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2"/>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olid gradient">
    <p:spTree>
      <p:nvGrpSpPr>
        <p:cNvPr id="1" name=""/>
        <p:cNvGrpSpPr/>
        <p:nvPr/>
      </p:nvGrpSpPr>
      <p:grpSpPr>
        <a:xfrm>
          <a:off x="0" y="0"/>
          <a:ext cx="0" cy="0"/>
          <a:chOff x="0" y="0"/>
          <a:chExt cx="0" cy="0"/>
        </a:xfrm>
      </p:grpSpPr>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3000"/>
                </a:schemeClr>
              </a:gs>
              <a:gs pos="100000">
                <a:schemeClr val="accent1">
                  <a:shade val="100000"/>
                  <a:satMod val="115000"/>
                  <a:alpha val="1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3000"/>
                </a:schemeClr>
              </a:gs>
              <a:gs pos="100000">
                <a:schemeClr val="accent1">
                  <a:shade val="100000"/>
                  <a:satMod val="115000"/>
                  <a:alpha val="1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p:nvSpPr>
        <p:spPr>
          <a:xfrm rot="10800000">
            <a:off x="1013791" y="4248605"/>
            <a:ext cx="1729740" cy="8148430"/>
          </a:xfrm>
          <a:prstGeom prst="roundRect">
            <a:avLst>
              <a:gd name="adj" fmla="val 50000"/>
            </a:avLst>
          </a:prstGeom>
          <a:gradFill flip="none" rotWithShape="1">
            <a:gsLst>
              <a:gs pos="0">
                <a:srgbClr val="057550">
                  <a:alpha val="5000"/>
                </a:srgbClr>
              </a:gs>
              <a:gs pos="100000">
                <a:schemeClr val="accent1">
                  <a:shade val="100000"/>
                  <a:satMod val="115000"/>
                  <a:alpha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32" name="Rounded Rectangle 31"/>
          <p:cNvSpPr/>
          <p:nvPr/>
        </p:nvSpPr>
        <p:spPr>
          <a:xfrm>
            <a:off x="6585483" y="-2913279"/>
            <a:ext cx="1729740" cy="8148430"/>
          </a:xfrm>
          <a:prstGeom prst="roundRect">
            <a:avLst>
              <a:gd name="adj" fmla="val 50000"/>
            </a:avLst>
          </a:prstGeom>
          <a:gradFill flip="none" rotWithShape="1">
            <a:gsLst>
              <a:gs pos="0">
                <a:schemeClr val="accent4">
                  <a:lumMod val="75000"/>
                  <a:alpha val="15000"/>
                </a:schemeClr>
              </a:gs>
              <a:gs pos="100000">
                <a:schemeClr val="accent4">
                  <a:lumMod val="75000"/>
                  <a:alpha val="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p:nvSpPr>
        <p:spPr>
          <a:xfrm>
            <a:off x="8045084" y="5590387"/>
            <a:ext cx="1729740" cy="8148430"/>
          </a:xfrm>
          <a:prstGeom prst="roundRect">
            <a:avLst>
              <a:gd name="adj" fmla="val 50000"/>
            </a:avLst>
          </a:prstGeom>
          <a:gradFill flip="none" rotWithShape="1">
            <a:gsLst>
              <a:gs pos="0">
                <a:schemeClr val="accent4">
                  <a:lumMod val="75000"/>
                  <a:alpha val="15000"/>
                </a:schemeClr>
              </a:gs>
              <a:gs pos="100000">
                <a:schemeClr val="accent4">
                  <a:lumMod val="75000"/>
                  <a:alpha val="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rgbClr val="057550">
                  <a:alpha val="9000"/>
                </a:srgbClr>
              </a:gs>
              <a:gs pos="100000">
                <a:schemeClr val="accent1">
                  <a:shade val="100000"/>
                  <a:satMod val="115000"/>
                  <a:alpha val="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2">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35" name="Rounded Rectangle 34"/>
          <p:cNvSpPr/>
          <p:nvPr userDrawn="1"/>
        </p:nvSpPr>
        <p:spPr>
          <a:xfrm>
            <a:off x="6585483" y="-2913279"/>
            <a:ext cx="1729740" cy="8148430"/>
          </a:xfrm>
          <a:prstGeom prst="roundRect">
            <a:avLst>
              <a:gd name="adj" fmla="val 50000"/>
            </a:avLst>
          </a:prstGeom>
          <a:gradFill flip="none" rotWithShape="1">
            <a:gsLst>
              <a:gs pos="0">
                <a:schemeClr val="accent4">
                  <a:lumMod val="75000"/>
                  <a:alpha val="15000"/>
                </a:schemeClr>
              </a:gs>
              <a:gs pos="100000">
                <a:schemeClr val="accent4">
                  <a:lumMod val="75000"/>
                  <a:alpha val="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nchor="b"/>
          <a:lstStyle>
            <a:lvl1pPr>
              <a:lnSpc>
                <a:spcPct val="90000"/>
              </a:lnSpc>
              <a:defRPr sz="4700" b="0" spc="0" baseline="0">
                <a:solidFill>
                  <a:schemeClr val="accent1"/>
                </a:solidFill>
                <a:latin typeface="+mj-lt"/>
              </a:defRPr>
            </a:lvl1pPr>
          </a:lstStyle>
          <a:p>
            <a:r>
              <a:rPr lang="en-US" dirty="0" smtClean="0"/>
              <a:t>Presentation Title Goes Here</a:t>
            </a:r>
            <a:endParaRPr lang="en-US" dirty="0"/>
          </a:p>
        </p:txBody>
      </p:sp>
      <p:grpSp>
        <p:nvGrpSpPr>
          <p:cNvPr id="26" name="Group 67"/>
          <p:cNvGrpSpPr/>
          <p:nvPr userDrawn="1"/>
        </p:nvGrpSpPr>
        <p:grpSpPr>
          <a:xfrm>
            <a:off x="347282" y="375570"/>
            <a:ext cx="829170" cy="438358"/>
            <a:chOff x="609600" y="528537"/>
            <a:chExt cx="1444734" cy="763789"/>
          </a:xfrm>
          <a:solidFill>
            <a:schemeClr val="accent1"/>
          </a:solidFill>
        </p:grpSpPr>
        <p:sp>
          <p:nvSpPr>
            <p:cNvPr id="27" name="Rectangle 26"/>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28" name="Freeform 2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36" name="Freeform 3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37" name="Freeform 3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38" name="Freeform 3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39" name="Freeform 3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40" name="Freeform 3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41" name="Freeform 4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42" name="Freeform 4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43" name="Freeform 4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44" name="Freeform 4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45" name="Freeform 4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46" name="Freeform 4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47" name="Freeform 4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0.0066 0.01574 L 0.0066 -1.40926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par>
                                <p:cTn id="1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18" dur="4500" fill="hold"/>
                                        <p:tgtEl>
                                          <p:spTgt spid="35"/>
                                        </p:tgtEl>
                                        <p:attrNameLst>
                                          <p:attrName>ppt_x</p:attrName>
                                          <p:attrName>ppt_y</p:attrName>
                                        </p:attrNameLst>
                                      </p:cBhvr>
                                      <p:rCtr x="0" y="4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xmlns:mv="urn:schemas-microsoft-com:mac:vml" xmlns:mc="http://schemas.openxmlformats.org/markup-compatibility/2006" val="1672963180"/>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7"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812807" y="1600202"/>
            <a:ext cx="74358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812807"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65168" y="5724725"/>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extLst>
      <p:ext uri="{BB962C8B-B14F-4D97-AF65-F5344CB8AC3E}">
        <p14:creationId xmlns="" xmlns:p14="http://schemas.microsoft.com/office/powerpoint/2010/main" xmlns:mv="urn:schemas-microsoft-com:mac:vml" xmlns:mc="http://schemas.openxmlformats.org/markup-compatibility/2006" val="2339629656"/>
      </p:ext>
    </p:extLst>
  </p:cSld>
  <p:clrMapOvr>
    <a:masterClrMapping/>
  </p:clrMapOvr>
  <p:transition>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solid gradient_static">
    <p:spTree>
      <p:nvGrpSpPr>
        <p:cNvPr id="1" name=""/>
        <p:cNvGrpSpPr/>
        <p:nvPr/>
      </p:nvGrpSpPr>
      <p:grpSpPr>
        <a:xfrm>
          <a:off x="0" y="0"/>
          <a:ext cx="0" cy="0"/>
          <a:chOff x="0" y="0"/>
          <a:chExt cx="0" cy="0"/>
        </a:xfrm>
      </p:grpSpPr>
      <p:sp>
        <p:nvSpPr>
          <p:cNvPr id="37" name="Rounded Rectangle 36"/>
          <p:cNvSpPr/>
          <p:nvPr/>
        </p:nvSpPr>
        <p:spPr>
          <a:xfrm>
            <a:off x="1823499" y="3308943"/>
            <a:ext cx="1729740" cy="14014174"/>
          </a:xfrm>
          <a:prstGeom prst="roundRect">
            <a:avLst>
              <a:gd name="adj" fmla="val 50000"/>
            </a:avLst>
          </a:prstGeom>
          <a:gradFill flip="none" rotWithShape="1">
            <a:gsLst>
              <a:gs pos="0">
                <a:schemeClr val="accent1">
                  <a:shade val="30000"/>
                  <a:satMod val="115000"/>
                  <a:alpha val="10000"/>
                </a:scheme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p:nvSpPr>
        <p:spPr>
          <a:xfrm>
            <a:off x="0" y="1236689"/>
            <a:ext cx="1729740" cy="8148430"/>
          </a:xfrm>
          <a:prstGeom prst="roundRect">
            <a:avLst>
              <a:gd name="adj" fmla="val 50000"/>
            </a:avLst>
          </a:prstGeom>
          <a:gradFill flip="none" rotWithShape="1">
            <a:gsLst>
              <a:gs pos="0">
                <a:schemeClr val="accent1">
                  <a:shade val="30000"/>
                  <a:satMod val="115000"/>
                  <a:alpha val="10000"/>
                </a:scheme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Rounded Rectangle 39"/>
          <p:cNvSpPr/>
          <p:nvPr/>
        </p:nvSpPr>
        <p:spPr>
          <a:xfrm>
            <a:off x="6585483" y="-2056029"/>
            <a:ext cx="1729740" cy="8148430"/>
          </a:xfrm>
          <a:prstGeom prst="roundRect">
            <a:avLst>
              <a:gd name="adj" fmla="val 50000"/>
            </a:avLst>
          </a:prstGeom>
          <a:gradFill flip="none" rotWithShape="1">
            <a:gsLst>
              <a:gs pos="0">
                <a:schemeClr val="accent4">
                  <a:lumMod val="75000"/>
                  <a:alpha val="10000"/>
                </a:schemeClr>
              </a:gs>
              <a:gs pos="100000">
                <a:schemeClr val="accent4">
                  <a:lumMod val="7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a:off x="7786213" y="2783785"/>
            <a:ext cx="1729740" cy="8148430"/>
          </a:xfrm>
          <a:prstGeom prst="roundRect">
            <a:avLst>
              <a:gd name="adj" fmla="val 50000"/>
            </a:avLst>
          </a:prstGeom>
          <a:gradFill flip="none" rotWithShape="1">
            <a:gsLst>
              <a:gs pos="0">
                <a:schemeClr val="accent4">
                  <a:lumMod val="75000"/>
                  <a:alpha val="10000"/>
                </a:schemeClr>
              </a:gs>
              <a:gs pos="100000">
                <a:schemeClr val="accent4">
                  <a:lumMod val="7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a:off x="3036073" y="174390"/>
            <a:ext cx="1729740" cy="8148430"/>
          </a:xfrm>
          <a:prstGeom prst="roundRect">
            <a:avLst>
              <a:gd name="adj" fmla="val 50000"/>
            </a:avLst>
          </a:prstGeom>
          <a:gradFill flip="none" rotWithShape="1">
            <a:gsLst>
              <a:gs pos="0">
                <a:srgbClr val="057550">
                  <a:alpha val="10000"/>
                </a:srgbClr>
              </a:gs>
              <a:gs pos="100000">
                <a:schemeClr val="accent1">
                  <a:shade val="100000"/>
                  <a:satMod val="115000"/>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nchor="b"/>
          <a:lstStyle>
            <a:lvl1pPr>
              <a:lnSpc>
                <a:spcPct val="90000"/>
              </a:lnSpc>
              <a:defRPr sz="4700" b="0" spc="0" baseline="0">
                <a:solidFill>
                  <a:schemeClr val="accent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accent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solidFill>
                  <a:srgbClr val="D7D9D8"/>
                </a:solidFill>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D7D9D8"/>
                </a:solidFill>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D7D9D8"/>
                </a:solidFill>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D7D9D8"/>
                </a:solidFill>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D7D9D8"/>
                </a:solidFill>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D7D9D8"/>
                </a:solidFill>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D7D9D8"/>
                </a:solidFill>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D7D9D8"/>
                </a:solidFill>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D7D9D8"/>
                </a:solidFill>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D7D9D8"/>
                </a:solidFill>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D7D9D8"/>
                </a:solidFill>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D7D9D8"/>
                </a:solidFill>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D7D9D8"/>
                </a:solidFill>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D7D9D8"/>
                </a:solidFill>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2">
                    <a:lumMod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19690" y="359833"/>
            <a:ext cx="8588861" cy="511212"/>
          </a:xfrm>
        </p:spPr>
        <p:txBody>
          <a:bodyPr/>
          <a:lstStyle>
            <a:lvl1pPr algn="l" defTabSz="914400" rtl="0" eaLnBrk="1" latinLnBrk="0" hangingPunct="1">
              <a:lnSpc>
                <a:spcPct val="80000"/>
              </a:lnSpc>
              <a:spcBef>
                <a:spcPct val="0"/>
              </a:spcBef>
              <a:buNone/>
              <a:defRPr lang="en-US" sz="2800" b="0" kern="1200" spc="-100" baseline="0" dirty="0">
                <a:solidFill>
                  <a:schemeClr val="accent1"/>
                </a:solidFill>
                <a:latin typeface="+mj-lt"/>
                <a:ea typeface="+mj-ea"/>
                <a:cs typeface="+mj-cs"/>
              </a:defRPr>
            </a:lvl1pPr>
          </a:lstStyle>
          <a:p>
            <a:r>
              <a:rPr lang="en-US" smtClean="0"/>
              <a:t>Click to edit Master title style</a:t>
            </a:r>
            <a:endParaRPr lang="en-US" dirty="0"/>
          </a:p>
        </p:txBody>
      </p:sp>
      <p:sp>
        <p:nvSpPr>
          <p:cNvPr id="8" name="Text Placeholder 3"/>
          <p:cNvSpPr>
            <a:spLocks noGrp="1"/>
          </p:cNvSpPr>
          <p:nvPr>
            <p:ph type="body" sz="quarter" idx="11"/>
          </p:nvPr>
        </p:nvSpPr>
        <p:spPr>
          <a:xfrm>
            <a:off x="215457" y="907971"/>
            <a:ext cx="8578850" cy="347133"/>
          </a:xfrm>
        </p:spPr>
        <p:txBody>
          <a:bodyPr/>
          <a:lstStyle>
            <a:lvl1pPr>
              <a:lnSpc>
                <a:spcPct val="95000"/>
              </a:lnSpc>
              <a:spcBef>
                <a:spcPts val="1480"/>
              </a:spcBef>
              <a:buNone/>
              <a:defRPr sz="2200">
                <a:solidFill>
                  <a:schemeClr val="bg2">
                    <a:lumMod val="50000"/>
                  </a:schemeClr>
                </a:solidFill>
                <a:latin typeface="+mj-lt"/>
              </a:defRPr>
            </a:lvl1pPr>
            <a:lvl2pPr>
              <a:lnSpc>
                <a:spcPct val="95000"/>
              </a:lnSpc>
              <a:spcBef>
                <a:spcPts val="600"/>
              </a:spcBef>
              <a:defRPr>
                <a:solidFill>
                  <a:srgbClr val="FFFFFF"/>
                </a:solidFill>
                <a:latin typeface="+mj-lt"/>
              </a:defRPr>
            </a:lvl2pPr>
            <a:lvl3pPr>
              <a:defRPr>
                <a:solidFill>
                  <a:srgbClr val="FFFFFF"/>
                </a:solidFill>
                <a:latin typeface="+mj-lt"/>
              </a:defRPr>
            </a:lvl3pPr>
            <a:lvl4pPr>
              <a:defRPr>
                <a:solidFill>
                  <a:srgbClr val="FFFFFF"/>
                </a:solidFill>
                <a:latin typeface="+mj-lt"/>
              </a:defRPr>
            </a:lvl4pPr>
            <a:lvl5pPr>
              <a:defRPr>
                <a:solidFill>
                  <a:srgbClr val="FFFFFF"/>
                </a:solidFill>
                <a:latin typeface="+mj-lt"/>
              </a:defRPr>
            </a:lvl5pPr>
          </a:lstStyle>
          <a:p>
            <a:pPr lvl="0"/>
            <a:r>
              <a:rPr lang="en-US" smtClean="0"/>
              <a:t>Click to edit Master text styles</a:t>
            </a:r>
          </a:p>
        </p:txBody>
      </p:sp>
      <p:sp>
        <p:nvSpPr>
          <p:cNvPr id="5" name="Text Placeholder 3"/>
          <p:cNvSpPr>
            <a:spLocks noGrp="1"/>
          </p:cNvSpPr>
          <p:nvPr>
            <p:ph type="body" sz="quarter" idx="12"/>
          </p:nvPr>
        </p:nvSpPr>
        <p:spPr>
          <a:xfrm>
            <a:off x="227013" y="1400207"/>
            <a:ext cx="8567294" cy="4747578"/>
          </a:xfrm>
        </p:spPr>
        <p:txBody>
          <a:bodyPr>
            <a:normAutofit/>
          </a:bodyPr>
          <a:lstStyle>
            <a:lvl1pPr marL="228600" indent="-228600">
              <a:lnSpc>
                <a:spcPct val="95000"/>
              </a:lnSpc>
              <a:spcBef>
                <a:spcPts val="1480"/>
              </a:spcBef>
              <a:buClr>
                <a:schemeClr val="accent1"/>
              </a:buClr>
              <a:defRPr sz="1800">
                <a:solidFill>
                  <a:schemeClr val="tx2">
                    <a:lumMod val="75000"/>
                  </a:schemeClr>
                </a:solidFill>
                <a:latin typeface="+mj-lt"/>
              </a:defRPr>
            </a:lvl1pPr>
            <a:lvl2pPr marL="228600" indent="228600">
              <a:lnSpc>
                <a:spcPct val="95000"/>
              </a:lnSpc>
              <a:spcBef>
                <a:spcPts val="600"/>
              </a:spcBef>
              <a:buClr>
                <a:srgbClr val="01BBBB"/>
              </a:buClr>
              <a:buFont typeface="Arial" pitchFamily="34" charset="0"/>
              <a:buChar char="•"/>
              <a:defRPr sz="1800">
                <a:solidFill>
                  <a:schemeClr val="tx2">
                    <a:lumMod val="75000"/>
                  </a:schemeClr>
                </a:solidFill>
                <a:latin typeface="+mj-lt"/>
              </a:defRPr>
            </a:lvl2pPr>
            <a:lvl3pPr marL="457200" indent="228600">
              <a:buClr>
                <a:srgbClr val="01BBBB"/>
              </a:buClr>
              <a:buFont typeface="Arial" pitchFamily="34" charset="0"/>
              <a:buChar char="•"/>
              <a:defRPr sz="1800">
                <a:solidFill>
                  <a:schemeClr val="tx2">
                    <a:lumMod val="75000"/>
                  </a:schemeClr>
                </a:solidFill>
                <a:latin typeface="+mj-lt"/>
              </a:defRPr>
            </a:lvl3pPr>
            <a:lvl4pPr marL="685800" indent="228600">
              <a:buClr>
                <a:srgbClr val="01BBBB"/>
              </a:buClr>
              <a:buFont typeface="Arial" pitchFamily="34" charset="0"/>
              <a:buChar char="•"/>
              <a:defRPr sz="1800">
                <a:solidFill>
                  <a:schemeClr val="tx2">
                    <a:lumMod val="75000"/>
                  </a:schemeClr>
                </a:solidFill>
                <a:latin typeface="+mj-lt"/>
              </a:defRPr>
            </a:lvl4pPr>
            <a:lvl5pPr marL="914400" indent="228600">
              <a:buClr>
                <a:srgbClr val="01BBBB"/>
              </a:buClr>
              <a:buFont typeface="Arial" pitchFamily="34" charset="0"/>
              <a:buChar char="•"/>
              <a:defRPr sz="1800">
                <a:solidFill>
                  <a:schemeClr val="tx2">
                    <a:lumMod val="7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289845"/>
            <a:ext cx="4122425" cy="4747578"/>
          </a:xfrm>
        </p:spPr>
        <p:txBody>
          <a:bodyPr>
            <a:normAutofit/>
          </a:bodyPr>
          <a:lstStyle>
            <a:lvl1pPr marL="228600" indent="-228600">
              <a:lnSpc>
                <a:spcPct val="95000"/>
              </a:lnSpc>
              <a:spcBef>
                <a:spcPts val="1480"/>
              </a:spcBef>
              <a:buClr>
                <a:schemeClr val="accent1"/>
              </a:buClr>
              <a:defRPr sz="1800">
                <a:solidFill>
                  <a:schemeClr val="tx2">
                    <a:lumMod val="75000"/>
                  </a:schemeClr>
                </a:solidFill>
                <a:latin typeface="+mj-lt"/>
              </a:defRPr>
            </a:lvl1pPr>
            <a:lvl2pPr marL="228600" indent="228600">
              <a:lnSpc>
                <a:spcPct val="95000"/>
              </a:lnSpc>
              <a:spcBef>
                <a:spcPts val="600"/>
              </a:spcBef>
              <a:buClr>
                <a:srgbClr val="01BBBB"/>
              </a:buClr>
              <a:buFont typeface="Arial" pitchFamily="34" charset="0"/>
              <a:buChar char="•"/>
              <a:defRPr sz="1800">
                <a:solidFill>
                  <a:schemeClr val="tx2">
                    <a:lumMod val="75000"/>
                  </a:schemeClr>
                </a:solidFill>
                <a:latin typeface="+mj-lt"/>
              </a:defRPr>
            </a:lvl2pPr>
            <a:lvl3pPr marL="457200" indent="228600">
              <a:buClr>
                <a:srgbClr val="01BBBB"/>
              </a:buClr>
              <a:buFont typeface="Arial" pitchFamily="34" charset="0"/>
              <a:buChar char="•"/>
              <a:defRPr sz="1800">
                <a:solidFill>
                  <a:schemeClr val="tx2">
                    <a:lumMod val="75000"/>
                  </a:schemeClr>
                </a:solidFill>
                <a:latin typeface="+mj-lt"/>
              </a:defRPr>
            </a:lvl3pPr>
            <a:lvl4pPr marL="685800" indent="228600">
              <a:buClr>
                <a:srgbClr val="01BBBB"/>
              </a:buClr>
              <a:buFont typeface="Arial" pitchFamily="34" charset="0"/>
              <a:buChar char="•"/>
              <a:defRPr sz="1800">
                <a:solidFill>
                  <a:schemeClr val="tx2">
                    <a:lumMod val="75000"/>
                  </a:schemeClr>
                </a:solidFill>
                <a:latin typeface="+mj-lt"/>
              </a:defRPr>
            </a:lvl4pPr>
            <a:lvl5pPr marL="914400" indent="228600">
              <a:buClr>
                <a:srgbClr val="01BBBB"/>
              </a:buClr>
              <a:buFont typeface="Arial" pitchFamily="34" charset="0"/>
              <a:buChar char="•"/>
              <a:defRPr sz="1800">
                <a:solidFill>
                  <a:schemeClr val="tx2">
                    <a:lumMod val="7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2"/>
          </p:nvPr>
        </p:nvSpPr>
        <p:spPr>
          <a:xfrm>
            <a:off x="228157" y="797609"/>
            <a:ext cx="8578850" cy="347133"/>
          </a:xfrm>
        </p:spPr>
        <p:txBody>
          <a:bodyPr/>
          <a:lstStyle>
            <a:lvl1pPr>
              <a:lnSpc>
                <a:spcPct val="95000"/>
              </a:lnSpc>
              <a:spcBef>
                <a:spcPts val="1480"/>
              </a:spcBef>
              <a:buNone/>
              <a:defRPr sz="2200">
                <a:solidFill>
                  <a:schemeClr val="bg2">
                    <a:lumMod val="50000"/>
                  </a:schemeClr>
                </a:solidFill>
                <a:latin typeface="+mj-lt"/>
              </a:defRPr>
            </a:lvl1pPr>
            <a:lvl2pPr>
              <a:lnSpc>
                <a:spcPct val="95000"/>
              </a:lnSpc>
              <a:spcBef>
                <a:spcPts val="600"/>
              </a:spcBef>
              <a:defRPr>
                <a:solidFill>
                  <a:srgbClr val="FFFFFF"/>
                </a:solidFill>
                <a:latin typeface="+mj-lt"/>
              </a:defRPr>
            </a:lvl2pPr>
            <a:lvl3pPr>
              <a:defRPr>
                <a:solidFill>
                  <a:srgbClr val="FFFFFF"/>
                </a:solidFill>
                <a:latin typeface="+mj-lt"/>
              </a:defRPr>
            </a:lvl3pPr>
            <a:lvl4pPr>
              <a:defRPr>
                <a:solidFill>
                  <a:srgbClr val="FFFFFF"/>
                </a:solidFill>
                <a:latin typeface="+mj-lt"/>
              </a:defRPr>
            </a:lvl4pPr>
            <a:lvl5pPr>
              <a:defRPr>
                <a:solidFill>
                  <a:srgbClr val="FFFFFF"/>
                </a:solidFill>
                <a:latin typeface="+mj-lt"/>
              </a:defRPr>
            </a:lvl5pPr>
          </a:lstStyle>
          <a:p>
            <a:pPr lvl="0"/>
            <a:r>
              <a:rPr lang="en-US" smtClean="0"/>
              <a:t>Click to edit Master text styles</a:t>
            </a:r>
          </a:p>
        </p:txBody>
      </p:sp>
      <p:sp>
        <p:nvSpPr>
          <p:cNvPr id="8" name="Title 1"/>
          <p:cNvSpPr>
            <a:spLocks noGrp="1"/>
          </p:cNvSpPr>
          <p:nvPr>
            <p:ph type="title"/>
          </p:nvPr>
        </p:nvSpPr>
        <p:spPr>
          <a:xfrm>
            <a:off x="219690" y="359833"/>
            <a:ext cx="8588861" cy="437776"/>
          </a:xfrm>
        </p:spPr>
        <p:txBody>
          <a:bodyPr/>
          <a:lstStyle>
            <a:lvl1pPr algn="l" defTabSz="914400" rtl="0" eaLnBrk="1" latinLnBrk="0" hangingPunct="1">
              <a:lnSpc>
                <a:spcPct val="80000"/>
              </a:lnSpc>
              <a:spcBef>
                <a:spcPct val="0"/>
              </a:spcBef>
              <a:buNone/>
              <a:defRPr lang="en-US" sz="2800" b="0" kern="1200" spc="-100" baseline="0" dirty="0">
                <a:solidFill>
                  <a:schemeClr val="accent1"/>
                </a:soli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4"/>
          </p:nvPr>
        </p:nvSpPr>
        <p:spPr>
          <a:xfrm>
            <a:off x="4684582" y="1289845"/>
            <a:ext cx="4122425" cy="4747578"/>
          </a:xfrm>
        </p:spPr>
        <p:txBody>
          <a:bodyPr>
            <a:normAutofit/>
          </a:bodyPr>
          <a:lstStyle>
            <a:lvl1pPr marL="228600" indent="-228600">
              <a:lnSpc>
                <a:spcPct val="95000"/>
              </a:lnSpc>
              <a:spcBef>
                <a:spcPts val="1480"/>
              </a:spcBef>
              <a:buClr>
                <a:schemeClr val="accent1"/>
              </a:buClr>
              <a:defRPr sz="1800">
                <a:solidFill>
                  <a:schemeClr val="tx2">
                    <a:lumMod val="75000"/>
                  </a:schemeClr>
                </a:solidFill>
                <a:latin typeface="+mj-lt"/>
              </a:defRPr>
            </a:lvl1pPr>
            <a:lvl2pPr marL="228600" indent="228600">
              <a:lnSpc>
                <a:spcPct val="95000"/>
              </a:lnSpc>
              <a:spcBef>
                <a:spcPts val="600"/>
              </a:spcBef>
              <a:buClr>
                <a:srgbClr val="01BBBB"/>
              </a:buClr>
              <a:buFont typeface="Arial" pitchFamily="34" charset="0"/>
              <a:buChar char="•"/>
              <a:defRPr sz="1800">
                <a:solidFill>
                  <a:schemeClr val="tx2">
                    <a:lumMod val="75000"/>
                  </a:schemeClr>
                </a:solidFill>
                <a:latin typeface="+mj-lt"/>
              </a:defRPr>
            </a:lvl2pPr>
            <a:lvl3pPr marL="457200" indent="228600">
              <a:buClr>
                <a:srgbClr val="01BBBB"/>
              </a:buClr>
              <a:buFont typeface="Arial" pitchFamily="34" charset="0"/>
              <a:buChar char="•"/>
              <a:defRPr sz="1800">
                <a:solidFill>
                  <a:schemeClr val="tx2">
                    <a:lumMod val="75000"/>
                  </a:schemeClr>
                </a:solidFill>
                <a:latin typeface="+mj-lt"/>
              </a:defRPr>
            </a:lvl3pPr>
            <a:lvl4pPr marL="685800" indent="228600">
              <a:buClr>
                <a:srgbClr val="01BBBB"/>
              </a:buClr>
              <a:buFont typeface="Arial" pitchFamily="34" charset="0"/>
              <a:buChar char="•"/>
              <a:defRPr sz="1800">
                <a:solidFill>
                  <a:schemeClr val="tx2">
                    <a:lumMod val="75000"/>
                  </a:schemeClr>
                </a:solidFill>
                <a:latin typeface="+mj-lt"/>
              </a:defRPr>
            </a:lvl4pPr>
            <a:lvl5pPr marL="914400" indent="228600">
              <a:buClr>
                <a:srgbClr val="01BBBB"/>
              </a:buClr>
              <a:buFont typeface="Arial" pitchFamily="34" charset="0"/>
              <a:buChar char="•"/>
              <a:defRPr sz="1800">
                <a:solidFill>
                  <a:schemeClr val="tx2">
                    <a:lumMod val="7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15" name="Rounded Rectangle 14"/>
          <p:cNvSpPr/>
          <p:nvPr/>
        </p:nvSpPr>
        <p:spPr>
          <a:xfrm>
            <a:off x="4984231" y="1231901"/>
            <a:ext cx="3759720" cy="4951596"/>
          </a:xfrm>
          <a:prstGeom prst="roundRect">
            <a:avLst>
              <a:gd name="adj" fmla="val 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Text Placeholder 11"/>
          <p:cNvSpPr>
            <a:spLocks noGrp="1"/>
          </p:cNvSpPr>
          <p:nvPr>
            <p:ph type="body" sz="quarter" idx="11" hasCustomPrompt="1"/>
          </p:nvPr>
        </p:nvSpPr>
        <p:spPr>
          <a:xfrm>
            <a:off x="5221224" y="1404783"/>
            <a:ext cx="3236976" cy="646331"/>
          </a:xfrm>
        </p:spPr>
        <p:txBody>
          <a:bodyPr wrap="square">
            <a:spAutoFit/>
          </a:bodyPr>
          <a:lstStyle>
            <a:lvl1pPr marL="114300" indent="-114300" algn="l" defTabSz="914400" rtl="0" eaLnBrk="1" latinLnBrk="0" hangingPunct="1">
              <a:lnSpc>
                <a:spcPct val="90000"/>
              </a:lnSpc>
              <a:spcBef>
                <a:spcPts val="0"/>
              </a:spcBef>
              <a:buNone/>
              <a:defRPr lang="en-US" sz="2000" kern="1200" dirty="0" smtClean="0">
                <a:solidFill>
                  <a:schemeClr val="tx2">
                    <a:lumMod val="75000"/>
                  </a:schemeClr>
                </a:soli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8" name="Text Placeholder 11"/>
          <p:cNvSpPr>
            <a:spLocks noGrp="1"/>
          </p:cNvSpPr>
          <p:nvPr>
            <p:ph type="body" sz="quarter" idx="13" hasCustomPrompt="1"/>
          </p:nvPr>
        </p:nvSpPr>
        <p:spPr>
          <a:xfrm>
            <a:off x="5310432" y="4392650"/>
            <a:ext cx="3236976" cy="338554"/>
          </a:xfrm>
          <a:noFill/>
        </p:spPr>
        <p:txBody>
          <a:bodyPr vert="horz" wrap="square" lIns="91440" tIns="45720" rIns="91440" bIns="45720" rtlCol="0">
            <a:spAutoFit/>
          </a:bodyPr>
          <a:lstStyle>
            <a:lvl1pPr marL="114300" marR="0" indent="-114300" algn="l" defTabSz="9144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lumMod val="50000"/>
                  </a:srgbClr>
                </a:solidFill>
                <a:effectLst/>
                <a:uLnTx/>
                <a:uFillTx/>
                <a:latin typeface="Ciscolight" pitchFamily="2" charset="0"/>
                <a:ea typeface="+mn-ea"/>
                <a:cs typeface="+mn-cs"/>
              </a:rPr>
              <a:t>Source Name</a:t>
            </a:r>
          </a:p>
        </p:txBody>
      </p:sp>
      <p:pic>
        <p:nvPicPr>
          <p:cNvPr id="21" name="Picture 20" descr="verticalbar.png"/>
          <p:cNvPicPr>
            <a:picLocks noChangeAspect="1"/>
          </p:cNvPicPr>
          <p:nvPr/>
        </p:nvPicPr>
        <p:blipFill>
          <a:blip r:embed="rId2" cstate="print"/>
          <a:stretch>
            <a:fillRect/>
          </a:stretch>
        </p:blipFill>
        <p:spPr>
          <a:xfrm>
            <a:off x="4951709" y="1198033"/>
            <a:ext cx="80336" cy="5048775"/>
          </a:xfrm>
          <a:prstGeom prst="rect">
            <a:avLst/>
          </a:prstGeom>
        </p:spPr>
      </p:pic>
      <p:sp>
        <p:nvSpPr>
          <p:cNvPr id="9" name="Text Placeholder 3"/>
          <p:cNvSpPr>
            <a:spLocks noGrp="1"/>
          </p:cNvSpPr>
          <p:nvPr>
            <p:ph type="body" sz="quarter" idx="14"/>
          </p:nvPr>
        </p:nvSpPr>
        <p:spPr>
          <a:xfrm>
            <a:off x="228157" y="777905"/>
            <a:ext cx="8578850" cy="347133"/>
          </a:xfrm>
        </p:spPr>
        <p:txBody>
          <a:bodyPr/>
          <a:lstStyle>
            <a:lvl1pPr>
              <a:lnSpc>
                <a:spcPct val="95000"/>
              </a:lnSpc>
              <a:spcBef>
                <a:spcPts val="1480"/>
              </a:spcBef>
              <a:buNone/>
              <a:defRPr sz="2200">
                <a:solidFill>
                  <a:schemeClr val="bg2">
                    <a:lumMod val="50000"/>
                  </a:schemeClr>
                </a:solidFill>
                <a:latin typeface="+mj-lt"/>
              </a:defRPr>
            </a:lvl1pPr>
            <a:lvl2pPr>
              <a:lnSpc>
                <a:spcPct val="95000"/>
              </a:lnSpc>
              <a:spcBef>
                <a:spcPts val="600"/>
              </a:spcBef>
              <a:defRPr>
                <a:solidFill>
                  <a:srgbClr val="FFFFFF"/>
                </a:solidFill>
                <a:latin typeface="+mj-lt"/>
              </a:defRPr>
            </a:lvl2pPr>
            <a:lvl3pPr>
              <a:defRPr>
                <a:solidFill>
                  <a:srgbClr val="FFFFFF"/>
                </a:solidFill>
                <a:latin typeface="+mj-lt"/>
              </a:defRPr>
            </a:lvl3pPr>
            <a:lvl4pPr>
              <a:defRPr>
                <a:solidFill>
                  <a:srgbClr val="FFFFFF"/>
                </a:solidFill>
                <a:latin typeface="+mj-lt"/>
              </a:defRPr>
            </a:lvl4pPr>
            <a:lvl5pPr>
              <a:defRPr>
                <a:solidFill>
                  <a:srgbClr val="FFFFFF"/>
                </a:solidFill>
                <a:latin typeface="+mj-lt"/>
              </a:defRPr>
            </a:lvl5pPr>
          </a:lstStyle>
          <a:p>
            <a:pPr lvl="0"/>
            <a:r>
              <a:rPr lang="en-US" smtClean="0"/>
              <a:t>Click to edit Master text styles</a:t>
            </a:r>
          </a:p>
        </p:txBody>
      </p:sp>
      <p:sp>
        <p:nvSpPr>
          <p:cNvPr id="11" name="Title 1"/>
          <p:cNvSpPr>
            <a:spLocks noGrp="1"/>
          </p:cNvSpPr>
          <p:nvPr>
            <p:ph type="title"/>
          </p:nvPr>
        </p:nvSpPr>
        <p:spPr>
          <a:xfrm>
            <a:off x="219690" y="245533"/>
            <a:ext cx="8588861" cy="470747"/>
          </a:xfrm>
        </p:spPr>
        <p:txBody>
          <a:bodyPr/>
          <a:lstStyle>
            <a:lvl1pPr algn="l" defTabSz="914400" rtl="0" eaLnBrk="1" latinLnBrk="0" hangingPunct="1">
              <a:lnSpc>
                <a:spcPct val="80000"/>
              </a:lnSpc>
              <a:spcBef>
                <a:spcPct val="0"/>
              </a:spcBef>
              <a:buNone/>
              <a:defRPr lang="en-US" sz="3200" b="0" kern="1200" spc="-100" baseline="0" dirty="0">
                <a:solidFill>
                  <a:schemeClr val="accent1"/>
                </a:solidFill>
                <a:latin typeface="+mj-lt"/>
                <a:ea typeface="+mj-ea"/>
                <a:cs typeface="+mj-cs"/>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27013" y="1289845"/>
            <a:ext cx="4122425" cy="4893652"/>
          </a:xfrm>
        </p:spPr>
        <p:txBody>
          <a:bodyPr>
            <a:normAutofit/>
          </a:bodyPr>
          <a:lstStyle>
            <a:lvl1pPr marL="228600" indent="-228600">
              <a:lnSpc>
                <a:spcPct val="95000"/>
              </a:lnSpc>
              <a:spcBef>
                <a:spcPts val="1480"/>
              </a:spcBef>
              <a:buClr>
                <a:schemeClr val="accent1"/>
              </a:buClr>
              <a:defRPr sz="1800">
                <a:solidFill>
                  <a:schemeClr val="tx2">
                    <a:lumMod val="75000"/>
                  </a:schemeClr>
                </a:solidFill>
                <a:latin typeface="+mj-lt"/>
              </a:defRPr>
            </a:lvl1pPr>
            <a:lvl2pPr marL="228600" indent="228600">
              <a:lnSpc>
                <a:spcPct val="95000"/>
              </a:lnSpc>
              <a:spcBef>
                <a:spcPts val="600"/>
              </a:spcBef>
              <a:buClr>
                <a:srgbClr val="01BBBB"/>
              </a:buClr>
              <a:buFont typeface="Arial" pitchFamily="34" charset="0"/>
              <a:buChar char="•"/>
              <a:defRPr sz="1800">
                <a:solidFill>
                  <a:schemeClr val="tx2">
                    <a:lumMod val="75000"/>
                  </a:schemeClr>
                </a:solidFill>
                <a:latin typeface="+mj-lt"/>
              </a:defRPr>
            </a:lvl2pPr>
            <a:lvl3pPr marL="457200" indent="228600">
              <a:buClr>
                <a:srgbClr val="01BBBB"/>
              </a:buClr>
              <a:buFont typeface="Arial" pitchFamily="34" charset="0"/>
              <a:buChar char="•"/>
              <a:defRPr sz="1800">
                <a:solidFill>
                  <a:schemeClr val="tx2">
                    <a:lumMod val="75000"/>
                  </a:schemeClr>
                </a:solidFill>
                <a:latin typeface="+mj-lt"/>
              </a:defRPr>
            </a:lvl3pPr>
            <a:lvl4pPr marL="685800" indent="228600">
              <a:buClr>
                <a:srgbClr val="01BBBB"/>
              </a:buClr>
              <a:buFont typeface="Arial" pitchFamily="34" charset="0"/>
              <a:buChar char="•"/>
              <a:defRPr sz="1800">
                <a:solidFill>
                  <a:schemeClr val="tx2">
                    <a:lumMod val="75000"/>
                  </a:schemeClr>
                </a:solidFill>
                <a:latin typeface="+mj-lt"/>
              </a:defRPr>
            </a:lvl4pPr>
            <a:lvl5pPr marL="914400" indent="228600">
              <a:buClr>
                <a:srgbClr val="01BBBB"/>
              </a:buClr>
              <a:buFont typeface="Arial" pitchFamily="34" charset="0"/>
              <a:buChar char="•"/>
              <a:defRPr sz="1800">
                <a:solidFill>
                  <a:schemeClr val="tx2">
                    <a:lumMod val="7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28157" y="808565"/>
            <a:ext cx="8578850" cy="347133"/>
          </a:xfrm>
        </p:spPr>
        <p:txBody>
          <a:bodyPr/>
          <a:lstStyle>
            <a:lvl1pPr>
              <a:lnSpc>
                <a:spcPct val="95000"/>
              </a:lnSpc>
              <a:spcBef>
                <a:spcPts val="1480"/>
              </a:spcBef>
              <a:buNone/>
              <a:defRPr sz="2200">
                <a:solidFill>
                  <a:schemeClr val="bg2">
                    <a:lumMod val="50000"/>
                  </a:schemeClr>
                </a:solidFill>
                <a:latin typeface="+mj-lt"/>
              </a:defRPr>
            </a:lvl1pPr>
            <a:lvl2pPr>
              <a:lnSpc>
                <a:spcPct val="95000"/>
              </a:lnSpc>
              <a:spcBef>
                <a:spcPts val="600"/>
              </a:spcBef>
              <a:defRPr>
                <a:solidFill>
                  <a:srgbClr val="FFFFFF"/>
                </a:solidFill>
                <a:latin typeface="+mj-lt"/>
              </a:defRPr>
            </a:lvl2pPr>
            <a:lvl3pPr>
              <a:defRPr>
                <a:solidFill>
                  <a:srgbClr val="FFFFFF"/>
                </a:solidFill>
                <a:latin typeface="+mj-lt"/>
              </a:defRPr>
            </a:lvl3pPr>
            <a:lvl4pPr>
              <a:defRPr>
                <a:solidFill>
                  <a:srgbClr val="FFFFFF"/>
                </a:solidFill>
                <a:latin typeface="+mj-lt"/>
              </a:defRPr>
            </a:lvl4pPr>
            <a:lvl5pPr>
              <a:defRPr>
                <a:solidFill>
                  <a:srgbClr val="FFFFFF"/>
                </a:solidFill>
                <a:latin typeface="+mj-lt"/>
              </a:defRPr>
            </a:lvl5pPr>
          </a:lstStyle>
          <a:p>
            <a:pPr lvl="0"/>
            <a:r>
              <a:rPr lang="en-US" smtClean="0"/>
              <a:t>Click to edit Master text styles</a:t>
            </a:r>
          </a:p>
        </p:txBody>
      </p:sp>
      <p:sp>
        <p:nvSpPr>
          <p:cNvPr id="5" name="Title 1"/>
          <p:cNvSpPr>
            <a:spLocks noGrp="1"/>
          </p:cNvSpPr>
          <p:nvPr>
            <p:ph type="title"/>
          </p:nvPr>
        </p:nvSpPr>
        <p:spPr>
          <a:xfrm>
            <a:off x="219690" y="245533"/>
            <a:ext cx="8588861" cy="465667"/>
          </a:xfrm>
        </p:spPr>
        <p:txBody>
          <a:bodyPr/>
          <a:lstStyle>
            <a:lvl1pPr algn="l" defTabSz="914400" rtl="0" eaLnBrk="1" latinLnBrk="0" hangingPunct="1">
              <a:lnSpc>
                <a:spcPct val="80000"/>
              </a:lnSpc>
              <a:spcBef>
                <a:spcPct val="0"/>
              </a:spcBef>
              <a:buNone/>
              <a:defRPr lang="en-US" sz="3200" b="0" kern="1200" spc="-100" baseline="0" dirty="0">
                <a:solidFill>
                  <a:schemeClr val="accent1"/>
                </a:soli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47650"/>
            <a:ext cx="4123944"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200" b="0" kern="1200" spc="-100" baseline="0" dirty="0" smtClean="0">
                <a:solidFill>
                  <a:schemeClr val="accent1"/>
                </a:soli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7" name="Text Placeholder 6"/>
          <p:cNvSpPr>
            <a:spLocks noGrp="1"/>
          </p:cNvSpPr>
          <p:nvPr>
            <p:ph type="body" sz="quarter" idx="10" hasCustomPrompt="1"/>
          </p:nvPr>
        </p:nvSpPr>
        <p:spPr>
          <a:xfrm>
            <a:off x="4818888" y="244602"/>
            <a:ext cx="3895344" cy="841248"/>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200" b="0" kern="1200" spc="-100" baseline="0" dirty="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spc="0">
                <a:solidFill>
                  <a:schemeClr val="tx2"/>
                </a:solidFill>
                <a:latin typeface="+mj-lt"/>
              </a:defRPr>
            </a:lvl1pPr>
            <a:lvl2pPr marL="228600" indent="-228600">
              <a:buClr>
                <a:schemeClr val="accent1"/>
              </a:buClr>
              <a:buFont typeface="Arial" pitchFamily="34" charset="0"/>
              <a:buChar char="•"/>
              <a:tabLst/>
              <a:defRPr spc="0">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tx2"/>
                </a:solidFill>
                <a:latin typeface="+mj-lt"/>
              </a:defRPr>
            </a:lvl1pPr>
            <a:lvl2pPr marL="228600" indent="-228600">
              <a:buClr>
                <a:schemeClr val="accent1"/>
              </a:buClr>
              <a:buFont typeface="Arial" pitchFamily="34" charset="0"/>
              <a:buChar char="•"/>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pic>
        <p:nvPicPr>
          <p:cNvPr id="15" name="Picture 14" descr="verticalbar.png"/>
          <p:cNvPicPr>
            <a:picLocks noChangeAspect="1"/>
          </p:cNvPicPr>
          <p:nvPr/>
        </p:nvPicPr>
        <p:blipFill>
          <a:blip r:embed="rId2" cstate="print"/>
          <a:stretch>
            <a:fillRect/>
          </a:stretch>
        </p:blipFill>
        <p:spPr>
          <a:xfrm>
            <a:off x="4447858" y="777667"/>
            <a:ext cx="89319" cy="5287676"/>
          </a:xfrm>
          <a:prstGeom prst="rect">
            <a:avLst/>
          </a:prstGeom>
          <a:noFill/>
          <a:ln>
            <a:noFill/>
          </a:ln>
        </p:spPr>
      </p:pic>
      <p:pic>
        <p:nvPicPr>
          <p:cNvPr id="11" name="Picture 10" descr="verticalbar.png"/>
          <p:cNvPicPr>
            <a:picLocks noChangeAspect="1"/>
          </p:cNvPicPr>
          <p:nvPr userDrawn="1"/>
        </p:nvPicPr>
        <p:blipFill>
          <a:blip r:embed="rId2" cstate="print"/>
          <a:stretch>
            <a:fillRect/>
          </a:stretch>
        </p:blipFill>
        <p:spPr>
          <a:xfrm>
            <a:off x="4447858" y="777667"/>
            <a:ext cx="89319" cy="5287676"/>
          </a:xfrm>
          <a:prstGeom prst="rect">
            <a:avLst/>
          </a:prstGeom>
          <a:noFill/>
          <a:ln>
            <a:noFill/>
          </a:ln>
        </p:spPr>
      </p:pic>
    </p:spTree>
  </p:cSld>
  <p:clrMapOvr>
    <a:masterClrMapping/>
  </p:clrMapOvr>
  <p:transition>
    <p:wipe dir="r"/>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482185"/>
          </a:xfrm>
          <a:prstGeom prst="rect">
            <a:avLst/>
          </a:prstGeom>
        </p:spPr>
        <p:txBody>
          <a:bodyPr vert="horz" lIns="82296" tIns="45720" rIns="82296" bIns="45720" rtlCol="0" anchor="t"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024757"/>
            <a:ext cx="8551441" cy="5201858"/>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spc="0" dirty="0">
                <a:solidFill>
                  <a:srgbClr val="7F7F7F"/>
                </a:solidFill>
                <a:latin typeface="+mj-lt"/>
              </a:rPr>
              <a:t>Cisco Confidential</a:t>
            </a:r>
          </a:p>
        </p:txBody>
      </p:sp>
      <p:sp>
        <p:nvSpPr>
          <p:cNvPr id="13"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spc="0">
                <a:solidFill>
                  <a:srgbClr val="7F7F7F"/>
                </a:solidFill>
                <a:latin typeface="+mj-lt"/>
              </a:rPr>
              <a:pPr algn="r" defTabSz="814388">
                <a:lnSpc>
                  <a:spcPct val="100000"/>
                </a:lnSpc>
              </a:pPr>
              <a:t>‹#›</a:t>
            </a:fld>
            <a:endParaRPr lang="en-US" sz="600" spc="0" dirty="0">
              <a:solidFill>
                <a:srgbClr val="7F7F7F"/>
              </a:solidFill>
              <a:latin typeface="+mj-lt"/>
            </a:endParaRPr>
          </a:p>
        </p:txBody>
      </p:sp>
      <p:sp>
        <p:nvSpPr>
          <p:cNvPr id="14"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pc="0" dirty="0" smtClean="0">
                <a:solidFill>
                  <a:srgbClr val="7F7F7F"/>
                </a:solidFill>
                <a:latin typeface="+mj-lt"/>
              </a:rPr>
              <a:t>© 2011 Cisco and/or its affiliates. All rights reserved.</a:t>
            </a:r>
            <a:endParaRPr lang="en-US" sz="600" spc="0" dirty="0">
              <a:solidFill>
                <a:srgbClr val="7F7F7F"/>
              </a:solidFill>
              <a:latin typeface="+mj-lt"/>
            </a:endParaRPr>
          </a:p>
        </p:txBody>
      </p:sp>
      <p:pic>
        <p:nvPicPr>
          <p:cNvPr id="9" name="Picture 8" descr="Black_4_3_Sub_Slide_3_Top.png"/>
          <p:cNvPicPr>
            <a:picLocks noChangeAspect="1"/>
          </p:cNvPicPr>
          <p:nvPr/>
        </p:nvPicPr>
        <p:blipFill>
          <a:blip r:embed="rId37" cstate="print"/>
          <a:srcRect/>
          <a:stretch>
            <a:fillRect/>
          </a:stretch>
        </p:blipFill>
        <p:spPr bwMode="auto">
          <a:xfrm>
            <a:off x="0" y="0"/>
            <a:ext cx="9144000" cy="12065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64" r:id="rId10"/>
    <p:sldLayoutId id="2147483940" r:id="rId11"/>
    <p:sldLayoutId id="2147483963" r:id="rId12"/>
    <p:sldLayoutId id="2147483941" r:id="rId13"/>
    <p:sldLayoutId id="2147483942" r:id="rId14"/>
    <p:sldLayoutId id="2147483943" r:id="rId15"/>
    <p:sldLayoutId id="2147483944" r:id="rId16"/>
    <p:sldLayoutId id="2147483947" r:id="rId17"/>
    <p:sldLayoutId id="2147483945" r:id="rId18"/>
    <p:sldLayoutId id="2147483946" r:id="rId19"/>
    <p:sldLayoutId id="2147483948" r:id="rId20"/>
    <p:sldLayoutId id="2147483949" r:id="rId21"/>
    <p:sldLayoutId id="2147483950" r:id="rId22"/>
    <p:sldLayoutId id="2147483951" r:id="rId23"/>
    <p:sldLayoutId id="2147483952" r:id="rId24"/>
    <p:sldLayoutId id="2147483953" r:id="rId25"/>
    <p:sldLayoutId id="2147483955" r:id="rId26"/>
    <p:sldLayoutId id="2147483956" r:id="rId27"/>
    <p:sldLayoutId id="2147483958" r:id="rId28"/>
    <p:sldLayoutId id="2147483959" r:id="rId29"/>
    <p:sldLayoutId id="2147483966" r:id="rId30"/>
    <p:sldLayoutId id="2147483967" r:id="rId31"/>
    <p:sldLayoutId id="2147483968" r:id="rId32"/>
    <p:sldLayoutId id="2147483969" r:id="rId33"/>
    <p:sldLayoutId id="2147483970" r:id="rId34"/>
    <p:sldLayoutId id="2147483972" r:id="rId35"/>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2800" b="0" kern="1200" spc="0" baseline="0" dirty="0">
          <a:solidFill>
            <a:schemeClr val="accent1"/>
          </a:solidFill>
          <a:latin typeface="+mj-lt"/>
          <a:ea typeface="+mj-ea"/>
          <a:cs typeface="+mj-cs"/>
        </a:defRPr>
      </a:lvl1pPr>
    </p:titleStyle>
    <p:bodyStyle>
      <a:lvl1pPr marL="228600" indent="-228600" algn="l" defTabSz="914400" rtl="0" eaLnBrk="1" latinLnBrk="0" hangingPunct="1">
        <a:lnSpc>
          <a:spcPct val="95000"/>
        </a:lnSpc>
        <a:spcBef>
          <a:spcPts val="1440"/>
        </a:spcBef>
        <a:buClr>
          <a:schemeClr val="accent1"/>
        </a:buClr>
        <a:buSzPct val="90000"/>
        <a:buFont typeface="Arial" pitchFamily="34" charset="0"/>
        <a:buChar char="•"/>
        <a:tabLst/>
        <a:defRPr lang="en-US" sz="2000" kern="1200" dirty="0" smtClean="0">
          <a:solidFill>
            <a:schemeClr val="tx2">
              <a:lumMod val="75000"/>
            </a:schemeClr>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chemeClr val="tx2">
              <a:lumMod val="75000"/>
            </a:schemeClr>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chemeClr val="tx2">
              <a:lumMod val="75000"/>
            </a:schemeClr>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chemeClr val="tx2">
              <a:lumMod val="75000"/>
            </a:schemeClr>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chemeClr val="tx2">
              <a:lumMod val="7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cisco-partner-velocity.com/Paris.php"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cisco-partner-velocity.com/PDF/skills/Video_101_Kits.pdf" TargetMode="External"/><Relationship Id="rId4" Type="http://schemas.openxmlformats.org/officeDocument/2006/relationships/hyperlink" Target="http://cisco-partner-velocity.com/Barcelona.p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diagramData" Target="../diagrams/data3.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diagramColors" Target="../diagrams/colors3.xml"/><Relationship Id="rId11" Type="http://schemas.openxmlformats.org/officeDocument/2006/relationships/image" Target="../media/image19.png"/><Relationship Id="rId5" Type="http://schemas.openxmlformats.org/officeDocument/2006/relationships/diagramQuickStyle" Target="../diagrams/quickStyle3.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diagramLayout" Target="../diagrams/layout3.xml"/><Relationship Id="rId9" Type="http://schemas.openxmlformats.org/officeDocument/2006/relationships/image" Target="../media/image17.pn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www.facebook.com/pages/create.php?campaign_id=368885149649&amp;placement=pgall&amp;extra_1=0"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hyperlink" Target="http://www.facebook.com/username/" TargetMode="External"/><Relationship Id="rId4" Type="http://schemas.openxmlformats.org/officeDocument/2006/relationships/hyperlink" Target="http://www.facebook.com/help/?page=72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jpeg"/><Relationship Id="rId7" Type="http://schemas.openxmlformats.org/officeDocument/2006/relationships/hyperlink" Target="http://www.facebook.com/Pringles?ref=ts" TargetMode="External"/><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hyperlink" Target="http://www.facebook.com/AvonProductsInc" TargetMode="External"/><Relationship Id="rId5" Type="http://schemas.openxmlformats.org/officeDocument/2006/relationships/hyperlink" Target="https://www.facebook.com/windows" TargetMode="External"/><Relationship Id="rId4" Type="http://schemas.openxmlformats.org/officeDocument/2006/relationships/hyperlink" Target="http://www.facebook.com/Sony" TargetMode="External"/><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signup"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cisco.com/en/US/products/ps10668/index.html"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hyperlink" Target="http://www.cisco.com/en/US/prod/collateral/ps10680/ps10683/ps10668/fs_wp_cisco_final.pdf" TargetMode="External"/><Relationship Id="rId4" Type="http://schemas.openxmlformats.org/officeDocument/2006/relationships/hyperlink" Target="http://www.cisco.com/E-Learning/cmn/vod4e/entitled/johnada_2_19_2009_18_24_52/index.s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hootsuite.com/"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hyperlink" Target="http://www.cisco.com/en/US/products/ps11349/index.html" TargetMode="External"/><Relationship Id="rId5" Type="http://schemas.openxmlformats.org/officeDocument/2006/relationships/hyperlink" Target="http://www.atebits.com/tweetie-mac/" TargetMode="External"/><Relationship Id="rId4" Type="http://schemas.openxmlformats.org/officeDocument/2006/relationships/hyperlink" Target="http://www.tweetdeck.com/"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cisco-partner-velocity.com/Miami.php"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hyperlink" Target="http://cisco-partner-velocity.com/PDF/skills/SocialMediaDemo_CiscoPartnerVelocity09.pdf" TargetMode="External"/><Relationship Id="rId4" Type="http://schemas.openxmlformats.org/officeDocument/2006/relationships/hyperlink" Target="http://cisco-partner-velocity.com/Paris.ph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6a_KF7TYKVc"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hyperlink" Target="http://www.webmarketing123.rsvp1.com/" TargetMode="External"/><Relationship Id="rId4" Type="http://schemas.openxmlformats.org/officeDocument/2006/relationships/hyperlink" Target="http://www.marketingprofs.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analytics/" TargetMode="External"/><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hyperlink" Target="http://www.cisco.com/en/US/products/ps11349/index.html" TargetMode="External"/><Relationship Id="rId5" Type="http://schemas.openxmlformats.org/officeDocument/2006/relationships/hyperlink" Target="http://xinureturns.com/" TargetMode="External"/><Relationship Id="rId4" Type="http://schemas.openxmlformats.org/officeDocument/2006/relationships/hyperlink" Target="feedburner.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isco-partner-velocity.com/PDF/skills/SocialMedia_CiscoPartnerVelocity09.pdf"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blogs.cisco.com/" TargetMode="External"/><Relationship Id="rId13" Type="http://schemas.openxmlformats.org/officeDocument/2006/relationships/image" Target="../media/image39.jpeg"/><Relationship Id="rId18" Type="http://schemas.openxmlformats.org/officeDocument/2006/relationships/image" Target="../media/image44.jpeg"/><Relationship Id="rId26" Type="http://schemas.openxmlformats.org/officeDocument/2006/relationships/image" Target="../media/image52.png"/><Relationship Id="rId39" Type="http://schemas.openxmlformats.org/officeDocument/2006/relationships/image" Target="../media/image65.png"/><Relationship Id="rId3" Type="http://schemas.openxmlformats.org/officeDocument/2006/relationships/hyperlink" Target="http://www.twitter.com/" TargetMode="External"/><Relationship Id="rId21" Type="http://schemas.openxmlformats.org/officeDocument/2006/relationships/image" Target="../media/image47.png"/><Relationship Id="rId34" Type="http://schemas.openxmlformats.org/officeDocument/2006/relationships/image" Target="../media/image60.png"/><Relationship Id="rId7" Type="http://schemas.openxmlformats.org/officeDocument/2006/relationships/hyperlink" Target="http://www.facebook.com/" TargetMode="External"/><Relationship Id="rId12" Type="http://schemas.openxmlformats.org/officeDocument/2006/relationships/image" Target="../media/image38.jpeg"/><Relationship Id="rId17" Type="http://schemas.openxmlformats.org/officeDocument/2006/relationships/image" Target="../media/image43.png"/><Relationship Id="rId25" Type="http://schemas.openxmlformats.org/officeDocument/2006/relationships/image" Target="../media/image51.jpeg"/><Relationship Id="rId33" Type="http://schemas.openxmlformats.org/officeDocument/2006/relationships/image" Target="../media/image59.jpeg"/><Relationship Id="rId38" Type="http://schemas.openxmlformats.org/officeDocument/2006/relationships/image" Target="../media/image64.png"/><Relationship Id="rId2" Type="http://schemas.openxmlformats.org/officeDocument/2006/relationships/notesSlide" Target="../notesSlides/notesSlide25.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jpeg"/><Relationship Id="rId1" Type="http://schemas.openxmlformats.org/officeDocument/2006/relationships/slideLayout" Target="../slideLayouts/slideLayout34.xml"/><Relationship Id="rId6" Type="http://schemas.openxmlformats.org/officeDocument/2006/relationships/hyperlink" Target="https://communities.cisco.com/community/partner" TargetMode="External"/><Relationship Id="rId11" Type="http://schemas.openxmlformats.org/officeDocument/2006/relationships/image" Target="../media/image37.png"/><Relationship Id="rId24" Type="http://schemas.openxmlformats.org/officeDocument/2006/relationships/image" Target="../media/image50.png"/><Relationship Id="rId32" Type="http://schemas.openxmlformats.org/officeDocument/2006/relationships/image" Target="../media/image58.png"/><Relationship Id="rId37" Type="http://schemas.openxmlformats.org/officeDocument/2006/relationships/image" Target="../media/image63.png"/><Relationship Id="rId5" Type="http://schemas.openxmlformats.org/officeDocument/2006/relationships/hyperlink" Target="http://blogs.cisco.com/channels" TargetMode="External"/><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jpeg"/><Relationship Id="rId36" Type="http://schemas.openxmlformats.org/officeDocument/2006/relationships/image" Target="../media/image62.png"/><Relationship Id="rId10" Type="http://schemas.openxmlformats.org/officeDocument/2006/relationships/hyperlink" Target="http://www.youtube.com/cisco" TargetMode="External"/><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hyperlink" Target="https://www.facebook.com/CiscoChannels" TargetMode="External"/><Relationship Id="rId9" Type="http://schemas.openxmlformats.org/officeDocument/2006/relationships/hyperlink" Target="http://www.cisco.com/web/communities/index.html" TargetMode="External"/><Relationship Id="rId14" Type="http://schemas.openxmlformats.org/officeDocument/2006/relationships/image" Target="../media/image40.jpe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image" Target="../media/image6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cisco-partner-velocity.com/Barcelona.php"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hyperlink" Target="http://cisco-partner-velocity.com/Miami.php" TargetMode="External"/><Relationship Id="rId4" Type="http://schemas.openxmlformats.org/officeDocument/2006/relationships/hyperlink" Target="http://cisco-partner-velocity.com/Paris.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12.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sz="4800" b="1" smtClean="0"/>
              <a:t>Social Media Marketing: Cisco Partner Guide</a:t>
            </a:r>
            <a:endParaRPr lang="en-US" b="1"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Resources</a:t>
            </a:r>
            <a:endParaRPr lang="en-US" dirty="0"/>
          </a:p>
        </p:txBody>
      </p:sp>
      <p:sp>
        <p:nvSpPr>
          <p:cNvPr id="3" name="Text Placeholder 2"/>
          <p:cNvSpPr>
            <a:spLocks noGrp="1"/>
          </p:cNvSpPr>
          <p:nvPr>
            <p:ph type="body" sz="quarter" idx="11"/>
          </p:nvPr>
        </p:nvSpPr>
        <p:spPr>
          <a:xfrm>
            <a:off x="4724400" y="833212"/>
            <a:ext cx="4191000" cy="6013704"/>
          </a:xfrm>
        </p:spPr>
        <p:txBody>
          <a:bodyPr/>
          <a:lstStyle/>
          <a:p>
            <a:r>
              <a:rPr lang="en-US" sz="2400" dirty="0"/>
              <a:t>Learn the process of </a:t>
            </a:r>
            <a:r>
              <a:rPr lang="en-US" sz="2400" b="1" u="sng" dirty="0">
                <a:hlinkClick r:id="rId3"/>
              </a:rPr>
              <a:t>bringing your marketing to life through video </a:t>
            </a:r>
            <a:r>
              <a:rPr lang="en-US" sz="2400" dirty="0"/>
              <a:t>with Alex </a:t>
            </a:r>
            <a:r>
              <a:rPr lang="en-US" sz="2400" dirty="0" err="1" smtClean="0"/>
              <a:t>Krasne</a:t>
            </a:r>
            <a:endParaRPr lang="en-US" sz="2400" dirty="0" smtClean="0"/>
          </a:p>
          <a:p>
            <a:endParaRPr lang="en-US" sz="2400" dirty="0"/>
          </a:p>
          <a:p>
            <a:r>
              <a:rPr lang="en-US" sz="2400" b="1" u="sng" dirty="0">
                <a:hlinkClick r:id="rId4"/>
              </a:rPr>
              <a:t>Leverage the power of video through live internet streaming </a:t>
            </a:r>
            <a:r>
              <a:rPr lang="en-US" sz="2400" dirty="0"/>
              <a:t>with Alex </a:t>
            </a:r>
            <a:r>
              <a:rPr lang="en-US" sz="2400" dirty="0" err="1" smtClean="0"/>
              <a:t>Krasne</a:t>
            </a:r>
            <a:endParaRPr lang="en-US" sz="2400" dirty="0" smtClean="0"/>
          </a:p>
          <a:p>
            <a:endParaRPr lang="en-US" sz="2400" dirty="0"/>
          </a:p>
          <a:p>
            <a:r>
              <a:rPr lang="en-US" sz="2400" dirty="0" smtClean="0"/>
              <a:t>Lights, Camera, Action: </a:t>
            </a:r>
            <a:r>
              <a:rPr lang="en-US" sz="2400" b="1" dirty="0" smtClean="0">
                <a:hlinkClick r:id="rId5"/>
              </a:rPr>
              <a:t>learn the video basics to do it yourself</a:t>
            </a:r>
            <a:endParaRPr lang="en-US" sz="2400" b="1" dirty="0"/>
          </a:p>
          <a:p>
            <a:pPr algn="ctr"/>
            <a:endParaRPr lang="en-US" dirty="0"/>
          </a:p>
          <a:p>
            <a:pPr algn="ctr"/>
            <a:endParaRPr lang="en-US" dirty="0"/>
          </a:p>
        </p:txBody>
      </p:sp>
      <p:sp>
        <p:nvSpPr>
          <p:cNvPr id="4" name="TextBox 3"/>
          <p:cNvSpPr txBox="1"/>
          <p:nvPr/>
        </p:nvSpPr>
        <p:spPr>
          <a:xfrm>
            <a:off x="5410200" y="6019800"/>
            <a:ext cx="3352800" cy="276999"/>
          </a:xfrm>
          <a:prstGeom prst="rect">
            <a:avLst/>
          </a:prstGeom>
          <a:noFill/>
        </p:spPr>
        <p:txBody>
          <a:bodyPr wrap="square" rtlCol="0">
            <a:spAutoFit/>
          </a:bodyPr>
          <a:lstStyle/>
          <a:p>
            <a:pPr algn="r"/>
            <a:r>
              <a:rPr lang="en-US" sz="1200" dirty="0" smtClean="0"/>
              <a:t>Partner log-in required</a:t>
            </a:r>
            <a:endParaRPr lang="en-US" sz="1200" dirty="0"/>
          </a:p>
        </p:txBody>
      </p:sp>
    </p:spTree>
    <p:extLst>
      <p:ext uri="{BB962C8B-B14F-4D97-AF65-F5344CB8AC3E}">
        <p14:creationId xmlns="" xmlns:p14="http://schemas.microsoft.com/office/powerpoint/2010/main" xmlns:mv="urn:schemas-microsoft-com:mac:vml" xmlns:mc="http://schemas.openxmlformats.org/markup-compatibility/2006" val="138099815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95" name="Rectangle 31"/>
          <p:cNvSpPr>
            <a:spLocks noChangeArrowheads="1"/>
          </p:cNvSpPr>
          <p:nvPr/>
        </p:nvSpPr>
        <p:spPr bwMode="auto">
          <a:xfrm>
            <a:off x="28171" y="1628800"/>
            <a:ext cx="9144000" cy="3144837"/>
          </a:xfrm>
          <a:prstGeom prst="rect">
            <a:avLst/>
          </a:prstGeom>
          <a:solidFill>
            <a:srgbClr val="01BBBB"/>
          </a:solidFill>
          <a:ln w="25400" algn="ctr">
            <a:noFill/>
            <a:miter lim="800000"/>
            <a:headEnd/>
            <a:tailEnd/>
          </a:ln>
          <a:effectLst/>
        </p:spPr>
        <p:txBody>
          <a:bodyPr wrap="none" anchor="ctr"/>
          <a:lstStyle/>
          <a:p>
            <a:endParaRPr lang="en-US"/>
          </a:p>
        </p:txBody>
      </p:sp>
      <p:sp>
        <p:nvSpPr>
          <p:cNvPr id="856096" name="Rectangle 32"/>
          <p:cNvSpPr>
            <a:spLocks noGrp="1" noChangeArrowheads="1"/>
          </p:cNvSpPr>
          <p:nvPr>
            <p:ph type="title" idx="4294967295"/>
          </p:nvPr>
        </p:nvSpPr>
        <p:spPr bwMode="auto">
          <a:xfrm>
            <a:off x="28171" y="2765425"/>
            <a:ext cx="4258077" cy="838200"/>
          </a:xfrm>
          <a:prstGeom prst="rect">
            <a:avLst/>
          </a:prstGeom>
          <a:noFill/>
          <a:ln/>
        </p:spPr>
        <p:txBody>
          <a:bodyPr lIns="82124" tIns="41061" rIns="82124" bIns="41061" anchor="ctr"/>
          <a:lstStyle/>
          <a:p>
            <a:pPr algn="ctr"/>
            <a:r>
              <a:rPr lang="en-US" sz="3000" b="0" dirty="0" smtClean="0">
                <a:solidFill>
                  <a:schemeClr val="bg2"/>
                </a:solidFill>
              </a:rPr>
              <a:t>Social Media Sites</a:t>
            </a:r>
            <a:endParaRPr lang="en-US" sz="3000" b="0" dirty="0">
              <a:solidFill>
                <a:schemeClr val="bg2"/>
              </a:solidFill>
            </a:endParaRPr>
          </a:p>
        </p:txBody>
      </p:sp>
      <p:pic>
        <p:nvPicPr>
          <p:cNvPr id="3074" name="Picture 2" descr="\\Mv-fs\Projects\Cisco\References\Brand Assets\Corporate Imagery\People\HAD10522.jpg"/>
          <p:cNvPicPr>
            <a:picLocks noChangeAspect="1" noChangeArrowheads="1"/>
          </p:cNvPicPr>
          <p:nvPr/>
        </p:nvPicPr>
        <p:blipFill>
          <a:blip r:embed="rId3" cstate="print"/>
          <a:srcRect t="1367"/>
          <a:stretch>
            <a:fillRect/>
          </a:stretch>
        </p:blipFill>
        <p:spPr bwMode="auto">
          <a:xfrm>
            <a:off x="4357686" y="1615440"/>
            <a:ext cx="4786314" cy="3140710"/>
          </a:xfrm>
          <a:prstGeom prst="rect">
            <a:avLst/>
          </a:prstGeom>
          <a:noFill/>
        </p:spPr>
      </p:pic>
      <p:pic>
        <p:nvPicPr>
          <p:cNvPr id="8" name="Picture Placeholder 4"/>
          <p:cNvPicPr>
            <a:picLocks noChangeAspect="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l="12488" r="12488"/>
          <a:stretch>
            <a:fillRect/>
          </a:stretch>
        </p:blipFill>
        <p:spPr>
          <a:xfrm>
            <a:off x="4357686" y="1628801"/>
            <a:ext cx="4786314" cy="3127350"/>
          </a:xfrm>
          <a:prstGeom prst="rect">
            <a:avLst/>
          </a:prstGeom>
        </p:spPr>
      </p:pic>
    </p:spTree>
    <p:extLst>
      <p:ext uri="{BB962C8B-B14F-4D97-AF65-F5344CB8AC3E}">
        <p14:creationId xmlns:p14="http://schemas.microsoft.com/office/powerpoint/2010/main" xmlns="" val="112723356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42900"/>
            <a:ext cx="8588861" cy="838200"/>
          </a:xfrm>
        </p:spPr>
        <p:txBody>
          <a:bodyPr/>
          <a:lstStyle/>
          <a:p>
            <a:r>
              <a:rPr lang="en-US" dirty="0" smtClean="0">
                <a:solidFill>
                  <a:schemeClr val="accent1"/>
                </a:solidFill>
              </a:rPr>
              <a:t>Social Media Outlets</a:t>
            </a:r>
            <a:endParaRPr lang="en-US" dirty="0">
              <a:solidFill>
                <a:schemeClr val="accent1"/>
              </a:solidFill>
            </a:endParaRP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3798342791"/>
              </p:ext>
            </p:extLst>
          </p:nvPr>
        </p:nvGraphicFramePr>
        <p:xfrm>
          <a:off x="2590800" y="1676400"/>
          <a:ext cx="41148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p:cNvPicPr>
            <a:picLocks noChangeAspect="1" noChangeArrowheads="1"/>
          </p:cNvPicPr>
          <p:nvPr/>
        </p:nvPicPr>
        <p:blipFill>
          <a:blip r:embed="rId7"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791200" y="762000"/>
            <a:ext cx="1990725" cy="75510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8"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798285" y="2286000"/>
            <a:ext cx="1990725" cy="76883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9"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400800" y="4046850"/>
            <a:ext cx="1966192" cy="90890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10"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886200" y="914400"/>
            <a:ext cx="1267349" cy="63948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11"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557338" y="1371600"/>
            <a:ext cx="1566862" cy="874954"/>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1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52400" y="2971800"/>
            <a:ext cx="2268560" cy="909987"/>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1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97396" y="4343400"/>
            <a:ext cx="2500808" cy="62520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2" name="Picture 10"/>
          <p:cNvPicPr>
            <a:picLocks noChangeAspect="1" noChangeArrowheads="1"/>
          </p:cNvPicPr>
          <p:nvPr/>
        </p:nvPicPr>
        <p:blipFill>
          <a:blip r:embed="rId1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729862" y="5126502"/>
            <a:ext cx="1514475" cy="123825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3" name="Picture 11"/>
          <p:cNvPicPr>
            <a:picLocks noChangeAspect="1" noChangeArrowheads="1"/>
          </p:cNvPicPr>
          <p:nvPr/>
        </p:nvPicPr>
        <p:blipFill>
          <a:blip r:embed="rId15"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066209" y="5221454"/>
            <a:ext cx="2000251" cy="1095847"/>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mv="urn:schemas-microsoft-com:mac:vml" xmlns:mc="http://schemas.openxmlformats.org/markup-compatibility/2006" val="267067731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5" y="1524000"/>
            <a:ext cx="4123944" cy="609600"/>
          </a:xfrm>
        </p:spPr>
        <p:txBody>
          <a:bodyPr/>
          <a:lstStyle/>
          <a:p>
            <a:pPr algn="ctr"/>
            <a:r>
              <a:rPr lang="en-US" dirty="0" smtClean="0"/>
              <a:t>Description</a:t>
            </a:r>
            <a:endParaRPr lang="en-US" dirty="0"/>
          </a:p>
        </p:txBody>
      </p:sp>
      <p:sp>
        <p:nvSpPr>
          <p:cNvPr id="3" name="Text Placeholder 2"/>
          <p:cNvSpPr>
            <a:spLocks noGrp="1"/>
          </p:cNvSpPr>
          <p:nvPr>
            <p:ph type="body" sz="quarter" idx="11"/>
          </p:nvPr>
        </p:nvSpPr>
        <p:spPr>
          <a:xfrm>
            <a:off x="219455" y="2406867"/>
            <a:ext cx="4142232" cy="3913297"/>
          </a:xfrm>
        </p:spPr>
        <p:txBody>
          <a:bodyPr>
            <a:normAutofit lnSpcReduction="10000"/>
          </a:bodyPr>
          <a:lstStyle/>
          <a:p>
            <a:pPr marL="342900" indent="-342900">
              <a:buFont typeface="Wingdings" pitchFamily="2" charset="2"/>
              <a:buChar char="§"/>
            </a:pPr>
            <a:r>
              <a:rPr lang="en-US" dirty="0" smtClean="0">
                <a:solidFill>
                  <a:schemeClr val="tx2">
                    <a:lumMod val="50000"/>
                  </a:schemeClr>
                </a:solidFill>
              </a:rPr>
              <a:t>Giant user base (&gt;600 million users)</a:t>
            </a:r>
          </a:p>
          <a:p>
            <a:pPr marL="342900" indent="-342900">
              <a:buFont typeface="Wingdings" pitchFamily="2" charset="2"/>
              <a:buChar char="§"/>
            </a:pPr>
            <a:r>
              <a:rPr lang="en-US" dirty="0" smtClean="0">
                <a:solidFill>
                  <a:schemeClr val="tx2">
                    <a:lumMod val="50000"/>
                  </a:schemeClr>
                </a:solidFill>
              </a:rPr>
              <a:t>Friends connect with friends and follow news streams</a:t>
            </a:r>
          </a:p>
          <a:p>
            <a:pPr marL="342900" indent="-342900">
              <a:buFont typeface="Wingdings" pitchFamily="2" charset="2"/>
              <a:buChar char="§"/>
            </a:pPr>
            <a:r>
              <a:rPr lang="en-US" dirty="0" smtClean="0">
                <a:solidFill>
                  <a:schemeClr val="tx2">
                    <a:lumMod val="50000"/>
                  </a:schemeClr>
                </a:solidFill>
              </a:rPr>
              <a:t>Good for networking, relationship building</a:t>
            </a:r>
          </a:p>
          <a:p>
            <a:pPr marL="342900" indent="-342900">
              <a:buFont typeface="Wingdings" pitchFamily="2" charset="2"/>
              <a:buChar char="§"/>
            </a:pPr>
            <a:r>
              <a:rPr lang="en-US" dirty="0" smtClean="0">
                <a:solidFill>
                  <a:schemeClr val="tx2">
                    <a:lumMod val="50000"/>
                  </a:schemeClr>
                </a:solidFill>
              </a:rPr>
              <a:t>Includes a range of possibilities for marketers: communities, games/applications, advertising</a:t>
            </a:r>
          </a:p>
          <a:p>
            <a:pPr marL="342900" indent="-342900">
              <a:buFont typeface="Wingdings" pitchFamily="2" charset="2"/>
              <a:buChar char="§"/>
            </a:pPr>
            <a:r>
              <a:rPr lang="en-US" dirty="0" smtClean="0">
                <a:solidFill>
                  <a:schemeClr val="tx2">
                    <a:lumMod val="50000"/>
                  </a:schemeClr>
                </a:solidFill>
              </a:rPr>
              <a:t>More fans does not necessarily mean better</a:t>
            </a:r>
          </a:p>
          <a:p>
            <a:pPr marL="342900" indent="-342900"/>
            <a:endParaRPr lang="en-US" dirty="0">
              <a:solidFill>
                <a:schemeClr val="tx2">
                  <a:lumMod val="50000"/>
                </a:schemeClr>
              </a:solidFill>
            </a:endParaRPr>
          </a:p>
        </p:txBody>
      </p:sp>
      <p:sp>
        <p:nvSpPr>
          <p:cNvPr id="4" name="Text Placeholder 3"/>
          <p:cNvSpPr>
            <a:spLocks noGrp="1"/>
          </p:cNvSpPr>
          <p:nvPr>
            <p:ph type="body" sz="quarter" idx="12"/>
          </p:nvPr>
        </p:nvSpPr>
        <p:spPr>
          <a:xfrm>
            <a:off x="4700752" y="2412129"/>
            <a:ext cx="4443248" cy="3908036"/>
          </a:xfrm>
        </p:spPr>
        <p:txBody>
          <a:bodyPr>
            <a:normAutofit lnSpcReduction="10000"/>
          </a:bodyPr>
          <a:lstStyle/>
          <a:p>
            <a:pPr marL="342900" indent="-342900">
              <a:buFont typeface="Wingdings" pitchFamily="2" charset="2"/>
              <a:buChar char="§"/>
            </a:pPr>
            <a:r>
              <a:rPr lang="en-US" dirty="0" smtClean="0">
                <a:solidFill>
                  <a:schemeClr val="tx2">
                    <a:lumMod val="50000"/>
                  </a:schemeClr>
                </a:solidFill>
              </a:rPr>
              <a:t>Create an official </a:t>
            </a:r>
            <a:r>
              <a:rPr lang="en-US" b="1" u="sng" dirty="0" smtClean="0">
                <a:hlinkClick r:id="rId3"/>
              </a:rPr>
              <a:t>business fan page</a:t>
            </a:r>
            <a:endParaRPr lang="en-US" b="1" u="sng" dirty="0" smtClean="0"/>
          </a:p>
          <a:p>
            <a:pPr marL="342900" indent="-342900">
              <a:buFont typeface="Wingdings" pitchFamily="2" charset="2"/>
              <a:buChar char="§"/>
            </a:pPr>
            <a:r>
              <a:rPr lang="en-US" dirty="0" smtClean="0">
                <a:solidFill>
                  <a:schemeClr val="tx2">
                    <a:lumMod val="50000"/>
                  </a:schemeClr>
                </a:solidFill>
              </a:rPr>
              <a:t>Set up a </a:t>
            </a:r>
            <a:r>
              <a:rPr lang="en-US" b="1" u="sng" dirty="0" smtClean="0">
                <a:hlinkClick r:id="rId4"/>
              </a:rPr>
              <a:t>business account</a:t>
            </a:r>
            <a:endParaRPr lang="en-US" b="1" u="sng" dirty="0" smtClean="0"/>
          </a:p>
          <a:p>
            <a:pPr marL="342900" indent="-342900">
              <a:buFont typeface="Wingdings" pitchFamily="2" charset="2"/>
              <a:buChar char="§"/>
            </a:pPr>
            <a:r>
              <a:rPr lang="en-US" dirty="0" smtClean="0">
                <a:solidFill>
                  <a:schemeClr val="tx2">
                    <a:lumMod val="50000"/>
                  </a:schemeClr>
                </a:solidFill>
              </a:rPr>
              <a:t>Secure a </a:t>
            </a:r>
            <a:r>
              <a:rPr lang="en-US" b="1" u="sng" dirty="0" smtClean="0">
                <a:hlinkClick r:id="rId5"/>
              </a:rPr>
              <a:t>URL</a:t>
            </a:r>
            <a:r>
              <a:rPr lang="en-US" dirty="0" smtClean="0"/>
              <a:t> </a:t>
            </a:r>
            <a:r>
              <a:rPr lang="en-US" dirty="0" smtClean="0">
                <a:solidFill>
                  <a:schemeClr val="tx2">
                    <a:lumMod val="50000"/>
                  </a:schemeClr>
                </a:solidFill>
              </a:rPr>
              <a:t>for your fan page</a:t>
            </a:r>
          </a:p>
          <a:p>
            <a:pPr marL="342900" indent="-342900">
              <a:buFont typeface="Wingdings" pitchFamily="2" charset="2"/>
              <a:buChar char="§"/>
            </a:pPr>
            <a:r>
              <a:rPr lang="en-US" dirty="0" smtClean="0">
                <a:solidFill>
                  <a:schemeClr val="tx2">
                    <a:lumMod val="50000"/>
                  </a:schemeClr>
                </a:solidFill>
              </a:rPr>
              <a:t>Post links, videos, photos, and business updates through your newsfeed</a:t>
            </a:r>
          </a:p>
          <a:p>
            <a:pPr marL="342900" indent="-342900">
              <a:buFont typeface="Wingdings" pitchFamily="2" charset="2"/>
              <a:buChar char="§"/>
            </a:pPr>
            <a:r>
              <a:rPr lang="en-US" dirty="0" smtClean="0">
                <a:solidFill>
                  <a:schemeClr val="tx2">
                    <a:lumMod val="50000"/>
                  </a:schemeClr>
                </a:solidFill>
              </a:rPr>
              <a:t>Ask for feedback through “discussions”</a:t>
            </a:r>
          </a:p>
          <a:p>
            <a:pPr marL="342900" indent="-342900">
              <a:buFont typeface="Wingdings" pitchFamily="2" charset="2"/>
              <a:buChar char="§"/>
            </a:pPr>
            <a:r>
              <a:rPr lang="en-US" dirty="0" smtClean="0">
                <a:solidFill>
                  <a:schemeClr val="tx2">
                    <a:lumMod val="50000"/>
                  </a:schemeClr>
                </a:solidFill>
              </a:rPr>
              <a:t>Other: groups, events, applications</a:t>
            </a:r>
          </a:p>
        </p:txBody>
      </p:sp>
      <p:pic>
        <p:nvPicPr>
          <p:cNvPr id="4098" name="Picture 2"/>
          <p:cNvPicPr>
            <a:picLocks noChangeAspect="1" noChangeArrowheads="1"/>
          </p:cNvPicPr>
          <p:nvPr/>
        </p:nvPicPr>
        <p:blipFill>
          <a:blip r:embed="rId6"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895600" y="228601"/>
            <a:ext cx="3048000" cy="115062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7" name="Title 1"/>
          <p:cNvSpPr txBox="1">
            <a:spLocks/>
          </p:cNvSpPr>
          <p:nvPr/>
        </p:nvSpPr>
        <p:spPr>
          <a:xfrm>
            <a:off x="4700752" y="1524000"/>
            <a:ext cx="4123944" cy="609600"/>
          </a:xfrm>
          <a:prstGeom prst="rect">
            <a:avLst/>
          </a:prstGeom>
        </p:spPr>
        <p:txBody>
          <a:bodyPr vert="horz" lIns="82296" tIns="45720" rIns="82296" bIns="45720" rtlCol="0" anchor="b" anchorCtr="0">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0" normalizeH="0" baseline="0" noProof="0" dirty="0" smtClean="0">
                <a:ln>
                  <a:noFill/>
                </a:ln>
                <a:solidFill>
                  <a:schemeClr val="accent1"/>
                </a:solidFill>
                <a:effectLst/>
                <a:uLnTx/>
                <a:uFillTx/>
                <a:latin typeface="+mj-lt"/>
                <a:ea typeface="+mj-ea"/>
                <a:cs typeface="+mj-cs"/>
              </a:rPr>
              <a:t>Getting Started</a:t>
            </a:r>
            <a:endParaRPr kumimoji="0" lang="en-US" sz="3200" b="0" i="0" u="none" strike="noStrike" kern="1200" cap="none" spc="-10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 xmlns:p14="http://schemas.microsoft.com/office/powerpoint/2010/main" xmlns:mv="urn:schemas-microsoft-com:mac:vml" xmlns:mc="http://schemas.openxmlformats.org/markup-compatibility/2006" val="65342912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Windows"/>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174812" y="1023218"/>
            <a:ext cx="3702488" cy="4463182"/>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2" name="Title 1"/>
          <p:cNvSpPr>
            <a:spLocks noGrp="1"/>
          </p:cNvSpPr>
          <p:nvPr>
            <p:ph type="title"/>
          </p:nvPr>
        </p:nvSpPr>
        <p:spPr>
          <a:xfrm>
            <a:off x="152400" y="231230"/>
            <a:ext cx="8588861" cy="838200"/>
          </a:xfrm>
        </p:spPr>
        <p:txBody>
          <a:bodyPr/>
          <a:lstStyle/>
          <a:p>
            <a:r>
              <a:rPr lang="en-US" dirty="0" smtClean="0">
                <a:solidFill>
                  <a:schemeClr val="accent1"/>
                </a:solidFill>
              </a:rPr>
              <a:t>Creative Uses of Facebook</a:t>
            </a:r>
            <a:endParaRPr lang="en-US" dirty="0">
              <a:solidFill>
                <a:schemeClr val="accent1"/>
              </a:solidFill>
            </a:endParaRPr>
          </a:p>
        </p:txBody>
      </p:sp>
      <p:sp>
        <p:nvSpPr>
          <p:cNvPr id="3" name="Text Placeholder 2"/>
          <p:cNvSpPr>
            <a:spLocks noGrp="1"/>
          </p:cNvSpPr>
          <p:nvPr>
            <p:ph type="body" sz="quarter" idx="10"/>
          </p:nvPr>
        </p:nvSpPr>
        <p:spPr>
          <a:xfrm>
            <a:off x="152400" y="1295400"/>
            <a:ext cx="4332287" cy="5286142"/>
          </a:xfrm>
        </p:spPr>
        <p:txBody>
          <a:bodyPr/>
          <a:lstStyle/>
          <a:p>
            <a:pPr>
              <a:buFont typeface="Wingdings" pitchFamily="2" charset="2"/>
              <a:buChar char="§"/>
            </a:pPr>
            <a:r>
              <a:rPr lang="en-US" sz="2600" dirty="0" smtClean="0"/>
              <a:t>Contests</a:t>
            </a:r>
            <a:endParaRPr lang="en-US" dirty="0" smtClean="0"/>
          </a:p>
          <a:p>
            <a:pPr lvl="1">
              <a:buFont typeface="Wingdings" pitchFamily="2" charset="2"/>
              <a:buChar char="§"/>
            </a:pPr>
            <a:r>
              <a:rPr lang="en-US" sz="2400" dirty="0" smtClean="0">
                <a:hlinkClick r:id="rId4"/>
              </a:rPr>
              <a:t> Sony</a:t>
            </a:r>
            <a:r>
              <a:rPr lang="en-US" sz="2400" dirty="0" smtClean="0">
                <a:solidFill>
                  <a:schemeClr val="tx2">
                    <a:lumMod val="50000"/>
                  </a:schemeClr>
                </a:solidFill>
              </a:rPr>
              <a:t>’s Vampire widget</a:t>
            </a:r>
          </a:p>
          <a:p>
            <a:pPr lvl="1"/>
            <a:endParaRPr lang="en-US" dirty="0" smtClean="0"/>
          </a:p>
          <a:p>
            <a:pPr>
              <a:buFont typeface="Wingdings" pitchFamily="2" charset="2"/>
              <a:buChar char="§"/>
            </a:pPr>
            <a:r>
              <a:rPr lang="en-US" sz="2600" dirty="0" smtClean="0"/>
              <a:t>Promotions and Discounts</a:t>
            </a:r>
          </a:p>
          <a:p>
            <a:pPr lvl="1">
              <a:buFont typeface="Wingdings" pitchFamily="2" charset="2"/>
              <a:buChar char="§"/>
            </a:pPr>
            <a:r>
              <a:rPr lang="en-US" sz="2000" dirty="0" smtClean="0"/>
              <a:t> </a:t>
            </a:r>
            <a:r>
              <a:rPr lang="en-US" sz="2400" dirty="0" smtClean="0">
                <a:hlinkClick r:id="rId5"/>
              </a:rPr>
              <a:t>Windows</a:t>
            </a:r>
            <a:r>
              <a:rPr lang="en-US" sz="2400" dirty="0" smtClean="0"/>
              <a:t> </a:t>
            </a:r>
            <a:r>
              <a:rPr lang="en-US" sz="2400" dirty="0" smtClean="0">
                <a:solidFill>
                  <a:schemeClr val="tx2">
                    <a:lumMod val="50000"/>
                  </a:schemeClr>
                </a:solidFill>
              </a:rPr>
              <a:t>(Microsoft),</a:t>
            </a:r>
          </a:p>
          <a:p>
            <a:pPr lvl="1">
              <a:buFont typeface="Wingdings" pitchFamily="2" charset="2"/>
              <a:buChar char="§"/>
            </a:pPr>
            <a:r>
              <a:rPr lang="en-US" sz="2400" dirty="0" smtClean="0">
                <a:solidFill>
                  <a:schemeClr val="tx2">
                    <a:lumMod val="50000"/>
                  </a:schemeClr>
                </a:solidFill>
                <a:hlinkClick r:id="rId6"/>
              </a:rPr>
              <a:t> </a:t>
            </a:r>
            <a:r>
              <a:rPr lang="en-US" sz="2400" dirty="0" smtClean="0">
                <a:hlinkClick r:id="rId6"/>
              </a:rPr>
              <a:t>Avon</a:t>
            </a:r>
            <a:endParaRPr lang="en-US" sz="2400" dirty="0" smtClean="0"/>
          </a:p>
          <a:p>
            <a:pPr lvl="1"/>
            <a:endParaRPr lang="en-US" dirty="0" smtClean="0"/>
          </a:p>
          <a:p>
            <a:pPr>
              <a:buFont typeface="Wingdings" pitchFamily="2" charset="2"/>
              <a:buChar char="§"/>
            </a:pPr>
            <a:r>
              <a:rPr lang="en-US" sz="2600" dirty="0" smtClean="0"/>
              <a:t>Customer Feedback</a:t>
            </a:r>
          </a:p>
          <a:p>
            <a:pPr lvl="1">
              <a:buFont typeface="Wingdings" pitchFamily="2" charset="2"/>
              <a:buChar char="§"/>
            </a:pPr>
            <a:r>
              <a:rPr lang="en-US" sz="2000" dirty="0" smtClean="0">
                <a:hlinkClick r:id="rId7"/>
              </a:rPr>
              <a:t> </a:t>
            </a:r>
            <a:r>
              <a:rPr lang="en-US" sz="2400" dirty="0" smtClean="0">
                <a:hlinkClick r:id="rId7"/>
              </a:rPr>
              <a:t>Pringles</a:t>
            </a:r>
            <a:endParaRPr lang="en-US" sz="2400" dirty="0"/>
          </a:p>
        </p:txBody>
      </p:sp>
      <p:pic>
        <p:nvPicPr>
          <p:cNvPr id="5122" name="Picture 2"/>
          <p:cNvPicPr>
            <a:picLocks noChangeAspect="1" noChangeArrowheads="1"/>
          </p:cNvPicPr>
          <p:nvPr/>
        </p:nvPicPr>
        <p:blipFill>
          <a:blip r:embed="rId8"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114800" y="3657600"/>
            <a:ext cx="4762500" cy="243840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9"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162800" y="3153760"/>
            <a:ext cx="1676400" cy="36195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mv="urn:schemas-microsoft-com:mac:vml" xmlns:mc="http://schemas.openxmlformats.org/markup-compatibility/2006" val="35489680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79332"/>
            <a:ext cx="4123944" cy="609600"/>
          </a:xfrm>
        </p:spPr>
        <p:txBody>
          <a:bodyPr/>
          <a:lstStyle/>
          <a:p>
            <a:pPr algn="ctr"/>
            <a:r>
              <a:rPr lang="en-US" dirty="0" smtClean="0"/>
              <a:t>Description</a:t>
            </a:r>
            <a:endParaRPr lang="en-US" dirty="0"/>
          </a:p>
        </p:txBody>
      </p:sp>
      <p:sp>
        <p:nvSpPr>
          <p:cNvPr id="3" name="Text Placeholder 2"/>
          <p:cNvSpPr>
            <a:spLocks noGrp="1"/>
          </p:cNvSpPr>
          <p:nvPr>
            <p:ph type="body" sz="quarter" idx="11"/>
          </p:nvPr>
        </p:nvSpPr>
        <p:spPr>
          <a:xfrm>
            <a:off x="219455" y="2312272"/>
            <a:ext cx="3971545" cy="3733800"/>
          </a:xfrm>
        </p:spPr>
        <p:txBody>
          <a:bodyPr/>
          <a:lstStyle/>
          <a:p>
            <a:pPr marL="342900" indent="-342900">
              <a:buFont typeface="Wingdings" pitchFamily="2" charset="2"/>
              <a:buChar char="§"/>
            </a:pPr>
            <a:r>
              <a:rPr lang="en-US" dirty="0" smtClean="0">
                <a:solidFill>
                  <a:schemeClr val="tx2">
                    <a:lumMod val="50000"/>
                  </a:schemeClr>
                </a:solidFill>
              </a:rPr>
              <a:t>Smaller, up and coming platform</a:t>
            </a:r>
          </a:p>
          <a:p>
            <a:pPr marL="342900" indent="-342900">
              <a:buFont typeface="Wingdings" pitchFamily="2" charset="2"/>
              <a:buChar char="§"/>
            </a:pPr>
            <a:r>
              <a:rPr lang="en-US" dirty="0" smtClean="0">
                <a:solidFill>
                  <a:schemeClr val="tx2">
                    <a:lumMod val="50000"/>
                  </a:schemeClr>
                </a:solidFill>
              </a:rPr>
              <a:t>Fast moving, </a:t>
            </a:r>
            <a:r>
              <a:rPr lang="en-US" dirty="0" err="1" smtClean="0">
                <a:solidFill>
                  <a:schemeClr val="tx2">
                    <a:lumMod val="50000"/>
                  </a:schemeClr>
                </a:solidFill>
              </a:rPr>
              <a:t>fwith</a:t>
            </a:r>
            <a:r>
              <a:rPr lang="en-US" dirty="0" smtClean="0">
                <a:solidFill>
                  <a:schemeClr val="tx2">
                    <a:lumMod val="50000"/>
                  </a:schemeClr>
                </a:solidFill>
              </a:rPr>
              <a:t> rapid-fire stream of comments</a:t>
            </a:r>
          </a:p>
          <a:p>
            <a:pPr marL="342900" indent="-342900">
              <a:buFont typeface="Wingdings" pitchFamily="2" charset="2"/>
              <a:buChar char="§"/>
            </a:pPr>
            <a:r>
              <a:rPr lang="en-US" dirty="0" smtClean="0">
                <a:solidFill>
                  <a:schemeClr val="tx2">
                    <a:lumMod val="50000"/>
                  </a:schemeClr>
                </a:solidFill>
              </a:rPr>
              <a:t>Less personal than </a:t>
            </a:r>
            <a:r>
              <a:rPr lang="en-US" dirty="0" err="1" smtClean="0">
                <a:solidFill>
                  <a:schemeClr val="tx2">
                    <a:lumMod val="50000"/>
                  </a:schemeClr>
                </a:solidFill>
              </a:rPr>
              <a:t>Facebook</a:t>
            </a:r>
            <a:r>
              <a:rPr lang="en-US" dirty="0" smtClean="0">
                <a:solidFill>
                  <a:schemeClr val="tx2">
                    <a:lumMod val="50000"/>
                  </a:schemeClr>
                </a:solidFill>
              </a:rPr>
              <a:t>; you can “follow” or be followed by thousands</a:t>
            </a:r>
          </a:p>
          <a:p>
            <a:pPr marL="342900" indent="-342900">
              <a:buFont typeface="Wingdings" pitchFamily="2" charset="2"/>
              <a:buChar char="§"/>
            </a:pPr>
            <a:r>
              <a:rPr lang="en-US" dirty="0" smtClean="0">
                <a:solidFill>
                  <a:schemeClr val="tx2">
                    <a:lumMod val="50000"/>
                  </a:schemeClr>
                </a:solidFill>
              </a:rPr>
              <a:t>More followers does not necessarily mean better</a:t>
            </a:r>
          </a:p>
        </p:txBody>
      </p:sp>
      <p:sp>
        <p:nvSpPr>
          <p:cNvPr id="4" name="Text Placeholder 3"/>
          <p:cNvSpPr>
            <a:spLocks noGrp="1"/>
          </p:cNvSpPr>
          <p:nvPr>
            <p:ph type="body" sz="quarter" idx="12"/>
          </p:nvPr>
        </p:nvSpPr>
        <p:spPr>
          <a:xfrm>
            <a:off x="4669218" y="2286001"/>
            <a:ext cx="4411718" cy="3908036"/>
          </a:xfrm>
        </p:spPr>
        <p:txBody>
          <a:bodyPr/>
          <a:lstStyle/>
          <a:p>
            <a:pPr marL="342900" indent="-342900">
              <a:buFont typeface="Wingdings" pitchFamily="2" charset="2"/>
              <a:buChar char="§"/>
            </a:pPr>
            <a:r>
              <a:rPr lang="en-US" dirty="0" smtClean="0">
                <a:solidFill>
                  <a:schemeClr val="tx2">
                    <a:lumMod val="50000"/>
                  </a:schemeClr>
                </a:solidFill>
              </a:rPr>
              <a:t>Set up your </a:t>
            </a:r>
            <a:r>
              <a:rPr lang="en-US" dirty="0" smtClean="0">
                <a:hlinkClick r:id="rId3"/>
              </a:rPr>
              <a:t>profile</a:t>
            </a:r>
            <a:endParaRPr lang="en-US" dirty="0" smtClean="0"/>
          </a:p>
          <a:p>
            <a:pPr marL="342900" indent="-342900">
              <a:buFont typeface="Wingdings" pitchFamily="2" charset="2"/>
              <a:buChar char="§"/>
            </a:pPr>
            <a:r>
              <a:rPr lang="en-US" dirty="0" smtClean="0">
                <a:solidFill>
                  <a:schemeClr val="tx2">
                    <a:lumMod val="50000"/>
                  </a:schemeClr>
                </a:solidFill>
              </a:rPr>
              <a:t>Connect with friends, colleagues, contacts</a:t>
            </a:r>
          </a:p>
          <a:p>
            <a:pPr marL="342900" indent="-342900">
              <a:buFont typeface="Wingdings" pitchFamily="2" charset="2"/>
              <a:buChar char="§"/>
            </a:pPr>
            <a:r>
              <a:rPr lang="en-US" dirty="0" smtClean="0">
                <a:solidFill>
                  <a:schemeClr val="tx2">
                    <a:lumMod val="50000"/>
                  </a:schemeClr>
                </a:solidFill>
              </a:rPr>
              <a:t>When tweeting, blend a combination of daily activities and adventures with interesting links to articles and videos</a:t>
            </a:r>
          </a:p>
          <a:p>
            <a:pPr marL="342900" indent="-342900">
              <a:buFont typeface="Wingdings" pitchFamily="2" charset="2"/>
              <a:buChar char="§"/>
            </a:pPr>
            <a:r>
              <a:rPr lang="en-US" dirty="0" smtClean="0">
                <a:solidFill>
                  <a:schemeClr val="tx2">
                    <a:lumMod val="50000"/>
                  </a:schemeClr>
                </a:solidFill>
              </a:rPr>
              <a:t>Be conversational, interesting, engaging in your tweets</a:t>
            </a:r>
          </a:p>
          <a:p>
            <a:pPr marL="342900" indent="-342900">
              <a:buFont typeface="Wingdings" pitchFamily="2" charset="2"/>
              <a:buChar char="§"/>
            </a:pPr>
            <a:r>
              <a:rPr lang="en-US" dirty="0" smtClean="0">
                <a:solidFill>
                  <a:schemeClr val="tx2">
                    <a:lumMod val="50000"/>
                  </a:schemeClr>
                </a:solidFill>
              </a:rPr>
              <a:t>Provide value to your followers</a:t>
            </a:r>
          </a:p>
        </p:txBody>
      </p:sp>
      <p:pic>
        <p:nvPicPr>
          <p:cNvPr id="10242" name="Picture 2"/>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2743200" y="197058"/>
            <a:ext cx="3390900" cy="125074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7" name="Title 1"/>
          <p:cNvSpPr txBox="1">
            <a:spLocks/>
          </p:cNvSpPr>
          <p:nvPr/>
        </p:nvSpPr>
        <p:spPr>
          <a:xfrm>
            <a:off x="4732282" y="1505604"/>
            <a:ext cx="4123944" cy="609600"/>
          </a:xfrm>
          <a:prstGeom prst="rect">
            <a:avLst/>
          </a:prstGeom>
        </p:spPr>
        <p:txBody>
          <a:bodyPr vert="horz" lIns="82296" tIns="45720" rIns="82296" bIns="45720" rtlCol="0" anchor="b" anchorCtr="0">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0" normalizeH="0" baseline="0" noProof="0" dirty="0" smtClean="0">
                <a:ln>
                  <a:noFill/>
                </a:ln>
                <a:solidFill>
                  <a:schemeClr val="accent1"/>
                </a:solidFill>
                <a:effectLst/>
                <a:uLnTx/>
                <a:uFillTx/>
                <a:latin typeface="+mj-lt"/>
                <a:ea typeface="+mj-ea"/>
                <a:cs typeface="+mj-cs"/>
              </a:rPr>
              <a:t>Getting Started</a:t>
            </a:r>
            <a:endParaRPr kumimoji="0" lang="en-US" sz="3200" b="0" i="0" u="none" strike="noStrike" kern="1200" cap="none" spc="-10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 xmlns:p14="http://schemas.microsoft.com/office/powerpoint/2010/main" xmlns:mv="urn:schemas-microsoft-com:mac:vml" xmlns:mc="http://schemas.openxmlformats.org/markup-compatibility/2006" val="133573201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Creative Uses of Twitter</a:t>
            </a:r>
            <a:endParaRPr lang="en-US" dirty="0">
              <a:solidFill>
                <a:schemeClr val="accent1"/>
              </a:solidFill>
            </a:endParaRPr>
          </a:p>
        </p:txBody>
      </p:sp>
      <p:sp>
        <p:nvSpPr>
          <p:cNvPr id="3" name="Text Placeholder 2"/>
          <p:cNvSpPr>
            <a:spLocks noGrp="1"/>
          </p:cNvSpPr>
          <p:nvPr>
            <p:ph type="body" sz="quarter" idx="10"/>
          </p:nvPr>
        </p:nvSpPr>
        <p:spPr>
          <a:xfrm>
            <a:off x="247650" y="1378458"/>
            <a:ext cx="4408487" cy="4965192"/>
          </a:xfrm>
        </p:spPr>
        <p:txBody>
          <a:bodyPr/>
          <a:lstStyle/>
          <a:p>
            <a:pPr>
              <a:buFont typeface="Wingdings" pitchFamily="2" charset="2"/>
              <a:buChar char="§"/>
            </a:pPr>
            <a:r>
              <a:rPr lang="en-US" sz="2600" dirty="0" smtClean="0"/>
              <a:t>Twitter Quizzes</a:t>
            </a:r>
          </a:p>
          <a:p>
            <a:pPr marL="749300" lvl="1" indent="-342900">
              <a:buFont typeface="Wingdings" pitchFamily="2" charset="2"/>
              <a:buChar char="§"/>
            </a:pPr>
            <a:r>
              <a:rPr lang="en-US" sz="2000" dirty="0" smtClean="0">
                <a:solidFill>
                  <a:schemeClr val="tx2">
                    <a:lumMod val="50000"/>
                  </a:schemeClr>
                </a:solidFill>
              </a:rPr>
              <a:t>Be fun and interactive</a:t>
            </a:r>
          </a:p>
          <a:p>
            <a:pPr marL="692150" lvl="1" indent="-285750">
              <a:buFont typeface="Wingdings" pitchFamily="2" charset="2"/>
              <a:buChar char="§"/>
            </a:pPr>
            <a:endParaRPr lang="en-US" dirty="0" smtClean="0"/>
          </a:p>
          <a:p>
            <a:pPr>
              <a:buFont typeface="Wingdings" pitchFamily="2" charset="2"/>
              <a:buChar char="§"/>
            </a:pPr>
            <a:r>
              <a:rPr lang="en-US" sz="2600" dirty="0" smtClean="0"/>
              <a:t>Promotions </a:t>
            </a:r>
            <a:br>
              <a:rPr lang="en-US" sz="2600" dirty="0" smtClean="0"/>
            </a:br>
            <a:r>
              <a:rPr lang="en-US" sz="2600" dirty="0" smtClean="0"/>
              <a:t>and Discounts</a:t>
            </a:r>
          </a:p>
          <a:p>
            <a:pPr marL="749300" lvl="1" indent="-342900">
              <a:buFont typeface="Wingdings" pitchFamily="2" charset="2"/>
              <a:buChar char="§"/>
            </a:pPr>
            <a:r>
              <a:rPr lang="en-US" sz="2000" dirty="0" smtClean="0">
                <a:solidFill>
                  <a:schemeClr val="tx2">
                    <a:lumMod val="50000"/>
                  </a:schemeClr>
                </a:solidFill>
              </a:rPr>
              <a:t>Instant word of mouth</a:t>
            </a:r>
          </a:p>
          <a:p>
            <a:pPr marL="692150" lvl="1" indent="-285750">
              <a:buFont typeface="Wingdings" pitchFamily="2" charset="2"/>
              <a:buChar char="§"/>
            </a:pPr>
            <a:endParaRPr lang="en-US" dirty="0" smtClean="0"/>
          </a:p>
          <a:p>
            <a:pPr>
              <a:buFont typeface="Wingdings" pitchFamily="2" charset="2"/>
              <a:buChar char="§"/>
            </a:pPr>
            <a:r>
              <a:rPr lang="en-US" sz="2600" dirty="0" smtClean="0"/>
              <a:t>Customer Service</a:t>
            </a:r>
          </a:p>
          <a:p>
            <a:pPr marL="749300" lvl="1" indent="-342900">
              <a:buFont typeface="Wingdings" pitchFamily="2" charset="2"/>
              <a:buChar char="§"/>
            </a:pPr>
            <a:r>
              <a:rPr lang="en-US" sz="2000" dirty="0" smtClean="0">
                <a:solidFill>
                  <a:schemeClr val="tx2">
                    <a:lumMod val="50000"/>
                  </a:schemeClr>
                </a:solidFill>
              </a:rPr>
              <a:t>Give customers a voice</a:t>
            </a:r>
          </a:p>
          <a:p>
            <a:pPr marL="749300" lvl="1" indent="-342900">
              <a:buFont typeface="Wingdings" pitchFamily="2" charset="2"/>
              <a:buChar char="§"/>
            </a:pPr>
            <a:r>
              <a:rPr lang="en-US" sz="2000" dirty="0" smtClean="0">
                <a:solidFill>
                  <a:schemeClr val="tx2">
                    <a:lumMod val="50000"/>
                  </a:schemeClr>
                </a:solidFill>
              </a:rPr>
              <a:t>Answer customer questions</a:t>
            </a:r>
            <a:endParaRPr lang="en-US" sz="2000" dirty="0">
              <a:solidFill>
                <a:schemeClr val="tx2">
                  <a:lumMod val="50000"/>
                </a:schemeClr>
              </a:solidFill>
            </a:endParaRPr>
          </a:p>
        </p:txBody>
      </p:sp>
      <p:pic>
        <p:nvPicPr>
          <p:cNvPr id="1026" name="Picture 2" descr="pizza"/>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076700" y="2219324"/>
            <a:ext cx="4762500" cy="2505076"/>
          </a:xfrm>
          <a:prstGeom prst="rect">
            <a:avLst/>
          </a:prstGeom>
          <a:solidFill>
            <a:schemeClr val="bg2">
              <a:lumMod val="95000"/>
            </a:schemeClr>
          </a:solidFill>
          <a:ln>
            <a:solidFill>
              <a:schemeClr val="bg1">
                <a:lumMod val="50000"/>
              </a:schemeClr>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p14="http://schemas.microsoft.com/office/powerpoint/2010/main" xmlns:mv="urn:schemas-microsoft-com:mac:vml" xmlns:mc="http://schemas.openxmlformats.org/markup-compatibility/2006" val="315088346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3408"/>
            <a:ext cx="4276344" cy="838200"/>
          </a:xfrm>
        </p:spPr>
        <p:txBody>
          <a:bodyPr/>
          <a:lstStyle/>
          <a:p>
            <a:pPr algn="ctr"/>
            <a:r>
              <a:rPr lang="en-US" dirty="0" smtClean="0"/>
              <a:t>What to Do</a:t>
            </a:r>
            <a:endParaRPr lang="en-US" dirty="0"/>
          </a:p>
        </p:txBody>
      </p:sp>
      <p:sp>
        <p:nvSpPr>
          <p:cNvPr id="3" name="Text Placeholder 2"/>
          <p:cNvSpPr>
            <a:spLocks noGrp="1"/>
          </p:cNvSpPr>
          <p:nvPr>
            <p:ph type="body" sz="quarter" idx="11"/>
          </p:nvPr>
        </p:nvSpPr>
        <p:spPr>
          <a:xfrm>
            <a:off x="228600" y="1665907"/>
            <a:ext cx="4142232" cy="2354317"/>
          </a:xfrm>
        </p:spPr>
        <p:txBody>
          <a:bodyPr>
            <a:normAutofit lnSpcReduction="10000"/>
          </a:bodyPr>
          <a:lstStyle/>
          <a:p>
            <a:pPr marL="342900" indent="-342900">
              <a:buFont typeface="Wingdings" pitchFamily="2" charset="2"/>
              <a:buChar char="§"/>
            </a:pPr>
            <a:r>
              <a:rPr lang="en-US" sz="2200" dirty="0" smtClean="0">
                <a:solidFill>
                  <a:schemeClr val="tx2">
                    <a:lumMod val="50000"/>
                  </a:schemeClr>
                </a:solidFill>
              </a:rPr>
              <a:t>Identify monetization goals and strategy: brand-building vs. monetization</a:t>
            </a:r>
          </a:p>
          <a:p>
            <a:pPr marL="342900" indent="-342900">
              <a:buFont typeface="Wingdings" pitchFamily="2" charset="2"/>
              <a:buChar char="§"/>
            </a:pPr>
            <a:r>
              <a:rPr lang="en-US" sz="2200" dirty="0" smtClean="0">
                <a:solidFill>
                  <a:schemeClr val="tx2">
                    <a:lumMod val="50000"/>
                  </a:schemeClr>
                </a:solidFill>
              </a:rPr>
              <a:t>Promote community content</a:t>
            </a:r>
          </a:p>
          <a:p>
            <a:pPr marL="342900" indent="-342900">
              <a:buFont typeface="Wingdings" pitchFamily="2" charset="2"/>
              <a:buChar char="§"/>
            </a:pPr>
            <a:r>
              <a:rPr lang="en-US" sz="2200" dirty="0" smtClean="0">
                <a:solidFill>
                  <a:schemeClr val="tx2">
                    <a:lumMod val="50000"/>
                  </a:schemeClr>
                </a:solidFill>
              </a:rPr>
              <a:t>Observe, understand, and implement</a:t>
            </a:r>
            <a:endParaRPr lang="en-US" sz="2200" dirty="0">
              <a:solidFill>
                <a:schemeClr val="tx2">
                  <a:lumMod val="50000"/>
                </a:schemeClr>
              </a:solidFill>
            </a:endParaRPr>
          </a:p>
        </p:txBody>
      </p:sp>
      <p:sp>
        <p:nvSpPr>
          <p:cNvPr id="4" name="Text Placeholder 3"/>
          <p:cNvSpPr>
            <a:spLocks noGrp="1"/>
          </p:cNvSpPr>
          <p:nvPr>
            <p:ph type="body" sz="quarter" idx="12"/>
          </p:nvPr>
        </p:nvSpPr>
        <p:spPr>
          <a:xfrm>
            <a:off x="201168" y="4828222"/>
            <a:ext cx="4005072" cy="2125980"/>
          </a:xfrm>
        </p:spPr>
        <p:txBody>
          <a:bodyPr>
            <a:normAutofit/>
          </a:bodyPr>
          <a:lstStyle/>
          <a:p>
            <a:pPr marL="342900" indent="-342900">
              <a:buFont typeface="Wingdings" pitchFamily="2" charset="2"/>
              <a:buChar char="§"/>
            </a:pPr>
            <a:r>
              <a:rPr lang="en-US" sz="2200" dirty="0" smtClean="0">
                <a:solidFill>
                  <a:schemeClr val="tx2">
                    <a:lumMod val="50000"/>
                  </a:schemeClr>
                </a:solidFill>
              </a:rPr>
              <a:t>Overly censor customer comments and posts</a:t>
            </a:r>
          </a:p>
          <a:p>
            <a:pPr marL="342900" indent="-342900">
              <a:buFont typeface="Wingdings" pitchFamily="2" charset="2"/>
              <a:buChar char="§"/>
            </a:pPr>
            <a:r>
              <a:rPr lang="en-US" sz="2200" dirty="0" smtClean="0">
                <a:solidFill>
                  <a:schemeClr val="tx2">
                    <a:lumMod val="50000"/>
                  </a:schemeClr>
                </a:solidFill>
              </a:rPr>
              <a:t>Leave up outdated content</a:t>
            </a:r>
          </a:p>
          <a:p>
            <a:pPr marL="342900" indent="-342900">
              <a:buFont typeface="Wingdings" pitchFamily="2" charset="2"/>
              <a:buChar char="§"/>
            </a:pPr>
            <a:endParaRPr lang="en-US" sz="2200" dirty="0">
              <a:solidFill>
                <a:schemeClr val="tx2">
                  <a:lumMod val="50000"/>
                </a:schemeClr>
              </a:solidFill>
            </a:endParaRPr>
          </a:p>
        </p:txBody>
      </p:sp>
      <p:sp>
        <p:nvSpPr>
          <p:cNvPr id="9" name="Title 1"/>
          <p:cNvSpPr txBox="1">
            <a:spLocks/>
          </p:cNvSpPr>
          <p:nvPr/>
        </p:nvSpPr>
        <p:spPr>
          <a:xfrm>
            <a:off x="0" y="3754854"/>
            <a:ext cx="4276344" cy="838200"/>
          </a:xfrm>
          <a:prstGeom prst="rect">
            <a:avLst/>
          </a:prstGeom>
        </p:spPr>
        <p:txBody>
          <a:bodyPr vert="horz" lIns="82296" tIns="45720" rIns="82296" bIns="45720" rtlCol="0" anchor="b" anchorCtr="0">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0" normalizeH="0" baseline="0" noProof="0" dirty="0" smtClean="0">
                <a:ln>
                  <a:noFill/>
                </a:ln>
                <a:solidFill>
                  <a:schemeClr val="accent1"/>
                </a:solidFill>
                <a:effectLst/>
                <a:uLnTx/>
                <a:uFillTx/>
                <a:latin typeface="+mj-lt"/>
                <a:ea typeface="+mj-ea"/>
                <a:cs typeface="+mj-cs"/>
              </a:rPr>
              <a:t>What </a:t>
            </a:r>
            <a:r>
              <a:rPr kumimoji="0" lang="en-US" sz="3200" b="1" i="0" strike="noStrike" kern="1200" cap="none" spc="-100" normalizeH="0" baseline="0" noProof="0" dirty="0" smtClean="0">
                <a:ln>
                  <a:noFill/>
                </a:ln>
                <a:solidFill>
                  <a:schemeClr val="accent1"/>
                </a:solidFill>
                <a:effectLst/>
                <a:uLnTx/>
                <a:uFillTx/>
                <a:latin typeface="+mj-lt"/>
                <a:ea typeface="+mj-ea"/>
                <a:cs typeface="+mj-cs"/>
              </a:rPr>
              <a:t>NOT</a:t>
            </a:r>
            <a:r>
              <a:rPr kumimoji="0" lang="en-US" sz="3200" i="0" strike="noStrike" kern="1200" cap="none" spc="-100" normalizeH="0" noProof="0" dirty="0" smtClean="0">
                <a:ln>
                  <a:noFill/>
                </a:ln>
                <a:solidFill>
                  <a:schemeClr val="accent1"/>
                </a:solidFill>
                <a:effectLst/>
                <a:uLnTx/>
                <a:uFillTx/>
                <a:latin typeface="+mj-lt"/>
                <a:ea typeface="+mj-ea"/>
                <a:cs typeface="+mj-cs"/>
              </a:rPr>
              <a:t> </a:t>
            </a:r>
            <a:r>
              <a:rPr kumimoji="0" lang="en-US" sz="3200" i="0" strike="noStrike" kern="1200" cap="none" spc="-100" normalizeH="0" baseline="0" noProof="0" dirty="0" smtClean="0">
                <a:ln>
                  <a:noFill/>
                </a:ln>
                <a:solidFill>
                  <a:schemeClr val="accent1"/>
                </a:solidFill>
                <a:effectLst/>
                <a:uLnTx/>
                <a:uFillTx/>
                <a:latin typeface="+mj-lt"/>
                <a:ea typeface="+mj-ea"/>
                <a:cs typeface="+mj-cs"/>
              </a:rPr>
              <a:t>to</a:t>
            </a:r>
            <a:r>
              <a:rPr kumimoji="0" lang="en-US" sz="3200" b="0" i="0" u="none" strike="noStrike" kern="1200" cap="none" spc="-100" normalizeH="0" baseline="0" noProof="0" dirty="0" smtClean="0">
                <a:ln>
                  <a:noFill/>
                </a:ln>
                <a:solidFill>
                  <a:schemeClr val="accent1"/>
                </a:solidFill>
                <a:effectLst/>
                <a:uLnTx/>
                <a:uFillTx/>
                <a:latin typeface="+mj-lt"/>
                <a:ea typeface="+mj-ea"/>
                <a:cs typeface="+mj-cs"/>
              </a:rPr>
              <a:t> Do</a:t>
            </a:r>
            <a:endParaRPr kumimoji="0" lang="en-US" sz="3200" b="0" i="0" u="none" strike="noStrike" kern="1200" cap="none" spc="-100" normalizeH="0" baseline="0" noProof="0" dirty="0">
              <a:ln>
                <a:noFill/>
              </a:ln>
              <a:solidFill>
                <a:schemeClr val="accent1"/>
              </a:solidFill>
              <a:effectLst/>
              <a:uLnTx/>
              <a:uFillTx/>
              <a:latin typeface="+mj-lt"/>
              <a:ea typeface="+mj-ea"/>
              <a:cs typeface="+mj-cs"/>
            </a:endParaRPr>
          </a:p>
        </p:txBody>
      </p:sp>
      <p:pic>
        <p:nvPicPr>
          <p:cNvPr id="1026" name="Picture 2"/>
          <p:cNvPicPr>
            <a:picLocks noChangeAspect="1" noChangeArrowheads="1"/>
          </p:cNvPicPr>
          <p:nvPr/>
        </p:nvPicPr>
        <p:blipFill>
          <a:blip r:embed="rId3"/>
          <a:srcRect/>
          <a:stretch>
            <a:fillRect/>
          </a:stretch>
        </p:blipFill>
        <p:spPr bwMode="auto">
          <a:xfrm>
            <a:off x="4905703" y="2000250"/>
            <a:ext cx="3810000" cy="2857500"/>
          </a:xfrm>
          <a:prstGeom prst="rect">
            <a:avLst/>
          </a:prstGeom>
          <a:noFill/>
          <a:ln w="9525">
            <a:noFill/>
            <a:miter lim="800000"/>
            <a:headEnd/>
            <a:tailEnd/>
          </a:ln>
        </p:spPr>
      </p:pic>
      <p:sp>
        <p:nvSpPr>
          <p:cNvPr id="10" name="Title 1"/>
          <p:cNvSpPr txBox="1">
            <a:spLocks/>
          </p:cNvSpPr>
          <p:nvPr/>
        </p:nvSpPr>
        <p:spPr>
          <a:xfrm>
            <a:off x="76509" y="13115"/>
            <a:ext cx="8588861" cy="838200"/>
          </a:xfrm>
          <a:prstGeom prst="rect">
            <a:avLst/>
          </a:prstGeom>
        </p:spPr>
        <p:txBody>
          <a:bodyPr vert="horz" lIns="82296" tIns="45720" rIns="82296" bIns="45720" rtlCol="0" anchor="b"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100" normalizeH="0" baseline="0" noProof="0" dirty="0" smtClean="0">
                <a:ln>
                  <a:noFill/>
                </a:ln>
                <a:solidFill>
                  <a:schemeClr val="accent1"/>
                </a:solidFill>
                <a:effectLst/>
                <a:uLnTx/>
                <a:uFillTx/>
                <a:latin typeface="+mj-lt"/>
                <a:ea typeface="+mj-ea"/>
                <a:cs typeface="+mj-cs"/>
              </a:rPr>
              <a:t>Online Communities</a:t>
            </a:r>
            <a:endParaRPr kumimoji="0" lang="en-US" sz="3600" b="0" i="0" u="none" strike="noStrike" kern="1200" cap="none" spc="-10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 xmlns:p14="http://schemas.microsoft.com/office/powerpoint/2010/main" xmlns:mv="urn:schemas-microsoft-com:mac:vml" xmlns:mc="http://schemas.openxmlformats.org/markup-compatibility/2006" val="3596590793"/>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Resources</a:t>
            </a:r>
            <a:endParaRPr lang="en-US" dirty="0"/>
          </a:p>
        </p:txBody>
      </p:sp>
      <p:sp>
        <p:nvSpPr>
          <p:cNvPr id="3" name="Text Placeholder 2"/>
          <p:cNvSpPr>
            <a:spLocks noGrp="1"/>
          </p:cNvSpPr>
          <p:nvPr>
            <p:ph type="body" sz="quarter" idx="11"/>
          </p:nvPr>
        </p:nvSpPr>
        <p:spPr>
          <a:xfrm>
            <a:off x="4724400" y="833212"/>
            <a:ext cx="4191000" cy="6013704"/>
          </a:xfrm>
        </p:spPr>
        <p:txBody>
          <a:bodyPr/>
          <a:lstStyle/>
          <a:p>
            <a:pPr>
              <a:buFont typeface="Wingdings" pitchFamily="2" charset="2"/>
              <a:buChar char="§"/>
            </a:pPr>
            <a:r>
              <a:rPr lang="en-US" sz="2400" dirty="0" smtClean="0"/>
              <a:t>Check out </a:t>
            </a:r>
            <a:r>
              <a:rPr lang="en-US" sz="2400" b="1" u="sng" dirty="0" smtClean="0">
                <a:hlinkClick r:id="rId3"/>
              </a:rPr>
              <a:t>Cisco Quad</a:t>
            </a:r>
            <a:r>
              <a:rPr lang="en-US" sz="2400" dirty="0" smtClean="0"/>
              <a:t> to learn about the Cisco collaboration platform for communities</a:t>
            </a:r>
          </a:p>
          <a:p>
            <a:pPr>
              <a:buNone/>
            </a:pPr>
            <a:endParaRPr lang="en-US" sz="2400" dirty="0" smtClean="0"/>
          </a:p>
          <a:p>
            <a:pPr>
              <a:buFont typeface="Wingdings" pitchFamily="2" charset="2"/>
              <a:buChar char="§"/>
            </a:pPr>
            <a:r>
              <a:rPr lang="en-US" sz="2400" dirty="0" smtClean="0"/>
              <a:t>Learn how to </a:t>
            </a:r>
            <a:r>
              <a:rPr lang="en-US" sz="2400" b="1" u="sng" dirty="0" smtClean="0">
                <a:hlinkClick r:id="rId4"/>
              </a:rPr>
              <a:t>tap into the power of your customers</a:t>
            </a:r>
            <a:r>
              <a:rPr lang="en-US" sz="2400" dirty="0" smtClean="0"/>
              <a:t> with Charlene Li</a:t>
            </a:r>
          </a:p>
          <a:p>
            <a:pPr>
              <a:buNone/>
            </a:pPr>
            <a:endParaRPr lang="en-US" sz="2400" dirty="0" smtClean="0"/>
          </a:p>
          <a:p>
            <a:pPr>
              <a:buFont typeface="Wingdings" pitchFamily="2" charset="2"/>
              <a:buChar char="§"/>
            </a:pPr>
            <a:r>
              <a:rPr lang="en-US" sz="2400" dirty="0" smtClean="0"/>
              <a:t>Read about preparing your enterprise for </a:t>
            </a:r>
            <a:r>
              <a:rPr lang="en-US" sz="2400" b="1" u="sng" dirty="0" smtClean="0">
                <a:hlinkClick r:id="rId5"/>
              </a:rPr>
              <a:t>social success</a:t>
            </a:r>
            <a:endParaRPr lang="en-US" sz="2400" b="1" u="sng" dirty="0"/>
          </a:p>
          <a:p>
            <a:pPr algn="ctr"/>
            <a:endParaRPr lang="en-US" dirty="0"/>
          </a:p>
          <a:p>
            <a:pPr algn="ctr"/>
            <a:endParaRPr lang="en-US" dirty="0"/>
          </a:p>
        </p:txBody>
      </p:sp>
    </p:spTree>
    <p:extLst>
      <p:ext uri="{BB962C8B-B14F-4D97-AF65-F5344CB8AC3E}">
        <p14:creationId xmlns="" xmlns:p14="http://schemas.microsoft.com/office/powerpoint/2010/main" xmlns:mv="urn:schemas-microsoft-com:mac:vml" xmlns:mc="http://schemas.openxmlformats.org/markup-compatibility/2006" val="1380998152"/>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1918741"/>
            <a:ext cx="4117446" cy="3020518"/>
          </a:xfrm>
        </p:spPr>
        <p:txBody>
          <a:bodyPr/>
          <a:lstStyle/>
          <a:p>
            <a:r>
              <a:rPr lang="en-US" dirty="0" smtClean="0"/>
              <a:t>Managing Your Social Media Outlets</a:t>
            </a:r>
            <a:endParaRPr lang="en-US" dirty="0"/>
          </a:p>
        </p:txBody>
      </p:sp>
      <p:sp>
        <p:nvSpPr>
          <p:cNvPr id="3" name="Text Placeholder 2"/>
          <p:cNvSpPr>
            <a:spLocks noGrp="1"/>
          </p:cNvSpPr>
          <p:nvPr>
            <p:ph type="body" sz="quarter" idx="11"/>
          </p:nvPr>
        </p:nvSpPr>
        <p:spPr>
          <a:xfrm>
            <a:off x="4636768" y="310896"/>
            <a:ext cx="4240531" cy="6208776"/>
          </a:xfrm>
        </p:spPr>
        <p:txBody>
          <a:bodyPr/>
          <a:lstStyle/>
          <a:p>
            <a:pPr>
              <a:buNone/>
            </a:pPr>
            <a:r>
              <a:rPr lang="en-US" b="1" dirty="0" smtClean="0">
                <a:solidFill>
                  <a:schemeClr val="bg1"/>
                </a:solidFill>
              </a:rPr>
              <a:t>How Often Should You Update?</a:t>
            </a:r>
          </a:p>
          <a:p>
            <a:r>
              <a:rPr lang="en-US" b="1" dirty="0" smtClean="0"/>
              <a:t>Twitter</a:t>
            </a:r>
            <a:endParaRPr lang="en-US" dirty="0" smtClean="0"/>
          </a:p>
          <a:p>
            <a:pPr lvl="1"/>
            <a:r>
              <a:rPr lang="en-US" dirty="0" smtClean="0"/>
              <a:t>At least 4-5 times a day</a:t>
            </a:r>
          </a:p>
          <a:p>
            <a:pPr lvl="1"/>
            <a:r>
              <a:rPr lang="en-US" dirty="0" smtClean="0"/>
              <a:t>Use </a:t>
            </a:r>
            <a:r>
              <a:rPr lang="en-US" b="1" u="sng" dirty="0" smtClean="0">
                <a:hlinkClick r:id="rId3"/>
              </a:rPr>
              <a:t>HootSuite</a:t>
            </a:r>
            <a:r>
              <a:rPr lang="en-US" dirty="0" smtClean="0"/>
              <a:t> to automatically spread out tweets</a:t>
            </a:r>
          </a:p>
          <a:p>
            <a:r>
              <a:rPr lang="en-US" b="1" dirty="0" err="1" smtClean="0"/>
              <a:t>Facebook</a:t>
            </a:r>
            <a:endParaRPr lang="en-US" dirty="0" smtClean="0"/>
          </a:p>
          <a:p>
            <a:pPr lvl="1"/>
            <a:r>
              <a:rPr lang="en-US" dirty="0" smtClean="0"/>
              <a:t>Aim for once a day</a:t>
            </a:r>
            <a:endParaRPr lang="en-US" b="1" dirty="0" smtClean="0"/>
          </a:p>
          <a:p>
            <a:pPr>
              <a:buNone/>
            </a:pPr>
            <a:r>
              <a:rPr lang="en-US" b="1" dirty="0" smtClean="0">
                <a:solidFill>
                  <a:schemeClr val="bg1"/>
                </a:solidFill>
              </a:rPr>
              <a:t>Putting It All Together</a:t>
            </a:r>
          </a:p>
          <a:p>
            <a:r>
              <a:rPr lang="en-US" dirty="0" smtClean="0"/>
              <a:t>Use </a:t>
            </a:r>
            <a:r>
              <a:rPr lang="en-US" b="1" u="sng" dirty="0" err="1" smtClean="0">
                <a:hlinkClick r:id="rId4"/>
              </a:rPr>
              <a:t>TweetDeck</a:t>
            </a:r>
            <a:r>
              <a:rPr lang="en-US" dirty="0" smtClean="0"/>
              <a:t> or </a:t>
            </a:r>
            <a:r>
              <a:rPr lang="en-US" b="1" u="sng" dirty="0" err="1" smtClean="0">
                <a:hlinkClick r:id="rId5"/>
              </a:rPr>
              <a:t>Tweetie</a:t>
            </a:r>
            <a:r>
              <a:rPr lang="en-US" dirty="0" smtClean="0"/>
              <a:t> to update all social media outlets in one location</a:t>
            </a:r>
          </a:p>
          <a:p>
            <a:r>
              <a:rPr lang="en-US" dirty="0" smtClean="0"/>
              <a:t>Use </a:t>
            </a:r>
            <a:r>
              <a:rPr lang="en-US" b="1" u="sng" dirty="0" err="1" smtClean="0">
                <a:hlinkClick r:id="rId6"/>
              </a:rPr>
              <a:t>SocialMiner</a:t>
            </a:r>
            <a:r>
              <a:rPr lang="en-US" dirty="0" smtClean="0"/>
              <a:t> (Cisco product) to provide proactive social media customer care </a:t>
            </a:r>
          </a:p>
        </p:txBody>
      </p:sp>
    </p:spTree>
    <p:extLst>
      <p:ext uri="{BB962C8B-B14F-4D97-AF65-F5344CB8AC3E}">
        <p14:creationId xmlns="" xmlns:p14="http://schemas.microsoft.com/office/powerpoint/2010/main" xmlns:mv="urn:schemas-microsoft-com:mac:vml" xmlns:mc="http://schemas.openxmlformats.org/markup-compatibility/2006" val="399995292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6264" y="1109663"/>
          <a:ext cx="5114310" cy="4287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customer_main image.jpg"/>
          <p:cNvPicPr>
            <a:picLocks noChangeAspect="1"/>
          </p:cNvPicPr>
          <p:nvPr/>
        </p:nvPicPr>
        <p:blipFill>
          <a:blip r:embed="rId7" cstate="screen"/>
          <a:srcRect/>
          <a:stretch>
            <a:fillRect/>
          </a:stretch>
        </p:blipFill>
        <p:spPr>
          <a:xfrm>
            <a:off x="5381298" y="1109663"/>
            <a:ext cx="3652279" cy="4526455"/>
          </a:xfrm>
          <a:prstGeom prst="rect">
            <a:avLst/>
          </a:prstGeom>
          <a:ln>
            <a:solidFill>
              <a:schemeClr val="bg2">
                <a:lumMod val="75000"/>
              </a:schemeClr>
            </a:solidFill>
          </a:ln>
          <a:effectLst>
            <a:outerShdw blurRad="63500" sx="102000" sy="102000" algn="ctr" rotWithShape="0">
              <a:prstClr val="black">
                <a:alpha val="40000"/>
              </a:prstClr>
            </a:outerShdw>
          </a:effectLst>
        </p:spPr>
      </p:pic>
      <p:sp>
        <p:nvSpPr>
          <p:cNvPr id="6" name="Title 5"/>
          <p:cNvSpPr>
            <a:spLocks noGrp="1"/>
          </p:cNvSpPr>
          <p:nvPr>
            <p:ph type="title"/>
          </p:nvPr>
        </p:nvSpPr>
        <p:spPr/>
        <p:txBody>
          <a:bodyPr/>
          <a:lstStyle/>
          <a:p>
            <a:r>
              <a:rPr lang="en-US" sz="3600" dirty="0" smtClean="0"/>
              <a:t>Reasons to Use Social Media</a:t>
            </a:r>
            <a:endParaRPr lang="en-US" sz="3600"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276344" cy="838200"/>
          </a:xfrm>
        </p:spPr>
        <p:txBody>
          <a:bodyPr/>
          <a:lstStyle/>
          <a:p>
            <a:pPr algn="ctr"/>
            <a:r>
              <a:rPr lang="en-US" dirty="0" smtClean="0"/>
              <a:t>What to Do</a:t>
            </a:r>
            <a:endParaRPr lang="en-US" dirty="0"/>
          </a:p>
        </p:txBody>
      </p:sp>
      <p:sp>
        <p:nvSpPr>
          <p:cNvPr id="3" name="Text Placeholder 2"/>
          <p:cNvSpPr>
            <a:spLocks noGrp="1"/>
          </p:cNvSpPr>
          <p:nvPr>
            <p:ph type="body" sz="quarter" idx="11"/>
          </p:nvPr>
        </p:nvSpPr>
        <p:spPr>
          <a:xfrm>
            <a:off x="76200" y="1066800"/>
            <a:ext cx="4142232" cy="1447800"/>
          </a:xfrm>
        </p:spPr>
        <p:txBody>
          <a:bodyPr>
            <a:normAutofit/>
          </a:bodyPr>
          <a:lstStyle/>
          <a:p>
            <a:pPr marL="342900" indent="-342900">
              <a:buFont typeface="Wingdings" pitchFamily="2" charset="2"/>
              <a:buChar char="§"/>
            </a:pPr>
            <a:r>
              <a:rPr lang="en-US" dirty="0">
                <a:solidFill>
                  <a:schemeClr val="tx2">
                    <a:lumMod val="50000"/>
                  </a:schemeClr>
                </a:solidFill>
              </a:rPr>
              <a:t>Be authentic</a:t>
            </a:r>
          </a:p>
          <a:p>
            <a:pPr marL="342900" indent="-342900">
              <a:buFont typeface="Wingdings" pitchFamily="2" charset="2"/>
              <a:buChar char="§"/>
            </a:pPr>
            <a:r>
              <a:rPr lang="en-US" dirty="0">
                <a:solidFill>
                  <a:schemeClr val="tx2">
                    <a:lumMod val="50000"/>
                  </a:schemeClr>
                </a:solidFill>
              </a:rPr>
              <a:t>Incorporate multimedia</a:t>
            </a:r>
          </a:p>
          <a:p>
            <a:pPr marL="342900" indent="-342900">
              <a:buFont typeface="Wingdings" pitchFamily="2" charset="2"/>
              <a:buChar char="§"/>
            </a:pPr>
            <a:r>
              <a:rPr lang="en-US" dirty="0">
                <a:solidFill>
                  <a:schemeClr val="tx2">
                    <a:lumMod val="50000"/>
                  </a:schemeClr>
                </a:solidFill>
              </a:rPr>
              <a:t>Set privacy settings</a:t>
            </a:r>
          </a:p>
        </p:txBody>
      </p:sp>
      <p:sp>
        <p:nvSpPr>
          <p:cNvPr id="4" name="Text Placeholder 3"/>
          <p:cNvSpPr>
            <a:spLocks noGrp="1"/>
          </p:cNvSpPr>
          <p:nvPr>
            <p:ph type="body" sz="quarter" idx="12"/>
          </p:nvPr>
        </p:nvSpPr>
        <p:spPr>
          <a:xfrm>
            <a:off x="48768" y="3352800"/>
            <a:ext cx="4005072" cy="2125980"/>
          </a:xfrm>
        </p:spPr>
        <p:txBody>
          <a:bodyPr>
            <a:noAutofit/>
          </a:bodyPr>
          <a:lstStyle/>
          <a:p>
            <a:pPr marL="342900" indent="-342900">
              <a:buFont typeface="Wingdings" pitchFamily="2" charset="2"/>
              <a:buChar char="§"/>
            </a:pPr>
            <a:r>
              <a:rPr lang="en-US" dirty="0">
                <a:solidFill>
                  <a:schemeClr val="tx2">
                    <a:lumMod val="50000"/>
                  </a:schemeClr>
                </a:solidFill>
              </a:rPr>
              <a:t>Perceive social media as simply an outlet for broadcasting messages</a:t>
            </a:r>
          </a:p>
          <a:p>
            <a:pPr marL="342900" indent="-342900">
              <a:buFont typeface="Wingdings" pitchFamily="2" charset="2"/>
              <a:buChar char="§"/>
            </a:pPr>
            <a:r>
              <a:rPr lang="en-US" dirty="0">
                <a:solidFill>
                  <a:schemeClr val="tx2">
                    <a:lumMod val="50000"/>
                  </a:schemeClr>
                </a:solidFill>
              </a:rPr>
              <a:t>Allow social media to substitute </a:t>
            </a:r>
            <a:r>
              <a:rPr lang="en-US" dirty="0" smtClean="0">
                <a:solidFill>
                  <a:schemeClr val="tx2">
                    <a:lumMod val="50000"/>
                  </a:schemeClr>
                </a:solidFill>
              </a:rPr>
              <a:t>for traditional </a:t>
            </a:r>
            <a:r>
              <a:rPr lang="en-US" dirty="0">
                <a:solidFill>
                  <a:schemeClr val="tx2">
                    <a:lumMod val="50000"/>
                  </a:schemeClr>
                </a:solidFill>
              </a:rPr>
              <a:t>marketing methods</a:t>
            </a:r>
          </a:p>
          <a:p>
            <a:pPr marL="342900" indent="-342900">
              <a:buFont typeface="Wingdings" pitchFamily="2" charset="2"/>
              <a:buChar char="§"/>
            </a:pPr>
            <a:r>
              <a:rPr lang="en-US" dirty="0">
                <a:solidFill>
                  <a:schemeClr val="tx2">
                    <a:lumMod val="50000"/>
                  </a:schemeClr>
                </a:solidFill>
              </a:rPr>
              <a:t>Set it and forget it</a:t>
            </a:r>
          </a:p>
        </p:txBody>
      </p:sp>
      <p:pic>
        <p:nvPicPr>
          <p:cNvPr id="9" name="Picture 21"/>
          <p:cNvPicPr>
            <a:picLocks noChangeAspect="1"/>
          </p:cNvPicPr>
          <p:nvPr/>
        </p:nvPicPr>
        <p:blipFill>
          <a:blip r:embed="rId3" cstate="screen"/>
          <a:stretch>
            <a:fillRect/>
          </a:stretch>
        </p:blipFill>
        <p:spPr bwMode="auto">
          <a:xfrm>
            <a:off x="4597628" y="609600"/>
            <a:ext cx="3121423" cy="2737341"/>
          </a:xfrm>
          <a:prstGeom prst="rect">
            <a:avLst/>
          </a:prstGeom>
          <a:ln>
            <a:solidFill>
              <a:schemeClr val="tx2">
                <a:lumMod val="50000"/>
                <a:lumOff val="50000"/>
              </a:schemeClr>
            </a:solidFill>
          </a:ln>
          <a:effectLst>
            <a:outerShdw blurRad="63500" sx="102000" sy="102000" algn="ctr" rotWithShape="0">
              <a:prstClr val="black">
                <a:alpha val="40000"/>
              </a:prstClr>
            </a:outerShdw>
          </a:effectLst>
        </p:spPr>
      </p:pic>
      <p:pic>
        <p:nvPicPr>
          <p:cNvPr id="10" name="Picture 2"/>
          <p:cNvPicPr>
            <a:picLocks noChangeAspect="1" noChangeArrowheads="1"/>
          </p:cNvPicPr>
          <p:nvPr/>
        </p:nvPicPr>
        <p:blipFill>
          <a:blip r:embed="rId4" cstate="screen"/>
          <a:stretch>
            <a:fillRect/>
          </a:stretch>
        </p:blipFill>
        <p:spPr bwMode="auto">
          <a:xfrm>
            <a:off x="6794410" y="1719331"/>
            <a:ext cx="2219136" cy="2237426"/>
          </a:xfrm>
          <a:prstGeom prst="rect">
            <a:avLst/>
          </a:prstGeom>
          <a:ln>
            <a:solidFill>
              <a:schemeClr val="tx2">
                <a:lumMod val="50000"/>
                <a:lumOff val="50000"/>
              </a:schemeClr>
            </a:solidFill>
          </a:ln>
          <a:effectLst>
            <a:outerShdw blurRad="63500" sx="102000" sy="102000" algn="ctr" rotWithShape="0">
              <a:prstClr val="black">
                <a:alpha val="40000"/>
              </a:prstClr>
            </a:outerShdw>
          </a:effectLst>
        </p:spPr>
      </p:pic>
      <p:pic>
        <p:nvPicPr>
          <p:cNvPr id="11" name="Picture 26"/>
          <p:cNvPicPr>
            <a:picLocks noChangeAspect="1"/>
          </p:cNvPicPr>
          <p:nvPr/>
        </p:nvPicPr>
        <p:blipFill>
          <a:blip r:embed="rId5" cstate="screen"/>
          <a:stretch>
            <a:fillRect/>
          </a:stretch>
        </p:blipFill>
        <p:spPr bwMode="auto">
          <a:xfrm>
            <a:off x="4038600" y="2304209"/>
            <a:ext cx="3090940" cy="2145978"/>
          </a:xfrm>
          <a:prstGeom prst="rect">
            <a:avLst/>
          </a:prstGeom>
          <a:ln>
            <a:solidFill>
              <a:schemeClr val="tx2">
                <a:lumMod val="50000"/>
                <a:lumOff val="50000"/>
              </a:schemeClr>
            </a:solidFill>
          </a:ln>
          <a:effectLst>
            <a:outerShdw blurRad="63500" sx="102000" sy="102000" algn="ctr" rotWithShape="0">
              <a:prstClr val="black">
                <a:alpha val="40000"/>
              </a:prstClr>
            </a:outerShdw>
          </a:effectLst>
        </p:spPr>
      </p:pic>
      <p:sp>
        <p:nvSpPr>
          <p:cNvPr id="12" name="Rounded Rectangle 11"/>
          <p:cNvSpPr/>
          <p:nvPr/>
        </p:nvSpPr>
        <p:spPr>
          <a:xfrm>
            <a:off x="4038600" y="4673116"/>
            <a:ext cx="1473200" cy="825500"/>
          </a:xfrm>
          <a:prstGeom prst="roundRect">
            <a:avLst/>
          </a:prstGeom>
          <a:solidFill>
            <a:schemeClr val="bg2"/>
          </a:solidFill>
          <a:ln>
            <a:solidFill>
              <a:schemeClr val="accent1">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5797097" y="4673116"/>
            <a:ext cx="1473200" cy="825500"/>
          </a:xfrm>
          <a:prstGeom prst="roundRect">
            <a:avLst/>
          </a:prstGeom>
          <a:solidFill>
            <a:schemeClr val="bg2"/>
          </a:solidFill>
          <a:ln>
            <a:solidFill>
              <a:schemeClr val="accent1">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7555594" y="4673116"/>
            <a:ext cx="1473200" cy="825500"/>
          </a:xfrm>
          <a:prstGeom prst="roundRect">
            <a:avLst/>
          </a:prstGeom>
          <a:solidFill>
            <a:schemeClr val="bg2"/>
          </a:solidFill>
          <a:ln>
            <a:solidFill>
              <a:schemeClr val="accent1">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witter.png"/>
          <p:cNvPicPr>
            <a:picLocks noChangeAspect="1"/>
          </p:cNvPicPr>
          <p:nvPr/>
        </p:nvPicPr>
        <p:blipFill>
          <a:blip r:embed="rId6" cstate="screen"/>
          <a:stretch>
            <a:fillRect/>
          </a:stretch>
        </p:blipFill>
        <p:spPr>
          <a:xfrm>
            <a:off x="4509406" y="4817800"/>
            <a:ext cx="531588" cy="536132"/>
          </a:xfrm>
          <a:prstGeom prst="rect">
            <a:avLst/>
          </a:prstGeom>
          <a:ln>
            <a:noFill/>
          </a:ln>
          <a:effectLst>
            <a:outerShdw blurRad="63500" sx="102000" sy="102000" algn="ctr" rotWithShape="0">
              <a:prstClr val="black">
                <a:alpha val="40000"/>
              </a:prstClr>
            </a:outerShdw>
          </a:effectLst>
        </p:spPr>
      </p:pic>
      <p:pic>
        <p:nvPicPr>
          <p:cNvPr id="16" name="Picture 15" descr="Facebook2.png"/>
          <p:cNvPicPr>
            <a:picLocks noChangeAspect="1"/>
          </p:cNvPicPr>
          <p:nvPr/>
        </p:nvPicPr>
        <p:blipFill>
          <a:blip r:embed="rId7" cstate="screen"/>
          <a:srcRect/>
          <a:stretch>
            <a:fillRect/>
          </a:stretch>
        </p:blipFill>
        <p:spPr>
          <a:xfrm>
            <a:off x="6267903" y="4819354"/>
            <a:ext cx="531588" cy="533024"/>
          </a:xfrm>
          <a:prstGeom prst="rect">
            <a:avLst/>
          </a:prstGeom>
          <a:ln>
            <a:noFill/>
          </a:ln>
          <a:effectLst>
            <a:outerShdw blurRad="63500" sx="102000" sy="102000" algn="ctr" rotWithShape="0">
              <a:prstClr val="black">
                <a:alpha val="40000"/>
              </a:prstClr>
            </a:outerShdw>
          </a:effectLst>
        </p:spPr>
      </p:pic>
      <p:pic>
        <p:nvPicPr>
          <p:cNvPr id="17" name="Picture 4"/>
          <p:cNvPicPr>
            <a:picLocks noChangeAspect="1" noChangeArrowheads="1"/>
          </p:cNvPicPr>
          <p:nvPr/>
        </p:nvPicPr>
        <p:blipFill>
          <a:blip r:embed="rId8" cstate="print"/>
          <a:srcRect/>
          <a:stretch>
            <a:fillRect/>
          </a:stretch>
        </p:blipFill>
        <p:spPr bwMode="auto">
          <a:xfrm>
            <a:off x="7736019" y="4887484"/>
            <a:ext cx="1112350" cy="433118"/>
          </a:xfrm>
          <a:prstGeom prst="rect">
            <a:avLst/>
          </a:prstGeom>
          <a:ln>
            <a:noFill/>
          </a:ln>
          <a:effectLst>
            <a:outerShdw blurRad="63500" sx="102000" sy="102000" algn="ctr" rotWithShape="0">
              <a:prstClr val="black">
                <a:alpha val="40000"/>
              </a:prstClr>
            </a:outerShdw>
          </a:effectLst>
        </p:spPr>
      </p:pic>
      <p:sp>
        <p:nvSpPr>
          <p:cNvPr id="18" name="Title 1"/>
          <p:cNvSpPr txBox="1">
            <a:spLocks/>
          </p:cNvSpPr>
          <p:nvPr/>
        </p:nvSpPr>
        <p:spPr>
          <a:xfrm>
            <a:off x="-57912" y="2508741"/>
            <a:ext cx="4276344" cy="838200"/>
          </a:xfrm>
          <a:prstGeom prst="rect">
            <a:avLst/>
          </a:prstGeom>
        </p:spPr>
        <p:txBody>
          <a:bodyPr vert="horz" lIns="82296" tIns="45720" rIns="82296" bIns="45720" rtlCol="0" anchor="b" anchorCtr="0">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0" normalizeH="0" baseline="0" noProof="0" dirty="0" smtClean="0">
                <a:ln>
                  <a:noFill/>
                </a:ln>
                <a:solidFill>
                  <a:schemeClr val="accent1"/>
                </a:solidFill>
                <a:effectLst/>
                <a:uLnTx/>
                <a:uFillTx/>
                <a:latin typeface="+mj-lt"/>
                <a:ea typeface="+mj-ea"/>
                <a:cs typeface="+mj-cs"/>
              </a:rPr>
              <a:t>What</a:t>
            </a:r>
            <a:r>
              <a:rPr kumimoji="0" lang="en-US" sz="3200" b="0" i="0" u="none" strike="noStrike" kern="1200" cap="none" spc="-100" normalizeH="0" noProof="0" dirty="0" smtClean="0">
                <a:ln>
                  <a:noFill/>
                </a:ln>
                <a:solidFill>
                  <a:schemeClr val="accent1"/>
                </a:solidFill>
                <a:effectLst/>
                <a:uLnTx/>
                <a:uFillTx/>
                <a:latin typeface="+mj-lt"/>
                <a:ea typeface="+mj-ea"/>
                <a:cs typeface="+mj-cs"/>
              </a:rPr>
              <a:t> </a:t>
            </a:r>
            <a:r>
              <a:rPr lang="en-US" sz="3200" b="1" spc="-100" dirty="0" smtClean="0">
                <a:solidFill>
                  <a:schemeClr val="accent1"/>
                </a:solidFill>
                <a:latin typeface="+mj-lt"/>
                <a:ea typeface="+mj-ea"/>
                <a:cs typeface="+mj-cs"/>
              </a:rPr>
              <a:t>NOT</a:t>
            </a:r>
            <a:r>
              <a:rPr lang="en-US" sz="3200" b="1" u="sng" spc="-100" dirty="0" smtClean="0">
                <a:solidFill>
                  <a:schemeClr val="accent1"/>
                </a:solidFill>
                <a:latin typeface="+mj-lt"/>
                <a:ea typeface="+mj-ea"/>
                <a:cs typeface="+mj-cs"/>
              </a:rPr>
              <a:t> </a:t>
            </a:r>
            <a:r>
              <a:rPr kumimoji="0" lang="en-US" sz="3200" b="0" i="0" u="none" strike="noStrike" kern="1200" cap="none" spc="-100" normalizeH="0" baseline="0" noProof="0" dirty="0" smtClean="0">
                <a:ln>
                  <a:noFill/>
                </a:ln>
                <a:solidFill>
                  <a:schemeClr val="accent1"/>
                </a:solidFill>
                <a:effectLst/>
                <a:uLnTx/>
                <a:uFillTx/>
                <a:latin typeface="+mj-lt"/>
                <a:ea typeface="+mj-ea"/>
                <a:cs typeface="+mj-cs"/>
              </a:rPr>
              <a:t>to Do</a:t>
            </a:r>
            <a:endParaRPr kumimoji="0" lang="en-US" sz="3200" b="0" i="0" u="none" strike="noStrike" kern="1200" cap="none" spc="-10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 xmlns:p14="http://schemas.microsoft.com/office/powerpoint/2010/main" xmlns:mv="urn:schemas-microsoft-com:mac:vml" xmlns:mc="http://schemas.openxmlformats.org/markup-compatibility/2006" val="289521195"/>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Resources</a:t>
            </a:r>
            <a:endParaRPr lang="en-US" dirty="0"/>
          </a:p>
        </p:txBody>
      </p:sp>
      <p:sp>
        <p:nvSpPr>
          <p:cNvPr id="3" name="Text Placeholder 2"/>
          <p:cNvSpPr>
            <a:spLocks noGrp="1"/>
          </p:cNvSpPr>
          <p:nvPr>
            <p:ph type="body" sz="quarter" idx="11"/>
          </p:nvPr>
        </p:nvSpPr>
        <p:spPr>
          <a:xfrm>
            <a:off x="4800600" y="310896"/>
            <a:ext cx="4191000" cy="6208776"/>
          </a:xfrm>
        </p:spPr>
        <p:txBody>
          <a:bodyPr/>
          <a:lstStyle/>
          <a:p>
            <a:r>
              <a:rPr lang="en-US" sz="2400" dirty="0"/>
              <a:t>Have Charlene Li help you </a:t>
            </a:r>
            <a:r>
              <a:rPr lang="en-US" sz="2400" b="1" u="sng" dirty="0">
                <a:hlinkClick r:id="rId3"/>
              </a:rPr>
              <a:t>tap into the power of your </a:t>
            </a:r>
            <a:r>
              <a:rPr lang="en-US" sz="2400" b="1" u="sng" dirty="0" smtClean="0">
                <a:hlinkClick r:id="rId3"/>
              </a:rPr>
              <a:t>customers</a:t>
            </a:r>
            <a:endParaRPr lang="en-US" sz="2400" b="1" u="sng" dirty="0" smtClean="0"/>
          </a:p>
          <a:p>
            <a:endParaRPr lang="en-US" sz="2400" b="1" u="sng" dirty="0"/>
          </a:p>
          <a:p>
            <a:r>
              <a:rPr lang="en-US" sz="2400" dirty="0"/>
              <a:t>Learn the </a:t>
            </a:r>
            <a:r>
              <a:rPr lang="en-US" sz="2400" b="1" u="sng" dirty="0">
                <a:hlinkClick r:id="rId4"/>
              </a:rPr>
              <a:t>8 social media commandments </a:t>
            </a:r>
            <a:r>
              <a:rPr lang="en-US" sz="2400" dirty="0"/>
              <a:t>with </a:t>
            </a:r>
            <a:r>
              <a:rPr lang="en-US" sz="2400" dirty="0" smtClean="0"/>
              <a:t>Will </a:t>
            </a:r>
            <a:r>
              <a:rPr lang="en-US" sz="2400" dirty="0" err="1"/>
              <a:t>McInnes</a:t>
            </a:r>
            <a:endParaRPr lang="en-US" sz="2400" dirty="0"/>
          </a:p>
          <a:p>
            <a:endParaRPr lang="en-US" sz="2400" b="1" u="sng" dirty="0" smtClean="0"/>
          </a:p>
          <a:p>
            <a:r>
              <a:rPr lang="en-US" sz="2400" dirty="0" smtClean="0"/>
              <a:t>Learn about </a:t>
            </a:r>
            <a:r>
              <a:rPr lang="en-US" sz="2400" b="1" u="sng" dirty="0" smtClean="0">
                <a:hlinkClick r:id="rId5"/>
              </a:rPr>
              <a:t>the power of Web 2.0</a:t>
            </a:r>
            <a:endParaRPr lang="en-US" sz="2400" b="1" u="sng" dirty="0" smtClean="0"/>
          </a:p>
        </p:txBody>
      </p:sp>
      <p:sp>
        <p:nvSpPr>
          <p:cNvPr id="4" name="TextBox 3"/>
          <p:cNvSpPr txBox="1"/>
          <p:nvPr/>
        </p:nvSpPr>
        <p:spPr>
          <a:xfrm>
            <a:off x="5410200" y="6019800"/>
            <a:ext cx="3352800" cy="276999"/>
          </a:xfrm>
          <a:prstGeom prst="rect">
            <a:avLst/>
          </a:prstGeom>
          <a:noFill/>
        </p:spPr>
        <p:txBody>
          <a:bodyPr wrap="square" rtlCol="0">
            <a:spAutoFit/>
          </a:bodyPr>
          <a:lstStyle/>
          <a:p>
            <a:pPr algn="r"/>
            <a:r>
              <a:rPr lang="en-US" sz="1200" dirty="0" smtClean="0"/>
              <a:t>Partner log-in required</a:t>
            </a:r>
            <a:endParaRPr lang="en-US" sz="1200" dirty="0"/>
          </a:p>
        </p:txBody>
      </p:sp>
    </p:spTree>
    <p:extLst>
      <p:ext uri="{BB962C8B-B14F-4D97-AF65-F5344CB8AC3E}">
        <p14:creationId xmlns="" xmlns:p14="http://schemas.microsoft.com/office/powerpoint/2010/main" xmlns:mv="urn:schemas-microsoft-com:mac:vml" xmlns:mc="http://schemas.openxmlformats.org/markup-compatibility/2006" val="138099815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Resources</a:t>
            </a:r>
            <a:endParaRPr lang="en-US" dirty="0"/>
          </a:p>
        </p:txBody>
      </p:sp>
      <p:sp>
        <p:nvSpPr>
          <p:cNvPr id="3" name="Text Placeholder 2"/>
          <p:cNvSpPr>
            <a:spLocks noGrp="1"/>
          </p:cNvSpPr>
          <p:nvPr>
            <p:ph type="body" sz="quarter" idx="11"/>
          </p:nvPr>
        </p:nvSpPr>
        <p:spPr>
          <a:xfrm>
            <a:off x="4800600" y="310896"/>
            <a:ext cx="4191000" cy="6208776"/>
          </a:xfrm>
        </p:spPr>
        <p:txBody>
          <a:bodyPr/>
          <a:lstStyle/>
          <a:p>
            <a:pPr marL="342900" indent="-342900">
              <a:buFont typeface="Wingdings" pitchFamily="2" charset="2"/>
              <a:buChar char="§"/>
            </a:pPr>
            <a:r>
              <a:rPr lang="en-US" sz="2400" dirty="0" smtClean="0">
                <a:hlinkClick r:id="rId3"/>
              </a:rPr>
              <a:t>Social networking in plain English</a:t>
            </a:r>
            <a:endParaRPr lang="en-US" sz="2400" dirty="0" smtClean="0"/>
          </a:p>
          <a:p>
            <a:endParaRPr lang="en-US" sz="1200" dirty="0" smtClean="0"/>
          </a:p>
          <a:p>
            <a:pPr marL="342900" indent="-342900">
              <a:buFont typeface="Wingdings" pitchFamily="2" charset="2"/>
              <a:buChar char="§"/>
            </a:pPr>
            <a:r>
              <a:rPr lang="en-US" sz="2400" dirty="0" smtClean="0">
                <a:hlinkClick r:id="rId4"/>
              </a:rPr>
              <a:t>Marketing Profs</a:t>
            </a:r>
            <a:r>
              <a:rPr lang="en-US" sz="2400" dirty="0" smtClean="0"/>
              <a:t>: great best practices to use to market your products</a:t>
            </a:r>
          </a:p>
          <a:p>
            <a:endParaRPr lang="en-US" sz="1200" dirty="0" smtClean="0"/>
          </a:p>
          <a:p>
            <a:pPr marL="342900" indent="-342900">
              <a:buFont typeface="Wingdings" pitchFamily="2" charset="2"/>
              <a:buChar char="§"/>
            </a:pPr>
            <a:r>
              <a:rPr lang="en-US" sz="2400" dirty="0" smtClean="0">
                <a:hlinkClick r:id="rId5"/>
              </a:rPr>
              <a:t>Search Engine and Social Media Marketing</a:t>
            </a:r>
            <a:endParaRPr lang="en-US" sz="2400" dirty="0" smtClean="0"/>
          </a:p>
        </p:txBody>
      </p:sp>
    </p:spTree>
    <p:extLst>
      <p:ext uri="{BB962C8B-B14F-4D97-AF65-F5344CB8AC3E}">
        <p14:creationId xmlns="" xmlns:p14="http://schemas.microsoft.com/office/powerpoint/2010/main" xmlns:mv="urn:schemas-microsoft-com:mac:vml" xmlns:mc="http://schemas.openxmlformats.org/markup-compatibility/2006" val="275383199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4"/>
          <p:cNvSpPr>
            <a:spLocks noChangeArrowheads="1"/>
          </p:cNvSpPr>
          <p:nvPr/>
        </p:nvSpPr>
        <p:spPr bwMode="auto">
          <a:xfrm>
            <a:off x="0" y="1621003"/>
            <a:ext cx="9144000" cy="4728482"/>
          </a:xfrm>
          <a:prstGeom prst="rect">
            <a:avLst/>
          </a:prstGeom>
          <a:gradFill flip="none" rotWithShape="1">
            <a:gsLst>
              <a:gs pos="0">
                <a:schemeClr val="accent1">
                  <a:lumMod val="50000"/>
                  <a:alpha val="33000"/>
                </a:schemeClr>
              </a:gs>
              <a:gs pos="100000">
                <a:srgbClr val="000000">
                  <a:alpha val="0"/>
                </a:srgbClr>
              </a:gs>
            </a:gsLst>
            <a:lin ang="16200000" scaled="0"/>
            <a:tileRect/>
          </a:gradFill>
          <a:ln w="9525">
            <a:noFill/>
            <a:miter lim="800000"/>
            <a:headEnd/>
            <a:tailEnd/>
          </a:ln>
        </p:spPr>
        <p:txBody>
          <a:bodyPr wrap="none" anchor="ctr"/>
          <a:lstStyle/>
          <a:p>
            <a:pPr fontAlgn="auto">
              <a:spcBef>
                <a:spcPts val="0"/>
              </a:spcBef>
              <a:spcAft>
                <a:spcPts val="0"/>
              </a:spcAft>
              <a:defRPr/>
            </a:pPr>
            <a:endParaRPr lang="en-US" dirty="0">
              <a:solidFill>
                <a:srgbClr val="FFFFFF"/>
              </a:solidFill>
              <a:latin typeface="+mn-lt"/>
            </a:endParaRPr>
          </a:p>
        </p:txBody>
      </p:sp>
      <p:sp>
        <p:nvSpPr>
          <p:cNvPr id="10" name="Rounded Rectangle 9"/>
          <p:cNvSpPr/>
          <p:nvPr/>
        </p:nvSpPr>
        <p:spPr>
          <a:xfrm>
            <a:off x="3142248" y="1372096"/>
            <a:ext cx="2859505" cy="3913414"/>
          </a:xfrm>
          <a:prstGeom prst="roundRect">
            <a:avLst>
              <a:gd name="adj" fmla="val 3534"/>
            </a:avLst>
          </a:prstGeom>
          <a:gradFill flip="none" rotWithShape="1">
            <a:gsLst>
              <a:gs pos="10000">
                <a:schemeClr val="accent1">
                  <a:alpha val="62000"/>
                </a:schemeClr>
              </a:gs>
              <a:gs pos="88000">
                <a:schemeClr val="accent1">
                  <a:lumMod val="75000"/>
                  <a:alpha val="0"/>
                </a:schemeClr>
              </a:gs>
            </a:gsLst>
            <a:lin ang="5400000" scaled="1"/>
            <a:tileRect/>
          </a:gradFill>
          <a:ln w="12700" algn="ctr">
            <a:noFill/>
            <a:round/>
            <a:headEnd/>
            <a:tailEnd/>
          </a:ln>
          <a:effectLst/>
        </p:spPr>
        <p:txBody>
          <a:bodyPr wrap="none" lIns="73025" tIns="36511" rIns="73025" bIns="36511" anchor="ctr"/>
          <a:lstStyle/>
          <a:p>
            <a:pPr algn="l" rtl="0" eaLnBrk="0" fontAlgn="base" hangingPunct="0">
              <a:lnSpc>
                <a:spcPct val="95000"/>
              </a:lnSpc>
              <a:spcBef>
                <a:spcPct val="0"/>
              </a:spcBef>
              <a:spcAft>
                <a:spcPct val="0"/>
              </a:spcAft>
              <a:defRPr/>
            </a:pPr>
            <a:endParaRPr lang="en-US" b="1" kern="1200" dirty="0">
              <a:solidFill>
                <a:srgbClr val="FFFFFF"/>
              </a:solidFill>
              <a:latin typeface="Arial"/>
              <a:ea typeface="+mn-ea"/>
              <a:cs typeface="+mn-cs"/>
            </a:endParaRPr>
          </a:p>
        </p:txBody>
      </p:sp>
      <p:sp>
        <p:nvSpPr>
          <p:cNvPr id="13" name="Rounded Rectangle 12"/>
          <p:cNvSpPr/>
          <p:nvPr/>
        </p:nvSpPr>
        <p:spPr>
          <a:xfrm>
            <a:off x="242951" y="1371600"/>
            <a:ext cx="2859505" cy="3913414"/>
          </a:xfrm>
          <a:prstGeom prst="roundRect">
            <a:avLst>
              <a:gd name="adj" fmla="val 3534"/>
            </a:avLst>
          </a:prstGeom>
          <a:gradFill flip="none" rotWithShape="1">
            <a:gsLst>
              <a:gs pos="10000">
                <a:schemeClr val="accent1">
                  <a:alpha val="62000"/>
                </a:schemeClr>
              </a:gs>
              <a:gs pos="88000">
                <a:schemeClr val="accent1">
                  <a:lumMod val="75000"/>
                  <a:alpha val="0"/>
                </a:schemeClr>
              </a:gs>
            </a:gsLst>
            <a:lin ang="5400000" scaled="1"/>
            <a:tileRect/>
          </a:gradFill>
          <a:ln w="12700" algn="ctr">
            <a:noFill/>
            <a:round/>
            <a:headEnd/>
            <a:tailEnd/>
          </a:ln>
          <a:effectLst/>
        </p:spPr>
        <p:txBody>
          <a:bodyPr wrap="none" lIns="73025" tIns="36511" rIns="73025" bIns="36511" anchor="ctr"/>
          <a:lstStyle/>
          <a:p>
            <a:pPr algn="l" rtl="0" eaLnBrk="0" fontAlgn="base" hangingPunct="0">
              <a:lnSpc>
                <a:spcPct val="95000"/>
              </a:lnSpc>
              <a:spcBef>
                <a:spcPct val="0"/>
              </a:spcBef>
              <a:spcAft>
                <a:spcPct val="0"/>
              </a:spcAft>
              <a:defRPr/>
            </a:pPr>
            <a:endParaRPr lang="en-US" b="1" kern="1200" dirty="0">
              <a:solidFill>
                <a:srgbClr val="FFFFFF"/>
              </a:solidFill>
              <a:latin typeface="Arial"/>
              <a:ea typeface="+mn-ea"/>
              <a:cs typeface="+mn-cs"/>
            </a:endParaRPr>
          </a:p>
        </p:txBody>
      </p:sp>
      <p:cxnSp>
        <p:nvCxnSpPr>
          <p:cNvPr id="14" name="Straight Connector 13"/>
          <p:cNvCxnSpPr/>
          <p:nvPr/>
        </p:nvCxnSpPr>
        <p:spPr>
          <a:xfrm>
            <a:off x="374025" y="2605446"/>
            <a:ext cx="25973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242951" y="2403475"/>
            <a:ext cx="2743672" cy="3616325"/>
          </a:xfrm>
          <a:prstGeom prst="rect">
            <a:avLst/>
          </a:prstGeom>
        </p:spPr>
        <p:txBody>
          <a:bodyPr vert="horz" lIns="91440" tIns="45720" rIns="91440" bIns="45720" rtlCol="0">
            <a:noAutofit/>
          </a:bodyPr>
          <a:lstStyle/>
          <a:p>
            <a:pPr>
              <a:spcBef>
                <a:spcPts val="600"/>
              </a:spcBef>
              <a:buClr>
                <a:srgbClr val="FFFFFF"/>
              </a:buClr>
            </a:pPr>
            <a:endParaRPr lang="en-US" sz="1200" dirty="0" smtClean="0">
              <a:solidFill>
                <a:schemeClr val="tx2">
                  <a:lumMod val="50000"/>
                </a:schemeClr>
              </a:solidFill>
            </a:endParaRPr>
          </a:p>
          <a:p>
            <a:pPr marL="231775" indent="-231775">
              <a:spcBef>
                <a:spcPts val="600"/>
              </a:spcBef>
              <a:buClr>
                <a:srgbClr val="FFFFFF"/>
              </a:buClr>
              <a:buFont typeface="Wingdings" pitchFamily="2" charset="2"/>
              <a:buChar char="§"/>
            </a:pPr>
            <a:r>
              <a:rPr lang="en-US" sz="2000" dirty="0" smtClean="0">
                <a:solidFill>
                  <a:schemeClr val="tx2">
                    <a:lumMod val="50000"/>
                  </a:schemeClr>
                </a:solidFill>
              </a:rPr>
              <a:t>Polls, questions, customer feedback</a:t>
            </a:r>
          </a:p>
          <a:p>
            <a:pPr marL="231775" indent="-231775">
              <a:spcBef>
                <a:spcPts val="600"/>
              </a:spcBef>
              <a:buClr>
                <a:srgbClr val="FFFFFF"/>
              </a:buClr>
              <a:buFont typeface="Wingdings" pitchFamily="2" charset="2"/>
              <a:buChar char="§"/>
            </a:pPr>
            <a:r>
              <a:rPr lang="en-US" sz="2000" dirty="0" smtClean="0">
                <a:solidFill>
                  <a:schemeClr val="tx2">
                    <a:lumMod val="50000"/>
                  </a:schemeClr>
                </a:solidFill>
              </a:rPr>
              <a:t>Corporate reputation</a:t>
            </a:r>
          </a:p>
          <a:p>
            <a:pPr marL="231775" indent="-231775">
              <a:spcBef>
                <a:spcPts val="600"/>
              </a:spcBef>
              <a:buClr>
                <a:srgbClr val="FFFFFF"/>
              </a:buClr>
              <a:buFont typeface="Wingdings" pitchFamily="2" charset="2"/>
              <a:buChar char="§"/>
            </a:pPr>
            <a:r>
              <a:rPr lang="en-US" sz="2000" dirty="0" smtClean="0">
                <a:solidFill>
                  <a:schemeClr val="tx2">
                    <a:lumMod val="50000"/>
                  </a:schemeClr>
                </a:solidFill>
              </a:rPr>
              <a:t>Conversations</a:t>
            </a:r>
          </a:p>
          <a:p>
            <a:pPr marL="231775" indent="-231775">
              <a:spcBef>
                <a:spcPts val="600"/>
              </a:spcBef>
              <a:buClr>
                <a:srgbClr val="FFFFFF"/>
              </a:buClr>
              <a:buFont typeface="Wingdings" pitchFamily="2" charset="2"/>
              <a:buChar char="§"/>
            </a:pPr>
            <a:r>
              <a:rPr lang="en-US" sz="2000" dirty="0" smtClean="0">
                <a:solidFill>
                  <a:schemeClr val="tx2">
                    <a:lumMod val="50000"/>
                  </a:schemeClr>
                </a:solidFill>
              </a:rPr>
              <a:t>Customer relationships</a:t>
            </a:r>
          </a:p>
        </p:txBody>
      </p:sp>
      <p:sp>
        <p:nvSpPr>
          <p:cNvPr id="17" name="Rectangle 16"/>
          <p:cNvSpPr/>
          <p:nvPr/>
        </p:nvSpPr>
        <p:spPr>
          <a:xfrm>
            <a:off x="389265" y="1910989"/>
            <a:ext cx="2597358" cy="461665"/>
          </a:xfrm>
          <a:prstGeom prst="rect">
            <a:avLst/>
          </a:prstGeom>
        </p:spPr>
        <p:txBody>
          <a:bodyPr wrap="square">
            <a:spAutoFit/>
          </a:bodyPr>
          <a:lstStyle/>
          <a:p>
            <a:pPr algn="ctr">
              <a:buClr>
                <a:srgbClr val="FFFFFF"/>
              </a:buClr>
            </a:pPr>
            <a:r>
              <a:rPr lang="en-US" sz="2400" b="1" dirty="0" smtClean="0">
                <a:solidFill>
                  <a:schemeClr val="tx2">
                    <a:lumMod val="50000"/>
                  </a:schemeClr>
                </a:solidFill>
              </a:rPr>
              <a:t>Qualitative</a:t>
            </a:r>
          </a:p>
        </p:txBody>
      </p:sp>
      <p:sp>
        <p:nvSpPr>
          <p:cNvPr id="18" name="Rectangle 17"/>
          <p:cNvSpPr/>
          <p:nvPr/>
        </p:nvSpPr>
        <p:spPr>
          <a:xfrm>
            <a:off x="3257207" y="1929463"/>
            <a:ext cx="2597358" cy="461665"/>
          </a:xfrm>
          <a:prstGeom prst="rect">
            <a:avLst/>
          </a:prstGeom>
        </p:spPr>
        <p:txBody>
          <a:bodyPr wrap="square">
            <a:spAutoFit/>
          </a:bodyPr>
          <a:lstStyle/>
          <a:p>
            <a:pPr algn="ctr">
              <a:spcBef>
                <a:spcPts val="600"/>
              </a:spcBef>
              <a:buClr>
                <a:srgbClr val="FFFFFF"/>
              </a:buClr>
            </a:pPr>
            <a:r>
              <a:rPr lang="en-US" sz="2400" b="1" dirty="0" smtClean="0">
                <a:solidFill>
                  <a:schemeClr val="tx2">
                    <a:lumMod val="50000"/>
                  </a:schemeClr>
                </a:solidFill>
              </a:rPr>
              <a:t>Quantitative</a:t>
            </a:r>
          </a:p>
        </p:txBody>
      </p:sp>
      <p:sp>
        <p:nvSpPr>
          <p:cNvPr id="20" name="Rounded Rectangle 19"/>
          <p:cNvSpPr/>
          <p:nvPr/>
        </p:nvSpPr>
        <p:spPr>
          <a:xfrm>
            <a:off x="6041545" y="1372096"/>
            <a:ext cx="2859505" cy="3913414"/>
          </a:xfrm>
          <a:prstGeom prst="roundRect">
            <a:avLst>
              <a:gd name="adj" fmla="val 3534"/>
            </a:avLst>
          </a:prstGeom>
          <a:gradFill flip="none" rotWithShape="1">
            <a:gsLst>
              <a:gs pos="10000">
                <a:schemeClr val="accent1">
                  <a:alpha val="62000"/>
                </a:schemeClr>
              </a:gs>
              <a:gs pos="88000">
                <a:schemeClr val="accent1">
                  <a:lumMod val="75000"/>
                  <a:alpha val="0"/>
                </a:schemeClr>
              </a:gs>
            </a:gsLst>
            <a:lin ang="5400000" scaled="1"/>
            <a:tileRect/>
          </a:gradFill>
          <a:ln w="12700" algn="ctr">
            <a:noFill/>
            <a:round/>
            <a:headEnd/>
            <a:tailEnd/>
          </a:ln>
          <a:effectLst/>
        </p:spPr>
        <p:txBody>
          <a:bodyPr wrap="none" lIns="73025" tIns="36511" rIns="73025" bIns="36511" anchor="ctr"/>
          <a:lstStyle/>
          <a:p>
            <a:pPr algn="l" rtl="0" eaLnBrk="0" fontAlgn="base" hangingPunct="0">
              <a:lnSpc>
                <a:spcPct val="95000"/>
              </a:lnSpc>
              <a:spcBef>
                <a:spcPct val="0"/>
              </a:spcBef>
              <a:spcAft>
                <a:spcPct val="0"/>
              </a:spcAft>
              <a:defRPr/>
            </a:pPr>
            <a:endParaRPr lang="en-US" b="1" kern="1200" dirty="0">
              <a:solidFill>
                <a:srgbClr val="FFFFFF"/>
              </a:solidFill>
              <a:latin typeface="Arial"/>
              <a:ea typeface="+mn-ea"/>
              <a:cs typeface="+mn-cs"/>
            </a:endParaRPr>
          </a:p>
        </p:txBody>
      </p:sp>
      <p:cxnSp>
        <p:nvCxnSpPr>
          <p:cNvPr id="24" name="Straight Connector 23"/>
          <p:cNvCxnSpPr/>
          <p:nvPr/>
        </p:nvCxnSpPr>
        <p:spPr>
          <a:xfrm>
            <a:off x="3257207" y="2605446"/>
            <a:ext cx="25973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3257207" y="2403475"/>
            <a:ext cx="2597358" cy="3616325"/>
          </a:xfrm>
          <a:prstGeom prst="rect">
            <a:avLst/>
          </a:prstGeom>
        </p:spPr>
        <p:txBody>
          <a:bodyPr vert="horz" lIns="91440" tIns="45720" rIns="91440" bIns="45720" rtlCol="0">
            <a:noAutofit/>
          </a:bodyPr>
          <a:lstStyle/>
          <a:p>
            <a:pPr>
              <a:spcBef>
                <a:spcPts val="600"/>
              </a:spcBef>
              <a:buClr>
                <a:srgbClr val="FFFFFF"/>
              </a:buClr>
            </a:pPr>
            <a:endParaRPr lang="en-US" sz="1200" dirty="0" smtClean="0">
              <a:solidFill>
                <a:schemeClr val="tx2">
                  <a:lumMod val="50000"/>
                </a:schemeClr>
              </a:solidFill>
            </a:endParaRPr>
          </a:p>
          <a:p>
            <a:pPr marL="231775" indent="-231775">
              <a:lnSpc>
                <a:spcPct val="150000"/>
              </a:lnSpc>
              <a:spcBef>
                <a:spcPts val="600"/>
              </a:spcBef>
              <a:buClr>
                <a:srgbClr val="FFFFFF"/>
              </a:buClr>
              <a:buFont typeface="Wingdings" pitchFamily="2" charset="2"/>
              <a:buChar char="§"/>
            </a:pPr>
            <a:r>
              <a:rPr lang="en-US" sz="2000" dirty="0" smtClean="0">
                <a:solidFill>
                  <a:schemeClr val="tx2">
                    <a:lumMod val="50000"/>
                  </a:schemeClr>
                </a:solidFill>
              </a:rPr>
              <a:t>Online traffic</a:t>
            </a:r>
          </a:p>
          <a:p>
            <a:pPr marL="231775" indent="-231775">
              <a:spcBef>
                <a:spcPts val="600"/>
              </a:spcBef>
              <a:buClr>
                <a:srgbClr val="FFFFFF"/>
              </a:buClr>
              <a:buFont typeface="Wingdings" pitchFamily="2" charset="2"/>
              <a:buChar char="§"/>
            </a:pPr>
            <a:r>
              <a:rPr lang="en-US" sz="2000" dirty="0" smtClean="0">
                <a:solidFill>
                  <a:schemeClr val="tx2">
                    <a:lumMod val="50000"/>
                  </a:schemeClr>
                </a:solidFill>
              </a:rPr>
              <a:t>New leads generated</a:t>
            </a:r>
          </a:p>
          <a:p>
            <a:pPr marL="231775" indent="-231775">
              <a:spcBef>
                <a:spcPts val="600"/>
              </a:spcBef>
              <a:buClr>
                <a:srgbClr val="FFFFFF"/>
              </a:buClr>
              <a:buFont typeface="Wingdings" pitchFamily="2" charset="2"/>
              <a:buChar char="§"/>
            </a:pPr>
            <a:r>
              <a:rPr lang="en-US" sz="2000" dirty="0" smtClean="0">
                <a:solidFill>
                  <a:schemeClr val="tx2">
                    <a:lumMod val="50000"/>
                  </a:schemeClr>
                </a:solidFill>
              </a:rPr>
              <a:t>Lead closure rates</a:t>
            </a:r>
          </a:p>
          <a:p>
            <a:pPr marL="688975" lvl="1" indent="-231775">
              <a:spcBef>
                <a:spcPts val="600"/>
              </a:spcBef>
              <a:buClr>
                <a:srgbClr val="FFFFFF"/>
              </a:buClr>
              <a:buFont typeface="Wingdings" pitchFamily="2" charset="2"/>
              <a:buChar char="§"/>
            </a:pPr>
            <a:endParaRPr lang="en-US" sz="1600" dirty="0" smtClean="0">
              <a:solidFill>
                <a:schemeClr val="tx2">
                  <a:lumMod val="50000"/>
                </a:schemeClr>
              </a:solidFill>
            </a:endParaRPr>
          </a:p>
        </p:txBody>
      </p:sp>
      <p:cxnSp>
        <p:nvCxnSpPr>
          <p:cNvPr id="26" name="Straight Connector 25"/>
          <p:cNvCxnSpPr/>
          <p:nvPr/>
        </p:nvCxnSpPr>
        <p:spPr>
          <a:xfrm>
            <a:off x="6157881" y="2605446"/>
            <a:ext cx="25973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6157881" y="2409505"/>
            <a:ext cx="2597358" cy="3616325"/>
          </a:xfrm>
          <a:prstGeom prst="rect">
            <a:avLst/>
          </a:prstGeom>
        </p:spPr>
        <p:txBody>
          <a:bodyPr vert="horz" lIns="91440" tIns="45720" rIns="91440" bIns="45720" rtlCol="0">
            <a:noAutofit/>
          </a:bodyPr>
          <a:lstStyle/>
          <a:p>
            <a:pPr>
              <a:spcBef>
                <a:spcPts val="600"/>
              </a:spcBef>
              <a:buClr>
                <a:srgbClr val="FFFFFF"/>
              </a:buClr>
            </a:pPr>
            <a:endParaRPr lang="en-US" sz="1200" dirty="0">
              <a:solidFill>
                <a:schemeClr val="tx2">
                  <a:lumMod val="50000"/>
                </a:schemeClr>
              </a:solidFill>
            </a:endParaRPr>
          </a:p>
          <a:p>
            <a:pPr marL="231775" indent="-231775">
              <a:spcBef>
                <a:spcPts val="600"/>
              </a:spcBef>
              <a:buClr>
                <a:srgbClr val="FFFFFF"/>
              </a:buClr>
              <a:buFont typeface="Wingdings" pitchFamily="2" charset="2"/>
              <a:buChar char="§"/>
            </a:pPr>
            <a:r>
              <a:rPr lang="en-US" sz="2000" dirty="0" smtClean="0">
                <a:solidFill>
                  <a:schemeClr val="tx2">
                    <a:lumMod val="50000"/>
                  </a:schemeClr>
                </a:solidFill>
              </a:rPr>
              <a:t>Correlations (sales and engagement)</a:t>
            </a:r>
          </a:p>
          <a:p>
            <a:pPr marL="231775" indent="-231775">
              <a:lnSpc>
                <a:spcPct val="150000"/>
              </a:lnSpc>
              <a:spcBef>
                <a:spcPts val="600"/>
              </a:spcBef>
              <a:buClr>
                <a:srgbClr val="FFFFFF"/>
              </a:buClr>
              <a:buFont typeface="Wingdings" pitchFamily="2" charset="2"/>
              <a:buChar char="§"/>
            </a:pPr>
            <a:r>
              <a:rPr lang="en-US" sz="2000" dirty="0" smtClean="0">
                <a:solidFill>
                  <a:schemeClr val="tx2">
                    <a:lumMod val="50000"/>
                  </a:schemeClr>
                </a:solidFill>
              </a:rPr>
              <a:t>Net new customers</a:t>
            </a:r>
          </a:p>
          <a:p>
            <a:pPr marL="231775" indent="-231775">
              <a:spcBef>
                <a:spcPts val="600"/>
              </a:spcBef>
              <a:buClr>
                <a:srgbClr val="FFFFFF"/>
              </a:buClr>
              <a:buFont typeface="Wingdings" pitchFamily="2" charset="2"/>
              <a:buChar char="§"/>
            </a:pPr>
            <a:r>
              <a:rPr lang="en-US" sz="2000" dirty="0" smtClean="0">
                <a:solidFill>
                  <a:schemeClr val="tx2">
                    <a:lumMod val="50000"/>
                  </a:schemeClr>
                </a:solidFill>
              </a:rPr>
              <a:t>Promotional code redemptions</a:t>
            </a:r>
          </a:p>
          <a:p>
            <a:pPr marL="231775" indent="-231775">
              <a:spcBef>
                <a:spcPts val="600"/>
              </a:spcBef>
              <a:buClr>
                <a:srgbClr val="FFFFFF"/>
              </a:buClr>
              <a:buFont typeface="Wingdings" pitchFamily="2" charset="2"/>
              <a:buChar char="§"/>
            </a:pPr>
            <a:r>
              <a:rPr lang="en-US" sz="2000" dirty="0" smtClean="0">
                <a:solidFill>
                  <a:schemeClr val="tx2">
                    <a:lumMod val="50000"/>
                  </a:schemeClr>
                </a:solidFill>
              </a:rPr>
              <a:t>Proactive issue resolution</a:t>
            </a:r>
          </a:p>
          <a:p>
            <a:pPr>
              <a:spcBef>
                <a:spcPts val="600"/>
              </a:spcBef>
              <a:buClr>
                <a:srgbClr val="FFFFFF"/>
              </a:buClr>
            </a:pPr>
            <a:endParaRPr lang="en-US" sz="2000" dirty="0">
              <a:solidFill>
                <a:schemeClr val="tx2">
                  <a:lumMod val="50000"/>
                </a:schemeClr>
              </a:solidFill>
            </a:endParaRPr>
          </a:p>
        </p:txBody>
      </p:sp>
      <p:sp>
        <p:nvSpPr>
          <p:cNvPr id="28" name="Rectangle 27"/>
          <p:cNvSpPr/>
          <p:nvPr/>
        </p:nvSpPr>
        <p:spPr>
          <a:xfrm>
            <a:off x="6115452" y="1548474"/>
            <a:ext cx="2639787" cy="830997"/>
          </a:xfrm>
          <a:prstGeom prst="rect">
            <a:avLst/>
          </a:prstGeom>
        </p:spPr>
        <p:txBody>
          <a:bodyPr wrap="square">
            <a:spAutoFit/>
          </a:bodyPr>
          <a:lstStyle/>
          <a:p>
            <a:pPr algn="ctr">
              <a:spcBef>
                <a:spcPts val="600"/>
              </a:spcBef>
              <a:buClr>
                <a:srgbClr val="FFFFFF"/>
              </a:buClr>
            </a:pPr>
            <a:r>
              <a:rPr lang="en-US" sz="2400" b="1" dirty="0" smtClean="0">
                <a:solidFill>
                  <a:schemeClr val="tx2">
                    <a:lumMod val="50000"/>
                  </a:schemeClr>
                </a:solidFill>
              </a:rPr>
              <a:t>Return on Investment (ROI)</a:t>
            </a:r>
          </a:p>
        </p:txBody>
      </p:sp>
      <p:sp>
        <p:nvSpPr>
          <p:cNvPr id="2" name="TextBox 1"/>
          <p:cNvSpPr txBox="1"/>
          <p:nvPr/>
        </p:nvSpPr>
        <p:spPr>
          <a:xfrm>
            <a:off x="0" y="5840959"/>
            <a:ext cx="9143999" cy="369332"/>
          </a:xfrm>
          <a:prstGeom prst="rect">
            <a:avLst/>
          </a:prstGeom>
          <a:noFill/>
        </p:spPr>
        <p:txBody>
          <a:bodyPr wrap="square" rtlCol="0">
            <a:spAutoFit/>
          </a:bodyPr>
          <a:lstStyle/>
          <a:p>
            <a:pPr algn="ctr"/>
            <a:r>
              <a:rPr lang="en-US" b="1" dirty="0" smtClean="0">
                <a:hlinkClick r:id="rId3"/>
              </a:rPr>
              <a:t>Google Analytics</a:t>
            </a:r>
            <a:r>
              <a:rPr lang="en-US" b="1" dirty="0" smtClean="0"/>
              <a:t>     </a:t>
            </a:r>
            <a:r>
              <a:rPr lang="en-US" b="1" dirty="0" err="1" smtClean="0">
                <a:hlinkClick r:id="rId4" action="ppaction://hlinkfile"/>
              </a:rPr>
              <a:t>Feedburner</a:t>
            </a:r>
            <a:r>
              <a:rPr lang="en-US" b="1" dirty="0" smtClean="0"/>
              <a:t>     </a:t>
            </a:r>
            <a:r>
              <a:rPr lang="en-US" b="1" dirty="0" err="1" smtClean="0">
                <a:hlinkClick r:id="rId5"/>
              </a:rPr>
              <a:t>Xinu</a:t>
            </a:r>
            <a:r>
              <a:rPr lang="en-US" b="1" dirty="0" smtClean="0"/>
              <a:t>     </a:t>
            </a:r>
            <a:r>
              <a:rPr lang="en-US" b="1" dirty="0" err="1" smtClean="0">
                <a:hlinkClick r:id="rId6"/>
              </a:rPr>
              <a:t>SocialMiner</a:t>
            </a:r>
            <a:r>
              <a:rPr lang="en-US" b="1" dirty="0" smtClean="0">
                <a:hlinkClick r:id="rId6"/>
              </a:rPr>
              <a:t>  </a:t>
            </a:r>
            <a:endParaRPr lang="en-US" dirty="0"/>
          </a:p>
        </p:txBody>
      </p:sp>
      <p:sp>
        <p:nvSpPr>
          <p:cNvPr id="3" name="TextBox 2"/>
          <p:cNvSpPr txBox="1"/>
          <p:nvPr/>
        </p:nvSpPr>
        <p:spPr>
          <a:xfrm>
            <a:off x="3581400" y="5441298"/>
            <a:ext cx="2057400" cy="381000"/>
          </a:xfrm>
          <a:prstGeom prst="rect">
            <a:avLst/>
          </a:prstGeom>
          <a:noFill/>
        </p:spPr>
        <p:txBody>
          <a:bodyPr wrap="square" rtlCol="0">
            <a:spAutoFit/>
          </a:bodyPr>
          <a:lstStyle/>
          <a:p>
            <a:pPr algn="ctr"/>
            <a:r>
              <a:rPr lang="en-US" b="1" dirty="0" smtClean="0">
                <a:solidFill>
                  <a:srgbClr val="002060"/>
                </a:solidFill>
              </a:rPr>
              <a:t>TOOLS</a:t>
            </a:r>
            <a:endParaRPr lang="en-US" b="1" dirty="0">
              <a:solidFill>
                <a:srgbClr val="002060"/>
              </a:solidFill>
            </a:endParaRPr>
          </a:p>
        </p:txBody>
      </p:sp>
      <p:sp>
        <p:nvSpPr>
          <p:cNvPr id="22" name="Title 1"/>
          <p:cNvSpPr>
            <a:spLocks noGrp="1"/>
          </p:cNvSpPr>
          <p:nvPr>
            <p:ph type="title"/>
          </p:nvPr>
        </p:nvSpPr>
        <p:spPr>
          <a:xfrm>
            <a:off x="246972" y="304800"/>
            <a:ext cx="8567244" cy="838200"/>
          </a:xfrm>
        </p:spPr>
        <p:txBody>
          <a:bodyPr/>
          <a:lstStyle/>
          <a:p>
            <a:r>
              <a:rPr lang="en-US" sz="3600" dirty="0" smtClean="0">
                <a:solidFill>
                  <a:schemeClr val="accent1"/>
                </a:solidFill>
              </a:rPr>
              <a:t>Measuring Success</a:t>
            </a:r>
            <a:endParaRPr lang="en-US" sz="3600" dirty="0">
              <a:solidFill>
                <a:schemeClr val="accent1"/>
              </a:solidFill>
            </a:endParaRPr>
          </a:p>
        </p:txBody>
      </p:sp>
    </p:spTree>
    <p:extLst>
      <p:ext uri="{BB962C8B-B14F-4D97-AF65-F5344CB8AC3E}">
        <p14:creationId xmlns="" xmlns:p14="http://schemas.microsoft.com/office/powerpoint/2010/main" xmlns:mv="urn:schemas-microsoft-com:mac:vml" xmlns:mc="http://schemas.openxmlformats.org/markup-compatibility/2006" val="416777140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154" y="1339850"/>
          <a:ext cx="8578852" cy="4481830"/>
        </p:xfrm>
        <a:graphic>
          <a:graphicData uri="http://schemas.openxmlformats.org/drawingml/2006/table">
            <a:tbl>
              <a:tblPr firstRow="1" bandRow="1">
                <a:tableStyleId>{69012ECD-51FC-41F1-AA8D-1B2483CD663E}</a:tableStyleId>
              </a:tblPr>
              <a:tblGrid>
                <a:gridCol w="1162496"/>
                <a:gridCol w="7416356"/>
              </a:tblGrid>
              <a:tr h="370840">
                <a:tc>
                  <a:txBody>
                    <a:bodyPr/>
                    <a:lstStyle/>
                    <a:p>
                      <a:pPr algn="ctr"/>
                      <a:r>
                        <a:rPr lang="en-US" sz="2400" dirty="0" smtClean="0">
                          <a:solidFill>
                            <a:schemeClr val="bg2"/>
                          </a:solidFill>
                        </a:rPr>
                        <a:t>Week</a:t>
                      </a:r>
                      <a:endParaRPr lang="en-US" sz="2400" dirty="0">
                        <a:solidFill>
                          <a:schemeClr val="bg2"/>
                        </a:solidFill>
                      </a:endParaRPr>
                    </a:p>
                  </a:txBody>
                  <a:tcPr/>
                </a:tc>
                <a:tc>
                  <a:txBody>
                    <a:bodyPr/>
                    <a:lstStyle/>
                    <a:p>
                      <a:r>
                        <a:rPr lang="en-US" sz="2400" dirty="0" smtClean="0">
                          <a:solidFill>
                            <a:schemeClr val="bg2"/>
                          </a:solidFill>
                        </a:rPr>
                        <a:t>Deliverable/Activity</a:t>
                      </a:r>
                      <a:endParaRPr lang="en-US" sz="2400" dirty="0">
                        <a:solidFill>
                          <a:schemeClr val="bg2"/>
                        </a:solidFill>
                      </a:endParaRPr>
                    </a:p>
                  </a:txBody>
                  <a:tcPr/>
                </a:tc>
              </a:tr>
              <a:tr h="1098550">
                <a:tc>
                  <a:txBody>
                    <a:bodyPr/>
                    <a:lstStyle/>
                    <a:p>
                      <a:pPr algn="ctr"/>
                      <a:r>
                        <a:rPr lang="en-US" sz="2000" b="1" dirty="0" smtClean="0">
                          <a:solidFill>
                            <a:srgbClr val="002060"/>
                          </a:solidFill>
                        </a:rPr>
                        <a:t>1-2</a:t>
                      </a:r>
                      <a:endParaRPr lang="en-US" sz="2000" b="1" dirty="0">
                        <a:solidFill>
                          <a:srgbClr val="002060"/>
                        </a:solidFill>
                      </a:endParaRPr>
                    </a:p>
                  </a:txBody>
                  <a:tcPr anchor="ctr"/>
                </a:tc>
                <a:tc>
                  <a:txBody>
                    <a:bodyPr/>
                    <a:lstStyle/>
                    <a:p>
                      <a:pPr>
                        <a:buFont typeface="Wingdings" pitchFamily="2" charset="2"/>
                        <a:buChar char="§"/>
                      </a:pPr>
                      <a:r>
                        <a:rPr lang="en-US" sz="2000" dirty="0" smtClean="0">
                          <a:solidFill>
                            <a:srgbClr val="002060"/>
                          </a:solidFill>
                        </a:rPr>
                        <a:t> Strategy.</a:t>
                      </a:r>
                      <a:r>
                        <a:rPr lang="en-US" sz="2000" baseline="0" dirty="0" smtClean="0">
                          <a:solidFill>
                            <a:srgbClr val="002060"/>
                          </a:solidFill>
                        </a:rPr>
                        <a:t> </a:t>
                      </a:r>
                      <a:r>
                        <a:rPr lang="en-US" sz="2000" dirty="0" smtClean="0">
                          <a:solidFill>
                            <a:srgbClr val="002060"/>
                          </a:solidFill>
                        </a:rPr>
                        <a:t>Define your audience, research social media platforms, and develop your strategy.</a:t>
                      </a:r>
                      <a:endParaRPr lang="en-US" sz="2000" baseline="0" dirty="0" smtClean="0">
                        <a:solidFill>
                          <a:srgbClr val="002060"/>
                        </a:solidFill>
                      </a:endParaRPr>
                    </a:p>
                    <a:p>
                      <a:pPr>
                        <a:buFont typeface="Wingdings" pitchFamily="2" charset="2"/>
                        <a:buChar char="§"/>
                      </a:pPr>
                      <a:r>
                        <a:rPr lang="en-US" sz="2000" baseline="0" dirty="0" smtClean="0">
                          <a:solidFill>
                            <a:srgbClr val="002060"/>
                          </a:solidFill>
                        </a:rPr>
                        <a:t> Plan. </a:t>
                      </a:r>
                      <a:r>
                        <a:rPr lang="en-US" sz="2000" dirty="0" smtClean="0">
                          <a:solidFill>
                            <a:srgbClr val="002060"/>
                          </a:solidFill>
                        </a:rPr>
                        <a:t>Think through your plan</a:t>
                      </a:r>
                      <a:r>
                        <a:rPr lang="en-US" sz="2000" baseline="0" dirty="0" smtClean="0">
                          <a:solidFill>
                            <a:srgbClr val="002060"/>
                          </a:solidFill>
                        </a:rPr>
                        <a:t> </a:t>
                      </a:r>
                      <a:r>
                        <a:rPr lang="en-US" sz="2000" dirty="0" smtClean="0">
                          <a:solidFill>
                            <a:srgbClr val="002060"/>
                          </a:solidFill>
                        </a:rPr>
                        <a:t>carefully.</a:t>
                      </a:r>
                    </a:p>
                  </a:txBody>
                  <a:tcPr/>
                </a:tc>
              </a:tr>
              <a:tr h="1388110">
                <a:tc>
                  <a:txBody>
                    <a:bodyPr/>
                    <a:lstStyle/>
                    <a:p>
                      <a:pPr algn="ctr"/>
                      <a:r>
                        <a:rPr lang="en-US" sz="2000" b="1" dirty="0" smtClean="0">
                          <a:solidFill>
                            <a:srgbClr val="002060"/>
                          </a:solidFill>
                        </a:rPr>
                        <a:t>2-4</a:t>
                      </a:r>
                      <a:endParaRPr lang="en-US" sz="2000" b="1" dirty="0">
                        <a:solidFill>
                          <a:srgbClr val="002060"/>
                        </a:solidFill>
                      </a:endParaRPr>
                    </a:p>
                  </a:txBody>
                  <a:tcPr anchor="ctr"/>
                </a:tc>
                <a:tc>
                  <a:txBody>
                    <a:bodyPr/>
                    <a:lstStyle/>
                    <a:p>
                      <a:pPr algn="l">
                        <a:buFont typeface="Wingdings" pitchFamily="2" charset="2"/>
                        <a:buChar char="§"/>
                      </a:pPr>
                      <a:r>
                        <a:rPr lang="en-US" sz="2000" dirty="0" smtClean="0">
                          <a:solidFill>
                            <a:srgbClr val="002060"/>
                          </a:solidFill>
                        </a:rPr>
                        <a:t> Staffing. Choose the right people.</a:t>
                      </a:r>
                    </a:p>
                    <a:p>
                      <a:pPr algn="l">
                        <a:buFont typeface="Wingdings" pitchFamily="2" charset="2"/>
                        <a:buChar char="§"/>
                      </a:pPr>
                      <a:r>
                        <a:rPr lang="en-US" sz="2000" baseline="0" dirty="0" smtClean="0">
                          <a:solidFill>
                            <a:srgbClr val="002060"/>
                          </a:solidFill>
                        </a:rPr>
                        <a:t> </a:t>
                      </a:r>
                      <a:r>
                        <a:rPr lang="en-US" sz="2000" dirty="0" smtClean="0">
                          <a:solidFill>
                            <a:srgbClr val="002060"/>
                          </a:solidFill>
                        </a:rPr>
                        <a:t>Guidelines.</a:t>
                      </a:r>
                      <a:r>
                        <a:rPr lang="en-US" sz="2000" baseline="0" dirty="0" smtClean="0">
                          <a:solidFill>
                            <a:srgbClr val="002060"/>
                          </a:solidFill>
                        </a:rPr>
                        <a:t> D</a:t>
                      </a:r>
                      <a:r>
                        <a:rPr lang="en-US" sz="2000" dirty="0" smtClean="0">
                          <a:solidFill>
                            <a:srgbClr val="002060"/>
                          </a:solidFill>
                        </a:rPr>
                        <a:t>evelop a social media policy</a:t>
                      </a:r>
                      <a:r>
                        <a:rPr lang="en-US" sz="2000" baseline="0" dirty="0" smtClean="0">
                          <a:solidFill>
                            <a:srgbClr val="002060"/>
                          </a:solidFill>
                        </a:rPr>
                        <a:t> and </a:t>
                      </a:r>
                      <a:r>
                        <a:rPr lang="en-US" sz="2000" dirty="0" smtClean="0">
                          <a:solidFill>
                            <a:srgbClr val="002060"/>
                          </a:solidFill>
                        </a:rPr>
                        <a:t>a common set of matching orders.</a:t>
                      </a:r>
                    </a:p>
                    <a:p>
                      <a:pPr algn="l">
                        <a:buFont typeface="Wingdings" pitchFamily="2" charset="2"/>
                        <a:buChar char="§"/>
                      </a:pPr>
                      <a:r>
                        <a:rPr lang="en-US" sz="2000" baseline="0" dirty="0" smtClean="0">
                          <a:solidFill>
                            <a:srgbClr val="002060"/>
                          </a:solidFill>
                        </a:rPr>
                        <a:t> </a:t>
                      </a:r>
                      <a:r>
                        <a:rPr lang="en-US" sz="2000" dirty="0" smtClean="0">
                          <a:solidFill>
                            <a:srgbClr val="002060"/>
                          </a:solidFill>
                        </a:rPr>
                        <a:t>Measurement.</a:t>
                      </a:r>
                      <a:r>
                        <a:rPr lang="en-US" sz="2000" baseline="0" dirty="0" smtClean="0">
                          <a:solidFill>
                            <a:srgbClr val="002060"/>
                          </a:solidFill>
                        </a:rPr>
                        <a:t> D</a:t>
                      </a:r>
                      <a:r>
                        <a:rPr lang="en-US" sz="2000" dirty="0" smtClean="0">
                          <a:solidFill>
                            <a:srgbClr val="002060"/>
                          </a:solidFill>
                        </a:rPr>
                        <a:t>ecide what you want to measure and how you'll measure your </a:t>
                      </a:r>
                      <a:r>
                        <a:rPr lang="en-US" sz="2000" dirty="0" err="1" smtClean="0">
                          <a:solidFill>
                            <a:srgbClr val="002060"/>
                          </a:solidFill>
                        </a:rPr>
                        <a:t>ROI</a:t>
                      </a:r>
                      <a:r>
                        <a:rPr lang="en-US" sz="2000" dirty="0" smtClean="0">
                          <a:solidFill>
                            <a:srgbClr val="002060"/>
                          </a:solidFill>
                        </a:rPr>
                        <a:t>.</a:t>
                      </a:r>
                      <a:endParaRPr lang="en-US" sz="2000" b="0" kern="1200" dirty="0" smtClean="0">
                        <a:solidFill>
                          <a:srgbClr val="002060"/>
                        </a:solidFill>
                        <a:latin typeface="+mn-lt"/>
                        <a:ea typeface="+mn-ea"/>
                        <a:cs typeface="+mn-cs"/>
                      </a:endParaRPr>
                    </a:p>
                  </a:txBody>
                  <a:tcPr/>
                </a:tc>
              </a:tr>
              <a:tr h="1126490">
                <a:tc>
                  <a:txBody>
                    <a:bodyPr/>
                    <a:lstStyle/>
                    <a:p>
                      <a:pPr algn="ctr"/>
                      <a:r>
                        <a:rPr lang="en-US" sz="2000" b="1" dirty="0" smtClean="0">
                          <a:solidFill>
                            <a:srgbClr val="002060"/>
                          </a:solidFill>
                        </a:rPr>
                        <a:t>5</a:t>
                      </a:r>
                      <a:endParaRPr lang="en-US" sz="2000" b="1" dirty="0">
                        <a:solidFill>
                          <a:srgbClr val="002060"/>
                        </a:solidFill>
                      </a:endParaRPr>
                    </a:p>
                  </a:txBody>
                  <a:tcPr anchor="ctr"/>
                </a:tc>
                <a:tc>
                  <a:txBody>
                    <a:bodyPr/>
                    <a:lstStyle/>
                    <a:p>
                      <a:pPr algn="l">
                        <a:buFont typeface="Wingdings" pitchFamily="2" charset="2"/>
                        <a:buChar char="§"/>
                      </a:pPr>
                      <a:r>
                        <a:rPr lang="en-US" sz="2000" kern="1200" dirty="0" smtClean="0">
                          <a:solidFill>
                            <a:srgbClr val="002060"/>
                          </a:solidFill>
                        </a:rPr>
                        <a:t> Ongoing support.</a:t>
                      </a:r>
                      <a:r>
                        <a:rPr lang="en-US" sz="2000" kern="1200" baseline="0" dirty="0" smtClean="0">
                          <a:solidFill>
                            <a:srgbClr val="002060"/>
                          </a:solidFill>
                        </a:rPr>
                        <a:t> H</a:t>
                      </a:r>
                      <a:r>
                        <a:rPr lang="en-US" sz="2000" kern="1200" dirty="0" smtClean="0">
                          <a:solidFill>
                            <a:srgbClr val="002060"/>
                          </a:solidFill>
                        </a:rPr>
                        <a:t>elp your staff do their jobs.</a:t>
                      </a:r>
                    </a:p>
                    <a:p>
                      <a:pPr algn="l">
                        <a:buFont typeface="Wingdings" pitchFamily="2" charset="2"/>
                        <a:buChar char="§"/>
                      </a:pPr>
                      <a:r>
                        <a:rPr lang="en-US" sz="2000" kern="1200" dirty="0" smtClean="0">
                          <a:solidFill>
                            <a:srgbClr val="002060"/>
                          </a:solidFill>
                        </a:rPr>
                        <a:t> Training. Set up training sessions for your staff to review engagement policies, best practices and overall strategy and expectations</a:t>
                      </a:r>
                      <a:endParaRPr lang="en-US" sz="2000" b="0" kern="1200" dirty="0" smtClean="0">
                        <a:solidFill>
                          <a:srgbClr val="002060"/>
                        </a:solidFill>
                        <a:latin typeface="+mn-lt"/>
                        <a:ea typeface="+mn-ea"/>
                        <a:cs typeface="+mn-cs"/>
                      </a:endParaRPr>
                    </a:p>
                  </a:txBody>
                  <a:tcPr/>
                </a:tc>
              </a:tr>
            </a:tbl>
          </a:graphicData>
        </a:graphic>
      </p:graphicFrame>
      <p:sp>
        <p:nvSpPr>
          <p:cNvPr id="5" name="Title 1"/>
          <p:cNvSpPr>
            <a:spLocks noGrp="1"/>
          </p:cNvSpPr>
          <p:nvPr>
            <p:ph type="title"/>
          </p:nvPr>
        </p:nvSpPr>
        <p:spPr>
          <a:xfrm>
            <a:off x="246972" y="304800"/>
            <a:ext cx="8567244" cy="838200"/>
          </a:xfrm>
        </p:spPr>
        <p:txBody>
          <a:bodyPr/>
          <a:lstStyle/>
          <a:p>
            <a:r>
              <a:rPr lang="en-US" sz="3600" dirty="0" smtClean="0">
                <a:solidFill>
                  <a:schemeClr val="accent1"/>
                </a:solidFill>
              </a:rPr>
              <a:t>5-Week Social Media Marketing Plan</a:t>
            </a:r>
            <a:endParaRPr lang="en-US" sz="3600" dirty="0">
              <a:solidFill>
                <a:schemeClr val="accent1"/>
              </a:solidFill>
            </a:endParaRPr>
          </a:p>
        </p:txBody>
      </p:sp>
      <p:sp>
        <p:nvSpPr>
          <p:cNvPr id="6" name="TextBox 5"/>
          <p:cNvSpPr txBox="1"/>
          <p:nvPr/>
        </p:nvSpPr>
        <p:spPr>
          <a:xfrm>
            <a:off x="0" y="5874663"/>
            <a:ext cx="9144000" cy="430887"/>
          </a:xfrm>
          <a:prstGeom prst="rect">
            <a:avLst/>
          </a:prstGeom>
          <a:noFill/>
        </p:spPr>
        <p:txBody>
          <a:bodyPr wrap="square" rtlCol="0">
            <a:spAutoFit/>
          </a:bodyPr>
          <a:lstStyle/>
          <a:p>
            <a:pPr algn="ctr"/>
            <a:r>
              <a:rPr lang="en-US" sz="2200" dirty="0" smtClean="0">
                <a:solidFill>
                  <a:schemeClr val="bg1"/>
                </a:solidFill>
                <a:hlinkClick r:id="rId3"/>
              </a:rPr>
              <a:t>Developing a Social Media Marketing Program</a:t>
            </a:r>
            <a:endParaRPr lang="en-US" sz="2200" dirty="0">
              <a:solidFill>
                <a:schemeClr val="bg1"/>
              </a:solidFill>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4"/>
          <p:cNvSpPr>
            <a:spLocks noChangeArrowheads="1"/>
          </p:cNvSpPr>
          <p:nvPr/>
        </p:nvSpPr>
        <p:spPr bwMode="auto">
          <a:xfrm>
            <a:off x="0" y="2129518"/>
            <a:ext cx="9144000" cy="4728482"/>
          </a:xfrm>
          <a:prstGeom prst="rect">
            <a:avLst/>
          </a:prstGeom>
          <a:gradFill flip="none" rotWithShape="1">
            <a:gsLst>
              <a:gs pos="0">
                <a:schemeClr val="accent1">
                  <a:lumMod val="50000"/>
                  <a:alpha val="33000"/>
                </a:schemeClr>
              </a:gs>
              <a:gs pos="100000">
                <a:srgbClr val="000000">
                  <a:alpha val="0"/>
                </a:srgbClr>
              </a:gs>
            </a:gsLst>
            <a:lin ang="16200000" scaled="0"/>
            <a:tileRect/>
          </a:gradFill>
          <a:ln w="9525">
            <a:noFill/>
            <a:miter lim="800000"/>
            <a:headEnd/>
            <a:tailEnd/>
          </a:ln>
        </p:spPr>
        <p:txBody>
          <a:bodyPr wrap="none" anchor="ctr"/>
          <a:lstStyle/>
          <a:p>
            <a:pPr fontAlgn="auto">
              <a:spcBef>
                <a:spcPts val="0"/>
              </a:spcBef>
              <a:spcAft>
                <a:spcPts val="0"/>
              </a:spcAft>
              <a:defRPr/>
            </a:pPr>
            <a:endParaRPr lang="en-US" dirty="0">
              <a:solidFill>
                <a:srgbClr val="FFFFFF"/>
              </a:solidFill>
              <a:latin typeface="+mn-lt"/>
            </a:endParaRPr>
          </a:p>
        </p:txBody>
      </p:sp>
      <p:sp>
        <p:nvSpPr>
          <p:cNvPr id="30" name="Rounded Rectangle 29"/>
          <p:cNvSpPr/>
          <p:nvPr/>
        </p:nvSpPr>
        <p:spPr>
          <a:xfrm>
            <a:off x="228600" y="1282700"/>
            <a:ext cx="8689122" cy="5575300"/>
          </a:xfrm>
          <a:prstGeom prst="roundRect">
            <a:avLst>
              <a:gd name="adj" fmla="val 3534"/>
            </a:avLst>
          </a:prstGeom>
          <a:gradFill flip="none" rotWithShape="1">
            <a:gsLst>
              <a:gs pos="10000">
                <a:schemeClr val="accent1">
                  <a:alpha val="62000"/>
                </a:schemeClr>
              </a:gs>
              <a:gs pos="88000">
                <a:schemeClr val="accent1">
                  <a:lumMod val="75000"/>
                  <a:alpha val="0"/>
                </a:schemeClr>
              </a:gs>
            </a:gsLst>
            <a:lin ang="5400000" scaled="1"/>
            <a:tileRect/>
          </a:gradFill>
          <a:ln w="12700" algn="ctr">
            <a:noFill/>
            <a:round/>
            <a:headEnd/>
            <a:tailEnd/>
          </a:ln>
          <a:effectLst/>
        </p:spPr>
        <p:txBody>
          <a:bodyPr wrap="none" lIns="73025" tIns="36511" rIns="73025" bIns="36511" anchor="ctr"/>
          <a:lstStyle/>
          <a:p>
            <a:pPr algn="l" rtl="0" eaLnBrk="0" fontAlgn="base" hangingPunct="0">
              <a:lnSpc>
                <a:spcPct val="95000"/>
              </a:lnSpc>
              <a:spcBef>
                <a:spcPct val="0"/>
              </a:spcBef>
              <a:spcAft>
                <a:spcPct val="0"/>
              </a:spcAft>
              <a:defRPr/>
            </a:pPr>
            <a:endParaRPr lang="en-US" b="1" kern="1200" dirty="0">
              <a:solidFill>
                <a:srgbClr val="FFFFFF"/>
              </a:solidFill>
              <a:latin typeface="Arial"/>
              <a:ea typeface="+mn-ea"/>
              <a:cs typeface="+mn-cs"/>
            </a:endParaRPr>
          </a:p>
        </p:txBody>
      </p:sp>
      <p:sp>
        <p:nvSpPr>
          <p:cNvPr id="32772" name="Title 1"/>
          <p:cNvSpPr>
            <a:spLocks noGrp="1"/>
          </p:cNvSpPr>
          <p:nvPr>
            <p:ph type="title"/>
          </p:nvPr>
        </p:nvSpPr>
        <p:spPr>
          <a:xfrm>
            <a:off x="457201" y="546538"/>
            <a:ext cx="7791456" cy="483476"/>
          </a:xfrm>
        </p:spPr>
        <p:txBody>
          <a:bodyPr/>
          <a:lstStyle/>
          <a:p>
            <a:r>
              <a:rPr lang="en-US" sz="3600" dirty="0" smtClean="0"/>
              <a:t>Cisco’s Social Media Outlets</a:t>
            </a:r>
          </a:p>
        </p:txBody>
      </p:sp>
      <p:sp>
        <p:nvSpPr>
          <p:cNvPr id="32774" name="Content Placeholder 222"/>
          <p:cNvSpPr>
            <a:spLocks noGrp="1"/>
          </p:cNvSpPr>
          <p:nvPr>
            <p:ph idx="1"/>
          </p:nvPr>
        </p:nvSpPr>
        <p:spPr>
          <a:xfrm>
            <a:off x="228600" y="1600202"/>
            <a:ext cx="8020057" cy="4931227"/>
          </a:xfrm>
        </p:spPr>
        <p:txBody>
          <a:bodyPr>
            <a:noAutofit/>
          </a:bodyPr>
          <a:lstStyle/>
          <a:p>
            <a:pPr>
              <a:buNone/>
            </a:pPr>
            <a:r>
              <a:rPr lang="en-US" sz="1800" b="1" dirty="0" smtClean="0">
                <a:solidFill>
                  <a:schemeClr val="accent3">
                    <a:lumMod val="10000"/>
                  </a:schemeClr>
                </a:solidFill>
              </a:rPr>
              <a:t>Partners</a:t>
            </a:r>
          </a:p>
          <a:p>
            <a:pPr>
              <a:buClr>
                <a:srgbClr val="002060"/>
              </a:buClr>
              <a:buFont typeface="Wingdings" pitchFamily="2" charset="2"/>
              <a:buChar char="§"/>
            </a:pPr>
            <a:r>
              <a:rPr lang="en-US" sz="1600" dirty="0" smtClean="0">
                <a:solidFill>
                  <a:srgbClr val="002060"/>
                </a:solidFill>
              </a:rPr>
              <a:t>Cisco Channels </a:t>
            </a:r>
            <a:r>
              <a:rPr lang="en-US" sz="1600" dirty="0" smtClean="0">
                <a:solidFill>
                  <a:srgbClr val="002060"/>
                </a:solidFill>
                <a:hlinkClick r:id="rId3"/>
              </a:rPr>
              <a:t>Twitter </a:t>
            </a:r>
            <a:r>
              <a:rPr lang="en-US" sz="1600" dirty="0" smtClean="0">
                <a:solidFill>
                  <a:srgbClr val="002060"/>
                </a:solidFill>
              </a:rPr>
              <a:t>feed:</a:t>
            </a:r>
          </a:p>
          <a:p>
            <a:pPr lvl="1">
              <a:buClr>
                <a:srgbClr val="002060"/>
              </a:buClr>
            </a:pPr>
            <a:r>
              <a:rPr lang="en-US" sz="1600" dirty="0" smtClean="0">
                <a:solidFill>
                  <a:srgbClr val="002060"/>
                </a:solidFill>
              </a:rPr>
              <a:t>@Cisco_Channels </a:t>
            </a:r>
          </a:p>
          <a:p>
            <a:pPr>
              <a:buClr>
                <a:srgbClr val="002060"/>
              </a:buClr>
              <a:buFont typeface="Wingdings" pitchFamily="2" charset="2"/>
              <a:buChar char="§"/>
            </a:pPr>
            <a:r>
              <a:rPr lang="en-US" sz="1600" dirty="0" smtClean="0">
                <a:solidFill>
                  <a:srgbClr val="002060"/>
                </a:solidFill>
                <a:hlinkClick r:id="rId4"/>
              </a:rPr>
              <a:t>Cisco Channels on </a:t>
            </a:r>
            <a:r>
              <a:rPr lang="en-US" sz="1600" dirty="0" err="1" smtClean="0">
                <a:solidFill>
                  <a:srgbClr val="002060"/>
                </a:solidFill>
                <a:hlinkClick r:id="rId4"/>
              </a:rPr>
              <a:t>Facebook</a:t>
            </a:r>
            <a:endParaRPr lang="en-US" sz="1600" dirty="0" smtClean="0">
              <a:solidFill>
                <a:srgbClr val="002060"/>
              </a:solidFill>
            </a:endParaRPr>
          </a:p>
          <a:p>
            <a:pPr>
              <a:buClr>
                <a:srgbClr val="002060"/>
              </a:buClr>
              <a:buFont typeface="Wingdings" pitchFamily="2" charset="2"/>
              <a:buChar char="§"/>
            </a:pPr>
            <a:r>
              <a:rPr lang="en-US" sz="1600" dirty="0">
                <a:solidFill>
                  <a:srgbClr val="002060"/>
                </a:solidFill>
                <a:hlinkClick r:id="rId5"/>
              </a:rPr>
              <a:t>Cisco Channels Blog </a:t>
            </a:r>
            <a:endParaRPr lang="en-US" sz="1600" dirty="0" smtClean="0">
              <a:solidFill>
                <a:srgbClr val="002060"/>
              </a:solidFill>
            </a:endParaRPr>
          </a:p>
          <a:p>
            <a:pPr>
              <a:buClr>
                <a:srgbClr val="002060"/>
              </a:buClr>
              <a:buFont typeface="Wingdings" pitchFamily="2" charset="2"/>
              <a:buChar char="§"/>
            </a:pPr>
            <a:r>
              <a:rPr lang="en-US" sz="1600" dirty="0" smtClean="0">
                <a:solidFill>
                  <a:srgbClr val="002060"/>
                </a:solidFill>
                <a:hlinkClick r:id="rId6"/>
              </a:rPr>
              <a:t>Cisco Partner Communities</a:t>
            </a:r>
            <a:endParaRPr lang="en-US" sz="1600" dirty="0" smtClean="0">
              <a:solidFill>
                <a:srgbClr val="002060"/>
              </a:solidFill>
            </a:endParaRPr>
          </a:p>
          <a:p>
            <a:pPr>
              <a:buClr>
                <a:srgbClr val="002060"/>
              </a:buClr>
              <a:buNone/>
            </a:pPr>
            <a:r>
              <a:rPr lang="en-US" sz="1800" b="1" dirty="0" smtClean="0">
                <a:solidFill>
                  <a:srgbClr val="002060"/>
                </a:solidFill>
              </a:rPr>
              <a:t>Custom</a:t>
            </a:r>
            <a:r>
              <a:rPr lang="en-US" sz="1800" b="1" dirty="0">
                <a:solidFill>
                  <a:srgbClr val="002060"/>
                </a:solidFill>
              </a:rPr>
              <a:t>e</a:t>
            </a:r>
            <a:r>
              <a:rPr lang="en-US" sz="1800" b="1" dirty="0" smtClean="0">
                <a:solidFill>
                  <a:srgbClr val="002060"/>
                </a:solidFill>
              </a:rPr>
              <a:t>rs</a:t>
            </a:r>
          </a:p>
          <a:p>
            <a:pPr>
              <a:buClr>
                <a:srgbClr val="002060"/>
              </a:buClr>
              <a:buFont typeface="Wingdings" pitchFamily="2" charset="2"/>
              <a:buChar char="§"/>
            </a:pPr>
            <a:r>
              <a:rPr lang="en-US" sz="1600" dirty="0">
                <a:solidFill>
                  <a:srgbClr val="002060"/>
                </a:solidFill>
              </a:rPr>
              <a:t>Cisco on </a:t>
            </a:r>
            <a:r>
              <a:rPr lang="en-US" sz="1600" dirty="0">
                <a:solidFill>
                  <a:srgbClr val="002060"/>
                </a:solidFill>
                <a:hlinkClick r:id="rId3"/>
              </a:rPr>
              <a:t>Twitter </a:t>
            </a:r>
            <a:r>
              <a:rPr lang="en-US" sz="1600" dirty="0">
                <a:solidFill>
                  <a:srgbClr val="002060"/>
                </a:solidFill>
              </a:rPr>
              <a:t>(various topics, people)</a:t>
            </a:r>
          </a:p>
          <a:p>
            <a:pPr>
              <a:buClr>
                <a:srgbClr val="002060"/>
              </a:buClr>
              <a:buFont typeface="Wingdings" pitchFamily="2" charset="2"/>
              <a:buChar char="§"/>
            </a:pPr>
            <a:r>
              <a:rPr lang="en-US" sz="1600" dirty="0" smtClean="0">
                <a:solidFill>
                  <a:srgbClr val="002060"/>
                </a:solidFill>
              </a:rPr>
              <a:t>Cisco on </a:t>
            </a:r>
            <a:r>
              <a:rPr lang="en-US" sz="1600" dirty="0" err="1" smtClean="0">
                <a:solidFill>
                  <a:srgbClr val="002060"/>
                </a:solidFill>
                <a:hlinkClick r:id="rId7"/>
              </a:rPr>
              <a:t>Facebook</a:t>
            </a:r>
            <a:r>
              <a:rPr lang="en-US" sz="1600" dirty="0" smtClean="0">
                <a:solidFill>
                  <a:srgbClr val="002060"/>
                </a:solidFill>
                <a:hlinkClick r:id="rId7"/>
              </a:rPr>
              <a:t> </a:t>
            </a:r>
            <a:r>
              <a:rPr lang="en-US" sz="1600" dirty="0" smtClean="0">
                <a:solidFill>
                  <a:srgbClr val="002060"/>
                </a:solidFill>
              </a:rPr>
              <a:t>(various topics)</a:t>
            </a:r>
          </a:p>
          <a:p>
            <a:pPr>
              <a:buClr>
                <a:srgbClr val="002060"/>
              </a:buClr>
              <a:buFont typeface="Wingdings" pitchFamily="2" charset="2"/>
              <a:buChar char="§"/>
            </a:pPr>
            <a:r>
              <a:rPr lang="en-US" sz="1600" dirty="0" smtClean="0">
                <a:solidFill>
                  <a:srgbClr val="002060"/>
                </a:solidFill>
                <a:hlinkClick r:id="rId8"/>
              </a:rPr>
              <a:t>Cisco Blogs </a:t>
            </a:r>
            <a:r>
              <a:rPr lang="en-US" sz="1600" dirty="0" smtClean="0">
                <a:solidFill>
                  <a:srgbClr val="002060"/>
                </a:solidFill>
              </a:rPr>
              <a:t>(various topics, people)</a:t>
            </a:r>
          </a:p>
          <a:p>
            <a:pPr>
              <a:buClr>
                <a:srgbClr val="002060"/>
              </a:buClr>
              <a:buFont typeface="Wingdings" pitchFamily="2" charset="2"/>
              <a:buChar char="§"/>
            </a:pPr>
            <a:r>
              <a:rPr lang="en-US" sz="1600" dirty="0" smtClean="0">
                <a:solidFill>
                  <a:srgbClr val="002060"/>
                </a:solidFill>
                <a:hlinkClick r:id="rId9"/>
              </a:rPr>
              <a:t>Cisco Communities </a:t>
            </a:r>
            <a:r>
              <a:rPr lang="en-US" sz="1600" dirty="0" smtClean="0">
                <a:solidFill>
                  <a:srgbClr val="002060"/>
                </a:solidFill>
              </a:rPr>
              <a:t>(various topics)</a:t>
            </a:r>
          </a:p>
          <a:p>
            <a:pPr>
              <a:buClr>
                <a:srgbClr val="002060"/>
              </a:buClr>
              <a:buFont typeface="Wingdings" pitchFamily="2" charset="2"/>
              <a:buChar char="§"/>
            </a:pPr>
            <a:r>
              <a:rPr lang="en-US" sz="1600" dirty="0" smtClean="0">
                <a:solidFill>
                  <a:srgbClr val="002060"/>
                </a:solidFill>
                <a:hlinkClick r:id="rId10"/>
              </a:rPr>
              <a:t>Cisco on YouTube </a:t>
            </a:r>
            <a:r>
              <a:rPr lang="en-US" sz="1600" dirty="0" smtClean="0">
                <a:solidFill>
                  <a:srgbClr val="002060"/>
                </a:solidFill>
              </a:rPr>
              <a:t>(various topics)</a:t>
            </a:r>
          </a:p>
        </p:txBody>
      </p:sp>
      <p:grpSp>
        <p:nvGrpSpPr>
          <p:cNvPr id="2" name="Group 76"/>
          <p:cNvGrpSpPr>
            <a:grpSpLocks/>
          </p:cNvGrpSpPr>
          <p:nvPr/>
        </p:nvGrpSpPr>
        <p:grpSpPr bwMode="auto">
          <a:xfrm>
            <a:off x="4688541" y="1243250"/>
            <a:ext cx="4198391" cy="5005150"/>
            <a:chOff x="3380689" y="1756229"/>
            <a:chExt cx="5238520" cy="4170438"/>
          </a:xfrm>
        </p:grpSpPr>
        <p:grpSp>
          <p:nvGrpSpPr>
            <p:cNvPr id="3" name="Group 97"/>
            <p:cNvGrpSpPr>
              <a:grpSpLocks/>
            </p:cNvGrpSpPr>
            <p:nvPr/>
          </p:nvGrpSpPr>
          <p:grpSpPr bwMode="auto">
            <a:xfrm>
              <a:off x="3877400" y="1756229"/>
              <a:ext cx="4741809" cy="4076863"/>
              <a:chOff x="10226675" y="1447800"/>
              <a:chExt cx="5241926" cy="4506848"/>
            </a:xfrm>
          </p:grpSpPr>
          <p:grpSp>
            <p:nvGrpSpPr>
              <p:cNvPr id="4" name="Group 126"/>
              <p:cNvGrpSpPr>
                <a:grpSpLocks/>
              </p:cNvGrpSpPr>
              <p:nvPr/>
            </p:nvGrpSpPr>
            <p:grpSpPr bwMode="auto">
              <a:xfrm>
                <a:off x="13182600" y="1752600"/>
                <a:ext cx="728663" cy="1108075"/>
                <a:chOff x="10174" y="550"/>
                <a:chExt cx="1204" cy="2125"/>
              </a:xfrm>
            </p:grpSpPr>
            <p:pic>
              <p:nvPicPr>
                <p:cNvPr id="76" name="Picture 37" descr="samsung-blackjack"/>
                <p:cNvPicPr>
                  <a:picLocks noChangeAspect="1" noChangeArrowheads="1"/>
                </p:cNvPicPr>
                <p:nvPr/>
              </p:nvPicPr>
              <p:blipFill>
                <a:blip r:embed="rId11"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0174" y="550"/>
                  <a:ext cx="1204" cy="21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7" name="Picture 67" descr="piechart_phone"/>
                <p:cNvPicPr>
                  <a:picLocks noChangeAspect="1" noChangeArrowheads="1"/>
                </p:cNvPicPr>
                <p:nvPr/>
              </p:nvPicPr>
              <p:blipFill>
                <a:blip r:embed="rId1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0340" y="838"/>
                  <a:ext cx="872" cy="62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pic>
            <p:nvPicPr>
              <p:cNvPr id="56" name="Picture 13" descr="MIG00737"/>
              <p:cNvPicPr preferRelativeResize="0">
                <a:picLocks noChangeAspect="1" noChangeArrowheads="1"/>
              </p:cNvPicPr>
              <p:nvPr/>
            </p:nvPicPr>
            <p:blipFill>
              <a:blip r:embed="rId1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0226675" y="1957388"/>
                <a:ext cx="703263" cy="468312"/>
              </a:xfrm>
              <a:prstGeom prst="rect">
                <a:avLst/>
              </a:prstGeom>
              <a:noFill/>
              <a:ln w="12700">
                <a:solidFill>
                  <a:srgbClr val="5F5F65"/>
                </a:solid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57" name="Picture 6" descr="CUPC 7"/>
              <p:cNvPicPr>
                <a:picLocks noChangeAspect="1" noChangeArrowheads="1"/>
              </p:cNvPicPr>
              <p:nvPr/>
            </p:nvPicPr>
            <p:blipFill>
              <a:blip r:embed="rId14" cstate="print"/>
              <a:srcRect/>
              <a:stretch>
                <a:fillRect/>
              </a:stretch>
            </p:blipFill>
            <p:spPr bwMode="auto">
              <a:xfrm>
                <a:off x="11197742" y="4799782"/>
                <a:ext cx="740774" cy="1082814"/>
              </a:xfrm>
              <a:prstGeom prst="rect">
                <a:avLst/>
              </a:prstGeom>
              <a:noFill/>
              <a:ln w="9525">
                <a:noFill/>
                <a:miter lim="800000"/>
                <a:headEnd/>
                <a:tailEnd/>
              </a:ln>
              <a:effectLst>
                <a:outerShdw dist="38100" dir="2700000" algn="tl" rotWithShape="0">
                  <a:srgbClr val="000000">
                    <a:alpha val="39998"/>
                  </a:srgbClr>
                </a:outerShdw>
              </a:effectLst>
            </p:spPr>
          </p:pic>
          <p:pic>
            <p:nvPicPr>
              <p:cNvPr id="58" name="Picture 27" descr="fb_hub_offhook"/>
              <p:cNvPicPr>
                <a:picLocks noChangeAspect="1" noChangeArrowheads="1"/>
              </p:cNvPicPr>
              <p:nvPr/>
            </p:nvPicPr>
            <p:blipFill>
              <a:blip r:embed="rId15" cstate="print"/>
              <a:srcRect/>
              <a:stretch>
                <a:fillRect/>
              </a:stretch>
            </p:blipFill>
            <p:spPr bwMode="auto">
              <a:xfrm>
                <a:off x="12317680" y="1523264"/>
                <a:ext cx="1167333" cy="1140727"/>
              </a:xfrm>
              <a:prstGeom prst="rect">
                <a:avLst/>
              </a:prstGeom>
              <a:noFill/>
              <a:ln w="9525">
                <a:noFill/>
                <a:miter lim="800000"/>
                <a:headEnd/>
                <a:tailEnd/>
              </a:ln>
              <a:effectLst>
                <a:outerShdw dist="38100" dir="2700000" algn="tl" rotWithShape="0">
                  <a:srgbClr val="000000">
                    <a:alpha val="39998"/>
                  </a:srgbClr>
                </a:outerShdw>
              </a:effectLst>
            </p:spPr>
          </p:pic>
          <p:pic>
            <p:nvPicPr>
              <p:cNvPr id="59" name="Picture 28" descr="fb_audio_v2"/>
              <p:cNvPicPr>
                <a:picLocks noChangeAspect="1" noChangeArrowheads="1"/>
              </p:cNvPicPr>
              <p:nvPr/>
            </p:nvPicPr>
            <p:blipFill>
              <a:blip r:embed="rId16" cstate="print"/>
              <a:srcRect/>
              <a:stretch>
                <a:fillRect/>
              </a:stretch>
            </p:blipFill>
            <p:spPr bwMode="auto">
              <a:xfrm>
                <a:off x="12677535" y="2312998"/>
                <a:ext cx="947909" cy="428211"/>
              </a:xfrm>
              <a:prstGeom prst="rect">
                <a:avLst/>
              </a:prstGeom>
              <a:noFill/>
              <a:ln w="9525">
                <a:noFill/>
                <a:miter lim="800000"/>
                <a:headEnd/>
                <a:tailEnd/>
              </a:ln>
              <a:effectLst>
                <a:outerShdw dist="38100" dir="2700000" algn="tl" rotWithShape="0">
                  <a:srgbClr val="000000">
                    <a:alpha val="39998"/>
                  </a:srgbClr>
                </a:outerShdw>
              </a:effectLst>
            </p:spPr>
          </p:pic>
          <p:pic>
            <p:nvPicPr>
              <p:cNvPr id="60" name="Picture 24" descr="07_Focus_Area_1.png"/>
              <p:cNvPicPr>
                <a:picLocks noChangeAspect="1"/>
              </p:cNvPicPr>
              <p:nvPr/>
            </p:nvPicPr>
            <p:blipFill>
              <a:blip r:embed="rId17"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1080750" y="1447800"/>
                <a:ext cx="1319213" cy="7223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1" name="Picture 24" descr="videopanel"/>
              <p:cNvPicPr preferRelativeResize="0">
                <a:picLocks noChangeAspect="1" noChangeArrowheads="1"/>
              </p:cNvPicPr>
              <p:nvPr/>
            </p:nvPicPr>
            <p:blipFill>
              <a:blip r:embed="rId18" cstate="print"/>
              <a:srcRect/>
              <a:stretch>
                <a:fillRect/>
              </a:stretch>
            </p:blipFill>
            <p:spPr bwMode="auto">
              <a:xfrm>
                <a:off x="10802781" y="3694154"/>
                <a:ext cx="582789" cy="689702"/>
              </a:xfrm>
              <a:prstGeom prst="rect">
                <a:avLst/>
              </a:prstGeom>
              <a:noFill/>
              <a:ln w="12700">
                <a:solidFill>
                  <a:schemeClr val="tx2"/>
                </a:solidFill>
                <a:miter lim="800000"/>
                <a:headEnd/>
                <a:tailEnd/>
              </a:ln>
              <a:effectLst>
                <a:outerShdw dist="38100" dir="2700000" algn="tl" rotWithShape="0">
                  <a:srgbClr val="000000">
                    <a:alpha val="39998"/>
                  </a:srgbClr>
                </a:outerShdw>
              </a:effectLst>
            </p:spPr>
          </p:pic>
          <p:pic>
            <p:nvPicPr>
              <p:cNvPr id="62" name="Picture 5" descr="10 - KeypadDVOCallInitiated"/>
              <p:cNvPicPr>
                <a:picLocks noChangeAspect="1" noChangeArrowheads="1"/>
              </p:cNvPicPr>
              <p:nvPr/>
            </p:nvPicPr>
            <p:blipFill>
              <a:blip r:embed="rId19"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0226675" y="3667125"/>
                <a:ext cx="571500" cy="9112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3" name="Picture 144" descr="Telepresence (2)"/>
              <p:cNvPicPr>
                <a:picLocks noChangeAspect="1" noChangeArrowheads="1"/>
              </p:cNvPicPr>
              <p:nvPr/>
            </p:nvPicPr>
            <p:blipFill>
              <a:blip r:embed="rId20" cstate="print">
                <a:lum bright="8000"/>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2968288" y="3317091"/>
                <a:ext cx="2500313" cy="12588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4" name="Picture 4" descr="Connect-B3-IM_scrn-perspective-new.png"/>
              <p:cNvPicPr>
                <a:picLocks noChangeAspect="1"/>
              </p:cNvPicPr>
              <p:nvPr/>
            </p:nvPicPr>
            <p:blipFill>
              <a:blip r:embed="rId21"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3792200" y="1500188"/>
                <a:ext cx="1576388" cy="13303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5" name="Group 23"/>
              <p:cNvGrpSpPr>
                <a:grpSpLocks/>
              </p:cNvGrpSpPr>
              <p:nvPr/>
            </p:nvGrpSpPr>
            <p:grpSpPr bwMode="auto">
              <a:xfrm>
                <a:off x="13106400" y="4419601"/>
                <a:ext cx="2000251" cy="1328286"/>
                <a:chOff x="379413" y="2286000"/>
                <a:chExt cx="3962400" cy="2682114"/>
              </a:xfrm>
            </p:grpSpPr>
            <p:pic>
              <p:nvPicPr>
                <p:cNvPr id="73" name="Picture 141" descr="Widget_1"/>
                <p:cNvPicPr>
                  <a:picLocks noChangeAspect="1" noChangeArrowheads="1"/>
                </p:cNvPicPr>
                <p:nvPr/>
              </p:nvPicPr>
              <p:blipFill>
                <a:blip r:embed="rId2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79413" y="2286000"/>
                  <a:ext cx="1717675" cy="19050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4" name="Picture 142" descr="Widget_2"/>
                <p:cNvPicPr>
                  <a:picLocks noChangeAspect="1" noChangeArrowheads="1"/>
                </p:cNvPicPr>
                <p:nvPr/>
              </p:nvPicPr>
              <p:blipFill>
                <a:blip r:embed="rId2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979613" y="2286000"/>
                  <a:ext cx="2362200" cy="15081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5" name="Group 145"/>
                <p:cNvPicPr>
                  <a:picLocks noChangeArrowheads="1"/>
                </p:cNvPicPr>
                <p:nvPr/>
              </p:nvPicPr>
              <p:blipFill>
                <a:blip r:embed="rId2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33891" y="3127248"/>
                  <a:ext cx="2599571" cy="184086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pic>
            <p:nvPicPr>
              <p:cNvPr id="66" name="Picture 7" descr="CUPC 7"/>
              <p:cNvPicPr>
                <a:picLocks noChangeAspect="1" noChangeArrowheads="1"/>
              </p:cNvPicPr>
              <p:nvPr/>
            </p:nvPicPr>
            <p:blipFill>
              <a:blip r:embed="rId25" cstate="print"/>
              <a:srcRect/>
              <a:stretch>
                <a:fillRect/>
              </a:stretch>
            </p:blipFill>
            <p:spPr bwMode="auto">
              <a:xfrm>
                <a:off x="10284941" y="2742964"/>
                <a:ext cx="737263" cy="587914"/>
              </a:xfrm>
              <a:prstGeom prst="rect">
                <a:avLst/>
              </a:prstGeom>
              <a:noFill/>
              <a:ln w="9525">
                <a:noFill/>
                <a:miter lim="800000"/>
                <a:headEnd/>
                <a:tailEnd/>
              </a:ln>
              <a:effectLst>
                <a:outerShdw dist="38100" dir="2700000" algn="tl" rotWithShape="0">
                  <a:srgbClr val="000000">
                    <a:alpha val="39998"/>
                  </a:srgbClr>
                </a:outerShdw>
              </a:effectLst>
            </p:spPr>
          </p:pic>
          <p:pic>
            <p:nvPicPr>
              <p:cNvPr id="67" name="Picture 18" descr="phone_replacesuper"/>
              <p:cNvPicPr>
                <a:picLocks noChangeAspect="1" noChangeArrowheads="1"/>
              </p:cNvPicPr>
              <p:nvPr/>
            </p:nvPicPr>
            <p:blipFill>
              <a:blip r:embed="rId26"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rot="345758">
                <a:off x="11767411" y="5059022"/>
                <a:ext cx="729172" cy="89562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6" name="Group 148"/>
              <p:cNvGrpSpPr>
                <a:grpSpLocks/>
              </p:cNvGrpSpPr>
              <p:nvPr/>
            </p:nvGrpSpPr>
            <p:grpSpPr bwMode="auto">
              <a:xfrm>
                <a:off x="14827250" y="4822825"/>
                <a:ext cx="635000" cy="1009650"/>
                <a:chOff x="6913" y="1400"/>
                <a:chExt cx="1086" cy="2001"/>
              </a:xfrm>
            </p:grpSpPr>
            <p:pic>
              <p:nvPicPr>
                <p:cNvPr id="71" name="Picture 17" descr="nokia_E71_lowres"/>
                <p:cNvPicPr>
                  <a:picLocks noChangeAspect="1" noChangeArrowheads="1"/>
                </p:cNvPicPr>
                <p:nvPr/>
              </p:nvPicPr>
              <p:blipFill>
                <a:blip r:embed="rId27"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913" y="1400"/>
                  <a:ext cx="1086" cy="200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2" name="Picture 70" descr="webex_phoneinterface"/>
                <p:cNvPicPr>
                  <a:picLocks noChangeAspect="1" noChangeArrowheads="1"/>
                </p:cNvPicPr>
                <p:nvPr/>
              </p:nvPicPr>
              <p:blipFill>
                <a:blip r:embed="rId28"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037" y="1741"/>
                  <a:ext cx="843" cy="61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pic>
            <p:nvPicPr>
              <p:cNvPr id="69" name="Picture 68" descr="piechart_phone"/>
              <p:cNvPicPr>
                <a:picLocks noChangeAspect="1" noChangeArrowheads="1"/>
              </p:cNvPicPr>
              <p:nvPr/>
            </p:nvPicPr>
            <p:blipFill>
              <a:blip r:embed="rId29"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1881422" y="2367808"/>
                <a:ext cx="511882" cy="3079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70" name="Picture 148" descr="07-0644_MacBookPro"/>
              <p:cNvPicPr preferRelativeResize="0">
                <a:picLocks noChangeAspect="1" noChangeArrowheads="1"/>
              </p:cNvPicPr>
              <p:nvPr/>
            </p:nvPicPr>
            <p:blipFill>
              <a:blip r:embed="rId30"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1223559" y="3375820"/>
                <a:ext cx="1471613" cy="7207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pic>
          <p:nvPicPr>
            <p:cNvPr id="50" name="Picture 51"/>
            <p:cNvPicPr>
              <a:picLocks noChangeAspect="1"/>
            </p:cNvPicPr>
            <p:nvPr/>
          </p:nvPicPr>
          <p:blipFill>
            <a:blip r:embed="rId31"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614287" y="2808752"/>
              <a:ext cx="462280" cy="781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1" name="Picture 55"/>
            <p:cNvPicPr>
              <a:picLocks noChangeAspect="1"/>
            </p:cNvPicPr>
            <p:nvPr/>
          </p:nvPicPr>
          <p:blipFill>
            <a:blip r:embed="rId3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380689" y="4723273"/>
              <a:ext cx="1504243" cy="120339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2" name="Picture 4"/>
            <p:cNvPicPr>
              <a:picLocks noChangeAspect="1" noChangeArrowheads="1"/>
            </p:cNvPicPr>
            <p:nvPr/>
          </p:nvPicPr>
          <p:blipFill>
            <a:blip r:embed="rId33" cstate="print"/>
            <a:srcRect/>
            <a:stretch>
              <a:fillRect/>
            </a:stretch>
          </p:blipFill>
          <p:spPr bwMode="auto">
            <a:xfrm>
              <a:off x="7499731" y="2623020"/>
              <a:ext cx="781252" cy="692162"/>
            </a:xfrm>
            <a:prstGeom prst="rect">
              <a:avLst/>
            </a:prstGeom>
            <a:ln>
              <a:noFill/>
            </a:ln>
            <a:effectLst>
              <a:outerShdw blurRad="292100" dist="139700" dir="2700000" algn="tl" rotWithShape="0">
                <a:srgbClr val="333333">
                  <a:alpha val="65000"/>
                </a:srgbClr>
              </a:outerShdw>
            </a:effectLst>
          </p:spPr>
        </p:pic>
        <p:pic>
          <p:nvPicPr>
            <p:cNvPr id="53" name="Picture 7"/>
            <p:cNvPicPr>
              <a:picLocks noChangeAspect="1" noChangeArrowheads="1"/>
            </p:cNvPicPr>
            <p:nvPr/>
          </p:nvPicPr>
          <p:blipFill>
            <a:blip r:embed="rId3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545667" y="2929836"/>
              <a:ext cx="900827" cy="77856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4" name="Picture 2" descr="C:\Documents and Settings\maryangu\Local Settings\Temp\wz5327\MC_Telepresence_screenshots\MC_screen2_72dpi_TP-par-video.jpg"/>
            <p:cNvPicPr>
              <a:picLocks noChangeAspect="1" noChangeArrowheads="1"/>
            </p:cNvPicPr>
            <p:nvPr/>
          </p:nvPicPr>
          <p:blipFill>
            <a:blip r:embed="rId35" cstate="print"/>
            <a:srcRect/>
            <a:stretch>
              <a:fillRect/>
            </a:stretch>
          </p:blipFill>
          <p:spPr bwMode="auto">
            <a:xfrm>
              <a:off x="5907056" y="5023363"/>
              <a:ext cx="1070252" cy="803289"/>
            </a:xfrm>
            <a:prstGeom prst="rect">
              <a:avLst/>
            </a:prstGeom>
            <a:ln>
              <a:noFill/>
            </a:ln>
            <a:effectLst>
              <a:outerShdw blurRad="292100" dist="139700" dir="2700000" algn="tl" rotWithShape="0">
                <a:srgbClr val="333333">
                  <a:alpha val="65000"/>
                </a:srgbClr>
              </a:outerShdw>
            </a:effectLst>
          </p:spPr>
        </p:pic>
      </p:grpSp>
      <p:grpSp>
        <p:nvGrpSpPr>
          <p:cNvPr id="7" name="Group 95"/>
          <p:cNvGrpSpPr>
            <a:grpSpLocks/>
          </p:cNvGrpSpPr>
          <p:nvPr/>
        </p:nvGrpSpPr>
        <p:grpSpPr bwMode="auto">
          <a:xfrm>
            <a:off x="4266367" y="1804235"/>
            <a:ext cx="2987351" cy="3290404"/>
            <a:chOff x="4481513" y="2224088"/>
            <a:chExt cx="2892575" cy="2741187"/>
          </a:xfrm>
        </p:grpSpPr>
        <p:grpSp>
          <p:nvGrpSpPr>
            <p:cNvPr id="8" name="Group 94"/>
            <p:cNvGrpSpPr>
              <a:grpSpLocks/>
            </p:cNvGrpSpPr>
            <p:nvPr/>
          </p:nvGrpSpPr>
          <p:grpSpPr bwMode="auto">
            <a:xfrm>
              <a:off x="6878470" y="4062128"/>
              <a:ext cx="495618" cy="557126"/>
              <a:chOff x="10193339" y="4700964"/>
              <a:chExt cx="617536" cy="694174"/>
            </a:xfrm>
          </p:grpSpPr>
          <p:sp>
            <p:nvSpPr>
              <p:cNvPr id="89" name="Oval 88"/>
              <p:cNvSpPr/>
              <p:nvPr/>
            </p:nvSpPr>
            <p:spPr bwMode="auto">
              <a:xfrm>
                <a:off x="10557676" y="4700964"/>
                <a:ext cx="217593" cy="694174"/>
              </a:xfrm>
              <a:prstGeom prst="ellipse">
                <a:avLst/>
              </a:prstGeom>
              <a:solidFill>
                <a:schemeClr val="accent3">
                  <a:lumMod val="75000"/>
                </a:schemeClr>
              </a:solidFill>
              <a:ln w="9525" cap="flat" cmpd="sng" algn="ctr">
                <a:solidFill>
                  <a:schemeClr val="tx2"/>
                </a:solidFill>
                <a:prstDash val="solid"/>
                <a:round/>
                <a:headEnd type="none" w="med" len="med"/>
                <a:tailEnd type="none" w="med" len="med"/>
              </a:ln>
              <a:effectLst/>
            </p:spPr>
            <p:txBody>
              <a:bodyPr wrap="none" lIns="82124" tIns="41061" rIns="82124" bIns="41061" anchor="ctr">
                <a:spAutoFit/>
              </a:bodyPr>
              <a:lstStyle/>
              <a:p>
                <a:pPr algn="r" defTabSz="814388" eaLnBrk="0" hangingPunct="0">
                  <a:lnSpc>
                    <a:spcPct val="90000"/>
                  </a:lnSpc>
                  <a:defRPr/>
                </a:pPr>
                <a:endParaRPr lang="en-US">
                  <a:cs typeface="+mn-cs"/>
                </a:endParaRPr>
              </a:p>
            </p:txBody>
          </p:sp>
          <p:pic>
            <p:nvPicPr>
              <p:cNvPr id="90" name="Picture 2" descr="C:\Users\Melissa\Desktop\4.png"/>
              <p:cNvPicPr>
                <a:picLocks noChangeAspect="1" noChangeArrowheads="1"/>
              </p:cNvPicPr>
              <p:nvPr/>
            </p:nvPicPr>
            <p:blipFill>
              <a:blip r:embed="rId36"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0193339" y="4741864"/>
                <a:ext cx="617536" cy="61753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9" name="Group 93"/>
            <p:cNvGrpSpPr>
              <a:grpSpLocks/>
            </p:cNvGrpSpPr>
            <p:nvPr/>
          </p:nvGrpSpPr>
          <p:grpSpPr bwMode="auto">
            <a:xfrm>
              <a:off x="4481513" y="2224088"/>
              <a:ext cx="817561" cy="817561"/>
              <a:chOff x="10050463" y="2992438"/>
              <a:chExt cx="817561" cy="817561"/>
            </a:xfrm>
          </p:grpSpPr>
          <p:sp>
            <p:nvSpPr>
              <p:cNvPr id="87" name="Oval 86"/>
              <p:cNvSpPr/>
              <p:nvPr/>
            </p:nvSpPr>
            <p:spPr bwMode="auto">
              <a:xfrm>
                <a:off x="10617229" y="3121005"/>
                <a:ext cx="174634" cy="557126"/>
              </a:xfrm>
              <a:prstGeom prst="ellipse">
                <a:avLst/>
              </a:prstGeom>
              <a:solidFill>
                <a:schemeClr val="accent3">
                  <a:lumMod val="75000"/>
                </a:schemeClr>
              </a:solidFill>
              <a:ln w="9525" cap="flat" cmpd="sng" algn="ctr">
                <a:solidFill>
                  <a:schemeClr val="tx2"/>
                </a:solidFill>
                <a:prstDash val="solid"/>
                <a:round/>
                <a:headEnd type="none" w="med" len="med"/>
                <a:tailEnd type="none" w="med" len="med"/>
              </a:ln>
              <a:effectLst/>
            </p:spPr>
            <p:txBody>
              <a:bodyPr wrap="none" lIns="82124" tIns="41061" rIns="82124" bIns="41061" anchor="ctr">
                <a:spAutoFit/>
              </a:bodyPr>
              <a:lstStyle/>
              <a:p>
                <a:pPr algn="r" defTabSz="814388" eaLnBrk="0" hangingPunct="0">
                  <a:lnSpc>
                    <a:spcPct val="90000"/>
                  </a:lnSpc>
                  <a:defRPr/>
                </a:pPr>
                <a:endParaRPr lang="en-US">
                  <a:cs typeface="+mn-cs"/>
                </a:endParaRPr>
              </a:p>
            </p:txBody>
          </p:sp>
          <p:pic>
            <p:nvPicPr>
              <p:cNvPr id="88" name="Picture 3" descr="C:\Users\Melissa\Desktop\3.png"/>
              <p:cNvPicPr>
                <a:picLocks noChangeAspect="1" noChangeArrowheads="1"/>
              </p:cNvPicPr>
              <p:nvPr/>
            </p:nvPicPr>
            <p:blipFill>
              <a:blip r:embed="rId37"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0050463" y="2992438"/>
                <a:ext cx="817561" cy="81756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10" name="Group 92"/>
            <p:cNvGrpSpPr>
              <a:grpSpLocks/>
            </p:cNvGrpSpPr>
            <p:nvPr/>
          </p:nvGrpSpPr>
          <p:grpSpPr bwMode="auto">
            <a:xfrm>
              <a:off x="6479315" y="2915422"/>
              <a:ext cx="703188" cy="703188"/>
              <a:chOff x="9615489" y="4000500"/>
              <a:chExt cx="781050" cy="781050"/>
            </a:xfrm>
          </p:grpSpPr>
          <p:sp>
            <p:nvSpPr>
              <p:cNvPr id="85" name="Oval 84"/>
              <p:cNvSpPr/>
              <p:nvPr/>
            </p:nvSpPr>
            <p:spPr bwMode="auto">
              <a:xfrm>
                <a:off x="10129701" y="4082386"/>
                <a:ext cx="193971" cy="618815"/>
              </a:xfrm>
              <a:prstGeom prst="ellipse">
                <a:avLst/>
              </a:prstGeom>
              <a:solidFill>
                <a:schemeClr val="accent3">
                  <a:lumMod val="75000"/>
                </a:schemeClr>
              </a:solidFill>
              <a:ln w="9525" cap="flat" cmpd="sng" algn="ctr">
                <a:solidFill>
                  <a:schemeClr val="tx2"/>
                </a:solidFill>
                <a:prstDash val="solid"/>
                <a:round/>
                <a:headEnd type="none" w="med" len="med"/>
                <a:tailEnd type="none" w="med" len="med"/>
              </a:ln>
              <a:effectLst/>
            </p:spPr>
            <p:txBody>
              <a:bodyPr wrap="none" lIns="82124" tIns="41061" rIns="82124" bIns="41061" anchor="ctr">
                <a:spAutoFit/>
              </a:bodyPr>
              <a:lstStyle/>
              <a:p>
                <a:pPr algn="r" defTabSz="814388" eaLnBrk="0" hangingPunct="0">
                  <a:lnSpc>
                    <a:spcPct val="90000"/>
                  </a:lnSpc>
                  <a:defRPr/>
                </a:pPr>
                <a:endParaRPr lang="en-US">
                  <a:cs typeface="+mn-cs"/>
                </a:endParaRPr>
              </a:p>
            </p:txBody>
          </p:sp>
          <p:pic>
            <p:nvPicPr>
              <p:cNvPr id="86" name="Picture 4" descr="C:\Users\Melissa\Desktop\2.png"/>
              <p:cNvPicPr>
                <a:picLocks noChangeAspect="1" noChangeArrowheads="1"/>
              </p:cNvPicPr>
              <p:nvPr/>
            </p:nvPicPr>
            <p:blipFill>
              <a:blip r:embed="rId38"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9615489" y="4000500"/>
                <a:ext cx="781050" cy="781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11" name="Group 90"/>
            <p:cNvGrpSpPr>
              <a:grpSpLocks/>
            </p:cNvGrpSpPr>
            <p:nvPr/>
          </p:nvGrpSpPr>
          <p:grpSpPr bwMode="auto">
            <a:xfrm>
              <a:off x="5048094" y="3988866"/>
              <a:ext cx="976409" cy="976409"/>
              <a:chOff x="10348913" y="2509838"/>
              <a:chExt cx="1176337" cy="1176337"/>
            </a:xfrm>
          </p:grpSpPr>
          <p:sp>
            <p:nvSpPr>
              <p:cNvPr id="83" name="Oval 82"/>
              <p:cNvSpPr/>
              <p:nvPr/>
            </p:nvSpPr>
            <p:spPr bwMode="auto">
              <a:xfrm>
                <a:off x="11181141" y="2758730"/>
                <a:ext cx="210392" cy="671202"/>
              </a:xfrm>
              <a:prstGeom prst="ellipse">
                <a:avLst/>
              </a:prstGeom>
              <a:solidFill>
                <a:schemeClr val="accent3">
                  <a:lumMod val="75000"/>
                </a:schemeClr>
              </a:solidFill>
              <a:ln w="9525" cap="flat" cmpd="sng" algn="ctr">
                <a:solidFill>
                  <a:schemeClr val="tx2"/>
                </a:solidFill>
                <a:prstDash val="solid"/>
                <a:round/>
                <a:headEnd type="none" w="med" len="med"/>
                <a:tailEnd type="none" w="med" len="med"/>
              </a:ln>
              <a:effectLst/>
            </p:spPr>
            <p:txBody>
              <a:bodyPr wrap="none" lIns="82124" tIns="41061" rIns="82124" bIns="41061" anchor="ctr">
                <a:spAutoFit/>
              </a:bodyPr>
              <a:lstStyle/>
              <a:p>
                <a:pPr algn="r" defTabSz="814388" eaLnBrk="0" hangingPunct="0">
                  <a:lnSpc>
                    <a:spcPct val="90000"/>
                  </a:lnSpc>
                  <a:defRPr/>
                </a:pPr>
                <a:endParaRPr lang="en-US">
                  <a:cs typeface="+mn-cs"/>
                </a:endParaRPr>
              </a:p>
            </p:txBody>
          </p:sp>
          <p:pic>
            <p:nvPicPr>
              <p:cNvPr id="84" name="Picture 5" descr="C:\Users\Melissa\Desktop\1.png"/>
              <p:cNvPicPr>
                <a:picLocks noChangeAspect="1" noChangeArrowheads="1"/>
              </p:cNvPicPr>
              <p:nvPr/>
            </p:nvPicPr>
            <p:blipFill>
              <a:blip r:embed="rId39"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10348913" y="2509838"/>
                <a:ext cx="1176337" cy="117633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pic>
        <p:nvPicPr>
          <p:cNvPr id="91" name="Picture 24" descr="videopanel"/>
          <p:cNvPicPr preferRelativeResize="0">
            <a:picLocks noChangeAspect="1" noChangeArrowheads="1"/>
          </p:cNvPicPr>
          <p:nvPr/>
        </p:nvPicPr>
        <p:blipFill>
          <a:blip r:embed="rId18" cstate="print"/>
          <a:srcRect/>
          <a:stretch>
            <a:fillRect/>
          </a:stretch>
        </p:blipFill>
        <p:spPr bwMode="auto">
          <a:xfrm>
            <a:off x="4414832" y="3154518"/>
            <a:ext cx="527050" cy="623888"/>
          </a:xfrm>
          <a:prstGeom prst="rect">
            <a:avLst/>
          </a:prstGeom>
          <a:noFill/>
          <a:ln w="12700">
            <a:solidFill>
              <a:schemeClr val="tx2"/>
            </a:solidFill>
            <a:miter lim="800000"/>
            <a:headEnd/>
            <a:tailEnd/>
          </a:ln>
          <a:effectLst>
            <a:outerShdw dist="38100" dir="2700000" algn="tl" rotWithShape="0">
              <a:srgbClr val="000000">
                <a:alpha val="39998"/>
              </a:srgbClr>
            </a:outerShdw>
          </a:effectLst>
        </p:spPr>
      </p:pic>
      <p:pic>
        <p:nvPicPr>
          <p:cNvPr id="92" name="Picture 7"/>
          <p:cNvPicPr>
            <a:picLocks noChangeAspect="1" noChangeArrowheads="1"/>
          </p:cNvPicPr>
          <p:nvPr/>
        </p:nvPicPr>
        <p:blipFill>
          <a:blip r:embed="rId3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961812" y="4130794"/>
            <a:ext cx="900594" cy="7785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p14="http://schemas.microsoft.com/office/powerpoint/2010/main" xmlns:mv="urn:schemas-microsoft-com:mac:vml" xmlns:mc="http://schemas.openxmlformats.org/markup-compatibility/2006" val="13600125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xmlns:mv="urn:schemas-microsoft-com:mac:vml" xmlns:mc="http://schemas.openxmlformats.org/markup-compatibility/2006" val="208071470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4343400" cy="3124200"/>
          </a:xfrm>
        </p:spPr>
        <p:txBody>
          <a:bodyPr/>
          <a:lstStyle/>
          <a:p>
            <a:pPr algn="ctr"/>
            <a:r>
              <a:rPr lang="en-US" dirty="0" smtClean="0"/>
              <a:t>Social Media: </a:t>
            </a:r>
            <a:r>
              <a:rPr lang="en-US" sz="4800" dirty="0" smtClean="0"/>
              <a:t>Complement, Not Substitute</a:t>
            </a:r>
            <a:endParaRPr lang="en-US" sz="4800" dirty="0"/>
          </a:p>
        </p:txBody>
      </p:sp>
      <p:sp>
        <p:nvSpPr>
          <p:cNvPr id="3" name="Text Placeholder 2"/>
          <p:cNvSpPr>
            <a:spLocks noGrp="1"/>
          </p:cNvSpPr>
          <p:nvPr>
            <p:ph type="body" sz="quarter" idx="11"/>
          </p:nvPr>
        </p:nvSpPr>
        <p:spPr/>
        <p:txBody>
          <a:bodyPr/>
          <a:lstStyle/>
          <a:p>
            <a:pPr marL="342900" indent="-342900">
              <a:buFont typeface="Wingdings" pitchFamily="2" charset="2"/>
              <a:buChar char="§"/>
            </a:pPr>
            <a:r>
              <a:rPr lang="en-US" sz="2400" dirty="0" smtClean="0"/>
              <a:t>Social media marries traditional marketing efforts with today’s web 2.0 technologies</a:t>
            </a:r>
          </a:p>
          <a:p>
            <a:endParaRPr lang="en-US" sz="1200" dirty="0" smtClean="0"/>
          </a:p>
          <a:p>
            <a:pPr marL="342900" indent="-342900">
              <a:buFont typeface="Wingdings" pitchFamily="2" charset="2"/>
              <a:buChar char="§"/>
            </a:pPr>
            <a:r>
              <a:rPr lang="en-US" sz="2400" dirty="0" smtClean="0"/>
              <a:t>Traditional </a:t>
            </a:r>
            <a:r>
              <a:rPr lang="en-US" sz="2400" dirty="0"/>
              <a:t>marketing </a:t>
            </a:r>
            <a:r>
              <a:rPr lang="en-US" sz="2400" dirty="0" smtClean="0"/>
              <a:t>is about getting attention</a:t>
            </a:r>
          </a:p>
          <a:p>
            <a:endParaRPr lang="en-US" sz="1200" dirty="0" smtClean="0"/>
          </a:p>
          <a:p>
            <a:pPr marL="342900" indent="-342900">
              <a:buFont typeface="Wingdings" pitchFamily="2" charset="2"/>
              <a:buChar char="§"/>
            </a:pPr>
            <a:r>
              <a:rPr lang="en-US" sz="2400" dirty="0" smtClean="0"/>
              <a:t>Web </a:t>
            </a:r>
            <a:r>
              <a:rPr lang="en-US" sz="2400" dirty="0"/>
              <a:t>marketing is about giving </a:t>
            </a:r>
            <a:r>
              <a:rPr lang="en-US" sz="2400" dirty="0" smtClean="0"/>
              <a:t>attention</a:t>
            </a:r>
          </a:p>
        </p:txBody>
      </p:sp>
      <p:pic>
        <p:nvPicPr>
          <p:cNvPr id="4" name="Picture Placeholder 20" descr="ARROWS.png"/>
          <p:cNvPicPr>
            <a:picLocks noChangeAspect="1"/>
          </p:cNvPicPr>
          <p:nvPr/>
        </p:nvPicPr>
        <p:blipFill>
          <a:blip r:embed="rId3" cstate="print"/>
          <a:srcRect t="6580" b="6580"/>
          <a:stretch>
            <a:fillRect/>
          </a:stretch>
        </p:blipFill>
        <p:spPr>
          <a:xfrm>
            <a:off x="1011382" y="3657600"/>
            <a:ext cx="2205606" cy="1923288"/>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84451362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39" descr="23250231 copy.png"/>
          <p:cNvPicPr>
            <a:picLocks noChangeAspect="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6172200" y="1052945"/>
            <a:ext cx="2520950" cy="54943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aphicFrame>
        <p:nvGraphicFramePr>
          <p:cNvPr id="2" name="Diagram 1"/>
          <p:cNvGraphicFramePr/>
          <p:nvPr>
            <p:extLst>
              <p:ext uri="{D42A27DB-BD31-4B8C-83A1-F6EECF244321}">
                <p14:modId xmlns="" xmlns:p14="http://schemas.microsoft.com/office/powerpoint/2010/main" xmlns:mv="urn:schemas-microsoft-com:mac:vml" xmlns:mc="http://schemas.openxmlformats.org/markup-compatibility/2006" val="4055997546"/>
              </p:ext>
            </p:extLst>
          </p:nvPr>
        </p:nvGraphicFramePr>
        <p:xfrm>
          <a:off x="-609600" y="838200"/>
          <a:ext cx="85344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p:txBody>
          <a:bodyPr/>
          <a:lstStyle/>
          <a:p>
            <a:r>
              <a:rPr lang="en-US" sz="3600" dirty="0" smtClean="0"/>
              <a:t>Key Outlets</a:t>
            </a:r>
            <a:endParaRPr lang="en-US" sz="3600" dirty="0"/>
          </a:p>
        </p:txBody>
      </p:sp>
    </p:spTree>
    <p:extLst>
      <p:ext uri="{BB962C8B-B14F-4D97-AF65-F5344CB8AC3E}">
        <p14:creationId xmlns="" xmlns:p14="http://schemas.microsoft.com/office/powerpoint/2010/main" xmlns:mv="urn:schemas-microsoft-com:mac:vml" xmlns:mc="http://schemas.openxmlformats.org/markup-compatibility/2006" val="390226081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95" name="Rectangle 31"/>
          <p:cNvSpPr>
            <a:spLocks noChangeArrowheads="1"/>
          </p:cNvSpPr>
          <p:nvPr/>
        </p:nvSpPr>
        <p:spPr bwMode="auto">
          <a:xfrm>
            <a:off x="28171" y="1628800"/>
            <a:ext cx="9144000" cy="3144837"/>
          </a:xfrm>
          <a:prstGeom prst="rect">
            <a:avLst/>
          </a:prstGeom>
          <a:solidFill>
            <a:srgbClr val="01BBBB"/>
          </a:solidFill>
          <a:ln w="25400" algn="ctr">
            <a:noFill/>
            <a:miter lim="800000"/>
            <a:headEnd/>
            <a:tailEnd/>
          </a:ln>
          <a:effectLst/>
        </p:spPr>
        <p:txBody>
          <a:bodyPr wrap="none" anchor="ctr"/>
          <a:lstStyle/>
          <a:p>
            <a:endParaRPr lang="en-US"/>
          </a:p>
        </p:txBody>
      </p:sp>
      <p:sp>
        <p:nvSpPr>
          <p:cNvPr id="856096" name="Rectangle 32"/>
          <p:cNvSpPr>
            <a:spLocks noGrp="1" noChangeArrowheads="1"/>
          </p:cNvSpPr>
          <p:nvPr>
            <p:ph type="title" idx="4294967295"/>
          </p:nvPr>
        </p:nvSpPr>
        <p:spPr bwMode="auto">
          <a:xfrm>
            <a:off x="28171" y="2765425"/>
            <a:ext cx="4258077" cy="838200"/>
          </a:xfrm>
          <a:prstGeom prst="rect">
            <a:avLst/>
          </a:prstGeom>
          <a:noFill/>
          <a:ln/>
        </p:spPr>
        <p:txBody>
          <a:bodyPr lIns="82124" tIns="41061" rIns="82124" bIns="41061" anchor="ctr"/>
          <a:lstStyle/>
          <a:p>
            <a:pPr algn="ctr"/>
            <a:r>
              <a:rPr lang="en-US" sz="3000" b="0" dirty="0" smtClean="0">
                <a:solidFill>
                  <a:schemeClr val="bg2"/>
                </a:solidFill>
              </a:rPr>
              <a:t>Company Website</a:t>
            </a:r>
            <a:endParaRPr lang="en-US" sz="3000" b="0" dirty="0">
              <a:solidFill>
                <a:schemeClr val="bg2"/>
              </a:solidFill>
            </a:endParaRPr>
          </a:p>
        </p:txBody>
      </p:sp>
      <p:pic>
        <p:nvPicPr>
          <p:cNvPr id="3074" name="Picture 2" descr="\\Mv-fs\Projects\Cisco\References\Brand Assets\Corporate Imagery\People\HAD10522.jpg"/>
          <p:cNvPicPr>
            <a:picLocks noChangeAspect="1" noChangeArrowheads="1"/>
          </p:cNvPicPr>
          <p:nvPr/>
        </p:nvPicPr>
        <p:blipFill>
          <a:blip r:embed="rId3" cstate="print"/>
          <a:srcRect t="1367"/>
          <a:stretch>
            <a:fillRect/>
          </a:stretch>
        </p:blipFill>
        <p:spPr bwMode="auto">
          <a:xfrm>
            <a:off x="4357686" y="1615440"/>
            <a:ext cx="4786314" cy="3140710"/>
          </a:xfrm>
          <a:prstGeom prst="rect">
            <a:avLst/>
          </a:prstGeom>
          <a:noFill/>
        </p:spPr>
      </p:pic>
      <p:pic>
        <p:nvPicPr>
          <p:cNvPr id="6" name="Picture Placeholder 11"/>
          <p:cNvPicPr>
            <a:picLocks noChangeAspect="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t="3448" b="3448"/>
          <a:stretch>
            <a:fillRect/>
          </a:stretch>
        </p:blipFill>
        <p:spPr>
          <a:xfrm>
            <a:off x="4357685" y="1628800"/>
            <a:ext cx="4786315" cy="3127350"/>
          </a:xfrm>
          <a:prstGeom prst="rect">
            <a:avLst/>
          </a:prstGeom>
        </p:spPr>
      </p:pic>
    </p:spTree>
    <p:extLst>
      <p:ext uri="{BB962C8B-B14F-4D97-AF65-F5344CB8AC3E}">
        <p14:creationId xmlns:p14="http://schemas.microsoft.com/office/powerpoint/2010/main" xmlns="" val="112723356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097" y="306388"/>
            <a:ext cx="2170386" cy="762000"/>
          </a:xfrm>
        </p:spPr>
        <p:txBody>
          <a:bodyPr/>
          <a:lstStyle/>
          <a:p>
            <a:r>
              <a:rPr lang="en-US" dirty="0" smtClean="0"/>
              <a:t>What to Do</a:t>
            </a:r>
            <a:endParaRPr lang="en-US" dirty="0"/>
          </a:p>
        </p:txBody>
      </p:sp>
      <p:sp>
        <p:nvSpPr>
          <p:cNvPr id="3" name="Text Placeholder 2"/>
          <p:cNvSpPr>
            <a:spLocks noGrp="1"/>
          </p:cNvSpPr>
          <p:nvPr>
            <p:ph type="body" sz="quarter" idx="11"/>
          </p:nvPr>
        </p:nvSpPr>
        <p:spPr>
          <a:xfrm>
            <a:off x="2292350" y="1878144"/>
            <a:ext cx="2108200" cy="3535680"/>
          </a:xfrm>
        </p:spPr>
        <p:txBody>
          <a:bodyPr>
            <a:normAutofit/>
          </a:bodyPr>
          <a:lstStyle/>
          <a:p>
            <a:pPr marL="342900" indent="-342900">
              <a:buFont typeface="Wingdings" pitchFamily="2" charset="2"/>
              <a:buChar char="§"/>
            </a:pPr>
            <a:r>
              <a:rPr lang="en-US" sz="1900" dirty="0" smtClean="0">
                <a:solidFill>
                  <a:schemeClr val="tx2">
                    <a:lumMod val="50000"/>
                  </a:schemeClr>
                </a:solidFill>
              </a:rPr>
              <a:t>Prioritize your customer’s time</a:t>
            </a:r>
          </a:p>
          <a:p>
            <a:pPr marL="342900" indent="-342900">
              <a:buFont typeface="Wingdings" pitchFamily="2" charset="2"/>
              <a:buChar char="§"/>
            </a:pPr>
            <a:r>
              <a:rPr lang="en-US" sz="1900" dirty="0" smtClean="0">
                <a:solidFill>
                  <a:schemeClr val="tx2">
                    <a:lumMod val="50000"/>
                  </a:schemeClr>
                </a:solidFill>
              </a:rPr>
              <a:t>Consider investing in search engine optimization</a:t>
            </a:r>
            <a:endParaRPr lang="en-US" sz="1900" dirty="0" smtClean="0"/>
          </a:p>
          <a:p>
            <a:pPr marL="342900" indent="-342900">
              <a:buFont typeface="Wingdings" pitchFamily="2" charset="2"/>
              <a:buChar char="§"/>
            </a:pPr>
            <a:r>
              <a:rPr lang="en-US" sz="1900" dirty="0" smtClean="0">
                <a:solidFill>
                  <a:schemeClr val="tx2">
                    <a:lumMod val="50000"/>
                  </a:schemeClr>
                </a:solidFill>
              </a:rPr>
              <a:t>Simplify</a:t>
            </a:r>
          </a:p>
        </p:txBody>
      </p:sp>
      <p:sp>
        <p:nvSpPr>
          <p:cNvPr id="4" name="Text Placeholder 3"/>
          <p:cNvSpPr>
            <a:spLocks noGrp="1"/>
          </p:cNvSpPr>
          <p:nvPr>
            <p:ph type="body" sz="quarter" idx="12"/>
          </p:nvPr>
        </p:nvSpPr>
        <p:spPr>
          <a:xfrm>
            <a:off x="4746318" y="1894110"/>
            <a:ext cx="2124382" cy="4267200"/>
          </a:xfrm>
        </p:spPr>
        <p:txBody>
          <a:bodyPr/>
          <a:lstStyle/>
          <a:p>
            <a:pPr marL="342900" indent="-342900">
              <a:buFont typeface="Wingdings" pitchFamily="2" charset="2"/>
              <a:buChar char="§"/>
            </a:pPr>
            <a:r>
              <a:rPr lang="en-US" sz="1900" dirty="0" smtClean="0">
                <a:solidFill>
                  <a:schemeClr val="tx2">
                    <a:lumMod val="50000"/>
                  </a:schemeClr>
                </a:solidFill>
              </a:rPr>
              <a:t>Develop Flash, Java, or JavaScript introductions</a:t>
            </a:r>
          </a:p>
          <a:p>
            <a:pPr marL="342900" indent="-342900">
              <a:buFont typeface="Wingdings" pitchFamily="2" charset="2"/>
              <a:buChar char="§"/>
            </a:pPr>
            <a:r>
              <a:rPr lang="en-US" sz="1900" dirty="0" smtClean="0">
                <a:solidFill>
                  <a:schemeClr val="tx2">
                    <a:lumMod val="50000"/>
                  </a:schemeClr>
                </a:solidFill>
              </a:rPr>
              <a:t>Use advertising language</a:t>
            </a:r>
          </a:p>
          <a:p>
            <a:pPr marL="342900" indent="-342900">
              <a:buFont typeface="Wingdings" pitchFamily="2" charset="2"/>
              <a:buChar char="§"/>
            </a:pPr>
            <a:r>
              <a:rPr lang="en-US" sz="1900" dirty="0" smtClean="0">
                <a:solidFill>
                  <a:schemeClr val="tx2">
                    <a:lumMod val="50000"/>
                  </a:schemeClr>
                </a:solidFill>
              </a:rPr>
              <a:t>Have external links open in the same window</a:t>
            </a:r>
            <a:endParaRPr lang="en-US" sz="1900" dirty="0">
              <a:solidFill>
                <a:schemeClr val="tx2">
                  <a:lumMod val="50000"/>
                </a:schemeClr>
              </a:solidFill>
            </a:endParaRPr>
          </a:p>
        </p:txBody>
      </p:sp>
      <p:pic>
        <p:nvPicPr>
          <p:cNvPr id="7" name="Main Image" descr="Right:  Main Image"/>
          <p:cNvPicPr>
            <a:picLocks noChangeAspect="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r="-46" b="10245"/>
          <a:stretch>
            <a:fillRect/>
          </a:stretch>
        </p:blipFill>
        <p:spPr bwMode="auto">
          <a:xfrm>
            <a:off x="6870700" y="687388"/>
            <a:ext cx="4559300" cy="52562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 name="Main Image" descr="01_Title_Image.png"/>
          <p:cNvPicPr>
            <a:picLocks noChangeAspect="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r="-46" b="10245"/>
          <a:stretch>
            <a:fillRect/>
          </a:stretch>
        </p:blipFill>
        <p:spPr bwMode="auto">
          <a:xfrm>
            <a:off x="-2292350" y="687388"/>
            <a:ext cx="4584700" cy="525621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9" name="Title 1"/>
          <p:cNvSpPr txBox="1">
            <a:spLocks/>
          </p:cNvSpPr>
          <p:nvPr/>
        </p:nvSpPr>
        <p:spPr>
          <a:xfrm>
            <a:off x="4818888" y="270638"/>
            <a:ext cx="3095402" cy="762000"/>
          </a:xfrm>
          <a:prstGeom prst="rect">
            <a:avLst/>
          </a:prstGeom>
        </p:spPr>
        <p:txBody>
          <a:bodyPr vert="horz" lIns="82296" tIns="45720" rIns="82296" bIns="45720" rtlCol="0" anchor="b" anchorCtr="0">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0" i="0" strike="noStrike" kern="1200" cap="none" spc="-100" normalizeH="0" baseline="0" noProof="0" dirty="0" smtClean="0">
                <a:ln>
                  <a:noFill/>
                </a:ln>
                <a:solidFill>
                  <a:schemeClr val="accent1"/>
                </a:solidFill>
                <a:effectLst/>
                <a:uLnTx/>
                <a:uFillTx/>
                <a:latin typeface="+mj-lt"/>
                <a:ea typeface="+mj-ea"/>
                <a:cs typeface="+mj-cs"/>
              </a:rPr>
              <a:t>What </a:t>
            </a:r>
            <a:r>
              <a:rPr kumimoji="0" lang="en-US" sz="3200" b="1" i="0" strike="noStrike" kern="1200" cap="none" spc="-100" normalizeH="0" baseline="0" noProof="0" dirty="0" smtClean="0">
                <a:ln>
                  <a:noFill/>
                </a:ln>
                <a:solidFill>
                  <a:schemeClr val="accent1"/>
                </a:solidFill>
                <a:effectLst/>
                <a:uLnTx/>
                <a:uFillTx/>
                <a:latin typeface="+mj-lt"/>
                <a:ea typeface="+mj-ea"/>
                <a:cs typeface="+mj-cs"/>
              </a:rPr>
              <a:t>NOT </a:t>
            </a:r>
            <a:r>
              <a:rPr kumimoji="0" lang="en-US" sz="3200" b="0" i="0" strike="noStrike" kern="1200" cap="none" spc="-100" normalizeH="0" baseline="0" noProof="0" dirty="0" smtClean="0">
                <a:ln>
                  <a:noFill/>
                </a:ln>
                <a:solidFill>
                  <a:schemeClr val="accent1"/>
                </a:solidFill>
                <a:effectLst/>
                <a:uLnTx/>
                <a:uFillTx/>
                <a:latin typeface="+mj-lt"/>
                <a:ea typeface="+mj-ea"/>
                <a:cs typeface="+mj-cs"/>
              </a:rPr>
              <a:t>to Do</a:t>
            </a:r>
            <a:endParaRPr kumimoji="0" lang="en-US" sz="3200" b="0" i="0" strike="noStrike" kern="1200" cap="none" spc="-10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 xmlns:p14="http://schemas.microsoft.com/office/powerpoint/2010/main" xmlns:mv="urn:schemas-microsoft-com:mac:vml" xmlns:mc="http://schemas.openxmlformats.org/markup-compatibility/2006" val="396994176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Resources</a:t>
            </a:r>
            <a:endParaRPr lang="en-US" dirty="0"/>
          </a:p>
        </p:txBody>
      </p:sp>
      <p:sp>
        <p:nvSpPr>
          <p:cNvPr id="3" name="Text Placeholder 2"/>
          <p:cNvSpPr>
            <a:spLocks noGrp="1"/>
          </p:cNvSpPr>
          <p:nvPr>
            <p:ph type="body" sz="quarter" idx="11"/>
          </p:nvPr>
        </p:nvSpPr>
        <p:spPr>
          <a:xfrm>
            <a:off x="4800600" y="310896"/>
            <a:ext cx="4191000" cy="6208776"/>
          </a:xfrm>
        </p:spPr>
        <p:txBody>
          <a:bodyPr/>
          <a:lstStyle/>
          <a:p>
            <a:pPr>
              <a:buFont typeface="Wingdings" pitchFamily="2" charset="2"/>
              <a:buChar char="§"/>
            </a:pPr>
            <a:r>
              <a:rPr lang="en-US" sz="2400" dirty="0"/>
              <a:t>Effective strategies from Dr. Flint </a:t>
            </a:r>
            <a:r>
              <a:rPr lang="en-US" sz="2400" dirty="0" err="1"/>
              <a:t>McGlaughlin</a:t>
            </a:r>
            <a:r>
              <a:rPr lang="en-US" sz="2400" dirty="0"/>
              <a:t> on </a:t>
            </a:r>
            <a:r>
              <a:rPr lang="en-US" sz="2400" b="1" u="sng" dirty="0">
                <a:hlinkClick r:id="rId3"/>
              </a:rPr>
              <a:t>optimizing your </a:t>
            </a:r>
            <a:r>
              <a:rPr lang="en-US" sz="2400" b="1" u="sng" dirty="0" smtClean="0">
                <a:hlinkClick r:id="rId3"/>
              </a:rPr>
              <a:t>search</a:t>
            </a:r>
            <a:endParaRPr lang="en-US" sz="2400" b="1" u="sng" dirty="0" smtClean="0"/>
          </a:p>
          <a:p>
            <a:pPr>
              <a:buFont typeface="Wingdings" pitchFamily="2" charset="2"/>
              <a:buChar char="§"/>
            </a:pPr>
            <a:endParaRPr lang="en-US" sz="2400" b="1" u="sng" dirty="0"/>
          </a:p>
          <a:p>
            <a:pPr>
              <a:buFont typeface="Wingdings" pitchFamily="2" charset="2"/>
              <a:buChar char="§"/>
            </a:pPr>
            <a:r>
              <a:rPr lang="en-US" sz="2400" dirty="0"/>
              <a:t>Build your </a:t>
            </a:r>
            <a:r>
              <a:rPr lang="en-US" sz="2400" b="1" u="sng" dirty="0">
                <a:hlinkClick r:id="rId4"/>
              </a:rPr>
              <a:t>customer-centric website</a:t>
            </a:r>
            <a:r>
              <a:rPr lang="en-US" sz="2400" dirty="0">
                <a:hlinkClick r:id="rId4"/>
              </a:rPr>
              <a:t> </a:t>
            </a:r>
            <a:r>
              <a:rPr lang="en-US" sz="2400" dirty="0"/>
              <a:t>with Gerry </a:t>
            </a:r>
            <a:r>
              <a:rPr lang="en-US" sz="2400" dirty="0" smtClean="0"/>
              <a:t>McGovern</a:t>
            </a:r>
          </a:p>
          <a:p>
            <a:pPr>
              <a:buFont typeface="Wingdings" pitchFamily="2" charset="2"/>
              <a:buChar char="§"/>
            </a:pPr>
            <a:endParaRPr lang="en-US" sz="2400" dirty="0"/>
          </a:p>
          <a:p>
            <a:pPr>
              <a:buFont typeface="Wingdings" pitchFamily="2" charset="2"/>
              <a:buChar char="§"/>
            </a:pPr>
            <a:r>
              <a:rPr lang="en-US" sz="2400" dirty="0"/>
              <a:t>Bust the status quo with </a:t>
            </a:r>
            <a:r>
              <a:rPr lang="en-US" sz="2400" b="1" u="sng" dirty="0">
                <a:hlinkClick r:id="rId5"/>
              </a:rPr>
              <a:t>web tools and social networking</a:t>
            </a:r>
            <a:r>
              <a:rPr lang="en-US" sz="2400" dirty="0"/>
              <a:t> tips from Scott </a:t>
            </a:r>
            <a:r>
              <a:rPr lang="en-US" sz="2400" dirty="0" err="1"/>
              <a:t>Klososky</a:t>
            </a:r>
            <a:endParaRPr lang="en-US" sz="2400" dirty="0"/>
          </a:p>
        </p:txBody>
      </p:sp>
      <p:sp>
        <p:nvSpPr>
          <p:cNvPr id="4" name="TextBox 3"/>
          <p:cNvSpPr txBox="1"/>
          <p:nvPr/>
        </p:nvSpPr>
        <p:spPr>
          <a:xfrm>
            <a:off x="5410200" y="6019800"/>
            <a:ext cx="3352800" cy="276999"/>
          </a:xfrm>
          <a:prstGeom prst="rect">
            <a:avLst/>
          </a:prstGeom>
          <a:noFill/>
        </p:spPr>
        <p:txBody>
          <a:bodyPr wrap="square" rtlCol="0">
            <a:spAutoFit/>
          </a:bodyPr>
          <a:lstStyle/>
          <a:p>
            <a:pPr algn="r"/>
            <a:r>
              <a:rPr lang="en-US" sz="1200" dirty="0" smtClean="0">
                <a:solidFill>
                  <a:schemeClr val="tx2">
                    <a:lumMod val="50000"/>
                  </a:schemeClr>
                </a:solidFill>
              </a:rPr>
              <a:t>Partner log-in required</a:t>
            </a:r>
            <a:endParaRPr lang="en-US" sz="1200" dirty="0">
              <a:solidFill>
                <a:schemeClr val="tx2">
                  <a:lumMod val="50000"/>
                </a:schemeClr>
              </a:solidFill>
            </a:endParaRPr>
          </a:p>
        </p:txBody>
      </p:sp>
    </p:spTree>
    <p:extLst>
      <p:ext uri="{BB962C8B-B14F-4D97-AF65-F5344CB8AC3E}">
        <p14:creationId xmlns="" xmlns:p14="http://schemas.microsoft.com/office/powerpoint/2010/main" xmlns:mv="urn:schemas-microsoft-com:mac:vml" xmlns:mc="http://schemas.openxmlformats.org/markup-compatibility/2006" val="1171970481"/>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95" name="Rectangle 31"/>
          <p:cNvSpPr>
            <a:spLocks noChangeArrowheads="1"/>
          </p:cNvSpPr>
          <p:nvPr/>
        </p:nvSpPr>
        <p:spPr bwMode="auto">
          <a:xfrm>
            <a:off x="28171" y="1628800"/>
            <a:ext cx="9144000" cy="3144837"/>
          </a:xfrm>
          <a:prstGeom prst="rect">
            <a:avLst/>
          </a:prstGeom>
          <a:solidFill>
            <a:srgbClr val="01BBBB"/>
          </a:solidFill>
          <a:ln w="25400" algn="ctr">
            <a:noFill/>
            <a:miter lim="800000"/>
            <a:headEnd/>
            <a:tailEnd/>
          </a:ln>
          <a:effectLst/>
        </p:spPr>
        <p:txBody>
          <a:bodyPr wrap="none" anchor="ctr"/>
          <a:lstStyle/>
          <a:p>
            <a:endParaRPr lang="en-US"/>
          </a:p>
        </p:txBody>
      </p:sp>
      <p:sp>
        <p:nvSpPr>
          <p:cNvPr id="856096" name="Rectangle 32"/>
          <p:cNvSpPr>
            <a:spLocks noGrp="1" noChangeArrowheads="1"/>
          </p:cNvSpPr>
          <p:nvPr>
            <p:ph type="title" idx="4294967295"/>
          </p:nvPr>
        </p:nvSpPr>
        <p:spPr bwMode="auto">
          <a:xfrm>
            <a:off x="28171" y="2765425"/>
            <a:ext cx="4258077" cy="838200"/>
          </a:xfrm>
          <a:prstGeom prst="rect">
            <a:avLst/>
          </a:prstGeom>
          <a:noFill/>
          <a:ln/>
        </p:spPr>
        <p:txBody>
          <a:bodyPr lIns="82124" tIns="41061" rIns="82124" bIns="41061" anchor="ctr"/>
          <a:lstStyle/>
          <a:p>
            <a:pPr algn="ctr"/>
            <a:r>
              <a:rPr lang="en-US" sz="3000" b="0" dirty="0" smtClean="0">
                <a:solidFill>
                  <a:schemeClr val="bg2"/>
                </a:solidFill>
              </a:rPr>
              <a:t>The Power of Video</a:t>
            </a:r>
            <a:endParaRPr lang="en-US" sz="3000" b="0" dirty="0">
              <a:solidFill>
                <a:schemeClr val="bg2"/>
              </a:solidFill>
            </a:endParaRPr>
          </a:p>
        </p:txBody>
      </p:sp>
      <p:pic>
        <p:nvPicPr>
          <p:cNvPr id="3074" name="Picture 2" descr="\\Mv-fs\Projects\Cisco\References\Brand Assets\Corporate Imagery\People\HAD10522.jpg"/>
          <p:cNvPicPr>
            <a:picLocks noChangeAspect="1" noChangeArrowheads="1"/>
          </p:cNvPicPr>
          <p:nvPr/>
        </p:nvPicPr>
        <p:blipFill>
          <a:blip r:embed="rId3" cstate="print"/>
          <a:srcRect t="1367"/>
          <a:stretch>
            <a:fillRect/>
          </a:stretch>
        </p:blipFill>
        <p:spPr bwMode="auto">
          <a:xfrm>
            <a:off x="4357686" y="1615440"/>
            <a:ext cx="4786314" cy="3140710"/>
          </a:xfrm>
          <a:prstGeom prst="rect">
            <a:avLst/>
          </a:prstGeom>
          <a:noFill/>
        </p:spPr>
      </p:pic>
      <p:pic>
        <p:nvPicPr>
          <p:cNvPr id="6" name="Picture Placeholder 11"/>
          <p:cNvPicPr>
            <a:picLocks noChangeAspect="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t="3448" b="3448"/>
          <a:stretch>
            <a:fillRect/>
          </a:stretch>
        </p:blipFill>
        <p:spPr>
          <a:xfrm>
            <a:off x="4357685" y="1628800"/>
            <a:ext cx="4786315" cy="3127350"/>
          </a:xfrm>
          <a:prstGeom prst="rect">
            <a:avLst/>
          </a:prstGeom>
        </p:spPr>
      </p:pic>
      <p:pic>
        <p:nvPicPr>
          <p:cNvPr id="7" name="Picture Placeholder 2"/>
          <p:cNvPicPr>
            <a:picLocks noChangeAspect="1"/>
          </p:cNvPicPr>
          <p:nvPr/>
        </p:nvPicPr>
        <p:blipFill>
          <a:blip r:embed="rId5" cstate="print">
            <a:extLst>
              <a:ext uri="{28A0092B-C50C-407E-A947-70E740481C1C}">
                <a14:useLocalDpi xmlns="" xmlns:a14="http://schemas.microsoft.com/office/drawing/2010/main" xmlns:mv="urn:schemas-microsoft-com:mac:vml" xmlns:mc="http://schemas.openxmlformats.org/markup-compatibility/2006" val="0"/>
              </a:ext>
            </a:extLst>
          </a:blip>
          <a:srcRect l="12487" r="12487"/>
          <a:stretch>
            <a:fillRect/>
          </a:stretch>
        </p:blipFill>
        <p:spPr>
          <a:xfrm>
            <a:off x="4357685" y="1631206"/>
            <a:ext cx="4814486" cy="3137141"/>
          </a:xfrm>
          <a:prstGeom prst="rect">
            <a:avLst/>
          </a:prstGeom>
        </p:spPr>
      </p:pic>
    </p:spTree>
    <p:extLst>
      <p:ext uri="{BB962C8B-B14F-4D97-AF65-F5344CB8AC3E}">
        <p14:creationId xmlns:p14="http://schemas.microsoft.com/office/powerpoint/2010/main" xmlns="" val="112723356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4276344" cy="838200"/>
          </a:xfrm>
        </p:spPr>
        <p:txBody>
          <a:bodyPr/>
          <a:lstStyle/>
          <a:p>
            <a:pPr algn="ctr"/>
            <a:r>
              <a:rPr lang="en-US" dirty="0" smtClean="0"/>
              <a:t>What to Do</a:t>
            </a:r>
            <a:endParaRPr lang="en-US" dirty="0"/>
          </a:p>
        </p:txBody>
      </p:sp>
      <p:sp>
        <p:nvSpPr>
          <p:cNvPr id="3" name="Text Placeholder 2"/>
          <p:cNvSpPr>
            <a:spLocks noGrp="1"/>
          </p:cNvSpPr>
          <p:nvPr>
            <p:ph type="body" sz="quarter" idx="11"/>
          </p:nvPr>
        </p:nvSpPr>
        <p:spPr>
          <a:xfrm>
            <a:off x="228600" y="1066800"/>
            <a:ext cx="4142232" cy="1943100"/>
          </a:xfrm>
        </p:spPr>
        <p:txBody>
          <a:bodyPr>
            <a:normAutofit lnSpcReduction="10000"/>
          </a:bodyPr>
          <a:lstStyle/>
          <a:p>
            <a:pPr marL="342900" indent="-342900">
              <a:buFont typeface="Wingdings" pitchFamily="2" charset="2"/>
              <a:buChar char="§"/>
            </a:pPr>
            <a:r>
              <a:rPr lang="en-US" sz="2200" dirty="0" smtClean="0">
                <a:solidFill>
                  <a:schemeClr val="tx2">
                    <a:lumMod val="50000"/>
                  </a:schemeClr>
                </a:solidFill>
              </a:rPr>
              <a:t>Be creative</a:t>
            </a:r>
          </a:p>
          <a:p>
            <a:pPr marL="342900" indent="-342900">
              <a:buFont typeface="Wingdings" pitchFamily="2" charset="2"/>
              <a:buChar char="§"/>
            </a:pPr>
            <a:r>
              <a:rPr lang="en-US" sz="2200" dirty="0" smtClean="0">
                <a:solidFill>
                  <a:schemeClr val="tx2">
                    <a:lumMod val="50000"/>
                  </a:schemeClr>
                </a:solidFill>
              </a:rPr>
              <a:t>Embed multimedia into your website</a:t>
            </a:r>
          </a:p>
          <a:p>
            <a:pPr marL="342900" indent="-342900">
              <a:buFont typeface="Wingdings" pitchFamily="2" charset="2"/>
              <a:buChar char="§"/>
            </a:pPr>
            <a:r>
              <a:rPr lang="en-US" sz="2200" dirty="0" smtClean="0">
                <a:solidFill>
                  <a:schemeClr val="tx2">
                    <a:lumMod val="50000"/>
                  </a:schemeClr>
                </a:solidFill>
              </a:rPr>
              <a:t>Consider your customer’s attention span</a:t>
            </a:r>
            <a:endParaRPr lang="en-US" sz="2200" dirty="0">
              <a:solidFill>
                <a:schemeClr val="tx2">
                  <a:lumMod val="50000"/>
                </a:schemeClr>
              </a:solidFill>
            </a:endParaRPr>
          </a:p>
        </p:txBody>
      </p:sp>
      <p:sp>
        <p:nvSpPr>
          <p:cNvPr id="4" name="Text Placeholder 3"/>
          <p:cNvSpPr>
            <a:spLocks noGrp="1"/>
          </p:cNvSpPr>
          <p:nvPr>
            <p:ph type="body" sz="quarter" idx="12"/>
          </p:nvPr>
        </p:nvSpPr>
        <p:spPr>
          <a:xfrm>
            <a:off x="201168" y="3771900"/>
            <a:ext cx="4005072" cy="2125980"/>
          </a:xfrm>
        </p:spPr>
        <p:txBody>
          <a:bodyPr>
            <a:normAutofit/>
          </a:bodyPr>
          <a:lstStyle/>
          <a:p>
            <a:pPr marL="342900" indent="-342900">
              <a:buFont typeface="Wingdings" pitchFamily="2" charset="2"/>
              <a:buChar char="§"/>
            </a:pPr>
            <a:r>
              <a:rPr lang="en-US" sz="2200" dirty="0" smtClean="0">
                <a:solidFill>
                  <a:schemeClr val="tx2">
                    <a:lumMod val="50000"/>
                  </a:schemeClr>
                </a:solidFill>
              </a:rPr>
              <a:t>Skip steps in the development process</a:t>
            </a:r>
          </a:p>
          <a:p>
            <a:pPr marL="342900" indent="-342900">
              <a:buFont typeface="Wingdings" pitchFamily="2" charset="2"/>
              <a:buChar char="§"/>
            </a:pPr>
            <a:r>
              <a:rPr lang="en-US" sz="2200" dirty="0" smtClean="0">
                <a:solidFill>
                  <a:schemeClr val="tx2">
                    <a:lumMod val="50000"/>
                  </a:schemeClr>
                </a:solidFill>
              </a:rPr>
              <a:t>Use as a substitute for text</a:t>
            </a:r>
          </a:p>
          <a:p>
            <a:pPr marL="342900" indent="-342900">
              <a:buFont typeface="Wingdings" pitchFamily="2" charset="2"/>
              <a:buChar char="§"/>
            </a:pPr>
            <a:r>
              <a:rPr lang="en-US" sz="2200" dirty="0" smtClean="0">
                <a:solidFill>
                  <a:schemeClr val="tx2">
                    <a:lumMod val="50000"/>
                  </a:schemeClr>
                </a:solidFill>
              </a:rPr>
              <a:t>Include more than 1-3 main points</a:t>
            </a:r>
            <a:endParaRPr lang="en-US" sz="2200" dirty="0">
              <a:solidFill>
                <a:schemeClr val="tx2">
                  <a:lumMod val="50000"/>
                </a:schemeClr>
              </a:solidFill>
            </a:endParaRPr>
          </a:p>
        </p:txBody>
      </p:sp>
      <p:pic>
        <p:nvPicPr>
          <p:cNvPr id="8" name="Picture 2" descr="\\.psf\Home\Desktop\untitled folder\Cius_summit.jpg"/>
          <p:cNvPicPr>
            <a:picLocks noChangeAspect="1" noChangeArrowheads="1"/>
          </p:cNvPicPr>
          <p:nvPr/>
        </p:nvPicPr>
        <p:blipFill>
          <a:blip r:embed="rId3" cstate="print"/>
          <a:srcRect/>
          <a:stretch>
            <a:fillRect/>
          </a:stretch>
        </p:blipFill>
        <p:spPr bwMode="auto">
          <a:xfrm>
            <a:off x="4569618" y="228600"/>
            <a:ext cx="4574382" cy="6108700"/>
          </a:xfrm>
          <a:prstGeom prst="rect">
            <a:avLst/>
          </a:prstGeom>
          <a:noFill/>
          <a:ln w="9525">
            <a:noFill/>
            <a:miter lim="800000"/>
            <a:headEnd/>
            <a:tailEnd/>
          </a:ln>
        </p:spPr>
      </p:pic>
      <p:sp>
        <p:nvSpPr>
          <p:cNvPr id="9" name="Title 1"/>
          <p:cNvSpPr txBox="1">
            <a:spLocks/>
          </p:cNvSpPr>
          <p:nvPr/>
        </p:nvSpPr>
        <p:spPr>
          <a:xfrm>
            <a:off x="0" y="2667000"/>
            <a:ext cx="4276344" cy="838200"/>
          </a:xfrm>
          <a:prstGeom prst="rect">
            <a:avLst/>
          </a:prstGeom>
        </p:spPr>
        <p:txBody>
          <a:bodyPr vert="horz" lIns="82296" tIns="45720" rIns="82296" bIns="45720" rtlCol="0" anchor="b" anchorCtr="0">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200" b="0" i="0" strike="noStrike" kern="1200" cap="none" spc="-100" normalizeH="0" baseline="0" noProof="0" dirty="0" smtClean="0">
                <a:ln>
                  <a:noFill/>
                </a:ln>
                <a:solidFill>
                  <a:schemeClr val="accent1"/>
                </a:solidFill>
                <a:effectLst/>
                <a:uLnTx/>
                <a:uFillTx/>
                <a:latin typeface="+mj-lt"/>
                <a:ea typeface="+mj-ea"/>
                <a:cs typeface="+mj-cs"/>
              </a:rPr>
              <a:t>What </a:t>
            </a:r>
            <a:r>
              <a:rPr kumimoji="0" lang="en-US" sz="3200" b="1" i="0" strike="noStrike" kern="1200" cap="none" spc="-100" normalizeH="0" baseline="0" noProof="0" dirty="0" smtClean="0">
                <a:ln>
                  <a:noFill/>
                </a:ln>
                <a:solidFill>
                  <a:schemeClr val="accent1"/>
                </a:solidFill>
                <a:effectLst/>
                <a:uLnTx/>
                <a:uFillTx/>
                <a:latin typeface="+mj-lt"/>
                <a:ea typeface="+mj-ea"/>
                <a:cs typeface="+mj-cs"/>
              </a:rPr>
              <a:t>NOT</a:t>
            </a:r>
            <a:r>
              <a:rPr kumimoji="0" lang="en-US" sz="3200" i="0" strike="noStrike" kern="1200" cap="none" spc="-100" normalizeH="0" noProof="0" dirty="0" smtClean="0">
                <a:ln>
                  <a:noFill/>
                </a:ln>
                <a:solidFill>
                  <a:schemeClr val="accent1"/>
                </a:solidFill>
                <a:effectLst/>
                <a:uLnTx/>
                <a:uFillTx/>
                <a:latin typeface="+mj-lt"/>
                <a:ea typeface="+mj-ea"/>
                <a:cs typeface="+mj-cs"/>
              </a:rPr>
              <a:t> </a:t>
            </a:r>
            <a:r>
              <a:rPr kumimoji="0" lang="en-US" sz="3200" i="0" strike="noStrike" kern="1200" cap="none" spc="-100" normalizeH="0" baseline="0" noProof="0" dirty="0" smtClean="0">
                <a:ln>
                  <a:noFill/>
                </a:ln>
                <a:solidFill>
                  <a:schemeClr val="accent1"/>
                </a:solidFill>
                <a:effectLst/>
                <a:uLnTx/>
                <a:uFillTx/>
                <a:latin typeface="+mj-lt"/>
                <a:ea typeface="+mj-ea"/>
                <a:cs typeface="+mj-cs"/>
              </a:rPr>
              <a:t>to</a:t>
            </a:r>
            <a:r>
              <a:rPr kumimoji="0" lang="en-US" sz="3200" b="0" i="0" strike="noStrike" kern="1200" cap="none" spc="-100" normalizeH="0" baseline="0" noProof="0" dirty="0" smtClean="0">
                <a:ln>
                  <a:noFill/>
                </a:ln>
                <a:solidFill>
                  <a:schemeClr val="accent1"/>
                </a:solidFill>
                <a:effectLst/>
                <a:uLnTx/>
                <a:uFillTx/>
                <a:latin typeface="+mj-lt"/>
                <a:ea typeface="+mj-ea"/>
                <a:cs typeface="+mj-cs"/>
              </a:rPr>
              <a:t> Do</a:t>
            </a:r>
            <a:endParaRPr kumimoji="0" lang="en-US" sz="3200" b="0" i="0" strike="noStrike" kern="1200" cap="none" spc="-10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 xmlns:p14="http://schemas.microsoft.com/office/powerpoint/2010/main" xmlns:mv="urn:schemas-microsoft-com:mac:vml" xmlns:mc="http://schemas.openxmlformats.org/markup-compatibility/2006" val="3596590793"/>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SAP white">
  <a:themeElements>
    <a:clrScheme name="REBOOT">
      <a:dk1>
        <a:srgbClr val="0096D6"/>
      </a:dk1>
      <a:lt1>
        <a:srgbClr val="6DB344"/>
      </a:lt1>
      <a:dk2>
        <a:srgbClr val="FFFFFF"/>
      </a:dk2>
      <a:lt2>
        <a:srgbClr val="3B3D3C"/>
      </a:lt2>
      <a:accent1>
        <a:srgbClr val="3CBADC"/>
      </a:accent1>
      <a:accent2>
        <a:srgbClr val="B7D333"/>
      </a:accent2>
      <a:accent3>
        <a:srgbClr val="ABDFF0"/>
      </a:accent3>
      <a:accent4>
        <a:srgbClr val="008041"/>
      </a:accent4>
      <a:accent5>
        <a:srgbClr val="F58025"/>
      </a:accent5>
      <a:accent6>
        <a:srgbClr val="FFE14F"/>
      </a:accent6>
      <a:hlink>
        <a:srgbClr val="D81F28"/>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92263472D11A4286BA8AD5BC215F21" ma:contentTypeVersion="6" ma:contentTypeDescription="Create a new document." ma:contentTypeScope="" ma:versionID="7adffb5780a362f009eca75cc80ad900">
  <xsd:schema xmlns:xsd="http://www.w3.org/2001/XMLSchema" xmlns:p="http://schemas.microsoft.com/office/2006/metadata/properties" xmlns:ns1="http://schemas.microsoft.com/sharepoint/v3" xmlns:ns2="dec458b3-cf08-43be-b843-d5b7c8cf1fd6" targetNamespace="http://schemas.microsoft.com/office/2006/metadata/properties" ma:root="true" ma:fieldsID="b1637f4fc62785835651219e79d6b016" ns1:_="" ns2:_="">
    <xsd:import namespace="http://schemas.microsoft.com/sharepoint/v3"/>
    <xsd:import namespace="dec458b3-cf08-43be-b843-d5b7c8cf1fd6"/>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PMLiveListConfig"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E-Mail Sender" ma:hidden="true" ma:internalName="EmailSender">
      <xsd:simpleType>
        <xsd:restriction base="dms:Note"/>
      </xsd:simpleType>
    </xsd:element>
    <xsd:element name="EmailTo" ma:index="9" nillable="true" ma:displayName="E-Mail To" ma:hidden="true" ma:internalName="EmailTo">
      <xsd:simpleType>
        <xsd:restriction base="dms:Note"/>
      </xsd:simpleType>
    </xsd:element>
    <xsd:element name="EmailCc" ma:index="10" nillable="true" ma:displayName="E-Mail Cc" ma:hidden="true" ma:internalName="EmailCc">
      <xsd:simpleType>
        <xsd:restriction base="dms:Note"/>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dms="http://schemas.microsoft.com/office/2006/documentManagement/types" targetNamespace="dec458b3-cf08-43be-b843-d5b7c8cf1fd6" elementFormDefault="qualified">
    <xsd:import namespace="http://schemas.microsoft.com/office/2006/documentManagement/types"/>
    <xsd:element name="EPMLiveListConfig" ma:index="13" nillable="true" ma:displayName="EPMLiveListConfig" ma:hidden="true" ma:internalName="EPMLiveListConfig">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PMLiveListConfig xmlns="dec458b3-cf08-43be-b843-d5b7c8cf1fd6" xsi:nil="true"/>
    <EmailTo xmlns="http://schemas.microsoft.com/sharepoint/v3">marco-attachments(mailer list) &amp;lt;marco-attachments@cisco.com&amp;gt;; &amp;lt;marco-attachments@team.cisco.com&amp;gt;</EmailTo>
    <EmailSender xmlns="http://schemas.microsoft.com/sharepoint/v3">&lt;a href="mailto:lheidema@cisco.com"&gt;lheidema@cisco.com&lt;/a&gt;</EmailSender>
    <EmailFrom xmlns="http://schemas.microsoft.com/sharepoint/v3">Lynda Heideman (lheidema) &lt;lheidema@cisco.com&gt;</EmailFrom>
    <EmailSubject xmlns="http://schemas.microsoft.com/sharepoint/v3">INC000019757658 Attachments</EmailSubject>
    <EmailCc xmlns="http://schemas.microsoft.com/sharepoint/v3" xsi:nil="true"/>
  </documentManagement>
</p:properties>
</file>

<file path=customXml/itemProps1.xml><?xml version="1.0" encoding="utf-8"?>
<ds:datastoreItem xmlns:ds="http://schemas.openxmlformats.org/officeDocument/2006/customXml" ds:itemID="{1D4A2027-618E-420D-B5BE-FBEAB7D92081}"/>
</file>

<file path=customXml/itemProps2.xml><?xml version="1.0" encoding="utf-8"?>
<ds:datastoreItem xmlns:ds="http://schemas.openxmlformats.org/officeDocument/2006/customXml" ds:itemID="{73CEBF02-C5D8-4B1D-A560-F404667C8F14}"/>
</file>

<file path=customXml/itemProps3.xml><?xml version="1.0" encoding="utf-8"?>
<ds:datastoreItem xmlns:ds="http://schemas.openxmlformats.org/officeDocument/2006/customXml" ds:itemID="{52B62F32-3EF7-467E-8663-50275524DCF0}"/>
</file>

<file path=docProps/app.xml><?xml version="1.0" encoding="utf-8"?>
<Properties xmlns="http://schemas.openxmlformats.org/officeDocument/2006/extended-properties" xmlns:vt="http://schemas.openxmlformats.org/officeDocument/2006/docPropsVTypes">
  <Template>MSAP white</Template>
  <TotalTime>34191</TotalTime>
  <Words>5576</Words>
  <Application>Microsoft Office PowerPoint</Application>
  <PresentationFormat>On-screen Show (4:3)</PresentationFormat>
  <Paragraphs>476</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Ciscolight</vt:lpstr>
      <vt:lpstr>Wingdings</vt:lpstr>
      <vt:lpstr>Calibri</vt:lpstr>
      <vt:lpstr>MSAP white</vt:lpstr>
      <vt:lpstr>Social Media Marketing: Cisco Partner Guide</vt:lpstr>
      <vt:lpstr>Reasons to Use Social Media</vt:lpstr>
      <vt:lpstr>Social Media: Complement, Not Substitute</vt:lpstr>
      <vt:lpstr>Key Outlets</vt:lpstr>
      <vt:lpstr>Company Website</vt:lpstr>
      <vt:lpstr>What to Do</vt:lpstr>
      <vt:lpstr>Cisco Resources</vt:lpstr>
      <vt:lpstr>The Power of Video</vt:lpstr>
      <vt:lpstr>What to Do</vt:lpstr>
      <vt:lpstr>Cisco Resources</vt:lpstr>
      <vt:lpstr>Social Media Sites</vt:lpstr>
      <vt:lpstr>Social Media Outlets</vt:lpstr>
      <vt:lpstr>Description</vt:lpstr>
      <vt:lpstr>Creative Uses of Facebook</vt:lpstr>
      <vt:lpstr>Description</vt:lpstr>
      <vt:lpstr>Creative Uses of Twitter</vt:lpstr>
      <vt:lpstr>What to Do</vt:lpstr>
      <vt:lpstr>Cisco Resources</vt:lpstr>
      <vt:lpstr>Managing Your Social Media Outlets</vt:lpstr>
      <vt:lpstr>What to Do</vt:lpstr>
      <vt:lpstr>Cisco Resources</vt:lpstr>
      <vt:lpstr>External Resources</vt:lpstr>
      <vt:lpstr>Measuring Success</vt:lpstr>
      <vt:lpstr>5-Week Social Media Marketing Plan</vt:lpstr>
      <vt:lpstr>Cisco’s Social Media Outlets</vt:lpstr>
      <vt:lpstr>Slide 26</vt:lpstr>
    </vt:vector>
  </TitlesOfParts>
  <Company>Cisco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rylipper</dc:creator>
  <cp:lastModifiedBy>Information Technology</cp:lastModifiedBy>
  <cp:revision>426</cp:revision>
  <dcterms:created xsi:type="dcterms:W3CDTF">2011-02-18T00:29:19Z</dcterms:created>
  <dcterms:modified xsi:type="dcterms:W3CDTF">2011-08-16T05:20:05Z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0x010100D192263472D11A4286BA8AD5BC215F21</vt:lpwstr>
  </property>
</Properties>
</file>