
<file path=[Content_Types].xml><?xml version="1.0" encoding="utf-8"?>
<Types xmlns="http://schemas.openxmlformats.org/package/2006/content-types"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customXml/itemProps1.xml" ContentType="application/vnd.openxmlformats-officedocument.customXmlPropertie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97" r:id="rId1"/>
  </p:sldMasterIdLst>
  <p:notesMasterIdLst>
    <p:notesMasterId r:id="rId21"/>
  </p:notesMasterIdLst>
  <p:sldIdLst>
    <p:sldId id="398" r:id="rId2"/>
    <p:sldId id="424" r:id="rId3"/>
    <p:sldId id="425" r:id="rId4"/>
    <p:sldId id="438" r:id="rId5"/>
    <p:sldId id="402" r:id="rId6"/>
    <p:sldId id="439" r:id="rId7"/>
    <p:sldId id="440" r:id="rId8"/>
    <p:sldId id="408" r:id="rId9"/>
    <p:sldId id="427" r:id="rId10"/>
    <p:sldId id="429" r:id="rId11"/>
    <p:sldId id="428" r:id="rId12"/>
    <p:sldId id="430" r:id="rId13"/>
    <p:sldId id="431" r:id="rId14"/>
    <p:sldId id="450" r:id="rId15"/>
    <p:sldId id="451" r:id="rId16"/>
    <p:sldId id="452" r:id="rId17"/>
    <p:sldId id="453" r:id="rId18"/>
    <p:sldId id="454" r:id="rId19"/>
    <p:sldId id="437" r:id="rId20"/>
  </p:sldIdLst>
  <p:sldSz cx="9144000" cy="6858000" type="screen4x3"/>
  <p:notesSz cx="6858000" cy="9296400"/>
  <p:embeddedFontLst>
    <p:embeddedFont>
      <p:font typeface="ＭＳ Ｐゴシック" pitchFamily="34" charset="-128"/>
      <p:regular r:id="rId22"/>
    </p:embeddedFont>
    <p:embeddedFont>
      <p:font typeface="Times" pitchFamily="18" charset="0"/>
      <p:regular r:id="rId23"/>
      <p:bold r:id="rId24"/>
      <p:italic r:id="rId25"/>
      <p:boldItalic r:id="rId26"/>
    </p:embeddedFont>
    <p:embeddedFont>
      <p:font typeface="Calibri" pitchFamily="3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inger Lee" initials="" lastIdx="23" clrIdx="0"/>
  <p:cmAuthor id="1" name="Information Technology" initials="IT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0000"/>
    <a:srgbClr val="FFCC66"/>
    <a:srgbClr val="0096D6"/>
    <a:srgbClr val="435153"/>
    <a:srgbClr val="A6A8AB"/>
    <a:srgbClr val="5C59C3"/>
    <a:srgbClr val="2F2E7E"/>
    <a:srgbClr val="C0C2C4"/>
    <a:srgbClr val="F9AC73"/>
    <a:srgbClr val="F5802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605" autoAdjust="0"/>
    <p:restoredTop sz="98708" autoAdjust="0"/>
  </p:normalViewPr>
  <p:slideViewPr>
    <p:cSldViewPr snapToGrid="0" snapToObjects="1">
      <p:cViewPr varScale="1">
        <p:scale>
          <a:sx n="72" d="100"/>
          <a:sy n="72" d="100"/>
        </p:scale>
        <p:origin x="-6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2" d="100"/>
          <a:sy n="72" d="100"/>
        </p:scale>
        <p:origin x="-2718" y="-96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8A4D4-9DD4-46B0-B837-73FDEBACA2DC}" type="datetimeFigureOut">
              <a:rPr lang="en-US" smtClean="0"/>
              <a:pPr/>
              <a:t>9/13/2011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6425"/>
            <a:ext cx="548640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31414-00B9-4714-BA0F-0592A38FA64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78609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47A994D-546B-437E-A7A6-5F0E8F9ABD8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dirty="0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miter lim="800000"/>
            <a:headEnd/>
            <a:tailEnd/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sz="240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-animated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59" descr="bottom bar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33375" y="6378339"/>
            <a:ext cx="8477250" cy="162912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3405352" y="5948636"/>
            <a:ext cx="599089" cy="114562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460939" y="5948636"/>
            <a:ext cx="472965" cy="1145627"/>
          </a:xfrm>
          <a:prstGeom prst="rect">
            <a:avLst/>
          </a:prstGeom>
          <a:solidFill>
            <a:srgbClr val="6DB344">
              <a:alpha val="4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771697" y="5948636"/>
            <a:ext cx="472965" cy="1145627"/>
          </a:xfrm>
          <a:prstGeom prst="rect">
            <a:avLst/>
          </a:prstGeom>
          <a:solidFill>
            <a:srgbClr val="009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3" name="Rounded Rectangle 32"/>
          <p:cNvSpPr/>
          <p:nvPr/>
        </p:nvSpPr>
        <p:spPr>
          <a:xfrm rot="10800000" flipH="1">
            <a:off x="2856506" y="831272"/>
            <a:ext cx="656314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8" name="Rounded Rectangle 27"/>
          <p:cNvSpPr/>
          <p:nvPr userDrawn="1"/>
        </p:nvSpPr>
        <p:spPr>
          <a:xfrm rot="10800000" flipH="1">
            <a:off x="821966" y="4716780"/>
            <a:ext cx="656314" cy="150749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9" name="Rounded Rectangle 28"/>
          <p:cNvSpPr/>
          <p:nvPr userDrawn="1"/>
        </p:nvSpPr>
        <p:spPr>
          <a:xfrm rot="10800000" flipH="1">
            <a:off x="1332506" y="1981200"/>
            <a:ext cx="656314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0" name="Rounded Rectangle 29"/>
          <p:cNvSpPr/>
          <p:nvPr/>
        </p:nvSpPr>
        <p:spPr>
          <a:xfrm rot="10800000" flipH="1">
            <a:off x="5869870" y="6614159"/>
            <a:ext cx="780312" cy="3319549"/>
          </a:xfrm>
          <a:prstGeom prst="roundRect">
            <a:avLst>
              <a:gd name="adj" fmla="val 50000"/>
            </a:avLst>
          </a:prstGeom>
          <a:solidFill>
            <a:srgbClr val="1F8BAE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1" name="Rounded Rectangle 30"/>
          <p:cNvSpPr/>
          <p:nvPr/>
        </p:nvSpPr>
        <p:spPr>
          <a:xfrm rot="10800000" flipH="1">
            <a:off x="6933206" y="6614160"/>
            <a:ext cx="656314" cy="150749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hidden">
          <a:xfrm>
            <a:off x="0" y="0"/>
            <a:ext cx="9144000" cy="17780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  <p:sp>
        <p:nvSpPr>
          <p:cNvPr id="34" name="Rounded Rectangle 33"/>
          <p:cNvSpPr/>
          <p:nvPr/>
        </p:nvSpPr>
        <p:spPr>
          <a:xfrm rot="10800000" flipH="1">
            <a:off x="2191486" y="6719450"/>
            <a:ext cx="662549" cy="633106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5" name="Rounded Rectangle 34"/>
          <p:cNvSpPr/>
          <p:nvPr/>
        </p:nvSpPr>
        <p:spPr>
          <a:xfrm rot="10800000" flipH="1">
            <a:off x="2794161" y="6668595"/>
            <a:ext cx="779356" cy="554631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6" name="Rounded Rectangle 35"/>
          <p:cNvSpPr/>
          <p:nvPr/>
        </p:nvSpPr>
        <p:spPr>
          <a:xfrm rot="10800000" flipH="1">
            <a:off x="4920834" y="1025236"/>
            <a:ext cx="656314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7" name="Rounded Rectangle 36"/>
          <p:cNvSpPr/>
          <p:nvPr/>
        </p:nvSpPr>
        <p:spPr>
          <a:xfrm rot="10800000" flipH="1">
            <a:off x="5391889" y="1731818"/>
            <a:ext cx="656314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8" name="Rounded Rectangle 37"/>
          <p:cNvSpPr/>
          <p:nvPr userDrawn="1"/>
        </p:nvSpPr>
        <p:spPr>
          <a:xfrm rot="10800000" flipH="1">
            <a:off x="341313" y="6708752"/>
            <a:ext cx="780312" cy="331954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4DCAFF">
                  <a:shade val="30000"/>
                  <a:satMod val="115000"/>
                  <a:alpha val="26000"/>
                </a:srgbClr>
              </a:gs>
              <a:gs pos="50000">
                <a:srgbClr val="4DCAFF">
                  <a:shade val="67500"/>
                  <a:satMod val="115000"/>
                </a:srgbClr>
              </a:gs>
              <a:gs pos="100000">
                <a:srgbClr val="4DCAFF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9" name="Rounded Rectangle 38"/>
          <p:cNvSpPr/>
          <p:nvPr/>
        </p:nvSpPr>
        <p:spPr>
          <a:xfrm rot="10800000" flipH="1">
            <a:off x="8038251" y="8318268"/>
            <a:ext cx="780312" cy="3319549"/>
          </a:xfrm>
          <a:prstGeom prst="roundRect">
            <a:avLst>
              <a:gd name="adj" fmla="val 5000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1" name="Rounded Rectangle 40"/>
          <p:cNvSpPr/>
          <p:nvPr/>
        </p:nvSpPr>
        <p:spPr>
          <a:xfrm rot="10800000" flipH="1">
            <a:off x="8162249" y="1731818"/>
            <a:ext cx="656314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2" name="Rounded Rectangle 41"/>
          <p:cNvSpPr/>
          <p:nvPr/>
        </p:nvSpPr>
        <p:spPr>
          <a:xfrm rot="10800000" flipH="1">
            <a:off x="3770906" y="1981200"/>
            <a:ext cx="656314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0" y="0"/>
            <a:ext cx="9129008" cy="63783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36383" y="4464066"/>
            <a:ext cx="8112126" cy="384175"/>
          </a:xfrm>
        </p:spPr>
        <p:txBody>
          <a:bodyPr>
            <a:normAutofit/>
          </a:bodyPr>
          <a:lstStyle>
            <a:lvl1pPr marL="0" indent="0" algn="l">
              <a:buNone/>
              <a:defRPr lang="en-US" sz="2000" kern="1200" dirty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</a:pPr>
            <a:r>
              <a:rPr lang="en-US" dirty="0" smtClean="0"/>
              <a:t>Presenter Name and Title Go Here</a:t>
            </a:r>
            <a:endParaRPr lang="en-US" dirty="0"/>
          </a:p>
        </p:txBody>
      </p:sp>
      <p:sp>
        <p:nvSpPr>
          <p:cNvPr id="50" name="Title 1"/>
          <p:cNvSpPr>
            <a:spLocks noGrp="1"/>
          </p:cNvSpPr>
          <p:nvPr>
            <p:ph type="ctrTitle" hasCustomPrompt="1"/>
          </p:nvPr>
        </p:nvSpPr>
        <p:spPr>
          <a:xfrm>
            <a:off x="221393" y="1248229"/>
            <a:ext cx="8112125" cy="290723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6000" b="0" kern="1200" spc="-200" baseline="0" dirty="0">
                <a:gradFill flip="none" rotWithShape="1">
                  <a:gsLst>
                    <a:gs pos="0">
                      <a:srgbClr val="55E6ED"/>
                    </a:gs>
                    <a:gs pos="80000">
                      <a:srgbClr val="009249"/>
                    </a:gs>
                  </a:gsLst>
                  <a:lin ang="120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grpSp>
        <p:nvGrpSpPr>
          <p:cNvPr id="2" name="Group 67"/>
          <p:cNvGrpSpPr/>
          <p:nvPr/>
        </p:nvGrpSpPr>
        <p:grpSpPr>
          <a:xfrm>
            <a:off x="341314" y="311151"/>
            <a:ext cx="829170" cy="438358"/>
            <a:chOff x="609600" y="528537"/>
            <a:chExt cx="1444734" cy="763789"/>
          </a:xfrm>
          <a:gradFill flip="none" rotWithShape="1">
            <a:gsLst>
              <a:gs pos="11000">
                <a:schemeClr val="accent2"/>
              </a:gs>
              <a:gs pos="100000">
                <a:schemeClr val="accent5"/>
              </a:gs>
            </a:gsLst>
            <a:lin ang="2700000" scaled="1"/>
            <a:tileRect/>
          </a:gradFill>
        </p:grpSpPr>
        <p:sp>
          <p:nvSpPr>
            <p:cNvPr id="69" name="Rectangle 68"/>
            <p:cNvSpPr>
              <a:spLocks noChangeArrowheads="1"/>
            </p:cNvSpPr>
            <p:nvPr/>
          </p:nvSpPr>
          <p:spPr bwMode="black">
            <a:xfrm>
              <a:off x="1016578" y="1035681"/>
              <a:ext cx="65914" cy="2497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black">
            <a:xfrm>
              <a:off x="1400563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black">
            <a:xfrm>
              <a:off x="740661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2" name="Freeform 71"/>
            <p:cNvSpPr>
              <a:spLocks noEditPoints="1"/>
            </p:cNvSpPr>
            <p:nvPr/>
          </p:nvSpPr>
          <p:spPr bwMode="black">
            <a:xfrm>
              <a:off x="1660385" y="1028765"/>
              <a:ext cx="262122" cy="263561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black">
            <a:xfrm>
              <a:off x="1167566" y="1028765"/>
              <a:ext cx="170916" cy="263561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black">
            <a:xfrm>
              <a:off x="609600" y="732931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black">
            <a:xfrm>
              <a:off x="783581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black">
            <a:xfrm>
              <a:off x="954497" y="528537"/>
              <a:ext cx="62081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black">
            <a:xfrm>
              <a:off x="1128478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black">
            <a:xfrm>
              <a:off x="1298627" y="732931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black">
            <a:xfrm>
              <a:off x="1472608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black">
            <a:xfrm>
              <a:off x="1646590" y="528537"/>
              <a:ext cx="62848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black">
            <a:xfrm>
              <a:off x="1817505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black">
            <a:xfrm>
              <a:off x="1991486" y="732931"/>
              <a:ext cx="62848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</p:grpSp>
      <p:sp>
        <p:nvSpPr>
          <p:cNvPr id="61" name="Rectangle 60"/>
          <p:cNvSpPr/>
          <p:nvPr userDrawn="1"/>
        </p:nvSpPr>
        <p:spPr>
          <a:xfrm>
            <a:off x="1" y="6541294"/>
            <a:ext cx="9129008" cy="316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53" name="Rectangle 4"/>
          <p:cNvSpPr>
            <a:spLocks noChangeArrowheads="1"/>
          </p:cNvSpPr>
          <p:nvPr userDrawn="1"/>
        </p:nvSpPr>
        <p:spPr bwMode="ltGray">
          <a:xfrm>
            <a:off x="251373" y="6586246"/>
            <a:ext cx="1954803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 smtClean="0">
                <a:solidFill>
                  <a:srgbClr val="C0C0C0"/>
                </a:solidFill>
                <a:latin typeface="+mj-lt"/>
              </a:rPr>
              <a:t>© 2011 Cisco and/or its affiliates. All rights reserved.</a:t>
            </a:r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62" name="Rectangle 7"/>
          <p:cNvSpPr>
            <a:spLocks noChangeArrowheads="1"/>
          </p:cNvSpPr>
          <p:nvPr userDrawn="1"/>
        </p:nvSpPr>
        <p:spPr bwMode="ltGray">
          <a:xfrm>
            <a:off x="8639981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rgbClr val="C0C0C0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4.44444E-6 4.81481E-6 L -4.44444E-6 0.65879 " pathEditMode="relative" rAng="0" ptsTypes="AA">
                                      <p:cBhvr>
                                        <p:cTn id="6" dur="8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185E-6 L 2.77778E-6 0.99305 " pathEditMode="relative" rAng="0" ptsTypes="AA">
                                      <p:cBhvr>
                                        <p:cTn id="8" dur="106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grpId="0" nodeType="withEffect">
                                  <p:stCondLst>
                                    <p:cond delay="11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0 L 1.94444E-6 -1.0081 " pathEditMode="relative" rAng="0" ptsTypes="AA">
                                      <p:cBhvr>
                                        <p:cTn id="10" dur="16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grpId="0" nodeType="withEffect">
                                  <p:stCondLst>
                                    <p:cond delay="13700"/>
                                  </p:stCondLst>
                                  <p:childTnLst>
                                    <p:animMotion origin="layout" path="M 2.77778E-6 4.81481E-6 L 2.77778E-6 -0.34561 " pathEditMode="relative" rAng="0" ptsTypes="AA">
                                      <p:cBhvr>
                                        <p:cTn id="12" dur="109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44444E-6 L -3.88889E-6 1.14467 " pathEditMode="relative" rAng="0" ptsTypes="AA">
                                      <p:cBhvr>
                                        <p:cTn id="14" dur="10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4.16667E-6 0.27476 L 4.16667E-6 -1.26019 " pathEditMode="relative" rAng="0" ptsTypes="AA">
                                      <p:cBhvr>
                                        <p:cTn id="16" dur="12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6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accel="50000" decel="50000" autoRev="1" fill="hold" grpId="0" nodeType="withEffect">
                                  <p:stCondLst>
                                    <p:cond delay="36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0 L 1.94444E-6 -1.0081 " pathEditMode="relative" rAng="0" ptsTypes="AA">
                                      <p:cBhvr>
                                        <p:cTn id="18" dur="84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7778E-6 1.85185E-6 L 2.77778E-6 0.99305 " pathEditMode="relative" rAng="0" ptsTypes="AA">
                                      <p:cBhvr>
                                        <p:cTn id="20" dur="19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repeatCount="indefinite" accel="50000" decel="50000" fill="hold" grpId="0" nodeType="withEffect">
                                  <p:stCondLst>
                                    <p:cond delay="6300"/>
                                  </p:stCondLst>
                                  <p:childTnLst>
                                    <p:animMotion origin="layout" path="M 2.77778E-6 1.85185E-6 L 2.77778E-6 0.99305 " pathEditMode="relative" rAng="0" ptsTypes="AA">
                                      <p:cBhvr>
                                        <p:cTn id="22" dur="8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repeatCount="indefinite" accel="50000" decel="50000" fill="hold" grpId="0" nodeType="withEffect">
                                  <p:stCondLst>
                                    <p:cond delay="57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72222E-6 -2.15822E-6 L -4.72222E-6 -1.32223 " pathEditMode="relative" rAng="0" ptsTypes="AA">
                                      <p:cBhvr>
                                        <p:cTn id="24" dur="1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accel="50000" decel="50000" fill="hold" grpId="0" nodeType="withEffect">
                                  <p:stCondLst>
                                    <p:cond delay="13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0 L 1.94444E-6 -1.0081 " pathEditMode="relative" rAng="0" ptsTypes="AA">
                                      <p:cBhvr>
                                        <p:cTn id="26" dur="7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repeatCount="indefinite" accel="50000" decel="50000" fill="hold" grpId="0" nodeType="withEffect">
                                  <p:stCondLst>
                                    <p:cond delay="5300"/>
                                  </p:stCondLst>
                                  <p:childTnLst>
                                    <p:animMotion origin="layout" path="M 2.77778E-6 1.85185E-6 L 2.77778E-6 0.99305 " pathEditMode="relative" rAng="0" ptsTypes="AA">
                                      <p:cBhvr>
                                        <p:cTn id="28" dur="15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repeatCount="indefinite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6 1.85185E-6 L 2.77778E-6 0.99305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7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6650" autoRev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0CCCC"/>
                                      </p:to>
                                    </p:animClr>
                                    <p:animClr clrSpc="rgb" dir="cw">
                                      <p:cBhvr>
                                        <p:cTn id="33" dur="6650" autoRev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0CCCC"/>
                                      </p:to>
                                    </p:animClr>
                                    <p:set>
                                      <p:cBhvr>
                                        <p:cTn id="34" dur="6650" autoRev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6650" autoRev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7" presetClass="emph" presetSubtype="0" repeatCount="indefinite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535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0CCCC"/>
                                      </p:to>
                                    </p:animClr>
                                    <p:animClr clrSpc="rgb" dir="cw">
                                      <p:cBhvr>
                                        <p:cTn id="38" dur="535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0CCCC"/>
                                      </p:to>
                                    </p:animClr>
                                    <p:set>
                                      <p:cBhvr>
                                        <p:cTn id="39" dur="535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350" autoRev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7" presetClass="emph" presetSubtype="0" repeatCount="indefinite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6650" autoRev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0CCCC"/>
                                      </p:to>
                                    </p:animClr>
                                    <p:animClr clrSpc="rgb" dir="cw">
                                      <p:cBhvr>
                                        <p:cTn id="43" dur="6650" autoRev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0CCCC"/>
                                      </p:to>
                                    </p:animClr>
                                    <p:set>
                                      <p:cBhvr>
                                        <p:cTn id="44" dur="6650" autoRev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6650" autoRev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6" grpId="0" animBg="1"/>
      <p:bldP spid="45" grpId="0" animBg="1"/>
      <p:bldP spid="33" grpId="0" animBg="1"/>
      <p:bldP spid="28" grpId="0" animBg="1"/>
      <p:bldP spid="29" grpId="0" animBg="1"/>
      <p:bldP spid="30" grpId="0" animBg="1"/>
      <p:bldP spid="31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EW_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a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539742" y="1348740"/>
            <a:ext cx="3297830" cy="500018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 4"/>
          <p:cNvSpPr>
            <a:spLocks noChangeArrowheads="1"/>
          </p:cNvSpPr>
          <p:nvPr userDrawn="1"/>
        </p:nvSpPr>
        <p:spPr bwMode="ltGray">
          <a:xfrm>
            <a:off x="251373" y="6586246"/>
            <a:ext cx="2568027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marL="0" algn="l" defTabSz="814388" rtl="0" eaLnBrk="1" latinLnBrk="0" hangingPunct="1">
              <a:lnSpc>
                <a:spcPct val="100000"/>
              </a:lnSpc>
            </a:pPr>
            <a:r>
              <a:rPr lang="en-US" sz="600" kern="1200" dirty="0" smtClean="0">
                <a:solidFill>
                  <a:srgbClr val="C0C0C0"/>
                </a:solidFill>
                <a:latin typeface="+mj-lt"/>
                <a:ea typeface="+mn-ea"/>
                <a:cs typeface="+mn-cs"/>
              </a:rPr>
              <a:t>© 2011 Cisco and/or its affiliates. All rights reserved.</a:t>
            </a:r>
            <a:endParaRPr lang="en-US" sz="600" kern="1200" dirty="0">
              <a:solidFill>
                <a:srgbClr val="C0C0C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4" name="Rectangle 5"/>
          <p:cNvSpPr>
            <a:spLocks noChangeArrowheads="1"/>
          </p:cNvSpPr>
          <p:nvPr userDrawn="1"/>
        </p:nvSpPr>
        <p:spPr bwMode="ltGray">
          <a:xfrm>
            <a:off x="7763787" y="6584512"/>
            <a:ext cx="811863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rgbClr val="C0C0C0"/>
                </a:solidFill>
                <a:latin typeface="+mj-lt"/>
              </a:rPr>
              <a:t>Cisco Confidential</a:t>
            </a: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ltGray">
          <a:xfrm>
            <a:off x="8639981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rgbClr val="C0C0C0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702" y="432215"/>
            <a:ext cx="8588861" cy="838200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_2-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9702" y="301752"/>
            <a:ext cx="4123944" cy="838200"/>
          </a:xfrm>
        </p:spPr>
        <p:txBody>
          <a:bodyPr vert="horz" lIns="82296" tIns="45720" rIns="82296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-100" baseline="0" dirty="0" smtClean="0">
                <a:gradFill>
                  <a:gsLst>
                    <a:gs pos="0">
                      <a:schemeClr val="tx1"/>
                    </a:gs>
                    <a:gs pos="100000">
                      <a:srgbClr val="01BBBB"/>
                    </a:gs>
                  </a:gsLst>
                  <a:lin ang="24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Two Column</a:t>
            </a:r>
            <a:br>
              <a:rPr lang="en-US" dirty="0" smtClean="0"/>
            </a:br>
            <a:r>
              <a:rPr lang="en-US" dirty="0" smtClean="0"/>
              <a:t>Title Left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219455" y="1600200"/>
            <a:ext cx="4142232" cy="4526280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  <a:latin typeface="+mj-lt"/>
              </a:defRPr>
            </a:lvl1pPr>
            <a:lvl2pPr marL="635000" indent="-228600">
              <a:buClr>
                <a:schemeClr val="accent5"/>
              </a:buClr>
              <a:buFont typeface="Arial" pitchFamily="34" charset="0"/>
              <a:buChar char="•"/>
              <a:tabLst/>
              <a:defRPr>
                <a:solidFill>
                  <a:schemeClr val="tx2"/>
                </a:solidFill>
                <a:latin typeface="+mj-lt"/>
              </a:defRPr>
            </a:lvl2pPr>
          </a:lstStyle>
          <a:p>
            <a:pPr lvl="0"/>
            <a:r>
              <a:rPr lang="en-US" dirty="0" smtClean="0"/>
              <a:t>Body copy uses sentence capital letters only, size 20, left aligned</a:t>
            </a:r>
          </a:p>
          <a:p>
            <a:pPr lvl="1"/>
            <a:r>
              <a:rPr lang="en-US" dirty="0" smtClean="0"/>
              <a:t>Sub-bullets are size 18 </a:t>
            </a:r>
            <a:br>
              <a:rPr lang="en-US" dirty="0" smtClean="0"/>
            </a:br>
            <a:r>
              <a:rPr lang="en-US" dirty="0" smtClean="0"/>
              <a:t>and indented</a:t>
            </a:r>
          </a:p>
          <a:p>
            <a:pPr lvl="1"/>
            <a:r>
              <a:rPr lang="en-US" dirty="0" smtClean="0"/>
              <a:t>Hyperlink: www.cisco.com </a:t>
            </a:r>
          </a:p>
          <a:p>
            <a:pPr lvl="0"/>
            <a:r>
              <a:rPr lang="en-US" dirty="0" smtClean="0"/>
              <a:t>Use Cisco highlight color, bold, or both when emphasizing words, </a:t>
            </a:r>
            <a:br>
              <a:rPr lang="en-US" dirty="0" smtClean="0"/>
            </a:br>
            <a:r>
              <a:rPr lang="en-US" dirty="0" smtClean="0"/>
              <a:t>do not italicize; use yellow on the </a:t>
            </a:r>
            <a:br>
              <a:rPr lang="en-US" dirty="0" smtClean="0"/>
            </a:br>
            <a:r>
              <a:rPr lang="en-US" dirty="0" smtClean="0"/>
              <a:t>black template and red for the white template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4818888" y="1600200"/>
            <a:ext cx="4005072" cy="452628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  <a:latin typeface="+mj-lt"/>
              </a:defRPr>
            </a:lvl1pPr>
            <a:lvl2pPr marL="635000" indent="-228600">
              <a:buClr>
                <a:schemeClr val="accent1">
                  <a:lumMod val="40000"/>
                  <a:lumOff val="60000"/>
                </a:schemeClr>
              </a:buClr>
              <a:buFont typeface="Arial" pitchFamily="34" charset="0"/>
              <a:buChar char="•"/>
              <a:defRPr>
                <a:solidFill>
                  <a:schemeClr val="accent1"/>
                </a:solidFill>
                <a:latin typeface="+mj-lt"/>
              </a:defRPr>
            </a:lvl2pPr>
          </a:lstStyle>
          <a:p>
            <a:pPr lvl="0"/>
            <a:r>
              <a:rPr lang="en-US" dirty="0" smtClean="0"/>
              <a:t>Body copy uses sentence capital letters only, size 20, left aligned</a:t>
            </a:r>
          </a:p>
          <a:p>
            <a:pPr lvl="1"/>
            <a:r>
              <a:rPr lang="en-US" dirty="0" smtClean="0"/>
              <a:t>Sub-bullets are size 18 </a:t>
            </a:r>
            <a:br>
              <a:rPr lang="en-US" dirty="0" smtClean="0"/>
            </a:br>
            <a:r>
              <a:rPr lang="en-US" dirty="0" smtClean="0"/>
              <a:t>and indented</a:t>
            </a:r>
          </a:p>
          <a:p>
            <a:pPr lvl="1"/>
            <a:r>
              <a:rPr lang="en-US" dirty="0" smtClean="0"/>
              <a:t>Hyperlink: www.cisco.com </a:t>
            </a:r>
          </a:p>
          <a:p>
            <a:pPr lvl="0"/>
            <a:r>
              <a:rPr lang="en-US" dirty="0" smtClean="0"/>
              <a:t>Use Cisco highlight color, bold, or both when emphasizing words, do not italicize; use yellow on the black template and red for the white template</a:t>
            </a: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ltGray">
          <a:xfrm>
            <a:off x="7763787" y="6584512"/>
            <a:ext cx="811863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rgbClr val="C0C0C0"/>
                </a:solidFill>
                <a:latin typeface="+mj-lt"/>
              </a:rPr>
              <a:t>Cisco Confidential</a:t>
            </a:r>
          </a:p>
        </p:txBody>
      </p:sp>
      <p:pic>
        <p:nvPicPr>
          <p:cNvPr id="15" name="Picture 14" descr="verticalba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447858" y="777667"/>
            <a:ext cx="89319" cy="528767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4"/>
          <p:cNvSpPr>
            <a:spLocks noChangeArrowheads="1"/>
          </p:cNvSpPr>
          <p:nvPr userDrawn="1"/>
        </p:nvSpPr>
        <p:spPr bwMode="ltGray">
          <a:xfrm>
            <a:off x="251373" y="6586246"/>
            <a:ext cx="2568027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marL="0" algn="l" defTabSz="814388" rtl="0" eaLnBrk="1" latinLnBrk="0" hangingPunct="1">
              <a:lnSpc>
                <a:spcPct val="100000"/>
              </a:lnSpc>
            </a:pPr>
            <a:r>
              <a:rPr lang="en-US" sz="600" kern="1200" dirty="0" smtClean="0">
                <a:solidFill>
                  <a:srgbClr val="C0C0C0"/>
                </a:solidFill>
                <a:latin typeface="+mj-lt"/>
                <a:ea typeface="+mn-ea"/>
                <a:cs typeface="+mn-cs"/>
              </a:rPr>
              <a:t>© 2011 Cisco and/or its affiliates. All rights reserved.</a:t>
            </a:r>
            <a:endParaRPr lang="en-US" sz="600" kern="1200" dirty="0">
              <a:solidFill>
                <a:srgbClr val="C0C0C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ltGray">
          <a:xfrm>
            <a:off x="8639981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rgbClr val="C0C0C0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13" name="Title 1"/>
          <p:cNvSpPr txBox="1">
            <a:spLocks/>
          </p:cNvSpPr>
          <p:nvPr userDrawn="1"/>
        </p:nvSpPr>
        <p:spPr>
          <a:xfrm>
            <a:off x="4818888" y="301752"/>
            <a:ext cx="4123944" cy="838200"/>
          </a:xfrm>
          <a:prstGeom prst="rect">
            <a:avLst/>
          </a:prstGeom>
        </p:spPr>
        <p:txBody>
          <a:bodyPr vert="horz" lIns="82296" tIns="45720" rIns="82296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-100" baseline="0" dirty="0" smtClean="0">
                <a:gradFill>
                  <a:gsLst>
                    <a:gs pos="0">
                      <a:schemeClr val="tx1"/>
                    </a:gs>
                    <a:gs pos="100000">
                      <a:srgbClr val="01BBBB"/>
                    </a:gs>
                  </a:gsLst>
                  <a:lin ang="24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10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100000">
                      <a:srgbClr val="01BBBB"/>
                    </a:gs>
                  </a:gsLst>
                  <a:lin ang="2400000" scaled="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Two Column</a:t>
            </a:r>
            <a:br>
              <a:rPr kumimoji="0" lang="en-US" sz="3600" b="0" i="0" u="none" strike="noStrike" kern="1200" cap="none" spc="-10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100000">
                      <a:srgbClr val="01BBBB"/>
                    </a:gs>
                  </a:gsLst>
                  <a:lin ang="2400000" scaled="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600" b="0" i="0" u="none" strike="noStrike" kern="1200" cap="none" spc="-10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100000">
                      <a:srgbClr val="01BBBB"/>
                    </a:gs>
                  </a:gsLst>
                  <a:lin ang="2400000" scaled="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Title Right</a:t>
            </a:r>
            <a:endParaRPr kumimoji="0" lang="en-US" sz="3600" b="0" i="0" u="none" strike="noStrike" kern="1200" cap="none" spc="-10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100000">
                    <a:srgbClr val="01BBBB"/>
                  </a:gs>
                </a:gsLst>
                <a:lin ang="2400000" scaled="0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_3-Column Layout No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flipV="1">
            <a:off x="217357" y="6355828"/>
            <a:ext cx="8694295" cy="210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44475" y="1600200"/>
            <a:ext cx="2622550" cy="43910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j-lt"/>
                <a:cs typeface="Arial" pitchFamily="34" charset="0"/>
              </a:defRPr>
            </a:lvl1pPr>
            <a:lvl2pPr>
              <a:defRPr>
                <a:latin typeface="+mj-lt"/>
                <a:cs typeface="Arial" pitchFamily="34" charset="0"/>
              </a:defRPr>
            </a:lvl2pPr>
            <a:lvl3pPr>
              <a:defRPr>
                <a:latin typeface="+mj-lt"/>
                <a:cs typeface="Arial" pitchFamily="34" charset="0"/>
              </a:defRPr>
            </a:lvl3pPr>
            <a:lvl4pPr>
              <a:defRPr>
                <a:latin typeface="+mj-lt"/>
                <a:cs typeface="Arial" pitchFamily="34" charset="0"/>
              </a:defRPr>
            </a:lvl4pPr>
            <a:lvl5pPr>
              <a:defRPr>
                <a:latin typeface="+mj-lt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3292474" y="1600200"/>
            <a:ext cx="2593975" cy="4362450"/>
          </a:xfrm>
        </p:spPr>
        <p:txBody>
          <a:bodyPr/>
          <a:lstStyle>
            <a:lvl1pPr>
              <a:defRPr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  <a:lvl2pPr>
              <a:defRPr>
                <a:latin typeface="+mj-lt"/>
                <a:cs typeface="Arial" pitchFamily="34" charset="0"/>
              </a:defRPr>
            </a:lvl2pPr>
            <a:lvl3pPr>
              <a:defRPr>
                <a:latin typeface="+mj-lt"/>
                <a:cs typeface="Arial" pitchFamily="34" charset="0"/>
              </a:defRPr>
            </a:lvl3pPr>
            <a:lvl4pPr>
              <a:defRPr>
                <a:latin typeface="+mj-lt"/>
                <a:cs typeface="Arial" pitchFamily="34" charset="0"/>
              </a:defRPr>
            </a:lvl4pPr>
            <a:lvl5pPr>
              <a:defRPr>
                <a:latin typeface="+mj-lt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6300788" y="1600200"/>
            <a:ext cx="2633662" cy="4333875"/>
          </a:xfrm>
        </p:spPr>
        <p:txBody>
          <a:bodyPr/>
          <a:lstStyle>
            <a:lvl1pPr>
              <a:defRPr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  <a:lvl2pPr>
              <a:defRPr>
                <a:latin typeface="+mj-lt"/>
                <a:cs typeface="Arial" pitchFamily="34" charset="0"/>
              </a:defRPr>
            </a:lvl2pPr>
            <a:lvl3pPr>
              <a:defRPr>
                <a:latin typeface="+mj-lt"/>
                <a:cs typeface="Arial" pitchFamily="34" charset="0"/>
              </a:defRPr>
            </a:lvl3pPr>
            <a:lvl4pPr>
              <a:defRPr>
                <a:latin typeface="+mj-lt"/>
                <a:cs typeface="Arial" pitchFamily="34" charset="0"/>
              </a:defRPr>
            </a:lvl4pPr>
            <a:lvl5pPr>
              <a:defRPr>
                <a:latin typeface="+mj-lt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6" name="Picture 15" descr="verticalba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038158" y="777667"/>
            <a:ext cx="89319" cy="5287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verticalba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029008" y="777667"/>
            <a:ext cx="89319" cy="528767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 Placeholder 20"/>
          <p:cNvSpPr>
            <a:spLocks noGrp="1" noChangeAspect="1"/>
          </p:cNvSpPr>
          <p:nvPr>
            <p:ph type="body" sz="quarter" idx="17"/>
          </p:nvPr>
        </p:nvSpPr>
        <p:spPr>
          <a:xfrm>
            <a:off x="219456" y="100584"/>
            <a:ext cx="2670048" cy="1152144"/>
          </a:xfrm>
        </p:spPr>
        <p:txBody>
          <a:bodyPr anchor="b" anchorCtr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000" b="0" i="0" u="none" strike="noStrike" kern="1200" cap="none" spc="-10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100000">
                      <a:srgbClr val="01BBBB"/>
                    </a:gs>
                  </a:gsLst>
                  <a:lin ang="2400000" scaled="0"/>
                </a:gradFill>
                <a:effectLst/>
                <a:uLnTx/>
                <a:uFillTx/>
                <a:latin typeface="+mj-lt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22" name="Text Placeholder 20"/>
          <p:cNvSpPr>
            <a:spLocks noGrp="1"/>
          </p:cNvSpPr>
          <p:nvPr>
            <p:ph type="body" sz="quarter" idx="18"/>
          </p:nvPr>
        </p:nvSpPr>
        <p:spPr>
          <a:xfrm>
            <a:off x="3255264" y="100584"/>
            <a:ext cx="2670048" cy="1152144"/>
          </a:xfrm>
        </p:spPr>
        <p:txBody>
          <a:bodyPr anchor="b" anchorCtr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000" b="0" i="0" u="none" strike="noStrike" kern="1200" cap="none" spc="-10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100000">
                      <a:srgbClr val="01BBBB"/>
                    </a:gs>
                  </a:gsLst>
                  <a:lin ang="2400000" scaled="0"/>
                </a:gradFill>
                <a:effectLst/>
                <a:uLnTx/>
                <a:uFillTx/>
                <a:latin typeface="+mj-lt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text styles</a:t>
            </a:r>
          </a:p>
        </p:txBody>
      </p:sp>
      <p:sp>
        <p:nvSpPr>
          <p:cNvPr id="24" name="Text Placeholder 20"/>
          <p:cNvSpPr>
            <a:spLocks noGrp="1" noChangeAspect="1"/>
          </p:cNvSpPr>
          <p:nvPr>
            <p:ph type="body" sz="quarter" idx="19"/>
          </p:nvPr>
        </p:nvSpPr>
        <p:spPr>
          <a:xfrm>
            <a:off x="6273302" y="100584"/>
            <a:ext cx="2670048" cy="1152144"/>
          </a:xfrm>
        </p:spPr>
        <p:txBody>
          <a:bodyPr anchor="b" anchorCtr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3000" b="0" i="0" u="none" strike="noStrike" kern="1200" cap="none" spc="-10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/>
                    </a:gs>
                    <a:gs pos="100000">
                      <a:srgbClr val="01BBBB"/>
                    </a:gs>
                  </a:gsLst>
                  <a:lin ang="2400000" scaled="0"/>
                </a:gradFill>
                <a:effectLst/>
                <a:uLnTx/>
                <a:uFillTx/>
                <a:latin typeface="+mj-lt"/>
                <a:ea typeface="+mj-ea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339113"/>
            <a:ext cx="9144000" cy="27189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39" name="Title 1"/>
          <p:cNvSpPr>
            <a:spLocks noGrp="1"/>
          </p:cNvSpPr>
          <p:nvPr>
            <p:ph type="title" hasCustomPrompt="1"/>
          </p:nvPr>
        </p:nvSpPr>
        <p:spPr>
          <a:xfrm>
            <a:off x="246972" y="439710"/>
            <a:ext cx="8567244" cy="838200"/>
          </a:xfr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-1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Slide Title Goes Here</a:t>
            </a:r>
            <a:endParaRPr lang="en-US" dirty="0"/>
          </a:p>
        </p:txBody>
      </p:sp>
      <p:sp>
        <p:nvSpPr>
          <p:cNvPr id="36" name="Chart Placeholder 35"/>
          <p:cNvSpPr>
            <a:spLocks noGrp="1"/>
          </p:cNvSpPr>
          <p:nvPr>
            <p:ph type="chart" sz="quarter" idx="10"/>
          </p:nvPr>
        </p:nvSpPr>
        <p:spPr>
          <a:xfrm>
            <a:off x="359764" y="1476375"/>
            <a:ext cx="8439461" cy="4305300"/>
          </a:xfrm>
        </p:spPr>
        <p:txBody>
          <a:bodyPr anchor="ctr" anchorCtr="1"/>
          <a:lstStyle>
            <a:lvl1pPr>
              <a:buNone/>
              <a:defRPr>
                <a:latin typeface="+mj-lt"/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49466" y="6062114"/>
            <a:ext cx="7461250" cy="276999"/>
          </a:xfrm>
        </p:spPr>
        <p:txBody>
          <a:bodyPr wrap="square" anchor="b" anchorCtr="0">
            <a:spAutoFit/>
          </a:bodyPr>
          <a:lstStyle>
            <a:lvl1pPr algn="l" defTabSz="804863">
              <a:lnSpc>
                <a:spcPct val="100000"/>
              </a:lnSpc>
              <a:spcBef>
                <a:spcPct val="50000"/>
              </a:spcBef>
              <a:buNone/>
              <a:defRPr sz="12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  <a:lvl2pPr>
              <a:buFont typeface="Arial" pitchFamily="34" charset="0"/>
              <a:buNone/>
              <a:defRPr sz="1400"/>
            </a:lvl2pPr>
            <a:lvl3pPr>
              <a:buFont typeface="Arial" pitchFamily="34" charset="0"/>
              <a:buNone/>
              <a:defRPr sz="1400"/>
            </a:lvl3pPr>
            <a:lvl4pPr>
              <a:buFont typeface="Arial" pitchFamily="34" charset="0"/>
              <a:buNone/>
              <a:defRPr sz="1400"/>
            </a:lvl4pPr>
            <a:lvl5pPr>
              <a:buFont typeface="Arial" pitchFamily="34" charset="0"/>
              <a:buNone/>
              <a:defRPr sz="1400"/>
            </a:lvl5pPr>
          </a:lstStyle>
          <a:p>
            <a:pPr lvl="0"/>
            <a:r>
              <a:rPr lang="en-US" dirty="0" smtClean="0"/>
              <a:t>Source: Placeholder for Notes Is 12 Points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9702" y="5430244"/>
            <a:ext cx="8558698" cy="838200"/>
          </a:xfrm>
        </p:spPr>
        <p:txBody>
          <a:bodyPr vert="horz" lIns="82296" tIns="45720" rIns="82296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-1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Slide Title Goes Here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46888" y="1600200"/>
            <a:ext cx="4005072" cy="3749040"/>
          </a:xfr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2400" baseline="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Simple text goes here and can wrap to accommodate more lines of information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4873752" y="1947672"/>
            <a:ext cx="3429000" cy="2990088"/>
          </a:xfrm>
        </p:spPr>
        <p:txBody>
          <a:bodyPr anchor="ctr" anchorCtr="1"/>
          <a:lstStyle>
            <a:lvl1pPr algn="ctr">
              <a:buFontTx/>
              <a:buNone/>
              <a:defRPr>
                <a:latin typeface="+mj-lt"/>
              </a:defRPr>
            </a:lvl1pPr>
          </a:lstStyle>
          <a:p>
            <a:r>
              <a:rPr lang="en-US" dirty="0" smtClean="0"/>
              <a:t>Insert photo here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t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9702" y="5430244"/>
            <a:ext cx="8558698" cy="838200"/>
          </a:xfrm>
        </p:spPr>
        <p:txBody>
          <a:bodyPr vert="horz" lIns="82296" tIns="45720" rIns="82296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-1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Slide Title Goes Here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93776" y="5852160"/>
            <a:ext cx="8112126" cy="384175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 and Title Go Here</a:t>
            </a:r>
            <a:endParaRPr lang="en-US" dirty="0"/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white">
          <a:xfrm>
            <a:off x="0" y="0"/>
            <a:ext cx="9144000" cy="17780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19456" y="649224"/>
            <a:ext cx="8112125" cy="4480560"/>
          </a:xfrm>
        </p:spPr>
        <p:txBody>
          <a:bodyPr/>
          <a:lstStyle>
            <a:lvl1pPr marL="233363" indent="-233363" algn="l" defTabSz="914400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Arial" pitchFamily="34" charset="0"/>
              <a:buChar char="“"/>
              <a:defRPr lang="en-US" sz="6000" b="0" kern="1200" spc="-2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hidden">
          <a:xfrm>
            <a:off x="0" y="0"/>
            <a:ext cx="9144000" cy="17780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4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tel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flipV="1">
            <a:off x="217357" y="6355828"/>
            <a:ext cx="8694295" cy="210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29702" y="1918741"/>
            <a:ext cx="4117446" cy="3020518"/>
          </a:xfrm>
        </p:spPr>
        <p:txBody>
          <a:bodyPr vert="horz" lIns="82296" tIns="45720" rIns="82296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5400" b="0" kern="1200" spc="-2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12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Telling Shared Experiences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922519" y="310896"/>
            <a:ext cx="3895344" cy="6208776"/>
          </a:xfr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2000" baseline="0">
                <a:solidFill>
                  <a:schemeClr val="tx1"/>
                </a:solidFill>
                <a:latin typeface="+mj-lt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Tell your story here</a:t>
            </a:r>
            <a:endParaRPr lang="en-US" dirty="0"/>
          </a:p>
        </p:txBody>
      </p:sp>
      <p:pic>
        <p:nvPicPr>
          <p:cNvPr id="12" name="Picture 11" descr="verticalba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441927" y="777667"/>
            <a:ext cx="89319" cy="5287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1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1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36383" y="4279392"/>
            <a:ext cx="4684867" cy="38417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</a:pPr>
            <a:r>
              <a:rPr lang="en-US" dirty="0" smtClean="0"/>
              <a:t>Presenter Name and Title Go Here</a:t>
            </a:r>
            <a:endParaRPr lang="en-US" dirty="0"/>
          </a:p>
        </p:txBody>
      </p:sp>
      <p:grpSp>
        <p:nvGrpSpPr>
          <p:cNvPr id="4" name="Group 38"/>
          <p:cNvGrpSpPr/>
          <p:nvPr userDrawn="1"/>
        </p:nvGrpSpPr>
        <p:grpSpPr>
          <a:xfrm>
            <a:off x="341313" y="311150"/>
            <a:ext cx="908367" cy="480227"/>
            <a:chOff x="609600" y="528537"/>
            <a:chExt cx="1444734" cy="763789"/>
          </a:xfrm>
          <a:gradFill flip="none" rotWithShape="1">
            <a:gsLst>
              <a:gs pos="11000">
                <a:schemeClr val="accent2"/>
              </a:gs>
              <a:gs pos="100000">
                <a:schemeClr val="accent5"/>
              </a:gs>
            </a:gsLst>
            <a:lin ang="2700000" scaled="1"/>
            <a:tileRect/>
          </a:gradFill>
        </p:grpSpPr>
        <p:sp>
          <p:nvSpPr>
            <p:cNvPr id="10" name="Rectangle 9"/>
            <p:cNvSpPr>
              <a:spLocks noChangeArrowheads="1"/>
            </p:cNvSpPr>
            <p:nvPr/>
          </p:nvSpPr>
          <p:spPr bwMode="black">
            <a:xfrm>
              <a:off x="1016578" y="1035681"/>
              <a:ext cx="65914" cy="2497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1400563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black">
            <a:xfrm>
              <a:off x="740661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13" name="Freeform 12"/>
            <p:cNvSpPr>
              <a:spLocks noEditPoints="1"/>
            </p:cNvSpPr>
            <p:nvPr/>
          </p:nvSpPr>
          <p:spPr bwMode="black">
            <a:xfrm>
              <a:off x="1660385" y="1028765"/>
              <a:ext cx="262122" cy="263561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black">
            <a:xfrm>
              <a:off x="1167566" y="1028765"/>
              <a:ext cx="170916" cy="263561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black">
            <a:xfrm>
              <a:off x="609600" y="732931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black">
            <a:xfrm>
              <a:off x="783581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black">
            <a:xfrm>
              <a:off x="954497" y="528537"/>
              <a:ext cx="62081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black">
            <a:xfrm>
              <a:off x="1128478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black">
            <a:xfrm>
              <a:off x="1298627" y="732931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black">
            <a:xfrm>
              <a:off x="1472608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black">
            <a:xfrm>
              <a:off x="1646590" y="528537"/>
              <a:ext cx="62848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black">
            <a:xfrm>
              <a:off x="1817505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black">
            <a:xfrm>
              <a:off x="1991486" y="732931"/>
              <a:ext cx="62848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</p:grpSp>
      <p:sp>
        <p:nvSpPr>
          <p:cNvPr id="27" name="Rectangle 3"/>
          <p:cNvSpPr>
            <a:spLocks noChangeArrowheads="1"/>
          </p:cNvSpPr>
          <p:nvPr/>
        </p:nvSpPr>
        <p:spPr bwMode="white">
          <a:xfrm>
            <a:off x="0" y="0"/>
            <a:ext cx="9144000" cy="17780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8693" y="3282696"/>
            <a:ext cx="4712557" cy="1022350"/>
          </a:xfrm>
        </p:spPr>
        <p:txBody>
          <a:bodyPr vert="horz" lIns="82296" tIns="45720" rIns="82296" bIns="4572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6000" b="0" kern="1200" spc="-2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12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Demo Title</a:t>
            </a:r>
            <a:endParaRPr lang="en-US" dirty="0"/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hidden">
          <a:xfrm>
            <a:off x="0" y="0"/>
            <a:ext cx="9144000" cy="17780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 hasCustomPrompt="1"/>
          </p:nvPr>
        </p:nvSpPr>
        <p:spPr>
          <a:xfrm>
            <a:off x="5540375" y="1917700"/>
            <a:ext cx="2676525" cy="2889250"/>
          </a:xfrm>
        </p:spPr>
        <p:txBody>
          <a:bodyPr anchor="ctr" anchorCtr="1"/>
          <a:lstStyle>
            <a:lvl1pPr algn="ctr">
              <a:defRPr>
                <a:latin typeface="+mj-lt"/>
              </a:defRPr>
            </a:lvl1pPr>
          </a:lstStyle>
          <a:p>
            <a:r>
              <a:rPr lang="en-US" dirty="0" smtClean="0"/>
              <a:t>Insert photo here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-animated bar_sta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 descr="bottom bar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33375" y="6378339"/>
            <a:ext cx="8477250" cy="162912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3405352" y="5562600"/>
            <a:ext cx="599089" cy="114562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460939" y="5638800"/>
            <a:ext cx="472965" cy="1145627"/>
          </a:xfrm>
          <a:prstGeom prst="rect">
            <a:avLst/>
          </a:prstGeom>
          <a:solidFill>
            <a:srgbClr val="6DB344">
              <a:alpha val="4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771697" y="5562600"/>
            <a:ext cx="472965" cy="1145627"/>
          </a:xfrm>
          <a:prstGeom prst="rect">
            <a:avLst/>
          </a:prstGeom>
          <a:solidFill>
            <a:srgbClr val="009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3" name="Rounded Rectangle 32"/>
          <p:cNvSpPr/>
          <p:nvPr/>
        </p:nvSpPr>
        <p:spPr>
          <a:xfrm rot="10800000" flipH="1">
            <a:off x="2856506" y="831272"/>
            <a:ext cx="656314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8" name="Rounded Rectangle 27"/>
          <p:cNvSpPr/>
          <p:nvPr userDrawn="1"/>
        </p:nvSpPr>
        <p:spPr>
          <a:xfrm rot="10800000" flipH="1">
            <a:off x="821966" y="4716780"/>
            <a:ext cx="656314" cy="150749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9" name="Rounded Rectangle 28"/>
          <p:cNvSpPr/>
          <p:nvPr userDrawn="1"/>
        </p:nvSpPr>
        <p:spPr>
          <a:xfrm rot="10800000" flipH="1">
            <a:off x="1332506" y="1981200"/>
            <a:ext cx="656314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hidden">
          <a:xfrm>
            <a:off x="0" y="0"/>
            <a:ext cx="9144000" cy="17780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  <p:sp>
        <p:nvSpPr>
          <p:cNvPr id="36" name="Rounded Rectangle 35"/>
          <p:cNvSpPr/>
          <p:nvPr/>
        </p:nvSpPr>
        <p:spPr>
          <a:xfrm rot="10800000" flipH="1">
            <a:off x="4920834" y="1025236"/>
            <a:ext cx="656314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7" name="Rounded Rectangle 36"/>
          <p:cNvSpPr/>
          <p:nvPr/>
        </p:nvSpPr>
        <p:spPr>
          <a:xfrm rot="10800000" flipH="1">
            <a:off x="5391889" y="1731818"/>
            <a:ext cx="656314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1" name="Rounded Rectangle 40"/>
          <p:cNvSpPr/>
          <p:nvPr/>
        </p:nvSpPr>
        <p:spPr>
          <a:xfrm rot="10800000" flipH="1">
            <a:off x="8162249" y="1731818"/>
            <a:ext cx="656314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2" name="Rounded Rectangle 41"/>
          <p:cNvSpPr/>
          <p:nvPr/>
        </p:nvSpPr>
        <p:spPr>
          <a:xfrm rot="10800000" flipH="1">
            <a:off x="3770906" y="1981200"/>
            <a:ext cx="656314" cy="424307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14992" y="0"/>
            <a:ext cx="9129008" cy="63783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53" name="Rectangle 4"/>
          <p:cNvSpPr>
            <a:spLocks noChangeArrowheads="1"/>
          </p:cNvSpPr>
          <p:nvPr/>
        </p:nvSpPr>
        <p:spPr bwMode="ltGray">
          <a:xfrm>
            <a:off x="251373" y="6586246"/>
            <a:ext cx="1954803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 smtClean="0">
                <a:solidFill>
                  <a:srgbClr val="C0C0C0"/>
                </a:solidFill>
                <a:latin typeface="+mj-lt"/>
              </a:rPr>
              <a:t>© 2010 Cisco and/or its affiliates. All rights reserved.</a:t>
            </a:r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54" name="Rectangle 5"/>
          <p:cNvSpPr>
            <a:spLocks noChangeArrowheads="1"/>
          </p:cNvSpPr>
          <p:nvPr/>
        </p:nvSpPr>
        <p:spPr bwMode="ltGray">
          <a:xfrm>
            <a:off x="7763787" y="6584512"/>
            <a:ext cx="811863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rgbClr val="C0C0C0"/>
                </a:solidFill>
                <a:latin typeface="+mj-lt"/>
              </a:rPr>
              <a:t>Cisco Confidential</a:t>
            </a:r>
          </a:p>
        </p:txBody>
      </p:sp>
      <p:sp>
        <p:nvSpPr>
          <p:cNvPr id="55" name="Rectangle 7"/>
          <p:cNvSpPr>
            <a:spLocks noChangeArrowheads="1"/>
          </p:cNvSpPr>
          <p:nvPr/>
        </p:nvSpPr>
        <p:spPr bwMode="ltGray">
          <a:xfrm>
            <a:off x="8649525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rgbClr val="C0C0C0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102" name="Rectangle 4"/>
          <p:cNvSpPr>
            <a:spLocks noChangeArrowheads="1"/>
          </p:cNvSpPr>
          <p:nvPr/>
        </p:nvSpPr>
        <p:spPr bwMode="ltGray">
          <a:xfrm>
            <a:off x="251373" y="6586246"/>
            <a:ext cx="1954803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 smtClean="0">
                <a:solidFill>
                  <a:srgbClr val="C0C0C0"/>
                </a:solidFill>
                <a:latin typeface="+mj-lt"/>
              </a:rPr>
              <a:t>© 2010 Cisco and/or its affiliates. All rights reserved.</a:t>
            </a:r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103" name="Rectangle 5"/>
          <p:cNvSpPr>
            <a:spLocks noChangeArrowheads="1"/>
          </p:cNvSpPr>
          <p:nvPr/>
        </p:nvSpPr>
        <p:spPr bwMode="ltGray">
          <a:xfrm>
            <a:off x="7763787" y="6584512"/>
            <a:ext cx="811863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rgbClr val="C0C0C0"/>
                </a:solidFill>
                <a:latin typeface="+mj-lt"/>
              </a:rPr>
              <a:t>Cisco Confidential</a:t>
            </a:r>
          </a:p>
        </p:txBody>
      </p:sp>
      <p:sp>
        <p:nvSpPr>
          <p:cNvPr id="104" name="Rectangle 7"/>
          <p:cNvSpPr>
            <a:spLocks noChangeArrowheads="1"/>
          </p:cNvSpPr>
          <p:nvPr/>
        </p:nvSpPr>
        <p:spPr bwMode="ltGray">
          <a:xfrm>
            <a:off x="8649525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rgbClr val="C0C0C0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4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36383" y="4464066"/>
            <a:ext cx="8112126" cy="384175"/>
          </a:xfrm>
        </p:spPr>
        <p:txBody>
          <a:bodyPr>
            <a:normAutofit/>
          </a:bodyPr>
          <a:lstStyle>
            <a:lvl1pPr marL="0" indent="0" algn="l">
              <a:buNone/>
              <a:defRPr lang="en-US" sz="2000" kern="1200" dirty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</a:pPr>
            <a:r>
              <a:rPr lang="en-US" dirty="0" smtClean="0"/>
              <a:t>Presenter Name and Title Go Here</a:t>
            </a:r>
            <a:endParaRPr lang="en-US" dirty="0"/>
          </a:p>
        </p:txBody>
      </p:sp>
      <p:sp>
        <p:nvSpPr>
          <p:cNvPr id="50" name="Title 1"/>
          <p:cNvSpPr>
            <a:spLocks noGrp="1"/>
          </p:cNvSpPr>
          <p:nvPr>
            <p:ph type="ctrTitle" hasCustomPrompt="1"/>
          </p:nvPr>
        </p:nvSpPr>
        <p:spPr>
          <a:xfrm>
            <a:off x="221393" y="1248229"/>
            <a:ext cx="8112125" cy="2907239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6000" b="0" kern="1200" spc="-200" baseline="0" dirty="0">
                <a:gradFill flip="none" rotWithShape="1">
                  <a:gsLst>
                    <a:gs pos="0">
                      <a:srgbClr val="55E6ED"/>
                    </a:gs>
                    <a:gs pos="80000">
                      <a:srgbClr val="009249"/>
                    </a:gs>
                  </a:gsLst>
                  <a:lin ang="120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sp>
        <p:nvSpPr>
          <p:cNvPr id="110" name="Rectangle 4"/>
          <p:cNvSpPr>
            <a:spLocks noChangeArrowheads="1"/>
          </p:cNvSpPr>
          <p:nvPr/>
        </p:nvSpPr>
        <p:spPr bwMode="ltGray">
          <a:xfrm>
            <a:off x="251373" y="6586246"/>
            <a:ext cx="1954803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 smtClean="0">
                <a:solidFill>
                  <a:srgbClr val="C0C0C0"/>
                </a:solidFill>
                <a:latin typeface="+mj-lt"/>
              </a:rPr>
              <a:t>© 2010 Cisco and/or its affiliates. All rights reserved.</a:t>
            </a:r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111" name="Rectangle 5"/>
          <p:cNvSpPr>
            <a:spLocks noChangeArrowheads="1"/>
          </p:cNvSpPr>
          <p:nvPr/>
        </p:nvSpPr>
        <p:spPr bwMode="ltGray">
          <a:xfrm>
            <a:off x="7763787" y="6584512"/>
            <a:ext cx="811863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rgbClr val="C0C0C0"/>
                </a:solidFill>
                <a:latin typeface="+mj-lt"/>
              </a:rPr>
              <a:t>Cisco Confidential</a:t>
            </a:r>
          </a:p>
        </p:txBody>
      </p:sp>
      <p:sp>
        <p:nvSpPr>
          <p:cNvPr id="112" name="Rectangle 7"/>
          <p:cNvSpPr>
            <a:spLocks noChangeArrowheads="1"/>
          </p:cNvSpPr>
          <p:nvPr/>
        </p:nvSpPr>
        <p:spPr bwMode="ltGray">
          <a:xfrm>
            <a:off x="8649525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rgbClr val="C0C0C0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grpSp>
        <p:nvGrpSpPr>
          <p:cNvPr id="2" name="Group 67"/>
          <p:cNvGrpSpPr/>
          <p:nvPr/>
        </p:nvGrpSpPr>
        <p:grpSpPr>
          <a:xfrm>
            <a:off x="341314" y="311151"/>
            <a:ext cx="829170" cy="438358"/>
            <a:chOff x="609600" y="528537"/>
            <a:chExt cx="1444734" cy="763789"/>
          </a:xfrm>
          <a:gradFill flip="none" rotWithShape="1">
            <a:gsLst>
              <a:gs pos="11000">
                <a:schemeClr val="accent2"/>
              </a:gs>
              <a:gs pos="100000">
                <a:schemeClr val="accent5"/>
              </a:gs>
            </a:gsLst>
            <a:lin ang="2700000" scaled="1"/>
            <a:tileRect/>
          </a:gradFill>
        </p:grpSpPr>
        <p:sp>
          <p:nvSpPr>
            <p:cNvPr id="69" name="Rectangle 68"/>
            <p:cNvSpPr>
              <a:spLocks noChangeArrowheads="1"/>
            </p:cNvSpPr>
            <p:nvPr/>
          </p:nvSpPr>
          <p:spPr bwMode="black">
            <a:xfrm>
              <a:off x="1016578" y="1035681"/>
              <a:ext cx="65914" cy="2497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black">
            <a:xfrm>
              <a:off x="1400563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black">
            <a:xfrm>
              <a:off x="740661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2" name="Freeform 71"/>
            <p:cNvSpPr>
              <a:spLocks noEditPoints="1"/>
            </p:cNvSpPr>
            <p:nvPr/>
          </p:nvSpPr>
          <p:spPr bwMode="black">
            <a:xfrm>
              <a:off x="1660385" y="1028765"/>
              <a:ext cx="262122" cy="263561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black">
            <a:xfrm>
              <a:off x="1167566" y="1028765"/>
              <a:ext cx="170916" cy="263561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black">
            <a:xfrm>
              <a:off x="609600" y="732931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black">
            <a:xfrm>
              <a:off x="783581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black">
            <a:xfrm>
              <a:off x="954497" y="528537"/>
              <a:ext cx="62081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black">
            <a:xfrm>
              <a:off x="1128478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black">
            <a:xfrm>
              <a:off x="1298627" y="732931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black">
            <a:xfrm>
              <a:off x="1472608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black">
            <a:xfrm>
              <a:off x="1646590" y="528537"/>
              <a:ext cx="62848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black">
            <a:xfrm>
              <a:off x="1817505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black">
            <a:xfrm>
              <a:off x="1991486" y="732931"/>
              <a:ext cx="62848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</p:grpSp>
      <p:sp>
        <p:nvSpPr>
          <p:cNvPr id="57" name="Rectangle 56"/>
          <p:cNvSpPr/>
          <p:nvPr userDrawn="1"/>
        </p:nvSpPr>
        <p:spPr>
          <a:xfrm>
            <a:off x="1" y="6541294"/>
            <a:ext cx="9129008" cy="316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59" name="Rectangle 5"/>
          <p:cNvSpPr>
            <a:spLocks noChangeArrowheads="1"/>
          </p:cNvSpPr>
          <p:nvPr userDrawn="1"/>
        </p:nvSpPr>
        <p:spPr bwMode="ltGray">
          <a:xfrm>
            <a:off x="7763787" y="6584512"/>
            <a:ext cx="811863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rgbClr val="C0C0C0"/>
                </a:solidFill>
                <a:latin typeface="+mj-lt"/>
              </a:rPr>
              <a:t>Cisco Confidential</a:t>
            </a:r>
          </a:p>
        </p:txBody>
      </p:sp>
      <p:sp>
        <p:nvSpPr>
          <p:cNvPr id="56" name="Rectangle 4"/>
          <p:cNvSpPr>
            <a:spLocks noChangeArrowheads="1"/>
          </p:cNvSpPr>
          <p:nvPr userDrawn="1"/>
        </p:nvSpPr>
        <p:spPr bwMode="ltGray">
          <a:xfrm>
            <a:off x="251373" y="6586246"/>
            <a:ext cx="3420515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 smtClean="0">
                <a:solidFill>
                  <a:srgbClr val="C0C0C0"/>
                </a:solidFill>
                <a:latin typeface="+mj-lt"/>
              </a:rPr>
              <a:t>© 2011 Cisco and/or its affiliates. All rights reserved.</a:t>
            </a:r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52" name="Rectangle 7"/>
          <p:cNvSpPr>
            <a:spLocks noChangeArrowheads="1"/>
          </p:cNvSpPr>
          <p:nvPr userDrawn="1"/>
        </p:nvSpPr>
        <p:spPr bwMode="ltGray">
          <a:xfrm>
            <a:off x="8639981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rgbClr val="C0C0C0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-12700" y="6141720"/>
            <a:ext cx="9156700" cy="7162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pic>
        <p:nvPicPr>
          <p:cNvPr id="17" name="Picture 2" descr="C:\Documents and Settings\contractor\Desktop\Blue_Green_Gradi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</p:spPr>
      </p:pic>
      <p:sp>
        <p:nvSpPr>
          <p:cNvPr id="9" name="Rounded Rectangle 8"/>
          <p:cNvSpPr/>
          <p:nvPr userDrawn="1"/>
        </p:nvSpPr>
        <p:spPr>
          <a:xfrm>
            <a:off x="1823499" y="-3578087"/>
            <a:ext cx="1729740" cy="1401417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  <a:alpha val="18000"/>
                </a:scheme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10" name="Rounded Rectangle 9"/>
          <p:cNvSpPr/>
          <p:nvPr userDrawn="1"/>
        </p:nvSpPr>
        <p:spPr>
          <a:xfrm>
            <a:off x="0" y="-645215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  <a:alpha val="18000"/>
                </a:scheme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11" name="Rounded Rectangle 10"/>
          <p:cNvSpPr/>
          <p:nvPr userDrawn="1"/>
        </p:nvSpPr>
        <p:spPr>
          <a:xfrm rot="10800000">
            <a:off x="1013791" y="-645215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375620" y="1711187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lumMod val="75000"/>
                  <a:alpha val="28000"/>
                </a:schemeClr>
              </a:gs>
              <a:gs pos="100000">
                <a:schemeClr val="accent4">
                  <a:lumMod val="75000"/>
                  <a:alpha val="29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105451" y="834887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lumMod val="75000"/>
                  <a:alpha val="28000"/>
                </a:schemeClr>
              </a:gs>
              <a:gs pos="100000">
                <a:schemeClr val="accent4">
                  <a:lumMod val="75000"/>
                  <a:alpha val="29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14" name="Rounded Rectangle 13"/>
          <p:cNvSpPr/>
          <p:nvPr/>
        </p:nvSpPr>
        <p:spPr>
          <a:xfrm rot="10800000">
            <a:off x="3036073" y="-3377648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44" y="484632"/>
            <a:ext cx="8755128" cy="4372131"/>
          </a:xfrm>
        </p:spPr>
        <p:txBody>
          <a:bodyPr anchor="b" anchorCtr="0"/>
          <a:lstStyle>
            <a:lvl1pPr marL="228600" indent="-228600">
              <a:buFont typeface="Arial" pitchFamily="34" charset="0"/>
              <a:buChar char="“"/>
              <a:defRPr sz="5400" spc="-2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ltGray">
          <a:xfrm>
            <a:off x="7762659" y="6584513"/>
            <a:ext cx="812991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chemeClr val="bg1"/>
                </a:solidFill>
                <a:latin typeface="+mj-lt"/>
              </a:rPr>
              <a:t>Cisco Confidential</a:t>
            </a:r>
          </a:p>
        </p:txBody>
      </p:sp>
      <p:sp>
        <p:nvSpPr>
          <p:cNvPr id="19" name="Rectangle 5"/>
          <p:cNvSpPr>
            <a:spLocks noChangeArrowheads="1"/>
          </p:cNvSpPr>
          <p:nvPr userDrawn="1"/>
        </p:nvSpPr>
        <p:spPr bwMode="ltGray">
          <a:xfrm>
            <a:off x="7762659" y="6584513"/>
            <a:ext cx="812991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chemeClr val="bg1"/>
                </a:solidFill>
                <a:latin typeface="+mj-lt"/>
              </a:rPr>
              <a:t>Cisco Confidential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60248" y="5358903"/>
            <a:ext cx="8574685" cy="61436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4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</a:pPr>
            <a:r>
              <a:rPr lang="en-US" dirty="0" smtClean="0"/>
              <a:t>Source</a:t>
            </a:r>
            <a:endParaRPr lang="en-US" dirty="0"/>
          </a:p>
        </p:txBody>
      </p:sp>
      <p:sp>
        <p:nvSpPr>
          <p:cNvPr id="21" name="Rectangle 4"/>
          <p:cNvSpPr>
            <a:spLocks noChangeArrowheads="1"/>
          </p:cNvSpPr>
          <p:nvPr userDrawn="1"/>
        </p:nvSpPr>
        <p:spPr bwMode="ltGray">
          <a:xfrm>
            <a:off x="251373" y="6586246"/>
            <a:ext cx="3420515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 smtClean="0">
                <a:solidFill>
                  <a:srgbClr val="FFFFFF"/>
                </a:solidFill>
                <a:latin typeface="+mj-lt"/>
              </a:rPr>
              <a:t>© 2011 Cisco and/or its affiliates. All rights reserved.</a:t>
            </a:r>
            <a:endParaRPr lang="en-US" sz="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2" name="Rectangle 7"/>
          <p:cNvSpPr>
            <a:spLocks noChangeArrowheads="1"/>
          </p:cNvSpPr>
          <p:nvPr userDrawn="1"/>
        </p:nvSpPr>
        <p:spPr bwMode="ltGray">
          <a:xfrm>
            <a:off x="8639981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chemeClr val="bg1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" grpId="0"/>
      <p:bldP spid="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ngle 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Documents and Settings\contractor\Desktop\Blue_Green_Gradient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</p:spPr>
      </p:pic>
      <p:sp>
        <p:nvSpPr>
          <p:cNvPr id="29" name="Rectangle 28"/>
          <p:cNvSpPr/>
          <p:nvPr/>
        </p:nvSpPr>
        <p:spPr>
          <a:xfrm>
            <a:off x="1891875" y="795528"/>
            <a:ext cx="5349240" cy="400507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1891874" y="4794352"/>
            <a:ext cx="5347552" cy="9963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1900238" y="795528"/>
            <a:ext cx="5329238" cy="4005072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</p:spPr>
        <p:txBody>
          <a:bodyPr anchor="ctr" anchorCtr="0"/>
          <a:lstStyle>
            <a:lvl1pPr algn="ctr">
              <a:buFontTx/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Insert photo here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065871" y="4873438"/>
            <a:ext cx="5074070" cy="838200"/>
          </a:xfrm>
        </p:spPr>
        <p:txBody>
          <a:bodyPr anchor="ctr"/>
          <a:lstStyle>
            <a:lvl1pPr>
              <a:defRPr sz="26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mall photo_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Documents and Settings\contractor\Desktop\Blue_Green_Gradient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338328" y="310896"/>
            <a:ext cx="3273552" cy="2459736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338328" y="310896"/>
            <a:ext cx="3273552" cy="2459736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 smtClean="0"/>
              <a:t>Insert photo here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229703" y="3429000"/>
            <a:ext cx="7009298" cy="1421928"/>
          </a:xfrm>
        </p:spPr>
        <p:txBody>
          <a:bodyPr anchor="t">
            <a:sp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Large photo </a:t>
            </a:r>
            <a:br>
              <a:rPr lang="en-US" dirty="0" smtClean="0"/>
            </a:br>
            <a:r>
              <a:rPr lang="en-US" dirty="0" smtClean="0"/>
              <a:t>caption here.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rtrait photo_right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Documents and Settings\contractor\Desktop\Blue_Green_Gradient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</p:spPr>
      </p:pic>
      <p:sp>
        <p:nvSpPr>
          <p:cNvPr id="40" name="Rectangle 39"/>
          <p:cNvSpPr/>
          <p:nvPr/>
        </p:nvSpPr>
        <p:spPr>
          <a:xfrm>
            <a:off x="4992624" y="859536"/>
            <a:ext cx="3630168" cy="50292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4992624" y="859536"/>
            <a:ext cx="3630168" cy="5029200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anchor="ctr" anchorCtr="0"/>
          <a:lstStyle>
            <a:lvl1pPr algn="ctr">
              <a:buFontTx/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Insert photo here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9703" y="728972"/>
            <a:ext cx="4349918" cy="1089529"/>
          </a:xfrm>
        </p:spPr>
        <p:txBody>
          <a:bodyPr anchor="t">
            <a:spAutoFit/>
          </a:bodyPr>
          <a:lstStyle>
            <a:lvl1pPr>
              <a:lnSpc>
                <a:spcPct val="90000"/>
              </a:lnSpc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ultipl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Documents and Settings\contractor\Desktop\Blue_Green_Gradient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</p:spPr>
      </p:pic>
      <p:sp>
        <p:nvSpPr>
          <p:cNvPr id="48" name="Rectangle 47"/>
          <p:cNvSpPr/>
          <p:nvPr/>
        </p:nvSpPr>
        <p:spPr>
          <a:xfrm>
            <a:off x="3668713" y="311149"/>
            <a:ext cx="3268136" cy="266065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9" name="Picture Placeholder 25"/>
          <p:cNvSpPr>
            <a:spLocks noGrp="1"/>
          </p:cNvSpPr>
          <p:nvPr>
            <p:ph type="pic" sz="quarter" idx="11" hasCustomPrompt="1"/>
          </p:nvPr>
        </p:nvSpPr>
        <p:spPr>
          <a:xfrm>
            <a:off x="3668989" y="311149"/>
            <a:ext cx="3267861" cy="2660652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 smtClean="0"/>
              <a:t>Insert photo here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334963" y="311149"/>
            <a:ext cx="3258612" cy="2660652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0" hasCustomPrompt="1"/>
          </p:nvPr>
        </p:nvSpPr>
        <p:spPr>
          <a:xfrm>
            <a:off x="320824" y="311149"/>
            <a:ext cx="3272751" cy="2660652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 smtClean="0"/>
              <a:t>Insert photo here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7011988" y="311149"/>
            <a:ext cx="1806574" cy="1308101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51" name="Picture Placeholder 25"/>
          <p:cNvSpPr>
            <a:spLocks noGrp="1"/>
          </p:cNvSpPr>
          <p:nvPr>
            <p:ph type="pic" sz="quarter" idx="12" hasCustomPrompt="1"/>
          </p:nvPr>
        </p:nvSpPr>
        <p:spPr>
          <a:xfrm>
            <a:off x="7011988" y="311149"/>
            <a:ext cx="1806573" cy="1308101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 smtClean="0"/>
              <a:t>Insert photo here</a:t>
            </a:r>
            <a:endParaRPr lang="en-US" dirty="0"/>
          </a:p>
        </p:txBody>
      </p:sp>
      <p:sp>
        <p:nvSpPr>
          <p:cNvPr id="52" name="Rectangle 51"/>
          <p:cNvSpPr/>
          <p:nvPr/>
        </p:nvSpPr>
        <p:spPr>
          <a:xfrm>
            <a:off x="334963" y="3028951"/>
            <a:ext cx="2501965" cy="345893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53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320824" y="3028951"/>
            <a:ext cx="2516104" cy="3458934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 smtClean="0"/>
              <a:t>Insert photo here</a:t>
            </a:r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2911476" y="3028951"/>
            <a:ext cx="4025374" cy="3458934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55" name="Picture Placeholder 25"/>
          <p:cNvSpPr>
            <a:spLocks noGrp="1"/>
          </p:cNvSpPr>
          <p:nvPr>
            <p:ph type="pic" sz="quarter" idx="14" hasCustomPrompt="1"/>
          </p:nvPr>
        </p:nvSpPr>
        <p:spPr>
          <a:xfrm>
            <a:off x="2908334" y="3028951"/>
            <a:ext cx="4028516" cy="3458934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 smtClean="0"/>
              <a:t>Insert photo here</a:t>
            </a:r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7011988" y="1683657"/>
            <a:ext cx="1806574" cy="3442153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57" name="Picture Placeholder 25"/>
          <p:cNvSpPr>
            <a:spLocks noGrp="1"/>
          </p:cNvSpPr>
          <p:nvPr>
            <p:ph type="pic" sz="quarter" idx="15" hasCustomPrompt="1"/>
          </p:nvPr>
        </p:nvSpPr>
        <p:spPr>
          <a:xfrm>
            <a:off x="7011988" y="1676400"/>
            <a:ext cx="1806573" cy="3449410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 smtClean="0"/>
              <a:t>Insert photo here</a:t>
            </a:r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7011988" y="5182960"/>
            <a:ext cx="1806574" cy="1304925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59" name="Picture Placeholder 25"/>
          <p:cNvSpPr>
            <a:spLocks noGrp="1"/>
          </p:cNvSpPr>
          <p:nvPr>
            <p:ph type="pic" sz="quarter" idx="16" hasCustomPrompt="1"/>
          </p:nvPr>
        </p:nvSpPr>
        <p:spPr>
          <a:xfrm>
            <a:off x="7011988" y="5182960"/>
            <a:ext cx="1806573" cy="1304925"/>
          </a:xfrm>
          <a:solidFill>
            <a:schemeClr val="bg1">
              <a:alpha val="30000"/>
            </a:schemeClr>
          </a:solidFill>
          <a:ln>
            <a:solidFill>
              <a:schemeClr val="bg2"/>
            </a:solidFill>
          </a:ln>
          <a:effectLst>
            <a:outerShdw blurRad="114300" dist="38100" dir="5400000" algn="ctr" rotWithShape="0">
              <a:srgbClr val="000000">
                <a:alpha val="80000"/>
              </a:srgb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 smtClean="0"/>
              <a:t>Insert photo here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rge photo with bottom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8328" y="310896"/>
            <a:ext cx="8476488" cy="607539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n-lt"/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333375" y="310896"/>
            <a:ext cx="8474869" cy="6054185"/>
          </a:xfrm>
          <a:ln>
            <a:solidFill>
              <a:schemeClr val="bg2"/>
            </a:solidFill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baseline="0" dirty="0">
                <a:solidFill>
                  <a:srgbClr val="546568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Photo placeholder</a:t>
            </a:r>
            <a:endParaRPr lang="en-US" dirty="0"/>
          </a:p>
        </p:txBody>
      </p:sp>
      <p:pic>
        <p:nvPicPr>
          <p:cNvPr id="3" name="Picture 2" descr="bottom bar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33375" y="6374862"/>
            <a:ext cx="8477250" cy="171450"/>
          </a:xfrm>
          <a:prstGeom prst="rect">
            <a:avLst/>
          </a:prstGeom>
        </p:spPr>
      </p:pic>
      <p:sp>
        <p:nvSpPr>
          <p:cNvPr id="11" name="Rectangle 5"/>
          <p:cNvSpPr>
            <a:spLocks noChangeArrowheads="1"/>
          </p:cNvSpPr>
          <p:nvPr userDrawn="1"/>
        </p:nvSpPr>
        <p:spPr bwMode="ltGray">
          <a:xfrm>
            <a:off x="7763787" y="6584512"/>
            <a:ext cx="811863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marL="0" algn="r" defTabSz="814388" rtl="0" eaLnBrk="1" latinLnBrk="0" hangingPunct="1">
              <a:lnSpc>
                <a:spcPct val="100000"/>
              </a:lnSpc>
            </a:pPr>
            <a:r>
              <a:rPr lang="en-US" sz="600" kern="1200" dirty="0">
                <a:solidFill>
                  <a:srgbClr val="C0C0C0"/>
                </a:solidFill>
                <a:latin typeface="+mj-lt"/>
                <a:ea typeface="+mn-ea"/>
                <a:cs typeface="+mn-cs"/>
              </a:rPr>
              <a:t>Cisco Confidential</a:t>
            </a:r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ltGray">
          <a:xfrm>
            <a:off x="251373" y="6586246"/>
            <a:ext cx="3420515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 smtClean="0">
                <a:solidFill>
                  <a:srgbClr val="C0C0C0"/>
                </a:solidFill>
                <a:latin typeface="+mj-lt"/>
              </a:rPr>
              <a:t>© 2011 Cisco and/or its affiliates. All rights reserved.</a:t>
            </a:r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10" name="Rectangle 7"/>
          <p:cNvSpPr>
            <a:spLocks noChangeArrowheads="1"/>
          </p:cNvSpPr>
          <p:nvPr userDrawn="1"/>
        </p:nvSpPr>
        <p:spPr bwMode="ltGray">
          <a:xfrm>
            <a:off x="8639981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rgbClr val="C0C0C0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-91440" y="-91440"/>
            <a:ext cx="9326880" cy="7040880"/>
          </a:xfrm>
        </p:spPr>
        <p:txBody>
          <a:bodyPr anchor="ctr" anchorCtr="1">
            <a:noAutofit/>
          </a:bodyPr>
          <a:lstStyle>
            <a:lvl1pPr algn="ctr">
              <a:buNone/>
              <a:defRPr>
                <a:latin typeface="+mj-lt"/>
              </a:defRPr>
            </a:lvl1pPr>
          </a:lstStyle>
          <a:p>
            <a:r>
              <a:rPr lang="en-US" dirty="0" smtClean="0"/>
              <a:t>Full bleed image placeholder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ndar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Documents and Settings\contractor\Desktop\Blue_Green_Gradi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</p:spPr>
      </p:pic>
      <p:sp>
        <p:nvSpPr>
          <p:cNvPr id="22" name="Rectangle 2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 cstate="print">
              <a:alphaModFix amt="29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grpSp>
        <p:nvGrpSpPr>
          <p:cNvPr id="2" name="Group 3"/>
          <p:cNvGrpSpPr/>
          <p:nvPr userDrawn="1"/>
        </p:nvGrpSpPr>
        <p:grpSpPr>
          <a:xfrm>
            <a:off x="341314" y="6124575"/>
            <a:ext cx="787133" cy="416134"/>
            <a:chOff x="609600" y="528537"/>
            <a:chExt cx="1444734" cy="763789"/>
          </a:xfrm>
          <a:solidFill>
            <a:schemeClr val="bg1"/>
          </a:solidFill>
        </p:grpSpPr>
        <p:sp>
          <p:nvSpPr>
            <p:cNvPr id="40" name="Rectangle 39"/>
            <p:cNvSpPr>
              <a:spLocks noChangeArrowheads="1"/>
            </p:cNvSpPr>
            <p:nvPr/>
          </p:nvSpPr>
          <p:spPr bwMode="black">
            <a:xfrm>
              <a:off x="1016578" y="1035681"/>
              <a:ext cx="65914" cy="2497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black">
            <a:xfrm>
              <a:off x="1400563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black">
            <a:xfrm>
              <a:off x="740661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3" name="Freeform 42"/>
            <p:cNvSpPr>
              <a:spLocks noEditPoints="1"/>
            </p:cNvSpPr>
            <p:nvPr/>
          </p:nvSpPr>
          <p:spPr bwMode="black">
            <a:xfrm>
              <a:off x="1660385" y="1028765"/>
              <a:ext cx="262122" cy="263561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black">
            <a:xfrm>
              <a:off x="1167566" y="1028765"/>
              <a:ext cx="170916" cy="263561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black">
            <a:xfrm>
              <a:off x="609600" y="732931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black">
            <a:xfrm>
              <a:off x="783581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black">
            <a:xfrm>
              <a:off x="954497" y="528537"/>
              <a:ext cx="62081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black">
            <a:xfrm>
              <a:off x="1128478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black">
            <a:xfrm>
              <a:off x="1298627" y="732931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black">
            <a:xfrm>
              <a:off x="1472608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black">
            <a:xfrm>
              <a:off x="1646590" y="528537"/>
              <a:ext cx="62848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black">
            <a:xfrm>
              <a:off x="1817505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black">
            <a:xfrm>
              <a:off x="1991486" y="732931"/>
              <a:ext cx="62848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</p:grpSp>
      <p:sp>
        <p:nvSpPr>
          <p:cNvPr id="21" name="Media Placeholder 20"/>
          <p:cNvSpPr>
            <a:spLocks noGrp="1"/>
          </p:cNvSpPr>
          <p:nvPr>
            <p:ph type="media" sz="quarter" idx="10" hasCustomPrompt="1"/>
          </p:nvPr>
        </p:nvSpPr>
        <p:spPr>
          <a:xfrm>
            <a:off x="2845150" y="778669"/>
            <a:ext cx="5971032" cy="4425696"/>
          </a:xfrm>
          <a:solidFill>
            <a:schemeClr val="tx1">
              <a:lumMod val="50000"/>
            </a:schemeClr>
          </a:solidFill>
          <a:ln>
            <a:noFill/>
          </a:ln>
          <a:effectLst>
            <a:innerShdw blurRad="419100">
              <a:prstClr val="black">
                <a:alpha val="47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1800" kern="1200">
                <a:solidFill>
                  <a:schemeClr val="lt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icon to add video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_gradi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Documents and Settings\contractor\Desktop\Blue_Green_Gradient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ltGray">
          <a:xfrm>
            <a:off x="7763787" y="6584512"/>
            <a:ext cx="811863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marL="0" algn="r" defTabSz="814388" rtl="0" eaLnBrk="1" latinLnBrk="0" hangingPunct="1">
              <a:lnSpc>
                <a:spcPct val="100000"/>
              </a:lnSpc>
            </a:pPr>
            <a:r>
              <a:rPr lang="en-US" sz="600" kern="1200" dirty="0">
                <a:solidFill>
                  <a:srgbClr val="C0C0C0"/>
                </a:solidFill>
                <a:latin typeface="+mj-lt"/>
                <a:ea typeface="+mn-ea"/>
                <a:cs typeface="+mn-cs"/>
              </a:rPr>
              <a:t>Cisco Confidential</a:t>
            </a: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ltGray">
          <a:xfrm>
            <a:off x="251373" y="6586246"/>
            <a:ext cx="3420515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 smtClean="0">
                <a:solidFill>
                  <a:srgbClr val="C0C0C0"/>
                </a:solidFill>
                <a:latin typeface="+mj-lt"/>
              </a:rPr>
              <a:t>© 2011 Cisco and/or its affiliates. All rights reserved.</a:t>
            </a:r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ltGray">
          <a:xfrm>
            <a:off x="8639981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rgbClr val="C0C0C0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solid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C:\Documents and Settings\contractor\Desktop\Blue_Green_Gradient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</p:spPr>
      </p:pic>
      <p:sp>
        <p:nvSpPr>
          <p:cNvPr id="29" name="Rounded Rectangle 28"/>
          <p:cNvSpPr/>
          <p:nvPr/>
        </p:nvSpPr>
        <p:spPr>
          <a:xfrm>
            <a:off x="1823499" y="-3570592"/>
            <a:ext cx="1729740" cy="1401417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  <a:alpha val="18000"/>
                </a:scheme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0" y="-637720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  <a:alpha val="18000"/>
                </a:scheme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1" name="Rounded Rectangle 30"/>
          <p:cNvSpPr/>
          <p:nvPr/>
        </p:nvSpPr>
        <p:spPr>
          <a:xfrm rot="10800000">
            <a:off x="1013791" y="4248605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2" name="Rounded Rectangle 31"/>
          <p:cNvSpPr/>
          <p:nvPr userDrawn="1"/>
        </p:nvSpPr>
        <p:spPr>
          <a:xfrm>
            <a:off x="6585483" y="-2913279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lumMod val="75000"/>
                  <a:alpha val="28000"/>
                </a:schemeClr>
              </a:gs>
              <a:gs pos="100000">
                <a:schemeClr val="accent4">
                  <a:lumMod val="75000"/>
                  <a:alpha val="29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3" name="Rounded Rectangle 32"/>
          <p:cNvSpPr/>
          <p:nvPr userDrawn="1"/>
        </p:nvSpPr>
        <p:spPr>
          <a:xfrm>
            <a:off x="8105451" y="5699195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lumMod val="75000"/>
                  <a:alpha val="28000"/>
                </a:schemeClr>
              </a:gs>
              <a:gs pos="100000">
                <a:schemeClr val="accent4">
                  <a:lumMod val="75000"/>
                  <a:alpha val="29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4" name="Rounded Rectangle 33"/>
          <p:cNvSpPr/>
          <p:nvPr/>
        </p:nvSpPr>
        <p:spPr>
          <a:xfrm rot="10800000">
            <a:off x="3036073" y="1516172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1393" y="1236689"/>
            <a:ext cx="8112125" cy="2918779"/>
          </a:xfrm>
        </p:spPr>
        <p:txBody>
          <a:bodyPr/>
          <a:lstStyle>
            <a:lvl1pPr>
              <a:lnSpc>
                <a:spcPct val="90000"/>
              </a:lnSpc>
              <a:defRPr sz="6000" b="0" spc="-2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grpSp>
        <p:nvGrpSpPr>
          <p:cNvPr id="4" name="Group 38"/>
          <p:cNvGrpSpPr/>
          <p:nvPr/>
        </p:nvGrpSpPr>
        <p:grpSpPr>
          <a:xfrm>
            <a:off x="341314" y="311151"/>
            <a:ext cx="829170" cy="438358"/>
            <a:chOff x="609600" y="528537"/>
            <a:chExt cx="1444734" cy="763789"/>
          </a:xfrm>
          <a:solidFill>
            <a:schemeClr val="bg1"/>
          </a:solidFill>
        </p:grpSpPr>
        <p:sp>
          <p:nvSpPr>
            <p:cNvPr id="64" name="Rectangle 63"/>
            <p:cNvSpPr>
              <a:spLocks noChangeArrowheads="1"/>
            </p:cNvSpPr>
            <p:nvPr/>
          </p:nvSpPr>
          <p:spPr bwMode="black">
            <a:xfrm>
              <a:off x="1016578" y="1035681"/>
              <a:ext cx="65914" cy="2497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black">
            <a:xfrm>
              <a:off x="1400563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black">
            <a:xfrm>
              <a:off x="740661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7" name="Freeform 66"/>
            <p:cNvSpPr>
              <a:spLocks noEditPoints="1"/>
            </p:cNvSpPr>
            <p:nvPr/>
          </p:nvSpPr>
          <p:spPr bwMode="black">
            <a:xfrm>
              <a:off x="1660385" y="1028765"/>
              <a:ext cx="262122" cy="263561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black">
            <a:xfrm>
              <a:off x="1167566" y="1028765"/>
              <a:ext cx="170916" cy="263561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black">
            <a:xfrm>
              <a:off x="609600" y="732931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black">
            <a:xfrm>
              <a:off x="783581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black">
            <a:xfrm>
              <a:off x="954497" y="528537"/>
              <a:ext cx="62081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black">
            <a:xfrm>
              <a:off x="1128478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black">
            <a:xfrm>
              <a:off x="1298627" y="732931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black">
            <a:xfrm>
              <a:off x="1472608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black">
            <a:xfrm>
              <a:off x="1646590" y="528537"/>
              <a:ext cx="62848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black">
            <a:xfrm>
              <a:off x="1817505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black">
            <a:xfrm>
              <a:off x="1991486" y="732931"/>
              <a:ext cx="62848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36383" y="4464068"/>
            <a:ext cx="8112126" cy="38417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 and Title Go Here</a:t>
            </a:r>
            <a:endParaRPr lang="en-US" dirty="0"/>
          </a:p>
        </p:txBody>
      </p:sp>
      <p:sp>
        <p:nvSpPr>
          <p:cNvPr id="36" name="Rectangle 4"/>
          <p:cNvSpPr>
            <a:spLocks noChangeArrowheads="1"/>
          </p:cNvSpPr>
          <p:nvPr userDrawn="1"/>
        </p:nvSpPr>
        <p:spPr bwMode="ltGray">
          <a:xfrm>
            <a:off x="251373" y="6586246"/>
            <a:ext cx="3420515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 smtClean="0">
                <a:solidFill>
                  <a:srgbClr val="FFFFFF"/>
                </a:solidFill>
                <a:latin typeface="+mj-lt"/>
              </a:rPr>
              <a:t>© 2011 Cisco and/or its affiliates. All rights reserved.</a:t>
            </a:r>
            <a:endParaRPr lang="en-US" sz="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37" name="Rectangle 7"/>
          <p:cNvSpPr>
            <a:spLocks noChangeArrowheads="1"/>
          </p:cNvSpPr>
          <p:nvPr userDrawn="1"/>
        </p:nvSpPr>
        <p:spPr bwMode="ltGray">
          <a:xfrm>
            <a:off x="8639981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chemeClr val="bg1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ccel="50000" decel="50000" autoRev="1" fill="remove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77778E-6 -2.22045E-16 L -2.77778E-6 -1.425 " pathEditMode="fixed" rAng="0" ptsTypes="AA">
                                      <p:cBhvr>
                                        <p:cTn id="6" dur="4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1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3.05556E-6 0.88611 " pathEditMode="fixed" rAng="0" ptsTypes="AA">
                                      <p:cBhvr>
                                        <p:cTn id="8" dur="4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repeatCount="indefinite" accel="50000" decel="50000" autoRev="1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-2.5E-6 3.7037E-6 L -2.5E-6 -1.33195 " pathEditMode="fixed" rAng="0" ptsTypes="AA">
                                      <p:cBhvr>
                                        <p:cTn id="10" dur="4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6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ccel="50000" decel="50000" autoRev="1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-1.94444E-6 4.07407E-6 L -1.94444E-6 -1.42084 " pathEditMode="fixed" rAng="0" ptsTypes="AA">
                                      <p:cBhvr>
                                        <p:cTn id="12" dur="4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1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1.94444E-6 4.07407E-6 L 1.94444E-6 0.81944 " pathEditMode="fixed" rAng="0" ptsTypes="AA">
                                      <p:cBhvr>
                                        <p:cTn id="14" dur="4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autoRev="1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3.61111E-6 2.59259E-6 L -3.61111E-6 1.19028 " pathEditMode="fixed" rAng="0" ptsTypes="AA">
                                      <p:cBhvr>
                                        <p:cTn id="16" dur="4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Documents and Settings\contractor\Desktop\Blue_Green_Gradient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</p:spPr>
      </p:pic>
      <p:sp>
        <p:nvSpPr>
          <p:cNvPr id="20" name="Rectangle 19"/>
          <p:cNvSpPr>
            <a:spLocks noChangeArrowheads="1"/>
          </p:cNvSpPr>
          <p:nvPr/>
        </p:nvSpPr>
        <p:spPr bwMode="black">
          <a:xfrm>
            <a:off x="4373702" y="5844550"/>
            <a:ext cx="41443" cy="1570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1" name="Freeform 20"/>
          <p:cNvSpPr>
            <a:spLocks/>
          </p:cNvSpPr>
          <p:nvPr/>
        </p:nvSpPr>
        <p:spPr bwMode="black">
          <a:xfrm>
            <a:off x="4615130" y="5840202"/>
            <a:ext cx="119991" cy="165712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1" y="80"/>
              </a:cxn>
              <a:cxn ang="0">
                <a:pos x="0" y="40"/>
              </a:cxn>
              <a:cxn ang="0">
                <a:pos x="41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8" y="23"/>
                  <a:pt x="51" y="20"/>
                  <a:pt x="42" y="20"/>
                </a:cubicBezTo>
                <a:cubicBezTo>
                  <a:pt x="30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1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1" y="0"/>
                </a:cubicBezTo>
                <a:cubicBezTo>
                  <a:pt x="50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2" name="Freeform 21"/>
          <p:cNvSpPr>
            <a:spLocks/>
          </p:cNvSpPr>
          <p:nvPr/>
        </p:nvSpPr>
        <p:spPr bwMode="black">
          <a:xfrm>
            <a:off x="4200221" y="5840202"/>
            <a:ext cx="119991" cy="165712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7" y="23"/>
                  <a:pt x="51" y="20"/>
                  <a:pt x="42" y="20"/>
                </a:cubicBezTo>
                <a:cubicBezTo>
                  <a:pt x="29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0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0" y="0"/>
                </a:cubicBezTo>
                <a:cubicBezTo>
                  <a:pt x="49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black">
          <a:xfrm>
            <a:off x="4778491" y="5840202"/>
            <a:ext cx="164807" cy="165712"/>
          </a:xfrm>
          <a:custGeom>
            <a:avLst/>
            <a:gdLst/>
            <a:ahLst/>
            <a:cxnLst>
              <a:cxn ang="0">
                <a:pos x="80" y="40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80" y="40"/>
              </a:cxn>
              <a:cxn ang="0">
                <a:pos x="40" y="20"/>
              </a:cxn>
              <a:cxn ang="0">
                <a:pos x="20" y="40"/>
              </a:cxn>
              <a:cxn ang="0">
                <a:pos x="40" y="60"/>
              </a:cxn>
              <a:cxn ang="0">
                <a:pos x="60" y="40"/>
              </a:cxn>
              <a:cxn ang="0">
                <a:pos x="40" y="20"/>
              </a:cxn>
            </a:cxnLst>
            <a:rect l="0" t="0" r="r" b="b"/>
            <a:pathLst>
              <a:path w="80" h="80">
                <a:moveTo>
                  <a:pt x="80" y="40"/>
                </a:moveTo>
                <a:cubicBezTo>
                  <a:pt x="80" y="62"/>
                  <a:pt x="64" y="80"/>
                  <a:pt x="40" y="80"/>
                </a:cubicBezTo>
                <a:cubicBezTo>
                  <a:pt x="16" y="80"/>
                  <a:pt x="0" y="62"/>
                  <a:pt x="0" y="40"/>
                </a:cubicBezTo>
                <a:cubicBezTo>
                  <a:pt x="0" y="18"/>
                  <a:pt x="16" y="0"/>
                  <a:pt x="40" y="0"/>
                </a:cubicBezTo>
                <a:cubicBezTo>
                  <a:pt x="64" y="0"/>
                  <a:pt x="80" y="18"/>
                  <a:pt x="80" y="40"/>
                </a:cubicBezTo>
                <a:moveTo>
                  <a:pt x="40" y="20"/>
                </a:moveTo>
                <a:cubicBezTo>
                  <a:pt x="29" y="20"/>
                  <a:pt x="20" y="29"/>
                  <a:pt x="20" y="40"/>
                </a:cubicBezTo>
                <a:cubicBezTo>
                  <a:pt x="20" y="51"/>
                  <a:pt x="29" y="60"/>
                  <a:pt x="40" y="60"/>
                </a:cubicBezTo>
                <a:cubicBezTo>
                  <a:pt x="51" y="60"/>
                  <a:pt x="60" y="51"/>
                  <a:pt x="60" y="40"/>
                </a:cubicBezTo>
                <a:cubicBezTo>
                  <a:pt x="60" y="29"/>
                  <a:pt x="51" y="20"/>
                  <a:pt x="40" y="20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4" name="Freeform 23"/>
          <p:cNvSpPr>
            <a:spLocks/>
          </p:cNvSpPr>
          <p:nvPr/>
        </p:nvSpPr>
        <p:spPr bwMode="black">
          <a:xfrm>
            <a:off x="4468634" y="5840202"/>
            <a:ext cx="107462" cy="165712"/>
          </a:xfrm>
          <a:custGeom>
            <a:avLst/>
            <a:gdLst/>
            <a:ahLst/>
            <a:cxnLst>
              <a:cxn ang="0">
                <a:pos x="47" y="19"/>
              </a:cxn>
              <a:cxn ang="0">
                <a:pos x="32" y="17"/>
              </a:cxn>
              <a:cxn ang="0">
                <a:pos x="20" y="23"/>
              </a:cxn>
              <a:cxn ang="0">
                <a:pos x="29" y="30"/>
              </a:cxn>
              <a:cxn ang="0">
                <a:pos x="34" y="32"/>
              </a:cxn>
              <a:cxn ang="0">
                <a:pos x="52" y="54"/>
              </a:cxn>
              <a:cxn ang="0">
                <a:pos x="21" y="80"/>
              </a:cxn>
              <a:cxn ang="0">
                <a:pos x="0" y="77"/>
              </a:cxn>
              <a:cxn ang="0">
                <a:pos x="0" y="60"/>
              </a:cxn>
              <a:cxn ang="0">
                <a:pos x="18" y="63"/>
              </a:cxn>
              <a:cxn ang="0">
                <a:pos x="32" y="56"/>
              </a:cxn>
              <a:cxn ang="0">
                <a:pos x="23" y="48"/>
              </a:cxn>
              <a:cxn ang="0">
                <a:pos x="19" y="47"/>
              </a:cxn>
              <a:cxn ang="0">
                <a:pos x="0" y="24"/>
              </a:cxn>
              <a:cxn ang="0">
                <a:pos x="28" y="0"/>
              </a:cxn>
              <a:cxn ang="0">
                <a:pos x="47" y="3"/>
              </a:cxn>
              <a:cxn ang="0">
                <a:pos x="47" y="19"/>
              </a:cxn>
            </a:cxnLst>
            <a:rect l="0" t="0" r="r" b="b"/>
            <a:pathLst>
              <a:path w="52" h="80">
                <a:moveTo>
                  <a:pt x="47" y="19"/>
                </a:moveTo>
                <a:cubicBezTo>
                  <a:pt x="47" y="19"/>
                  <a:pt x="38" y="17"/>
                  <a:pt x="32" y="17"/>
                </a:cubicBezTo>
                <a:cubicBezTo>
                  <a:pt x="24" y="17"/>
                  <a:pt x="20" y="19"/>
                  <a:pt x="20" y="23"/>
                </a:cubicBezTo>
                <a:cubicBezTo>
                  <a:pt x="20" y="28"/>
                  <a:pt x="26" y="29"/>
                  <a:pt x="29" y="30"/>
                </a:cubicBezTo>
                <a:cubicBezTo>
                  <a:pt x="34" y="32"/>
                  <a:pt x="34" y="32"/>
                  <a:pt x="34" y="32"/>
                </a:cubicBezTo>
                <a:cubicBezTo>
                  <a:pt x="47" y="36"/>
                  <a:pt x="52" y="45"/>
                  <a:pt x="52" y="54"/>
                </a:cubicBezTo>
                <a:cubicBezTo>
                  <a:pt x="52" y="73"/>
                  <a:pt x="35" y="80"/>
                  <a:pt x="21" y="80"/>
                </a:cubicBezTo>
                <a:cubicBezTo>
                  <a:pt x="10" y="80"/>
                  <a:pt x="1" y="78"/>
                  <a:pt x="0" y="77"/>
                </a:cubicBezTo>
                <a:cubicBezTo>
                  <a:pt x="0" y="60"/>
                  <a:pt x="0" y="60"/>
                  <a:pt x="0" y="60"/>
                </a:cubicBezTo>
                <a:cubicBezTo>
                  <a:pt x="2" y="60"/>
                  <a:pt x="10" y="63"/>
                  <a:pt x="18" y="63"/>
                </a:cubicBezTo>
                <a:cubicBezTo>
                  <a:pt x="28" y="63"/>
                  <a:pt x="32" y="60"/>
                  <a:pt x="32" y="56"/>
                </a:cubicBezTo>
                <a:cubicBezTo>
                  <a:pt x="32" y="52"/>
                  <a:pt x="28" y="49"/>
                  <a:pt x="23" y="48"/>
                </a:cubicBezTo>
                <a:cubicBezTo>
                  <a:pt x="22" y="48"/>
                  <a:pt x="21" y="47"/>
                  <a:pt x="19" y="47"/>
                </a:cubicBezTo>
                <a:cubicBezTo>
                  <a:pt x="9" y="43"/>
                  <a:pt x="0" y="37"/>
                  <a:pt x="0" y="24"/>
                </a:cubicBezTo>
                <a:cubicBezTo>
                  <a:pt x="0" y="10"/>
                  <a:pt x="10" y="0"/>
                  <a:pt x="28" y="0"/>
                </a:cubicBezTo>
                <a:cubicBezTo>
                  <a:pt x="37" y="0"/>
                  <a:pt x="46" y="3"/>
                  <a:pt x="47" y="3"/>
                </a:cubicBezTo>
                <a:lnTo>
                  <a:pt x="47" y="1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5" name="Freeform 24"/>
          <p:cNvSpPr>
            <a:spLocks/>
          </p:cNvSpPr>
          <p:nvPr/>
        </p:nvSpPr>
        <p:spPr bwMode="black">
          <a:xfrm>
            <a:off x="4117817" y="5654198"/>
            <a:ext cx="39033" cy="80682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10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6" name="Freeform 25"/>
          <p:cNvSpPr>
            <a:spLocks/>
          </p:cNvSpPr>
          <p:nvPr/>
        </p:nvSpPr>
        <p:spPr bwMode="black">
          <a:xfrm>
            <a:off x="4227206" y="5600088"/>
            <a:ext cx="39033" cy="134792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4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4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7" name="Freeform 26"/>
          <p:cNvSpPr>
            <a:spLocks/>
          </p:cNvSpPr>
          <p:nvPr/>
        </p:nvSpPr>
        <p:spPr bwMode="black">
          <a:xfrm>
            <a:off x="4334669" y="5525687"/>
            <a:ext cx="39033" cy="248327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111"/>
              </a:cxn>
              <a:cxn ang="0">
                <a:pos x="10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5" y="120"/>
                  <a:pt x="10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8" name="Freeform 27"/>
          <p:cNvSpPr>
            <a:spLocks/>
          </p:cNvSpPr>
          <p:nvPr/>
        </p:nvSpPr>
        <p:spPr bwMode="black">
          <a:xfrm>
            <a:off x="4444058" y="5600088"/>
            <a:ext cx="39033" cy="134792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9" name="Freeform 28"/>
          <p:cNvSpPr>
            <a:spLocks/>
          </p:cNvSpPr>
          <p:nvPr/>
        </p:nvSpPr>
        <p:spPr bwMode="black">
          <a:xfrm>
            <a:off x="4551038" y="5654198"/>
            <a:ext cx="41443" cy="80682"/>
          </a:xfrm>
          <a:custGeom>
            <a:avLst/>
            <a:gdLst/>
            <a:ahLst/>
            <a:cxnLst>
              <a:cxn ang="0">
                <a:pos x="20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20" y="30"/>
              </a:cxn>
              <a:cxn ang="0">
                <a:pos x="20" y="10"/>
              </a:cxn>
            </a:cxnLst>
            <a:rect l="0" t="0" r="r" b="b"/>
            <a:pathLst>
              <a:path w="20" h="39">
                <a:moveTo>
                  <a:pt x="20" y="10"/>
                </a:moveTo>
                <a:cubicBezTo>
                  <a:pt x="20" y="4"/>
                  <a:pt x="15" y="0"/>
                  <a:pt x="10" y="0"/>
                </a:cubicBezTo>
                <a:cubicBezTo>
                  <a:pt x="5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5" y="39"/>
                  <a:pt x="10" y="39"/>
                </a:cubicBezTo>
                <a:cubicBezTo>
                  <a:pt x="15" y="39"/>
                  <a:pt x="20" y="35"/>
                  <a:pt x="20" y="30"/>
                </a:cubicBezTo>
                <a:lnTo>
                  <a:pt x="20" y="1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30" name="Freeform 29"/>
          <p:cNvSpPr>
            <a:spLocks/>
          </p:cNvSpPr>
          <p:nvPr/>
        </p:nvSpPr>
        <p:spPr bwMode="black">
          <a:xfrm>
            <a:off x="4660428" y="5600088"/>
            <a:ext cx="39515" cy="134792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31" name="Freeform 30"/>
          <p:cNvSpPr>
            <a:spLocks/>
          </p:cNvSpPr>
          <p:nvPr/>
        </p:nvSpPr>
        <p:spPr bwMode="black">
          <a:xfrm>
            <a:off x="4769818" y="5525687"/>
            <a:ext cx="39515" cy="248327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111"/>
              </a:cxn>
              <a:cxn ang="0">
                <a:pos x="9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4" y="120"/>
                  <a:pt x="9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32" name="Freeform 31"/>
          <p:cNvSpPr>
            <a:spLocks/>
          </p:cNvSpPr>
          <p:nvPr/>
        </p:nvSpPr>
        <p:spPr bwMode="black">
          <a:xfrm>
            <a:off x="4877279" y="5600088"/>
            <a:ext cx="39515" cy="134792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5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33" name="Freeform 32"/>
          <p:cNvSpPr>
            <a:spLocks/>
          </p:cNvSpPr>
          <p:nvPr/>
        </p:nvSpPr>
        <p:spPr bwMode="black">
          <a:xfrm>
            <a:off x="4986669" y="5654198"/>
            <a:ext cx="39515" cy="80682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9" y="0"/>
              </a:cxn>
              <a:cxn ang="0">
                <a:pos x="0" y="10"/>
              </a:cxn>
              <a:cxn ang="0">
                <a:pos x="0" y="30"/>
              </a:cxn>
              <a:cxn ang="0">
                <a:pos x="9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9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91391E-6 L -5.55556E-7 0.02314 " pathEditMode="relative" rAng="0" ptsTypes="AA">
                                      <p:cBhvr>
                                        <p:cTn id="37" dur="7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93242E-6 L 4.72222E-6 0.02962 " pathEditMode="relative" rAng="0" ptsTypes="AA">
                                      <p:cBhvr>
                                        <p:cTn id="39" dur="7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91391E-6 L 0 0.02314 " pathEditMode="relative" rAng="0" ptsTypes="AA">
                                      <p:cBhvr>
                                        <p:cTn id="41" dur="7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93242E-6 L -4.72222E-6 0.02962 " pathEditMode="relative" rAng="0" ptsTypes="AA">
                                      <p:cBhvr>
                                        <p:cTn id="43" dur="7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91391E-6 L 4.16667E-6 0.02314 " pathEditMode="relative" rAng="0" ptsTypes="AA">
                                      <p:cBhvr>
                                        <p:cTn id="45" dur="7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36056E-6 L 2.77778E-7 -0.02338 " pathEditMode="relative" rAng="0" ptsTypes="AA">
                                      <p:cBhvr>
                                        <p:cTn id="47" dur="7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36056E-6 L -8.33333E-7 -0.02338 " pathEditMode="relative" rAng="0" ptsTypes="AA">
                                      <p:cBhvr>
                                        <p:cTn id="49" dur="7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36056E-6 L 4.44444E-6 -0.02338 " pathEditMode="relative" rAng="0" ptsTypes="AA">
                                      <p:cBhvr>
                                        <p:cTn id="51" dur="7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36056E-6 L 3.33333E-6 -0.02338 " pathEditMode="relative" rAng="0" ptsTypes="AA">
                                      <p:cBhvr>
                                        <p:cTn id="53" dur="7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-green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Documents and Settings\contractor\Desktop\Blue_Green_Gradi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</p:spPr>
      </p:pic>
      <p:sp>
        <p:nvSpPr>
          <p:cNvPr id="20" name="Rectangle 19"/>
          <p:cNvSpPr>
            <a:spLocks noChangeArrowheads="1"/>
          </p:cNvSpPr>
          <p:nvPr userDrawn="1"/>
        </p:nvSpPr>
        <p:spPr bwMode="black">
          <a:xfrm>
            <a:off x="6312989" y="3708603"/>
            <a:ext cx="116616" cy="44182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1" name="Freeform 20"/>
          <p:cNvSpPr>
            <a:spLocks/>
          </p:cNvSpPr>
          <p:nvPr/>
        </p:nvSpPr>
        <p:spPr bwMode="black">
          <a:xfrm>
            <a:off x="6992342" y="3697605"/>
            <a:ext cx="337642" cy="466297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1" y="80"/>
              </a:cxn>
              <a:cxn ang="0">
                <a:pos x="0" y="40"/>
              </a:cxn>
              <a:cxn ang="0">
                <a:pos x="41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8" y="23"/>
                  <a:pt x="51" y="20"/>
                  <a:pt x="42" y="20"/>
                </a:cubicBezTo>
                <a:cubicBezTo>
                  <a:pt x="30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1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1" y="0"/>
                </a:cubicBezTo>
                <a:cubicBezTo>
                  <a:pt x="50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2" name="Freeform 21"/>
          <p:cNvSpPr>
            <a:spLocks/>
          </p:cNvSpPr>
          <p:nvPr/>
        </p:nvSpPr>
        <p:spPr bwMode="black">
          <a:xfrm>
            <a:off x="5824831" y="3697605"/>
            <a:ext cx="337642" cy="466297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7" y="23"/>
                  <a:pt x="51" y="20"/>
                  <a:pt x="42" y="20"/>
                </a:cubicBezTo>
                <a:cubicBezTo>
                  <a:pt x="29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0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0" y="0"/>
                </a:cubicBezTo>
                <a:cubicBezTo>
                  <a:pt x="49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3" name="Freeform 22"/>
          <p:cNvSpPr>
            <a:spLocks noEditPoints="1"/>
          </p:cNvSpPr>
          <p:nvPr/>
        </p:nvSpPr>
        <p:spPr bwMode="black">
          <a:xfrm>
            <a:off x="7452023" y="3697605"/>
            <a:ext cx="463750" cy="466297"/>
          </a:xfrm>
          <a:custGeom>
            <a:avLst/>
            <a:gdLst/>
            <a:ahLst/>
            <a:cxnLst>
              <a:cxn ang="0">
                <a:pos x="80" y="40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80" y="40"/>
              </a:cxn>
              <a:cxn ang="0">
                <a:pos x="40" y="20"/>
              </a:cxn>
              <a:cxn ang="0">
                <a:pos x="20" y="40"/>
              </a:cxn>
              <a:cxn ang="0">
                <a:pos x="40" y="60"/>
              </a:cxn>
              <a:cxn ang="0">
                <a:pos x="60" y="40"/>
              </a:cxn>
              <a:cxn ang="0">
                <a:pos x="40" y="20"/>
              </a:cxn>
            </a:cxnLst>
            <a:rect l="0" t="0" r="r" b="b"/>
            <a:pathLst>
              <a:path w="80" h="80">
                <a:moveTo>
                  <a:pt x="80" y="40"/>
                </a:moveTo>
                <a:cubicBezTo>
                  <a:pt x="80" y="62"/>
                  <a:pt x="64" y="80"/>
                  <a:pt x="40" y="80"/>
                </a:cubicBezTo>
                <a:cubicBezTo>
                  <a:pt x="16" y="80"/>
                  <a:pt x="0" y="62"/>
                  <a:pt x="0" y="40"/>
                </a:cubicBezTo>
                <a:cubicBezTo>
                  <a:pt x="0" y="18"/>
                  <a:pt x="16" y="0"/>
                  <a:pt x="40" y="0"/>
                </a:cubicBezTo>
                <a:cubicBezTo>
                  <a:pt x="64" y="0"/>
                  <a:pt x="80" y="18"/>
                  <a:pt x="80" y="40"/>
                </a:cubicBezTo>
                <a:moveTo>
                  <a:pt x="40" y="20"/>
                </a:moveTo>
                <a:cubicBezTo>
                  <a:pt x="29" y="20"/>
                  <a:pt x="20" y="29"/>
                  <a:pt x="20" y="40"/>
                </a:cubicBezTo>
                <a:cubicBezTo>
                  <a:pt x="20" y="51"/>
                  <a:pt x="29" y="60"/>
                  <a:pt x="40" y="60"/>
                </a:cubicBezTo>
                <a:cubicBezTo>
                  <a:pt x="51" y="60"/>
                  <a:pt x="60" y="51"/>
                  <a:pt x="60" y="40"/>
                </a:cubicBezTo>
                <a:cubicBezTo>
                  <a:pt x="60" y="29"/>
                  <a:pt x="51" y="20"/>
                  <a:pt x="40" y="20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4" name="Freeform 23"/>
          <p:cNvSpPr>
            <a:spLocks/>
          </p:cNvSpPr>
          <p:nvPr/>
        </p:nvSpPr>
        <p:spPr bwMode="black">
          <a:xfrm>
            <a:off x="6580117" y="3697605"/>
            <a:ext cx="302387" cy="466297"/>
          </a:xfrm>
          <a:custGeom>
            <a:avLst/>
            <a:gdLst/>
            <a:ahLst/>
            <a:cxnLst>
              <a:cxn ang="0">
                <a:pos x="47" y="19"/>
              </a:cxn>
              <a:cxn ang="0">
                <a:pos x="32" y="17"/>
              </a:cxn>
              <a:cxn ang="0">
                <a:pos x="20" y="23"/>
              </a:cxn>
              <a:cxn ang="0">
                <a:pos x="29" y="30"/>
              </a:cxn>
              <a:cxn ang="0">
                <a:pos x="34" y="32"/>
              </a:cxn>
              <a:cxn ang="0">
                <a:pos x="52" y="54"/>
              </a:cxn>
              <a:cxn ang="0">
                <a:pos x="21" y="80"/>
              </a:cxn>
              <a:cxn ang="0">
                <a:pos x="0" y="77"/>
              </a:cxn>
              <a:cxn ang="0">
                <a:pos x="0" y="60"/>
              </a:cxn>
              <a:cxn ang="0">
                <a:pos x="18" y="63"/>
              </a:cxn>
              <a:cxn ang="0">
                <a:pos x="32" y="56"/>
              </a:cxn>
              <a:cxn ang="0">
                <a:pos x="23" y="48"/>
              </a:cxn>
              <a:cxn ang="0">
                <a:pos x="19" y="47"/>
              </a:cxn>
              <a:cxn ang="0">
                <a:pos x="0" y="24"/>
              </a:cxn>
              <a:cxn ang="0">
                <a:pos x="28" y="0"/>
              </a:cxn>
              <a:cxn ang="0">
                <a:pos x="47" y="3"/>
              </a:cxn>
              <a:cxn ang="0">
                <a:pos x="47" y="19"/>
              </a:cxn>
            </a:cxnLst>
            <a:rect l="0" t="0" r="r" b="b"/>
            <a:pathLst>
              <a:path w="52" h="80">
                <a:moveTo>
                  <a:pt x="47" y="19"/>
                </a:moveTo>
                <a:cubicBezTo>
                  <a:pt x="47" y="19"/>
                  <a:pt x="38" y="17"/>
                  <a:pt x="32" y="17"/>
                </a:cubicBezTo>
                <a:cubicBezTo>
                  <a:pt x="24" y="17"/>
                  <a:pt x="20" y="19"/>
                  <a:pt x="20" y="23"/>
                </a:cubicBezTo>
                <a:cubicBezTo>
                  <a:pt x="20" y="28"/>
                  <a:pt x="26" y="29"/>
                  <a:pt x="29" y="30"/>
                </a:cubicBezTo>
                <a:cubicBezTo>
                  <a:pt x="34" y="32"/>
                  <a:pt x="34" y="32"/>
                  <a:pt x="34" y="32"/>
                </a:cubicBezTo>
                <a:cubicBezTo>
                  <a:pt x="47" y="36"/>
                  <a:pt x="52" y="45"/>
                  <a:pt x="52" y="54"/>
                </a:cubicBezTo>
                <a:cubicBezTo>
                  <a:pt x="52" y="73"/>
                  <a:pt x="35" y="80"/>
                  <a:pt x="21" y="80"/>
                </a:cubicBezTo>
                <a:cubicBezTo>
                  <a:pt x="10" y="80"/>
                  <a:pt x="1" y="78"/>
                  <a:pt x="0" y="77"/>
                </a:cubicBezTo>
                <a:cubicBezTo>
                  <a:pt x="0" y="60"/>
                  <a:pt x="0" y="60"/>
                  <a:pt x="0" y="60"/>
                </a:cubicBezTo>
                <a:cubicBezTo>
                  <a:pt x="2" y="60"/>
                  <a:pt x="10" y="63"/>
                  <a:pt x="18" y="63"/>
                </a:cubicBezTo>
                <a:cubicBezTo>
                  <a:pt x="28" y="63"/>
                  <a:pt x="32" y="60"/>
                  <a:pt x="32" y="56"/>
                </a:cubicBezTo>
                <a:cubicBezTo>
                  <a:pt x="32" y="52"/>
                  <a:pt x="28" y="49"/>
                  <a:pt x="23" y="48"/>
                </a:cubicBezTo>
                <a:cubicBezTo>
                  <a:pt x="22" y="48"/>
                  <a:pt x="21" y="47"/>
                  <a:pt x="19" y="47"/>
                </a:cubicBezTo>
                <a:cubicBezTo>
                  <a:pt x="9" y="43"/>
                  <a:pt x="0" y="37"/>
                  <a:pt x="0" y="24"/>
                </a:cubicBezTo>
                <a:cubicBezTo>
                  <a:pt x="0" y="10"/>
                  <a:pt x="10" y="0"/>
                  <a:pt x="28" y="0"/>
                </a:cubicBezTo>
                <a:cubicBezTo>
                  <a:pt x="37" y="0"/>
                  <a:pt x="46" y="3"/>
                  <a:pt x="47" y="3"/>
                </a:cubicBezTo>
                <a:lnTo>
                  <a:pt x="47" y="1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5" name="Freeform 24"/>
          <p:cNvSpPr>
            <a:spLocks/>
          </p:cNvSpPr>
          <p:nvPr/>
        </p:nvSpPr>
        <p:spPr bwMode="black">
          <a:xfrm>
            <a:off x="5592955" y="3082440"/>
            <a:ext cx="109835" cy="227032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10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6" name="Freeform 25"/>
          <p:cNvSpPr>
            <a:spLocks/>
          </p:cNvSpPr>
          <p:nvPr/>
        </p:nvSpPr>
        <p:spPr bwMode="black">
          <a:xfrm>
            <a:off x="5900764" y="2930180"/>
            <a:ext cx="109835" cy="379291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4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4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7" name="Freeform 26"/>
          <p:cNvSpPr>
            <a:spLocks/>
          </p:cNvSpPr>
          <p:nvPr/>
        </p:nvSpPr>
        <p:spPr bwMode="black">
          <a:xfrm>
            <a:off x="6203154" y="2720822"/>
            <a:ext cx="109835" cy="698767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111"/>
              </a:cxn>
              <a:cxn ang="0">
                <a:pos x="10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5" y="120"/>
                  <a:pt x="10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8" name="Freeform 27"/>
          <p:cNvSpPr>
            <a:spLocks/>
          </p:cNvSpPr>
          <p:nvPr/>
        </p:nvSpPr>
        <p:spPr bwMode="black">
          <a:xfrm>
            <a:off x="6510963" y="2930181"/>
            <a:ext cx="109835" cy="379292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29" name="Freeform 28"/>
          <p:cNvSpPr>
            <a:spLocks/>
          </p:cNvSpPr>
          <p:nvPr/>
        </p:nvSpPr>
        <p:spPr bwMode="black">
          <a:xfrm>
            <a:off x="6811994" y="3082440"/>
            <a:ext cx="116616" cy="227031"/>
          </a:xfrm>
          <a:custGeom>
            <a:avLst/>
            <a:gdLst/>
            <a:ahLst/>
            <a:cxnLst>
              <a:cxn ang="0">
                <a:pos x="20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20" y="30"/>
              </a:cxn>
              <a:cxn ang="0">
                <a:pos x="20" y="10"/>
              </a:cxn>
            </a:cxnLst>
            <a:rect l="0" t="0" r="r" b="b"/>
            <a:pathLst>
              <a:path w="20" h="39">
                <a:moveTo>
                  <a:pt x="20" y="10"/>
                </a:moveTo>
                <a:cubicBezTo>
                  <a:pt x="20" y="4"/>
                  <a:pt x="15" y="0"/>
                  <a:pt x="10" y="0"/>
                </a:cubicBezTo>
                <a:cubicBezTo>
                  <a:pt x="5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5" y="39"/>
                  <a:pt x="10" y="39"/>
                </a:cubicBezTo>
                <a:cubicBezTo>
                  <a:pt x="15" y="39"/>
                  <a:pt x="20" y="35"/>
                  <a:pt x="20" y="30"/>
                </a:cubicBezTo>
                <a:lnTo>
                  <a:pt x="20" y="1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30" name="Freeform 29"/>
          <p:cNvSpPr>
            <a:spLocks/>
          </p:cNvSpPr>
          <p:nvPr/>
        </p:nvSpPr>
        <p:spPr bwMode="black">
          <a:xfrm>
            <a:off x="7119806" y="2930181"/>
            <a:ext cx="111191" cy="379290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31" name="Freeform 30"/>
          <p:cNvSpPr>
            <a:spLocks/>
          </p:cNvSpPr>
          <p:nvPr/>
        </p:nvSpPr>
        <p:spPr bwMode="black">
          <a:xfrm>
            <a:off x="7427618" y="2720823"/>
            <a:ext cx="111191" cy="698766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111"/>
              </a:cxn>
              <a:cxn ang="0">
                <a:pos x="9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4" y="120"/>
                  <a:pt x="9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32" name="Freeform 31"/>
          <p:cNvSpPr>
            <a:spLocks/>
          </p:cNvSpPr>
          <p:nvPr/>
        </p:nvSpPr>
        <p:spPr bwMode="black">
          <a:xfrm>
            <a:off x="7730002" y="2930181"/>
            <a:ext cx="111191" cy="379290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5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33" name="Freeform 32"/>
          <p:cNvSpPr>
            <a:spLocks/>
          </p:cNvSpPr>
          <p:nvPr/>
        </p:nvSpPr>
        <p:spPr bwMode="black">
          <a:xfrm>
            <a:off x="8037814" y="3082440"/>
            <a:ext cx="111191" cy="227031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9" y="0"/>
              </a:cxn>
              <a:cxn ang="0">
                <a:pos x="0" y="10"/>
              </a:cxn>
              <a:cxn ang="0">
                <a:pos x="0" y="30"/>
              </a:cxn>
              <a:cxn ang="0">
                <a:pos x="9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9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34" name="TextBox 33"/>
          <p:cNvSpPr txBox="1"/>
          <p:nvPr userDrawn="1"/>
        </p:nvSpPr>
        <p:spPr>
          <a:xfrm>
            <a:off x="644691" y="3060488"/>
            <a:ext cx="2437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  <a:latin typeface="+mj-lt"/>
              </a:rPr>
              <a:t>Thank you.</a:t>
            </a:r>
            <a:endParaRPr lang="en-US" sz="3600" dirty="0">
              <a:solidFill>
                <a:srgbClr val="FFFFFF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25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00"/>
                            </p:stCondLst>
                            <p:childTnLst>
                              <p:par>
                                <p:cTn id="1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7 L -4.72222E-6 0.09143 " pathEditMode="relative" rAng="0" ptsTypes="AA">
                                      <p:cBhvr>
                                        <p:cTn id="41" dur="7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5E-6 0.11157 " pathEditMode="relative" rAng="0" ptsTypes="AA">
                                      <p:cBhvr>
                                        <p:cTn id="43" dur="7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4.72222E-6 0.09143 " pathEditMode="relative" rAng="0" ptsTypes="AA">
                                      <p:cBhvr>
                                        <p:cTn id="45" dur="7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-2.77778E-6 0.11157 " pathEditMode="relative" rAng="0" ptsTypes="AA">
                                      <p:cBhvr>
                                        <p:cTn id="47" dur="7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5.55556E-7 0.09143 " pathEditMode="relative" rAng="0" ptsTypes="AA">
                                      <p:cBhvr>
                                        <p:cTn id="49" dur="7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4.72222E-6 -0.10764 " pathEditMode="relative" rAng="0" ptsTypes="AA">
                                      <p:cBhvr>
                                        <p:cTn id="51" dur="7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33333E-6 L 4.44444E-6 -0.10764 " pathEditMode="relative" rAng="0" ptsTypes="AA">
                                      <p:cBhvr>
                                        <p:cTn id="53" dur="7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33333E-6 L -2.22222E-6 -0.10764 " pathEditMode="relative" rAng="0" ptsTypes="AA">
                                      <p:cBhvr>
                                        <p:cTn id="55" dur="7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1.11111E-6 -0.10764 " pathEditMode="relative" rAng="0" ptsTypes="AA">
                                      <p:cBhvr>
                                        <p:cTn id="57" dur="7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9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-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Complex_Gradient7.jpg"/>
          <p:cNvPicPr>
            <a:picLocks noChangeAspect="1"/>
          </p:cNvPicPr>
          <p:nvPr userDrawn="1"/>
        </p:nvPicPr>
        <p:blipFill>
          <a:blip r:embed="rId2" cstate="print"/>
          <a:srcRect l="1695" r="1443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black">
          <a:xfrm>
            <a:off x="4373702" y="5844550"/>
            <a:ext cx="41443" cy="15701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black">
          <a:xfrm>
            <a:off x="4615130" y="5840202"/>
            <a:ext cx="119991" cy="165712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1" y="80"/>
              </a:cxn>
              <a:cxn ang="0">
                <a:pos x="0" y="40"/>
              </a:cxn>
              <a:cxn ang="0">
                <a:pos x="41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8" y="23"/>
                  <a:pt x="51" y="20"/>
                  <a:pt x="42" y="20"/>
                </a:cubicBezTo>
                <a:cubicBezTo>
                  <a:pt x="30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1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1" y="0"/>
                </a:cubicBezTo>
                <a:cubicBezTo>
                  <a:pt x="50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black">
          <a:xfrm>
            <a:off x="4200221" y="5840202"/>
            <a:ext cx="119991" cy="165712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7" y="23"/>
                  <a:pt x="51" y="20"/>
                  <a:pt x="42" y="20"/>
                </a:cubicBezTo>
                <a:cubicBezTo>
                  <a:pt x="29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0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0" y="0"/>
                </a:cubicBezTo>
                <a:cubicBezTo>
                  <a:pt x="49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7" name="Freeform 6"/>
          <p:cNvSpPr>
            <a:spLocks noEditPoints="1"/>
          </p:cNvSpPr>
          <p:nvPr userDrawn="1"/>
        </p:nvSpPr>
        <p:spPr bwMode="black">
          <a:xfrm>
            <a:off x="4778491" y="5840202"/>
            <a:ext cx="164807" cy="165712"/>
          </a:xfrm>
          <a:custGeom>
            <a:avLst/>
            <a:gdLst/>
            <a:ahLst/>
            <a:cxnLst>
              <a:cxn ang="0">
                <a:pos x="80" y="40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80" y="40"/>
              </a:cxn>
              <a:cxn ang="0">
                <a:pos x="40" y="20"/>
              </a:cxn>
              <a:cxn ang="0">
                <a:pos x="20" y="40"/>
              </a:cxn>
              <a:cxn ang="0">
                <a:pos x="40" y="60"/>
              </a:cxn>
              <a:cxn ang="0">
                <a:pos x="60" y="40"/>
              </a:cxn>
              <a:cxn ang="0">
                <a:pos x="40" y="20"/>
              </a:cxn>
            </a:cxnLst>
            <a:rect l="0" t="0" r="r" b="b"/>
            <a:pathLst>
              <a:path w="80" h="80">
                <a:moveTo>
                  <a:pt x="80" y="40"/>
                </a:moveTo>
                <a:cubicBezTo>
                  <a:pt x="80" y="62"/>
                  <a:pt x="64" y="80"/>
                  <a:pt x="40" y="80"/>
                </a:cubicBezTo>
                <a:cubicBezTo>
                  <a:pt x="16" y="80"/>
                  <a:pt x="0" y="62"/>
                  <a:pt x="0" y="40"/>
                </a:cubicBezTo>
                <a:cubicBezTo>
                  <a:pt x="0" y="18"/>
                  <a:pt x="16" y="0"/>
                  <a:pt x="40" y="0"/>
                </a:cubicBezTo>
                <a:cubicBezTo>
                  <a:pt x="64" y="0"/>
                  <a:pt x="80" y="18"/>
                  <a:pt x="80" y="40"/>
                </a:cubicBezTo>
                <a:moveTo>
                  <a:pt x="40" y="20"/>
                </a:moveTo>
                <a:cubicBezTo>
                  <a:pt x="29" y="20"/>
                  <a:pt x="20" y="29"/>
                  <a:pt x="20" y="40"/>
                </a:cubicBezTo>
                <a:cubicBezTo>
                  <a:pt x="20" y="51"/>
                  <a:pt x="29" y="60"/>
                  <a:pt x="40" y="60"/>
                </a:cubicBezTo>
                <a:cubicBezTo>
                  <a:pt x="51" y="60"/>
                  <a:pt x="60" y="51"/>
                  <a:pt x="60" y="40"/>
                </a:cubicBezTo>
                <a:cubicBezTo>
                  <a:pt x="60" y="29"/>
                  <a:pt x="51" y="20"/>
                  <a:pt x="40" y="20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black">
          <a:xfrm>
            <a:off x="4468634" y="5840202"/>
            <a:ext cx="107462" cy="165712"/>
          </a:xfrm>
          <a:custGeom>
            <a:avLst/>
            <a:gdLst/>
            <a:ahLst/>
            <a:cxnLst>
              <a:cxn ang="0">
                <a:pos x="47" y="19"/>
              </a:cxn>
              <a:cxn ang="0">
                <a:pos x="32" y="17"/>
              </a:cxn>
              <a:cxn ang="0">
                <a:pos x="20" y="23"/>
              </a:cxn>
              <a:cxn ang="0">
                <a:pos x="29" y="30"/>
              </a:cxn>
              <a:cxn ang="0">
                <a:pos x="34" y="32"/>
              </a:cxn>
              <a:cxn ang="0">
                <a:pos x="52" y="54"/>
              </a:cxn>
              <a:cxn ang="0">
                <a:pos x="21" y="80"/>
              </a:cxn>
              <a:cxn ang="0">
                <a:pos x="0" y="77"/>
              </a:cxn>
              <a:cxn ang="0">
                <a:pos x="0" y="60"/>
              </a:cxn>
              <a:cxn ang="0">
                <a:pos x="18" y="63"/>
              </a:cxn>
              <a:cxn ang="0">
                <a:pos x="32" y="56"/>
              </a:cxn>
              <a:cxn ang="0">
                <a:pos x="23" y="48"/>
              </a:cxn>
              <a:cxn ang="0">
                <a:pos x="19" y="47"/>
              </a:cxn>
              <a:cxn ang="0">
                <a:pos x="0" y="24"/>
              </a:cxn>
              <a:cxn ang="0">
                <a:pos x="28" y="0"/>
              </a:cxn>
              <a:cxn ang="0">
                <a:pos x="47" y="3"/>
              </a:cxn>
              <a:cxn ang="0">
                <a:pos x="47" y="19"/>
              </a:cxn>
            </a:cxnLst>
            <a:rect l="0" t="0" r="r" b="b"/>
            <a:pathLst>
              <a:path w="52" h="80">
                <a:moveTo>
                  <a:pt x="47" y="19"/>
                </a:moveTo>
                <a:cubicBezTo>
                  <a:pt x="47" y="19"/>
                  <a:pt x="38" y="17"/>
                  <a:pt x="32" y="17"/>
                </a:cubicBezTo>
                <a:cubicBezTo>
                  <a:pt x="24" y="17"/>
                  <a:pt x="20" y="19"/>
                  <a:pt x="20" y="23"/>
                </a:cubicBezTo>
                <a:cubicBezTo>
                  <a:pt x="20" y="28"/>
                  <a:pt x="26" y="29"/>
                  <a:pt x="29" y="30"/>
                </a:cubicBezTo>
                <a:cubicBezTo>
                  <a:pt x="34" y="32"/>
                  <a:pt x="34" y="32"/>
                  <a:pt x="34" y="32"/>
                </a:cubicBezTo>
                <a:cubicBezTo>
                  <a:pt x="47" y="36"/>
                  <a:pt x="52" y="45"/>
                  <a:pt x="52" y="54"/>
                </a:cubicBezTo>
                <a:cubicBezTo>
                  <a:pt x="52" y="73"/>
                  <a:pt x="35" y="80"/>
                  <a:pt x="21" y="80"/>
                </a:cubicBezTo>
                <a:cubicBezTo>
                  <a:pt x="10" y="80"/>
                  <a:pt x="1" y="78"/>
                  <a:pt x="0" y="77"/>
                </a:cubicBezTo>
                <a:cubicBezTo>
                  <a:pt x="0" y="60"/>
                  <a:pt x="0" y="60"/>
                  <a:pt x="0" y="60"/>
                </a:cubicBezTo>
                <a:cubicBezTo>
                  <a:pt x="2" y="60"/>
                  <a:pt x="10" y="63"/>
                  <a:pt x="18" y="63"/>
                </a:cubicBezTo>
                <a:cubicBezTo>
                  <a:pt x="28" y="63"/>
                  <a:pt x="32" y="60"/>
                  <a:pt x="32" y="56"/>
                </a:cubicBezTo>
                <a:cubicBezTo>
                  <a:pt x="32" y="52"/>
                  <a:pt x="28" y="49"/>
                  <a:pt x="23" y="48"/>
                </a:cubicBezTo>
                <a:cubicBezTo>
                  <a:pt x="22" y="48"/>
                  <a:pt x="21" y="47"/>
                  <a:pt x="19" y="47"/>
                </a:cubicBezTo>
                <a:cubicBezTo>
                  <a:pt x="9" y="43"/>
                  <a:pt x="0" y="37"/>
                  <a:pt x="0" y="24"/>
                </a:cubicBezTo>
                <a:cubicBezTo>
                  <a:pt x="0" y="10"/>
                  <a:pt x="10" y="0"/>
                  <a:pt x="28" y="0"/>
                </a:cubicBezTo>
                <a:cubicBezTo>
                  <a:pt x="37" y="0"/>
                  <a:pt x="46" y="3"/>
                  <a:pt x="47" y="3"/>
                </a:cubicBezTo>
                <a:lnTo>
                  <a:pt x="47" y="1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black">
          <a:xfrm>
            <a:off x="4117817" y="5654198"/>
            <a:ext cx="39033" cy="80682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10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10" name="Freeform 9"/>
          <p:cNvSpPr>
            <a:spLocks/>
          </p:cNvSpPr>
          <p:nvPr/>
        </p:nvSpPr>
        <p:spPr bwMode="black">
          <a:xfrm>
            <a:off x="4227206" y="5600088"/>
            <a:ext cx="39033" cy="134792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4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4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black">
          <a:xfrm>
            <a:off x="4334669" y="5525687"/>
            <a:ext cx="39033" cy="248327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111"/>
              </a:cxn>
              <a:cxn ang="0">
                <a:pos x="10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5" y="120"/>
                  <a:pt x="10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black">
          <a:xfrm>
            <a:off x="4444058" y="5600088"/>
            <a:ext cx="39033" cy="134792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14" name="Freeform 13"/>
          <p:cNvSpPr>
            <a:spLocks/>
          </p:cNvSpPr>
          <p:nvPr/>
        </p:nvSpPr>
        <p:spPr bwMode="black">
          <a:xfrm>
            <a:off x="4551038" y="5654198"/>
            <a:ext cx="41443" cy="80682"/>
          </a:xfrm>
          <a:custGeom>
            <a:avLst/>
            <a:gdLst/>
            <a:ahLst/>
            <a:cxnLst>
              <a:cxn ang="0">
                <a:pos x="20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20" y="30"/>
              </a:cxn>
              <a:cxn ang="0">
                <a:pos x="20" y="10"/>
              </a:cxn>
            </a:cxnLst>
            <a:rect l="0" t="0" r="r" b="b"/>
            <a:pathLst>
              <a:path w="20" h="39">
                <a:moveTo>
                  <a:pt x="20" y="10"/>
                </a:moveTo>
                <a:cubicBezTo>
                  <a:pt x="20" y="4"/>
                  <a:pt x="15" y="0"/>
                  <a:pt x="10" y="0"/>
                </a:cubicBezTo>
                <a:cubicBezTo>
                  <a:pt x="5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5" y="39"/>
                  <a:pt x="10" y="39"/>
                </a:cubicBezTo>
                <a:cubicBezTo>
                  <a:pt x="15" y="39"/>
                  <a:pt x="20" y="35"/>
                  <a:pt x="20" y="30"/>
                </a:cubicBezTo>
                <a:lnTo>
                  <a:pt x="20" y="1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black">
          <a:xfrm>
            <a:off x="4660428" y="5600088"/>
            <a:ext cx="39515" cy="134792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black">
          <a:xfrm>
            <a:off x="4769818" y="5525687"/>
            <a:ext cx="39515" cy="248327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111"/>
              </a:cxn>
              <a:cxn ang="0">
                <a:pos x="9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4" y="120"/>
                  <a:pt x="9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black">
          <a:xfrm>
            <a:off x="4877279" y="5600088"/>
            <a:ext cx="39515" cy="134792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5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black">
          <a:xfrm>
            <a:off x="4986669" y="5654198"/>
            <a:ext cx="39515" cy="80682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9" y="0"/>
              </a:cxn>
              <a:cxn ang="0">
                <a:pos x="0" y="10"/>
              </a:cxn>
              <a:cxn ang="0">
                <a:pos x="0" y="30"/>
              </a:cxn>
              <a:cxn ang="0">
                <a:pos x="9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9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91391E-6 L -5.55556E-7 0.02314 " pathEditMode="relative" rAng="0" ptsTypes="AA">
                                      <p:cBhvr>
                                        <p:cTn id="37" dur="7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93242E-6 L 4.72222E-6 0.02962 " pathEditMode="relative" rAng="0" ptsTypes="AA">
                                      <p:cBhvr>
                                        <p:cTn id="39" dur="7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91391E-6 L 0 0.02314 " pathEditMode="relative" rAng="0" ptsTypes="AA">
                                      <p:cBhvr>
                                        <p:cTn id="41" dur="7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93242E-6 L -4.72222E-6 0.02962 " pathEditMode="relative" rAng="0" ptsTypes="AA">
                                      <p:cBhvr>
                                        <p:cTn id="43" dur="7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91391E-6 L 4.16667E-6 0.02314 " pathEditMode="relative" rAng="0" ptsTypes="AA">
                                      <p:cBhvr>
                                        <p:cTn id="45" dur="7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36056E-6 L 2.77778E-7 -0.02338 " pathEditMode="relative" rAng="0" ptsTypes="AA">
                                      <p:cBhvr>
                                        <p:cTn id="47" dur="7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36056E-6 L -8.33333E-7 -0.02338 " pathEditMode="relative" rAng="0" ptsTypes="AA">
                                      <p:cBhvr>
                                        <p:cTn id="49" dur="7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36056E-6 L 4.44444E-6 -0.02338 " pathEditMode="relative" rAng="0" ptsTypes="AA">
                                      <p:cBhvr>
                                        <p:cTn id="51" dur="7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36056E-6 L 3.33333E-6 -0.02338 " pathEditMode="relative" rAng="0" ptsTypes="AA">
                                      <p:cBhvr>
                                        <p:cTn id="53" dur="7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7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-red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Complex_Gradient7.jpg"/>
          <p:cNvPicPr>
            <a:picLocks noChangeAspect="1"/>
          </p:cNvPicPr>
          <p:nvPr userDrawn="1"/>
        </p:nvPicPr>
        <p:blipFill>
          <a:blip r:embed="rId2" cstate="print"/>
          <a:srcRect l="1695" r="1443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4" name="TextBox 33"/>
          <p:cNvSpPr txBox="1"/>
          <p:nvPr userDrawn="1"/>
        </p:nvSpPr>
        <p:spPr>
          <a:xfrm>
            <a:off x="644691" y="3060488"/>
            <a:ext cx="2437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FFFF"/>
                </a:solidFill>
                <a:latin typeface="+mj-lt"/>
              </a:rPr>
              <a:t>Thank you.</a:t>
            </a:r>
            <a:endParaRPr lang="en-US" sz="3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black">
          <a:xfrm>
            <a:off x="6312989" y="3708603"/>
            <a:ext cx="116616" cy="44182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35" name="Freeform 34"/>
          <p:cNvSpPr>
            <a:spLocks/>
          </p:cNvSpPr>
          <p:nvPr/>
        </p:nvSpPr>
        <p:spPr bwMode="black">
          <a:xfrm>
            <a:off x="6992342" y="3697605"/>
            <a:ext cx="337642" cy="466297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1" y="80"/>
              </a:cxn>
              <a:cxn ang="0">
                <a:pos x="0" y="40"/>
              </a:cxn>
              <a:cxn ang="0">
                <a:pos x="41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8" y="23"/>
                  <a:pt x="51" y="20"/>
                  <a:pt x="42" y="20"/>
                </a:cubicBezTo>
                <a:cubicBezTo>
                  <a:pt x="30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1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1" y="0"/>
                </a:cubicBezTo>
                <a:cubicBezTo>
                  <a:pt x="50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36" name="Freeform 35"/>
          <p:cNvSpPr>
            <a:spLocks/>
          </p:cNvSpPr>
          <p:nvPr userDrawn="1"/>
        </p:nvSpPr>
        <p:spPr bwMode="black">
          <a:xfrm>
            <a:off x="5824831" y="3697605"/>
            <a:ext cx="337642" cy="466297"/>
          </a:xfrm>
          <a:custGeom>
            <a:avLst/>
            <a:gdLst/>
            <a:ahLst/>
            <a:cxnLst>
              <a:cxn ang="0">
                <a:pos x="58" y="24"/>
              </a:cxn>
              <a:cxn ang="0">
                <a:pos x="42" y="20"/>
              </a:cxn>
              <a:cxn ang="0">
                <a:pos x="21" y="40"/>
              </a:cxn>
              <a:cxn ang="0">
                <a:pos x="42" y="60"/>
              </a:cxn>
              <a:cxn ang="0">
                <a:pos x="58" y="56"/>
              </a:cxn>
              <a:cxn ang="0">
                <a:pos x="58" y="77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58" y="3"/>
              </a:cxn>
              <a:cxn ang="0">
                <a:pos x="58" y="24"/>
              </a:cxn>
            </a:cxnLst>
            <a:rect l="0" t="0" r="r" b="b"/>
            <a:pathLst>
              <a:path w="58" h="80">
                <a:moveTo>
                  <a:pt x="58" y="24"/>
                </a:moveTo>
                <a:cubicBezTo>
                  <a:pt x="57" y="23"/>
                  <a:pt x="51" y="20"/>
                  <a:pt x="42" y="20"/>
                </a:cubicBezTo>
                <a:cubicBezTo>
                  <a:pt x="29" y="20"/>
                  <a:pt x="21" y="28"/>
                  <a:pt x="21" y="40"/>
                </a:cubicBezTo>
                <a:cubicBezTo>
                  <a:pt x="21" y="51"/>
                  <a:pt x="29" y="60"/>
                  <a:pt x="42" y="60"/>
                </a:cubicBezTo>
                <a:cubicBezTo>
                  <a:pt x="51" y="60"/>
                  <a:pt x="57" y="57"/>
                  <a:pt x="58" y="56"/>
                </a:cubicBezTo>
                <a:cubicBezTo>
                  <a:pt x="58" y="77"/>
                  <a:pt x="58" y="77"/>
                  <a:pt x="58" y="77"/>
                </a:cubicBezTo>
                <a:cubicBezTo>
                  <a:pt x="56" y="78"/>
                  <a:pt x="49" y="80"/>
                  <a:pt x="40" y="80"/>
                </a:cubicBezTo>
                <a:cubicBezTo>
                  <a:pt x="19" y="80"/>
                  <a:pt x="0" y="65"/>
                  <a:pt x="0" y="40"/>
                </a:cubicBezTo>
                <a:cubicBezTo>
                  <a:pt x="0" y="17"/>
                  <a:pt x="17" y="0"/>
                  <a:pt x="40" y="0"/>
                </a:cubicBezTo>
                <a:cubicBezTo>
                  <a:pt x="49" y="0"/>
                  <a:pt x="56" y="3"/>
                  <a:pt x="58" y="3"/>
                </a:cubicBezTo>
                <a:lnTo>
                  <a:pt x="58" y="2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37" name="Freeform 36"/>
          <p:cNvSpPr>
            <a:spLocks noEditPoints="1"/>
          </p:cNvSpPr>
          <p:nvPr/>
        </p:nvSpPr>
        <p:spPr bwMode="black">
          <a:xfrm>
            <a:off x="7452023" y="3697605"/>
            <a:ext cx="463750" cy="466297"/>
          </a:xfrm>
          <a:custGeom>
            <a:avLst/>
            <a:gdLst/>
            <a:ahLst/>
            <a:cxnLst>
              <a:cxn ang="0">
                <a:pos x="80" y="40"/>
              </a:cxn>
              <a:cxn ang="0">
                <a:pos x="40" y="80"/>
              </a:cxn>
              <a:cxn ang="0">
                <a:pos x="0" y="40"/>
              </a:cxn>
              <a:cxn ang="0">
                <a:pos x="40" y="0"/>
              </a:cxn>
              <a:cxn ang="0">
                <a:pos x="80" y="40"/>
              </a:cxn>
              <a:cxn ang="0">
                <a:pos x="40" y="20"/>
              </a:cxn>
              <a:cxn ang="0">
                <a:pos x="20" y="40"/>
              </a:cxn>
              <a:cxn ang="0">
                <a:pos x="40" y="60"/>
              </a:cxn>
              <a:cxn ang="0">
                <a:pos x="60" y="40"/>
              </a:cxn>
              <a:cxn ang="0">
                <a:pos x="40" y="20"/>
              </a:cxn>
            </a:cxnLst>
            <a:rect l="0" t="0" r="r" b="b"/>
            <a:pathLst>
              <a:path w="80" h="80">
                <a:moveTo>
                  <a:pt x="80" y="40"/>
                </a:moveTo>
                <a:cubicBezTo>
                  <a:pt x="80" y="62"/>
                  <a:pt x="64" y="80"/>
                  <a:pt x="40" y="80"/>
                </a:cubicBezTo>
                <a:cubicBezTo>
                  <a:pt x="16" y="80"/>
                  <a:pt x="0" y="62"/>
                  <a:pt x="0" y="40"/>
                </a:cubicBezTo>
                <a:cubicBezTo>
                  <a:pt x="0" y="18"/>
                  <a:pt x="16" y="0"/>
                  <a:pt x="40" y="0"/>
                </a:cubicBezTo>
                <a:cubicBezTo>
                  <a:pt x="64" y="0"/>
                  <a:pt x="80" y="18"/>
                  <a:pt x="80" y="40"/>
                </a:cubicBezTo>
                <a:moveTo>
                  <a:pt x="40" y="20"/>
                </a:moveTo>
                <a:cubicBezTo>
                  <a:pt x="29" y="20"/>
                  <a:pt x="20" y="29"/>
                  <a:pt x="20" y="40"/>
                </a:cubicBezTo>
                <a:cubicBezTo>
                  <a:pt x="20" y="51"/>
                  <a:pt x="29" y="60"/>
                  <a:pt x="40" y="60"/>
                </a:cubicBezTo>
                <a:cubicBezTo>
                  <a:pt x="51" y="60"/>
                  <a:pt x="60" y="51"/>
                  <a:pt x="60" y="40"/>
                </a:cubicBezTo>
                <a:cubicBezTo>
                  <a:pt x="60" y="29"/>
                  <a:pt x="51" y="20"/>
                  <a:pt x="40" y="20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38" name="Freeform 37"/>
          <p:cNvSpPr>
            <a:spLocks/>
          </p:cNvSpPr>
          <p:nvPr/>
        </p:nvSpPr>
        <p:spPr bwMode="black">
          <a:xfrm>
            <a:off x="6580117" y="3697605"/>
            <a:ext cx="302387" cy="466297"/>
          </a:xfrm>
          <a:custGeom>
            <a:avLst/>
            <a:gdLst/>
            <a:ahLst/>
            <a:cxnLst>
              <a:cxn ang="0">
                <a:pos x="47" y="19"/>
              </a:cxn>
              <a:cxn ang="0">
                <a:pos x="32" y="17"/>
              </a:cxn>
              <a:cxn ang="0">
                <a:pos x="20" y="23"/>
              </a:cxn>
              <a:cxn ang="0">
                <a:pos x="29" y="30"/>
              </a:cxn>
              <a:cxn ang="0">
                <a:pos x="34" y="32"/>
              </a:cxn>
              <a:cxn ang="0">
                <a:pos x="52" y="54"/>
              </a:cxn>
              <a:cxn ang="0">
                <a:pos x="21" y="80"/>
              </a:cxn>
              <a:cxn ang="0">
                <a:pos x="0" y="77"/>
              </a:cxn>
              <a:cxn ang="0">
                <a:pos x="0" y="60"/>
              </a:cxn>
              <a:cxn ang="0">
                <a:pos x="18" y="63"/>
              </a:cxn>
              <a:cxn ang="0">
                <a:pos x="32" y="56"/>
              </a:cxn>
              <a:cxn ang="0">
                <a:pos x="23" y="48"/>
              </a:cxn>
              <a:cxn ang="0">
                <a:pos x="19" y="47"/>
              </a:cxn>
              <a:cxn ang="0">
                <a:pos x="0" y="24"/>
              </a:cxn>
              <a:cxn ang="0">
                <a:pos x="28" y="0"/>
              </a:cxn>
              <a:cxn ang="0">
                <a:pos x="47" y="3"/>
              </a:cxn>
              <a:cxn ang="0">
                <a:pos x="47" y="19"/>
              </a:cxn>
            </a:cxnLst>
            <a:rect l="0" t="0" r="r" b="b"/>
            <a:pathLst>
              <a:path w="52" h="80">
                <a:moveTo>
                  <a:pt x="47" y="19"/>
                </a:moveTo>
                <a:cubicBezTo>
                  <a:pt x="47" y="19"/>
                  <a:pt x="38" y="17"/>
                  <a:pt x="32" y="17"/>
                </a:cubicBezTo>
                <a:cubicBezTo>
                  <a:pt x="24" y="17"/>
                  <a:pt x="20" y="19"/>
                  <a:pt x="20" y="23"/>
                </a:cubicBezTo>
                <a:cubicBezTo>
                  <a:pt x="20" y="28"/>
                  <a:pt x="26" y="29"/>
                  <a:pt x="29" y="30"/>
                </a:cubicBezTo>
                <a:cubicBezTo>
                  <a:pt x="34" y="32"/>
                  <a:pt x="34" y="32"/>
                  <a:pt x="34" y="32"/>
                </a:cubicBezTo>
                <a:cubicBezTo>
                  <a:pt x="47" y="36"/>
                  <a:pt x="52" y="45"/>
                  <a:pt x="52" y="54"/>
                </a:cubicBezTo>
                <a:cubicBezTo>
                  <a:pt x="52" y="73"/>
                  <a:pt x="35" y="80"/>
                  <a:pt x="21" y="80"/>
                </a:cubicBezTo>
                <a:cubicBezTo>
                  <a:pt x="10" y="80"/>
                  <a:pt x="1" y="78"/>
                  <a:pt x="0" y="77"/>
                </a:cubicBezTo>
                <a:cubicBezTo>
                  <a:pt x="0" y="60"/>
                  <a:pt x="0" y="60"/>
                  <a:pt x="0" y="60"/>
                </a:cubicBezTo>
                <a:cubicBezTo>
                  <a:pt x="2" y="60"/>
                  <a:pt x="10" y="63"/>
                  <a:pt x="18" y="63"/>
                </a:cubicBezTo>
                <a:cubicBezTo>
                  <a:pt x="28" y="63"/>
                  <a:pt x="32" y="60"/>
                  <a:pt x="32" y="56"/>
                </a:cubicBezTo>
                <a:cubicBezTo>
                  <a:pt x="32" y="52"/>
                  <a:pt x="28" y="49"/>
                  <a:pt x="23" y="48"/>
                </a:cubicBezTo>
                <a:cubicBezTo>
                  <a:pt x="22" y="48"/>
                  <a:pt x="21" y="47"/>
                  <a:pt x="19" y="47"/>
                </a:cubicBezTo>
                <a:cubicBezTo>
                  <a:pt x="9" y="43"/>
                  <a:pt x="0" y="37"/>
                  <a:pt x="0" y="24"/>
                </a:cubicBezTo>
                <a:cubicBezTo>
                  <a:pt x="0" y="10"/>
                  <a:pt x="10" y="0"/>
                  <a:pt x="28" y="0"/>
                </a:cubicBezTo>
                <a:cubicBezTo>
                  <a:pt x="37" y="0"/>
                  <a:pt x="46" y="3"/>
                  <a:pt x="47" y="3"/>
                </a:cubicBezTo>
                <a:lnTo>
                  <a:pt x="47" y="1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39" name="Freeform 38"/>
          <p:cNvSpPr>
            <a:spLocks/>
          </p:cNvSpPr>
          <p:nvPr/>
        </p:nvSpPr>
        <p:spPr bwMode="black">
          <a:xfrm>
            <a:off x="5592955" y="3082440"/>
            <a:ext cx="109835" cy="227032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10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40" name="Freeform 39"/>
          <p:cNvSpPr>
            <a:spLocks/>
          </p:cNvSpPr>
          <p:nvPr/>
        </p:nvSpPr>
        <p:spPr bwMode="black">
          <a:xfrm>
            <a:off x="5900764" y="2930180"/>
            <a:ext cx="109835" cy="379291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4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4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41" name="Freeform 40"/>
          <p:cNvSpPr>
            <a:spLocks/>
          </p:cNvSpPr>
          <p:nvPr/>
        </p:nvSpPr>
        <p:spPr bwMode="black">
          <a:xfrm>
            <a:off x="6203154" y="2720822"/>
            <a:ext cx="109835" cy="698767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111"/>
              </a:cxn>
              <a:cxn ang="0">
                <a:pos x="10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5" y="120"/>
                  <a:pt x="10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42" name="Freeform 41"/>
          <p:cNvSpPr>
            <a:spLocks/>
          </p:cNvSpPr>
          <p:nvPr/>
        </p:nvSpPr>
        <p:spPr bwMode="black">
          <a:xfrm>
            <a:off x="6510963" y="2930181"/>
            <a:ext cx="109835" cy="379292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56"/>
              </a:cxn>
              <a:cxn ang="0">
                <a:pos x="9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9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43" name="Freeform 42"/>
          <p:cNvSpPr>
            <a:spLocks/>
          </p:cNvSpPr>
          <p:nvPr/>
        </p:nvSpPr>
        <p:spPr bwMode="black">
          <a:xfrm>
            <a:off x="6811994" y="3082440"/>
            <a:ext cx="116616" cy="227031"/>
          </a:xfrm>
          <a:custGeom>
            <a:avLst/>
            <a:gdLst/>
            <a:ahLst/>
            <a:cxnLst>
              <a:cxn ang="0">
                <a:pos x="20" y="10"/>
              </a:cxn>
              <a:cxn ang="0">
                <a:pos x="10" y="0"/>
              </a:cxn>
              <a:cxn ang="0">
                <a:pos x="0" y="10"/>
              </a:cxn>
              <a:cxn ang="0">
                <a:pos x="0" y="30"/>
              </a:cxn>
              <a:cxn ang="0">
                <a:pos x="10" y="39"/>
              </a:cxn>
              <a:cxn ang="0">
                <a:pos x="20" y="30"/>
              </a:cxn>
              <a:cxn ang="0">
                <a:pos x="20" y="10"/>
              </a:cxn>
            </a:cxnLst>
            <a:rect l="0" t="0" r="r" b="b"/>
            <a:pathLst>
              <a:path w="20" h="39">
                <a:moveTo>
                  <a:pt x="20" y="10"/>
                </a:moveTo>
                <a:cubicBezTo>
                  <a:pt x="20" y="4"/>
                  <a:pt x="15" y="0"/>
                  <a:pt x="10" y="0"/>
                </a:cubicBezTo>
                <a:cubicBezTo>
                  <a:pt x="5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5" y="39"/>
                  <a:pt x="10" y="39"/>
                </a:cubicBezTo>
                <a:cubicBezTo>
                  <a:pt x="15" y="39"/>
                  <a:pt x="20" y="35"/>
                  <a:pt x="20" y="30"/>
                </a:cubicBezTo>
                <a:lnTo>
                  <a:pt x="20" y="1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44" name="Freeform 43"/>
          <p:cNvSpPr>
            <a:spLocks/>
          </p:cNvSpPr>
          <p:nvPr/>
        </p:nvSpPr>
        <p:spPr bwMode="black">
          <a:xfrm>
            <a:off x="7119806" y="2930181"/>
            <a:ext cx="111191" cy="379290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4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45" name="Freeform 44"/>
          <p:cNvSpPr>
            <a:spLocks/>
          </p:cNvSpPr>
          <p:nvPr/>
        </p:nvSpPr>
        <p:spPr bwMode="black">
          <a:xfrm>
            <a:off x="7427618" y="2720823"/>
            <a:ext cx="111191" cy="698766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9" y="0"/>
              </a:cxn>
              <a:cxn ang="0">
                <a:pos x="0" y="9"/>
              </a:cxn>
              <a:cxn ang="0">
                <a:pos x="0" y="111"/>
              </a:cxn>
              <a:cxn ang="0">
                <a:pos x="9" y="120"/>
              </a:cxn>
              <a:cxn ang="0">
                <a:pos x="19" y="111"/>
              </a:cxn>
              <a:cxn ang="0">
                <a:pos x="19" y="9"/>
              </a:cxn>
            </a:cxnLst>
            <a:rect l="0" t="0" r="r" b="b"/>
            <a:pathLst>
              <a:path w="19" h="120">
                <a:moveTo>
                  <a:pt x="19" y="9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9"/>
                </a:cubicBezTo>
                <a:cubicBezTo>
                  <a:pt x="0" y="111"/>
                  <a:pt x="0" y="111"/>
                  <a:pt x="0" y="111"/>
                </a:cubicBezTo>
                <a:cubicBezTo>
                  <a:pt x="0" y="116"/>
                  <a:pt x="4" y="120"/>
                  <a:pt x="9" y="120"/>
                </a:cubicBezTo>
                <a:cubicBezTo>
                  <a:pt x="15" y="120"/>
                  <a:pt x="19" y="116"/>
                  <a:pt x="19" y="111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46" name="Freeform 45"/>
          <p:cNvSpPr>
            <a:spLocks/>
          </p:cNvSpPr>
          <p:nvPr/>
        </p:nvSpPr>
        <p:spPr bwMode="black">
          <a:xfrm>
            <a:off x="7730002" y="2930181"/>
            <a:ext cx="111191" cy="379290"/>
          </a:xfrm>
          <a:custGeom>
            <a:avLst/>
            <a:gdLst/>
            <a:ahLst/>
            <a:cxnLst>
              <a:cxn ang="0">
                <a:pos x="19" y="9"/>
              </a:cxn>
              <a:cxn ang="0">
                <a:pos x="10" y="0"/>
              </a:cxn>
              <a:cxn ang="0">
                <a:pos x="0" y="9"/>
              </a:cxn>
              <a:cxn ang="0">
                <a:pos x="0" y="56"/>
              </a:cxn>
              <a:cxn ang="0">
                <a:pos x="10" y="65"/>
              </a:cxn>
              <a:cxn ang="0">
                <a:pos x="19" y="56"/>
              </a:cxn>
              <a:cxn ang="0">
                <a:pos x="19" y="9"/>
              </a:cxn>
            </a:cxnLst>
            <a:rect l="0" t="0" r="r" b="b"/>
            <a:pathLst>
              <a:path w="19" h="65">
                <a:moveTo>
                  <a:pt x="19" y="9"/>
                </a:moveTo>
                <a:cubicBezTo>
                  <a:pt x="19" y="4"/>
                  <a:pt x="15" y="0"/>
                  <a:pt x="10" y="0"/>
                </a:cubicBezTo>
                <a:cubicBezTo>
                  <a:pt x="5" y="0"/>
                  <a:pt x="0" y="4"/>
                  <a:pt x="0" y="9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1"/>
                  <a:pt x="5" y="65"/>
                  <a:pt x="10" y="65"/>
                </a:cubicBezTo>
                <a:cubicBezTo>
                  <a:pt x="15" y="65"/>
                  <a:pt x="19" y="61"/>
                  <a:pt x="19" y="56"/>
                </a:cubicBezTo>
                <a:lnTo>
                  <a:pt x="19" y="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  <p:sp>
        <p:nvSpPr>
          <p:cNvPr id="47" name="Freeform 46"/>
          <p:cNvSpPr>
            <a:spLocks/>
          </p:cNvSpPr>
          <p:nvPr/>
        </p:nvSpPr>
        <p:spPr bwMode="black">
          <a:xfrm>
            <a:off x="8037814" y="3082440"/>
            <a:ext cx="111191" cy="227031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9" y="0"/>
              </a:cxn>
              <a:cxn ang="0">
                <a:pos x="0" y="10"/>
              </a:cxn>
              <a:cxn ang="0">
                <a:pos x="0" y="30"/>
              </a:cxn>
              <a:cxn ang="0">
                <a:pos x="9" y="39"/>
              </a:cxn>
              <a:cxn ang="0">
                <a:pos x="19" y="30"/>
              </a:cxn>
              <a:cxn ang="0">
                <a:pos x="19" y="10"/>
              </a:cxn>
            </a:cxnLst>
            <a:rect l="0" t="0" r="r" b="b"/>
            <a:pathLst>
              <a:path w="19" h="39">
                <a:moveTo>
                  <a:pt x="19" y="10"/>
                </a:moveTo>
                <a:cubicBezTo>
                  <a:pt x="19" y="4"/>
                  <a:pt x="15" y="0"/>
                  <a:pt x="9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30"/>
                  <a:pt x="0" y="30"/>
                  <a:pt x="0" y="30"/>
                </a:cubicBezTo>
                <a:cubicBezTo>
                  <a:pt x="0" y="35"/>
                  <a:pt x="4" y="39"/>
                  <a:pt x="9" y="39"/>
                </a:cubicBezTo>
                <a:cubicBezTo>
                  <a:pt x="15" y="39"/>
                  <a:pt x="19" y="35"/>
                  <a:pt x="19" y="30"/>
                </a:cubicBezTo>
                <a:lnTo>
                  <a:pt x="19" y="1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 dirty="0">
              <a:solidFill>
                <a:srgbClr val="0096D6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25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00"/>
                            </p:stCondLst>
                            <p:childTnLst>
                              <p:par>
                                <p:cTn id="1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7 L -4.72222E-6 0.09143 " pathEditMode="relative" rAng="0" ptsTypes="AA">
                                      <p:cBhvr>
                                        <p:cTn id="41" dur="7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5E-6 0.11157 " pathEditMode="relative" rAng="0" ptsTypes="AA">
                                      <p:cBhvr>
                                        <p:cTn id="43" dur="7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4.72222E-6 0.09143 " pathEditMode="relative" rAng="0" ptsTypes="AA">
                                      <p:cBhvr>
                                        <p:cTn id="45" dur="7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-2.77778E-6 0.11157 " pathEditMode="relative" rAng="0" ptsTypes="AA">
                                      <p:cBhvr>
                                        <p:cTn id="47" dur="7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81481E-6 L 5.55556E-7 0.09143 " pathEditMode="relative" rAng="0" ptsTypes="AA">
                                      <p:cBhvr>
                                        <p:cTn id="49" dur="7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4.72222E-6 -0.10764 " pathEditMode="relative" rAng="0" ptsTypes="AA">
                                      <p:cBhvr>
                                        <p:cTn id="51" dur="7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33333E-6 L 4.44444E-6 -0.10764 " pathEditMode="relative" rAng="0" ptsTypes="AA">
                                      <p:cBhvr>
                                        <p:cTn id="53" dur="7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33333E-6 L -2.22222E-6 -0.10764 " pathEditMode="relative" rAng="0" ptsTypes="AA">
                                      <p:cBhvr>
                                        <p:cTn id="55" dur="700" spd="-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3.33333E-6 L 1.11111E-6 -0.10764 " pathEditMode="relative" rAng="0" ptsTypes="AA">
                                      <p:cBhvr>
                                        <p:cTn id="57" dur="7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9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6" grpId="0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solid gradient_sta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C:\Documents and Settings\contractor\Desktop\Blue_Green_Gradient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</p:spPr>
      </p:pic>
      <p:sp>
        <p:nvSpPr>
          <p:cNvPr id="37" name="Rounded Rectangle 36"/>
          <p:cNvSpPr/>
          <p:nvPr userDrawn="1"/>
        </p:nvSpPr>
        <p:spPr>
          <a:xfrm>
            <a:off x="1823499" y="3308943"/>
            <a:ext cx="1729740" cy="1401417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  <a:alpha val="18000"/>
                </a:scheme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8" name="Rounded Rectangle 37"/>
          <p:cNvSpPr/>
          <p:nvPr userDrawn="1"/>
        </p:nvSpPr>
        <p:spPr>
          <a:xfrm>
            <a:off x="0" y="1236689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  <a:alpha val="18000"/>
                </a:scheme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9" name="Rounded Rectangle 38"/>
          <p:cNvSpPr/>
          <p:nvPr userDrawn="1"/>
        </p:nvSpPr>
        <p:spPr>
          <a:xfrm rot="10800000">
            <a:off x="1013791" y="4248605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0" name="Rounded Rectangle 39"/>
          <p:cNvSpPr/>
          <p:nvPr userDrawn="1"/>
        </p:nvSpPr>
        <p:spPr>
          <a:xfrm>
            <a:off x="6585483" y="-2056029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lumMod val="75000"/>
                  <a:alpha val="28000"/>
                </a:schemeClr>
              </a:gs>
              <a:gs pos="100000">
                <a:schemeClr val="accent4">
                  <a:lumMod val="75000"/>
                  <a:alpha val="29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1" name="Rounded Rectangle 40"/>
          <p:cNvSpPr/>
          <p:nvPr userDrawn="1"/>
        </p:nvSpPr>
        <p:spPr>
          <a:xfrm>
            <a:off x="8105451" y="2783785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lumMod val="75000"/>
                  <a:alpha val="28000"/>
                </a:schemeClr>
              </a:gs>
              <a:gs pos="100000">
                <a:schemeClr val="accent4">
                  <a:lumMod val="75000"/>
                  <a:alpha val="29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2" name="Rounded Rectangle 41"/>
          <p:cNvSpPr/>
          <p:nvPr userDrawn="1"/>
        </p:nvSpPr>
        <p:spPr>
          <a:xfrm rot="10800000">
            <a:off x="3036073" y="174390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1393" y="1236689"/>
            <a:ext cx="8112125" cy="2918779"/>
          </a:xfrm>
        </p:spPr>
        <p:txBody>
          <a:bodyPr/>
          <a:lstStyle>
            <a:lvl1pPr>
              <a:lnSpc>
                <a:spcPct val="90000"/>
              </a:lnSpc>
              <a:defRPr sz="6000" b="0" spc="-2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grpSp>
        <p:nvGrpSpPr>
          <p:cNvPr id="4" name="Group 38"/>
          <p:cNvGrpSpPr/>
          <p:nvPr/>
        </p:nvGrpSpPr>
        <p:grpSpPr>
          <a:xfrm>
            <a:off x="341314" y="311151"/>
            <a:ext cx="829170" cy="438358"/>
            <a:chOff x="609600" y="528537"/>
            <a:chExt cx="1444734" cy="763789"/>
          </a:xfrm>
          <a:solidFill>
            <a:schemeClr val="bg1"/>
          </a:solidFill>
        </p:grpSpPr>
        <p:sp>
          <p:nvSpPr>
            <p:cNvPr id="64" name="Rectangle 63"/>
            <p:cNvSpPr>
              <a:spLocks noChangeArrowheads="1"/>
            </p:cNvSpPr>
            <p:nvPr/>
          </p:nvSpPr>
          <p:spPr bwMode="black">
            <a:xfrm>
              <a:off x="1016578" y="1035681"/>
              <a:ext cx="65914" cy="2497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black">
            <a:xfrm>
              <a:off x="1400563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black">
            <a:xfrm>
              <a:off x="740661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7" name="Freeform 66"/>
            <p:cNvSpPr>
              <a:spLocks noEditPoints="1"/>
            </p:cNvSpPr>
            <p:nvPr/>
          </p:nvSpPr>
          <p:spPr bwMode="black">
            <a:xfrm>
              <a:off x="1660385" y="1028765"/>
              <a:ext cx="262122" cy="263561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black">
            <a:xfrm>
              <a:off x="1167566" y="1028765"/>
              <a:ext cx="170916" cy="263561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black">
            <a:xfrm>
              <a:off x="609600" y="732931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black">
            <a:xfrm>
              <a:off x="783581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black">
            <a:xfrm>
              <a:off x="954497" y="528537"/>
              <a:ext cx="62081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black">
            <a:xfrm>
              <a:off x="1128478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black">
            <a:xfrm>
              <a:off x="1298627" y="732931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black">
            <a:xfrm>
              <a:off x="1472608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black">
            <a:xfrm>
              <a:off x="1646590" y="528537"/>
              <a:ext cx="62848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black">
            <a:xfrm>
              <a:off x="1817505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black">
            <a:xfrm>
              <a:off x="1991486" y="732931"/>
              <a:ext cx="62848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36383" y="4464068"/>
            <a:ext cx="8112126" cy="384175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 and Title Go Here</a:t>
            </a:r>
            <a:endParaRPr lang="en-US" dirty="0"/>
          </a:p>
        </p:txBody>
      </p:sp>
      <p:sp>
        <p:nvSpPr>
          <p:cNvPr id="36" name="Rectangle 4"/>
          <p:cNvSpPr>
            <a:spLocks noChangeArrowheads="1"/>
          </p:cNvSpPr>
          <p:nvPr userDrawn="1"/>
        </p:nvSpPr>
        <p:spPr bwMode="ltGray">
          <a:xfrm>
            <a:off x="251373" y="6586246"/>
            <a:ext cx="3420515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 smtClean="0">
                <a:solidFill>
                  <a:srgbClr val="FFFFFF"/>
                </a:solidFill>
                <a:latin typeface="+mj-lt"/>
              </a:rPr>
              <a:t>© 2011 Cisco and/or its affiliates. All rights reserved.</a:t>
            </a:r>
            <a:endParaRPr lang="en-US" sz="6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29" name="Rectangle 7"/>
          <p:cNvSpPr>
            <a:spLocks noChangeArrowheads="1"/>
          </p:cNvSpPr>
          <p:nvPr userDrawn="1"/>
        </p:nvSpPr>
        <p:spPr bwMode="ltGray">
          <a:xfrm>
            <a:off x="8639981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chemeClr val="bg1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 solid gradient_sta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 descr="C:\Documents and Settings\contractor\Desktop\Blue_Green_Gradient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0"/>
            <a:ext cx="9156700" cy="6858000"/>
          </a:xfrm>
          <a:prstGeom prst="rect">
            <a:avLst/>
          </a:prstGeom>
          <a:noFill/>
        </p:spPr>
      </p:pic>
      <p:sp>
        <p:nvSpPr>
          <p:cNvPr id="38" name="Rounded Rectangle 37"/>
          <p:cNvSpPr/>
          <p:nvPr userDrawn="1"/>
        </p:nvSpPr>
        <p:spPr>
          <a:xfrm>
            <a:off x="0" y="1236689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  <a:alpha val="18000"/>
                </a:scheme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9" name="Rounded Rectangle 38"/>
          <p:cNvSpPr/>
          <p:nvPr userDrawn="1"/>
        </p:nvSpPr>
        <p:spPr>
          <a:xfrm rot="10800000">
            <a:off x="1013791" y="4248605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0" name="Rounded Rectangle 39"/>
          <p:cNvSpPr/>
          <p:nvPr userDrawn="1"/>
        </p:nvSpPr>
        <p:spPr>
          <a:xfrm>
            <a:off x="6585483" y="-2056029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lumMod val="75000"/>
                  <a:alpha val="28000"/>
                </a:schemeClr>
              </a:gs>
              <a:gs pos="100000">
                <a:schemeClr val="accent4">
                  <a:lumMod val="75000"/>
                  <a:alpha val="29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1" name="Rounded Rectangle 40"/>
          <p:cNvSpPr/>
          <p:nvPr userDrawn="1"/>
        </p:nvSpPr>
        <p:spPr>
          <a:xfrm>
            <a:off x="8105451" y="2783785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lumMod val="75000"/>
                  <a:alpha val="28000"/>
                </a:schemeClr>
              </a:gs>
              <a:gs pos="100000">
                <a:schemeClr val="accent4">
                  <a:lumMod val="75000"/>
                  <a:alpha val="29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2" name="Rounded Rectangle 41"/>
          <p:cNvSpPr/>
          <p:nvPr userDrawn="1"/>
        </p:nvSpPr>
        <p:spPr>
          <a:xfrm rot="10800000">
            <a:off x="3036073" y="174390"/>
            <a:ext cx="1729740" cy="81484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57550">
                  <a:alpha val="46000"/>
                </a:srgb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30" name="Rectangle 2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44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37" name="Rounded Rectangle 36"/>
          <p:cNvSpPr/>
          <p:nvPr userDrawn="1"/>
        </p:nvSpPr>
        <p:spPr>
          <a:xfrm>
            <a:off x="1823499" y="3308943"/>
            <a:ext cx="1729740" cy="1401417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  <a:alpha val="18000"/>
                </a:schemeClr>
              </a:gs>
              <a:gs pos="100000">
                <a:schemeClr val="accent1">
                  <a:shade val="100000"/>
                  <a:satMod val="115000"/>
                  <a:alpha val="2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1393" y="1236689"/>
            <a:ext cx="8112125" cy="2918779"/>
          </a:xfrm>
        </p:spPr>
        <p:txBody>
          <a:bodyPr/>
          <a:lstStyle>
            <a:lvl1pPr>
              <a:lnSpc>
                <a:spcPct val="90000"/>
              </a:lnSpc>
              <a:defRPr sz="6000" b="0" spc="-2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grpSp>
        <p:nvGrpSpPr>
          <p:cNvPr id="4" name="Group 38"/>
          <p:cNvGrpSpPr/>
          <p:nvPr/>
        </p:nvGrpSpPr>
        <p:grpSpPr>
          <a:xfrm>
            <a:off x="341314" y="311151"/>
            <a:ext cx="829170" cy="438358"/>
            <a:chOff x="609600" y="528537"/>
            <a:chExt cx="1444734" cy="763789"/>
          </a:xfrm>
          <a:solidFill>
            <a:schemeClr val="bg1"/>
          </a:solidFill>
        </p:grpSpPr>
        <p:sp>
          <p:nvSpPr>
            <p:cNvPr id="64" name="Rectangle 63"/>
            <p:cNvSpPr>
              <a:spLocks noChangeArrowheads="1"/>
            </p:cNvSpPr>
            <p:nvPr/>
          </p:nvSpPr>
          <p:spPr bwMode="black">
            <a:xfrm>
              <a:off x="1016578" y="1035681"/>
              <a:ext cx="65914" cy="2497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black">
            <a:xfrm>
              <a:off x="1400563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black">
            <a:xfrm>
              <a:off x="740661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7" name="Freeform 66"/>
            <p:cNvSpPr>
              <a:spLocks noEditPoints="1"/>
            </p:cNvSpPr>
            <p:nvPr/>
          </p:nvSpPr>
          <p:spPr bwMode="black">
            <a:xfrm>
              <a:off x="1660385" y="1028765"/>
              <a:ext cx="262122" cy="263561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black">
            <a:xfrm>
              <a:off x="1167566" y="1028765"/>
              <a:ext cx="170916" cy="263561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black">
            <a:xfrm>
              <a:off x="609600" y="732931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black">
            <a:xfrm>
              <a:off x="783581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black">
            <a:xfrm>
              <a:off x="954497" y="528537"/>
              <a:ext cx="62081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black">
            <a:xfrm>
              <a:off x="1128478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black">
            <a:xfrm>
              <a:off x="1298627" y="732931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black">
            <a:xfrm>
              <a:off x="1472608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black">
            <a:xfrm>
              <a:off x="1646590" y="528537"/>
              <a:ext cx="62848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black">
            <a:xfrm>
              <a:off x="1817505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black">
            <a:xfrm>
              <a:off x="1991486" y="732931"/>
              <a:ext cx="62848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latin typeface="+mj-lt"/>
              </a:endParaRPr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36383" y="4464068"/>
            <a:ext cx="8112126" cy="384175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 and Title Go Here</a:t>
            </a:r>
            <a:endParaRPr lang="en-US" dirty="0"/>
          </a:p>
        </p:txBody>
      </p:sp>
      <p:sp>
        <p:nvSpPr>
          <p:cNvPr id="29" name="Rectangle 7"/>
          <p:cNvSpPr>
            <a:spLocks noChangeArrowheads="1"/>
          </p:cNvSpPr>
          <p:nvPr userDrawn="1"/>
        </p:nvSpPr>
        <p:spPr bwMode="ltGray">
          <a:xfrm>
            <a:off x="8639981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chemeClr val="bg1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contractor\Desktop\Pattern_Half_P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75" y="3102726"/>
            <a:ext cx="8477250" cy="3438525"/>
          </a:xfrm>
          <a:prstGeom prst="rect">
            <a:avLst/>
          </a:prstGeom>
          <a:noFill/>
        </p:spPr>
      </p:pic>
      <p:sp>
        <p:nvSpPr>
          <p:cNvPr id="26" name="Rectangle 25"/>
          <p:cNvSpPr/>
          <p:nvPr userDrawn="1"/>
        </p:nvSpPr>
        <p:spPr>
          <a:xfrm>
            <a:off x="217357" y="3020518"/>
            <a:ext cx="8694295" cy="33577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white">
          <a:xfrm>
            <a:off x="0" y="0"/>
            <a:ext cx="9144000" cy="17780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1393" y="399143"/>
            <a:ext cx="8112125" cy="2407042"/>
          </a:xfr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lang="en-US" sz="5400" b="0" kern="1200" spc="-150" baseline="0" dirty="0">
                <a:gradFill flip="none" rotWithShape="1">
                  <a:gsLst>
                    <a:gs pos="0">
                      <a:srgbClr val="55E6ED"/>
                    </a:gs>
                    <a:gs pos="80000">
                      <a:srgbClr val="009249"/>
                    </a:gs>
                  </a:gsLst>
                  <a:lin ang="120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hidden">
          <a:xfrm>
            <a:off x="0" y="0"/>
            <a:ext cx="9144000" cy="17780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latin typeface="+mj-lt"/>
            </a:endParaRP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ltGray">
          <a:xfrm>
            <a:off x="251373" y="6586246"/>
            <a:ext cx="3420515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 smtClean="0">
                <a:solidFill>
                  <a:srgbClr val="C0C0C0"/>
                </a:solidFill>
                <a:latin typeface="+mj-lt"/>
              </a:rPr>
              <a:t>© 2011 Cisco and/or its affiliates. All rights reserved.</a:t>
            </a:r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ltGray">
          <a:xfrm>
            <a:off x="8639981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rgbClr val="C0C0C0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pic>
        <p:nvPicPr>
          <p:cNvPr id="13" name="Picture 12" descr="bottom bar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33375" y="6378339"/>
            <a:ext cx="8477250" cy="16291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81481E-6 L -1.94444E-6 -0.48102 " pathEditMode="relative" rAng="0" ptsTypes="AA">
                                      <p:cBhvr>
                                        <p:cTn id="6" dur="16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4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702" y="432215"/>
            <a:ext cx="8588861" cy="838200"/>
          </a:xfr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-1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39713" y="1344168"/>
            <a:ext cx="8578850" cy="4965192"/>
          </a:xfrm>
        </p:spPr>
        <p:txBody>
          <a:bodyPr>
            <a:noAutofit/>
          </a:bodyPr>
          <a:lstStyle>
            <a:lvl1pPr>
              <a:lnSpc>
                <a:spcPct val="95000"/>
              </a:lnSpc>
              <a:spcBef>
                <a:spcPts val="1480"/>
              </a:spcBef>
              <a:defRPr sz="2200">
                <a:solidFill>
                  <a:srgbClr val="435153"/>
                </a:solidFill>
                <a:latin typeface="+mj-lt"/>
              </a:defRPr>
            </a:lvl1pPr>
            <a:lvl2pPr>
              <a:lnSpc>
                <a:spcPct val="95000"/>
              </a:lnSpc>
              <a:spcBef>
                <a:spcPts val="600"/>
              </a:spcBef>
              <a:defRPr>
                <a:solidFill>
                  <a:srgbClr val="435153"/>
                </a:solidFill>
                <a:latin typeface="+mj-lt"/>
              </a:defRPr>
            </a:lvl2pPr>
            <a:lvl3pPr>
              <a:defRPr>
                <a:solidFill>
                  <a:srgbClr val="435153"/>
                </a:solidFill>
                <a:latin typeface="+mj-lt"/>
              </a:defRPr>
            </a:lvl3pPr>
            <a:lvl4pPr>
              <a:defRPr>
                <a:solidFill>
                  <a:srgbClr val="435153"/>
                </a:solidFill>
                <a:latin typeface="+mj-lt"/>
              </a:defRPr>
            </a:lvl4pPr>
            <a:lvl5pPr>
              <a:defRPr>
                <a:solidFill>
                  <a:srgbClr val="435153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702" y="432215"/>
            <a:ext cx="8588861" cy="838200"/>
          </a:xfrm>
        </p:spPr>
        <p:txBody>
          <a:bodyPr/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-1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 noChangeAspect="1"/>
          </p:cNvSpPr>
          <p:nvPr>
            <p:ph type="body" sz="quarter" idx="10"/>
          </p:nvPr>
        </p:nvSpPr>
        <p:spPr>
          <a:xfrm>
            <a:off x="239713" y="1339745"/>
            <a:ext cx="4122425" cy="4965700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spcBef>
                <a:spcPts val="1480"/>
              </a:spcBef>
              <a:defRPr sz="1800">
                <a:solidFill>
                  <a:srgbClr val="435153"/>
                </a:solidFill>
                <a:latin typeface="+mj-lt"/>
              </a:defRPr>
            </a:lvl1pPr>
            <a:lvl2pPr>
              <a:lnSpc>
                <a:spcPct val="95000"/>
              </a:lnSpc>
              <a:spcBef>
                <a:spcPts val="600"/>
              </a:spcBef>
              <a:defRPr sz="1400">
                <a:solidFill>
                  <a:srgbClr val="435153"/>
                </a:solidFill>
                <a:latin typeface="+mj-lt"/>
              </a:defRPr>
            </a:lvl2pPr>
            <a:lvl3pPr>
              <a:defRPr sz="1200">
                <a:solidFill>
                  <a:srgbClr val="435153"/>
                </a:solidFill>
                <a:latin typeface="+mj-lt"/>
              </a:defRPr>
            </a:lvl3pPr>
            <a:lvl4pPr>
              <a:defRPr sz="1100">
                <a:solidFill>
                  <a:srgbClr val="435153"/>
                </a:solidFill>
                <a:latin typeface="+mj-lt"/>
              </a:defRPr>
            </a:lvl4pPr>
            <a:lvl5pPr>
              <a:defRPr sz="1100">
                <a:solidFill>
                  <a:srgbClr val="435153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706781" y="1339745"/>
            <a:ext cx="4122425" cy="4965700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spcBef>
                <a:spcPts val="1480"/>
              </a:spcBef>
              <a:defRPr sz="1800">
                <a:solidFill>
                  <a:srgbClr val="435153"/>
                </a:solidFill>
                <a:latin typeface="+mj-lt"/>
              </a:defRPr>
            </a:lvl1pPr>
            <a:lvl2pPr>
              <a:lnSpc>
                <a:spcPct val="95000"/>
              </a:lnSpc>
              <a:spcBef>
                <a:spcPts val="600"/>
              </a:spcBef>
              <a:defRPr sz="1400">
                <a:solidFill>
                  <a:srgbClr val="435153"/>
                </a:solidFill>
                <a:latin typeface="+mj-lt"/>
              </a:defRPr>
            </a:lvl2pPr>
            <a:lvl3pPr>
              <a:defRPr sz="1200">
                <a:solidFill>
                  <a:srgbClr val="435153"/>
                </a:solidFill>
                <a:latin typeface="+mj-lt"/>
              </a:defRPr>
            </a:lvl3pPr>
            <a:lvl4pPr>
              <a:defRPr sz="1100">
                <a:solidFill>
                  <a:srgbClr val="435153"/>
                </a:solidFill>
                <a:latin typeface="+mj-lt"/>
              </a:defRPr>
            </a:lvl4pPr>
            <a:lvl5pPr>
              <a:defRPr sz="1100">
                <a:solidFill>
                  <a:srgbClr val="435153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 with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 userDrawn="1"/>
        </p:nvSpPr>
        <p:spPr>
          <a:xfrm>
            <a:off x="4984231" y="1411242"/>
            <a:ext cx="3759720" cy="479399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E2F4FA"/>
              </a:gs>
              <a:gs pos="47000">
                <a:schemeClr val="bg1"/>
              </a:gs>
              <a:gs pos="100000">
                <a:srgbClr val="E2F4FA"/>
              </a:gs>
            </a:gsLst>
            <a:lin ang="2700000" scaled="1"/>
            <a:tileRect/>
          </a:gradFill>
          <a:ln>
            <a:noFill/>
          </a:ln>
          <a:effectLst>
            <a:outerShdw blurRad="1143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+mj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39713" y="1339745"/>
            <a:ext cx="4103687" cy="4965700"/>
          </a:xfrm>
        </p:spPr>
        <p:txBody>
          <a:bodyPr>
            <a:noAutofit/>
          </a:bodyPr>
          <a:lstStyle>
            <a:lvl1pPr>
              <a:lnSpc>
                <a:spcPct val="95000"/>
              </a:lnSpc>
              <a:spcBef>
                <a:spcPts val="1480"/>
              </a:spcBef>
              <a:defRPr sz="2200">
                <a:solidFill>
                  <a:srgbClr val="435153"/>
                </a:solidFill>
                <a:latin typeface="+mj-lt"/>
              </a:defRPr>
            </a:lvl1pPr>
            <a:lvl2pPr>
              <a:lnSpc>
                <a:spcPct val="95000"/>
              </a:lnSpc>
              <a:spcBef>
                <a:spcPts val="600"/>
              </a:spcBef>
              <a:defRPr>
                <a:solidFill>
                  <a:srgbClr val="435153"/>
                </a:solidFill>
                <a:latin typeface="+mj-lt"/>
              </a:defRPr>
            </a:lvl2pPr>
            <a:lvl3pPr>
              <a:defRPr>
                <a:solidFill>
                  <a:srgbClr val="435153"/>
                </a:solidFill>
                <a:latin typeface="+mj-lt"/>
              </a:defRPr>
            </a:lvl3pPr>
            <a:lvl4pPr>
              <a:defRPr>
                <a:solidFill>
                  <a:srgbClr val="435153"/>
                </a:solidFill>
                <a:latin typeface="+mj-lt"/>
              </a:defRPr>
            </a:lvl4pPr>
            <a:lvl5pPr>
              <a:defRPr>
                <a:solidFill>
                  <a:srgbClr val="435153"/>
                </a:solidFill>
                <a:latin typeface="+mj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221224" y="1747683"/>
            <a:ext cx="3236976" cy="646331"/>
          </a:xfrm>
        </p:spPr>
        <p:txBody>
          <a:bodyPr>
            <a:spAutoFit/>
          </a:bodyPr>
          <a:lstStyle>
            <a:lvl1pPr marL="114300" indent="-114300" algn="l" defTabSz="914400" rtl="0" eaLnBrk="1" latinLnBrk="0" hangingPunct="1">
              <a:lnSpc>
                <a:spcPct val="90000"/>
              </a:lnSpc>
              <a:spcBef>
                <a:spcPts val="0"/>
              </a:spcBef>
              <a:buNone/>
              <a:defRPr lang="en-US" sz="2000" kern="1200" dirty="0" smtClean="0">
                <a:gradFill>
                  <a:gsLst>
                    <a:gs pos="0">
                      <a:schemeClr val="tx1"/>
                    </a:gs>
                    <a:gs pos="47000">
                      <a:schemeClr val="accent2"/>
                    </a:gs>
                    <a:gs pos="100000">
                      <a:schemeClr val="accent4"/>
                    </a:gs>
                  </a:gsLst>
                  <a:lin ang="3600000" scaled="0"/>
                </a:gradFill>
                <a:latin typeface="+mj-lt"/>
                <a:ea typeface="+mn-ea"/>
                <a:cs typeface="+mn-cs"/>
              </a:defRPr>
            </a:lvl1pPr>
            <a:lvl2pPr marL="114300" indent="-114300" algn="l" defTabSz="914400" rtl="0" eaLnBrk="1" latinLnBrk="0" hangingPunct="1">
              <a:defRPr lang="en-US" sz="20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2pPr>
            <a:lvl3pPr marL="114300" indent="-114300" algn="l" defTabSz="914400" rtl="0" eaLnBrk="1" latinLnBrk="0" hangingPunct="1">
              <a:defRPr lang="en-US" sz="20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3pPr>
            <a:lvl4pPr marL="114300" indent="-114300" algn="l" defTabSz="914400" rtl="0" eaLnBrk="1" latinLnBrk="0" hangingPunct="1">
              <a:defRPr lang="en-US" sz="20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4pPr>
            <a:lvl5pPr marL="114300" indent="-114300" algn="l" defTabSz="914400" rtl="0" eaLnBrk="1" latinLnBrk="0" hangingPunct="1">
              <a:defRPr lang="en-US" sz="2000" kern="1200" dirty="0" smtClean="0">
                <a:solidFill>
                  <a:schemeClr val="accent2"/>
                </a:solidFill>
                <a:latin typeface="Ciscolight" pitchFamily="2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 smtClean="0"/>
              <a:t>“This is the sample </a:t>
            </a:r>
            <a:br>
              <a:rPr lang="en-US" dirty="0" smtClean="0"/>
            </a:br>
            <a:r>
              <a:rPr lang="en-US" dirty="0" smtClean="0"/>
              <a:t>pull quote.”</a:t>
            </a:r>
          </a:p>
        </p:txBody>
      </p:sp>
      <p:sp>
        <p:nvSpPr>
          <p:cNvPr id="11" name="Rectangle 4"/>
          <p:cNvSpPr>
            <a:spLocks noChangeArrowheads="1"/>
          </p:cNvSpPr>
          <p:nvPr userDrawn="1"/>
        </p:nvSpPr>
        <p:spPr bwMode="ltGray">
          <a:xfrm>
            <a:off x="251373" y="6586246"/>
            <a:ext cx="2568027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marL="0" algn="l" defTabSz="814388" rtl="0" eaLnBrk="1" latinLnBrk="0" hangingPunct="1">
              <a:lnSpc>
                <a:spcPct val="100000"/>
              </a:lnSpc>
            </a:pPr>
            <a:r>
              <a:rPr lang="en-US" sz="600" kern="1200" dirty="0" smtClean="0">
                <a:solidFill>
                  <a:srgbClr val="C0C0C0"/>
                </a:solidFill>
                <a:latin typeface="+mj-lt"/>
                <a:ea typeface="+mn-ea"/>
                <a:cs typeface="+mn-cs"/>
              </a:rPr>
              <a:t>© 2011 Cisco and/or its affiliates. All rights reserved.</a:t>
            </a:r>
            <a:endParaRPr lang="en-US" sz="600" kern="1200" dirty="0">
              <a:solidFill>
                <a:srgbClr val="C0C0C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4" name="Rectangle 5"/>
          <p:cNvSpPr>
            <a:spLocks noChangeArrowheads="1"/>
          </p:cNvSpPr>
          <p:nvPr userDrawn="1"/>
        </p:nvSpPr>
        <p:spPr bwMode="ltGray">
          <a:xfrm>
            <a:off x="7763787" y="6584512"/>
            <a:ext cx="811863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en-US" sz="600" dirty="0">
                <a:solidFill>
                  <a:srgbClr val="C0C0C0"/>
                </a:solidFill>
                <a:latin typeface="+mj-lt"/>
              </a:rPr>
              <a:t>Cisco Confidential</a:t>
            </a:r>
          </a:p>
        </p:txBody>
      </p:sp>
      <p:pic>
        <p:nvPicPr>
          <p:cNvPr id="21" name="Picture 20" descr="verticalba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948236" y="1335313"/>
            <a:ext cx="83809" cy="4961463"/>
          </a:xfrm>
          <a:prstGeom prst="rect">
            <a:avLst/>
          </a:prstGeom>
        </p:spPr>
      </p:pic>
      <p:sp>
        <p:nvSpPr>
          <p:cNvPr id="13" name="Rectangle 7"/>
          <p:cNvSpPr>
            <a:spLocks noChangeArrowheads="1"/>
          </p:cNvSpPr>
          <p:nvPr userDrawn="1"/>
        </p:nvSpPr>
        <p:spPr bwMode="ltGray">
          <a:xfrm>
            <a:off x="8639981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rgbClr val="C0C0C0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4" hasCustomPrompt="1"/>
          </p:nvPr>
        </p:nvSpPr>
        <p:spPr>
          <a:xfrm>
            <a:off x="5334000" y="4876800"/>
            <a:ext cx="3200400" cy="457200"/>
          </a:xfrm>
        </p:spPr>
        <p:txBody>
          <a:bodyPr anchor="t">
            <a:noAutofit/>
          </a:bodyPr>
          <a:lstStyle>
            <a:lvl1pPr marL="0" indent="0">
              <a:buFontTx/>
              <a:buNone/>
              <a:defRPr sz="16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Source Name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9702" y="432215"/>
            <a:ext cx="8588861" cy="838200"/>
          </a:xfrm>
          <a:prstGeom prst="rect">
            <a:avLst/>
          </a:prstGeom>
        </p:spPr>
        <p:txBody>
          <a:bodyPr vert="horz" lIns="82296" tIns="45720" rIns="82296" bIns="45720" rtlCol="0" anchor="b" anchorCtr="0">
            <a:noAutofit/>
          </a:bodyPr>
          <a:lstStyle/>
          <a:p>
            <a:r>
              <a:rPr lang="en-US" dirty="0" smtClean="0"/>
              <a:t>Slide Title Goes Here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9701" y="1339745"/>
            <a:ext cx="8551441" cy="49656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Body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ltGray">
          <a:xfrm>
            <a:off x="251373" y="6586246"/>
            <a:ext cx="3420515" cy="17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24" tIns="41061" rIns="82124" bIns="41061" anchor="b" anchorCtr="0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en-US" sz="600" dirty="0" smtClean="0">
                <a:solidFill>
                  <a:srgbClr val="C0C0C0"/>
                </a:solidFill>
                <a:latin typeface="+mj-lt"/>
              </a:rPr>
              <a:t>© 2011 Cisco and/or its affiliates. All rights reserved.</a:t>
            </a:r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ltGray">
          <a:xfrm>
            <a:off x="8639981" y="6580408"/>
            <a:ext cx="260429" cy="1752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FCF27A5-1A5B-48D3-A060-2758FFBB1ADD}" type="slidenum">
              <a:rPr lang="en-US" sz="600">
                <a:solidFill>
                  <a:srgbClr val="C0C0C0"/>
                </a:solidFill>
                <a:latin typeface="+mj-lt"/>
              </a:rPr>
              <a:pPr algn="r" defTabSz="814388">
                <a:lnSpc>
                  <a:spcPct val="100000"/>
                </a:lnSpc>
              </a:pPr>
              <a:t>‹#›</a:t>
            </a:fld>
            <a:endParaRPr lang="en-US" sz="600" dirty="0">
              <a:solidFill>
                <a:srgbClr val="C0C0C0"/>
              </a:solidFill>
              <a:latin typeface="+mj-lt"/>
            </a:endParaRPr>
          </a:p>
        </p:txBody>
      </p:sp>
      <p:pic>
        <p:nvPicPr>
          <p:cNvPr id="13" name="Picture 12" descr="bottom bar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33375" y="6378339"/>
            <a:ext cx="8477250" cy="16291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929" r:id="rId2"/>
    <p:sldLayoutId id="2147483899" r:id="rId3"/>
    <p:sldLayoutId id="2147483928" r:id="rId4"/>
    <p:sldLayoutId id="2147483934" r:id="rId5"/>
    <p:sldLayoutId id="2147483900" r:id="rId6"/>
    <p:sldLayoutId id="2147483901" r:id="rId7"/>
    <p:sldLayoutId id="2147483902" r:id="rId8"/>
    <p:sldLayoutId id="2147483903" r:id="rId9"/>
    <p:sldLayoutId id="2147483935" r:id="rId10"/>
    <p:sldLayoutId id="2147483904" r:id="rId11"/>
    <p:sldLayoutId id="2147483905" r:id="rId12"/>
    <p:sldLayoutId id="2147483906" r:id="rId13"/>
    <p:sldLayoutId id="2147483907" r:id="rId14"/>
    <p:sldLayoutId id="2147483908" r:id="rId15"/>
    <p:sldLayoutId id="2147483909" r:id="rId16"/>
    <p:sldLayoutId id="2147483910" r:id="rId17"/>
    <p:sldLayoutId id="2147483911" r:id="rId18"/>
    <p:sldLayoutId id="2147483912" r:id="rId19"/>
    <p:sldLayoutId id="2147483913" r:id="rId20"/>
    <p:sldLayoutId id="2147483914" r:id="rId21"/>
    <p:sldLayoutId id="2147483915" r:id="rId22"/>
    <p:sldLayoutId id="2147483916" r:id="rId23"/>
    <p:sldLayoutId id="2147483917" r:id="rId24"/>
    <p:sldLayoutId id="2147483918" r:id="rId25"/>
    <p:sldLayoutId id="2147483919" r:id="rId26"/>
    <p:sldLayoutId id="2147483921" r:id="rId27"/>
    <p:sldLayoutId id="2147483922" r:id="rId28"/>
    <p:sldLayoutId id="2147483923" r:id="rId29"/>
    <p:sldLayoutId id="2147483924" r:id="rId30"/>
    <p:sldLayoutId id="2147483925" r:id="rId31"/>
    <p:sldLayoutId id="2147483926" r:id="rId32"/>
    <p:sldLayoutId id="2147483927" r:id="rId33"/>
    <p:sldLayoutId id="2147483932" r:id="rId34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en-US" sz="3600" b="0" kern="1200" spc="-100" baseline="0" dirty="0">
          <a:gradFill>
            <a:gsLst>
              <a:gs pos="0">
                <a:schemeClr val="tx1"/>
              </a:gs>
              <a:gs pos="44000">
                <a:srgbClr val="01BBBB"/>
              </a:gs>
              <a:gs pos="100000">
                <a:schemeClr val="accent4"/>
              </a:gs>
            </a:gsLst>
            <a:lin ang="480000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5000"/>
        </a:lnSpc>
        <a:spcBef>
          <a:spcPts val="1440"/>
        </a:spcBef>
        <a:buClr>
          <a:schemeClr val="tx2"/>
        </a:buClr>
        <a:buSzPct val="90000"/>
        <a:buFont typeface="Arial" pitchFamily="34" charset="0"/>
        <a:buChar char="•"/>
        <a:tabLst/>
        <a:defRPr lang="en-US" sz="2000" kern="1200" dirty="0" smtClean="0">
          <a:solidFill>
            <a:srgbClr val="546568"/>
          </a:solidFill>
          <a:latin typeface="+mj-lt"/>
          <a:ea typeface="+mn-ea"/>
          <a:cs typeface="+mn-cs"/>
        </a:defRPr>
      </a:lvl1pPr>
      <a:lvl2pPr marL="406400" indent="0" algn="l" defTabSz="914400" rtl="0" eaLnBrk="1" latinLnBrk="0" hangingPunct="1">
        <a:lnSpc>
          <a:spcPct val="95000"/>
        </a:lnSpc>
        <a:spcBef>
          <a:spcPts val="840"/>
        </a:spcBef>
        <a:buClr>
          <a:schemeClr val="tx2"/>
        </a:buClr>
        <a:buFontTx/>
        <a:buNone/>
        <a:defRPr lang="en-US" sz="1800" kern="1200" dirty="0" smtClean="0">
          <a:solidFill>
            <a:srgbClr val="546568"/>
          </a:solidFill>
          <a:latin typeface="+mj-lt"/>
          <a:ea typeface="+mn-ea"/>
          <a:cs typeface="+mn-cs"/>
        </a:defRPr>
      </a:lvl2pPr>
      <a:lvl3pPr marL="571500" indent="-1588" algn="l" defTabSz="914400" rtl="0" eaLnBrk="1" latinLnBrk="0" hangingPunct="1">
        <a:lnSpc>
          <a:spcPct val="95000"/>
        </a:lnSpc>
        <a:spcBef>
          <a:spcPts val="840"/>
        </a:spcBef>
        <a:buFont typeface="Arial" pitchFamily="34" charset="0"/>
        <a:buNone/>
        <a:defRPr lang="en-US" sz="1600" kern="1200" dirty="0" smtClean="0">
          <a:solidFill>
            <a:srgbClr val="546568"/>
          </a:solidFill>
          <a:latin typeface="+mj-lt"/>
          <a:ea typeface="+mn-ea"/>
          <a:cs typeface="+mn-cs"/>
        </a:defRPr>
      </a:lvl3pPr>
      <a:lvl4pPr marL="688975" indent="0" algn="l" defTabSz="914400" rtl="0" eaLnBrk="1" latinLnBrk="0" hangingPunct="1">
        <a:lnSpc>
          <a:spcPct val="95000"/>
        </a:lnSpc>
        <a:spcBef>
          <a:spcPts val="840"/>
        </a:spcBef>
        <a:buFont typeface="Arial" pitchFamily="34" charset="0"/>
        <a:buNone/>
        <a:defRPr lang="en-US" sz="1400" kern="1200" dirty="0" smtClean="0">
          <a:solidFill>
            <a:srgbClr val="546568"/>
          </a:solidFill>
          <a:latin typeface="+mj-lt"/>
          <a:ea typeface="+mn-ea"/>
          <a:cs typeface="+mn-cs"/>
        </a:defRPr>
      </a:lvl4pPr>
      <a:lvl5pPr marL="801688" indent="0" algn="l" defTabSz="914400" rtl="0" eaLnBrk="1" latinLnBrk="0" hangingPunct="1">
        <a:lnSpc>
          <a:spcPct val="95000"/>
        </a:lnSpc>
        <a:spcBef>
          <a:spcPts val="840"/>
        </a:spcBef>
        <a:buFont typeface="Arial" pitchFamily="34" charset="0"/>
        <a:buNone/>
        <a:defRPr lang="en-US" sz="1400" kern="1200" dirty="0">
          <a:solidFill>
            <a:srgbClr val="546568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isco.com/web/strategy/financial/ptnr_dms_fin.html#~Engage" TargetMode="External"/><Relationship Id="rId3" Type="http://schemas.openxmlformats.org/officeDocument/2006/relationships/slide" Target="slide12.xml"/><Relationship Id="rId7" Type="http://schemas.openxmlformats.org/officeDocument/2006/relationships/hyperlink" Target="http://www.cisco.com/web/strategy/financial/ptnr_dms_fin.html#~Prepare" TargetMode="External"/><Relationship Id="rId2" Type="http://schemas.openxmlformats.org/officeDocument/2006/relationships/slide" Target="slide9.xml"/><Relationship Id="rId1" Type="http://schemas.openxmlformats.org/officeDocument/2006/relationships/slideLayout" Target="../slideLayouts/slideLayout34.xml"/><Relationship Id="rId6" Type="http://schemas.openxmlformats.org/officeDocument/2006/relationships/hyperlink" Target="http://www.cisco.com/web/strategy/docs/manufacturing/sm_mktg_guide.pptx" TargetMode="External"/><Relationship Id="rId5" Type="http://schemas.openxmlformats.org/officeDocument/2006/relationships/slide" Target="slide10.xml"/><Relationship Id="rId4" Type="http://schemas.openxmlformats.org/officeDocument/2006/relationships/slide" Target="slide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sco.com/web/strategy/financial/ptnr_dms_fin.html#~Engage" TargetMode="External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sco.com/web/strategy/financial/ptnr_dms_fin.html#~Engage" TargetMode="External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isco.com/web/strategy/financial/ptnr_dms_fin.html#~Engage" TargetMode="External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sco.com/web/strategy/financial/ptnr_dms_fin.html#~Engage" TargetMode="External"/><Relationship Id="rId2" Type="http://schemas.openxmlformats.org/officeDocument/2006/relationships/slide" Target="slide19.xml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hyperlink" Target="http://www.cisco.com/web/strategy/financial/ptnr_dms_fin.html#~Engage" TargetMode="External"/><Relationship Id="rId2" Type="http://schemas.openxmlformats.org/officeDocument/2006/relationships/hyperlink" Target="http://www.cisco.com/web/strategy/financial/ptnr_dms_fin.html#~Prepare" TargetMode="External"/><Relationship Id="rId1" Type="http://schemas.openxmlformats.org/officeDocument/2006/relationships/slideLayout" Target="../slideLayouts/slideLayout11.xml"/><Relationship Id="rId6" Type="http://schemas.openxmlformats.org/officeDocument/2006/relationships/slide" Target="slide12.xml"/><Relationship Id="rId5" Type="http://schemas.openxmlformats.org/officeDocument/2006/relationships/slide" Target="slide11.xml"/><Relationship Id="rId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sco.com/web/strategy/docs/manufacturing/sm_mktg_guide.pptx" TargetMode="External"/><Relationship Id="rId2" Type="http://schemas.openxmlformats.org/officeDocument/2006/relationships/hyperlink" Target="http://www.cisco.com/web/strategy/financial/ptnr_dms_fin.html#~Engage" TargetMode="Externa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://www.cisco.com/web/strategy/education/vds_DMS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iscoet.com/solutionfrontpage.asp?sid=2" TargetMode="External"/><Relationship Id="rId7" Type="http://schemas.openxmlformats.org/officeDocument/2006/relationships/slide" Target="slide19.xml"/><Relationship Id="rId2" Type="http://schemas.openxmlformats.org/officeDocument/2006/relationships/hyperlink" Target="http://www.cisco.com/web/strategy/financial/ptnr_dms_fin.html#~Engage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://www.cisco.com/web/about/ac156/about_cisco_visiting_cisco_home.html" TargetMode="External"/><Relationship Id="rId5" Type="http://schemas.openxmlformats.org/officeDocument/2006/relationships/hyperlink" Target="http://www.cisco.com/web/partners/incentives_and_promotions/index.html" TargetMode="External"/><Relationship Id="rId4" Type="http://schemas.openxmlformats.org/officeDocument/2006/relationships/hyperlink" Target="http://www.cisco.com/web/strategy/financial/ptnr_dms_fin.html#~Pursue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37744" y="484632"/>
            <a:ext cx="8755128" cy="4372131"/>
          </a:xfrm>
          <a:prstGeom prst="rect">
            <a:avLst/>
          </a:prstGeom>
        </p:spPr>
        <p:txBody>
          <a:bodyPr vert="horz" lIns="82296" tIns="45720" rIns="82296" bIns="4572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-2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Cisco Digital</a:t>
            </a:r>
            <a:r>
              <a:rPr kumimoji="0" lang="en-US" sz="4000" b="0" i="0" u="none" strike="noStrike" kern="1200" cap="none" spc="-20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Media </a:t>
            </a:r>
            <a:r>
              <a:rPr kumimoji="0" lang="en-US" sz="4000" b="0" i="0" u="none" strike="noStrike" kern="1200" cap="none" spc="-2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for Financial Services</a:t>
            </a:r>
            <a:br>
              <a:rPr kumimoji="0" lang="en-US" sz="4000" b="0" i="0" u="none" strike="noStrike" kern="1200" cap="none" spc="-2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200" b="0" i="0" u="none" strike="noStrike" kern="1200" cap="none" spc="-20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Integrated Sales and Marketing Guide for Partners</a:t>
            </a:r>
            <a:endParaRPr kumimoji="0" lang="en-US" sz="3200" b="0" i="0" u="none" strike="noStrike" kern="1200" cap="none" spc="-2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78991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2140" y="1270415"/>
            <a:ext cx="85564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5F5F65"/>
                </a:solidFill>
              </a:rPr>
              <a:t>Profile your target prospects and identify key decision makers. Document prospects’ key challenges and business imperatives.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6796760" y="157049"/>
            <a:ext cx="2160567" cy="64633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Example</a:t>
            </a:r>
            <a:endParaRPr lang="en-US" sz="3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Target Audience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77950" y="2165096"/>
          <a:ext cx="8440614" cy="1815592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813538"/>
                <a:gridCol w="2813538"/>
                <a:gridCol w="2813538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Market Segment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aseline="0" dirty="0" smtClean="0"/>
                        <a:t>Size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Regions and/or Countries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Segment #1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</a:t>
                      </a: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of personnel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of customers</a:t>
                      </a:r>
                      <a:endParaRPr kumimoji="0" lang="en-US" sz="120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of  locations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TBD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Segment #2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of personnel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of customers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of locations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300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TBD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71854" y="4475480"/>
          <a:ext cx="8467347" cy="1238504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822449"/>
                <a:gridCol w="2822449"/>
                <a:gridCol w="2822449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1438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Target Decision Makers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1438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Functional Area</a:t>
                      </a:r>
                      <a:b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</a:b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and Responsibilities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1438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Challenges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Target #1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TBD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TBD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Target #2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TBD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TBD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021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2140" y="1270415"/>
            <a:ext cx="85564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5F5F65"/>
                </a:solidFill>
              </a:rPr>
              <a:t>For each competitor, identify strengths, weaknesses, and your competitive advantage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6796760" y="157049"/>
            <a:ext cx="2160567" cy="64633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Example</a:t>
            </a:r>
            <a:endParaRPr lang="en-US" sz="3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Competitive Positioning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77950" y="1787144"/>
          <a:ext cx="8440613" cy="284988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450850"/>
                <a:gridCol w="2329921"/>
                <a:gridCol w="2329921"/>
                <a:gridCol w="2329921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1438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Competitor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1438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Strengths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1438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Weaknesses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1438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Your Competitive Advantage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Competitor #1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Strength #1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Strength #2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Etc.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Weakness #1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Weakness #2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Etc.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Advantage #1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Advantage #2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Etc.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  <a:defRPr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Competitor #2</a:t>
                      </a:r>
                      <a:endParaRPr kumimoji="0" lang="en-GB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Strength #1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Strength #2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Etc.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Weakness #1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Weakness #2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Etc.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Advantage #1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Advantage #2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Etc.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  <a:defRPr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Competitor #3</a:t>
                      </a:r>
                      <a:endParaRPr kumimoji="0" lang="en-GB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Strength #1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Strength #2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Etc.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Weakness #1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Weakness #2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Etc.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Advantage #1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Advantage #2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Etc.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021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2140" y="1270415"/>
            <a:ext cx="85564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5F5F65"/>
                </a:solidFill>
              </a:rPr>
              <a:t>Develop differentiated messaging, defining and mapping your offerings to prospects’ imperatives. Validate messaging with a few key prospects or existing customers. </a:t>
            </a:r>
            <a:endParaRPr lang="en-US" sz="14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6796760" y="157049"/>
            <a:ext cx="2160567" cy="64633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Example</a:t>
            </a:r>
            <a:endParaRPr lang="en-US" sz="3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Prospect Needs, Key Messages, Offerings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77950" y="2189480"/>
          <a:ext cx="8440614" cy="2583688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813538"/>
                <a:gridCol w="2813538"/>
                <a:gridCol w="2813538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1438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Prospect Imperatives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1438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Key Messages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1438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Key Offerings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Prospect Imperative #1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Message #1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Message #2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Etc.</a:t>
                      </a: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Offering #1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Offering #2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Etc.</a:t>
                      </a: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Prospect Imperative #2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Message #1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Message #2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Etc.</a:t>
                      </a: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Offering #1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Offering #2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Etc.</a:t>
                      </a: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Prospect Imperative #3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Message #1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Message #2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Etc.</a:t>
                      </a: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Offering #1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Offering #2</a:t>
                      </a:r>
                    </a:p>
                    <a:p>
                      <a:pPr marL="176213" marR="0" lvl="0" indent="-176213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Etc.</a:t>
                      </a: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021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2140" y="1270415"/>
            <a:ext cx="85564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5F5F65"/>
                </a:solidFill>
              </a:rPr>
              <a:t>Map out detailed tasks to execute your marketing campaign. Here are some ideas to get you started. 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6796760" y="157049"/>
            <a:ext cx="2160567" cy="64633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Example</a:t>
            </a:r>
            <a:endParaRPr lang="en-US" sz="3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12-Week Sample Sales and Marketing Plan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57809" y="1728300"/>
          <a:ext cx="8460756" cy="2996692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874644"/>
                <a:gridCol w="874644"/>
                <a:gridCol w="67114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Phase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Week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Deliverable/Activity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Prepare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1-2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accent1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Document sales and marketing 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hlinkClick r:id="rId2" action="ppaction://hlinksldjump"/>
                        </a:rPr>
                        <a:t>goals, strategy, and success metrics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.</a:t>
                      </a:r>
                      <a:endParaRPr kumimoji="0" lang="en-GB" sz="140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accent1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Conduct competitive analysis; finalize </a:t>
                      </a:r>
                      <a:r>
                        <a:rPr kumimoji="0" lang="en-GB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3" action="ppaction://hlinksldjump"/>
                        </a:rPr>
                        <a:t>key messages</a:t>
                      </a:r>
                      <a:r>
                        <a:rPr kumimoji="0" lang="en-GB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and </a:t>
                      </a:r>
                      <a:r>
                        <a:rPr kumimoji="0" lang="en-GB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4" action="ppaction://hlinksldjump"/>
                        </a:rPr>
                        <a:t>competitive positioning</a:t>
                      </a:r>
                      <a:r>
                        <a:rPr kumimoji="0" lang="en-GB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 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accent1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Determine </a:t>
                      </a: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hlinkClick r:id="rId5" action="ppaction://hlinksldjump"/>
                        </a:rPr>
                        <a:t>target prospects</a:t>
                      </a: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and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create prospect lists (in-house or purchased lists). 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accent1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Create presence on </a:t>
                      </a: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hlinkClick r:id="rId6"/>
                        </a:rPr>
                        <a:t>social media </a:t>
                      </a: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websites such as </a:t>
                      </a:r>
                      <a:r>
                        <a:rPr kumimoji="0" lang="en-GB" sz="140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Facebook</a:t>
                      </a: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, LinkedIn, and Twitter to gather customer insights and build community. </a:t>
                      </a:r>
                      <a:endParaRPr kumimoji="0" lang="en-US" sz="140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accent1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Customize sales tools, such as 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hlinkClick r:id="rId7"/>
                        </a:rPr>
                        <a:t>sales training materials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and a 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hlinkClick r:id="rId8"/>
                        </a:rPr>
                        <a:t>call guide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.</a:t>
                      </a:r>
                      <a:endParaRPr kumimoji="0" lang="en-GB" sz="140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accent1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Update </a:t>
                      </a: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hlinkClick r:id="rId8"/>
                        </a:rPr>
                        <a:t>presentations and collateral</a:t>
                      </a: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(such as brochures).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accent1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Update company </a:t>
                      </a: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website, incorporating videos </a:t>
                      </a: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and search engine optimization.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accent1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Create campaign web banners and landing page with promotional offer.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accent1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021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2140" y="1270415"/>
            <a:ext cx="85564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5F5F65"/>
                </a:solidFill>
              </a:rPr>
              <a:t>Map out detailed tasks to execute your marketing campaign. Here are some ideas to get you started. 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6796760" y="157049"/>
            <a:ext cx="2160567" cy="64633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Example</a:t>
            </a:r>
            <a:endParaRPr lang="en-US" sz="3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12-Week Sample Sales and Marketing Plan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57809" y="1728300"/>
          <a:ext cx="8460756" cy="25349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874644"/>
                <a:gridCol w="874644"/>
                <a:gridCol w="67114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Phase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Week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Deliverable/Activity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Prepare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3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Hold sales training session to review campaign and key messages. Inform team of key dates and milestones.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Determine seminar and/or webcast topic and secure speakers.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Update campaign web banners and landing page with seminar/webcast registration information.</a:t>
                      </a:r>
                      <a:endParaRPr kumimoji="0" lang="en-US" sz="140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If holding a seminar, secure a venue.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Create seminar/webcast invitation direct mail or email. 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hlinkClick r:id="rId2"/>
                        </a:rPr>
                        <a:t>Use templates provided and co-brand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.</a:t>
                      </a:r>
                      <a:endParaRPr kumimoji="0" lang="en-US" sz="140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021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2140" y="1270415"/>
            <a:ext cx="85564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5F5F65"/>
                </a:solidFill>
              </a:rPr>
              <a:t>Map out detailed tasks to execute your marketing campaign. Here are some ideas to get you started. 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6796760" y="157049"/>
            <a:ext cx="2160567" cy="64633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Example</a:t>
            </a:r>
            <a:endParaRPr lang="en-US" sz="3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12-Week Sample Sales and Marketing Plan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57809" y="1728300"/>
          <a:ext cx="8460756" cy="209143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874644"/>
                <a:gridCol w="874644"/>
                <a:gridCol w="67114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Phase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Week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Deliverable/Activity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Engage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4-5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Distribute direct mail and/or email invitation. 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</a:rPr>
                        <a:t>Update social media websites to promote your upcoming events and maintain dialogue with customers. </a:t>
                      </a:r>
                      <a:endParaRPr kumimoji="0" lang="en-US" sz="140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Develop seminar or webcast presentation. A number of </a:t>
                      </a: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"/>
                        </a:rPr>
                        <a:t>presentations</a:t>
                      </a: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are available for your use.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Begin telemarketing calls using the 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hlinkClick r:id="rId2"/>
                        </a:rPr>
                        <a:t>call guide</a:t>
                      </a: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021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2140" y="1270415"/>
            <a:ext cx="85564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5F5F65"/>
                </a:solidFill>
              </a:rPr>
              <a:t>Map out detailed tasks to execute your marketing campaign. Here are some ideas to get you started. 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6796760" y="157049"/>
            <a:ext cx="2160567" cy="64633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Example</a:t>
            </a:r>
            <a:endParaRPr lang="en-US" sz="3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12-Week Sample Sales and Marketing Plan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57809" y="1728300"/>
          <a:ext cx="8460756" cy="2515108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874644"/>
                <a:gridCol w="874644"/>
                <a:gridCol w="67114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Phase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Week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Deliverable/Activity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Engage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6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Create customer video testimonials and upload to website, YouTube, and/or </a:t>
                      </a:r>
                      <a:r>
                        <a:rPr kumimoji="0" lang="en-GB" sz="140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Facebook</a:t>
                      </a: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page if available.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Determine Q&amp;A seed and evaluation questions.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Conduct seminar/webcast dry run with speakers, moderator, and question managers.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Begin telemarketing calls to encourage additional registrations.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If holding seminar, confirm catering and audio-visual requirements.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Distribute </a:t>
                      </a: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"/>
                        </a:rPr>
                        <a:t>reminder emails</a:t>
                      </a: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to target prospects 1 week prior to the event.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40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021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2140" y="1270415"/>
            <a:ext cx="85564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5F5F65"/>
                </a:solidFill>
              </a:rPr>
              <a:t>Map out detailed tasks to execute your marketing campaign. Here are some ideas to get you started. 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6796760" y="157049"/>
            <a:ext cx="2160567" cy="64633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Example</a:t>
            </a:r>
            <a:endParaRPr lang="en-US" sz="3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12-Week Sample Sales and Marketing Plan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57809" y="1728300"/>
          <a:ext cx="8460756" cy="1830832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874644"/>
                <a:gridCol w="874644"/>
                <a:gridCol w="67114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Phase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Week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Deliverable/Activity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Engage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7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Finalize evaluation form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accent1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Conduct seminar, track attendees, and summarize evaluations.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accent1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84" charset="-128"/>
                          <a:cs typeface="ＭＳ Ｐゴシック" pitchFamily="84" charset="-128"/>
                        </a:rPr>
                        <a:t>Use social media websites to conduct live Q&amp;A, and allow customers to share feedback on the seminar or webcast.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accent1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84" charset="-128"/>
                          <a:cs typeface="ＭＳ Ｐゴシック" pitchFamily="84" charset="-128"/>
                        </a:rPr>
                        <a:t>Post event recording, if available, on company and social media websites. 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GB" sz="140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021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2140" y="1270415"/>
            <a:ext cx="85564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5F5F65"/>
                </a:solidFill>
              </a:rPr>
              <a:t>Map out detailed tasks to execute your marketing campaign. Here are some ideas to get you started. 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6796760" y="157049"/>
            <a:ext cx="2160567" cy="64633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Example</a:t>
            </a:r>
            <a:endParaRPr lang="en-US" sz="3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12-Week Sample Sales and Marketing Plan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57809" y="1728300"/>
          <a:ext cx="8460756" cy="3787648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874644"/>
                <a:gridCol w="874644"/>
                <a:gridCol w="67114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Phase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Week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Deliverable/Activity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Pursue and Close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8-9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Develop campaign </a:t>
                      </a: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2" action="ppaction://hlinksldjump"/>
                        </a:rPr>
                        <a:t>metrics report</a:t>
                      </a: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on registrations, attendees, satisfaction ratings, leads, prospect meetings scheduled, and recommendations for next campaign.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Send follow-up </a:t>
                      </a:r>
                      <a:r>
                        <a:rPr kumimoji="0" lang="en-GB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hlinkClick r:id="rId3"/>
                        </a:rPr>
                        <a:t>email communications</a:t>
                      </a:r>
                      <a:r>
                        <a:rPr kumimoji="0" lang="en-GB" sz="14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to prospects after the event.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ＭＳ Ｐゴシック" pitchFamily="84" charset="-128"/>
                          <a:cs typeface="ＭＳ Ｐゴシック" pitchFamily="84" charset="-128"/>
                        </a:rPr>
                        <a:t>Follow-up on leads from the event.</a:t>
                      </a: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10-11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Visit or call priority leads from the event using the </a:t>
                      </a: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hlinkClick r:id="rId3"/>
                        </a:rPr>
                        <a:t>call guide</a:t>
                      </a: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.</a:t>
                      </a:r>
                      <a:endParaRPr kumimoji="0" lang="en-GB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Conduct briefings with leads, using </a:t>
                      </a: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hlinkClick r:id="rId3"/>
                        </a:rPr>
                        <a:t>business and technical decision maker presentations</a:t>
                      </a: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.</a:t>
                      </a:r>
                      <a:endParaRPr kumimoji="0" lang="en-GB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11-12</a:t>
                      </a:r>
                      <a:endParaRPr lang="en-US" sz="1400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accent1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Begin closing priority leads. </a:t>
                      </a:r>
                      <a:endParaRPr kumimoji="0" lang="en-US" sz="140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Call secondary leads using the </a:t>
                      </a: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hlinkClick r:id="rId3"/>
                        </a:rPr>
                        <a:t>call guide</a:t>
                      </a: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, and schedule follow-up meetings.</a:t>
                      </a:r>
                      <a:endParaRPr kumimoji="0" lang="en-GB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accent1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4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Begin next sales and marketing plan, building on best practices and lessons learned.</a:t>
                      </a:r>
                      <a:endParaRPr kumimoji="0" lang="en-GB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096D6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lang="en-US" sz="1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021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2140" y="1270415"/>
            <a:ext cx="85564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5F5F65"/>
                </a:solidFill>
              </a:rPr>
              <a:t>Measure the effectiveness of your campaign against objectives.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6796760" y="157049"/>
            <a:ext cx="2160567" cy="64633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Example</a:t>
            </a:r>
            <a:endParaRPr lang="en-US" sz="3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Results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77950" y="1726184"/>
          <a:ext cx="8440614" cy="299212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719074"/>
                <a:gridCol w="3360770"/>
                <a:gridCol w="3360770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Objectives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aseline="0" dirty="0" smtClean="0"/>
                        <a:t>Target Metrics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Actual Metrics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Drive revenue growth </a:t>
                      </a: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/>
                      </a:r>
                      <a:b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by X%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pitchFamily="84" charset="-128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prospects attending the </a:t>
                      </a:r>
                      <a:r>
                        <a:rPr kumimoji="0" lang="en-GB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marketing event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qualified leads delivered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prospect meetings booked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of opportunities identified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of deals closed</a:t>
                      </a:r>
                      <a:endParaRPr kumimoji="0" lang="en-GB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pitchFamily="84" charset="-128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prospects attending the </a:t>
                      </a:r>
                      <a:r>
                        <a:rPr kumimoji="0" lang="en-GB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marketing event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qualified leads delivered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prospect meetings booked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of opportunities identified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of deals closed</a:t>
                      </a:r>
                      <a:endParaRPr kumimoji="0" lang="en-GB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pitchFamily="84" charset="-128"/>
                        <a:cs typeface="Arial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Grow </a:t>
                      </a: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average opportunity </a:t>
                      </a:r>
                      <a:r>
                        <a:rPr kumimoji="0" lang="en-US" sz="12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size </a:t>
                      </a: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by X%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pitchFamily="84" charset="-128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prospects attending the </a:t>
                      </a:r>
                      <a:r>
                        <a:rPr kumimoji="0" lang="en-GB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marketing event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qualified leads delivered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prospect meetings booked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of opportunities identified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of deals closed</a:t>
                      </a: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pitchFamily="84" charset="-128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prospects attending the </a:t>
                      </a:r>
                      <a:r>
                        <a:rPr kumimoji="0" lang="en-GB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marketing event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qualified leads delivered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prospect meetings booked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of opportunities identified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of deals closed</a:t>
                      </a: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pitchFamily="84" charset="-128"/>
                        <a:cs typeface="Arial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71852" y="4975352"/>
          <a:ext cx="8446710" cy="111252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4223355"/>
                <a:gridCol w="4223355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1438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Best Practices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1438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84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Lessons Learned (Areas for  Improvement)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TBD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TBD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119063" marR="0" lvl="0" indent="-119063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TBD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TBD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84" charset="0"/>
                        <a:ea typeface="ＭＳ Ｐゴシック" pitchFamily="84" charset="-128"/>
                        <a:cs typeface="ＭＳ Ｐゴシック" pitchFamily="84" charset="-128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021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 of the Integrated Plan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Develop a compelling, validated go-to-market message that reflects your offerings for digital media in the financial services market.</a:t>
            </a:r>
          </a:p>
          <a:p>
            <a:r>
              <a:rPr lang="en-US" dirty="0" smtClean="0"/>
              <a:t>Create awareness for your business and your Cisco offerings.</a:t>
            </a:r>
          </a:p>
          <a:p>
            <a:r>
              <a:rPr lang="en-US" dirty="0" smtClean="0"/>
              <a:t>Build solid, lasting business relationships with your prospects, to help to develop pipeline and achieve revenue targets.</a:t>
            </a:r>
          </a:p>
          <a:p>
            <a:r>
              <a:rPr lang="en-US" dirty="0" smtClean="0"/>
              <a:t>Strengthen existing relationships with customers and develop additional sales opportunities.</a:t>
            </a:r>
          </a:p>
          <a:p>
            <a:r>
              <a:rPr lang="en-US" dirty="0" smtClean="0"/>
              <a:t>Create an integrated, measurable sales and marketing program that helps to deliver a tangible sales pipeline.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Strategy for the Integrated Plan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An integrated marketing and sales program focused on building relationships and moving prospects through the buying cycle, from awareness and interest to demand.</a:t>
            </a:r>
          </a:p>
          <a:p>
            <a:r>
              <a:rPr lang="en-US" dirty="0" smtClean="0"/>
              <a:t>A strategic demand-generation program integrated with sales engagement and enablement.</a:t>
            </a:r>
          </a:p>
          <a:p>
            <a:r>
              <a:rPr lang="en-US" dirty="0" smtClean="0"/>
              <a:t>A program to optimize reach into existing customers as well as to target new customers.</a:t>
            </a:r>
          </a:p>
          <a:p>
            <a:r>
              <a:rPr lang="en-US" dirty="0" smtClean="0"/>
              <a:t>A vertical focus (financial services), to address relevant business issues for non-IT decision makers.</a:t>
            </a:r>
          </a:p>
          <a:p>
            <a:r>
              <a:rPr lang="en-US" dirty="0" smtClean="0"/>
              <a:t>Tangible ROI, tracked by company and individual, that can be measured at regular intervals throughout the program to determine the value marketing has returned to the business.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3"/>
          <p:cNvSpPr>
            <a:spLocks noChangeArrowheads="1"/>
          </p:cNvSpPr>
          <p:nvPr/>
        </p:nvSpPr>
        <p:spPr bwMode="auto">
          <a:xfrm>
            <a:off x="268182" y="1796591"/>
            <a:ext cx="2346325" cy="1591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124" tIns="41061" rIns="82124" bIns="41061" anchor="ctr">
            <a:prstTxWarp prst="textNoShape">
              <a:avLst/>
            </a:prstTxWarp>
            <a:spAutoFit/>
          </a:bodyPr>
          <a:lstStyle/>
          <a:p>
            <a:pPr defTabSz="814388"/>
            <a:endParaRPr lang="en-GB" sz="1400" dirty="0" smtClean="0"/>
          </a:p>
          <a:p>
            <a:pPr marL="112713" indent="-112713" defTabSz="814388">
              <a:buFont typeface="Arial"/>
              <a:buChar char="•"/>
            </a:pPr>
            <a:r>
              <a:rPr lang="en-GB" sz="1400" dirty="0"/>
              <a:t>Build </a:t>
            </a:r>
            <a:r>
              <a:rPr lang="en-GB" sz="1400" dirty="0" smtClean="0"/>
              <a:t>Your Practice</a:t>
            </a:r>
          </a:p>
          <a:p>
            <a:pPr marL="112713" indent="-112713" defTabSz="814388">
              <a:buFont typeface="Arial"/>
              <a:buChar char="•"/>
            </a:pPr>
            <a:r>
              <a:rPr lang="en-GB" sz="1400" dirty="0" smtClean="0"/>
              <a:t>Understand the Market </a:t>
            </a:r>
          </a:p>
          <a:p>
            <a:pPr marL="112713" indent="-112713" defTabSz="814388">
              <a:buFont typeface="Arial"/>
              <a:buChar char="•"/>
            </a:pPr>
            <a:r>
              <a:rPr lang="en-GB" sz="1400" dirty="0" smtClean="0"/>
              <a:t>Develop Messaging</a:t>
            </a:r>
          </a:p>
          <a:p>
            <a:pPr marL="112713" indent="-112713" defTabSz="814388">
              <a:buFont typeface="Arial"/>
              <a:buChar char="•"/>
            </a:pPr>
            <a:r>
              <a:rPr lang="en-GB" sz="1400" dirty="0" smtClean="0"/>
              <a:t>Tailor Content</a:t>
            </a:r>
          </a:p>
          <a:p>
            <a:pPr marL="112713" indent="-112713" defTabSz="814388">
              <a:buFont typeface="Arial"/>
              <a:buChar char="•"/>
            </a:pPr>
            <a:r>
              <a:rPr lang="en-GB" sz="1400" dirty="0" smtClean="0"/>
              <a:t>Train Sales</a:t>
            </a:r>
          </a:p>
          <a:p>
            <a:pPr defTabSz="814388"/>
            <a:endParaRPr lang="en-GB" sz="1400" dirty="0"/>
          </a:p>
        </p:txBody>
      </p:sp>
      <p:sp>
        <p:nvSpPr>
          <p:cNvPr id="45067" name="Rectangle 13"/>
          <p:cNvSpPr>
            <a:spLocks noChangeArrowheads="1"/>
          </p:cNvSpPr>
          <p:nvPr/>
        </p:nvSpPr>
        <p:spPr bwMode="auto">
          <a:xfrm>
            <a:off x="6953200" y="2969242"/>
            <a:ext cx="1865363" cy="729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124" tIns="41061" rIns="82124" bIns="41061" anchor="ctr">
            <a:prstTxWarp prst="textNoShape">
              <a:avLst/>
            </a:prstTxWarp>
            <a:spAutoFit/>
          </a:bodyPr>
          <a:lstStyle/>
          <a:p>
            <a:pPr marL="112713" indent="-112713" defTabSz="814388">
              <a:buFont typeface="Arial"/>
              <a:buChar char="•"/>
            </a:pPr>
            <a:r>
              <a:rPr lang="en-GB" sz="1400" dirty="0" smtClean="0"/>
              <a:t>Drive Awareness</a:t>
            </a:r>
            <a:endParaRPr lang="en-GB" sz="1400" dirty="0"/>
          </a:p>
          <a:p>
            <a:pPr marL="112713" indent="-112713" defTabSz="814388">
              <a:buFont typeface="Arial"/>
              <a:buChar char="•"/>
            </a:pPr>
            <a:r>
              <a:rPr lang="en-GB" sz="1400" dirty="0" smtClean="0"/>
              <a:t>Accelerate Demand</a:t>
            </a:r>
            <a:endParaRPr lang="en-GB" sz="1400" dirty="0"/>
          </a:p>
          <a:p>
            <a:pPr marL="112713" indent="-112713" defTabSz="814388">
              <a:buFont typeface="Arial"/>
              <a:buChar char="•"/>
            </a:pPr>
            <a:r>
              <a:rPr lang="en-GB" sz="1400" dirty="0" smtClean="0"/>
              <a:t>Build Credibility</a:t>
            </a:r>
          </a:p>
        </p:txBody>
      </p:sp>
      <p:sp>
        <p:nvSpPr>
          <p:cNvPr id="45095" name="Rectangle 13"/>
          <p:cNvSpPr>
            <a:spLocks noChangeArrowheads="1"/>
          </p:cNvSpPr>
          <p:nvPr/>
        </p:nvSpPr>
        <p:spPr bwMode="auto">
          <a:xfrm>
            <a:off x="573025" y="4623102"/>
            <a:ext cx="2900212" cy="1375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2124" tIns="41061" rIns="82124" bIns="41061" anchor="ctr">
            <a:prstTxWarp prst="textNoShape">
              <a:avLst/>
            </a:prstTxWarp>
            <a:spAutoFit/>
          </a:bodyPr>
          <a:lstStyle/>
          <a:p>
            <a:pPr marL="112713" indent="-112713" defTabSz="814388">
              <a:buFont typeface="Arial"/>
              <a:buChar char="•"/>
            </a:pPr>
            <a:r>
              <a:rPr lang="en-GB" sz="1400" dirty="0" smtClean="0"/>
              <a:t>Call Leads</a:t>
            </a:r>
            <a:endParaRPr lang="en-GB" sz="1400" dirty="0"/>
          </a:p>
          <a:p>
            <a:pPr marL="112713" indent="-112713" defTabSz="814388">
              <a:buFont typeface="Arial"/>
              <a:buChar char="•"/>
            </a:pPr>
            <a:r>
              <a:rPr lang="en-GB" sz="1400" dirty="0" smtClean="0"/>
              <a:t>Demonstrate Solutions</a:t>
            </a:r>
          </a:p>
          <a:p>
            <a:pPr marL="112713" indent="-112713" defTabSz="814388">
              <a:buFont typeface="Arial"/>
              <a:buChar char="•"/>
            </a:pPr>
            <a:r>
              <a:rPr lang="en-GB" sz="1400" dirty="0" smtClean="0"/>
              <a:t>Offer Promotions and Incentives</a:t>
            </a:r>
            <a:endParaRPr lang="en-GB" sz="1400" dirty="0"/>
          </a:p>
          <a:p>
            <a:pPr marL="112713" indent="-112713" defTabSz="814388">
              <a:buFont typeface="Arial"/>
              <a:buChar char="•"/>
            </a:pPr>
            <a:r>
              <a:rPr lang="en-GB" sz="1400" dirty="0" smtClean="0"/>
              <a:t>Hold Executive Briefings</a:t>
            </a:r>
          </a:p>
          <a:p>
            <a:pPr marL="112713" indent="-112713" defTabSz="814388">
              <a:buFont typeface="Arial"/>
              <a:buChar char="•"/>
            </a:pPr>
            <a:r>
              <a:rPr lang="en-GB" sz="1400" dirty="0"/>
              <a:t>Build </a:t>
            </a:r>
            <a:r>
              <a:rPr lang="en-GB" sz="1400" dirty="0" smtClean="0"/>
              <a:t>a Proposal</a:t>
            </a:r>
            <a:endParaRPr lang="en-GB" sz="1400" dirty="0"/>
          </a:p>
          <a:p>
            <a:pPr marL="112713" indent="-112713" defTabSz="814388">
              <a:buFont typeface="Arial"/>
              <a:buChar char="•"/>
            </a:pPr>
            <a:r>
              <a:rPr lang="en-GB" sz="1400" dirty="0" smtClean="0"/>
              <a:t>Measure Results</a:t>
            </a:r>
          </a:p>
        </p:txBody>
      </p:sp>
      <p:sp>
        <p:nvSpPr>
          <p:cNvPr id="31" name="Oval 30"/>
          <p:cNvSpPr/>
          <p:nvPr/>
        </p:nvSpPr>
        <p:spPr>
          <a:xfrm>
            <a:off x="2781300" y="1898369"/>
            <a:ext cx="3589044" cy="3589044"/>
          </a:xfrm>
          <a:prstGeom prst="ellipse">
            <a:avLst/>
          </a:prstGeom>
          <a:noFill/>
          <a:ln w="88900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3723119" y="4648853"/>
            <a:ext cx="1333500" cy="1700212"/>
            <a:chOff x="3001" y="1073"/>
            <a:chExt cx="840" cy="1071"/>
          </a:xfrm>
        </p:grpSpPr>
        <p:sp>
          <p:nvSpPr>
            <p:cNvPr id="33" name="AutoShape 25"/>
            <p:cNvSpPr>
              <a:spLocks noChangeArrowheads="1"/>
            </p:cNvSpPr>
            <p:nvPr/>
          </p:nvSpPr>
          <p:spPr bwMode="ltGray">
            <a:xfrm>
              <a:off x="3001" y="1073"/>
              <a:ext cx="840" cy="840"/>
            </a:xfrm>
            <a:prstGeom prst="roundRect">
              <a:avLst>
                <a:gd name="adj" fmla="val 5907"/>
              </a:avLst>
            </a:prstGeom>
            <a:gradFill rotWithShape="1">
              <a:gsLst>
                <a:gs pos="0">
                  <a:srgbClr val="B21A1A"/>
                </a:gs>
                <a:gs pos="100000">
                  <a:srgbClr val="4F0C0C"/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4" name="AutoShape 26"/>
            <p:cNvSpPr>
              <a:spLocks noChangeArrowheads="1"/>
            </p:cNvSpPr>
            <p:nvPr/>
          </p:nvSpPr>
          <p:spPr bwMode="ltGray">
            <a:xfrm>
              <a:off x="3023" y="1095"/>
              <a:ext cx="797" cy="341"/>
            </a:xfrm>
            <a:prstGeom prst="roundRect">
              <a:avLst>
                <a:gd name="adj" fmla="val 9972"/>
              </a:avLst>
            </a:prstGeom>
            <a:gradFill rotWithShape="1">
              <a:gsLst>
                <a:gs pos="0">
                  <a:srgbClr val="FFFFFF">
                    <a:alpha val="5199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5" name="AutoShape 27"/>
            <p:cNvSpPr>
              <a:spLocks noChangeArrowheads="1"/>
            </p:cNvSpPr>
            <p:nvPr/>
          </p:nvSpPr>
          <p:spPr bwMode="ltGray">
            <a:xfrm>
              <a:off x="3005" y="1853"/>
              <a:ext cx="832" cy="291"/>
            </a:xfrm>
            <a:prstGeom prst="roundRect">
              <a:avLst>
                <a:gd name="adj" fmla="val 22380"/>
              </a:avLst>
            </a:prstGeom>
            <a:gradFill rotWithShape="1">
              <a:gsLst>
                <a:gs pos="0">
                  <a:srgbClr val="B21A1A">
                    <a:alpha val="29999"/>
                  </a:srgbClr>
                </a:gs>
                <a:gs pos="100000">
                  <a:srgbClr val="520C0C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lIns="82124" tIns="41061" rIns="82124" bIns="41061" anchor="ctr">
              <a:prstTxWarp prst="textNoShape">
                <a:avLst/>
              </a:prstTxWarp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6" name="Text Box 28"/>
            <p:cNvSpPr txBox="1">
              <a:spLocks noChangeArrowheads="1"/>
            </p:cNvSpPr>
            <p:nvPr/>
          </p:nvSpPr>
          <p:spPr bwMode="ltGray">
            <a:xfrm>
              <a:off x="3117" y="1368"/>
              <a:ext cx="608" cy="28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000000"/>
              </a:outerShdw>
            </a:effectLst>
          </p:spPr>
          <p:txBody>
            <a:bodyPr lIns="0" tIns="0" rIns="0" bIns="0" anchor="ctr" anchorCtr="1">
              <a:spAutoFit/>
            </a:bodyPr>
            <a:lstStyle/>
            <a:p>
              <a:pPr algn="ctr" defTabSz="814388" eaLnBrk="0" hangingPunct="0">
                <a:lnSpc>
                  <a:spcPct val="90000"/>
                </a:lnSpc>
                <a:defRPr/>
              </a:pPr>
              <a:r>
                <a:rPr lang="en-US" sz="1600" dirty="0" smtClean="0">
                  <a:solidFill>
                    <a:srgbClr val="FFFFFF"/>
                  </a:solidFill>
                  <a:latin typeface="Arial" charset="0"/>
                  <a:ea typeface="+mn-ea"/>
                  <a:cs typeface="+mn-cs"/>
                </a:rPr>
                <a:t>Pursue and Close</a:t>
              </a:r>
              <a:endParaRPr lang="en-US" sz="1600" dirty="0">
                <a:solidFill>
                  <a:srgbClr val="FFFFFF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8" name="AutoShape 29"/>
            <p:cNvSpPr>
              <a:spLocks noChangeArrowheads="1"/>
            </p:cNvSpPr>
            <p:nvPr/>
          </p:nvSpPr>
          <p:spPr bwMode="ltGray">
            <a:xfrm rot="10800000">
              <a:off x="3023" y="1766"/>
              <a:ext cx="797" cy="130"/>
            </a:xfrm>
            <a:prstGeom prst="roundRect">
              <a:avLst>
                <a:gd name="adj" fmla="val 28463"/>
              </a:avLst>
            </a:prstGeom>
            <a:gradFill rotWithShape="1">
              <a:gsLst>
                <a:gs pos="0">
                  <a:srgbClr val="FFFFFF">
                    <a:alpha val="2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 rot="10800000">
              <a:prstTxWarp prst="textNoShape">
                <a:avLst/>
              </a:prstTxWarp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" name="Group 38"/>
          <p:cNvGrpSpPr/>
          <p:nvPr/>
        </p:nvGrpSpPr>
        <p:grpSpPr>
          <a:xfrm>
            <a:off x="5709969" y="4652842"/>
            <a:ext cx="419091" cy="440750"/>
            <a:chOff x="5702653" y="4652842"/>
            <a:chExt cx="419091" cy="440750"/>
          </a:xfrm>
        </p:grpSpPr>
        <p:sp>
          <p:nvSpPr>
            <p:cNvPr id="40" name="Chevron 39"/>
            <p:cNvSpPr/>
            <p:nvPr/>
          </p:nvSpPr>
          <p:spPr>
            <a:xfrm rot="8060879">
              <a:off x="5702653" y="4712592"/>
              <a:ext cx="381000" cy="381000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</a:endParaRPr>
            </a:p>
          </p:txBody>
        </p:sp>
        <p:sp>
          <p:nvSpPr>
            <p:cNvPr id="42" name="Chevron 41"/>
            <p:cNvSpPr/>
            <p:nvPr/>
          </p:nvSpPr>
          <p:spPr>
            <a:xfrm rot="8060879">
              <a:off x="5740744" y="4652842"/>
              <a:ext cx="381000" cy="381000"/>
            </a:xfrm>
            <a:prstGeom prst="chevro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</a:endParaRPr>
            </a:p>
          </p:txBody>
        </p:sp>
        <p:cxnSp>
          <p:nvCxnSpPr>
            <p:cNvPr id="43" name="Straight Connector 42"/>
            <p:cNvCxnSpPr>
              <a:stCxn id="40" idx="1"/>
            </p:cNvCxnSpPr>
            <p:nvPr/>
          </p:nvCxnSpPr>
          <p:spPr>
            <a:xfrm flipV="1">
              <a:off x="5893153" y="4769512"/>
              <a:ext cx="112624" cy="133580"/>
            </a:xfrm>
            <a:prstGeom prst="line">
              <a:avLst/>
            </a:prstGeom>
            <a:ln w="889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43"/>
          <p:cNvGrpSpPr/>
          <p:nvPr/>
        </p:nvGrpSpPr>
        <p:grpSpPr>
          <a:xfrm rot="7388878">
            <a:off x="2665757" y="4004773"/>
            <a:ext cx="419091" cy="440750"/>
            <a:chOff x="5702653" y="4652842"/>
            <a:chExt cx="419091" cy="440750"/>
          </a:xfrm>
        </p:grpSpPr>
        <p:sp>
          <p:nvSpPr>
            <p:cNvPr id="46" name="Chevron 45"/>
            <p:cNvSpPr/>
            <p:nvPr/>
          </p:nvSpPr>
          <p:spPr>
            <a:xfrm rot="8060879">
              <a:off x="5702653" y="4712592"/>
              <a:ext cx="381000" cy="381000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</a:endParaRPr>
            </a:p>
          </p:txBody>
        </p:sp>
        <p:sp>
          <p:nvSpPr>
            <p:cNvPr id="47" name="Chevron 46"/>
            <p:cNvSpPr/>
            <p:nvPr/>
          </p:nvSpPr>
          <p:spPr>
            <a:xfrm rot="8060879">
              <a:off x="5740744" y="4652842"/>
              <a:ext cx="381000" cy="381000"/>
            </a:xfrm>
            <a:prstGeom prst="chevro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</a:endParaRPr>
            </a:p>
          </p:txBody>
        </p:sp>
        <p:cxnSp>
          <p:nvCxnSpPr>
            <p:cNvPr id="48" name="Straight Connector 47"/>
            <p:cNvCxnSpPr>
              <a:stCxn id="46" idx="1"/>
            </p:cNvCxnSpPr>
            <p:nvPr/>
          </p:nvCxnSpPr>
          <p:spPr>
            <a:xfrm flipV="1">
              <a:off x="5893153" y="4769512"/>
              <a:ext cx="112624" cy="133580"/>
            </a:xfrm>
            <a:prstGeom prst="line">
              <a:avLst/>
            </a:prstGeom>
            <a:ln w="889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8"/>
          <p:cNvGrpSpPr/>
          <p:nvPr/>
        </p:nvGrpSpPr>
        <p:grpSpPr>
          <a:xfrm rot="15121614">
            <a:off x="5033025" y="1816246"/>
            <a:ext cx="419091" cy="440750"/>
            <a:chOff x="5702653" y="4652842"/>
            <a:chExt cx="419091" cy="440750"/>
          </a:xfrm>
        </p:grpSpPr>
        <p:sp>
          <p:nvSpPr>
            <p:cNvPr id="50" name="Chevron 49"/>
            <p:cNvSpPr/>
            <p:nvPr/>
          </p:nvSpPr>
          <p:spPr>
            <a:xfrm rot="8060879">
              <a:off x="5702653" y="4712592"/>
              <a:ext cx="381000" cy="381000"/>
            </a:xfrm>
            <a:prstGeom prst="chevron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</a:endParaRPr>
            </a:p>
          </p:txBody>
        </p:sp>
        <p:sp>
          <p:nvSpPr>
            <p:cNvPr id="51" name="Chevron 50"/>
            <p:cNvSpPr/>
            <p:nvPr/>
          </p:nvSpPr>
          <p:spPr>
            <a:xfrm rot="8060879">
              <a:off x="5740744" y="4652842"/>
              <a:ext cx="381000" cy="381000"/>
            </a:xfrm>
            <a:prstGeom prst="chevro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76200" dist="50800" dir="5400000" algn="ctr" rotWithShape="0">
                <a:srgbClr val="000000">
                  <a:alpha val="27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</a:endParaRPr>
            </a:p>
          </p:txBody>
        </p:sp>
        <p:cxnSp>
          <p:nvCxnSpPr>
            <p:cNvPr id="52" name="Straight Connector 51"/>
            <p:cNvCxnSpPr>
              <a:stCxn id="50" idx="1"/>
            </p:cNvCxnSpPr>
            <p:nvPr/>
          </p:nvCxnSpPr>
          <p:spPr>
            <a:xfrm flipV="1">
              <a:off x="5893153" y="4769512"/>
              <a:ext cx="112624" cy="133580"/>
            </a:xfrm>
            <a:prstGeom prst="line">
              <a:avLst/>
            </a:prstGeom>
            <a:ln w="889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5534851" y="2650467"/>
            <a:ext cx="1346200" cy="1709737"/>
            <a:chOff x="4320" y="1073"/>
            <a:chExt cx="848" cy="1077"/>
          </a:xfrm>
        </p:grpSpPr>
        <p:grpSp>
          <p:nvGrpSpPr>
            <p:cNvPr id="7" name="Group 31"/>
            <p:cNvGrpSpPr>
              <a:grpSpLocks/>
            </p:cNvGrpSpPr>
            <p:nvPr/>
          </p:nvGrpSpPr>
          <p:grpSpPr bwMode="auto">
            <a:xfrm>
              <a:off x="4322" y="1073"/>
              <a:ext cx="840" cy="840"/>
              <a:chOff x="3631" y="554"/>
              <a:chExt cx="840" cy="840"/>
            </a:xfrm>
          </p:grpSpPr>
          <p:sp>
            <p:nvSpPr>
              <p:cNvPr id="45080" name="AutoShape 32"/>
              <p:cNvSpPr>
                <a:spLocks noChangeArrowheads="1"/>
              </p:cNvSpPr>
              <p:nvPr/>
            </p:nvSpPr>
            <p:spPr bwMode="ltGray">
              <a:xfrm>
                <a:off x="3631" y="554"/>
                <a:ext cx="840" cy="840"/>
              </a:xfrm>
              <a:prstGeom prst="roundRect">
                <a:avLst>
                  <a:gd name="adj" fmla="val 5907"/>
                </a:avLst>
              </a:prstGeom>
              <a:gradFill rotWithShape="1">
                <a:gsLst>
                  <a:gs pos="0">
                    <a:srgbClr val="EE6804"/>
                  </a:gs>
                  <a:gs pos="100000">
                    <a:srgbClr val="6E3002"/>
                  </a:gs>
                </a:gsLst>
                <a:lin ang="5400000" scaled="1"/>
              </a:gradFill>
              <a:ln w="2857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>
                  <a:lnSpc>
                    <a:spcPct val="90000"/>
                  </a:lnSpc>
                </a:pPr>
                <a:endParaRPr 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5081" name="AutoShape 33"/>
              <p:cNvSpPr>
                <a:spLocks noChangeArrowheads="1"/>
              </p:cNvSpPr>
              <p:nvPr/>
            </p:nvSpPr>
            <p:spPr bwMode="ltGray">
              <a:xfrm>
                <a:off x="3653" y="572"/>
                <a:ext cx="797" cy="341"/>
              </a:xfrm>
              <a:prstGeom prst="roundRect">
                <a:avLst>
                  <a:gd name="adj" fmla="val 9972"/>
                </a:avLst>
              </a:prstGeom>
              <a:gradFill rotWithShape="1">
                <a:gsLst>
                  <a:gs pos="0">
                    <a:srgbClr val="FFFFFF">
                      <a:alpha val="51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 w="25400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algn="ctr" eaLnBrk="0" hangingPunct="0">
                  <a:lnSpc>
                    <a:spcPct val="90000"/>
                  </a:lnSpc>
                </a:pPr>
                <a:endParaRPr lang="en-US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077" name="AutoShape 34"/>
            <p:cNvSpPr>
              <a:spLocks noChangeArrowheads="1"/>
            </p:cNvSpPr>
            <p:nvPr/>
          </p:nvSpPr>
          <p:spPr bwMode="ltGray">
            <a:xfrm>
              <a:off x="4326" y="1853"/>
              <a:ext cx="832" cy="297"/>
            </a:xfrm>
            <a:prstGeom prst="roundRect">
              <a:avLst>
                <a:gd name="adj" fmla="val 26176"/>
              </a:avLst>
            </a:prstGeom>
            <a:gradFill rotWithShape="1">
              <a:gsLst>
                <a:gs pos="0">
                  <a:srgbClr val="EE6804">
                    <a:alpha val="29999"/>
                  </a:srgbClr>
                </a:gs>
                <a:gs pos="100000">
                  <a:srgbClr val="6E3002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lIns="82124" tIns="41061" rIns="82124" bIns="41061" anchor="ctr">
              <a:prstTxWarp prst="textNoShape">
                <a:avLst/>
              </a:prstTxWarp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7" name="Text Box 35"/>
            <p:cNvSpPr txBox="1">
              <a:spLocks noChangeArrowheads="1"/>
            </p:cNvSpPr>
            <p:nvPr/>
          </p:nvSpPr>
          <p:spPr bwMode="ltGray">
            <a:xfrm>
              <a:off x="4320" y="1447"/>
              <a:ext cx="848" cy="14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000000"/>
              </a:outerShdw>
            </a:effectLst>
          </p:spPr>
          <p:txBody>
            <a:bodyPr lIns="0" tIns="0" rIns="0" bIns="0" anchor="ctr" anchorCtr="1">
              <a:spAutoFit/>
            </a:bodyPr>
            <a:lstStyle/>
            <a:p>
              <a:pPr algn="ctr" defTabSz="814388" eaLnBrk="0" hangingPunct="0">
                <a:lnSpc>
                  <a:spcPct val="90000"/>
                </a:lnSpc>
                <a:defRPr/>
              </a:pPr>
              <a:r>
                <a:rPr lang="en-US" sz="1600" dirty="0" smtClean="0">
                  <a:solidFill>
                    <a:schemeClr val="bg1"/>
                  </a:solidFill>
                  <a:latin typeface="Arial" charset="0"/>
                  <a:ea typeface="+mn-ea"/>
                  <a:cs typeface="+mn-cs"/>
                </a:rPr>
                <a:t>Engage</a:t>
              </a:r>
              <a:endParaRPr lang="en-US" sz="1600" dirty="0">
                <a:solidFill>
                  <a:schemeClr val="bg1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5079" name="AutoShape 36"/>
            <p:cNvSpPr>
              <a:spLocks noChangeArrowheads="1"/>
            </p:cNvSpPr>
            <p:nvPr/>
          </p:nvSpPr>
          <p:spPr bwMode="ltGray">
            <a:xfrm rot="10800000">
              <a:off x="4344" y="1766"/>
              <a:ext cx="797" cy="130"/>
            </a:xfrm>
            <a:prstGeom prst="roundRect">
              <a:avLst>
                <a:gd name="adj" fmla="val 28463"/>
              </a:avLst>
            </a:prstGeom>
            <a:gradFill rotWithShape="1">
              <a:gsLst>
                <a:gs pos="0">
                  <a:srgbClr val="FFFFFF">
                    <a:alpha val="2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 rot="10800000">
              <a:prstTxWarp prst="textNoShape">
                <a:avLst/>
              </a:prstTxWarp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8" name="Group 17"/>
          <p:cNvGrpSpPr>
            <a:grpSpLocks/>
          </p:cNvGrpSpPr>
          <p:nvPr/>
        </p:nvGrpSpPr>
        <p:grpSpPr bwMode="auto">
          <a:xfrm>
            <a:off x="2662675" y="1911892"/>
            <a:ext cx="1331913" cy="1714500"/>
            <a:chOff x="358" y="1073"/>
            <a:chExt cx="839" cy="1080"/>
          </a:xfrm>
        </p:grpSpPr>
        <p:grpSp>
          <p:nvGrpSpPr>
            <p:cNvPr id="9" name="Group 18"/>
            <p:cNvGrpSpPr>
              <a:grpSpLocks/>
            </p:cNvGrpSpPr>
            <p:nvPr/>
          </p:nvGrpSpPr>
          <p:grpSpPr bwMode="auto">
            <a:xfrm>
              <a:off x="358" y="1073"/>
              <a:ext cx="839" cy="840"/>
              <a:chOff x="159" y="554"/>
              <a:chExt cx="839" cy="840"/>
            </a:xfrm>
          </p:grpSpPr>
          <p:sp>
            <p:nvSpPr>
              <p:cNvPr id="45074" name="AutoShape 19"/>
              <p:cNvSpPr>
                <a:spLocks noChangeArrowheads="1"/>
              </p:cNvSpPr>
              <p:nvPr/>
            </p:nvSpPr>
            <p:spPr bwMode="ltGray">
              <a:xfrm>
                <a:off x="159" y="554"/>
                <a:ext cx="839" cy="840"/>
              </a:xfrm>
              <a:prstGeom prst="roundRect">
                <a:avLst>
                  <a:gd name="adj" fmla="val 5907"/>
                </a:avLst>
              </a:prstGeom>
              <a:gradFill rotWithShape="1">
                <a:gsLst>
                  <a:gs pos="0">
                    <a:srgbClr val="0183B7"/>
                  </a:gs>
                  <a:gs pos="100000">
                    <a:srgbClr val="003D55"/>
                  </a:gs>
                </a:gsLst>
                <a:lin ang="5400000" scaled="1"/>
              </a:gradFill>
              <a:ln w="28575">
                <a:noFill/>
                <a:round/>
                <a:headEnd/>
                <a:tailEnd/>
              </a:ln>
            </p:spPr>
            <p:txBody>
              <a:bodyPr wrap="none" lIns="73025" tIns="36511" rIns="73025" bIns="36511" anchor="ctr">
                <a:prstTxWarp prst="textNoShape">
                  <a:avLst/>
                </a:prstTxWarp>
              </a:bodyPr>
              <a:lstStyle/>
              <a:p>
                <a:pPr algn="ctr" eaLnBrk="0" hangingPunct="0">
                  <a:lnSpc>
                    <a:spcPct val="90000"/>
                  </a:lnSpc>
                </a:pPr>
                <a:endParaRPr 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45075" name="AutoShape 20"/>
              <p:cNvSpPr>
                <a:spLocks noChangeArrowheads="1"/>
              </p:cNvSpPr>
              <p:nvPr/>
            </p:nvSpPr>
            <p:spPr bwMode="ltGray">
              <a:xfrm>
                <a:off x="180" y="578"/>
                <a:ext cx="797" cy="341"/>
              </a:xfrm>
              <a:prstGeom prst="roundRect">
                <a:avLst>
                  <a:gd name="adj" fmla="val 9972"/>
                </a:avLst>
              </a:prstGeom>
              <a:gradFill rotWithShape="1">
                <a:gsLst>
                  <a:gs pos="0">
                    <a:srgbClr val="FFFFFF">
                      <a:alpha val="51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 w="25400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algn="ctr" eaLnBrk="0" hangingPunct="0">
                  <a:lnSpc>
                    <a:spcPct val="90000"/>
                  </a:lnSpc>
                </a:pPr>
                <a:endParaRPr lang="en-US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5071" name="AutoShape 21"/>
            <p:cNvSpPr>
              <a:spLocks noChangeArrowheads="1"/>
            </p:cNvSpPr>
            <p:nvPr/>
          </p:nvSpPr>
          <p:spPr bwMode="ltGray">
            <a:xfrm>
              <a:off x="361" y="1856"/>
              <a:ext cx="832" cy="297"/>
            </a:xfrm>
            <a:prstGeom prst="roundRect">
              <a:avLst>
                <a:gd name="adj" fmla="val 25324"/>
              </a:avLst>
            </a:prstGeom>
            <a:gradFill rotWithShape="1">
              <a:gsLst>
                <a:gs pos="0">
                  <a:srgbClr val="0183B7">
                    <a:alpha val="29999"/>
                  </a:srgbClr>
                </a:gs>
                <a:gs pos="100000">
                  <a:srgbClr val="003D55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lIns="82124" tIns="41061" rIns="82124" bIns="41061" anchor="ctr">
              <a:prstTxWarp prst="textNoShape">
                <a:avLst/>
              </a:prstTxWarp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0" name="Text Box 22"/>
            <p:cNvSpPr txBox="1">
              <a:spLocks noChangeArrowheads="1"/>
            </p:cNvSpPr>
            <p:nvPr/>
          </p:nvSpPr>
          <p:spPr bwMode="ltGray">
            <a:xfrm>
              <a:off x="457" y="1445"/>
              <a:ext cx="655" cy="14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000000"/>
              </a:outerShdw>
            </a:effectLst>
          </p:spPr>
          <p:txBody>
            <a:bodyPr lIns="0" tIns="0" rIns="0" bIns="0" anchor="ctr" anchorCtr="1">
              <a:spAutoFit/>
            </a:bodyPr>
            <a:lstStyle/>
            <a:p>
              <a:pPr algn="ctr" defTabSz="814388" eaLnBrk="0" hangingPunct="0">
                <a:lnSpc>
                  <a:spcPct val="90000"/>
                </a:lnSpc>
                <a:defRPr/>
              </a:pPr>
              <a:r>
                <a:rPr lang="en-US" sz="1600" dirty="0" smtClean="0">
                  <a:solidFill>
                    <a:srgbClr val="FFFFFF"/>
                  </a:solidFill>
                  <a:latin typeface="Arial" charset="0"/>
                  <a:ea typeface="+mn-ea"/>
                  <a:cs typeface="+mn-cs"/>
                </a:rPr>
                <a:t>Prepare</a:t>
              </a:r>
              <a:endParaRPr lang="en-US" sz="1600" dirty="0">
                <a:solidFill>
                  <a:srgbClr val="FFFFFF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5073" name="AutoShape 23"/>
            <p:cNvSpPr>
              <a:spLocks noChangeArrowheads="1"/>
            </p:cNvSpPr>
            <p:nvPr/>
          </p:nvSpPr>
          <p:spPr bwMode="ltGray">
            <a:xfrm rot="10800000">
              <a:off x="379" y="1766"/>
              <a:ext cx="797" cy="130"/>
            </a:xfrm>
            <a:prstGeom prst="roundRect">
              <a:avLst>
                <a:gd name="adj" fmla="val 28463"/>
              </a:avLst>
            </a:prstGeom>
            <a:gradFill rotWithShape="1">
              <a:gsLst>
                <a:gs pos="0">
                  <a:srgbClr val="FFFFFF">
                    <a:alpha val="2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 rot="10800000">
              <a:prstTxWarp prst="textNoShape">
                <a:avLst/>
              </a:prstTxWarp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dirty="0">
                <a:solidFill>
                  <a:srgbClr val="000000"/>
                </a:solidFill>
              </a:endParaRPr>
            </a:p>
          </p:txBody>
        </p:sp>
      </p:grpSp>
      <p:sp>
        <p:nvSpPr>
          <p:cNvPr id="41" name="Title 28"/>
          <p:cNvSpPr>
            <a:spLocks noGrp="1"/>
          </p:cNvSpPr>
          <p:nvPr>
            <p:ph type="title"/>
          </p:nvPr>
        </p:nvSpPr>
        <p:spPr>
          <a:xfrm>
            <a:off x="229702" y="432215"/>
            <a:ext cx="8588861" cy="838200"/>
          </a:xfrm>
        </p:spPr>
        <p:txBody>
          <a:bodyPr/>
          <a:lstStyle/>
          <a:p>
            <a:r>
              <a:rPr lang="en-US" dirty="0" smtClean="0"/>
              <a:t>Sales and Marketing Lifecycle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412554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29702" y="6579604"/>
            <a:ext cx="83110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 Resources are on Cisco.com unless noted. Partner resources on Cisco.com require </a:t>
            </a:r>
            <a:r>
              <a:rPr lang="en-US" sz="1200" u="sng" dirty="0" smtClean="0"/>
              <a:t>registration</a:t>
            </a:r>
            <a:r>
              <a:rPr lang="en-US" sz="1200" dirty="0" smtClean="0"/>
              <a:t> and login. </a:t>
            </a:r>
            <a:endParaRPr lang="en-US" sz="12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7465702"/>
              </p:ext>
            </p:extLst>
          </p:nvPr>
        </p:nvGraphicFramePr>
        <p:xfrm>
          <a:off x="228600" y="1483432"/>
          <a:ext cx="8674044" cy="353568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392424"/>
                <a:gridCol w="3669792"/>
                <a:gridCol w="1611828"/>
              </a:tblGrid>
              <a:tr h="235640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Steps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Resources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Owners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defTabSz="814388"/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Understand the Market and Target</a:t>
                      </a:r>
                      <a:r>
                        <a:rPr lang="en-GB" sz="1400" b="1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Audience</a:t>
                      </a:r>
                    </a:p>
                    <a:p>
                      <a:pPr marL="0" marR="0" indent="0" algn="l" defTabSz="8143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</a:rPr>
                        <a:t>Understand market trends, key decision makers, and their priorities.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Develop your program strategy.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>
                        <a:buFont typeface="Arial"/>
                        <a:buChar char="•"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hlinkClick r:id="rId2"/>
                        </a:rPr>
                        <a:t>Financial Services Industry Guide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hlinkClick r:id="rId2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hlinkClick r:id="rId2"/>
                        </a:rPr>
                        <a:t>for Partners</a:t>
                      </a:r>
                      <a:endParaRPr lang="en-US" sz="1200" baseline="0" dirty="0" smtClean="0">
                        <a:solidFill>
                          <a:srgbClr val="000000"/>
                        </a:solidFill>
                      </a:endParaRPr>
                    </a:p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hlinkClick r:id="rId3" action="ppaction://hlinksldjump"/>
                        </a:rPr>
                        <a:t>Program Strategy Template</a:t>
                      </a:r>
                      <a:endParaRPr lang="en-US" sz="1200" kern="1200" dirty="0" smtClean="0">
                        <a:solidFill>
                          <a:srgbClr val="000000"/>
                        </a:solidFill>
                        <a:hlinkClick r:id="rId4" action="ppaction://hlinksldjump"/>
                      </a:endParaRPr>
                    </a:p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hlinkClick r:id="rId4" action="ppaction://hlinksldjump"/>
                        </a:rPr>
                        <a:t>Target Audience Template</a:t>
                      </a:r>
                      <a:endParaRPr lang="en-US" sz="1200" kern="1200" dirty="0" smtClean="0">
                        <a:solidFill>
                          <a:srgbClr val="000000"/>
                        </a:solidFill>
                      </a:endParaRPr>
                    </a:p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hlinkClick r:id="rId5" action="ppaction://hlinksldjump"/>
                        </a:rPr>
                        <a:t>Competitive Positioning Template</a:t>
                      </a:r>
                      <a:endParaRPr lang="en-US" sz="1200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>
                        <a:buFont typeface="Arial"/>
                        <a:buChar char="•"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Sales and Marketing co-lead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Develop Messaging, and Map to Target Audience 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</a:rPr>
                        <a:t>Need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s</a:t>
                      </a:r>
                    </a:p>
                    <a:p>
                      <a:pPr marL="0" marR="0" indent="0" algn="l" defTabSz="8143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</a:rPr>
                        <a:t>Map your offerings and key messages to prospects’ needs and imperatives. 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hlinkClick r:id="rId6" action="ppaction://hlinksldjump"/>
                        </a:rPr>
                        <a:t>Prospect Needs,</a:t>
                      </a:r>
                      <a:r>
                        <a:rPr lang="en-US" sz="1200" kern="1200" baseline="0" dirty="0" smtClean="0">
                          <a:solidFill>
                            <a:srgbClr val="000000"/>
                          </a:solidFill>
                          <a:hlinkClick r:id="rId6" action="ppaction://hlinksldjump"/>
                        </a:rPr>
                        <a:t> Key </a:t>
                      </a: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hlinkClick r:id="rId6" action="ppaction://hlinksldjump"/>
                        </a:rPr>
                        <a:t>Messages,</a:t>
                      </a:r>
                      <a:r>
                        <a:rPr lang="en-US" sz="1200" kern="1200" baseline="0" dirty="0" smtClean="0">
                          <a:solidFill>
                            <a:srgbClr val="000000"/>
                          </a:solidFill>
                          <a:hlinkClick r:id="rId6" action="ppaction://hlinksldjump"/>
                        </a:rPr>
                        <a:t> and </a:t>
                      </a: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hlinkClick r:id="rId6" action="ppaction://hlinksldjump"/>
                        </a:rPr>
                        <a:t>Offerings Template</a:t>
                      </a:r>
                      <a:endParaRPr lang="en-US" sz="1200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>
                        <a:buFont typeface="Arial"/>
                        <a:buChar char="•"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Sales and Marketing co-lead</a:t>
                      </a:r>
                    </a:p>
                    <a:p>
                      <a:pPr marL="115888" indent="-115888">
                        <a:buFont typeface="Arial"/>
                        <a:buChar char="•"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Sales validates messaging with customers.</a:t>
                      </a:r>
                      <a:endParaRPr lang="en-US" sz="1200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1400" b="1" dirty="0" smtClean="0">
                          <a:solidFill>
                            <a:srgbClr val="000000"/>
                          </a:solidFill>
                        </a:rPr>
                        <a:t>Tailor Content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Update sales tools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with the latest messaging.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>
                        <a:buFont typeface="Arial"/>
                        <a:buChar char="•"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hlinkClick r:id="rId7"/>
                        </a:rPr>
                        <a:t>Cisco Digital Media for Financial Services Presentations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hlinkClick r:id="rId7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hlinkClick r:id="rId7"/>
                        </a:rPr>
                        <a:t>and Collateral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marR="0" lvl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Marketing leads, working with Sales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defTabSz="814388"/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Train Sales</a:t>
                      </a:r>
                    </a:p>
                    <a:p>
                      <a:pPr defTabSz="814388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Prepare</a:t>
                      </a:r>
                      <a:r>
                        <a:rPr lang="en-GB" sz="1200" baseline="0" dirty="0" smtClean="0">
                          <a:solidFill>
                            <a:srgbClr val="000000"/>
                          </a:solidFill>
                        </a:rPr>
                        <a:t> your sales force with training on solutions, target audience, incentives, etc.</a:t>
                      </a:r>
                      <a:endParaRPr lang="en-US" sz="14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hlinkClick r:id="rId2"/>
                        </a:rPr>
                        <a:t>Financial Services 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hlinkClick r:id="rId2"/>
                        </a:rPr>
                        <a:t>Industry Sales Guide for Partners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  <a:p>
                      <a:pPr marL="115888" indent="-115888" algn="l" defTabSz="914400" rtl="0" eaLnBrk="1" latinLnBrk="0" hangingPunct="1">
                        <a:buFont typeface="Arial"/>
                        <a:buNone/>
                      </a:pPr>
                      <a:endParaRPr lang="en-US" sz="1050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>
                        <a:buFont typeface="Arial"/>
                        <a:buChar char="•"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Sales and Marketing co-lead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Sales and Marketing Lifecycle</a:t>
            </a:r>
            <a:endParaRPr lang="en-US" dirty="0"/>
          </a:p>
        </p:txBody>
      </p:sp>
      <p:grpSp>
        <p:nvGrpSpPr>
          <p:cNvPr id="2" name="Group 1"/>
          <p:cNvGrpSpPr>
            <a:grpSpLocks noChangeAspect="1"/>
          </p:cNvGrpSpPr>
          <p:nvPr/>
        </p:nvGrpSpPr>
        <p:grpSpPr>
          <a:xfrm>
            <a:off x="7745366" y="170230"/>
            <a:ext cx="1132128" cy="1133475"/>
            <a:chOff x="7588243" y="0"/>
            <a:chExt cx="1331913" cy="1333500"/>
          </a:xfrm>
        </p:grpSpPr>
        <p:grpSp>
          <p:nvGrpSpPr>
            <p:cNvPr id="17" name="Group 18"/>
            <p:cNvGrpSpPr>
              <a:grpSpLocks/>
            </p:cNvGrpSpPr>
            <p:nvPr/>
          </p:nvGrpSpPr>
          <p:grpSpPr bwMode="auto">
            <a:xfrm>
              <a:off x="7588243" y="0"/>
              <a:ext cx="1331913" cy="1333500"/>
              <a:chOff x="159" y="554"/>
              <a:chExt cx="839" cy="840"/>
            </a:xfrm>
          </p:grpSpPr>
          <p:sp>
            <p:nvSpPr>
              <p:cNvPr id="21" name="AutoShape 19"/>
              <p:cNvSpPr>
                <a:spLocks noChangeArrowheads="1"/>
              </p:cNvSpPr>
              <p:nvPr/>
            </p:nvSpPr>
            <p:spPr bwMode="ltGray">
              <a:xfrm>
                <a:off x="159" y="554"/>
                <a:ext cx="839" cy="840"/>
              </a:xfrm>
              <a:prstGeom prst="roundRect">
                <a:avLst>
                  <a:gd name="adj" fmla="val 5907"/>
                </a:avLst>
              </a:prstGeom>
              <a:gradFill rotWithShape="1">
                <a:gsLst>
                  <a:gs pos="0">
                    <a:srgbClr val="0183B7"/>
                  </a:gs>
                  <a:gs pos="100000">
                    <a:srgbClr val="003D55"/>
                  </a:gs>
                </a:gsLst>
                <a:lin ang="5400000" scaled="1"/>
              </a:gradFill>
              <a:ln w="28575">
                <a:noFill/>
                <a:round/>
                <a:headEnd/>
                <a:tailEnd/>
              </a:ln>
            </p:spPr>
            <p:txBody>
              <a:bodyPr wrap="none" lIns="73025" tIns="36511" rIns="73025" bIns="36511" anchor="ctr">
                <a:prstTxWarp prst="textNoShape">
                  <a:avLst/>
                </a:prstTxWarp>
              </a:bodyPr>
              <a:lstStyle/>
              <a:p>
                <a:pPr algn="ctr" eaLnBrk="0" hangingPunct="0">
                  <a:lnSpc>
                    <a:spcPct val="90000"/>
                  </a:lnSpc>
                </a:pPr>
                <a:endParaRPr 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AutoShape 20"/>
              <p:cNvSpPr>
                <a:spLocks noChangeArrowheads="1"/>
              </p:cNvSpPr>
              <p:nvPr/>
            </p:nvSpPr>
            <p:spPr bwMode="ltGray">
              <a:xfrm>
                <a:off x="180" y="578"/>
                <a:ext cx="797" cy="341"/>
              </a:xfrm>
              <a:prstGeom prst="roundRect">
                <a:avLst>
                  <a:gd name="adj" fmla="val 9972"/>
                </a:avLst>
              </a:prstGeom>
              <a:gradFill rotWithShape="1">
                <a:gsLst>
                  <a:gs pos="0">
                    <a:srgbClr val="FFFFFF">
                      <a:alpha val="51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 w="25400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algn="ctr" eaLnBrk="0" hangingPunct="0">
                  <a:lnSpc>
                    <a:spcPct val="90000"/>
                  </a:lnSpc>
                </a:pPr>
                <a:endParaRPr lang="en-US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9" name="Text Box 22"/>
            <p:cNvSpPr txBox="1">
              <a:spLocks noChangeArrowheads="1"/>
            </p:cNvSpPr>
            <p:nvPr/>
          </p:nvSpPr>
          <p:spPr bwMode="ltGray">
            <a:xfrm>
              <a:off x="7745406" y="590550"/>
              <a:ext cx="1039813" cy="2254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000000"/>
              </a:outerShdw>
            </a:effectLst>
          </p:spPr>
          <p:txBody>
            <a:bodyPr lIns="0" tIns="0" rIns="0" bIns="0" anchor="ctr" anchorCtr="1">
              <a:spAutoFit/>
            </a:bodyPr>
            <a:lstStyle/>
            <a:p>
              <a:pPr algn="ctr" defTabSz="814388" eaLnBrk="0" hangingPunct="0">
                <a:lnSpc>
                  <a:spcPct val="90000"/>
                </a:lnSpc>
                <a:defRPr/>
              </a:pPr>
              <a:r>
                <a:rPr lang="en-US" sz="1600" dirty="0" smtClean="0">
                  <a:solidFill>
                    <a:srgbClr val="FFFFFF"/>
                  </a:solidFill>
                  <a:latin typeface="Arial" charset="0"/>
                  <a:ea typeface="+mn-ea"/>
                  <a:cs typeface="+mn-cs"/>
                </a:rPr>
                <a:t>Prepare</a:t>
              </a:r>
              <a:endParaRPr lang="en-US" sz="1600" dirty="0">
                <a:solidFill>
                  <a:srgbClr val="FFFFFF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0" name="AutoShape 23"/>
            <p:cNvSpPr>
              <a:spLocks noChangeArrowheads="1"/>
            </p:cNvSpPr>
            <p:nvPr/>
          </p:nvSpPr>
          <p:spPr bwMode="ltGray">
            <a:xfrm rot="10800000">
              <a:off x="7621581" y="1100138"/>
              <a:ext cx="1265238" cy="206375"/>
            </a:xfrm>
            <a:prstGeom prst="roundRect">
              <a:avLst>
                <a:gd name="adj" fmla="val 28463"/>
              </a:avLst>
            </a:prstGeom>
            <a:gradFill rotWithShape="1">
              <a:gsLst>
                <a:gs pos="0">
                  <a:srgbClr val="FFFFFF">
                    <a:alpha val="2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 rot="10800000">
              <a:prstTxWarp prst="textNoShape">
                <a:avLst/>
              </a:prstTxWarp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1723318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29702" y="6579604"/>
            <a:ext cx="83110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 Resources are on Cisco.com unless noted. Partner resources on Cisco.com require </a:t>
            </a:r>
            <a:r>
              <a:rPr lang="en-US" sz="1200" u="sng" dirty="0" smtClean="0"/>
              <a:t>registration</a:t>
            </a:r>
            <a:r>
              <a:rPr lang="en-US" sz="1200" dirty="0" smtClean="0"/>
              <a:t> and login. </a:t>
            </a:r>
            <a:endParaRPr lang="en-US" sz="12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82013522"/>
              </p:ext>
            </p:extLst>
          </p:nvPr>
        </p:nvGraphicFramePr>
        <p:xfrm>
          <a:off x="228600" y="1483432"/>
          <a:ext cx="8674044" cy="316992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392424"/>
                <a:gridCol w="3669792"/>
                <a:gridCol w="1611828"/>
              </a:tblGrid>
              <a:tr h="235640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Steps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Resources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Owners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defTabSz="814388"/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Drive Awareness</a:t>
                      </a:r>
                    </a:p>
                    <a:p>
                      <a:pPr defTabSz="814388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Communicate</a:t>
                      </a:r>
                      <a:r>
                        <a:rPr lang="en-GB" sz="1200" baseline="0" dirty="0" smtClean="0">
                          <a:solidFill>
                            <a:srgbClr val="000000"/>
                          </a:solidFill>
                        </a:rPr>
                        <a:t> key offerings to target prospects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. Use social media to build community.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hlinkClick r:id="rId2"/>
                        </a:rPr>
                        <a:t>Call Guide (Telemarketing Script)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hlinkClick r:id="rId2"/>
                        </a:rPr>
                        <a:t>Customizable Email Invitation and Follow-up Messages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Social Media Guide</a:t>
                      </a:r>
                      <a:endParaRPr lang="en-US" sz="1200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marR="0" lvl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Marketing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defTabSz="814388"/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Accelerate Demand</a:t>
                      </a:r>
                    </a:p>
                    <a:p>
                      <a:pPr marL="0" marR="0" indent="0" algn="l" defTabSz="8143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Implement high-touch programs that drive demand for your offerings. Uncover leads and opportunities that were missed during the awareness phase. Use social media to maintain community.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Webinars </a:t>
                      </a:r>
                    </a:p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Lunch and learns </a:t>
                      </a:r>
                    </a:p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Sporting events</a:t>
                      </a:r>
                    </a:p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Executive</a:t>
                      </a:r>
                      <a:r>
                        <a:rPr lang="en-US" sz="1200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r</a:t>
                      </a: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oundtables</a:t>
                      </a:r>
                    </a:p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Breakouts at third-party events</a:t>
                      </a:r>
                    </a:p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Other</a:t>
                      </a:r>
                      <a:r>
                        <a:rPr lang="en-US" sz="1200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events and opportunities to engage prospects</a:t>
                      </a:r>
                      <a:endParaRPr lang="en-US" sz="1050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>
                        <a:buFont typeface="Arial"/>
                        <a:buChar char="•"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Sales and Marketing co-lead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Build Credibility </a:t>
                      </a:r>
                    </a:p>
                    <a:p>
                      <a:pPr marL="0" indent="0">
                        <a:buFont typeface="+mj-lt"/>
                        <a:buNone/>
                      </a:pPr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Deliver compelling proof points to drive preference</a:t>
                      </a:r>
                      <a:r>
                        <a:rPr lang="en-GB" sz="1200" baseline="0" dirty="0" smtClean="0">
                          <a:solidFill>
                            <a:srgbClr val="000000"/>
                          </a:solidFill>
                        </a:rPr>
                        <a:t> and increase win rates.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marR="0" lvl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Use your</a:t>
                      </a:r>
                      <a:r>
                        <a:rPr lang="en-US" sz="1200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 experience with customers in financial services and/or digital media implementations</a:t>
                      </a:r>
                      <a:endParaRPr lang="en-US" sz="1050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15888" marR="0" lvl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</a:pPr>
                      <a:endParaRPr lang="en-US" sz="1200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  <a:hlinkClick r:id="rId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>
                        <a:buFont typeface="Arial"/>
                        <a:buChar char="•"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Sales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Sales and Marketing Lifecycle</a:t>
            </a:r>
            <a:endParaRPr lang="en-US" dirty="0"/>
          </a:p>
        </p:txBody>
      </p:sp>
      <p:grpSp>
        <p:nvGrpSpPr>
          <p:cNvPr id="2" name="Group 1"/>
          <p:cNvGrpSpPr>
            <a:grpSpLocks noChangeAspect="1"/>
          </p:cNvGrpSpPr>
          <p:nvPr/>
        </p:nvGrpSpPr>
        <p:grpSpPr>
          <a:xfrm>
            <a:off x="7745251" y="170230"/>
            <a:ext cx="1144270" cy="1133475"/>
            <a:chOff x="7575042" y="0"/>
            <a:chExt cx="1346200" cy="1333500"/>
          </a:xfrm>
        </p:grpSpPr>
        <p:grpSp>
          <p:nvGrpSpPr>
            <p:cNvPr id="14" name="Group 31"/>
            <p:cNvGrpSpPr>
              <a:grpSpLocks/>
            </p:cNvGrpSpPr>
            <p:nvPr/>
          </p:nvGrpSpPr>
          <p:grpSpPr bwMode="auto">
            <a:xfrm>
              <a:off x="7578217" y="0"/>
              <a:ext cx="1333500" cy="1333500"/>
              <a:chOff x="3631" y="554"/>
              <a:chExt cx="840" cy="840"/>
            </a:xfrm>
          </p:grpSpPr>
          <p:sp>
            <p:nvSpPr>
              <p:cNvPr id="18" name="AutoShape 32"/>
              <p:cNvSpPr>
                <a:spLocks noChangeArrowheads="1"/>
              </p:cNvSpPr>
              <p:nvPr/>
            </p:nvSpPr>
            <p:spPr bwMode="ltGray">
              <a:xfrm>
                <a:off x="3631" y="554"/>
                <a:ext cx="840" cy="840"/>
              </a:xfrm>
              <a:prstGeom prst="roundRect">
                <a:avLst>
                  <a:gd name="adj" fmla="val 5907"/>
                </a:avLst>
              </a:prstGeom>
              <a:gradFill rotWithShape="1">
                <a:gsLst>
                  <a:gs pos="0">
                    <a:srgbClr val="EE6804"/>
                  </a:gs>
                  <a:gs pos="100000">
                    <a:srgbClr val="6E3002"/>
                  </a:gs>
                </a:gsLst>
                <a:lin ang="5400000" scaled="1"/>
              </a:gradFill>
              <a:ln w="28575">
                <a:noFill/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>
                  <a:lnSpc>
                    <a:spcPct val="90000"/>
                  </a:lnSpc>
                </a:pPr>
                <a:endParaRPr 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AutoShape 33"/>
              <p:cNvSpPr>
                <a:spLocks noChangeArrowheads="1"/>
              </p:cNvSpPr>
              <p:nvPr/>
            </p:nvSpPr>
            <p:spPr bwMode="ltGray">
              <a:xfrm>
                <a:off x="3653" y="572"/>
                <a:ext cx="797" cy="341"/>
              </a:xfrm>
              <a:prstGeom prst="roundRect">
                <a:avLst>
                  <a:gd name="adj" fmla="val 9972"/>
                </a:avLst>
              </a:prstGeom>
              <a:gradFill rotWithShape="1">
                <a:gsLst>
                  <a:gs pos="0">
                    <a:srgbClr val="FFFFFF">
                      <a:alpha val="51999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 w="25400">
                <a:noFill/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algn="ctr" eaLnBrk="0" hangingPunct="0">
                  <a:lnSpc>
                    <a:spcPct val="90000"/>
                  </a:lnSpc>
                </a:pPr>
                <a:endParaRPr lang="en-US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6" name="Text Box 35"/>
            <p:cNvSpPr txBox="1">
              <a:spLocks noChangeArrowheads="1"/>
            </p:cNvSpPr>
            <p:nvPr/>
          </p:nvSpPr>
          <p:spPr bwMode="ltGray">
            <a:xfrm>
              <a:off x="7575042" y="593725"/>
              <a:ext cx="1346200" cy="22542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000000"/>
              </a:outerShdw>
            </a:effectLst>
          </p:spPr>
          <p:txBody>
            <a:bodyPr lIns="0" tIns="0" rIns="0" bIns="0" anchor="ctr" anchorCtr="1">
              <a:spAutoFit/>
            </a:bodyPr>
            <a:lstStyle/>
            <a:p>
              <a:pPr algn="ctr" defTabSz="814388" eaLnBrk="0" hangingPunct="0">
                <a:lnSpc>
                  <a:spcPct val="90000"/>
                </a:lnSpc>
                <a:defRPr/>
              </a:pPr>
              <a:r>
                <a:rPr lang="en-US" sz="1600" dirty="0" smtClean="0">
                  <a:solidFill>
                    <a:schemeClr val="bg1"/>
                  </a:solidFill>
                  <a:latin typeface="Arial" charset="0"/>
                  <a:ea typeface="+mn-ea"/>
                  <a:cs typeface="+mn-cs"/>
                </a:rPr>
                <a:t>Engage</a:t>
              </a:r>
              <a:endParaRPr lang="en-US" sz="1600" dirty="0">
                <a:solidFill>
                  <a:schemeClr val="bg1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7" name="AutoShape 36"/>
            <p:cNvSpPr>
              <a:spLocks noChangeArrowheads="1"/>
            </p:cNvSpPr>
            <p:nvPr/>
          </p:nvSpPr>
          <p:spPr bwMode="ltGray">
            <a:xfrm rot="10800000">
              <a:off x="7613142" y="1100137"/>
              <a:ext cx="1265238" cy="206375"/>
            </a:xfrm>
            <a:prstGeom prst="roundRect">
              <a:avLst>
                <a:gd name="adj" fmla="val 28463"/>
              </a:avLst>
            </a:prstGeom>
            <a:gradFill rotWithShape="1">
              <a:gsLst>
                <a:gs pos="0">
                  <a:srgbClr val="FFFFFF">
                    <a:alpha val="2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 rot="10800000">
              <a:prstTxWarp prst="textNoShape">
                <a:avLst/>
              </a:prstTxWarp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1723318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29702" y="6579604"/>
            <a:ext cx="831104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 Resources are on Cisco.com unless noted. Partner resources on Cisco.com require </a:t>
            </a:r>
            <a:r>
              <a:rPr lang="en-US" sz="1200" u="sng" dirty="0" smtClean="0"/>
              <a:t>registration</a:t>
            </a:r>
            <a:r>
              <a:rPr lang="en-US" sz="1200" dirty="0" smtClean="0"/>
              <a:t> and login. </a:t>
            </a:r>
            <a:endParaRPr lang="en-US" sz="12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86824164"/>
              </p:ext>
            </p:extLst>
          </p:nvPr>
        </p:nvGraphicFramePr>
        <p:xfrm>
          <a:off x="228600" y="1483432"/>
          <a:ext cx="8674044" cy="481584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392424"/>
                <a:gridCol w="3669792"/>
                <a:gridCol w="1611828"/>
              </a:tblGrid>
              <a:tr h="235640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Steps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Resources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Owners</a:t>
                      </a:r>
                      <a:endParaRPr lang="en-US" sz="1400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defTabSz="814388"/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Call Leads</a:t>
                      </a:r>
                    </a:p>
                    <a:p>
                      <a:pPr defTabSz="814388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Call qualified leads to address any questions, remaining objections, and reinforce</a:t>
                      </a:r>
                      <a:r>
                        <a:rPr lang="en-GB" sz="1200" baseline="0" dirty="0" smtClean="0">
                          <a:solidFill>
                            <a:srgbClr val="000000"/>
                          </a:solidFill>
                        </a:rPr>
                        <a:t> value proposition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hlinkClick r:id="rId2"/>
                        </a:rPr>
                        <a:t>Call Guide (Telemarketing Script)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marR="0" lvl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Sales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8143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Demonstrate Solutions</a:t>
                      </a:r>
                    </a:p>
                    <a:p>
                      <a:pPr defTabSz="814388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Strengthen</a:t>
                      </a:r>
                      <a:r>
                        <a:rPr lang="en-GB" sz="1200" baseline="0" dirty="0" smtClean="0">
                          <a:solidFill>
                            <a:srgbClr val="000000"/>
                          </a:solidFill>
                        </a:rPr>
                        <a:t> your recommendations by sh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owing</a:t>
                      </a:r>
                      <a:r>
                        <a:rPr lang="en-GB" sz="1200" baseline="0" dirty="0" smtClean="0">
                          <a:solidFill>
                            <a:srgbClr val="000000"/>
                          </a:solidFill>
                        </a:rPr>
                        <a:t> prospects how the solution works.</a:t>
                      </a:r>
                      <a:endParaRPr lang="en-GB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hlinkClick r:id="rId3"/>
                        </a:rPr>
                        <a:t>Cisco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hlinkClick r:id="rId3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hlinkClick r:id="rId3"/>
                        </a:rPr>
                        <a:t>Digital Media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hlinkClick r:id="rId3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hlinkClick r:id="rId3"/>
                        </a:rPr>
                        <a:t>Demo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hlinkClick r:id="rId3"/>
                        </a:rPr>
                        <a:t>s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(CiscoET.com log in required)</a:t>
                      </a:r>
                    </a:p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hlinkClick r:id="rId4"/>
                        </a:rPr>
                        <a:t>Additional Sales and Technical Resources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>
                        <a:buFont typeface="Arial"/>
                        <a:buChar char="•"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Sales and Marketing co-lead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defTabSz="814388"/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Offer Promotions and Incentives</a:t>
                      </a:r>
                    </a:p>
                    <a:p>
                      <a:pPr defTabSz="814388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Make it easy for prospects to choose your solution over the competition.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>
                        <a:buFont typeface="Arial"/>
                        <a:buChar char="•"/>
                      </a:pP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Current</a:t>
                      </a:r>
                      <a:r>
                        <a:rPr lang="en-US" sz="1200" kern="1200" baseline="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 Partner Incentives and Product P</a:t>
                      </a:r>
                      <a:r>
                        <a:rPr lang="en-US" sz="12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romotions</a:t>
                      </a:r>
                      <a:endParaRPr lang="en-US" sz="1200" kern="1200" dirty="0" smtClean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>
                        <a:buFont typeface="Arial"/>
                        <a:buChar char="•"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Sales and Marketing co-lead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defTabSz="814388"/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Hold Executive Briefings</a:t>
                      </a:r>
                    </a:p>
                    <a:p>
                      <a:pPr defTabSz="814388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L</a:t>
                      </a:r>
                      <a:r>
                        <a:rPr lang="en-GB" sz="1200" baseline="0" dirty="0" smtClean="0">
                          <a:solidFill>
                            <a:srgbClr val="000000"/>
                          </a:solidFill>
                        </a:rPr>
                        <a:t>everage executive relationships to win over final decision makers.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Request an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hlinkClick r:id="rId6"/>
                        </a:rPr>
                        <a:t>Executive Briefing at Cisco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by Contacting Your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</a:rPr>
                        <a:t> DMS Partner Account Manager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indent="-115888">
                        <a:buFont typeface="Arial"/>
                        <a:buChar char="•"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Sales and Marketing co-lead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defTabSz="814388"/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Build a Proposal </a:t>
                      </a:r>
                    </a:p>
                    <a:p>
                      <a:pPr defTabSz="814388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Submit a strong business case quickly and accurately.</a:t>
                      </a:r>
                      <a:endParaRPr lang="en-GB" sz="12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b="0" baseline="0" dirty="0" smtClean="0">
                          <a:solidFill>
                            <a:srgbClr val="000000"/>
                          </a:solidFill>
                          <a:hlinkClick r:id="rId3"/>
                        </a:rPr>
                        <a:t>Proposal Resources on CiscoET.com</a:t>
                      </a:r>
                      <a:r>
                        <a:rPr lang="en-US" sz="1200" b="0" baseline="0" dirty="0" smtClean="0">
                          <a:solidFill>
                            <a:srgbClr val="000000"/>
                          </a:solidFill>
                        </a:rPr>
                        <a:t> (log in required)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marR="0" lvl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Sales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defTabSz="814388"/>
                      <a:r>
                        <a:rPr lang="en-GB" sz="1400" b="1" dirty="0" smtClean="0">
                          <a:solidFill>
                            <a:srgbClr val="000000"/>
                          </a:solidFill>
                        </a:rPr>
                        <a:t>Measure Results</a:t>
                      </a:r>
                    </a:p>
                    <a:p>
                      <a:pPr defTabSz="814388"/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Track metrics established during planning and report to sales and management. Use metrics to plan and</a:t>
                      </a:r>
                      <a:r>
                        <a:rPr lang="en-GB" sz="1200" baseline="0" dirty="0" smtClean="0">
                          <a:solidFill>
                            <a:srgbClr val="000000"/>
                          </a:solidFill>
                        </a:rPr>
                        <a:t> fine-tune 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</a:rPr>
                        <a:t>next program. </a:t>
                      </a:r>
                    </a:p>
                    <a:p>
                      <a:pPr defTabSz="814388"/>
                      <a:endParaRPr lang="en-GB" sz="8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marR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00"/>
                          </a:solidFill>
                          <a:hlinkClick r:id="rId7" action="ppaction://hlinksldjump"/>
                        </a:rPr>
                        <a:t>Program Results</a:t>
                      </a:r>
                      <a:r>
                        <a:rPr lang="en-US" sz="1200" baseline="0" dirty="0" smtClean="0">
                          <a:solidFill>
                            <a:srgbClr val="000000"/>
                          </a:solidFill>
                          <a:hlinkClick r:id="rId7" action="ppaction://hlinksldjump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hlinkClick r:id="rId7" action="ppaction://hlinksldjump"/>
                        </a:rPr>
                        <a:t>Template</a:t>
                      </a:r>
                      <a:endParaRPr lang="en-US" sz="1200" dirty="0" smtClean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5888" marR="0" lvl="0" indent="-1158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Marketing 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Sales and Marketing Lifecycle</a:t>
            </a: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764014" y="215323"/>
            <a:ext cx="1138630" cy="1076754"/>
            <a:chOff x="7764014" y="215323"/>
            <a:chExt cx="1138630" cy="1076754"/>
          </a:xfrm>
        </p:grpSpPr>
        <p:sp>
          <p:nvSpPr>
            <p:cNvPr id="13" name="AutoShape 25"/>
            <p:cNvSpPr>
              <a:spLocks noChangeArrowheads="1"/>
            </p:cNvSpPr>
            <p:nvPr/>
          </p:nvSpPr>
          <p:spPr bwMode="ltGray">
            <a:xfrm>
              <a:off x="7764014" y="215323"/>
              <a:ext cx="1138630" cy="1076754"/>
            </a:xfrm>
            <a:prstGeom prst="roundRect">
              <a:avLst>
                <a:gd name="adj" fmla="val 5907"/>
              </a:avLst>
            </a:prstGeom>
            <a:gradFill rotWithShape="1">
              <a:gsLst>
                <a:gs pos="0">
                  <a:srgbClr val="B21A1A"/>
                </a:gs>
                <a:gs pos="100000">
                  <a:srgbClr val="4F0C0C"/>
                </a:gs>
              </a:gsLst>
              <a:lin ang="5400000" scaled="1"/>
            </a:gradFill>
            <a:ln w="2857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9" name="AutoShape 26"/>
            <p:cNvSpPr>
              <a:spLocks noChangeArrowheads="1"/>
            </p:cNvSpPr>
            <p:nvPr/>
          </p:nvSpPr>
          <p:spPr bwMode="ltGray">
            <a:xfrm>
              <a:off x="7794116" y="243524"/>
              <a:ext cx="1090514" cy="437111"/>
            </a:xfrm>
            <a:prstGeom prst="roundRect">
              <a:avLst>
                <a:gd name="adj" fmla="val 9972"/>
              </a:avLst>
            </a:prstGeom>
            <a:gradFill rotWithShape="1">
              <a:gsLst>
                <a:gs pos="0">
                  <a:srgbClr val="FFFFFF">
                    <a:alpha val="51999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1" name="Text Box 28"/>
            <p:cNvSpPr txBox="1">
              <a:spLocks noChangeArrowheads="1"/>
            </p:cNvSpPr>
            <p:nvPr/>
          </p:nvSpPr>
          <p:spPr bwMode="ltGray">
            <a:xfrm>
              <a:off x="7922734" y="593469"/>
              <a:ext cx="831910" cy="36148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rgbClr val="000000"/>
              </a:outerShdw>
            </a:effectLst>
          </p:spPr>
          <p:txBody>
            <a:bodyPr lIns="0" tIns="0" rIns="0" bIns="0" anchor="ctr" anchorCtr="1">
              <a:spAutoFit/>
            </a:bodyPr>
            <a:lstStyle/>
            <a:p>
              <a:pPr algn="ctr" defTabSz="814388" eaLnBrk="0" hangingPunct="0">
                <a:lnSpc>
                  <a:spcPct val="90000"/>
                </a:lnSpc>
                <a:defRPr/>
              </a:pPr>
              <a:r>
                <a:rPr lang="en-US" sz="1600" dirty="0" smtClean="0">
                  <a:solidFill>
                    <a:srgbClr val="FFFFFF"/>
                  </a:solidFill>
                  <a:latin typeface="Arial" charset="0"/>
                  <a:ea typeface="+mn-ea"/>
                  <a:cs typeface="+mn-cs"/>
                </a:rPr>
                <a:t>Pursue and Close</a:t>
              </a:r>
              <a:endParaRPr lang="en-US" sz="1600" dirty="0">
                <a:solidFill>
                  <a:srgbClr val="FFFFFF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2" name="AutoShape 29"/>
            <p:cNvSpPr>
              <a:spLocks noChangeArrowheads="1"/>
            </p:cNvSpPr>
            <p:nvPr/>
          </p:nvSpPr>
          <p:spPr bwMode="ltGray">
            <a:xfrm rot="10800000">
              <a:off x="7794116" y="1103645"/>
              <a:ext cx="1090514" cy="166640"/>
            </a:xfrm>
            <a:prstGeom prst="roundRect">
              <a:avLst>
                <a:gd name="adj" fmla="val 28463"/>
              </a:avLst>
            </a:prstGeom>
            <a:gradFill rotWithShape="1">
              <a:gsLst>
                <a:gs pos="0">
                  <a:srgbClr val="FFFFFF">
                    <a:alpha val="2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 rot="10800000">
              <a:prstTxWarp prst="textNoShape">
                <a:avLst/>
              </a:prstTxWarp>
            </a:bodyPr>
            <a:lstStyle/>
            <a:p>
              <a:pPr algn="ctr" eaLnBrk="0" hangingPunct="0">
                <a:lnSpc>
                  <a:spcPct val="90000"/>
                </a:lnSpc>
              </a:pPr>
              <a:endParaRPr lang="en-US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1723318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/>
              <a:t>Program Templates and Examples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41271952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2140" y="1270415"/>
            <a:ext cx="85564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rgbClr val="5F5F65"/>
                </a:solidFill>
              </a:rPr>
              <a:t>Define your business </a:t>
            </a:r>
            <a:r>
              <a:rPr lang="en-GB" sz="1400" dirty="0">
                <a:solidFill>
                  <a:srgbClr val="5F5F65"/>
                </a:solidFill>
              </a:rPr>
              <a:t>objectives and associated sales and marketing strategy and </a:t>
            </a:r>
            <a:r>
              <a:rPr lang="en-GB" sz="1400" dirty="0" smtClean="0">
                <a:solidFill>
                  <a:srgbClr val="5F5F65"/>
                </a:solidFill>
              </a:rPr>
              <a:t>tactics, including the success metrics you will use to measure the success of the program.</a:t>
            </a:r>
            <a:endParaRPr lang="en-US" sz="1400" dirty="0"/>
          </a:p>
        </p:txBody>
      </p:sp>
      <p:sp>
        <p:nvSpPr>
          <p:cNvPr id="6" name="Rectangle 5"/>
          <p:cNvSpPr/>
          <p:nvPr/>
        </p:nvSpPr>
        <p:spPr>
          <a:xfrm>
            <a:off x="6796760" y="157049"/>
            <a:ext cx="2160567" cy="646331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Example</a:t>
            </a:r>
            <a:endParaRPr lang="en-US" sz="3600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Strategy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30772834"/>
              </p:ext>
            </p:extLst>
          </p:nvPr>
        </p:nvGraphicFramePr>
        <p:xfrm>
          <a:off x="377950" y="1970024"/>
          <a:ext cx="8440613" cy="387096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280162"/>
                <a:gridCol w="2500609"/>
                <a:gridCol w="2329921"/>
                <a:gridCol w="2329921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Objectives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Sales and Marketing Strategy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Tactics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Success</a:t>
                      </a:r>
                      <a:r>
                        <a:rPr lang="en-US" sz="1400" baseline="0" dirty="0" smtClean="0"/>
                        <a:t> Metrics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Drive revenue growth </a:t>
                      </a: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 by X%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84" charset="-128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Increase awareness and sales of [partner] and Cisco Digital Media solutions with financial services prospects who currently do not benefit from Cisco technologies.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84" charset="-128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11125" marR="0" lvl="0" indent="-111125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435153"/>
                        </a:buClr>
                        <a:buSzTx/>
                        <a:buFont typeface="Times" pitchFamily="8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Email campaign</a:t>
                      </a:r>
                    </a:p>
                    <a:p>
                      <a:pPr marL="111125" marR="0" lvl="0" indent="-111125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435153"/>
                        </a:buClr>
                        <a:buSzTx/>
                        <a:buFont typeface="Times" pitchFamily="8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Social media campaign</a:t>
                      </a:r>
                    </a:p>
                    <a:p>
                      <a:pPr marL="111125" marR="0" lvl="0" indent="-111125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435153"/>
                        </a:buClr>
                        <a:buSzTx/>
                        <a:buFont typeface="Times" pitchFamily="84" charset="0"/>
                        <a:buChar char="•"/>
                        <a:tabLst/>
                        <a:defRPr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Telemarketing </a:t>
                      </a:r>
                    </a:p>
                    <a:p>
                      <a:pPr marL="111125" marR="0" lvl="0" indent="-111125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435153"/>
                        </a:buClr>
                        <a:buSzTx/>
                        <a:buFont typeface="Times" pitchFamily="8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Live </a:t>
                      </a:r>
                      <a:r>
                        <a:rPr kumimoji="0" lang="en-US" sz="12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and </a:t>
                      </a:r>
                      <a:r>
                        <a:rPr kumimoji="0" lang="en-US" sz="120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virtual</a:t>
                      </a:r>
                      <a:r>
                        <a:rPr kumimoji="0" lang="en-US" sz="12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events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84" charset="-128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face-to-face prospect connections 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qualified leads delivered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prospect meetings booked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$ in new opportunities identified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of deals closed</a:t>
                      </a:r>
                      <a:endParaRPr kumimoji="0" lang="en-GB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84" charset="-128"/>
                        <a:cs typeface="Arial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Grow </a:t>
                      </a: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average opportunity </a:t>
                      </a:r>
                      <a:r>
                        <a:rPr kumimoji="0" lang="en-US" sz="120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size by </a:t>
                      </a: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X%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84" charset="-128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Identify cross-sell, up sell, and migration opportunities with existing financial services customers who have Cisco equipment, but not the complete d</a:t>
                      </a: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igital media </a:t>
                      </a: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solution from [partner] and Cisco</a:t>
                      </a:r>
                      <a:endParaRPr kumimoji="0" lang="en-GB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84" charset="-128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11125" marR="0" lvl="0" indent="-111125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435153"/>
                        </a:buClr>
                        <a:buSzTx/>
                        <a:buFont typeface="Times" pitchFamily="8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Email campaign</a:t>
                      </a:r>
                    </a:p>
                    <a:p>
                      <a:pPr marL="111125" marR="0" lvl="0" indent="-111125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435153"/>
                        </a:buClr>
                        <a:buSzTx/>
                        <a:buFont typeface="Times" pitchFamily="84" charset="0"/>
                        <a:buChar char="•"/>
                        <a:tabLst/>
                        <a:defRPr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Social media campaign</a:t>
                      </a:r>
                    </a:p>
                    <a:p>
                      <a:pPr marL="111125" marR="0" lvl="0" indent="-111125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435153"/>
                        </a:buClr>
                        <a:buSzTx/>
                        <a:buFont typeface="Times" pitchFamily="84" charset="0"/>
                        <a:buChar char="•"/>
                        <a:tabLst/>
                        <a:defRPr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Live and </a:t>
                      </a: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virtual</a:t>
                      </a: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 events</a:t>
                      </a:r>
                    </a:p>
                    <a:p>
                      <a:pPr marL="111125" marR="0" lvl="0" indent="-111125" algn="l" defTabSz="914400" rtl="0" eaLnBrk="0" fontAlgn="base" latinLnBrk="0" hangingPunct="0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20000"/>
                        </a:spcAft>
                        <a:buClr>
                          <a:srgbClr val="435153"/>
                        </a:buClr>
                        <a:buSzTx/>
                        <a:buFont typeface="Times" pitchFamily="84" charset="0"/>
                        <a:buChar char="•"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Executive forums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84" charset="-128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face-to-face prospect connections 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GB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qualified leads delivered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prospect meetings booked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$ in new opportunities identified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>
                          <a:srgbClr val="435153"/>
                        </a:buClr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kumimoji="0" lang="en-US" sz="12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# of deals closed</a:t>
                      </a:r>
                      <a:endParaRPr kumimoji="0" 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ea typeface="ＭＳ Ｐゴシック" pitchFamily="84" charset="-128"/>
                        <a:cs typeface="Arial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0216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isco_Template_2010_Arial">
  <a:themeElements>
    <a:clrScheme name="Custom 15">
      <a:dk1>
        <a:srgbClr val="0096D6"/>
      </a:dk1>
      <a:lt1>
        <a:srgbClr val="FFFFFF"/>
      </a:lt1>
      <a:dk2>
        <a:srgbClr val="6DB344"/>
      </a:dk2>
      <a:lt2>
        <a:srgbClr val="FFFFFF"/>
      </a:lt2>
      <a:accent1>
        <a:srgbClr val="0096D6"/>
      </a:accent1>
      <a:accent2>
        <a:srgbClr val="6DB344"/>
      </a:accent2>
      <a:accent3>
        <a:srgbClr val="ABDFF0"/>
      </a:accent3>
      <a:accent4>
        <a:srgbClr val="008041"/>
      </a:accent4>
      <a:accent5>
        <a:srgbClr val="B7D333"/>
      </a:accent5>
      <a:accent6>
        <a:srgbClr val="652D89"/>
      </a:accent6>
      <a:hlink>
        <a:srgbClr val="0040C6"/>
      </a:hlink>
      <a:folHlink>
        <a:srgbClr val="0045DB"/>
      </a:folHlink>
    </a:clrScheme>
    <a:fontScheme name="Cisco 2010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96D6"/>
        </a:solidFill>
        <a:ln>
          <a:noFill/>
        </a:ln>
        <a:effectLst>
          <a:outerShdw blurRad="76200" dist="50800" dir="5400000" algn="ctr" rotWithShape="0">
            <a:srgbClr val="000000">
              <a:alpha val="27000"/>
            </a:srgbClr>
          </a:outerShdw>
        </a:effectLst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92263472D11A4286BA8AD5BC215F21" ma:contentTypeVersion="6" ma:contentTypeDescription="Create a new document." ma:contentTypeScope="" ma:versionID="7adffb5780a362f009eca75cc80ad900">
  <xsd:schema xmlns:xsd="http://www.w3.org/2001/XMLSchema" xmlns:p="http://schemas.microsoft.com/office/2006/metadata/properties" xmlns:ns1="http://schemas.microsoft.com/sharepoint/v3" xmlns:ns2="dec458b3-cf08-43be-b843-d5b7c8cf1fd6" targetNamespace="http://schemas.microsoft.com/office/2006/metadata/properties" ma:root="true" ma:fieldsID="b1637f4fc62785835651219e79d6b016" ns1:_="" ns2:_="">
    <xsd:import namespace="http://schemas.microsoft.com/sharepoint/v3"/>
    <xsd:import namespace="dec458b3-cf08-43be-b843-d5b7c8cf1fd6"/>
    <xsd:element name="properties">
      <xsd:complexType>
        <xsd:sequence>
          <xsd:element name="documentManagement">
            <xsd:complexType>
              <xsd:all>
                <xsd:element ref="ns1:EmailSender" minOccurs="0"/>
                <xsd:element ref="ns1:EmailTo" minOccurs="0"/>
                <xsd:element ref="ns1:EmailCc" minOccurs="0"/>
                <xsd:element ref="ns1:EmailFrom" minOccurs="0"/>
                <xsd:element ref="ns1:EmailSubject" minOccurs="0"/>
                <xsd:element ref="ns2:EPMLiveListConfig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EmailSender" ma:index="8" nillable="true" ma:displayName="E-Mail Sender" ma:hidden="true" ma:internalName="EmailSender">
      <xsd:simpleType>
        <xsd:restriction base="dms:Note"/>
      </xsd:simpleType>
    </xsd:element>
    <xsd:element name="EmailTo" ma:index="9" nillable="true" ma:displayName="E-Mail To" ma:hidden="true" ma:internalName="EmailTo">
      <xsd:simpleType>
        <xsd:restriction base="dms:Note"/>
      </xsd:simpleType>
    </xsd:element>
    <xsd:element name="EmailCc" ma:index="10" nillable="true" ma:displayName="E-Mail Cc" ma:hidden="true" ma:internalName="EmailCc">
      <xsd:simpleType>
        <xsd:restriction base="dms:Note"/>
      </xsd:simpleType>
    </xsd:element>
    <xsd:element name="EmailFrom" ma:index="11" nillable="true" ma:displayName="E-Mail From" ma:hidden="true" ma:internalName="EmailFrom">
      <xsd:simpleType>
        <xsd:restriction base="dms:Text"/>
      </xsd:simpleType>
    </xsd:element>
    <xsd:element name="EmailSubject" ma:index="12" nillable="true" ma:displayName="E-Mail Subject" ma:hidden="true" ma:internalName="EmailSubject">
      <xsd:simpleType>
        <xsd:restriction base="dms:Text"/>
      </xsd:simpleType>
    </xsd:element>
  </xsd:schema>
  <xsd:schema xmlns:xsd="http://www.w3.org/2001/XMLSchema" xmlns:dms="http://schemas.microsoft.com/office/2006/documentManagement/types" targetNamespace="dec458b3-cf08-43be-b843-d5b7c8cf1fd6" elementFormDefault="qualified">
    <xsd:import namespace="http://schemas.microsoft.com/office/2006/documentManagement/types"/>
    <xsd:element name="EPMLiveListConfig" ma:index="13" nillable="true" ma:displayName="EPMLiveListConfig" ma:hidden="true" ma:internalName="EPMLiveListConfig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EPMLiveListConfig xmlns="dec458b3-cf08-43be-b843-d5b7c8cf1fd6" xsi:nil="true"/>
    <EmailTo xmlns="http://schemas.microsoft.com/sharepoint/v3">marco-attachments(mailer list) &amp;lt;marco-attachments@cisco.com&amp;gt;; &amp;lt;marco-attachments@team.cisco.com&amp;gt;</EmailTo>
    <EmailSender xmlns="http://schemas.microsoft.com/sharepoint/v3">&lt;a href="mailto:lheidema@cisco.com"&gt;lheidema@cisco.com&lt;/a&gt;</EmailSender>
    <EmailFrom xmlns="http://schemas.microsoft.com/sharepoint/v3">Lynda Heideman (lheidema) &lt;lheidema@cisco.com&gt;</EmailFrom>
    <EmailSubject xmlns="http://schemas.microsoft.com/sharepoint/v3">INC000020230903 Attachments</EmailSubject>
    <EmailCc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B6F7272-514C-4BFB-AD1C-18E0260C4327}"/>
</file>

<file path=customXml/itemProps2.xml><?xml version="1.0" encoding="utf-8"?>
<ds:datastoreItem xmlns:ds="http://schemas.openxmlformats.org/officeDocument/2006/customXml" ds:itemID="{54E4F4CB-13F3-4877-BBFE-B9517D31CD30}"/>
</file>

<file path=customXml/itemProps3.xml><?xml version="1.0" encoding="utf-8"?>
<ds:datastoreItem xmlns:ds="http://schemas.openxmlformats.org/officeDocument/2006/customXml" ds:itemID="{5AA798FD-E484-4E32-A7E7-967324167DC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8848</TotalTime>
  <Words>1923</Words>
  <Application>Microsoft Office PowerPoint</Application>
  <PresentationFormat>On-screen Show (4:3)</PresentationFormat>
  <Paragraphs>353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ＭＳ Ｐゴシック</vt:lpstr>
      <vt:lpstr>Times</vt:lpstr>
      <vt:lpstr>Wingdings</vt:lpstr>
      <vt:lpstr>Calibri</vt:lpstr>
      <vt:lpstr>Ciscolight</vt:lpstr>
      <vt:lpstr>Cisco_Template_2010_Arial</vt:lpstr>
      <vt:lpstr>Slide 1</vt:lpstr>
      <vt:lpstr>Objectives of the Integrated Plan</vt:lpstr>
      <vt:lpstr>Strategy for the Integrated Plan</vt:lpstr>
      <vt:lpstr>Sales and Marketing Lifecycle</vt:lpstr>
      <vt:lpstr>Sales and Marketing Lifecycle</vt:lpstr>
      <vt:lpstr>Sales and Marketing Lifecycle</vt:lpstr>
      <vt:lpstr>Sales and Marketing Lifecycle</vt:lpstr>
      <vt:lpstr>Program Templates and Examples</vt:lpstr>
      <vt:lpstr>Program Strategy</vt:lpstr>
      <vt:lpstr>Target Audience</vt:lpstr>
      <vt:lpstr>Competitive Positioning</vt:lpstr>
      <vt:lpstr>Prospect Needs, Key Messages, Offerings</vt:lpstr>
      <vt:lpstr>12-Week Sample Sales and Marketing Plan</vt:lpstr>
      <vt:lpstr>12-Week Sample Sales and Marketing Plan</vt:lpstr>
      <vt:lpstr>12-Week Sample Sales and Marketing Plan</vt:lpstr>
      <vt:lpstr>12-Week Sample Sales and Marketing Plan</vt:lpstr>
      <vt:lpstr>12-Week Sample Sales and Marketing Plan</vt:lpstr>
      <vt:lpstr>12-Week Sample Sales and Marketing Plan</vt:lpstr>
      <vt:lpstr>Program Results</vt:lpstr>
    </vt:vector>
  </TitlesOfParts>
  <Company>Duarte Design, 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Installing Template Theme Files</dc:title>
  <dc:creator>Contractor</dc:creator>
  <cp:lastModifiedBy>Information Technology</cp:lastModifiedBy>
  <cp:revision>908</cp:revision>
  <cp:lastPrinted>2011-06-07T19:29:42Z</cp:lastPrinted>
  <dcterms:created xsi:type="dcterms:W3CDTF">2010-11-12T09:09:47Z</dcterms:created>
  <dcterms:modified xsi:type="dcterms:W3CDTF">2011-09-14T03:18:18Z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0x010100D192263472D11A4286BA8AD5BC215F21</vt:lpwstr>
  </property>
</Properties>
</file>